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7" r:id="rId2"/>
    <p:sldId id="275" r:id="rId3"/>
    <p:sldId id="262" r:id="rId4"/>
    <p:sldId id="256" r:id="rId5"/>
    <p:sldId id="258" r:id="rId6"/>
    <p:sldId id="259" r:id="rId7"/>
    <p:sldId id="260" r:id="rId8"/>
    <p:sldId id="276" r:id="rId9"/>
    <p:sldId id="266" r:id="rId10"/>
    <p:sldId id="269" r:id="rId11"/>
    <p:sldId id="268" r:id="rId12"/>
    <p:sldId id="264" r:id="rId13"/>
    <p:sldId id="274" r:id="rId14"/>
    <p:sldId id="270" r:id="rId15"/>
    <p:sldId id="265"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Raleway" pitchFamily="2" charset="77"/>
      <p:regular r:id="rId27"/>
      <p:bold r:id="rId28"/>
      <p:italic r:id="rId29"/>
      <p:boldItalic r:id="rId30"/>
    </p:embeddedFont>
    <p:embeddedFont>
      <p:font typeface="Raleway SemiBold"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4l9M518NgN1dBpIRLIjafUbuSx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2C0"/>
    <a:srgbClr val="3852D6"/>
    <a:srgbClr val="55A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6"/>
    <p:restoredTop sz="94648"/>
  </p:normalViewPr>
  <p:slideViewPr>
    <p:cSldViewPr snapToGrid="0">
      <p:cViewPr varScale="1">
        <p:scale>
          <a:sx n="156" d="100"/>
          <a:sy n="156" d="100"/>
        </p:scale>
        <p:origin x="312"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145FA6"/>
              </a:highlight>
              <a:latin typeface="Arial"/>
              <a:ea typeface="Arial"/>
              <a:cs typeface="Arial"/>
              <a:sym typeface="Arial"/>
            </a:endParaRPr>
          </a:p>
        </p:txBody>
      </p:sp>
      <p:sp>
        <p:nvSpPr>
          <p:cNvPr id="11" name="Google Shape;11;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2" name="Google Shape;12;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 name="Google Shape;13;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18" name="Google Shape;18;p3"/>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2"/>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91" name="Google Shape;9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145FA6"/>
        </a:solidFill>
        <a:effectLst/>
      </p:bgPr>
    </p:bg>
    <p:spTree>
      <p:nvGrpSpPr>
        <p:cNvPr id="1"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13"/>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99" name="Google Shape;99;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1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a:stretch/>
        </p:blipFill>
        <p:spPr>
          <a:xfrm>
            <a:off x="467975" y="76200"/>
            <a:ext cx="4991099" cy="4991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21;p4"/>
          <p:cNvGrpSpPr/>
          <p:nvPr/>
        </p:nvGrpSpPr>
        <p:grpSpPr>
          <a:xfrm>
            <a:off x="830392" y="1191256"/>
            <a:ext cx="745763" cy="45826"/>
            <a:chOff x="4580561" y="2589004"/>
            <a:chExt cx="1064464" cy="25200"/>
          </a:xfrm>
        </p:grpSpPr>
        <p:sp>
          <p:nvSpPr>
            <p:cNvPr id="22" name="Google Shape;22;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4"/>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 name="Google Shape;24;p4"/>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25" name="Google Shape;25;p4"/>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26" name="Google Shape;26;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7" name="Google Shape;27;p4"/>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28" name="Google Shape;28;p4"/>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C11C"/>
        </a:solidFill>
        <a:effectLst/>
      </p:bgPr>
    </p:bg>
    <p:spTree>
      <p:nvGrpSpPr>
        <p:cNvPr id="1" name="Shape 29"/>
        <p:cNvGrpSpPr/>
        <p:nvPr/>
      </p:nvGrpSpPr>
      <p:grpSpPr>
        <a:xfrm>
          <a:off x="0" y="0"/>
          <a:ext cx="0" cy="0"/>
          <a:chOff x="0" y="0"/>
          <a:chExt cx="0" cy="0"/>
        </a:xfrm>
      </p:grpSpPr>
      <p:grpSp>
        <p:nvGrpSpPr>
          <p:cNvPr id="30" name="Google Shape;30;p5"/>
          <p:cNvGrpSpPr/>
          <p:nvPr/>
        </p:nvGrpSpPr>
        <p:grpSpPr>
          <a:xfrm>
            <a:off x="830392" y="1191256"/>
            <a:ext cx="745763" cy="45826"/>
            <a:chOff x="4580561" y="2589004"/>
            <a:chExt cx="1064464" cy="25200"/>
          </a:xfrm>
        </p:grpSpPr>
        <p:sp>
          <p:nvSpPr>
            <p:cNvPr id="31" name="Google Shape;31;p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Google Shape;33;p5"/>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34" name="Google Shape;34;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5" name="Google Shape;35;p5"/>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36" name="Google Shape;36;p5"/>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0" name="Google Shape;40;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1" name="Google Shape;41;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2" name="Google Shape;42;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47" name="Google Shape;47;p6"/>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1" name="Google Shape;51;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no bar">
  <p:cSld name="TITLE_ONLY_1">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9" name="Google Shape;59;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5" name="Google Shape;65;p9"/>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6" name="Google Shape;66;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1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7" name="Google Shape;77;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1"/>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83" name="Google Shape;83;p11"/>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4" name="Google Shape;84;p11"/>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5" name="Google Shape;85;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Open Sans"/>
              <a:buNone/>
              <a:defRPr sz="28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352CE-6025-FC04-A2F6-F7FE6B54C916}"/>
              </a:ext>
            </a:extLst>
          </p:cNvPr>
          <p:cNvSpPr>
            <a:spLocks noGrp="1"/>
          </p:cNvSpPr>
          <p:nvPr>
            <p:ph type="ctrTitle"/>
          </p:nvPr>
        </p:nvSpPr>
        <p:spPr/>
        <p:txBody>
          <a:bodyPr>
            <a:normAutofit/>
          </a:bodyPr>
          <a:lstStyle/>
          <a:p>
            <a:r>
              <a:rPr lang="en-US" sz="2400" b="1" i="0" u="none" strike="noStrike" dirty="0">
                <a:solidFill>
                  <a:srgbClr val="000000"/>
                </a:solidFill>
                <a:effectLst/>
                <a:latin typeface="Arial" panose="020B0604020202020204" pitchFamily="34" charset="0"/>
              </a:rPr>
              <a:t>Improvements in week 3&amp;4 ocean forecasts in recent GEFS prototypes targeting GEFSv13</a:t>
            </a:r>
            <a:endParaRPr lang="en-US" sz="4800" dirty="0"/>
          </a:p>
        </p:txBody>
      </p:sp>
      <p:sp>
        <p:nvSpPr>
          <p:cNvPr id="4" name="TextBox 3">
            <a:extLst>
              <a:ext uri="{FF2B5EF4-FFF2-40B4-BE49-F238E27FC236}">
                <a16:creationId xmlns:a16="http://schemas.microsoft.com/office/drawing/2014/main" id="{2CD391FD-D648-9655-E4D8-D9B309BC1D5E}"/>
              </a:ext>
            </a:extLst>
          </p:cNvPr>
          <p:cNvSpPr txBox="1"/>
          <p:nvPr/>
        </p:nvSpPr>
        <p:spPr>
          <a:xfrm>
            <a:off x="822630" y="2719346"/>
            <a:ext cx="7319632" cy="1179810"/>
          </a:xfrm>
          <a:prstGeom prst="rect">
            <a:avLst/>
          </a:prstGeom>
          <a:noFill/>
        </p:spPr>
        <p:txBody>
          <a:bodyPr wrap="none" rtlCol="0">
            <a:spAutoFit/>
          </a:bodyPr>
          <a:lstStyle/>
          <a:p>
            <a:pPr algn="ctr" rtl="0">
              <a:spcBef>
                <a:spcPts val="0"/>
              </a:spcBef>
              <a:spcAft>
                <a:spcPts val="0"/>
              </a:spcAft>
            </a:pPr>
            <a:r>
              <a:rPr lang="en-US" sz="1400" b="0" i="0" u="none" strike="noStrike" dirty="0">
                <a:solidFill>
                  <a:srgbClr val="000000"/>
                </a:solidFill>
                <a:effectLst/>
                <a:latin typeface="Arial" panose="020B0604020202020204" pitchFamily="34" charset="0"/>
              </a:rPr>
              <a:t>Sulagna Ray</a:t>
            </a:r>
            <a:r>
              <a:rPr lang="en-US" sz="1400" b="0" i="0" u="none" strike="noStrike" baseline="30000" dirty="0">
                <a:solidFill>
                  <a:srgbClr val="000000"/>
                </a:solidFill>
                <a:effectLst/>
                <a:latin typeface="Arial" panose="020B0604020202020204" pitchFamily="34" charset="0"/>
              </a:rPr>
              <a:t>1</a:t>
            </a:r>
            <a:r>
              <a:rPr lang="en-US" sz="1400" b="0" i="0" u="none" strike="noStrike" dirty="0">
                <a:solidFill>
                  <a:srgbClr val="000000"/>
                </a:solidFill>
                <a:effectLst/>
                <a:latin typeface="Arial" panose="020B0604020202020204" pitchFamily="34" charset="0"/>
              </a:rPr>
              <a:t>*, Lydia Stefanova</a:t>
            </a:r>
            <a:r>
              <a:rPr lang="en-US" sz="1400" b="0" i="0" u="none" strike="noStrike" baseline="30000" dirty="0">
                <a:solidFill>
                  <a:srgbClr val="000000"/>
                </a:solidFill>
                <a:effectLst/>
                <a:latin typeface="Arial" panose="020B0604020202020204" pitchFamily="34" charset="0"/>
              </a:rPr>
              <a:t>2</a:t>
            </a:r>
            <a:r>
              <a:rPr lang="en-US" sz="1400" b="0" i="0" u="none" strike="noStrike" dirty="0">
                <a:solidFill>
                  <a:srgbClr val="000000"/>
                </a:solidFill>
                <a:effectLst/>
                <a:latin typeface="Arial" panose="020B0604020202020204" pitchFamily="34" charset="0"/>
              </a:rPr>
              <a:t>, Bing Fu</a:t>
            </a:r>
            <a:r>
              <a:rPr lang="en-US" sz="1400" b="0" i="0" u="none" strike="noStrike" baseline="30000" dirty="0">
                <a:solidFill>
                  <a:srgbClr val="000000"/>
                </a:solidFill>
                <a:effectLst/>
                <a:latin typeface="Arial" panose="020B0604020202020204" pitchFamily="34" charset="0"/>
              </a:rPr>
              <a:t>3</a:t>
            </a:r>
            <a:r>
              <a:rPr lang="en-US" sz="1400" b="0" i="0" u="none" strike="noStrike" dirty="0">
                <a:solidFill>
                  <a:srgbClr val="000000"/>
                </a:solidFill>
                <a:effectLst/>
                <a:latin typeface="Arial" panose="020B0604020202020204" pitchFamily="34" charset="0"/>
              </a:rPr>
              <a:t>, Phil Pegion</a:t>
            </a:r>
            <a:r>
              <a:rPr lang="en-US" sz="1400" b="0" i="0" u="none" strike="noStrike" baseline="30000" dirty="0">
                <a:solidFill>
                  <a:srgbClr val="000000"/>
                </a:solidFill>
                <a:effectLst/>
                <a:latin typeface="Arial" panose="020B0604020202020204" pitchFamily="34" charset="0"/>
              </a:rPr>
              <a:t>4</a:t>
            </a:r>
            <a:r>
              <a:rPr lang="en-US" sz="1400" b="0" i="0" u="none" strike="noStrike" dirty="0">
                <a:solidFill>
                  <a:srgbClr val="000000"/>
                </a:solidFill>
                <a:effectLst/>
                <a:latin typeface="Arial" panose="020B0604020202020204" pitchFamily="34" charset="0"/>
              </a:rPr>
              <a:t>, Neil Barton</a:t>
            </a:r>
            <a:r>
              <a:rPr lang="en-US" sz="1400" b="0" i="0" u="none" strike="noStrike" baseline="30000" dirty="0">
                <a:solidFill>
                  <a:srgbClr val="000000"/>
                </a:solidFill>
                <a:effectLst/>
                <a:latin typeface="Arial" panose="020B0604020202020204" pitchFamily="34" charset="0"/>
              </a:rPr>
              <a:t>3</a:t>
            </a:r>
            <a:r>
              <a:rPr lang="en-US" sz="1400" b="0" i="0" u="none" strike="noStrike" dirty="0">
                <a:solidFill>
                  <a:srgbClr val="000000"/>
                </a:solidFill>
                <a:effectLst/>
                <a:latin typeface="Arial" panose="020B0604020202020204" pitchFamily="34" charset="0"/>
              </a:rPr>
              <a:t>, </a:t>
            </a:r>
            <a:r>
              <a:rPr lang="en-US" sz="1400" b="0" i="0" u="none" strike="noStrike" dirty="0" err="1">
                <a:solidFill>
                  <a:srgbClr val="000000"/>
                </a:solidFill>
                <a:effectLst/>
                <a:latin typeface="Arial" panose="020B0604020202020204" pitchFamily="34" charset="0"/>
              </a:rPr>
              <a:t>Jiande</a:t>
            </a:r>
            <a:r>
              <a:rPr lang="en-US" sz="1400" b="0" i="0" u="none" strike="noStrike" dirty="0">
                <a:solidFill>
                  <a:srgbClr val="000000"/>
                </a:solidFill>
                <a:effectLst/>
                <a:latin typeface="Arial" panose="020B0604020202020204" pitchFamily="34" charset="0"/>
              </a:rPr>
              <a:t> Wang</a:t>
            </a:r>
            <a:r>
              <a:rPr lang="en-US" sz="1400" b="0" i="0" u="none" strike="noStrike" baseline="30000" dirty="0">
                <a:solidFill>
                  <a:srgbClr val="000000"/>
                </a:solidFill>
                <a:effectLst/>
                <a:latin typeface="Arial" panose="020B0604020202020204" pitchFamily="34" charset="0"/>
              </a:rPr>
              <a:t>2</a:t>
            </a:r>
            <a:r>
              <a:rPr lang="en-US" sz="1400" b="0" i="0" u="none" strike="noStrike" dirty="0">
                <a:solidFill>
                  <a:srgbClr val="000000"/>
                </a:solidFill>
                <a:effectLst/>
                <a:latin typeface="Arial" panose="020B0604020202020204" pitchFamily="34" charset="0"/>
              </a:rPr>
              <a:t>, and</a:t>
            </a:r>
            <a:endParaRPr lang="en-US" sz="800" b="0" dirty="0">
              <a:effectLst/>
            </a:endParaRPr>
          </a:p>
          <a:p>
            <a:pPr algn="ctr" rtl="0">
              <a:spcBef>
                <a:spcPts val="0"/>
              </a:spcBef>
              <a:spcAft>
                <a:spcPts val="0"/>
              </a:spcAft>
            </a:pPr>
            <a:r>
              <a:rPr lang="en-US" sz="1400" b="0" i="0" u="none" strike="noStrike" dirty="0" err="1">
                <a:solidFill>
                  <a:srgbClr val="000000"/>
                </a:solidFill>
                <a:effectLst/>
                <a:latin typeface="Arial" panose="020B0604020202020204" pitchFamily="34" charset="0"/>
              </a:rPr>
              <a:t>Avichal</a:t>
            </a:r>
            <a:r>
              <a:rPr lang="en-US" sz="1400" b="0" i="0" u="none" strike="noStrike" dirty="0">
                <a:solidFill>
                  <a:srgbClr val="000000"/>
                </a:solidFill>
                <a:effectLst/>
                <a:latin typeface="Arial" panose="020B0604020202020204" pitchFamily="34" charset="0"/>
              </a:rPr>
              <a:t> Mehra</a:t>
            </a:r>
            <a:r>
              <a:rPr lang="en-US" sz="1400" b="0" i="0" u="none" strike="noStrike" baseline="30000" dirty="0">
                <a:solidFill>
                  <a:srgbClr val="000000"/>
                </a:solidFill>
                <a:effectLst/>
                <a:latin typeface="Arial" panose="020B0604020202020204" pitchFamily="34" charset="0"/>
              </a:rPr>
              <a:t>3</a:t>
            </a:r>
          </a:p>
          <a:p>
            <a:pPr algn="ctr" rtl="0">
              <a:spcBef>
                <a:spcPts val="0"/>
              </a:spcBef>
              <a:spcAft>
                <a:spcPts val="0"/>
              </a:spcAft>
            </a:pPr>
            <a:endParaRPr lang="en-US" baseline="30000" dirty="0">
              <a:latin typeface="Arial" panose="020B0604020202020204" pitchFamily="34" charset="0"/>
            </a:endParaRPr>
          </a:p>
          <a:p>
            <a:pPr algn="ctr" rtl="0">
              <a:spcBef>
                <a:spcPts val="0"/>
              </a:spcBef>
              <a:spcAft>
                <a:spcPts val="0"/>
              </a:spcAft>
            </a:pPr>
            <a:endParaRPr lang="en-US" sz="800" b="0" baseline="30000" dirty="0">
              <a:effectLst/>
            </a:endParaRPr>
          </a:p>
          <a:p>
            <a:pPr algn="ctr" rtl="0">
              <a:spcBef>
                <a:spcPts val="0"/>
              </a:spcBef>
              <a:spcAft>
                <a:spcPts val="0"/>
              </a:spcAft>
            </a:pPr>
            <a:r>
              <a:rPr lang="en-US" sz="1400" b="0" i="0" u="none" strike="noStrike" baseline="30000" dirty="0">
                <a:solidFill>
                  <a:srgbClr val="000000"/>
                </a:solidFill>
                <a:effectLst/>
                <a:latin typeface="Arial" panose="020B0604020202020204" pitchFamily="34" charset="0"/>
              </a:rPr>
              <a:t>1</a:t>
            </a:r>
            <a:r>
              <a:rPr lang="en-US" sz="1400" b="0" i="0" u="none" strike="noStrike" dirty="0">
                <a:solidFill>
                  <a:srgbClr val="000000"/>
                </a:solidFill>
                <a:effectLst/>
                <a:latin typeface="Arial" panose="020B0604020202020204" pitchFamily="34" charset="0"/>
              </a:rPr>
              <a:t>SAIC@NOAA/NWS/NCEP/EMC; </a:t>
            </a:r>
            <a:r>
              <a:rPr lang="en-US" sz="1400" b="0" i="0" u="none" strike="noStrike" baseline="30000" dirty="0">
                <a:solidFill>
                  <a:srgbClr val="000000"/>
                </a:solidFill>
                <a:effectLst/>
                <a:latin typeface="Arial" panose="020B0604020202020204" pitchFamily="34" charset="0"/>
              </a:rPr>
              <a:t>2</a:t>
            </a:r>
            <a:r>
              <a:rPr lang="en-US" sz="1400" b="0" i="0" u="none" strike="noStrike" dirty="0">
                <a:solidFill>
                  <a:srgbClr val="000000"/>
                </a:solidFill>
                <a:effectLst/>
                <a:latin typeface="Arial" panose="020B0604020202020204" pitchFamily="34" charset="0"/>
              </a:rPr>
              <a:t>Lynker@NOAA/NWS/NCEP/EMC;</a:t>
            </a:r>
            <a:endParaRPr lang="en-US" sz="800" b="0" dirty="0">
              <a:effectLst/>
            </a:endParaRPr>
          </a:p>
          <a:p>
            <a:pPr algn="ctr" rtl="0">
              <a:spcBef>
                <a:spcPts val="0"/>
              </a:spcBef>
              <a:spcAft>
                <a:spcPts val="0"/>
              </a:spcAft>
            </a:pPr>
            <a:r>
              <a:rPr lang="en-US" sz="1400" b="0" i="0" u="none" strike="noStrike" baseline="30000" dirty="0">
                <a:solidFill>
                  <a:srgbClr val="000000"/>
                </a:solidFill>
                <a:effectLst/>
                <a:latin typeface="Arial" panose="020B0604020202020204" pitchFamily="34" charset="0"/>
              </a:rPr>
              <a:t>3</a:t>
            </a:r>
            <a:r>
              <a:rPr lang="en-US" sz="1400" b="0" i="0" u="none" strike="noStrike" dirty="0">
                <a:solidFill>
                  <a:srgbClr val="000000"/>
                </a:solidFill>
                <a:effectLst/>
                <a:latin typeface="Arial" panose="020B0604020202020204" pitchFamily="34" charset="0"/>
              </a:rPr>
              <a:t>NOAA/NWS/NCEP/EMC; </a:t>
            </a:r>
            <a:r>
              <a:rPr lang="en-US" sz="1400" b="0" i="0" u="none" strike="noStrike" baseline="30000" dirty="0">
                <a:solidFill>
                  <a:srgbClr val="000000"/>
                </a:solidFill>
                <a:effectLst/>
                <a:latin typeface="Arial" panose="020B0604020202020204" pitchFamily="34" charset="0"/>
              </a:rPr>
              <a:t>4</a:t>
            </a:r>
            <a:r>
              <a:rPr lang="en-US" sz="1400" b="0" i="0" u="none" strike="noStrike" dirty="0">
                <a:solidFill>
                  <a:srgbClr val="000000"/>
                </a:solidFill>
                <a:effectLst/>
                <a:latin typeface="Arial" panose="020B0604020202020204" pitchFamily="34" charset="0"/>
              </a:rPr>
              <a:t>NOAA/PSL</a:t>
            </a:r>
            <a:endParaRPr lang="en-US" sz="800" b="0" dirty="0">
              <a:effectLst/>
            </a:endParaRPr>
          </a:p>
        </p:txBody>
      </p:sp>
      <p:sp>
        <p:nvSpPr>
          <p:cNvPr id="3" name="Slide Number Placeholder 2">
            <a:extLst>
              <a:ext uri="{FF2B5EF4-FFF2-40B4-BE49-F238E27FC236}">
                <a16:creationId xmlns:a16="http://schemas.microsoft.com/office/drawing/2014/main" id="{0ECE71EC-F093-63D6-4F12-0DE410A248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extLst>
      <p:ext uri="{BB962C8B-B14F-4D97-AF65-F5344CB8AC3E}">
        <p14:creationId xmlns:p14="http://schemas.microsoft.com/office/powerpoint/2010/main" val="410946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3D3E5ACE-637A-7B2D-1E28-91210512B9C9}"/>
              </a:ext>
            </a:extLst>
          </p:cNvPr>
          <p:cNvPicPr>
            <a:picLocks noChangeAspect="1"/>
          </p:cNvPicPr>
          <p:nvPr/>
        </p:nvPicPr>
        <p:blipFill rotWithShape="1">
          <a:blip r:embed="rId2"/>
          <a:srcRect t="8088" b="65526"/>
          <a:stretch/>
        </p:blipFill>
        <p:spPr>
          <a:xfrm>
            <a:off x="1849727" y="1526650"/>
            <a:ext cx="4557089" cy="1697146"/>
          </a:xfrm>
          <a:prstGeom prst="rect">
            <a:avLst/>
          </a:prstGeom>
        </p:spPr>
      </p:pic>
      <p:sp>
        <p:nvSpPr>
          <p:cNvPr id="2" name="Google Shape;110;p1">
            <a:extLst>
              <a:ext uri="{FF2B5EF4-FFF2-40B4-BE49-F238E27FC236}">
                <a16:creationId xmlns:a16="http://schemas.microsoft.com/office/drawing/2014/main" id="{948AB66F-77D6-3A87-DC24-BD9966FB8647}"/>
              </a:ext>
            </a:extLst>
          </p:cNvPr>
          <p:cNvSpPr txBox="1">
            <a:spLocks/>
          </p:cNvSpPr>
          <p:nvPr/>
        </p:nvSpPr>
        <p:spPr>
          <a:xfrm>
            <a:off x="735602" y="717587"/>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Difference between validation datasets – SSH</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78A96241-7DBB-FCC1-082A-5EE3A27852B3}"/>
              </a:ext>
            </a:extLst>
          </p:cNvPr>
          <p:cNvSpPr txBox="1"/>
          <p:nvPr/>
        </p:nvSpPr>
        <p:spPr>
          <a:xfrm>
            <a:off x="1192697" y="3485053"/>
            <a:ext cx="5931672" cy="1287658"/>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lnSpc>
                <a:spcPct val="150000"/>
              </a:lnSpc>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Difference resembles forecast bias spatial structure when assessed to AVISO</a:t>
            </a:r>
          </a:p>
          <a:p>
            <a:pPr marL="171450" indent="-171450">
              <a:lnSpc>
                <a:spcPct val="150000"/>
              </a:lnSpc>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Ocean initial conditions strongly influence forecast bias</a:t>
            </a:r>
          </a:p>
          <a:p>
            <a:pPr>
              <a:lnSpc>
                <a:spcPct val="150000"/>
              </a:lnSpc>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in regions beyond the tropics</a:t>
            </a:r>
          </a:p>
          <a:p>
            <a:pPr>
              <a:lnSpc>
                <a:spcPct val="150000"/>
              </a:lnSpc>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equatorial forecast bias structure evolves faster</a:t>
            </a:r>
          </a:p>
        </p:txBody>
      </p:sp>
      <p:sp>
        <p:nvSpPr>
          <p:cNvPr id="7" name="Slide Number Placeholder 6">
            <a:extLst>
              <a:ext uri="{FF2B5EF4-FFF2-40B4-BE49-F238E27FC236}">
                <a16:creationId xmlns:a16="http://schemas.microsoft.com/office/drawing/2014/main" id="{B5BE6039-AE2E-6DC2-E3AE-00C32C1A61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9" name="TextBox 8">
            <a:extLst>
              <a:ext uri="{FF2B5EF4-FFF2-40B4-BE49-F238E27FC236}">
                <a16:creationId xmlns:a16="http://schemas.microsoft.com/office/drawing/2014/main" id="{B53AA376-D342-00ED-DA04-2CD14F102D03}"/>
              </a:ext>
            </a:extLst>
          </p:cNvPr>
          <p:cNvSpPr txBox="1"/>
          <p:nvPr/>
        </p:nvSpPr>
        <p:spPr>
          <a:xfrm>
            <a:off x="2387986" y="1320425"/>
            <a:ext cx="3361818" cy="246221"/>
          </a:xfrm>
          <a:prstGeom prst="rect">
            <a:avLst/>
          </a:prstGeom>
          <a:noFill/>
        </p:spPr>
        <p:txBody>
          <a:bodyPr wrap="non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SSH difference, </a:t>
            </a:r>
            <a:r>
              <a:rPr lang="en-US" sz="1000" dirty="0">
                <a:highlight>
                  <a:srgbClr val="FFFF00"/>
                </a:highlight>
                <a:latin typeface="Lato" panose="020F0502020204030203" pitchFamily="34" charset="0"/>
                <a:ea typeface="Lato" panose="020F0502020204030203" pitchFamily="34" charset="0"/>
                <a:cs typeface="Lato" panose="020F0502020204030203" pitchFamily="34" charset="0"/>
              </a:rPr>
              <a:t>ORAS5-AVISO</a:t>
            </a:r>
            <a:r>
              <a:rPr lang="en-US" sz="1000" dirty="0">
                <a:latin typeface="Lato" panose="020F0502020204030203" pitchFamily="34" charset="0"/>
                <a:ea typeface="Lato" panose="020F0502020204030203" pitchFamily="34" charset="0"/>
                <a:cs typeface="Lato" panose="020F0502020204030203" pitchFamily="34" charset="0"/>
              </a:rPr>
              <a:t>, Winter (Jan-Feb), 2018</a:t>
            </a:r>
          </a:p>
        </p:txBody>
      </p:sp>
    </p:spTree>
    <p:extLst>
      <p:ext uri="{BB962C8B-B14F-4D97-AF65-F5344CB8AC3E}">
        <p14:creationId xmlns:p14="http://schemas.microsoft.com/office/powerpoint/2010/main" val="290559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0;p1">
            <a:extLst>
              <a:ext uri="{FF2B5EF4-FFF2-40B4-BE49-F238E27FC236}">
                <a16:creationId xmlns:a16="http://schemas.microsoft.com/office/drawing/2014/main" id="{948AB66F-77D6-3A87-DC24-BD9966FB8647}"/>
              </a:ext>
            </a:extLst>
          </p:cNvPr>
          <p:cNvSpPr txBox="1">
            <a:spLocks/>
          </p:cNvSpPr>
          <p:nvPr/>
        </p:nvSpPr>
        <p:spPr>
          <a:xfrm>
            <a:off x="628154" y="661927"/>
            <a:ext cx="8062622"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Week 3&amp;4 forecast – 𝛕</a:t>
            </a:r>
            <a:r>
              <a:rPr lang="en-US" altLang="en-US" sz="2000" baseline="-25000" dirty="0">
                <a:solidFill>
                  <a:srgbClr val="000000"/>
                </a:solidFill>
                <a:latin typeface="Lato" panose="020F0502020204030203" pitchFamily="34" charset="0"/>
                <a:ea typeface="Lato" panose="020F0502020204030203" pitchFamily="34" charset="0"/>
                <a:cs typeface="Lato" panose="020F0502020204030203" pitchFamily="34" charset="0"/>
              </a:rPr>
              <a:t>x</a:t>
            </a: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 and Ekman upwelling</a:t>
            </a:r>
            <a:r>
              <a:rPr lang="en-US" altLang="en-US" sz="20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altLang="en-US" sz="2000" dirty="0">
                <a:solidFill>
                  <a:srgbClr val="B422C0"/>
                </a:solidFill>
                <a:latin typeface="Lato" panose="020F0502020204030203" pitchFamily="34" charset="0"/>
                <a:ea typeface="Lato" panose="020F0502020204030203" pitchFamily="34" charset="0"/>
                <a:cs typeface="Lato" panose="020F0502020204030203" pitchFamily="34" charset="0"/>
              </a:rPr>
              <a:t> Summer</a:t>
            </a:r>
            <a:endParaRPr lang="en-US" sz="2000" b="0" i="1" dirty="0">
              <a:solidFill>
                <a:srgbClr val="B422C0"/>
              </a:solidFill>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78A96241-7DBB-FCC1-082A-5EE3A27852B3}"/>
              </a:ext>
            </a:extLst>
          </p:cNvPr>
          <p:cNvSpPr txBox="1"/>
          <p:nvPr/>
        </p:nvSpPr>
        <p:spPr>
          <a:xfrm>
            <a:off x="628154" y="3581638"/>
            <a:ext cx="6535971" cy="1532334"/>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buClr>
                <a:schemeClr val="bg1"/>
              </a:buClr>
              <a:buFont typeface="Wingdings" pitchFamily="2" charset="2"/>
              <a:buChar char="Ø"/>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Too strong easterly </a:t>
            </a:r>
            <a:r>
              <a:rPr lang="en-US" altLang="en-US" sz="1200" b="1" dirty="0">
                <a:solidFill>
                  <a:schemeClr val="bg1"/>
                </a:solidFill>
                <a:latin typeface="Lato" panose="020F0502020204030203" pitchFamily="34" charset="0"/>
                <a:ea typeface="Lato" panose="020F0502020204030203" pitchFamily="34" charset="0"/>
                <a:cs typeface="Lato" panose="020F0502020204030203" pitchFamily="34" charset="0"/>
              </a:rPr>
              <a:t>𝛕</a:t>
            </a:r>
            <a:r>
              <a:rPr lang="en-US" altLang="en-US" sz="1200" b="1" baseline="-25000" dirty="0">
                <a:solidFill>
                  <a:schemeClr val="bg1"/>
                </a:solidFill>
                <a:latin typeface="Lato" panose="020F0502020204030203" pitchFamily="34" charset="0"/>
                <a:ea typeface="Lato" panose="020F0502020204030203" pitchFamily="34" charset="0"/>
                <a:cs typeface="Lato" panose="020F0502020204030203" pitchFamily="34" charset="0"/>
              </a:rPr>
              <a:t>x</a:t>
            </a:r>
            <a:r>
              <a:rPr lang="en-US" altLang="en-US" sz="1200" b="1" dirty="0">
                <a:solidFill>
                  <a:schemeClr val="bg1"/>
                </a:solidFill>
                <a:latin typeface="Lato" panose="020F0502020204030203" pitchFamily="34" charset="0"/>
                <a:ea typeface="Lato" panose="020F0502020204030203" pitchFamily="34" charset="0"/>
                <a:cs typeface="Lato" panose="020F0502020204030203" pitchFamily="34" charset="0"/>
              </a:rPr>
              <a:t> between 20°S-20°N, weaker between 20°-40°</a:t>
            </a:r>
          </a:p>
          <a:p>
            <a:pPr>
              <a:buClr>
                <a:schemeClr val="bg1"/>
              </a:buClr>
            </a:pPr>
            <a:endParaRPr lang="en-US" altLang="en-US" sz="12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Too weak southeasterlies south of equator</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rPr>
              <a:t> too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weak upwelling </a:t>
            </a:r>
          </a:p>
          <a:p>
            <a:pPr lvl="1">
              <a:buClr>
                <a:schemeClr val="bg1"/>
              </a:buClr>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	- reduced with lead time</a:t>
            </a:r>
          </a:p>
          <a:p>
            <a:pPr>
              <a:buClr>
                <a:schemeClr val="bg1"/>
              </a:buClr>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	- too strong downwelling develops north of the equator</a:t>
            </a:r>
          </a:p>
          <a:p>
            <a:pPr>
              <a:buClr>
                <a:schemeClr val="bg1"/>
              </a:buClr>
            </a:pPr>
            <a:endParaRPr lang="en-US" sz="12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Minimal change in </a:t>
            </a:r>
            <a:r>
              <a:rPr lang="en-US" altLang="en-US" sz="1200" b="1" dirty="0">
                <a:solidFill>
                  <a:schemeClr val="bg1"/>
                </a:solidFill>
                <a:latin typeface="Lato" panose="020F0502020204030203" pitchFamily="34" charset="0"/>
                <a:ea typeface="Lato" panose="020F0502020204030203" pitchFamily="34" charset="0"/>
                <a:cs typeface="Lato" panose="020F0502020204030203" pitchFamily="34" charset="0"/>
              </a:rPr>
              <a:t>𝛕</a:t>
            </a:r>
            <a:r>
              <a:rPr lang="en-US" altLang="en-US" sz="1200" b="1" baseline="-25000" dirty="0">
                <a:solidFill>
                  <a:schemeClr val="bg1"/>
                </a:solidFill>
                <a:latin typeface="Lato" panose="020F0502020204030203" pitchFamily="34" charset="0"/>
                <a:ea typeface="Lato" panose="020F0502020204030203" pitchFamily="34" charset="0"/>
                <a:cs typeface="Lato" panose="020F0502020204030203" pitchFamily="34" charset="0"/>
              </a:rPr>
              <a:t>x </a:t>
            </a:r>
            <a:r>
              <a:rPr lang="en-US" altLang="en-US" sz="1200" b="1" dirty="0">
                <a:solidFill>
                  <a:schemeClr val="bg1"/>
                </a:solidFill>
                <a:latin typeface="Lato" panose="020F0502020204030203" pitchFamily="34" charset="0"/>
                <a:ea typeface="Lato" panose="020F0502020204030203" pitchFamily="34" charset="0"/>
                <a:cs typeface="Lato" panose="020F0502020204030203" pitchFamily="34" charset="0"/>
              </a:rPr>
              <a:t> and Ekman upwelling </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from EP5d</a:t>
            </a: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rPr>
              <a:t> EP5r2</a:t>
            </a:r>
          </a:p>
        </p:txBody>
      </p:sp>
      <p:sp>
        <p:nvSpPr>
          <p:cNvPr id="25" name="Slide Number Placeholder 24">
            <a:extLst>
              <a:ext uri="{FF2B5EF4-FFF2-40B4-BE49-F238E27FC236}">
                <a16:creationId xmlns:a16="http://schemas.microsoft.com/office/drawing/2014/main" id="{324C41E5-874D-14E4-A583-D2A7055263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15" name="Picture 14" descr="A screenshot of a graph showing the weather&#10;&#10;Description automatically generated">
            <a:extLst>
              <a:ext uri="{FF2B5EF4-FFF2-40B4-BE49-F238E27FC236}">
                <a16:creationId xmlns:a16="http://schemas.microsoft.com/office/drawing/2014/main" id="{BE9486D0-B6B7-6146-4359-0970A67A96EA}"/>
              </a:ext>
            </a:extLst>
          </p:cNvPr>
          <p:cNvPicPr>
            <a:picLocks noChangeAspect="1"/>
          </p:cNvPicPr>
          <p:nvPr/>
        </p:nvPicPr>
        <p:blipFill rotWithShape="1">
          <a:blip r:embed="rId2"/>
          <a:srcRect l="1561" t="67437" r="10725" b="1607"/>
          <a:stretch/>
        </p:blipFill>
        <p:spPr>
          <a:xfrm>
            <a:off x="814774" y="1571018"/>
            <a:ext cx="3448740" cy="1717844"/>
          </a:xfrm>
          <a:prstGeom prst="rect">
            <a:avLst/>
          </a:prstGeom>
        </p:spPr>
      </p:pic>
      <p:sp>
        <p:nvSpPr>
          <p:cNvPr id="16" name="Rectangle 15">
            <a:extLst>
              <a:ext uri="{FF2B5EF4-FFF2-40B4-BE49-F238E27FC236}">
                <a16:creationId xmlns:a16="http://schemas.microsoft.com/office/drawing/2014/main" id="{92E016A3-8765-8036-EB1B-E5BCAEFC4F04}"/>
              </a:ext>
            </a:extLst>
          </p:cNvPr>
          <p:cNvSpPr/>
          <p:nvPr/>
        </p:nvSpPr>
        <p:spPr>
          <a:xfrm>
            <a:off x="1176792" y="2154803"/>
            <a:ext cx="2830664" cy="222637"/>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F11E76-DA6F-B19B-09E7-70277E77E324}"/>
              </a:ext>
            </a:extLst>
          </p:cNvPr>
          <p:cNvSpPr txBox="1"/>
          <p:nvPr/>
        </p:nvSpPr>
        <p:spPr>
          <a:xfrm>
            <a:off x="1289578" y="1387892"/>
            <a:ext cx="3353982" cy="246221"/>
          </a:xfrm>
          <a:prstGeom prst="rect">
            <a:avLst/>
          </a:prstGeom>
          <a:noFill/>
        </p:spPr>
        <p:txBody>
          <a:bodyPr wrap="square" rtlCol="0">
            <a:spAutoFit/>
          </a:bodyPr>
          <a:lstStyle/>
          <a:p>
            <a:r>
              <a:rPr lang="en-US" altLang="en-US" sz="1000" dirty="0">
                <a:solidFill>
                  <a:srgbClr val="000000"/>
                </a:solidFill>
                <a:latin typeface="Lato" panose="020F0502020204030203" pitchFamily="34" charset="0"/>
                <a:ea typeface="Lato" panose="020F0502020204030203" pitchFamily="34" charset="0"/>
                <a:cs typeface="Lato" panose="020F0502020204030203" pitchFamily="34" charset="0"/>
              </a:rPr>
              <a:t>𝛕</a:t>
            </a:r>
            <a:r>
              <a:rPr lang="en-US" altLang="en-US" sz="1000" baseline="-25000" dirty="0">
                <a:solidFill>
                  <a:srgbClr val="000000"/>
                </a:solidFill>
                <a:latin typeface="Lato" panose="020F0502020204030203" pitchFamily="34" charset="0"/>
                <a:ea typeface="Lato" panose="020F0502020204030203" pitchFamily="34" charset="0"/>
                <a:cs typeface="Lato" panose="020F0502020204030203" pitchFamily="34" charset="0"/>
              </a:rPr>
              <a:t>x</a:t>
            </a:r>
            <a:r>
              <a:rPr lang="en-US" altLang="en-US" sz="1000" dirty="0">
                <a:solidFill>
                  <a:srgbClr val="000000"/>
                </a:solidFill>
                <a:latin typeface="Lato" panose="020F0502020204030203" pitchFamily="34" charset="0"/>
                <a:ea typeface="Lato" panose="020F0502020204030203" pitchFamily="34" charset="0"/>
                <a:cs typeface="Lato" panose="020F0502020204030203" pitchFamily="34" charset="0"/>
              </a:rPr>
              <a:t> forecast bias, ensemble mean, </a:t>
            </a:r>
            <a:r>
              <a:rPr lang="en-US" altLang="en-US" sz="100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EP5r2</a:t>
            </a:r>
            <a:endParaRPr lang="en-US" sz="1000"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CD5E5A2D-D2CA-D84F-63F9-9639019A29F8}"/>
              </a:ext>
            </a:extLst>
          </p:cNvPr>
          <p:cNvSpPr txBox="1"/>
          <p:nvPr/>
        </p:nvSpPr>
        <p:spPr>
          <a:xfrm>
            <a:off x="3140369" y="3213697"/>
            <a:ext cx="1055097" cy="338554"/>
          </a:xfrm>
          <a:prstGeom prst="rect">
            <a:avLst/>
          </a:prstGeom>
          <a:noFill/>
        </p:spPr>
        <p:txBody>
          <a:bodyPr wrap="non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Weaker easterlies</a:t>
            </a:r>
          </a:p>
          <a:p>
            <a:r>
              <a:rPr lang="en-US" sz="800" dirty="0">
                <a:latin typeface="Lato" panose="020F0502020204030203" pitchFamily="34" charset="0"/>
                <a:ea typeface="Lato" panose="020F0502020204030203" pitchFamily="34" charset="0"/>
                <a:cs typeface="Lato" panose="020F0502020204030203" pitchFamily="34" charset="0"/>
              </a:rPr>
              <a:t>Stronger westerlies</a:t>
            </a:r>
          </a:p>
        </p:txBody>
      </p:sp>
      <p:sp>
        <p:nvSpPr>
          <p:cNvPr id="7" name="TextBox 6">
            <a:extLst>
              <a:ext uri="{FF2B5EF4-FFF2-40B4-BE49-F238E27FC236}">
                <a16:creationId xmlns:a16="http://schemas.microsoft.com/office/drawing/2014/main" id="{B27E180A-995D-65D6-E7A1-A44F3BC059EB}"/>
              </a:ext>
            </a:extLst>
          </p:cNvPr>
          <p:cNvSpPr txBox="1"/>
          <p:nvPr/>
        </p:nvSpPr>
        <p:spPr>
          <a:xfrm>
            <a:off x="1176792" y="3225356"/>
            <a:ext cx="1055097" cy="338554"/>
          </a:xfrm>
          <a:prstGeom prst="rect">
            <a:avLst/>
          </a:prstGeom>
          <a:noFill/>
        </p:spPr>
        <p:txBody>
          <a:bodyPr wrap="non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Stronger easterlies</a:t>
            </a:r>
          </a:p>
          <a:p>
            <a:r>
              <a:rPr lang="en-US" sz="800" dirty="0">
                <a:latin typeface="Lato" panose="020F0502020204030203" pitchFamily="34" charset="0"/>
                <a:ea typeface="Lato" panose="020F0502020204030203" pitchFamily="34" charset="0"/>
                <a:cs typeface="Lato" panose="020F0502020204030203" pitchFamily="34" charset="0"/>
              </a:rPr>
              <a:t>Weaker westerlies</a:t>
            </a:r>
          </a:p>
        </p:txBody>
      </p:sp>
      <p:sp>
        <p:nvSpPr>
          <p:cNvPr id="9" name="Oval 8">
            <a:extLst>
              <a:ext uri="{FF2B5EF4-FFF2-40B4-BE49-F238E27FC236}">
                <a16:creationId xmlns:a16="http://schemas.microsoft.com/office/drawing/2014/main" id="{3D2D2657-CADA-C68C-3981-CADB4D583119}"/>
              </a:ext>
            </a:extLst>
          </p:cNvPr>
          <p:cNvSpPr/>
          <p:nvPr/>
        </p:nvSpPr>
        <p:spPr>
          <a:xfrm rot="1085201">
            <a:off x="2762066" y="2273642"/>
            <a:ext cx="392842" cy="284802"/>
          </a:xfrm>
          <a:prstGeom prst="ellipse">
            <a:avLst/>
          </a:prstGeom>
          <a:noFill/>
          <a:ln w="1905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229C8C0-4449-762C-9A07-57B95FDEC064}"/>
              </a:ext>
            </a:extLst>
          </p:cNvPr>
          <p:cNvGrpSpPr/>
          <p:nvPr/>
        </p:nvGrpSpPr>
        <p:grpSpPr>
          <a:xfrm>
            <a:off x="4023360" y="1242137"/>
            <a:ext cx="5050533" cy="2199160"/>
            <a:chOff x="4023360" y="1242137"/>
            <a:chExt cx="5050533" cy="2199160"/>
          </a:xfrm>
        </p:grpSpPr>
        <p:sp>
          <p:nvSpPr>
            <p:cNvPr id="8" name="TextBox 7">
              <a:extLst>
                <a:ext uri="{FF2B5EF4-FFF2-40B4-BE49-F238E27FC236}">
                  <a16:creationId xmlns:a16="http://schemas.microsoft.com/office/drawing/2014/main" id="{22CCE653-B50C-AF17-CC78-55D155AE0884}"/>
                </a:ext>
              </a:extLst>
            </p:cNvPr>
            <p:cNvSpPr txBox="1"/>
            <p:nvPr/>
          </p:nvSpPr>
          <p:spPr>
            <a:xfrm>
              <a:off x="6913198" y="3225853"/>
              <a:ext cx="1132041" cy="215444"/>
            </a:xfrm>
            <a:prstGeom prst="rect">
              <a:avLst/>
            </a:prstGeom>
            <a:noFill/>
          </p:spPr>
          <p:txBody>
            <a:bodyPr wrap="non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Too strong upwelling</a:t>
              </a:r>
            </a:p>
          </p:txBody>
        </p:sp>
        <p:sp>
          <p:nvSpPr>
            <p:cNvPr id="10" name="TextBox 9">
              <a:extLst>
                <a:ext uri="{FF2B5EF4-FFF2-40B4-BE49-F238E27FC236}">
                  <a16:creationId xmlns:a16="http://schemas.microsoft.com/office/drawing/2014/main" id="{270536CF-7890-8516-3820-695B840FBE59}"/>
                </a:ext>
              </a:extLst>
            </p:cNvPr>
            <p:cNvSpPr txBox="1"/>
            <p:nvPr/>
          </p:nvSpPr>
          <p:spPr>
            <a:xfrm>
              <a:off x="4744353" y="3219775"/>
              <a:ext cx="1083951" cy="215444"/>
            </a:xfrm>
            <a:prstGeom prst="rect">
              <a:avLst/>
            </a:prstGeom>
            <a:noFill/>
          </p:spPr>
          <p:txBody>
            <a:bodyPr wrap="non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Too weak upwelling</a:t>
              </a:r>
            </a:p>
          </p:txBody>
        </p:sp>
        <p:pic>
          <p:nvPicPr>
            <p:cNvPr id="12" name="Picture 11" descr="A screenshot of a graph&#10;&#10;Description automatically generated">
              <a:extLst>
                <a:ext uri="{FF2B5EF4-FFF2-40B4-BE49-F238E27FC236}">
                  <a16:creationId xmlns:a16="http://schemas.microsoft.com/office/drawing/2014/main" id="{9CC9F9F9-2F5D-8BE3-E510-2ADD710E59D0}"/>
                </a:ext>
              </a:extLst>
            </p:cNvPr>
            <p:cNvPicPr>
              <a:picLocks noChangeAspect="1"/>
            </p:cNvPicPr>
            <p:nvPr/>
          </p:nvPicPr>
          <p:blipFill rotWithShape="1">
            <a:blip r:embed="rId3"/>
            <a:srcRect l="4052" t="68483" r="6735"/>
            <a:stretch/>
          </p:blipFill>
          <p:spPr>
            <a:xfrm>
              <a:off x="4564045" y="1594174"/>
              <a:ext cx="3398702" cy="1694688"/>
            </a:xfrm>
            <a:prstGeom prst="rect">
              <a:avLst/>
            </a:prstGeom>
          </p:spPr>
        </p:pic>
        <p:sp>
          <p:nvSpPr>
            <p:cNvPr id="13" name="TextBox 12">
              <a:extLst>
                <a:ext uri="{FF2B5EF4-FFF2-40B4-BE49-F238E27FC236}">
                  <a16:creationId xmlns:a16="http://schemas.microsoft.com/office/drawing/2014/main" id="{7DF67B01-4A41-6761-ECC7-285B9F91DE6D}"/>
                </a:ext>
              </a:extLst>
            </p:cNvPr>
            <p:cNvSpPr txBox="1"/>
            <p:nvPr/>
          </p:nvSpPr>
          <p:spPr>
            <a:xfrm>
              <a:off x="7774719" y="2320816"/>
              <a:ext cx="1299174" cy="461665"/>
            </a:xfrm>
            <a:prstGeom prst="rect">
              <a:avLst/>
            </a:prstGeom>
            <a:noFill/>
          </p:spPr>
          <p:txBody>
            <a:bodyPr wrap="squar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Contoured over by Ekman upwelling estimated from ERA5</a:t>
              </a:r>
            </a:p>
          </p:txBody>
        </p:sp>
        <p:cxnSp>
          <p:nvCxnSpPr>
            <p:cNvPr id="18" name="Straight Arrow Connector 17">
              <a:extLst>
                <a:ext uri="{FF2B5EF4-FFF2-40B4-BE49-F238E27FC236}">
                  <a16:creationId xmlns:a16="http://schemas.microsoft.com/office/drawing/2014/main" id="{CAF92123-F8A1-BA15-8499-7F5E22703739}"/>
                </a:ext>
              </a:extLst>
            </p:cNvPr>
            <p:cNvCxnSpPr/>
            <p:nvPr/>
          </p:nvCxnSpPr>
          <p:spPr>
            <a:xfrm flipV="1">
              <a:off x="4023360" y="1677725"/>
              <a:ext cx="720993" cy="47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D8B0794-E286-B7EB-4C4E-39A1C0B35AAC}"/>
                </a:ext>
              </a:extLst>
            </p:cNvPr>
            <p:cNvCxnSpPr>
              <a:cxnSpLocks/>
            </p:cNvCxnSpPr>
            <p:nvPr/>
          </p:nvCxnSpPr>
          <p:spPr>
            <a:xfrm>
              <a:off x="4023360" y="2392232"/>
              <a:ext cx="720993" cy="47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CA4F2D-DDAB-6339-D6D1-ED5A921AA52F}"/>
                </a:ext>
              </a:extLst>
            </p:cNvPr>
            <p:cNvSpPr txBox="1"/>
            <p:nvPr/>
          </p:nvSpPr>
          <p:spPr>
            <a:xfrm>
              <a:off x="4750648" y="1242137"/>
              <a:ext cx="3353982" cy="369332"/>
            </a:xfrm>
            <a:prstGeom prst="rect">
              <a:avLst/>
            </a:prstGeom>
            <a:noFill/>
          </p:spPr>
          <p:txBody>
            <a:bodyPr wrap="squar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Ekman upwelling bias, ensemble mean,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estimated from </a:t>
              </a:r>
              <a:r>
                <a:rPr lang="en-US" altLang="en-US" sz="900" dirty="0">
                  <a:solidFill>
                    <a:srgbClr val="000000"/>
                  </a:solidFill>
                  <a:latin typeface="Lato" panose="020F0502020204030203" pitchFamily="34" charset="0"/>
                  <a:ea typeface="Lato" panose="020F0502020204030203" pitchFamily="34" charset="0"/>
                  <a:cs typeface="Lato" panose="020F0502020204030203" pitchFamily="34" charset="0"/>
                </a:rPr>
                <a:t>𝛕</a:t>
              </a:r>
              <a:r>
                <a:rPr lang="en-US" altLang="en-US" sz="900" baseline="-25000" dirty="0">
                  <a:solidFill>
                    <a:srgbClr val="000000"/>
                  </a:solidFill>
                  <a:latin typeface="Lato" panose="020F0502020204030203" pitchFamily="34" charset="0"/>
                  <a:ea typeface="Lato" panose="020F0502020204030203" pitchFamily="34" charset="0"/>
                  <a:cs typeface="Lato" panose="020F0502020204030203" pitchFamily="34" charset="0"/>
                </a:rPr>
                <a:t>x</a:t>
              </a:r>
              <a:r>
                <a:rPr lang="en-US" altLang="en-US" sz="900" dirty="0">
                  <a:solidFill>
                    <a:srgbClr val="000000"/>
                  </a:solidFill>
                  <a:latin typeface="Lato" panose="020F0502020204030203" pitchFamily="34" charset="0"/>
                  <a:ea typeface="Lato" panose="020F0502020204030203" pitchFamily="34" charset="0"/>
                  <a:cs typeface="Lato" panose="020F0502020204030203" pitchFamily="34" charset="0"/>
                </a:rPr>
                <a:t> and 𝛕</a:t>
              </a:r>
              <a:r>
                <a:rPr lang="en-US" altLang="en-US" sz="900" baseline="-25000" dirty="0">
                  <a:latin typeface="Lato" panose="020F0502020204030203" pitchFamily="34" charset="0"/>
                  <a:ea typeface="Lato" panose="020F0502020204030203" pitchFamily="34" charset="0"/>
                  <a:cs typeface="Lato" panose="020F0502020204030203" pitchFamily="34" charset="0"/>
                </a:rPr>
                <a:t>y</a:t>
              </a:r>
              <a:r>
                <a:rPr lang="en-US" altLang="en-US" sz="900" dirty="0">
                  <a:latin typeface="Lato" panose="020F0502020204030203" pitchFamily="34" charset="0"/>
                  <a:ea typeface="Lato" panose="020F0502020204030203" pitchFamily="34" charset="0"/>
                  <a:cs typeface="Lato" panose="020F0502020204030203" pitchFamily="34" charset="0"/>
                </a:rPr>
                <a:t> forecasts</a:t>
              </a:r>
              <a:endParaRPr lang="en-US" sz="900" dirty="0">
                <a:latin typeface="Lato" panose="020F0502020204030203" pitchFamily="34" charset="0"/>
                <a:ea typeface="Lato" panose="020F0502020204030203" pitchFamily="34" charset="0"/>
                <a:cs typeface="Lato" panose="020F0502020204030203" pitchFamily="34" charset="0"/>
              </a:endParaRPr>
            </a:p>
          </p:txBody>
        </p:sp>
        <p:sp>
          <p:nvSpPr>
            <p:cNvPr id="11" name="Oval 10">
              <a:extLst>
                <a:ext uri="{FF2B5EF4-FFF2-40B4-BE49-F238E27FC236}">
                  <a16:creationId xmlns:a16="http://schemas.microsoft.com/office/drawing/2014/main" id="{46337C3E-018F-EAFB-43DD-461D17FF9D19}"/>
                </a:ext>
              </a:extLst>
            </p:cNvPr>
            <p:cNvSpPr/>
            <p:nvPr/>
          </p:nvSpPr>
          <p:spPr>
            <a:xfrm rot="2356534">
              <a:off x="6469864" y="2270389"/>
              <a:ext cx="324484" cy="284802"/>
            </a:xfrm>
            <a:prstGeom prst="ellipse">
              <a:avLst/>
            </a:prstGeom>
            <a:noFill/>
            <a:ln w="1905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07F87BA-41F0-9523-4D30-0A3CE62F3A30}"/>
              </a:ext>
            </a:extLst>
          </p:cNvPr>
          <p:cNvSpPr txBox="1"/>
          <p:nvPr/>
        </p:nvSpPr>
        <p:spPr>
          <a:xfrm>
            <a:off x="3189412" y="1134179"/>
            <a:ext cx="1441420" cy="230832"/>
          </a:xfrm>
          <a:prstGeom prst="rect">
            <a:avLst/>
          </a:prstGeom>
          <a:noFill/>
        </p:spPr>
        <p:txBody>
          <a:bodyPr wrap="none" rtlCol="0">
            <a:spAutoFit/>
          </a:bodyPr>
          <a:lstStyle/>
          <a:p>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ERA5</a:t>
            </a:r>
          </a:p>
        </p:txBody>
      </p:sp>
    </p:spTree>
    <p:extLst>
      <p:ext uri="{BB962C8B-B14F-4D97-AF65-F5344CB8AC3E}">
        <p14:creationId xmlns:p14="http://schemas.microsoft.com/office/powerpoint/2010/main" val="42013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p1">
            <a:extLst>
              <a:ext uri="{FF2B5EF4-FFF2-40B4-BE49-F238E27FC236}">
                <a16:creationId xmlns:a16="http://schemas.microsoft.com/office/drawing/2014/main" id="{3D1D4C2A-40A4-0414-4CF4-E9764FCF9930}"/>
              </a:ext>
            </a:extLst>
          </p:cNvPr>
          <p:cNvSpPr txBox="1">
            <a:spLocks/>
          </p:cNvSpPr>
          <p:nvPr/>
        </p:nvSpPr>
        <p:spPr>
          <a:xfrm>
            <a:off x="727651" y="701683"/>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Summary</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0F7B5718-58F0-8B45-0C97-C7815AC808DE}"/>
              </a:ext>
            </a:extLst>
          </p:cNvPr>
          <p:cNvSpPr txBox="1"/>
          <p:nvPr/>
        </p:nvSpPr>
        <p:spPr>
          <a:xfrm>
            <a:off x="727651" y="1328049"/>
            <a:ext cx="6984641" cy="350734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285750" indent="-285750">
              <a:buClr>
                <a:schemeClr val="bg1"/>
              </a:buClr>
              <a:buFont typeface="Wingdings" pitchFamily="2" charset="2"/>
              <a:buChar char="v"/>
            </a:pP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Forecast assessment depends on the choice of validation dataset</a:t>
            </a:r>
          </a:p>
          <a:p>
            <a:pPr lvl="1">
              <a:buClr>
                <a:schemeClr val="bg1"/>
              </a:buClr>
            </a:pPr>
            <a:r>
              <a:rPr lang="en-US" b="1" dirty="0">
                <a:latin typeface="Lato" panose="020F0502020204030203" pitchFamily="34" charset="0"/>
                <a:ea typeface="Lato" panose="020F0502020204030203" pitchFamily="34" charset="0"/>
                <a:cs typeface="Lato" panose="020F0502020204030203" pitchFamily="34" charset="0"/>
              </a:rPr>
              <a:t>	</a:t>
            </a:r>
            <a:r>
              <a:rPr lang="en-US" sz="1200" b="1" dirty="0">
                <a:latin typeface="Lato" panose="020F0502020204030203" pitchFamily="34" charset="0"/>
                <a:ea typeface="Lato" panose="020F0502020204030203" pitchFamily="34" charset="0"/>
                <a:cs typeface="Lato" panose="020F0502020204030203" pitchFamily="34" charset="0"/>
              </a:rPr>
              <a:t>- SSH forecasts better when assessed to ORAS5 than to AVISO</a:t>
            </a:r>
          </a:p>
          <a:p>
            <a:pPr marL="285750" indent="-285750">
              <a:buClr>
                <a:schemeClr val="bg1"/>
              </a:buClr>
              <a:buFont typeface="Wingdings" pitchFamily="2" charset="2"/>
              <a:buChar char="v"/>
            </a:pP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Ensemble mean forecasts beat persistence</a:t>
            </a:r>
          </a:p>
          <a:p>
            <a:pPr>
              <a:buClr>
                <a:schemeClr val="bg1"/>
              </a:buClr>
            </a:pPr>
            <a:r>
              <a:rPr lang="en-US" b="1" dirty="0">
                <a:latin typeface="Lato" panose="020F0502020204030203" pitchFamily="34" charset="0"/>
                <a:ea typeface="Lato" panose="020F0502020204030203" pitchFamily="34" charset="0"/>
                <a:cs typeface="Lato" panose="020F0502020204030203" pitchFamily="34" charset="0"/>
              </a:rPr>
              <a:t>	</a:t>
            </a:r>
            <a:r>
              <a:rPr lang="en-US" sz="1200" b="1" dirty="0">
                <a:latin typeface="Lato" panose="020F0502020204030203" pitchFamily="34" charset="0"/>
                <a:ea typeface="Lato" panose="020F0502020204030203" pitchFamily="34" charset="0"/>
                <a:cs typeface="Lato" panose="020F0502020204030203" pitchFamily="34" charset="0"/>
              </a:rPr>
              <a:t>- by week 2 for SST</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beyond week 5 for SSH when assessed to AVISO</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by week 1 for SSH when assessed to ORAS5 – faster in EP5r2</a:t>
            </a:r>
          </a:p>
          <a:p>
            <a:pPr marL="285750" indent="-285750">
              <a:buClr>
                <a:schemeClr val="bg1"/>
              </a:buClr>
              <a:buFont typeface="Wingdings" pitchFamily="2" charset="2"/>
              <a:buChar char="v"/>
            </a:pP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Major improvements from changing initial conditions from ORAS5 </a:t>
            </a:r>
            <a:r>
              <a:rPr lang="en-US" b="1" dirty="0">
                <a:solidFill>
                  <a:srgbClr val="FFFF00"/>
                </a:solidFill>
                <a:latin typeface="Lato" panose="020F0502020204030203" pitchFamily="34" charset="0"/>
                <a:ea typeface="Lato" panose="020F0502020204030203" pitchFamily="34" charset="0"/>
                <a:cs typeface="Lato" panose="020F0502020204030203" pitchFamily="34" charset="0"/>
                <a:sym typeface="Wingdings" pitchFamily="2" charset="2"/>
              </a:rPr>
              <a:t> Replay</a:t>
            </a: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 </a:t>
            </a:r>
          </a:p>
          <a:p>
            <a:pPr lvl="1">
              <a:buClr>
                <a:schemeClr val="bg1"/>
              </a:buClr>
            </a:pPr>
            <a:r>
              <a:rPr lang="en-US" b="1" dirty="0">
                <a:latin typeface="Lato" panose="020F0502020204030203" pitchFamily="34" charset="0"/>
                <a:ea typeface="Lato" panose="020F0502020204030203" pitchFamily="34" charset="0"/>
                <a:cs typeface="Lato" panose="020F0502020204030203" pitchFamily="34" charset="0"/>
              </a:rPr>
              <a:t>	</a:t>
            </a:r>
            <a:r>
              <a:rPr lang="en-US" sz="1200" b="1" dirty="0">
                <a:latin typeface="Lato" panose="020F0502020204030203" pitchFamily="34" charset="0"/>
                <a:ea typeface="Lato" panose="020F0502020204030203" pitchFamily="34" charset="0"/>
                <a:cs typeface="Lato" panose="020F0502020204030203" pitchFamily="34" charset="0"/>
              </a:rPr>
              <a:t>- reduced SST, SSH, ML forecast biases, particularly regional</a:t>
            </a:r>
          </a:p>
          <a:p>
            <a:pPr lvl="1">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reduced SSH RMSE</a:t>
            </a:r>
          </a:p>
          <a:p>
            <a:pPr lvl="1">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improved SST and SSH forecasts of the tropical Indian Ocean</a:t>
            </a:r>
          </a:p>
          <a:p>
            <a:pPr marL="285750" lvl="1" indent="-285750">
              <a:buClr>
                <a:schemeClr val="bg1"/>
              </a:buClr>
              <a:buFont typeface="Wingdings" pitchFamily="2" charset="2"/>
              <a:buChar char="v"/>
            </a:pP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Degradations from changing initial conditions from ORAS5 </a:t>
            </a:r>
            <a:r>
              <a:rPr lang="en-US" b="1" dirty="0">
                <a:solidFill>
                  <a:srgbClr val="FFFF00"/>
                </a:solidFill>
                <a:latin typeface="Lato" panose="020F0502020204030203" pitchFamily="34" charset="0"/>
                <a:ea typeface="Lato" panose="020F0502020204030203" pitchFamily="34" charset="0"/>
                <a:cs typeface="Lato" panose="020F0502020204030203" pitchFamily="34" charset="0"/>
                <a:sym typeface="Wingdings" pitchFamily="2" charset="2"/>
              </a:rPr>
              <a:t> Replay</a:t>
            </a: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 </a:t>
            </a:r>
          </a:p>
          <a:p>
            <a:pPr lvl="1">
              <a:buClr>
                <a:schemeClr val="bg1"/>
              </a:buClr>
            </a:pPr>
            <a:r>
              <a:rPr lang="en-US" b="1" dirty="0">
                <a:latin typeface="Lato" panose="020F0502020204030203" pitchFamily="34" charset="0"/>
                <a:ea typeface="Lato" panose="020F0502020204030203" pitchFamily="34" charset="0"/>
                <a:cs typeface="Lato" panose="020F0502020204030203" pitchFamily="34" charset="0"/>
              </a:rPr>
              <a:t>	-</a:t>
            </a:r>
            <a:r>
              <a:rPr lang="en-US" sz="1200" b="1" dirty="0">
                <a:latin typeface="Lato" panose="020F0502020204030203" pitchFamily="34" charset="0"/>
                <a:ea typeface="Lato" panose="020F0502020204030203" pitchFamily="34" charset="0"/>
                <a:cs typeface="Lato" panose="020F0502020204030203" pitchFamily="34" charset="0"/>
              </a:rPr>
              <a:t> increase in SSH forecast bias along equatorial Pacific</a:t>
            </a:r>
          </a:p>
          <a:p>
            <a:pPr lvl="1">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enhanced eastern boundary coastal warm bias</a:t>
            </a:r>
          </a:p>
          <a:p>
            <a:pPr marL="285750" lvl="1" indent="-285750">
              <a:buClr>
                <a:schemeClr val="bg1"/>
              </a:buClr>
              <a:buFont typeface="Wingdings" pitchFamily="2" charset="2"/>
              <a:buChar char="v"/>
            </a:pPr>
            <a:r>
              <a:rPr lang="en-US" b="1" dirty="0">
                <a:solidFill>
                  <a:srgbClr val="FFFF00"/>
                </a:solidFill>
                <a:latin typeface="Lato" panose="020F0502020204030203" pitchFamily="34" charset="0"/>
                <a:ea typeface="Lato" panose="020F0502020204030203" pitchFamily="34" charset="0"/>
                <a:cs typeface="Lato" panose="020F0502020204030203" pitchFamily="34" charset="0"/>
              </a:rPr>
              <a:t>Weak equatorial Ekman upwelling due to weak southeasterlies south-of equator</a:t>
            </a:r>
          </a:p>
        </p:txBody>
      </p:sp>
      <p:sp>
        <p:nvSpPr>
          <p:cNvPr id="2" name="Slide Number Placeholder 1">
            <a:extLst>
              <a:ext uri="{FF2B5EF4-FFF2-40B4-BE49-F238E27FC236}">
                <a16:creationId xmlns:a16="http://schemas.microsoft.com/office/drawing/2014/main" id="{596CA59F-D218-F859-3D2D-B70B58C9AA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57267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6EACBA-7F7B-1031-02D8-90A9A80E83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5" name="TextBox 4">
            <a:extLst>
              <a:ext uri="{FF2B5EF4-FFF2-40B4-BE49-F238E27FC236}">
                <a16:creationId xmlns:a16="http://schemas.microsoft.com/office/drawing/2014/main" id="{D35E1557-5B40-8250-8947-843448B54ED0}"/>
              </a:ext>
            </a:extLst>
          </p:cNvPr>
          <p:cNvSpPr txBox="1"/>
          <p:nvPr/>
        </p:nvSpPr>
        <p:spPr>
          <a:xfrm>
            <a:off x="3228230" y="2027583"/>
            <a:ext cx="3050835" cy="769441"/>
          </a:xfrm>
          <a:prstGeom prst="rect">
            <a:avLst/>
          </a:prstGeom>
          <a:noFill/>
        </p:spPr>
        <p:txBody>
          <a:bodyPr wrap="none" rtlCol="0">
            <a:spAutoFit/>
          </a:bodyPr>
          <a:lstStyle/>
          <a:p>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highlight>
                  <a:srgbClr val="FFFF00"/>
                </a:highlight>
                <a:latin typeface="Lato" panose="020F0502020204030203" pitchFamily="34" charset="0"/>
                <a:ea typeface="Lato" panose="020F0502020204030203" pitchFamily="34" charset="0"/>
                <a:cs typeface="Lato" panose="020F0502020204030203" pitchFamily="34" charset="0"/>
              </a:rPr>
              <a:t>Thank you!</a:t>
            </a:r>
          </a:p>
        </p:txBody>
      </p:sp>
    </p:spTree>
    <p:extLst>
      <p:ext uri="{BB962C8B-B14F-4D97-AF65-F5344CB8AC3E}">
        <p14:creationId xmlns:p14="http://schemas.microsoft.com/office/powerpoint/2010/main" val="242804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0;p1">
            <a:extLst>
              <a:ext uri="{FF2B5EF4-FFF2-40B4-BE49-F238E27FC236}">
                <a16:creationId xmlns:a16="http://schemas.microsoft.com/office/drawing/2014/main" id="{C4CA4EBE-DAF0-01D3-2456-4A24577656AD}"/>
              </a:ext>
            </a:extLst>
          </p:cNvPr>
          <p:cNvSpPr txBox="1">
            <a:spLocks/>
          </p:cNvSpPr>
          <p:nvPr/>
        </p:nvSpPr>
        <p:spPr>
          <a:xfrm>
            <a:off x="727650" y="730686"/>
            <a:ext cx="7688700" cy="6475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Method</a:t>
            </a:r>
            <a:endParaRPr lang="en-US" sz="2000" u="sng"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0E2C6243-469C-C878-CC68-E50DC9E20188}"/>
              </a:ext>
            </a:extLst>
          </p:cNvPr>
          <p:cNvSpPr txBox="1"/>
          <p:nvPr/>
        </p:nvSpPr>
        <p:spPr>
          <a:xfrm>
            <a:off x="1486894" y="1470991"/>
            <a:ext cx="5689378" cy="3281411"/>
          </a:xfrm>
          <a:prstGeom prst="rect">
            <a:avLst/>
          </a:prstGeom>
          <a:noFill/>
        </p:spPr>
        <p:txBody>
          <a:bodyPr wrap="none" rtlCol="0">
            <a:spAutoFit/>
          </a:bodyPr>
          <a:lstStyle/>
          <a:p>
            <a:pPr>
              <a:lnSpc>
                <a:spcPct val="150000"/>
              </a:lnSpc>
            </a:pPr>
            <a:r>
              <a:rPr lang="en-US" dirty="0">
                <a:highlight>
                  <a:srgbClr val="FFFF00"/>
                </a:highlight>
                <a:latin typeface="Lato" panose="020F0502020204030203" pitchFamily="34" charset="0"/>
                <a:ea typeface="Lato" panose="020F0502020204030203" pitchFamily="34" charset="0"/>
                <a:cs typeface="Lato" panose="020F0502020204030203" pitchFamily="34" charset="0"/>
              </a:rPr>
              <a:t>Validation datasets used</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OSTIA for SST</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ECMWF-ORAS5 for SSH, ML</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AVISO for SSH</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ERA5 for 𝛕 and Ekman upwelling</a:t>
            </a:r>
          </a:p>
          <a:p>
            <a:pPr>
              <a:lnSpc>
                <a:spcPct val="150000"/>
              </a:lnSpc>
            </a:pPr>
            <a:endParaRPr lang="en-US"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dirty="0">
                <a:highlight>
                  <a:srgbClr val="FFFF00"/>
                </a:highlight>
                <a:latin typeface="Lato" panose="020F0502020204030203" pitchFamily="34" charset="0"/>
                <a:ea typeface="Lato" panose="020F0502020204030203" pitchFamily="34" charset="0"/>
                <a:cs typeface="Lato" panose="020F0502020204030203" pitchFamily="34" charset="0"/>
              </a:rPr>
              <a:t>Model output</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Ensemble mean of 10 perturbed members from each experiment </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Week 3&amp;4 averaged forecasts of daily outputs</a:t>
            </a:r>
          </a:p>
          <a:p>
            <a:pPr marL="285750" indent="-285750">
              <a:lnSpc>
                <a:spcPct val="150000"/>
              </a:lnSpc>
              <a:buFont typeface="Wingdings" pitchFamily="2" charset="2"/>
              <a:buChar char="v"/>
            </a:pPr>
            <a:r>
              <a:rPr lang="en-US" dirty="0">
                <a:latin typeface="Lato" panose="020F0502020204030203" pitchFamily="34" charset="0"/>
                <a:ea typeface="Lato" panose="020F0502020204030203" pitchFamily="34" charset="0"/>
                <a:cs typeface="Lato" panose="020F0502020204030203" pitchFamily="34" charset="0"/>
              </a:rPr>
              <a:t>Skill – Root Mean Square Error - RMSE</a:t>
            </a:r>
          </a:p>
        </p:txBody>
      </p:sp>
      <p:sp>
        <p:nvSpPr>
          <p:cNvPr id="6" name="Slide Number Placeholder 5">
            <a:extLst>
              <a:ext uri="{FF2B5EF4-FFF2-40B4-BE49-F238E27FC236}">
                <a16:creationId xmlns:a16="http://schemas.microsoft.com/office/drawing/2014/main" id="{B27AE72F-1AC2-C805-A458-61372CC8C4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108092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0;p1">
            <a:extLst>
              <a:ext uri="{FF2B5EF4-FFF2-40B4-BE49-F238E27FC236}">
                <a16:creationId xmlns:a16="http://schemas.microsoft.com/office/drawing/2014/main" id="{378191C0-F025-608F-7B88-6826F9EAC23D}"/>
              </a:ext>
            </a:extLst>
          </p:cNvPr>
          <p:cNvSpPr txBox="1">
            <a:spLocks/>
          </p:cNvSpPr>
          <p:nvPr/>
        </p:nvSpPr>
        <p:spPr>
          <a:xfrm>
            <a:off x="743555" y="653974"/>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Week 3&amp;4 forecast – ML bias</a:t>
            </a:r>
          </a:p>
        </p:txBody>
      </p:sp>
      <p:sp>
        <p:nvSpPr>
          <p:cNvPr id="2" name="TextBox 1">
            <a:extLst>
              <a:ext uri="{FF2B5EF4-FFF2-40B4-BE49-F238E27FC236}">
                <a16:creationId xmlns:a16="http://schemas.microsoft.com/office/drawing/2014/main" id="{585FCFF9-E9C7-3B11-99E7-57522EE07724}"/>
              </a:ext>
            </a:extLst>
          </p:cNvPr>
          <p:cNvSpPr txBox="1"/>
          <p:nvPr/>
        </p:nvSpPr>
        <p:spPr>
          <a:xfrm>
            <a:off x="796471" y="1208086"/>
            <a:ext cx="7372531" cy="400110"/>
          </a:xfrm>
          <a:prstGeom prst="rect">
            <a:avLst/>
          </a:prstGeom>
          <a:noFill/>
        </p:spPr>
        <p:txBody>
          <a:bodyPr wrap="none" rtlCol="0">
            <a:spAutoFit/>
          </a:bodyPr>
          <a:lstStyle/>
          <a:p>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Model output of ML defined by </a:t>
            </a:r>
            <a:r>
              <a:rPr lang="en-US" sz="1000" b="0" dirty="0" err="1">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Δσ</a:t>
            </a:r>
            <a:r>
              <a:rPr lang="en-US" sz="1000" b="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=0.03kg/m</a:t>
            </a:r>
            <a:r>
              <a:rPr lang="en-US" sz="1000" b="0" baseline="3000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3</a:t>
            </a:r>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 Calculated ML from daily T&amp;S in </a:t>
            </a:r>
            <a:r>
              <a:rPr lang="en-US" sz="1000" b="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ORAS5 (Validation dataset) </a:t>
            </a:r>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with </a:t>
            </a:r>
            <a:r>
              <a:rPr lang="en-US" sz="1000" b="0" dirty="0" err="1">
                <a:solidFill>
                  <a:srgbClr val="000000"/>
                </a:solidFill>
                <a:latin typeface="Lato" panose="020F0502020204030203" pitchFamily="34" charset="0"/>
                <a:ea typeface="Lato" panose="020F0502020204030203" pitchFamily="34" charset="0"/>
                <a:cs typeface="Lato" panose="020F0502020204030203" pitchFamily="34" charset="0"/>
              </a:rPr>
              <a:t>Δσ</a:t>
            </a:r>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=0.03kg/m</a:t>
            </a:r>
            <a:r>
              <a:rPr lang="en-US" sz="1000" b="0" baseline="30000" dirty="0">
                <a:solidFill>
                  <a:srgbClr val="000000"/>
                </a:solidFill>
                <a:latin typeface="Lato" panose="020F0502020204030203" pitchFamily="34" charset="0"/>
                <a:ea typeface="Lato" panose="020F0502020204030203" pitchFamily="34" charset="0"/>
                <a:cs typeface="Lato" panose="020F0502020204030203" pitchFamily="34" charset="0"/>
              </a:rPr>
              <a:t>3 </a:t>
            </a:r>
            <a:endParaRPr lang="en-US" sz="1000" dirty="0">
              <a:solidFill>
                <a:srgbClr val="000000"/>
              </a:solidFill>
              <a:latin typeface="Lato" panose="020F0502020204030203" pitchFamily="34" charset="0"/>
              <a:ea typeface="Lato" panose="020F0502020204030203" pitchFamily="34" charset="0"/>
              <a:cs typeface="Lato" panose="020F0502020204030203" pitchFamily="34" charset="0"/>
            </a:endParaRPr>
          </a:p>
          <a:p>
            <a:r>
              <a:rPr lang="en-US" sz="1000" b="0" i="1" dirty="0">
                <a:latin typeface="Lato" panose="020F0502020204030203" pitchFamily="34" charset="0"/>
                <a:ea typeface="Lato" panose="020F0502020204030203" pitchFamily="34" charset="0"/>
                <a:cs typeface="Lato" panose="020F0502020204030203" pitchFamily="34" charset="0"/>
              </a:rPr>
              <a:t>Caveat – online(model) </a:t>
            </a:r>
            <a:r>
              <a:rPr lang="en-US" sz="1000" i="1" dirty="0">
                <a:latin typeface="Lato" panose="020F0502020204030203" pitchFamily="34" charset="0"/>
                <a:ea typeface="Lato" panose="020F0502020204030203" pitchFamily="34" charset="0"/>
                <a:cs typeface="Lato" panose="020F0502020204030203" pitchFamily="34" charset="0"/>
              </a:rPr>
              <a:t>versus offline(validation)</a:t>
            </a:r>
            <a:endParaRPr lang="en-US" sz="1000" b="0" i="1"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3" name="Slide Number Placeholder 2">
            <a:extLst>
              <a:ext uri="{FF2B5EF4-FFF2-40B4-BE49-F238E27FC236}">
                <a16:creationId xmlns:a16="http://schemas.microsoft.com/office/drawing/2014/main" id="{87A70547-7091-A74B-0652-D88E42204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34" name="Group 33">
            <a:extLst>
              <a:ext uri="{FF2B5EF4-FFF2-40B4-BE49-F238E27FC236}">
                <a16:creationId xmlns:a16="http://schemas.microsoft.com/office/drawing/2014/main" id="{E5A518EA-1585-6DB9-7A1C-DF89D6EAF418}"/>
              </a:ext>
            </a:extLst>
          </p:cNvPr>
          <p:cNvGrpSpPr/>
          <p:nvPr/>
        </p:nvGrpSpPr>
        <p:grpSpPr>
          <a:xfrm>
            <a:off x="1281317" y="732067"/>
            <a:ext cx="6223575" cy="2950371"/>
            <a:chOff x="463799" y="558963"/>
            <a:chExt cx="6223575" cy="2950371"/>
          </a:xfrm>
        </p:grpSpPr>
        <p:grpSp>
          <p:nvGrpSpPr>
            <p:cNvPr id="33" name="Group 32">
              <a:extLst>
                <a:ext uri="{FF2B5EF4-FFF2-40B4-BE49-F238E27FC236}">
                  <a16:creationId xmlns:a16="http://schemas.microsoft.com/office/drawing/2014/main" id="{73EE1769-924A-CE18-B1D1-4C686DCFF118}"/>
                </a:ext>
              </a:extLst>
            </p:cNvPr>
            <p:cNvGrpSpPr/>
            <p:nvPr/>
          </p:nvGrpSpPr>
          <p:grpSpPr>
            <a:xfrm>
              <a:off x="463799" y="558963"/>
              <a:ext cx="4087197" cy="2938334"/>
              <a:chOff x="463799" y="558963"/>
              <a:chExt cx="4087197" cy="2938334"/>
            </a:xfrm>
          </p:grpSpPr>
          <p:grpSp>
            <p:nvGrpSpPr>
              <p:cNvPr id="32" name="Group 31">
                <a:extLst>
                  <a:ext uri="{FF2B5EF4-FFF2-40B4-BE49-F238E27FC236}">
                    <a16:creationId xmlns:a16="http://schemas.microsoft.com/office/drawing/2014/main" id="{5FBC0344-C999-BDCD-A904-5C63B237A2B1}"/>
                  </a:ext>
                </a:extLst>
              </p:cNvPr>
              <p:cNvGrpSpPr/>
              <p:nvPr/>
            </p:nvGrpSpPr>
            <p:grpSpPr>
              <a:xfrm>
                <a:off x="463799" y="1576609"/>
                <a:ext cx="3026276" cy="1430590"/>
                <a:chOff x="463799" y="1576609"/>
                <a:chExt cx="3026276" cy="1430590"/>
              </a:xfrm>
            </p:grpSpPr>
            <p:sp>
              <p:nvSpPr>
                <p:cNvPr id="25" name="TextBox 24">
                  <a:extLst>
                    <a:ext uri="{FF2B5EF4-FFF2-40B4-BE49-F238E27FC236}">
                      <a16:creationId xmlns:a16="http://schemas.microsoft.com/office/drawing/2014/main" id="{15F123F0-2C58-0703-9482-2C975341A9E5}"/>
                    </a:ext>
                  </a:extLst>
                </p:cNvPr>
                <p:cNvSpPr txBox="1"/>
                <p:nvPr/>
              </p:nvSpPr>
              <p:spPr>
                <a:xfrm>
                  <a:off x="674351" y="1576609"/>
                  <a:ext cx="2206545" cy="220651"/>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ML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pic>
              <p:nvPicPr>
                <p:cNvPr id="14" name="Picture 13" descr="A map of the world&#10;&#10;Description automatically generated">
                  <a:extLst>
                    <a:ext uri="{FF2B5EF4-FFF2-40B4-BE49-F238E27FC236}">
                      <a16:creationId xmlns:a16="http://schemas.microsoft.com/office/drawing/2014/main" id="{629A917A-B016-A615-183D-5420209E82AF}"/>
                    </a:ext>
                  </a:extLst>
                </p:cNvPr>
                <p:cNvPicPr>
                  <a:picLocks noChangeAspect="1"/>
                </p:cNvPicPr>
                <p:nvPr/>
              </p:nvPicPr>
              <p:blipFill rotWithShape="1">
                <a:blip r:embed="rId2"/>
                <a:srcRect l="2497" t="67913" r="12089" b="6141"/>
                <a:stretch/>
              </p:blipFill>
              <p:spPr>
                <a:xfrm>
                  <a:off x="463799" y="1753669"/>
                  <a:ext cx="3026276" cy="1253530"/>
                </a:xfrm>
                <a:prstGeom prst="rect">
                  <a:avLst/>
                </a:prstGeom>
              </p:spPr>
            </p:pic>
          </p:grpSp>
          <p:grpSp>
            <p:nvGrpSpPr>
              <p:cNvPr id="31" name="Group 30">
                <a:extLst>
                  <a:ext uri="{FF2B5EF4-FFF2-40B4-BE49-F238E27FC236}">
                    <a16:creationId xmlns:a16="http://schemas.microsoft.com/office/drawing/2014/main" id="{C1E624EE-566D-673C-16B0-5918D7134D59}"/>
                  </a:ext>
                </a:extLst>
              </p:cNvPr>
              <p:cNvGrpSpPr/>
              <p:nvPr/>
            </p:nvGrpSpPr>
            <p:grpSpPr>
              <a:xfrm>
                <a:off x="479533" y="3032662"/>
                <a:ext cx="3099330" cy="464635"/>
                <a:chOff x="479533" y="3032662"/>
                <a:chExt cx="3099330" cy="464635"/>
              </a:xfrm>
            </p:grpSpPr>
            <p:pic>
              <p:nvPicPr>
                <p:cNvPr id="15" name="Picture 14" descr="A screenshot of a map&#10;&#10;Description automatically generated">
                  <a:extLst>
                    <a:ext uri="{FF2B5EF4-FFF2-40B4-BE49-F238E27FC236}">
                      <a16:creationId xmlns:a16="http://schemas.microsoft.com/office/drawing/2014/main" id="{D8F71565-5AA4-88E3-D638-7092277CD50D}"/>
                    </a:ext>
                  </a:extLst>
                </p:cNvPr>
                <p:cNvPicPr>
                  <a:picLocks noChangeAspect="1"/>
                </p:cNvPicPr>
                <p:nvPr/>
              </p:nvPicPr>
              <p:blipFill rotWithShape="1">
                <a:blip r:embed="rId3"/>
                <a:srcRect l="2466" t="94614" r="10763"/>
                <a:stretch/>
              </p:blipFill>
              <p:spPr>
                <a:xfrm>
                  <a:off x="479533" y="3032662"/>
                  <a:ext cx="3026276" cy="256130"/>
                </a:xfrm>
                <a:prstGeom prst="rect">
                  <a:avLst/>
                </a:prstGeom>
              </p:spPr>
            </p:pic>
            <p:sp>
              <p:nvSpPr>
                <p:cNvPr id="17" name="TextBox 16">
                  <a:extLst>
                    <a:ext uri="{FF2B5EF4-FFF2-40B4-BE49-F238E27FC236}">
                      <a16:creationId xmlns:a16="http://schemas.microsoft.com/office/drawing/2014/main" id="{DFEDD801-F861-CA61-F43E-DBB3E2CB5685}"/>
                    </a:ext>
                  </a:extLst>
                </p:cNvPr>
                <p:cNvSpPr txBox="1"/>
                <p:nvPr/>
              </p:nvSpPr>
              <p:spPr>
                <a:xfrm>
                  <a:off x="672079" y="3209626"/>
                  <a:ext cx="799699" cy="220651"/>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Shallow bias</a:t>
                  </a:r>
                </a:p>
              </p:txBody>
            </p:sp>
            <p:sp>
              <p:nvSpPr>
                <p:cNvPr id="20" name="TextBox 19">
                  <a:extLst>
                    <a:ext uri="{FF2B5EF4-FFF2-40B4-BE49-F238E27FC236}">
                      <a16:creationId xmlns:a16="http://schemas.microsoft.com/office/drawing/2014/main" id="{95B5FBA9-9B1F-CE5B-02B6-448CFD0C5415}"/>
                    </a:ext>
                  </a:extLst>
                </p:cNvPr>
                <p:cNvSpPr txBox="1"/>
                <p:nvPr/>
              </p:nvSpPr>
              <p:spPr>
                <a:xfrm>
                  <a:off x="2817269" y="3205188"/>
                  <a:ext cx="679157" cy="220651"/>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Deep bias</a:t>
                  </a:r>
                </a:p>
              </p:txBody>
            </p:sp>
            <p:sp>
              <p:nvSpPr>
                <p:cNvPr id="29" name="TextBox 28">
                  <a:extLst>
                    <a:ext uri="{FF2B5EF4-FFF2-40B4-BE49-F238E27FC236}">
                      <a16:creationId xmlns:a16="http://schemas.microsoft.com/office/drawing/2014/main" id="{D00AF3B8-5E87-99D7-AD35-D84AFC0F8E18}"/>
                    </a:ext>
                  </a:extLst>
                </p:cNvPr>
                <p:cNvSpPr txBox="1"/>
                <p:nvPr/>
              </p:nvSpPr>
              <p:spPr>
                <a:xfrm>
                  <a:off x="1432547" y="3291356"/>
                  <a:ext cx="1486870" cy="205941"/>
                </a:xfrm>
                <a:prstGeom prst="rect">
                  <a:avLst/>
                </a:prstGeom>
                <a:noFill/>
              </p:spPr>
              <p:txBody>
                <a:bodyPr wrap="squar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Contoured over by ORAS5</a:t>
                  </a:r>
                </a:p>
              </p:txBody>
            </p:sp>
            <p:sp>
              <p:nvSpPr>
                <p:cNvPr id="4" name="TextBox 3">
                  <a:extLst>
                    <a:ext uri="{FF2B5EF4-FFF2-40B4-BE49-F238E27FC236}">
                      <a16:creationId xmlns:a16="http://schemas.microsoft.com/office/drawing/2014/main" id="{E857D223-B795-C538-5D2E-515174B88364}"/>
                    </a:ext>
                  </a:extLst>
                </p:cNvPr>
                <p:cNvSpPr txBox="1"/>
                <p:nvPr/>
              </p:nvSpPr>
              <p:spPr>
                <a:xfrm>
                  <a:off x="3331679" y="3068394"/>
                  <a:ext cx="247184" cy="184666"/>
                </a:xfrm>
                <a:prstGeom prst="rect">
                  <a:avLst/>
                </a:prstGeom>
                <a:noFill/>
              </p:spPr>
              <p:txBody>
                <a:bodyPr wrap="none" rtlCol="0">
                  <a:spAutoFit/>
                </a:bodyPr>
                <a:lstStyle/>
                <a:p>
                  <a:r>
                    <a:rPr lang="en-US" sz="600" dirty="0">
                      <a:latin typeface="Lato" panose="020F0502020204030203" pitchFamily="34" charset="0"/>
                      <a:ea typeface="Lato" panose="020F0502020204030203" pitchFamily="34" charset="0"/>
                      <a:cs typeface="Lato" panose="020F0502020204030203" pitchFamily="34" charset="0"/>
                    </a:rPr>
                    <a:t>m</a:t>
                  </a:r>
                </a:p>
              </p:txBody>
            </p:sp>
          </p:grpSp>
          <p:sp>
            <p:nvSpPr>
              <p:cNvPr id="10" name="TextBox 9">
                <a:extLst>
                  <a:ext uri="{FF2B5EF4-FFF2-40B4-BE49-F238E27FC236}">
                    <a16:creationId xmlns:a16="http://schemas.microsoft.com/office/drawing/2014/main" id="{B1C5F596-21E7-956B-56DA-FA9DD919981B}"/>
                  </a:ext>
                </a:extLst>
              </p:cNvPr>
              <p:cNvSpPr txBox="1"/>
              <p:nvPr/>
            </p:nvSpPr>
            <p:spPr>
              <a:xfrm>
                <a:off x="3638567" y="558963"/>
                <a:ext cx="912429" cy="369332"/>
              </a:xfrm>
              <a:prstGeom prst="rect">
                <a:avLst/>
              </a:prstGeom>
              <a:noFill/>
            </p:spPr>
            <p:txBody>
              <a:bodyPr wrap="none" rtlCol="0">
                <a:spAutoFit/>
              </a:bodyPr>
              <a:lstStyle/>
              <a:p>
                <a:r>
                  <a:rPr lang="en-US" sz="1800" b="1" dirty="0">
                    <a:solidFill>
                      <a:srgbClr val="B422C0"/>
                    </a:solidFill>
                    <a:latin typeface="Lato" panose="020F0502020204030203" pitchFamily="34" charset="0"/>
                    <a:ea typeface="Lato" panose="020F0502020204030203" pitchFamily="34" charset="0"/>
                    <a:cs typeface="Lato" panose="020F0502020204030203" pitchFamily="34" charset="0"/>
                  </a:rPr>
                  <a:t>Winter</a:t>
                </a:r>
              </a:p>
            </p:txBody>
          </p:sp>
        </p:grpSp>
        <p:grpSp>
          <p:nvGrpSpPr>
            <p:cNvPr id="30" name="Group 29">
              <a:extLst>
                <a:ext uri="{FF2B5EF4-FFF2-40B4-BE49-F238E27FC236}">
                  <a16:creationId xmlns:a16="http://schemas.microsoft.com/office/drawing/2014/main" id="{6F0908AC-0D9D-EC10-EBFC-1E38343C2080}"/>
                </a:ext>
              </a:extLst>
            </p:cNvPr>
            <p:cNvGrpSpPr/>
            <p:nvPr/>
          </p:nvGrpSpPr>
          <p:grpSpPr>
            <a:xfrm>
              <a:off x="3608210" y="1583790"/>
              <a:ext cx="3079164" cy="1925544"/>
              <a:chOff x="3608210" y="1583790"/>
              <a:chExt cx="3079164" cy="1925544"/>
            </a:xfrm>
          </p:grpSpPr>
          <p:grpSp>
            <p:nvGrpSpPr>
              <p:cNvPr id="18" name="Group 17">
                <a:extLst>
                  <a:ext uri="{FF2B5EF4-FFF2-40B4-BE49-F238E27FC236}">
                    <a16:creationId xmlns:a16="http://schemas.microsoft.com/office/drawing/2014/main" id="{E3709C13-BF46-3051-2EEE-3075742A7587}"/>
                  </a:ext>
                </a:extLst>
              </p:cNvPr>
              <p:cNvGrpSpPr/>
              <p:nvPr/>
            </p:nvGrpSpPr>
            <p:grpSpPr>
              <a:xfrm>
                <a:off x="3608210" y="1583790"/>
                <a:ext cx="3046023" cy="1621397"/>
                <a:chOff x="3608210" y="1583790"/>
                <a:chExt cx="3046023" cy="1621397"/>
              </a:xfrm>
            </p:grpSpPr>
            <p:pic>
              <p:nvPicPr>
                <p:cNvPr id="7" name="Picture 6" descr="A screenshot of a map&#10;&#10;Description automatically generated">
                  <a:extLst>
                    <a:ext uri="{FF2B5EF4-FFF2-40B4-BE49-F238E27FC236}">
                      <a16:creationId xmlns:a16="http://schemas.microsoft.com/office/drawing/2014/main" id="{E1F221DA-2C9C-C155-6684-FBE6330E342D}"/>
                    </a:ext>
                  </a:extLst>
                </p:cNvPr>
                <p:cNvPicPr>
                  <a:picLocks noChangeAspect="1"/>
                </p:cNvPicPr>
                <p:nvPr/>
              </p:nvPicPr>
              <p:blipFill rotWithShape="1">
                <a:blip r:embed="rId4"/>
                <a:srcRect l="1614" t="67744" r="8102" b="703"/>
                <a:stretch/>
              </p:blipFill>
              <p:spPr>
                <a:xfrm>
                  <a:off x="3608210" y="1753668"/>
                  <a:ext cx="3046023" cy="1451519"/>
                </a:xfrm>
                <a:prstGeom prst="rect">
                  <a:avLst/>
                </a:prstGeom>
              </p:spPr>
            </p:pic>
            <p:sp>
              <p:nvSpPr>
                <p:cNvPr id="27" name="TextBox 26">
                  <a:extLst>
                    <a:ext uri="{FF2B5EF4-FFF2-40B4-BE49-F238E27FC236}">
                      <a16:creationId xmlns:a16="http://schemas.microsoft.com/office/drawing/2014/main" id="{F7A314DC-1BEF-CF50-E532-FB6112BED641}"/>
                    </a:ext>
                  </a:extLst>
                </p:cNvPr>
                <p:cNvSpPr txBox="1"/>
                <p:nvPr/>
              </p:nvSpPr>
              <p:spPr>
                <a:xfrm>
                  <a:off x="3848114" y="1583790"/>
                  <a:ext cx="2728364" cy="220651"/>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ML forecast change,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EP5r2-EP5d</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grpSp>
          <p:grpSp>
            <p:nvGrpSpPr>
              <p:cNvPr id="13" name="Group 12">
                <a:extLst>
                  <a:ext uri="{FF2B5EF4-FFF2-40B4-BE49-F238E27FC236}">
                    <a16:creationId xmlns:a16="http://schemas.microsoft.com/office/drawing/2014/main" id="{69BCEBC1-03EA-FC74-B809-E39618931F5D}"/>
                  </a:ext>
                </a:extLst>
              </p:cNvPr>
              <p:cNvGrpSpPr/>
              <p:nvPr/>
            </p:nvGrpSpPr>
            <p:grpSpPr>
              <a:xfrm>
                <a:off x="4011413" y="3050168"/>
                <a:ext cx="2675961" cy="459166"/>
                <a:chOff x="4011413" y="3050168"/>
                <a:chExt cx="2675961" cy="459166"/>
              </a:xfrm>
            </p:grpSpPr>
            <p:sp>
              <p:nvSpPr>
                <p:cNvPr id="19" name="TextBox 18">
                  <a:extLst>
                    <a:ext uri="{FF2B5EF4-FFF2-40B4-BE49-F238E27FC236}">
                      <a16:creationId xmlns:a16="http://schemas.microsoft.com/office/drawing/2014/main" id="{61D899A5-6CEC-5C42-F589-7108ECD949CA}"/>
                    </a:ext>
                  </a:extLst>
                </p:cNvPr>
                <p:cNvSpPr txBox="1"/>
                <p:nvPr/>
              </p:nvSpPr>
              <p:spPr>
                <a:xfrm>
                  <a:off x="4359307" y="3303393"/>
                  <a:ext cx="1932469" cy="205941"/>
                </a:xfrm>
                <a:prstGeom prst="rect">
                  <a:avLst/>
                </a:prstGeom>
                <a:noFill/>
              </p:spPr>
              <p:txBody>
                <a:bodyPr wrap="squar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Contoured over by percentage change</a:t>
                  </a:r>
                </a:p>
              </p:txBody>
            </p:sp>
            <p:sp>
              <p:nvSpPr>
                <p:cNvPr id="21" name="TextBox 20">
                  <a:extLst>
                    <a:ext uri="{FF2B5EF4-FFF2-40B4-BE49-F238E27FC236}">
                      <a16:creationId xmlns:a16="http://schemas.microsoft.com/office/drawing/2014/main" id="{ECAE8FBC-1590-937D-ACC2-C1CD6251B695}"/>
                    </a:ext>
                  </a:extLst>
                </p:cNvPr>
                <p:cNvSpPr txBox="1"/>
                <p:nvPr/>
              </p:nvSpPr>
              <p:spPr>
                <a:xfrm>
                  <a:off x="4011413" y="3183258"/>
                  <a:ext cx="606197" cy="220651"/>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Shoaling</a:t>
                  </a:r>
                </a:p>
              </p:txBody>
            </p:sp>
            <p:sp>
              <p:nvSpPr>
                <p:cNvPr id="22" name="TextBox 21">
                  <a:extLst>
                    <a:ext uri="{FF2B5EF4-FFF2-40B4-BE49-F238E27FC236}">
                      <a16:creationId xmlns:a16="http://schemas.microsoft.com/office/drawing/2014/main" id="{F4E6B4E7-F4F2-67FD-54A1-BB9CF92375C7}"/>
                    </a:ext>
                  </a:extLst>
                </p:cNvPr>
                <p:cNvSpPr txBox="1"/>
                <p:nvPr/>
              </p:nvSpPr>
              <p:spPr>
                <a:xfrm>
                  <a:off x="5896980" y="3163619"/>
                  <a:ext cx="726739" cy="220651"/>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Deepening</a:t>
                  </a:r>
                </a:p>
              </p:txBody>
            </p:sp>
            <p:sp>
              <p:nvSpPr>
                <p:cNvPr id="12" name="TextBox 11">
                  <a:extLst>
                    <a:ext uri="{FF2B5EF4-FFF2-40B4-BE49-F238E27FC236}">
                      <a16:creationId xmlns:a16="http://schemas.microsoft.com/office/drawing/2014/main" id="{815B0FE4-1914-218E-7C8C-D591E13B3FF8}"/>
                    </a:ext>
                  </a:extLst>
                </p:cNvPr>
                <p:cNvSpPr txBox="1"/>
                <p:nvPr/>
              </p:nvSpPr>
              <p:spPr>
                <a:xfrm>
                  <a:off x="6440190" y="3050168"/>
                  <a:ext cx="247184" cy="184666"/>
                </a:xfrm>
                <a:prstGeom prst="rect">
                  <a:avLst/>
                </a:prstGeom>
                <a:noFill/>
              </p:spPr>
              <p:txBody>
                <a:bodyPr wrap="none" rtlCol="0">
                  <a:spAutoFit/>
                </a:bodyPr>
                <a:lstStyle/>
                <a:p>
                  <a:r>
                    <a:rPr lang="en-US" sz="600" dirty="0">
                      <a:latin typeface="Lato" panose="020F0502020204030203" pitchFamily="34" charset="0"/>
                      <a:ea typeface="Lato" panose="020F0502020204030203" pitchFamily="34" charset="0"/>
                      <a:cs typeface="Lato" panose="020F0502020204030203" pitchFamily="34" charset="0"/>
                    </a:rPr>
                    <a:t>m</a:t>
                  </a:r>
                </a:p>
              </p:txBody>
            </p:sp>
          </p:grpSp>
        </p:grpSp>
      </p:grpSp>
      <p:sp>
        <p:nvSpPr>
          <p:cNvPr id="6" name="TextBox 5">
            <a:extLst>
              <a:ext uri="{FF2B5EF4-FFF2-40B4-BE49-F238E27FC236}">
                <a16:creationId xmlns:a16="http://schemas.microsoft.com/office/drawing/2014/main" id="{21419F46-05EB-D3C8-4858-455C4CCBF822}"/>
              </a:ext>
            </a:extLst>
          </p:cNvPr>
          <p:cNvSpPr txBox="1"/>
          <p:nvPr/>
        </p:nvSpPr>
        <p:spPr>
          <a:xfrm>
            <a:off x="2042361" y="3768606"/>
            <a:ext cx="4460856" cy="510778"/>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Reduced difference from wk13&amp;4 in winter hemisphere</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       - initial conditions fade</a:t>
            </a:r>
          </a:p>
        </p:txBody>
      </p:sp>
    </p:spTree>
    <p:extLst>
      <p:ext uri="{BB962C8B-B14F-4D97-AF65-F5344CB8AC3E}">
        <p14:creationId xmlns:p14="http://schemas.microsoft.com/office/powerpoint/2010/main" val="11536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0;p1">
            <a:extLst>
              <a:ext uri="{FF2B5EF4-FFF2-40B4-BE49-F238E27FC236}">
                <a16:creationId xmlns:a16="http://schemas.microsoft.com/office/drawing/2014/main" id="{948AB66F-77D6-3A87-DC24-BD9966FB8647}"/>
              </a:ext>
            </a:extLst>
          </p:cNvPr>
          <p:cNvSpPr txBox="1">
            <a:spLocks/>
          </p:cNvSpPr>
          <p:nvPr/>
        </p:nvSpPr>
        <p:spPr>
          <a:xfrm>
            <a:off x="735602" y="646027"/>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Week 3&amp;4 forecast – SSH </a:t>
            </a:r>
            <a:r>
              <a:rPr lang="en-US" altLang="en-US" sz="2000" dirty="0">
                <a:solidFill>
                  <a:srgbClr val="000000"/>
                </a:solidFill>
                <a:latin typeface="Lato" panose="020F0502020204030203" pitchFamily="34" charset="0"/>
                <a:ea typeface="Lato" panose="020F0502020204030203" pitchFamily="34" charset="0"/>
                <a:cs typeface="Lato" panose="020F0502020204030203" pitchFamily="34" charset="0"/>
              </a:rPr>
              <a:t>bias	</a:t>
            </a:r>
            <a:r>
              <a:rPr lang="en-US" altLang="en-US" sz="2000" dirty="0">
                <a:solidFill>
                  <a:srgbClr val="B422C0"/>
                </a:solidFill>
                <a:latin typeface="Lato" panose="020F0502020204030203" pitchFamily="34" charset="0"/>
                <a:ea typeface="Lato" panose="020F0502020204030203" pitchFamily="34" charset="0"/>
                <a:cs typeface="Lato" panose="020F0502020204030203" pitchFamily="34" charset="0"/>
              </a:rPr>
              <a:t>Summer</a:t>
            </a:r>
            <a:endParaRPr lang="en-US" sz="2000" dirty="0">
              <a:solidFill>
                <a:srgbClr val="B422C0"/>
              </a:solidFill>
              <a:latin typeface="Lato" panose="020F0502020204030203" pitchFamily="34" charset="0"/>
              <a:ea typeface="Lato" panose="020F0502020204030203" pitchFamily="34" charset="0"/>
              <a:cs typeface="Lato" panose="020F0502020204030203" pitchFamily="34" charset="0"/>
            </a:endParaRPr>
          </a:p>
        </p:txBody>
      </p:sp>
      <p:sp>
        <p:nvSpPr>
          <p:cNvPr id="27" name="Slide Number Placeholder 26">
            <a:extLst>
              <a:ext uri="{FF2B5EF4-FFF2-40B4-BE49-F238E27FC236}">
                <a16:creationId xmlns:a16="http://schemas.microsoft.com/office/drawing/2014/main" id="{F0B4F619-D06A-369E-43FA-74058A52D089}"/>
              </a:ext>
            </a:extLst>
          </p:cNvPr>
          <p:cNvSpPr>
            <a:spLocks noGrp="1"/>
          </p:cNvSpPr>
          <p:nvPr>
            <p:ph type="sldNum" idx="12"/>
          </p:nvPr>
        </p:nvSpPr>
        <p:spPr>
          <a:xfrm>
            <a:off x="8536302" y="4789609"/>
            <a:ext cx="548700" cy="393600"/>
          </a:xfrm>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4" name="TextBox 33">
            <a:extLst>
              <a:ext uri="{FF2B5EF4-FFF2-40B4-BE49-F238E27FC236}">
                <a16:creationId xmlns:a16="http://schemas.microsoft.com/office/drawing/2014/main" id="{8077F4BC-4EDE-9B87-3D24-C610E3AD394C}"/>
              </a:ext>
            </a:extLst>
          </p:cNvPr>
          <p:cNvSpPr txBox="1"/>
          <p:nvPr/>
        </p:nvSpPr>
        <p:spPr>
          <a:xfrm>
            <a:off x="4003343" y="1576562"/>
            <a:ext cx="4910070" cy="132802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Increased bias from week 1</a:t>
            </a: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a:t>
            </a:r>
            <a:r>
              <a:rPr lang="en-US" sz="1200" b="1" dirty="0">
                <a:latin typeface="Lato" panose="020F0502020204030203" pitchFamily="34" charset="0"/>
                <a:ea typeface="Lato" panose="020F0502020204030203" pitchFamily="34" charset="0"/>
                <a:cs typeface="Lato" panose="020F0502020204030203" pitchFamily="34" charset="0"/>
              </a:rPr>
              <a:t>3&amp;4 in equatorial regions</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Reduced bias when assessed to ORAS5 instead of AVISO</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Large reduction in overall bias from EP5d</a:t>
            </a: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a:t>
            </a:r>
            <a:r>
              <a:rPr lang="en-US" sz="1200" b="1" dirty="0">
                <a:latin typeface="Lato" panose="020F0502020204030203" pitchFamily="34" charset="0"/>
                <a:ea typeface="Lato" panose="020F0502020204030203" pitchFamily="34" charset="0"/>
                <a:cs typeface="Lato" panose="020F0502020204030203" pitchFamily="34" charset="0"/>
              </a:rPr>
              <a:t> EP5r2 – Indo-Pacific</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tends to increase in equatorial Pacific</a:t>
            </a:r>
          </a:p>
        </p:txBody>
      </p:sp>
      <p:sp>
        <p:nvSpPr>
          <p:cNvPr id="3" name="TextBox 2">
            <a:extLst>
              <a:ext uri="{FF2B5EF4-FFF2-40B4-BE49-F238E27FC236}">
                <a16:creationId xmlns:a16="http://schemas.microsoft.com/office/drawing/2014/main" id="{0F9359FE-E2F5-D373-902E-8C120B4C3548}"/>
              </a:ext>
            </a:extLst>
          </p:cNvPr>
          <p:cNvSpPr txBox="1"/>
          <p:nvPr/>
        </p:nvSpPr>
        <p:spPr>
          <a:xfrm>
            <a:off x="2235593" y="1017203"/>
            <a:ext cx="5477782" cy="246221"/>
          </a:xfrm>
          <a:prstGeom prst="rect">
            <a:avLst/>
          </a:prstGeom>
          <a:noFill/>
        </p:spPr>
        <p:txBody>
          <a:bodyPr wrap="non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Global spatial mean 60°S:60°N removed from respective model output and validation datasets</a:t>
            </a:r>
          </a:p>
        </p:txBody>
      </p:sp>
      <p:grpSp>
        <p:nvGrpSpPr>
          <p:cNvPr id="13" name="Group 12">
            <a:extLst>
              <a:ext uri="{FF2B5EF4-FFF2-40B4-BE49-F238E27FC236}">
                <a16:creationId xmlns:a16="http://schemas.microsoft.com/office/drawing/2014/main" id="{E643854F-4712-C5BC-E27E-F828EE95EFD8}"/>
              </a:ext>
            </a:extLst>
          </p:cNvPr>
          <p:cNvGrpSpPr/>
          <p:nvPr/>
        </p:nvGrpSpPr>
        <p:grpSpPr>
          <a:xfrm>
            <a:off x="356169" y="1424423"/>
            <a:ext cx="6713988" cy="3673400"/>
            <a:chOff x="356169" y="1424423"/>
            <a:chExt cx="6713988" cy="3673400"/>
          </a:xfrm>
        </p:grpSpPr>
        <p:pic>
          <p:nvPicPr>
            <p:cNvPr id="12" name="Picture 11" descr="A map of the world&#10;&#10;Description automatically generated">
              <a:extLst>
                <a:ext uri="{FF2B5EF4-FFF2-40B4-BE49-F238E27FC236}">
                  <a16:creationId xmlns:a16="http://schemas.microsoft.com/office/drawing/2014/main" id="{E041D693-BE9F-C889-8DDB-4F19C53D186D}"/>
                </a:ext>
              </a:extLst>
            </p:cNvPr>
            <p:cNvPicPr>
              <a:picLocks noChangeAspect="1"/>
            </p:cNvPicPr>
            <p:nvPr/>
          </p:nvPicPr>
          <p:blipFill rotWithShape="1">
            <a:blip r:embed="rId2"/>
            <a:srcRect t="68018" r="8544" b="6119"/>
            <a:stretch/>
          </p:blipFill>
          <p:spPr>
            <a:xfrm>
              <a:off x="513337" y="1612212"/>
              <a:ext cx="3332838" cy="1330194"/>
            </a:xfrm>
            <a:prstGeom prst="rect">
              <a:avLst/>
            </a:prstGeom>
          </p:spPr>
        </p:pic>
        <p:pic>
          <p:nvPicPr>
            <p:cNvPr id="5" name="Picture 4" descr="A map of the world&#10;&#10;Description automatically generated">
              <a:extLst>
                <a:ext uri="{FF2B5EF4-FFF2-40B4-BE49-F238E27FC236}">
                  <a16:creationId xmlns:a16="http://schemas.microsoft.com/office/drawing/2014/main" id="{E9D7A397-730D-6A79-80D2-EDB45094787A}"/>
                </a:ext>
              </a:extLst>
            </p:cNvPr>
            <p:cNvPicPr>
              <a:picLocks noChangeAspect="1"/>
            </p:cNvPicPr>
            <p:nvPr/>
          </p:nvPicPr>
          <p:blipFill rotWithShape="1">
            <a:blip r:embed="rId3"/>
            <a:srcRect t="67805" r="8544"/>
            <a:stretch/>
          </p:blipFill>
          <p:spPr>
            <a:xfrm>
              <a:off x="536178" y="3339106"/>
              <a:ext cx="3239449" cy="1609524"/>
            </a:xfrm>
            <a:prstGeom prst="rect">
              <a:avLst/>
            </a:prstGeom>
          </p:spPr>
        </p:pic>
        <p:pic>
          <p:nvPicPr>
            <p:cNvPr id="7" name="Picture 6" descr="A screenshot of a map&#10;&#10;Description automatically generated">
              <a:extLst>
                <a:ext uri="{FF2B5EF4-FFF2-40B4-BE49-F238E27FC236}">
                  <a16:creationId xmlns:a16="http://schemas.microsoft.com/office/drawing/2014/main" id="{2E417EF1-9E3B-7253-CEA7-B73AD4AC90FD}"/>
                </a:ext>
              </a:extLst>
            </p:cNvPr>
            <p:cNvPicPr>
              <a:picLocks noChangeAspect="1"/>
            </p:cNvPicPr>
            <p:nvPr/>
          </p:nvPicPr>
          <p:blipFill rotWithShape="1">
            <a:blip r:embed="rId4"/>
            <a:srcRect t="67552" r="8127"/>
            <a:stretch/>
          </p:blipFill>
          <p:spPr>
            <a:xfrm>
              <a:off x="3827794" y="3324526"/>
              <a:ext cx="3242363" cy="1616262"/>
            </a:xfrm>
            <a:prstGeom prst="rect">
              <a:avLst/>
            </a:prstGeom>
          </p:spPr>
        </p:pic>
        <p:sp>
          <p:nvSpPr>
            <p:cNvPr id="11" name="TextBox 10">
              <a:extLst>
                <a:ext uri="{FF2B5EF4-FFF2-40B4-BE49-F238E27FC236}">
                  <a16:creationId xmlns:a16="http://schemas.microsoft.com/office/drawing/2014/main" id="{818D2DD4-DA46-AD37-73D1-423E167D17A3}"/>
                </a:ext>
              </a:extLst>
            </p:cNvPr>
            <p:cNvSpPr txBox="1"/>
            <p:nvPr/>
          </p:nvSpPr>
          <p:spPr>
            <a:xfrm>
              <a:off x="954427" y="2872281"/>
              <a:ext cx="1867704" cy="215444"/>
            </a:xfrm>
            <a:prstGeom prst="rect">
              <a:avLst/>
            </a:prstGeom>
            <a:noFill/>
          </p:spPr>
          <p:txBody>
            <a:bodyPr wrap="squar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Contoured over by AVISO </a:t>
              </a:r>
            </a:p>
          </p:txBody>
        </p:sp>
        <p:sp>
          <p:nvSpPr>
            <p:cNvPr id="28" name="TextBox 27">
              <a:extLst>
                <a:ext uri="{FF2B5EF4-FFF2-40B4-BE49-F238E27FC236}">
                  <a16:creationId xmlns:a16="http://schemas.microsoft.com/office/drawing/2014/main" id="{642FA046-BAD8-C650-EDE3-D85EAECB3886}"/>
                </a:ext>
              </a:extLst>
            </p:cNvPr>
            <p:cNvSpPr txBox="1"/>
            <p:nvPr/>
          </p:nvSpPr>
          <p:spPr>
            <a:xfrm>
              <a:off x="356169" y="1630358"/>
              <a:ext cx="1500732" cy="230832"/>
            </a:xfrm>
            <a:prstGeom prst="rect">
              <a:avLst/>
            </a:prstGeom>
            <a:noFill/>
          </p:spPr>
          <p:txBody>
            <a:bodyPr wrap="none" rtlCol="0">
              <a:spAutoFit/>
            </a:bodyPr>
            <a:lstStyle/>
            <a:p>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AVISO</a:t>
              </a:r>
            </a:p>
          </p:txBody>
        </p:sp>
        <p:sp>
          <p:nvSpPr>
            <p:cNvPr id="29" name="TextBox 28">
              <a:extLst>
                <a:ext uri="{FF2B5EF4-FFF2-40B4-BE49-F238E27FC236}">
                  <a16:creationId xmlns:a16="http://schemas.microsoft.com/office/drawing/2014/main" id="{66FF1747-186D-617E-E377-F60A8B02F85F}"/>
                </a:ext>
              </a:extLst>
            </p:cNvPr>
            <p:cNvSpPr txBox="1"/>
            <p:nvPr/>
          </p:nvSpPr>
          <p:spPr>
            <a:xfrm>
              <a:off x="813627" y="1424423"/>
              <a:ext cx="2331087"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SSH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30" name="TextBox 29">
              <a:extLst>
                <a:ext uri="{FF2B5EF4-FFF2-40B4-BE49-F238E27FC236}">
                  <a16:creationId xmlns:a16="http://schemas.microsoft.com/office/drawing/2014/main" id="{68C77B4D-1D0B-C1C2-B8F4-4F2E0ED8D2C7}"/>
                </a:ext>
              </a:extLst>
            </p:cNvPr>
            <p:cNvSpPr txBox="1"/>
            <p:nvPr/>
          </p:nvSpPr>
          <p:spPr>
            <a:xfrm>
              <a:off x="837482" y="3172165"/>
              <a:ext cx="2331087"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SSH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31" name="TextBox 30">
              <a:extLst>
                <a:ext uri="{FF2B5EF4-FFF2-40B4-BE49-F238E27FC236}">
                  <a16:creationId xmlns:a16="http://schemas.microsoft.com/office/drawing/2014/main" id="{A8F90BFC-9239-1C8D-9EC7-496644F42281}"/>
                </a:ext>
              </a:extLst>
            </p:cNvPr>
            <p:cNvSpPr txBox="1"/>
            <p:nvPr/>
          </p:nvSpPr>
          <p:spPr>
            <a:xfrm>
              <a:off x="3010632" y="3398978"/>
              <a:ext cx="1529586" cy="230832"/>
            </a:xfrm>
            <a:prstGeom prst="rect">
              <a:avLst/>
            </a:prstGeom>
            <a:noFill/>
          </p:spPr>
          <p:txBody>
            <a:bodyPr wrap="none" rtlCol="0">
              <a:spAutoFit/>
            </a:bodyPr>
            <a:lstStyle/>
            <a:p>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ORAS5</a:t>
              </a:r>
            </a:p>
          </p:txBody>
        </p:sp>
        <p:sp>
          <p:nvSpPr>
            <p:cNvPr id="33" name="TextBox 32">
              <a:extLst>
                <a:ext uri="{FF2B5EF4-FFF2-40B4-BE49-F238E27FC236}">
                  <a16:creationId xmlns:a16="http://schemas.microsoft.com/office/drawing/2014/main" id="{AB18F2CA-DB5E-7A0D-7789-BB233F58040C}"/>
                </a:ext>
              </a:extLst>
            </p:cNvPr>
            <p:cNvSpPr txBox="1"/>
            <p:nvPr/>
          </p:nvSpPr>
          <p:spPr>
            <a:xfrm>
              <a:off x="4130563" y="3164371"/>
              <a:ext cx="2286203"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SSH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EP5d</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35" name="Oval 34">
              <a:extLst>
                <a:ext uri="{FF2B5EF4-FFF2-40B4-BE49-F238E27FC236}">
                  <a16:creationId xmlns:a16="http://schemas.microsoft.com/office/drawing/2014/main" id="{569E5B1E-4400-AF91-6991-5A5BFCBF2D6E}"/>
                </a:ext>
              </a:extLst>
            </p:cNvPr>
            <p:cNvSpPr/>
            <p:nvPr/>
          </p:nvSpPr>
          <p:spPr>
            <a:xfrm>
              <a:off x="1065475" y="3625791"/>
              <a:ext cx="850789" cy="590427"/>
            </a:xfrm>
            <a:prstGeom prst="ellipse">
              <a:avLst/>
            </a:prstGeom>
            <a:noFill/>
            <a:ln>
              <a:solidFill>
                <a:srgbClr val="3852D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590E4B8-8E98-CB13-3595-4C1615015577}"/>
                </a:ext>
              </a:extLst>
            </p:cNvPr>
            <p:cNvSpPr/>
            <p:nvPr/>
          </p:nvSpPr>
          <p:spPr>
            <a:xfrm>
              <a:off x="1881400" y="3880234"/>
              <a:ext cx="686872" cy="119268"/>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C27927C-044D-AD8F-57F0-83DC9396239B}"/>
                </a:ext>
              </a:extLst>
            </p:cNvPr>
            <p:cNvSpPr/>
            <p:nvPr/>
          </p:nvSpPr>
          <p:spPr>
            <a:xfrm>
              <a:off x="1836320" y="2163849"/>
              <a:ext cx="686872" cy="119268"/>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2DF81F-5C43-67F1-C61F-DBF438704AAD}"/>
                </a:ext>
              </a:extLst>
            </p:cNvPr>
            <p:cNvSpPr txBox="1"/>
            <p:nvPr/>
          </p:nvSpPr>
          <p:spPr>
            <a:xfrm>
              <a:off x="1506602" y="4882379"/>
              <a:ext cx="1840634" cy="215444"/>
            </a:xfrm>
            <a:prstGeom prst="rect">
              <a:avLst/>
            </a:prstGeom>
            <a:noFill/>
          </p:spPr>
          <p:txBody>
            <a:bodyPr wrap="square" rtlCol="0">
              <a:spAutoFit/>
            </a:bodyPr>
            <a:lstStyle>
              <a:defPPr marR="0" lvl="0" algn="l" rtl="0">
                <a:lnSpc>
                  <a:spcPct val="100000"/>
                </a:lnSpc>
                <a:spcBef>
                  <a:spcPts val="0"/>
                </a:spcBef>
                <a:spcAft>
                  <a:spcPts val="0"/>
                </a:spcAft>
              </a:defPPr>
              <a:lvl1pPr>
                <a:defRPr sz="700">
                  <a:latin typeface="Lato" panose="020F0502020204030203" pitchFamily="34" charset="0"/>
                  <a:ea typeface="Lato" panose="020F0502020204030203" pitchFamily="34" charset="0"/>
                  <a:cs typeface="Lato" panose="020F0502020204030203" pitchFamily="34" charset="0"/>
                </a:defRPr>
              </a:lvl1pPr>
            </a:lstStyle>
            <a:p>
              <a:r>
                <a:rPr lang="en-US" sz="800" dirty="0"/>
                <a:t>Contoured over by ORAS5</a:t>
              </a:r>
            </a:p>
          </p:txBody>
        </p:sp>
        <p:sp>
          <p:nvSpPr>
            <p:cNvPr id="6" name="TextBox 5">
              <a:extLst>
                <a:ext uri="{FF2B5EF4-FFF2-40B4-BE49-F238E27FC236}">
                  <a16:creationId xmlns:a16="http://schemas.microsoft.com/office/drawing/2014/main" id="{CA8AB835-21A0-D553-25F7-5D042C7502EE}"/>
                </a:ext>
              </a:extLst>
            </p:cNvPr>
            <p:cNvSpPr txBox="1"/>
            <p:nvPr/>
          </p:nvSpPr>
          <p:spPr>
            <a:xfrm>
              <a:off x="4845482" y="4869873"/>
              <a:ext cx="1840634" cy="215444"/>
            </a:xfrm>
            <a:prstGeom prst="rect">
              <a:avLst/>
            </a:prstGeom>
            <a:noFill/>
          </p:spPr>
          <p:txBody>
            <a:bodyPr wrap="square" rtlCol="0">
              <a:spAutoFit/>
            </a:bodyPr>
            <a:lstStyle>
              <a:defPPr marR="0" lvl="0" algn="l" rtl="0">
                <a:lnSpc>
                  <a:spcPct val="100000"/>
                </a:lnSpc>
                <a:spcBef>
                  <a:spcPts val="0"/>
                </a:spcBef>
                <a:spcAft>
                  <a:spcPts val="0"/>
                </a:spcAft>
              </a:defPPr>
              <a:lvl1pPr>
                <a:defRPr sz="700">
                  <a:latin typeface="Lato" panose="020F0502020204030203" pitchFamily="34" charset="0"/>
                  <a:ea typeface="Lato" panose="020F0502020204030203" pitchFamily="34" charset="0"/>
                  <a:cs typeface="Lato" panose="020F0502020204030203" pitchFamily="34" charset="0"/>
                </a:defRPr>
              </a:lvl1pPr>
            </a:lstStyle>
            <a:p>
              <a:r>
                <a:rPr lang="en-US" sz="800" dirty="0"/>
                <a:t>Contoured over by ORAS5</a:t>
              </a:r>
            </a:p>
          </p:txBody>
        </p:sp>
        <p:sp>
          <p:nvSpPr>
            <p:cNvPr id="8" name="TextBox 7">
              <a:extLst>
                <a:ext uri="{FF2B5EF4-FFF2-40B4-BE49-F238E27FC236}">
                  <a16:creationId xmlns:a16="http://schemas.microsoft.com/office/drawing/2014/main" id="{1EA70195-41D8-A128-8161-2B7F595EDB50}"/>
                </a:ext>
              </a:extLst>
            </p:cNvPr>
            <p:cNvSpPr txBox="1"/>
            <p:nvPr/>
          </p:nvSpPr>
          <p:spPr>
            <a:xfrm>
              <a:off x="688752" y="4820173"/>
              <a:ext cx="598241"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low</a:t>
              </a:r>
            </a:p>
          </p:txBody>
        </p:sp>
        <p:sp>
          <p:nvSpPr>
            <p:cNvPr id="9" name="TextBox 8">
              <a:extLst>
                <a:ext uri="{FF2B5EF4-FFF2-40B4-BE49-F238E27FC236}">
                  <a16:creationId xmlns:a16="http://schemas.microsoft.com/office/drawing/2014/main" id="{4B738BA6-D858-FF67-8ED2-70018FB26B93}"/>
                </a:ext>
              </a:extLst>
            </p:cNvPr>
            <p:cNvSpPr txBox="1"/>
            <p:nvPr/>
          </p:nvSpPr>
          <p:spPr>
            <a:xfrm>
              <a:off x="3166940" y="4831432"/>
              <a:ext cx="628698"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high</a:t>
              </a:r>
            </a:p>
          </p:txBody>
        </p:sp>
      </p:grpSp>
    </p:spTree>
    <p:extLst>
      <p:ext uri="{BB962C8B-B14F-4D97-AF65-F5344CB8AC3E}">
        <p14:creationId xmlns:p14="http://schemas.microsoft.com/office/powerpoint/2010/main" val="327946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C2D66-CA43-43EC-8A3E-C7688DD21F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aphicFrame>
        <p:nvGraphicFramePr>
          <p:cNvPr id="5" name="Table 4">
            <a:extLst>
              <a:ext uri="{FF2B5EF4-FFF2-40B4-BE49-F238E27FC236}">
                <a16:creationId xmlns:a16="http://schemas.microsoft.com/office/drawing/2014/main" id="{929F3F92-3D83-5E87-C2BA-85533E2801D6}"/>
              </a:ext>
            </a:extLst>
          </p:cNvPr>
          <p:cNvGraphicFramePr>
            <a:graphicFrameLocks noGrp="1"/>
          </p:cNvGraphicFramePr>
          <p:nvPr>
            <p:extLst>
              <p:ext uri="{D42A27DB-BD31-4B8C-83A1-F6EECF244321}">
                <p14:modId xmlns:p14="http://schemas.microsoft.com/office/powerpoint/2010/main" val="3106382847"/>
              </p:ext>
            </p:extLst>
          </p:nvPr>
        </p:nvGraphicFramePr>
        <p:xfrm>
          <a:off x="1144223" y="1296458"/>
          <a:ext cx="6219452" cy="3652176"/>
        </p:xfrm>
        <a:graphic>
          <a:graphicData uri="http://schemas.openxmlformats.org/drawingml/2006/table">
            <a:tbl>
              <a:tblPr/>
              <a:tblGrid>
                <a:gridCol w="1894936">
                  <a:extLst>
                    <a:ext uri="{9D8B030D-6E8A-4147-A177-3AD203B41FA5}">
                      <a16:colId xmlns:a16="http://schemas.microsoft.com/office/drawing/2014/main" val="2336527934"/>
                    </a:ext>
                  </a:extLst>
                </a:gridCol>
                <a:gridCol w="2050592">
                  <a:extLst>
                    <a:ext uri="{9D8B030D-6E8A-4147-A177-3AD203B41FA5}">
                      <a16:colId xmlns:a16="http://schemas.microsoft.com/office/drawing/2014/main" val="3305470223"/>
                    </a:ext>
                  </a:extLst>
                </a:gridCol>
                <a:gridCol w="2273924">
                  <a:extLst>
                    <a:ext uri="{9D8B030D-6E8A-4147-A177-3AD203B41FA5}">
                      <a16:colId xmlns:a16="http://schemas.microsoft.com/office/drawing/2014/main" val="4270726835"/>
                    </a:ext>
                  </a:extLst>
                </a:gridCol>
              </a:tblGrid>
              <a:tr h="1456394">
                <a:tc>
                  <a:txBody>
                    <a:bodyPr/>
                    <a:lstStyle/>
                    <a:p>
                      <a:pPr rtl="0" fontAlgn="t">
                        <a:spcBef>
                          <a:spcPts val="0"/>
                        </a:spcBef>
                        <a:spcAft>
                          <a:spcPts val="0"/>
                        </a:spcAft>
                      </a:pPr>
                      <a:r>
                        <a:rPr lang="en-US" sz="900" b="1" i="0" u="none" strike="noStrike">
                          <a:solidFill>
                            <a:srgbClr val="980000"/>
                          </a:solidFill>
                          <a:effectLst/>
                          <a:latin typeface="Arial" panose="020B0604020202020204" pitchFamily="34" charset="0"/>
                        </a:rPr>
                        <a:t>Atmospheric Physics </a:t>
                      </a:r>
                      <a:endParaRPr lang="en-US" sz="1000">
                        <a:effectLst/>
                      </a:endParaRPr>
                    </a:p>
                    <a:p>
                      <a:pPr rtl="0" fontAlgn="t">
                        <a:spcBef>
                          <a:spcPts val="0"/>
                        </a:spcBef>
                        <a:spcAft>
                          <a:spcPts val="0"/>
                        </a:spcAft>
                      </a:pPr>
                      <a:br>
                        <a:rPr lang="en-US" sz="1000">
                          <a:effectLst/>
                        </a:rPr>
                      </a:br>
                      <a:r>
                        <a:rPr lang="en-US" sz="600" b="1" i="0" u="none" strike="noStrike">
                          <a:solidFill>
                            <a:srgbClr val="0A4595"/>
                          </a:solidFill>
                          <a:effectLst/>
                          <a:latin typeface="Arial" panose="020B0604020202020204" pitchFamily="34" charset="0"/>
                        </a:rPr>
                        <a:t>NCEP/EMC</a:t>
                      </a:r>
                      <a:r>
                        <a:rPr lang="en-US" sz="600" b="0" i="0" u="none" strike="noStrike">
                          <a:solidFill>
                            <a:srgbClr val="0A4595"/>
                          </a:solidFill>
                          <a:effectLst/>
                          <a:latin typeface="Arial" panose="020B0604020202020204" pitchFamily="34" charset="0"/>
                        </a:rPr>
                        <a:t>: Jongil Han, Michael Barlage, Anning Cheng, Bing Fu, Hong Guan, Zhichang Guo, Sanath Kumar, Xu Li, Wei Li, Qingfu Liu, Eric Sinsky, Ruiyu Sun, Kevin Viner, Helin Wei, Bo Yang, Fanglin Yang, Rongqian Yang,  Weizhong Zheng, Xiaqiong Zhou</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ESRL/GSL</a:t>
                      </a:r>
                      <a:r>
                        <a:rPr lang="en-US" sz="600" b="0" i="0" u="none" strike="noStrike">
                          <a:solidFill>
                            <a:srgbClr val="0A4595"/>
                          </a:solidFill>
                          <a:effectLst/>
                          <a:latin typeface="Arial" panose="020B0604020202020204" pitchFamily="34" charset="0"/>
                        </a:rPr>
                        <a:t>: Ben Green, Joseph Olson, Tanya Smirnova, Shan Sun, Xia Sun, Michael Toy</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JCSDA/UCAR:</a:t>
                      </a:r>
                      <a:r>
                        <a:rPr lang="en-US" sz="600" b="0" i="0" u="none" strike="noStrike">
                          <a:solidFill>
                            <a:srgbClr val="0A4595"/>
                          </a:solidFill>
                          <a:effectLst/>
                          <a:latin typeface="Arial" panose="020B0604020202020204" pitchFamily="34" charset="0"/>
                        </a:rPr>
                        <a:t>Dom Heinzeller,</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ESRL/PSL</a:t>
                      </a:r>
                      <a:r>
                        <a:rPr lang="en-US" sz="600" b="0" i="0" u="none" strike="noStrike">
                          <a:solidFill>
                            <a:srgbClr val="0A4595"/>
                          </a:solidFill>
                          <a:effectLst/>
                          <a:latin typeface="Arial" panose="020B0604020202020204" pitchFamily="34" charset="0"/>
                        </a:rPr>
                        <a:t>:  Lisa Bengtsson, Jian-Wen Bao, Clara Draper, Grant Firl, Songyou Hong, Philip Pegion, Dustin Swales</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DTC: </a:t>
                      </a:r>
                      <a:r>
                        <a:rPr lang="en-US" sz="600" b="0" i="0" u="none" strike="noStrike">
                          <a:solidFill>
                            <a:srgbClr val="0A4595"/>
                          </a:solidFill>
                          <a:effectLst/>
                          <a:latin typeface="Arial" panose="020B0604020202020204" pitchFamily="34" charset="0"/>
                        </a:rPr>
                        <a:t>Ligia Bernardet, Weiwei Li, Man Zhang</a:t>
                      </a:r>
                      <a:endParaRPr lang="en-US" sz="100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980000"/>
                          </a:solidFill>
                          <a:effectLst/>
                          <a:latin typeface="Arial" panose="020B0604020202020204" pitchFamily="34" charset="0"/>
                        </a:rPr>
                        <a:t>Data Assimilation</a:t>
                      </a:r>
                      <a:endParaRPr lang="en-US" sz="1000">
                        <a:effectLst/>
                      </a:endParaRPr>
                    </a:p>
                    <a:p>
                      <a:pPr rtl="0" fontAlgn="t">
                        <a:spcBef>
                          <a:spcPts val="0"/>
                        </a:spcBef>
                        <a:spcAft>
                          <a:spcPts val="0"/>
                        </a:spcAft>
                      </a:pPr>
                      <a:br>
                        <a:rPr lang="en-US" sz="1000">
                          <a:effectLst/>
                        </a:rPr>
                      </a:br>
                      <a:r>
                        <a:rPr lang="en-US" sz="600" b="1" i="0" u="none" strike="noStrike">
                          <a:solidFill>
                            <a:srgbClr val="0A4595"/>
                          </a:solidFill>
                          <a:effectLst/>
                          <a:latin typeface="Arial" panose="020B0604020202020204" pitchFamily="34" charset="0"/>
                        </a:rPr>
                        <a:t>NCEP/EMC: </a:t>
                      </a:r>
                      <a:r>
                        <a:rPr lang="en-US" sz="600" b="0" i="0" u="none" strike="noStrike">
                          <a:solidFill>
                            <a:srgbClr val="0A4595"/>
                          </a:solidFill>
                          <a:effectLst/>
                          <a:latin typeface="Arial" panose="020B0604020202020204" pitchFamily="34" charset="0"/>
                        </a:rPr>
                        <a:t>Catherine Thomas, Guillaume Vernieres, Daryl Kleist, Cory Martin, Andrew Collard, Jiarui Dong, Andy Eichmann, Travis Elless, Nick Esposito, Iliana Genkova, Azadeh Gholoubi, Tseganeh Gichamo, Brett Hoover, Xin Jin, Emily Liu, Haixia Liu, Hyun-Chul Lee, Xuanli Li, Ron McLaren, Dagmar Merkova, Sudhir Nadiga, Shastri Paturi, Ashley Stanfield, Steve Stegall, Andy Tangborn, Russ Treadon, Yaping Wang, Youlong Xia</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CIRES/GSL</a:t>
                      </a:r>
                      <a:r>
                        <a:rPr lang="en-US" sz="600" b="0" i="0" u="none" strike="noStrike">
                          <a:solidFill>
                            <a:srgbClr val="0A4595"/>
                          </a:solidFill>
                          <a:effectLst/>
                          <a:latin typeface="Arial" panose="020B0604020202020204" pitchFamily="34" charset="0"/>
                        </a:rPr>
                        <a:t>: Bo Huang, Mariusz Pagowski</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PSL</a:t>
                      </a:r>
                      <a:r>
                        <a:rPr lang="en-US" sz="600" b="0" i="0" u="none" strike="noStrike">
                          <a:solidFill>
                            <a:srgbClr val="0A4595"/>
                          </a:solidFill>
                          <a:effectLst/>
                          <a:latin typeface="Arial" panose="020B0604020202020204" pitchFamily="34" charset="0"/>
                        </a:rPr>
                        <a:t>: Clara Draper, Jeff Whitaker</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JCSDA/UCAR:</a:t>
                      </a:r>
                      <a:r>
                        <a:rPr lang="en-US" sz="600" b="0" i="0" u="none" strike="noStrike">
                          <a:solidFill>
                            <a:srgbClr val="0A4595"/>
                          </a:solidFill>
                          <a:effectLst/>
                          <a:latin typeface="Arial" panose="020B0604020202020204" pitchFamily="34" charset="0"/>
                        </a:rPr>
                        <a:t> Kriti Bhargava, Travis Sluka</a:t>
                      </a:r>
                      <a:endParaRPr lang="en-US" sz="100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tc rowSpan="2">
                  <a:txBody>
                    <a:bodyPr/>
                    <a:lstStyle/>
                    <a:p>
                      <a:pPr rtl="0" fontAlgn="t">
                        <a:spcBef>
                          <a:spcPts val="0"/>
                        </a:spcBef>
                        <a:spcAft>
                          <a:spcPts val="0"/>
                        </a:spcAft>
                      </a:pPr>
                      <a:r>
                        <a:rPr lang="en-US" sz="900" b="1" i="0" u="none" strike="noStrike" dirty="0">
                          <a:solidFill>
                            <a:srgbClr val="980000"/>
                          </a:solidFill>
                          <a:effectLst/>
                          <a:latin typeface="Arial" panose="020B0604020202020204" pitchFamily="34" charset="0"/>
                        </a:rPr>
                        <a:t>Coupled Model Component Development</a:t>
                      </a:r>
                      <a:endParaRPr lang="en-US" sz="1000" dirty="0">
                        <a:effectLst/>
                      </a:endParaRPr>
                    </a:p>
                    <a:p>
                      <a:pPr rtl="0" fontAlgn="t">
                        <a:spcBef>
                          <a:spcPts val="0"/>
                        </a:spcBef>
                        <a:spcAft>
                          <a:spcPts val="0"/>
                        </a:spcAft>
                      </a:pPr>
                      <a:br>
                        <a:rPr lang="en-US" sz="1000" dirty="0">
                          <a:effectLst/>
                        </a:rPr>
                      </a:br>
                      <a:r>
                        <a:rPr lang="en-US" sz="600" b="1" i="0" u="none" strike="noStrike" dirty="0">
                          <a:solidFill>
                            <a:srgbClr val="0A4595"/>
                          </a:solidFill>
                          <a:effectLst/>
                          <a:latin typeface="Arial" panose="020B0604020202020204" pitchFamily="34" charset="0"/>
                        </a:rPr>
                        <a:t>NCEP/EMC: </a:t>
                      </a:r>
                      <a:r>
                        <a:rPr lang="en-US" sz="600" b="0" i="0" u="none" strike="noStrike" dirty="0">
                          <a:solidFill>
                            <a:srgbClr val="0A4595"/>
                          </a:solidFill>
                          <a:effectLst/>
                          <a:latin typeface="Arial" panose="020B0604020202020204" pitchFamily="34" charset="0"/>
                        </a:rPr>
                        <a:t>Jessica </a:t>
                      </a:r>
                      <a:r>
                        <a:rPr lang="en-US" sz="600" b="0" i="0" u="none" strike="noStrike" dirty="0" err="1">
                          <a:solidFill>
                            <a:srgbClr val="0A4595"/>
                          </a:solidFill>
                          <a:effectLst/>
                          <a:latin typeface="Arial" panose="020B0604020202020204" pitchFamily="34" charset="0"/>
                        </a:rPr>
                        <a:t>Meixner</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Jiande</a:t>
                      </a:r>
                      <a:r>
                        <a:rPr lang="en-US" sz="600" b="0" i="0" u="none" strike="noStrike" dirty="0">
                          <a:solidFill>
                            <a:srgbClr val="0A4595"/>
                          </a:solidFill>
                          <a:effectLst/>
                          <a:latin typeface="Arial" panose="020B0604020202020204" pitchFamily="34" charset="0"/>
                        </a:rPr>
                        <a:t> Wang, Lydia </a:t>
                      </a:r>
                      <a:r>
                        <a:rPr lang="en-US" sz="600" b="0" i="0" u="none" strike="noStrike" dirty="0" err="1">
                          <a:solidFill>
                            <a:srgbClr val="0A4595"/>
                          </a:solidFill>
                          <a:effectLst/>
                          <a:latin typeface="Arial" panose="020B0604020202020204" pitchFamily="34" charset="0"/>
                        </a:rPr>
                        <a:t>Stefanova</a:t>
                      </a:r>
                      <a:r>
                        <a:rPr lang="en-US" sz="600" b="0" i="0" u="none" strike="noStrike" dirty="0">
                          <a:solidFill>
                            <a:srgbClr val="0A4595"/>
                          </a:solidFill>
                          <a:effectLst/>
                          <a:latin typeface="Arial" panose="020B0604020202020204" pitchFamily="34" charset="0"/>
                        </a:rPr>
                        <a:t>, Jun Wang, </a:t>
                      </a:r>
                      <a:r>
                        <a:rPr lang="en-US" sz="600" b="0" i="0" u="none" strike="noStrike" dirty="0" err="1">
                          <a:solidFill>
                            <a:srgbClr val="0A4595"/>
                          </a:solidFill>
                          <a:effectLst/>
                          <a:latin typeface="Arial" panose="020B0604020202020204" pitchFamily="34" charset="0"/>
                        </a:rPr>
                        <a:t>Yuejian</a:t>
                      </a:r>
                      <a:r>
                        <a:rPr lang="en-US" sz="600" b="0" i="0" u="none" strike="noStrike" dirty="0">
                          <a:solidFill>
                            <a:srgbClr val="0A4595"/>
                          </a:solidFill>
                          <a:effectLst/>
                          <a:latin typeface="Arial" panose="020B0604020202020204" pitchFamily="34" charset="0"/>
                        </a:rPr>
                        <a:t> Zhu, Neil Barton, </a:t>
                      </a:r>
                      <a:r>
                        <a:rPr lang="en-US" sz="600" b="0" i="0" u="none" strike="noStrike" dirty="0" err="1">
                          <a:solidFill>
                            <a:srgbClr val="0A4595"/>
                          </a:solidFill>
                          <a:effectLst/>
                          <a:latin typeface="Arial" panose="020B0604020202020204" pitchFamily="34" charset="0"/>
                        </a:rPr>
                        <a:t>Saeideh</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Banihashemi</a:t>
                      </a:r>
                      <a:r>
                        <a:rPr lang="en-US" sz="600" b="0" i="0" u="none" strike="noStrike" dirty="0">
                          <a:solidFill>
                            <a:srgbClr val="0A4595"/>
                          </a:solidFill>
                          <a:effectLst/>
                          <a:latin typeface="Arial" panose="020B0604020202020204" pitchFamily="34" charset="0"/>
                        </a:rPr>
                        <a:t>, Arun Chawla, Bing Fu, George </a:t>
                      </a:r>
                      <a:r>
                        <a:rPr lang="en-US" sz="600" b="0" i="0" u="none" strike="noStrike" dirty="0" err="1">
                          <a:solidFill>
                            <a:srgbClr val="0A4595"/>
                          </a:solidFill>
                          <a:effectLst/>
                          <a:latin typeface="Arial" panose="020B0604020202020204" pitchFamily="34" charset="0"/>
                        </a:rPr>
                        <a:t>Gayno</a:t>
                      </a:r>
                      <a:r>
                        <a:rPr lang="en-US" sz="600" b="0" i="0" u="none" strike="noStrike" dirty="0">
                          <a:solidFill>
                            <a:srgbClr val="0A4595"/>
                          </a:solidFill>
                          <a:effectLst/>
                          <a:latin typeface="Arial" panose="020B0604020202020204" pitchFamily="34" charset="0"/>
                        </a:rPr>
                        <a:t>, Robert </a:t>
                      </a:r>
                      <a:r>
                        <a:rPr lang="en-US" sz="600" b="0" i="0" u="none" strike="noStrike" dirty="0" err="1">
                          <a:solidFill>
                            <a:srgbClr val="0A4595"/>
                          </a:solidFill>
                          <a:effectLst/>
                          <a:latin typeface="Arial" panose="020B0604020202020204" pitchFamily="34" charset="0"/>
                        </a:rPr>
                        <a:t>Grumbine</a:t>
                      </a:r>
                      <a:r>
                        <a:rPr lang="en-US" sz="600" b="0" i="0" u="none" strike="noStrike" dirty="0">
                          <a:solidFill>
                            <a:srgbClr val="0A4595"/>
                          </a:solidFill>
                          <a:effectLst/>
                          <a:latin typeface="Arial" panose="020B0604020202020204" pitchFamily="34" charset="0"/>
                        </a:rPr>
                        <a:t>, Walter </a:t>
                      </a:r>
                      <a:r>
                        <a:rPr lang="en-US" sz="600" b="0" i="0" u="none" strike="noStrike" dirty="0" err="1">
                          <a:solidFill>
                            <a:srgbClr val="0A4595"/>
                          </a:solidFill>
                          <a:effectLst/>
                          <a:latin typeface="Arial" panose="020B0604020202020204" pitchFamily="34" charset="0"/>
                        </a:rPr>
                        <a:t>Kolczynski</a:t>
                      </a:r>
                      <a:r>
                        <a:rPr lang="en-US" sz="600" b="0" i="0" u="none" strike="noStrike" dirty="0">
                          <a:solidFill>
                            <a:srgbClr val="0A4595"/>
                          </a:solidFill>
                          <a:effectLst/>
                          <a:latin typeface="Arial" panose="020B0604020202020204" pitchFamily="34" charset="0"/>
                        </a:rPr>
                        <a:t>, Matthew </a:t>
                      </a:r>
                      <a:r>
                        <a:rPr lang="en-US" sz="600" b="0" i="0" u="none" strike="noStrike" dirty="0" err="1">
                          <a:solidFill>
                            <a:srgbClr val="0A4595"/>
                          </a:solidFill>
                          <a:effectLst/>
                          <a:latin typeface="Arial" panose="020B0604020202020204" pitchFamily="34" charset="0"/>
                        </a:rPr>
                        <a:t>Masarik</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Avichal</a:t>
                      </a:r>
                      <a:r>
                        <a:rPr lang="en-US" sz="600" b="0" i="0" u="none" strike="noStrike" dirty="0">
                          <a:solidFill>
                            <a:srgbClr val="0A4595"/>
                          </a:solidFill>
                          <a:effectLst/>
                          <a:latin typeface="Arial" panose="020B0604020202020204" pitchFamily="34" charset="0"/>
                        </a:rPr>
                        <a:t> Mehra, Ali </a:t>
                      </a:r>
                      <a:r>
                        <a:rPr lang="en-US" sz="600" b="0" i="0" u="none" strike="noStrike" dirty="0" err="1">
                          <a:solidFill>
                            <a:srgbClr val="0A4595"/>
                          </a:solidFill>
                          <a:effectLst/>
                          <a:latin typeface="Arial" panose="020B0604020202020204" pitchFamily="34" charset="0"/>
                        </a:rPr>
                        <a:t>Salimi-Tarazouj</a:t>
                      </a:r>
                      <a:r>
                        <a:rPr lang="en-US" sz="600" b="0" i="0" u="none" strike="noStrike" dirty="0">
                          <a:solidFill>
                            <a:srgbClr val="0A4595"/>
                          </a:solidFill>
                          <a:effectLst/>
                          <a:latin typeface="Arial" panose="020B0604020202020204" pitchFamily="34" charset="0"/>
                        </a:rPr>
                        <a:t>, Denise Worthen</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ESRL/GSL:</a:t>
                      </a:r>
                      <a:r>
                        <a:rPr lang="en-US" sz="600" b="0" i="0" u="none" strike="noStrike" dirty="0">
                          <a:solidFill>
                            <a:srgbClr val="0A4595"/>
                          </a:solidFill>
                          <a:effectLst/>
                          <a:latin typeface="Arial" panose="020B0604020202020204" pitchFamily="34" charset="0"/>
                        </a:rPr>
                        <a:t> Ben Green, Shan Sun</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ESRL/PSL:</a:t>
                      </a:r>
                      <a:r>
                        <a:rPr lang="en-US" sz="600" b="0" i="0" u="none" strike="noStrike" dirty="0">
                          <a:solidFill>
                            <a:srgbClr val="0A4595"/>
                          </a:solidFill>
                          <a:effectLst/>
                          <a:latin typeface="Arial" panose="020B0604020202020204" pitchFamily="34" charset="0"/>
                        </a:rPr>
                        <a:t> Lisa Bengtsson, Phillip </a:t>
                      </a:r>
                      <a:r>
                        <a:rPr lang="en-US" sz="600" b="0" i="0" u="none" strike="noStrike" dirty="0" err="1">
                          <a:solidFill>
                            <a:srgbClr val="0A4595"/>
                          </a:solidFill>
                          <a:effectLst/>
                          <a:latin typeface="Arial" panose="020B0604020202020204" pitchFamily="34" charset="0"/>
                        </a:rPr>
                        <a:t>Pegion</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GFDL:</a:t>
                      </a:r>
                      <a:r>
                        <a:rPr lang="en-US" sz="600" b="0" i="0" u="none" strike="noStrike" dirty="0">
                          <a:solidFill>
                            <a:srgbClr val="0A4595"/>
                          </a:solidFill>
                          <a:effectLst/>
                          <a:latin typeface="Arial" panose="020B0604020202020204" pitchFamily="34" charset="0"/>
                        </a:rPr>
                        <a:t> Alistair </a:t>
                      </a:r>
                      <a:r>
                        <a:rPr lang="en-US" sz="600" b="0" i="0" u="none" strike="noStrike" dirty="0" err="1">
                          <a:solidFill>
                            <a:srgbClr val="0A4595"/>
                          </a:solidFill>
                          <a:effectLst/>
                          <a:latin typeface="Arial" panose="020B0604020202020204" pitchFamily="34" charset="0"/>
                        </a:rPr>
                        <a:t>Adcroft</a:t>
                      </a:r>
                      <a:r>
                        <a:rPr lang="en-US" sz="600" b="0" i="0" u="none" strike="noStrike" dirty="0">
                          <a:solidFill>
                            <a:srgbClr val="0A4595"/>
                          </a:solidFill>
                          <a:effectLst/>
                          <a:latin typeface="Arial" panose="020B0604020202020204" pitchFamily="34" charset="0"/>
                        </a:rPr>
                        <a:t>, Rusty Benson, Stephen </a:t>
                      </a:r>
                      <a:r>
                        <a:rPr lang="en-US" sz="600" b="0" i="0" u="none" strike="noStrike" dirty="0" err="1">
                          <a:solidFill>
                            <a:srgbClr val="0A4595"/>
                          </a:solidFill>
                          <a:effectLst/>
                          <a:latin typeface="Arial" panose="020B0604020202020204" pitchFamily="34" charset="0"/>
                        </a:rPr>
                        <a:t>Griffies</a:t>
                      </a:r>
                      <a:r>
                        <a:rPr lang="en-US" sz="600" b="0" i="0" u="none" strike="noStrike" dirty="0">
                          <a:solidFill>
                            <a:srgbClr val="0A4595"/>
                          </a:solidFill>
                          <a:effectLst/>
                          <a:latin typeface="Arial" panose="020B0604020202020204" pitchFamily="34" charset="0"/>
                        </a:rPr>
                        <a:t>, Robert </a:t>
                      </a:r>
                      <a:r>
                        <a:rPr lang="en-US" sz="600" b="0" i="0" u="none" strike="noStrike" dirty="0" err="1">
                          <a:solidFill>
                            <a:srgbClr val="0A4595"/>
                          </a:solidFill>
                          <a:effectLst/>
                          <a:latin typeface="Arial" panose="020B0604020202020204" pitchFamily="34" charset="0"/>
                        </a:rPr>
                        <a:t>Halberg</a:t>
                      </a:r>
                      <a:r>
                        <a:rPr lang="en-US" sz="600" b="0" i="0" u="none" strike="noStrike" dirty="0">
                          <a:solidFill>
                            <a:srgbClr val="0A4595"/>
                          </a:solidFill>
                          <a:effectLst/>
                          <a:latin typeface="Arial" panose="020B0604020202020204" pitchFamily="34" charset="0"/>
                        </a:rPr>
                        <a:t>, Matthew Harrison, Brandon </a:t>
                      </a:r>
                      <a:r>
                        <a:rPr lang="en-US" sz="600" b="0" i="0" u="none" strike="noStrike" dirty="0" err="1">
                          <a:solidFill>
                            <a:srgbClr val="0A4595"/>
                          </a:solidFill>
                          <a:effectLst/>
                          <a:latin typeface="Arial" panose="020B0604020202020204" pitchFamily="34" charset="0"/>
                        </a:rPr>
                        <a:t>Reichl</a:t>
                      </a:r>
                      <a:r>
                        <a:rPr lang="en-US" sz="600" b="0" i="0" u="none" strike="noStrike" dirty="0">
                          <a:solidFill>
                            <a:srgbClr val="0A4595"/>
                          </a:solidFill>
                          <a:effectLst/>
                          <a:latin typeface="Arial" panose="020B0604020202020204" pitchFamily="34" charset="0"/>
                        </a:rPr>
                        <a:t>, Marshall Ward</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NCAR:</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Alper</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Altuntas</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Gokhan</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Danabasoglu</a:t>
                      </a:r>
                      <a:r>
                        <a:rPr lang="en-US" sz="600" b="0" i="0" u="none" strike="noStrike" dirty="0">
                          <a:solidFill>
                            <a:srgbClr val="0A4595"/>
                          </a:solidFill>
                          <a:effectLst/>
                          <a:latin typeface="Arial" panose="020B0604020202020204" pitchFamily="34" charset="0"/>
                        </a:rPr>
                        <a:t>, Keith Lindsay, Gustavo Marques</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NRL/ESMF:</a:t>
                      </a:r>
                      <a:r>
                        <a:rPr lang="en-US" sz="600" b="0" i="0" u="none" strike="noStrike" dirty="0">
                          <a:solidFill>
                            <a:srgbClr val="0A4595"/>
                          </a:solidFill>
                          <a:effectLst/>
                          <a:latin typeface="Arial" panose="020B0604020202020204" pitchFamily="34" charset="0"/>
                        </a:rPr>
                        <a:t> Gerhard </a:t>
                      </a:r>
                      <a:r>
                        <a:rPr lang="en-US" sz="600" b="0" i="0" u="none" strike="noStrike" dirty="0" err="1">
                          <a:solidFill>
                            <a:srgbClr val="0A4595"/>
                          </a:solidFill>
                          <a:effectLst/>
                          <a:latin typeface="Arial" panose="020B0604020202020204" pitchFamily="34" charset="0"/>
                        </a:rPr>
                        <a:t>Theurich</a:t>
                      </a:r>
                      <a:r>
                        <a:rPr lang="en-US" sz="600" b="0" i="0" u="none" strike="noStrike" dirty="0">
                          <a:solidFill>
                            <a:srgbClr val="0A4595"/>
                          </a:solidFill>
                          <a:effectLst/>
                          <a:latin typeface="Arial" panose="020B0604020202020204" pitchFamily="34" charset="0"/>
                        </a:rPr>
                        <a:t> </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GMU:</a:t>
                      </a:r>
                      <a:r>
                        <a:rPr lang="en-US" sz="600" b="0" i="0" u="none" strike="noStrike" dirty="0">
                          <a:solidFill>
                            <a:srgbClr val="0A4595"/>
                          </a:solidFill>
                          <a:effectLst/>
                          <a:latin typeface="Arial" panose="020B0604020202020204" pitchFamily="34" charset="0"/>
                        </a:rPr>
                        <a:t> Ben Cash, Jim </a:t>
                      </a:r>
                      <a:r>
                        <a:rPr lang="en-US" sz="600" b="0" i="0" u="none" strike="noStrike" dirty="0" err="1">
                          <a:solidFill>
                            <a:srgbClr val="0A4595"/>
                          </a:solidFill>
                          <a:effectLst/>
                          <a:latin typeface="Arial" panose="020B0604020202020204" pitchFamily="34" charset="0"/>
                        </a:rPr>
                        <a:t>Kinter</a:t>
                      </a:r>
                      <a:r>
                        <a:rPr lang="en-US" sz="600" b="0" i="0" u="none" strike="noStrike" dirty="0">
                          <a:solidFill>
                            <a:srgbClr val="0A4595"/>
                          </a:solidFill>
                          <a:effectLst/>
                          <a:latin typeface="Arial" panose="020B0604020202020204" pitchFamily="34" charset="0"/>
                        </a:rPr>
                        <a:t>, Lawrence Marx, Cristiana Stan</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FSU:</a:t>
                      </a:r>
                      <a:r>
                        <a:rPr lang="en-US" sz="600" b="0" i="0" u="none" strike="noStrike" dirty="0">
                          <a:solidFill>
                            <a:srgbClr val="0A4595"/>
                          </a:solidFill>
                          <a:effectLst/>
                          <a:latin typeface="Arial" panose="020B0604020202020204" pitchFamily="34" charset="0"/>
                        </a:rPr>
                        <a:t> Alexandra </a:t>
                      </a:r>
                      <a:r>
                        <a:rPr lang="en-US" sz="600" b="0" i="0" u="none" strike="noStrike" dirty="0" err="1">
                          <a:solidFill>
                            <a:srgbClr val="0A4595"/>
                          </a:solidFill>
                          <a:effectLst/>
                          <a:latin typeface="Arial" panose="020B0604020202020204" pitchFamily="34" charset="0"/>
                        </a:rPr>
                        <a:t>Bozec</a:t>
                      </a:r>
                      <a:r>
                        <a:rPr lang="en-US" sz="600" b="0" i="0" u="none" strike="noStrike" dirty="0">
                          <a:solidFill>
                            <a:srgbClr val="0A4595"/>
                          </a:solidFill>
                          <a:effectLst/>
                          <a:latin typeface="Arial" panose="020B0604020202020204" pitchFamily="34" charset="0"/>
                        </a:rPr>
                        <a:t>, Eric </a:t>
                      </a:r>
                      <a:r>
                        <a:rPr lang="en-US" sz="600" b="0" i="0" u="none" strike="noStrike" dirty="0" err="1">
                          <a:solidFill>
                            <a:srgbClr val="0A4595"/>
                          </a:solidFill>
                          <a:effectLst/>
                          <a:latin typeface="Arial" panose="020B0604020202020204" pitchFamily="34" charset="0"/>
                        </a:rPr>
                        <a:t>Chassignet</a:t>
                      </a:r>
                      <a:r>
                        <a:rPr lang="en-US" sz="600" b="0" i="0" u="none" strike="noStrike" dirty="0">
                          <a:solidFill>
                            <a:srgbClr val="0A4595"/>
                          </a:solidFill>
                          <a:effectLst/>
                          <a:latin typeface="Arial" panose="020B0604020202020204" pitchFamily="34" charset="0"/>
                        </a:rPr>
                        <a:t>, Alan </a:t>
                      </a:r>
                      <a:r>
                        <a:rPr lang="en-US" sz="600" b="0" i="0" u="none" strike="noStrike" dirty="0" err="1">
                          <a:solidFill>
                            <a:srgbClr val="0A4595"/>
                          </a:solidFill>
                          <a:effectLst/>
                          <a:latin typeface="Arial" panose="020B0604020202020204" pitchFamily="34" charset="0"/>
                        </a:rPr>
                        <a:t>Wallcraft</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NASA:</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Akella</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Santha</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Univ. Alaska:</a:t>
                      </a:r>
                      <a:r>
                        <a:rPr lang="en-US" sz="600" b="0" i="0" u="none" strike="noStrike" dirty="0">
                          <a:solidFill>
                            <a:srgbClr val="0A4595"/>
                          </a:solidFill>
                          <a:effectLst/>
                          <a:latin typeface="Arial" panose="020B0604020202020204" pitchFamily="34" charset="0"/>
                        </a:rPr>
                        <a:t> Katherine </a:t>
                      </a:r>
                      <a:r>
                        <a:rPr lang="en-US" sz="600" b="0" i="0" u="none" strike="noStrike" dirty="0" err="1">
                          <a:solidFill>
                            <a:srgbClr val="0A4595"/>
                          </a:solidFill>
                          <a:effectLst/>
                          <a:latin typeface="Arial" panose="020B0604020202020204" pitchFamily="34" charset="0"/>
                        </a:rPr>
                        <a:t>Hedstrom</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U. Mich.: </a:t>
                      </a:r>
                      <a:r>
                        <a:rPr lang="en-US" sz="600" b="0" i="0" u="none" strike="noStrike" dirty="0">
                          <a:solidFill>
                            <a:srgbClr val="0A4595"/>
                          </a:solidFill>
                          <a:effectLst/>
                          <a:latin typeface="Arial" panose="020B0604020202020204" pitchFamily="34" charset="0"/>
                        </a:rPr>
                        <a:t>Christiane </a:t>
                      </a:r>
                      <a:r>
                        <a:rPr lang="en-US" sz="600" b="0" i="0" u="none" strike="noStrike" dirty="0" err="1">
                          <a:solidFill>
                            <a:srgbClr val="0A4595"/>
                          </a:solidFill>
                          <a:effectLst/>
                          <a:latin typeface="Arial" panose="020B0604020202020204" pitchFamily="34" charset="0"/>
                        </a:rPr>
                        <a:t>Jablonowski</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Univ. Victoria: </a:t>
                      </a:r>
                      <a:r>
                        <a:rPr lang="en-US" sz="600" b="0" i="0" u="none" strike="noStrike" dirty="0">
                          <a:solidFill>
                            <a:srgbClr val="0A4595"/>
                          </a:solidFill>
                          <a:effectLst/>
                          <a:latin typeface="Arial" panose="020B0604020202020204" pitchFamily="34" charset="0"/>
                        </a:rPr>
                        <a:t>Andrew Shao</a:t>
                      </a:r>
                      <a:endParaRPr lang="en-US" sz="1000" dirty="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extLst>
                  <a:ext uri="{0D108BD9-81ED-4DB2-BD59-A6C34878D82A}">
                    <a16:rowId xmlns:a16="http://schemas.microsoft.com/office/drawing/2014/main" val="2626209558"/>
                  </a:ext>
                </a:extLst>
              </a:tr>
              <a:tr h="763389">
                <a:tc>
                  <a:txBody>
                    <a:bodyPr/>
                    <a:lstStyle/>
                    <a:p>
                      <a:pPr rtl="0" fontAlgn="t">
                        <a:spcBef>
                          <a:spcPts val="0"/>
                        </a:spcBef>
                        <a:spcAft>
                          <a:spcPts val="0"/>
                        </a:spcAft>
                      </a:pPr>
                      <a:r>
                        <a:rPr lang="en-US" sz="900" b="1" i="0" u="none" strike="noStrike">
                          <a:solidFill>
                            <a:srgbClr val="980000"/>
                          </a:solidFill>
                          <a:effectLst/>
                          <a:latin typeface="Arial" panose="020B0604020202020204" pitchFamily="34" charset="0"/>
                        </a:rPr>
                        <a:t>Field Evaluation</a:t>
                      </a:r>
                      <a:endParaRPr lang="en-US" sz="1000">
                        <a:effectLst/>
                      </a:endParaRPr>
                    </a:p>
                    <a:p>
                      <a:pPr rtl="0" fontAlgn="t">
                        <a:spcBef>
                          <a:spcPts val="0"/>
                        </a:spcBef>
                        <a:spcAft>
                          <a:spcPts val="0"/>
                        </a:spcAft>
                      </a:pPr>
                      <a:br>
                        <a:rPr lang="en-US" sz="1000">
                          <a:effectLst/>
                        </a:rPr>
                      </a:br>
                      <a:r>
                        <a:rPr lang="en-US" sz="600" b="1" i="0" u="none" strike="noStrike">
                          <a:solidFill>
                            <a:srgbClr val="0A4595"/>
                          </a:solidFill>
                          <a:effectLst/>
                          <a:latin typeface="Arial" panose="020B0604020202020204" pitchFamily="34" charset="0"/>
                        </a:rPr>
                        <a:t>NCEP/EMC: </a:t>
                      </a:r>
                      <a:r>
                        <a:rPr lang="en-US" sz="600" b="0" i="0" u="none" strike="noStrike">
                          <a:solidFill>
                            <a:srgbClr val="0A4595"/>
                          </a:solidFill>
                          <a:effectLst/>
                          <a:latin typeface="Arial" panose="020B0604020202020204" pitchFamily="34" charset="0"/>
                        </a:rPr>
                        <a:t>Alicia Bentley, Mallory Row, Shannon Shields</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NWS Regional SSDs</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NCEP Centers </a:t>
                      </a:r>
                      <a:endParaRPr lang="en-US" sz="100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980000"/>
                          </a:solidFill>
                          <a:effectLst/>
                          <a:latin typeface="Arial" panose="020B0604020202020204" pitchFamily="34" charset="0"/>
                        </a:rPr>
                        <a:t>Products</a:t>
                      </a:r>
                      <a:r>
                        <a:rPr lang="en-US" sz="900" b="1" i="0" u="none" strike="noStrike">
                          <a:solidFill>
                            <a:srgbClr val="0099D8"/>
                          </a:solidFill>
                          <a:effectLst/>
                          <a:latin typeface="Arial" panose="020B0604020202020204" pitchFamily="34" charset="0"/>
                        </a:rPr>
                        <a:t> </a:t>
                      </a:r>
                      <a:endParaRPr lang="en-US" sz="1000">
                        <a:effectLst/>
                      </a:endParaRPr>
                    </a:p>
                    <a:p>
                      <a:pPr rtl="0" fontAlgn="t">
                        <a:spcBef>
                          <a:spcPts val="0"/>
                        </a:spcBef>
                        <a:spcAft>
                          <a:spcPts val="0"/>
                        </a:spcAft>
                      </a:pPr>
                      <a:br>
                        <a:rPr lang="en-US" sz="1000">
                          <a:effectLst/>
                        </a:rPr>
                      </a:br>
                      <a:r>
                        <a:rPr lang="en-US" sz="600" b="1" i="0" u="none" strike="noStrike">
                          <a:solidFill>
                            <a:srgbClr val="0A4595"/>
                          </a:solidFill>
                          <a:effectLst/>
                          <a:latin typeface="Arial" panose="020B0604020202020204" pitchFamily="34" charset="0"/>
                        </a:rPr>
                        <a:t>NCEP/EMC</a:t>
                      </a:r>
                      <a:r>
                        <a:rPr lang="en-US" sz="600" b="0" i="0" u="none" strike="noStrike">
                          <a:solidFill>
                            <a:srgbClr val="0A4595"/>
                          </a:solidFill>
                          <a:effectLst/>
                          <a:latin typeface="Arial" panose="020B0604020202020204" pitchFamily="34" charset="0"/>
                        </a:rPr>
                        <a:t>:  Hui-Ya Chuang, Wen Meng, Andrew Benjamin, L. Gwen Chen, Yali Mao, Bo Cui</a:t>
                      </a:r>
                      <a:endParaRPr lang="en-US" sz="100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771295315"/>
                  </a:ext>
                </a:extLst>
              </a:tr>
              <a:tr h="1196517">
                <a:tc>
                  <a:txBody>
                    <a:bodyPr/>
                    <a:lstStyle/>
                    <a:p>
                      <a:pPr rtl="0" fontAlgn="t">
                        <a:spcBef>
                          <a:spcPts val="0"/>
                        </a:spcBef>
                        <a:spcAft>
                          <a:spcPts val="0"/>
                        </a:spcAft>
                      </a:pPr>
                      <a:r>
                        <a:rPr lang="en-US" sz="900" b="1" i="0" u="none" strike="noStrike">
                          <a:solidFill>
                            <a:srgbClr val="980000"/>
                          </a:solidFill>
                          <a:effectLst/>
                          <a:latin typeface="Arial" panose="020B0604020202020204" pitchFamily="34" charset="0"/>
                        </a:rPr>
                        <a:t>Atmospheric Composition</a:t>
                      </a:r>
                      <a:r>
                        <a:rPr lang="en-US" sz="900" b="1" i="0" u="none" strike="noStrike">
                          <a:solidFill>
                            <a:srgbClr val="0099D8"/>
                          </a:solidFill>
                          <a:effectLst/>
                          <a:latin typeface="Arial" panose="020B0604020202020204" pitchFamily="34" charset="0"/>
                        </a:rPr>
                        <a:t>  </a:t>
                      </a:r>
                      <a:endParaRPr lang="en-US" sz="1000">
                        <a:effectLst/>
                      </a:endParaRPr>
                    </a:p>
                    <a:p>
                      <a:pPr rtl="0" fontAlgn="t">
                        <a:spcBef>
                          <a:spcPts val="0"/>
                        </a:spcBef>
                        <a:spcAft>
                          <a:spcPts val="0"/>
                        </a:spcAft>
                      </a:pPr>
                      <a:br>
                        <a:rPr lang="en-US" sz="1000">
                          <a:effectLst/>
                        </a:rPr>
                      </a:br>
                      <a:r>
                        <a:rPr lang="en-US" sz="600" b="1" i="0" u="none" strike="noStrike">
                          <a:solidFill>
                            <a:srgbClr val="0A4595"/>
                          </a:solidFill>
                          <a:effectLst/>
                          <a:latin typeface="Arial" panose="020B0604020202020204" pitchFamily="34" charset="0"/>
                        </a:rPr>
                        <a:t>NCEP/EMC</a:t>
                      </a:r>
                      <a:r>
                        <a:rPr lang="en-US" sz="600" b="0" i="0" u="none" strike="noStrike">
                          <a:solidFill>
                            <a:srgbClr val="0A4595"/>
                          </a:solidFill>
                          <a:effectLst/>
                          <a:latin typeface="Arial" panose="020B0604020202020204" pitchFamily="34" charset="0"/>
                        </a:rPr>
                        <a:t>: Partha Bhattacharjee, Jeff McQueen, Raffaele Montuoro, Li Pan, Ivanka Stajner</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ARL</a:t>
                      </a:r>
                      <a:r>
                        <a:rPr lang="en-US" sz="600" b="0" i="0" u="none" strike="noStrike">
                          <a:solidFill>
                            <a:srgbClr val="0A4595"/>
                          </a:solidFill>
                          <a:effectLst/>
                          <a:latin typeface="Arial" panose="020B0604020202020204" pitchFamily="34" charset="0"/>
                        </a:rPr>
                        <a:t>:  Barry Baker, Patrick Campbell, Rick Saylor </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ESRL/GSL</a:t>
                      </a:r>
                      <a:r>
                        <a:rPr lang="en-US" sz="600" b="0" i="0" u="none" strike="noStrike">
                          <a:solidFill>
                            <a:srgbClr val="0A4595"/>
                          </a:solidFill>
                          <a:effectLst/>
                          <a:latin typeface="Arial" panose="020B0604020202020204" pitchFamily="34" charset="0"/>
                        </a:rPr>
                        <a:t>:  Georg Grell, Shan Sun, Li (Kate) Zhang</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CSL</a:t>
                      </a:r>
                      <a:r>
                        <a:rPr lang="en-US" sz="600" b="0" i="0" u="none" strike="noStrike">
                          <a:solidFill>
                            <a:srgbClr val="0A4595"/>
                          </a:solidFill>
                          <a:effectLst/>
                          <a:latin typeface="Arial" panose="020B0604020202020204" pitchFamily="34" charset="0"/>
                        </a:rPr>
                        <a:t>:  Gregory Frost, Jian He, Stuart McKeen,  Siyuan Wang</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NESDIS/STAR</a:t>
                      </a:r>
                      <a:r>
                        <a:rPr lang="en-US" sz="600" b="0" i="0" u="none" strike="noStrike">
                          <a:solidFill>
                            <a:srgbClr val="0A4595"/>
                          </a:solidFill>
                          <a:effectLst/>
                          <a:latin typeface="Arial" panose="020B0604020202020204" pitchFamily="34" charset="0"/>
                        </a:rPr>
                        <a:t>:  Ethan Hughes, Shobha Kondragunta, Xiaoyang Zhang</a:t>
                      </a:r>
                      <a:endParaRPr lang="en-US" sz="100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980000"/>
                          </a:solidFill>
                          <a:effectLst/>
                          <a:latin typeface="Arial" panose="020B0604020202020204" pitchFamily="34" charset="0"/>
                        </a:rPr>
                        <a:t>Infrastructure</a:t>
                      </a:r>
                      <a:endParaRPr lang="en-US" sz="1000">
                        <a:effectLst/>
                      </a:endParaRPr>
                    </a:p>
                    <a:p>
                      <a:pPr rtl="0" fontAlgn="t">
                        <a:spcBef>
                          <a:spcPts val="0"/>
                        </a:spcBef>
                        <a:spcAft>
                          <a:spcPts val="0"/>
                        </a:spcAft>
                      </a:pPr>
                      <a:br>
                        <a:rPr lang="en-US" sz="1000">
                          <a:effectLst/>
                        </a:rPr>
                      </a:br>
                      <a:r>
                        <a:rPr lang="en-US" sz="600" b="1" i="0" u="none" strike="noStrike">
                          <a:solidFill>
                            <a:srgbClr val="0A4595"/>
                          </a:solidFill>
                          <a:effectLst/>
                          <a:latin typeface="Arial" panose="020B0604020202020204" pitchFamily="34" charset="0"/>
                        </a:rPr>
                        <a:t>NCEP/EMC</a:t>
                      </a:r>
                      <a:r>
                        <a:rPr lang="en-US" sz="600" b="0" i="0" u="none" strike="noStrike">
                          <a:solidFill>
                            <a:srgbClr val="0A4595"/>
                          </a:solidFill>
                          <a:effectLst/>
                          <a:latin typeface="Arial" panose="020B0604020202020204" pitchFamily="34" charset="0"/>
                        </a:rPr>
                        <a:t>: Rahul Mahajan, Jun Wang, Kate Friedman, Lin Gan, George Gayno, Ed Hartnett, Dusan Jovic, Walter Kolczynski, Hang Lei, Terry McGuinness, Alex Reichert, Mallory Row, Edward Stafford, Henry Winterbottom, Jack Wollen, Denise Worthen</a:t>
                      </a:r>
                      <a:endParaRPr lang="en-US" sz="1000">
                        <a:effectLst/>
                      </a:endParaRPr>
                    </a:p>
                    <a:p>
                      <a:pPr rtl="0" fontAlgn="t">
                        <a:spcBef>
                          <a:spcPts val="0"/>
                        </a:spcBef>
                        <a:spcAft>
                          <a:spcPts val="0"/>
                        </a:spcAft>
                      </a:pPr>
                      <a:r>
                        <a:rPr lang="en-US" sz="600" b="1" i="0" u="none" strike="noStrike">
                          <a:solidFill>
                            <a:srgbClr val="0A4595"/>
                          </a:solidFill>
                          <a:effectLst/>
                          <a:latin typeface="Arial" panose="020B0604020202020204" pitchFamily="34" charset="0"/>
                        </a:rPr>
                        <a:t>Redline Performance</a:t>
                      </a:r>
                      <a:r>
                        <a:rPr lang="en-US" sz="600" b="0" i="0" u="none" strike="noStrike">
                          <a:solidFill>
                            <a:srgbClr val="0A4595"/>
                          </a:solidFill>
                          <a:effectLst/>
                          <a:latin typeface="Arial" panose="020B0604020202020204" pitchFamily="34" charset="0"/>
                        </a:rPr>
                        <a:t>: David Huber</a:t>
                      </a:r>
                      <a:endParaRPr lang="en-US" sz="100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980000"/>
                          </a:solidFill>
                          <a:effectLst/>
                          <a:latin typeface="Arial" panose="020B0604020202020204" pitchFamily="34" charset="0"/>
                        </a:rPr>
                        <a:t>Coupled Model Evaluation</a:t>
                      </a:r>
                      <a:endParaRPr lang="en-US" sz="1000" dirty="0">
                        <a:effectLst/>
                      </a:endParaRPr>
                    </a:p>
                    <a:p>
                      <a:pPr rtl="0" fontAlgn="t">
                        <a:spcBef>
                          <a:spcPts val="0"/>
                        </a:spcBef>
                        <a:spcAft>
                          <a:spcPts val="0"/>
                        </a:spcAft>
                      </a:pPr>
                      <a:br>
                        <a:rPr lang="en-US" sz="1000" dirty="0">
                          <a:effectLst/>
                        </a:rPr>
                      </a:br>
                      <a:r>
                        <a:rPr lang="en-US" sz="600" b="1" i="0" u="none" strike="noStrike" dirty="0">
                          <a:solidFill>
                            <a:srgbClr val="0A4595"/>
                          </a:solidFill>
                          <a:effectLst/>
                          <a:latin typeface="Arial" panose="020B0604020202020204" pitchFamily="34" charset="0"/>
                        </a:rPr>
                        <a:t>NCEP/EMC: </a:t>
                      </a:r>
                      <a:r>
                        <a:rPr lang="en-US" sz="600" b="0" i="0" u="none" strike="noStrike" dirty="0">
                          <a:solidFill>
                            <a:srgbClr val="0A4595"/>
                          </a:solidFill>
                          <a:effectLst/>
                          <a:latin typeface="Arial" panose="020B0604020202020204" pitchFamily="34" charset="0"/>
                        </a:rPr>
                        <a:t>Lydia </a:t>
                      </a:r>
                      <a:r>
                        <a:rPr lang="en-US" sz="600" b="0" i="0" u="none" strike="noStrike" dirty="0" err="1">
                          <a:solidFill>
                            <a:srgbClr val="0A4595"/>
                          </a:solidFill>
                          <a:effectLst/>
                          <a:latin typeface="Arial" panose="020B0604020202020204" pitchFamily="34" charset="0"/>
                        </a:rPr>
                        <a:t>Stefanova</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Jiande</a:t>
                      </a:r>
                      <a:r>
                        <a:rPr lang="en-US" sz="600" b="0" i="0" u="none" strike="noStrike" dirty="0">
                          <a:solidFill>
                            <a:srgbClr val="0A4595"/>
                          </a:solidFill>
                          <a:effectLst/>
                          <a:latin typeface="Arial" panose="020B0604020202020204" pitchFamily="34" charset="0"/>
                        </a:rPr>
                        <a:t> Wang, Michael </a:t>
                      </a:r>
                      <a:r>
                        <a:rPr lang="en-US" sz="600" b="0" i="0" u="none" strike="noStrike" dirty="0" err="1">
                          <a:solidFill>
                            <a:srgbClr val="0A4595"/>
                          </a:solidFill>
                          <a:effectLst/>
                          <a:latin typeface="Arial" panose="020B0604020202020204" pitchFamily="34" charset="0"/>
                        </a:rPr>
                        <a:t>Barlage</a:t>
                      </a:r>
                      <a:r>
                        <a:rPr lang="en-US" sz="600" b="0" i="0" u="none" strike="noStrike" dirty="0">
                          <a:solidFill>
                            <a:srgbClr val="0A4595"/>
                          </a:solidFill>
                          <a:effectLst/>
                          <a:latin typeface="Arial" panose="020B0604020202020204" pitchFamily="34" charset="0"/>
                        </a:rPr>
                        <a:t>, Neil Barton, </a:t>
                      </a:r>
                      <a:r>
                        <a:rPr lang="en-US" sz="600" b="0" i="0" u="none" strike="noStrike" dirty="0" err="1">
                          <a:solidFill>
                            <a:srgbClr val="0A4595"/>
                          </a:solidFill>
                          <a:effectLst/>
                          <a:latin typeface="Arial" panose="020B0604020202020204" pitchFamily="34" charset="0"/>
                        </a:rPr>
                        <a:t>Partha</a:t>
                      </a:r>
                      <a:r>
                        <a:rPr lang="en-US" sz="600" b="0" i="0" u="none" strike="noStrike" dirty="0">
                          <a:solidFill>
                            <a:srgbClr val="0A4595"/>
                          </a:solidFill>
                          <a:effectLst/>
                          <a:latin typeface="Arial" panose="020B0604020202020204" pitchFamily="34" charset="0"/>
                        </a:rPr>
                        <a:t> Bhattacharjee, </a:t>
                      </a:r>
                      <a:r>
                        <a:rPr lang="en-US" sz="600" b="0" i="0" u="none" strike="noStrike" dirty="0" err="1">
                          <a:solidFill>
                            <a:srgbClr val="0A4595"/>
                          </a:solidFill>
                          <a:effectLst/>
                          <a:latin typeface="Arial" panose="020B0604020202020204" pitchFamily="34" charset="0"/>
                        </a:rPr>
                        <a:t>Zhichang</a:t>
                      </a:r>
                      <a:r>
                        <a:rPr lang="en-US" sz="600" b="0" i="0" u="none" strike="noStrike" dirty="0">
                          <a:solidFill>
                            <a:srgbClr val="0A4595"/>
                          </a:solidFill>
                          <a:effectLst/>
                          <a:latin typeface="Arial" panose="020B0604020202020204" pitchFamily="34" charset="0"/>
                        </a:rPr>
                        <a:t> Guo, Robert </a:t>
                      </a:r>
                      <a:r>
                        <a:rPr lang="en-US" sz="600" b="0" i="0" u="none" strike="noStrike" dirty="0" err="1">
                          <a:solidFill>
                            <a:srgbClr val="0A4595"/>
                          </a:solidFill>
                          <a:effectLst/>
                          <a:latin typeface="Arial" panose="020B0604020202020204" pitchFamily="34" charset="0"/>
                        </a:rPr>
                        <a:t>Grumbine</a:t>
                      </a:r>
                      <a:r>
                        <a:rPr lang="en-US" sz="600" b="0" i="0" u="none" strike="noStrike" dirty="0">
                          <a:solidFill>
                            <a:srgbClr val="0A4595"/>
                          </a:solidFill>
                          <a:effectLst/>
                          <a:latin typeface="Arial" panose="020B0604020202020204" pitchFamily="34" charset="0"/>
                        </a:rPr>
                        <a:t>, Wei Li, </a:t>
                      </a:r>
                      <a:r>
                        <a:rPr lang="en-US" sz="600" b="0" i="0" u="none" strike="noStrike" dirty="0" err="1">
                          <a:solidFill>
                            <a:srgbClr val="0A4595"/>
                          </a:solidFill>
                          <a:effectLst/>
                          <a:latin typeface="Arial" panose="020B0604020202020204" pitchFamily="34" charset="0"/>
                        </a:rPr>
                        <a:t>Avichal</a:t>
                      </a:r>
                      <a:r>
                        <a:rPr lang="en-US" sz="600" b="0" i="0" u="none" strike="noStrike" dirty="0">
                          <a:solidFill>
                            <a:srgbClr val="0A4595"/>
                          </a:solidFill>
                          <a:effectLst/>
                          <a:latin typeface="Arial" panose="020B0604020202020204" pitchFamily="34" charset="0"/>
                        </a:rPr>
                        <a:t> Mehra, Ghazal </a:t>
                      </a:r>
                      <a:r>
                        <a:rPr lang="en-US" sz="600" b="0" i="0" u="none" strike="noStrike" dirty="0" err="1">
                          <a:solidFill>
                            <a:srgbClr val="0A4595"/>
                          </a:solidFill>
                          <a:effectLst/>
                          <a:latin typeface="Arial" panose="020B0604020202020204" pitchFamily="34" charset="0"/>
                        </a:rPr>
                        <a:t>Mohammadpour</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Jiayi</a:t>
                      </a:r>
                      <a:r>
                        <a:rPr lang="en-US" sz="600" b="0" i="0" u="none" strike="noStrike" dirty="0">
                          <a:solidFill>
                            <a:srgbClr val="0A4595"/>
                          </a:solidFill>
                          <a:effectLst/>
                          <a:latin typeface="Arial" panose="020B0604020202020204" pitchFamily="34" charset="0"/>
                        </a:rPr>
                        <a:t> Peng, Sulagna Ray, </a:t>
                      </a:r>
                      <a:r>
                        <a:rPr lang="en-US" sz="600" b="0" i="0" u="none" strike="noStrike" dirty="0" err="1">
                          <a:solidFill>
                            <a:srgbClr val="0A4595"/>
                          </a:solidFill>
                          <a:effectLst/>
                          <a:latin typeface="Arial" panose="020B0604020202020204" pitchFamily="34" charset="0"/>
                        </a:rPr>
                        <a:t>Huug</a:t>
                      </a:r>
                      <a:r>
                        <a:rPr lang="en-US" sz="600" b="0" i="0" u="none" strike="noStrike" dirty="0">
                          <a:solidFill>
                            <a:srgbClr val="0A4595"/>
                          </a:solidFill>
                          <a:effectLst/>
                          <a:latin typeface="Arial" panose="020B0604020202020204" pitchFamily="34" charset="0"/>
                        </a:rPr>
                        <a:t> van den </a:t>
                      </a:r>
                      <a:r>
                        <a:rPr lang="en-US" sz="600" b="0" i="0" u="none" strike="noStrike" dirty="0" err="1">
                          <a:solidFill>
                            <a:srgbClr val="0A4595"/>
                          </a:solidFill>
                          <a:effectLst/>
                          <a:latin typeface="Arial" panose="020B0604020202020204" pitchFamily="34" charset="0"/>
                        </a:rPr>
                        <a:t>Dool</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Helin</a:t>
                      </a:r>
                      <a:r>
                        <a:rPr lang="en-US" sz="600" b="0" i="0" u="none" strike="noStrike" dirty="0">
                          <a:solidFill>
                            <a:srgbClr val="0A4595"/>
                          </a:solidFill>
                          <a:effectLst/>
                          <a:latin typeface="Arial" panose="020B0604020202020204" pitchFamily="34" charset="0"/>
                        </a:rPr>
                        <a:t> Wei, </a:t>
                      </a:r>
                      <a:r>
                        <a:rPr lang="en-US" sz="600" b="0" i="0" u="none" strike="noStrike" dirty="0" err="1">
                          <a:solidFill>
                            <a:srgbClr val="0A4595"/>
                          </a:solidFill>
                          <a:effectLst/>
                          <a:latin typeface="Arial" panose="020B0604020202020204" pitchFamily="34" charset="0"/>
                        </a:rPr>
                        <a:t>Youlong</a:t>
                      </a:r>
                      <a:r>
                        <a:rPr lang="en-US" sz="600" b="0" i="0" u="none" strike="noStrike" dirty="0">
                          <a:solidFill>
                            <a:srgbClr val="0A4595"/>
                          </a:solidFill>
                          <a:effectLst/>
                          <a:latin typeface="Arial" panose="020B0604020202020204" pitchFamily="34" charset="0"/>
                        </a:rPr>
                        <a:t> Xia, </a:t>
                      </a:r>
                      <a:r>
                        <a:rPr lang="en-US" sz="600" b="0" i="0" u="none" strike="noStrike" dirty="0" err="1">
                          <a:solidFill>
                            <a:srgbClr val="0A4595"/>
                          </a:solidFill>
                          <a:effectLst/>
                          <a:latin typeface="Arial" panose="020B0604020202020204" pitchFamily="34" charset="0"/>
                        </a:rPr>
                        <a:t>Weizhong</a:t>
                      </a:r>
                      <a:r>
                        <a:rPr lang="en-US" sz="600" b="0" i="0" u="none" strike="noStrike" dirty="0">
                          <a:solidFill>
                            <a:srgbClr val="0A4595"/>
                          </a:solidFill>
                          <a:effectLst/>
                          <a:latin typeface="Arial" panose="020B0604020202020204" pitchFamily="34" charset="0"/>
                        </a:rPr>
                        <a:t> Zheng</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CPC:</a:t>
                      </a:r>
                      <a:r>
                        <a:rPr lang="en-US" sz="600" b="0" i="0" u="none" strike="noStrike" dirty="0">
                          <a:solidFill>
                            <a:srgbClr val="0A4595"/>
                          </a:solidFill>
                          <a:effectLst/>
                          <a:latin typeface="Arial" panose="020B0604020202020204" pitchFamily="34" charset="0"/>
                        </a:rPr>
                        <a:t>  Laura </a:t>
                      </a:r>
                      <a:r>
                        <a:rPr lang="en-US" sz="600" b="0" i="0" u="none" strike="noStrike" dirty="0" err="1">
                          <a:solidFill>
                            <a:srgbClr val="0A4595"/>
                          </a:solidFill>
                          <a:effectLst/>
                          <a:latin typeface="Arial" panose="020B0604020202020204" pitchFamily="34" charset="0"/>
                        </a:rPr>
                        <a:t>Ciasto</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Yanyun</a:t>
                      </a:r>
                      <a:r>
                        <a:rPr lang="en-US" sz="600" b="0" i="0" u="none" strike="noStrike" dirty="0">
                          <a:solidFill>
                            <a:srgbClr val="0A4595"/>
                          </a:solidFill>
                          <a:effectLst/>
                          <a:latin typeface="Arial" panose="020B0604020202020204" pitchFamily="34" charset="0"/>
                        </a:rPr>
                        <a:t> Liu, </a:t>
                      </a:r>
                      <a:r>
                        <a:rPr lang="en-US" sz="600" b="0" i="0" u="none" strike="noStrike" dirty="0" err="1">
                          <a:solidFill>
                            <a:srgbClr val="0A4595"/>
                          </a:solidFill>
                          <a:effectLst/>
                          <a:latin typeface="Arial" panose="020B0604020202020204" pitchFamily="34" charset="0"/>
                        </a:rPr>
                        <a:t>Wanqiu</a:t>
                      </a:r>
                      <a:r>
                        <a:rPr lang="en-US" sz="600" b="0" i="0" u="none" strike="noStrike" dirty="0">
                          <a:solidFill>
                            <a:srgbClr val="0A4595"/>
                          </a:solidFill>
                          <a:effectLst/>
                          <a:latin typeface="Arial" panose="020B0604020202020204" pitchFamily="34" charset="0"/>
                        </a:rPr>
                        <a:t> Wang, </a:t>
                      </a:r>
                      <a:r>
                        <a:rPr lang="en-US" sz="600" b="0" i="0" u="none" strike="noStrike" dirty="0" err="1">
                          <a:solidFill>
                            <a:srgbClr val="0A4595"/>
                          </a:solidFill>
                          <a:effectLst/>
                          <a:latin typeface="Arial" panose="020B0604020202020204" pitchFamily="34" charset="0"/>
                        </a:rPr>
                        <a:t>Jieshun</a:t>
                      </a:r>
                      <a:r>
                        <a:rPr lang="en-US" sz="600" b="0" i="0" u="none" strike="noStrike" dirty="0">
                          <a:solidFill>
                            <a:srgbClr val="0A4595"/>
                          </a:solidFill>
                          <a:effectLst/>
                          <a:latin typeface="Arial" panose="020B0604020202020204" pitchFamily="34" charset="0"/>
                        </a:rPr>
                        <a:t> Zhu</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ESRL/PSL:</a:t>
                      </a:r>
                      <a:r>
                        <a:rPr lang="en-US" sz="600" b="0" i="0" u="none" strike="noStrike" dirty="0">
                          <a:solidFill>
                            <a:srgbClr val="0A4595"/>
                          </a:solidFill>
                          <a:effectLst/>
                          <a:latin typeface="Arial" panose="020B0604020202020204" pitchFamily="34" charset="0"/>
                        </a:rPr>
                        <a:t> Chris Cox, Maria </a:t>
                      </a:r>
                      <a:r>
                        <a:rPr lang="en-US" sz="600" b="0" i="0" u="none" strike="noStrike" dirty="0" err="1">
                          <a:solidFill>
                            <a:srgbClr val="0A4595"/>
                          </a:solidFill>
                          <a:effectLst/>
                          <a:latin typeface="Arial" panose="020B0604020202020204" pitchFamily="34" charset="0"/>
                        </a:rPr>
                        <a:t>Gehne</a:t>
                      </a:r>
                      <a:r>
                        <a:rPr lang="en-US" sz="600" b="0" i="0" u="none" strike="noStrike" dirty="0">
                          <a:solidFill>
                            <a:srgbClr val="0A4595"/>
                          </a:solidFill>
                          <a:effectLst/>
                          <a:latin typeface="Arial" panose="020B0604020202020204" pitchFamily="34" charset="0"/>
                        </a:rPr>
                        <a:t>, Juliana Dias, Zachary Lawrence, Amy Solomon</a:t>
                      </a:r>
                      <a:endParaRPr lang="en-US" sz="1000" dirty="0">
                        <a:effectLst/>
                      </a:endParaRPr>
                    </a:p>
                    <a:p>
                      <a:pPr rtl="0" fontAlgn="t">
                        <a:spcBef>
                          <a:spcPts val="0"/>
                        </a:spcBef>
                        <a:spcAft>
                          <a:spcPts val="0"/>
                        </a:spcAft>
                      </a:pPr>
                      <a:r>
                        <a:rPr lang="en-US" sz="600" b="1" i="0" u="none" strike="noStrike" dirty="0">
                          <a:solidFill>
                            <a:srgbClr val="0A4595"/>
                          </a:solidFill>
                          <a:effectLst/>
                          <a:latin typeface="Arial" panose="020B0604020202020204" pitchFamily="34" charset="0"/>
                        </a:rPr>
                        <a:t>GMU:</a:t>
                      </a:r>
                      <a:r>
                        <a:rPr lang="en-US" sz="600" b="0" i="0" u="none" strike="noStrike" dirty="0">
                          <a:solidFill>
                            <a:srgbClr val="0A4595"/>
                          </a:solidFill>
                          <a:effectLst/>
                          <a:latin typeface="Arial" panose="020B0604020202020204" pitchFamily="34" charset="0"/>
                        </a:rPr>
                        <a:t> V. Krishnamurthy, </a:t>
                      </a:r>
                      <a:r>
                        <a:rPr lang="en-US" sz="600" b="0" i="0" u="none" strike="noStrike" dirty="0" err="1">
                          <a:solidFill>
                            <a:srgbClr val="0A4595"/>
                          </a:solidFill>
                          <a:effectLst/>
                          <a:latin typeface="Arial" panose="020B0604020202020204" pitchFamily="34" charset="0"/>
                        </a:rPr>
                        <a:t>Eunkyo</a:t>
                      </a:r>
                      <a:r>
                        <a:rPr lang="en-US" sz="600" b="0" i="0" u="none" strike="noStrike" dirty="0">
                          <a:solidFill>
                            <a:srgbClr val="0A4595"/>
                          </a:solidFill>
                          <a:effectLst/>
                          <a:latin typeface="Arial" panose="020B0604020202020204" pitchFamily="34" charset="0"/>
                        </a:rPr>
                        <a:t> </a:t>
                      </a:r>
                      <a:r>
                        <a:rPr lang="en-US" sz="600" b="0" i="0" u="none" strike="noStrike" dirty="0" err="1">
                          <a:solidFill>
                            <a:srgbClr val="0A4595"/>
                          </a:solidFill>
                          <a:effectLst/>
                          <a:latin typeface="Arial" panose="020B0604020202020204" pitchFamily="34" charset="0"/>
                        </a:rPr>
                        <a:t>Seo</a:t>
                      </a:r>
                      <a:r>
                        <a:rPr lang="en-US" sz="600" b="0" i="0" u="none" strike="noStrike" dirty="0">
                          <a:solidFill>
                            <a:srgbClr val="0A4595"/>
                          </a:solidFill>
                          <a:effectLst/>
                          <a:latin typeface="Arial" panose="020B0604020202020204" pitchFamily="34" charset="0"/>
                        </a:rPr>
                        <a:t>, Cristiana Stan</a:t>
                      </a:r>
                      <a:endParaRPr lang="en-US" sz="1000" dirty="0">
                        <a:effectLst/>
                      </a:endParaRPr>
                    </a:p>
                  </a:txBody>
                  <a:tcPr marL="67676" marR="67676" marT="67676" marB="67676">
                    <a:lnL w="19050" cap="flat" cmpd="sng" algn="ctr">
                      <a:solidFill>
                        <a:srgbClr val="323B42"/>
                      </a:solidFill>
                      <a:prstDash val="solid"/>
                      <a:round/>
                      <a:headEnd type="none" w="med" len="med"/>
                      <a:tailEnd type="none" w="med" len="med"/>
                    </a:lnL>
                    <a:lnR w="19050" cap="flat" cmpd="sng" algn="ctr">
                      <a:solidFill>
                        <a:srgbClr val="323B42"/>
                      </a:solidFill>
                      <a:prstDash val="solid"/>
                      <a:round/>
                      <a:headEnd type="none" w="med" len="med"/>
                      <a:tailEnd type="none" w="med" len="med"/>
                    </a:lnR>
                    <a:lnT w="19050" cap="flat" cmpd="sng" algn="ctr">
                      <a:solidFill>
                        <a:srgbClr val="323B42"/>
                      </a:solidFill>
                      <a:prstDash val="solid"/>
                      <a:round/>
                      <a:headEnd type="none" w="med" len="med"/>
                      <a:tailEnd type="none" w="med" len="med"/>
                    </a:lnT>
                    <a:lnB w="19050" cap="flat" cmpd="sng" algn="ctr">
                      <a:solidFill>
                        <a:srgbClr val="323B42"/>
                      </a:solidFill>
                      <a:prstDash val="solid"/>
                      <a:round/>
                      <a:headEnd type="none" w="med" len="med"/>
                      <a:tailEnd type="none" w="med" len="med"/>
                    </a:lnB>
                  </a:tcPr>
                </a:tc>
                <a:extLst>
                  <a:ext uri="{0D108BD9-81ED-4DB2-BD59-A6C34878D82A}">
                    <a16:rowId xmlns:a16="http://schemas.microsoft.com/office/drawing/2014/main" val="940294115"/>
                  </a:ext>
                </a:extLst>
              </a:tr>
            </a:tbl>
          </a:graphicData>
        </a:graphic>
      </p:graphicFrame>
      <p:sp>
        <p:nvSpPr>
          <p:cNvPr id="7" name="TextBox 6">
            <a:extLst>
              <a:ext uri="{FF2B5EF4-FFF2-40B4-BE49-F238E27FC236}">
                <a16:creationId xmlns:a16="http://schemas.microsoft.com/office/drawing/2014/main" id="{F420C8D0-576A-4F66-B6F8-B7905D8B65BB}"/>
              </a:ext>
            </a:extLst>
          </p:cNvPr>
          <p:cNvSpPr txBox="1"/>
          <p:nvPr/>
        </p:nvSpPr>
        <p:spPr>
          <a:xfrm>
            <a:off x="723570" y="779229"/>
            <a:ext cx="7239482" cy="400110"/>
          </a:xfrm>
          <a:prstGeom prst="rect">
            <a:avLst/>
          </a:prstGeom>
          <a:noFill/>
        </p:spPr>
        <p:txBody>
          <a:bodyPr wrap="none" rtlCol="0">
            <a:spAutoFit/>
          </a:bodyPr>
          <a:lstStyle/>
          <a:p>
            <a:r>
              <a:rPr lang="en-US" sz="2000" b="1" u="sng" dirty="0">
                <a:latin typeface="Lato" panose="020F0502020204030203" pitchFamily="34" charset="0"/>
                <a:ea typeface="Lato" panose="020F0502020204030203" pitchFamily="34" charset="0"/>
                <a:cs typeface="Lato" panose="020F0502020204030203" pitchFamily="34" charset="0"/>
              </a:rPr>
              <a:t>Acknowledgements to the Global UFS Community Developers</a:t>
            </a:r>
          </a:p>
        </p:txBody>
      </p:sp>
    </p:spTree>
    <p:extLst>
      <p:ext uri="{BB962C8B-B14F-4D97-AF65-F5344CB8AC3E}">
        <p14:creationId xmlns:p14="http://schemas.microsoft.com/office/powerpoint/2010/main" val="145413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73F507-EB10-F2F1-8DE9-1FA9A6CE75AB}"/>
              </a:ext>
            </a:extLst>
          </p:cNvPr>
          <p:cNvSpPr txBox="1"/>
          <p:nvPr/>
        </p:nvSpPr>
        <p:spPr>
          <a:xfrm>
            <a:off x="723570" y="779229"/>
            <a:ext cx="1556836" cy="400110"/>
          </a:xfrm>
          <a:prstGeom prst="rect">
            <a:avLst/>
          </a:prstGeom>
          <a:noFill/>
        </p:spPr>
        <p:txBody>
          <a:bodyPr wrap="none" rtlCol="0">
            <a:spAutoFit/>
          </a:bodyPr>
          <a:lstStyle/>
          <a:p>
            <a:r>
              <a:rPr lang="en-US" sz="2000" b="1" u="sng" dirty="0">
                <a:latin typeface="Lato" panose="020F0502020204030203" pitchFamily="34" charset="0"/>
                <a:ea typeface="Lato" panose="020F0502020204030203" pitchFamily="34" charset="0"/>
                <a:cs typeface="Lato" panose="020F0502020204030203" pitchFamily="34" charset="0"/>
              </a:rPr>
              <a:t>Background</a:t>
            </a:r>
          </a:p>
        </p:txBody>
      </p:sp>
      <p:sp>
        <p:nvSpPr>
          <p:cNvPr id="5" name="TextBox 4">
            <a:extLst>
              <a:ext uri="{FF2B5EF4-FFF2-40B4-BE49-F238E27FC236}">
                <a16:creationId xmlns:a16="http://schemas.microsoft.com/office/drawing/2014/main" id="{8A93F4E9-5030-9DE6-A1F8-368F1DA5E532}"/>
              </a:ext>
            </a:extLst>
          </p:cNvPr>
          <p:cNvSpPr txBox="1"/>
          <p:nvPr/>
        </p:nvSpPr>
        <p:spPr>
          <a:xfrm>
            <a:off x="993102" y="1276856"/>
            <a:ext cx="6789089" cy="134597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nSpc>
                <a:spcPct val="150000"/>
              </a:lnSpc>
              <a:buClr>
                <a:schemeClr val="bg1"/>
              </a:buClr>
            </a:pPr>
            <a:r>
              <a:rPr lang="en-US" b="1" u="sng" dirty="0">
                <a:solidFill>
                  <a:srgbClr val="FFFF00"/>
                </a:solidFill>
                <a:latin typeface="Lato" panose="020F0502020204030203" pitchFamily="34" charset="0"/>
                <a:ea typeface="Lato" panose="020F0502020204030203" pitchFamily="34" charset="0"/>
                <a:cs typeface="Lato" panose="020F0502020204030203" pitchFamily="34" charset="0"/>
              </a:rPr>
              <a:t>Motivation</a:t>
            </a:r>
          </a:p>
          <a:p>
            <a:pPr marL="285750" indent="-285750">
              <a:lnSpc>
                <a:spcPct val="150000"/>
              </a:lnSpc>
              <a:buClr>
                <a:schemeClr val="bg1"/>
              </a:buClr>
              <a:buFont typeface="Wingdings" pitchFamily="2" charset="2"/>
              <a:buChar char="Ø"/>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Spatial patterns of forecasts important to assess for </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subseasonal</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predictions</a:t>
            </a:r>
          </a:p>
          <a:p>
            <a:pPr lvl="1">
              <a:lnSpc>
                <a:spcPct val="150000"/>
              </a:lnSpc>
              <a:buClr>
                <a:schemeClr val="bg1"/>
              </a:buCl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-Tropical Pacific SST pattern - ENSO, MJO, and their teleconnections</a:t>
            </a:r>
          </a:p>
          <a:p>
            <a:pPr marL="285750" indent="-285750">
              <a:lnSpc>
                <a:spcPct val="150000"/>
              </a:lnSpc>
              <a:buClr>
                <a:schemeClr val="bg1"/>
              </a:buClr>
              <a:buFont typeface="Wingdings" pitchFamily="2" charset="2"/>
              <a:buChar char="Ø"/>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Relevant ocean forecasts – SST</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ML, </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SSH, 𝛕, upwelling</a:t>
            </a:r>
          </a:p>
        </p:txBody>
      </p:sp>
      <p:sp>
        <p:nvSpPr>
          <p:cNvPr id="2" name="Slide Number Placeholder 1">
            <a:extLst>
              <a:ext uri="{FF2B5EF4-FFF2-40B4-BE49-F238E27FC236}">
                <a16:creationId xmlns:a16="http://schemas.microsoft.com/office/drawing/2014/main" id="{2764158B-710E-59AE-60F7-E1BF19B751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TextBox 6">
            <a:extLst>
              <a:ext uri="{FF2B5EF4-FFF2-40B4-BE49-F238E27FC236}">
                <a16:creationId xmlns:a16="http://schemas.microsoft.com/office/drawing/2014/main" id="{4A441ECE-E77E-05C9-B61A-660712228B56}"/>
              </a:ext>
            </a:extLst>
          </p:cNvPr>
          <p:cNvSpPr txBox="1"/>
          <p:nvPr/>
        </p:nvSpPr>
        <p:spPr>
          <a:xfrm>
            <a:off x="993102" y="2669267"/>
            <a:ext cx="6789089" cy="1951670"/>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nSpc>
                <a:spcPct val="150000"/>
              </a:lnSpc>
              <a:buClr>
                <a:schemeClr val="bg1"/>
              </a:buClr>
            </a:pPr>
            <a:r>
              <a:rPr lang="en-US" b="1" u="sng" dirty="0">
                <a:solidFill>
                  <a:srgbClr val="FFFF00"/>
                </a:solidFill>
                <a:latin typeface="Lato" panose="020F0502020204030203" pitchFamily="34" charset="0"/>
                <a:ea typeface="Lato" panose="020F0502020204030203" pitchFamily="34" charset="0"/>
                <a:cs typeface="Lato" panose="020F0502020204030203" pitchFamily="34" charset="0"/>
              </a:rPr>
              <a:t>Goals</a:t>
            </a:r>
          </a:p>
          <a:p>
            <a:pPr marL="285750" indent="-285750">
              <a:lnSpc>
                <a:spcPct val="150000"/>
              </a:lnSpc>
              <a:buClr>
                <a:schemeClr val="bg1"/>
              </a:buClr>
              <a:buFont typeface="Wingdings" pitchFamily="2" charset="2"/>
              <a:buChar char="Ø"/>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Assess ocean forecast skills from GEFS prototypes EP4 </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rPr>
              <a:t> </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EP5 </a:t>
            </a:r>
          </a:p>
          <a:p>
            <a:pPr>
              <a:lnSpc>
                <a:spcPct val="150000"/>
              </a:lnSpc>
              <a:buClr>
                <a:schemeClr val="bg1"/>
              </a:buCl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 EP5 </a:t>
            </a:r>
            <a:r>
              <a:rPr lang="en-US" sz="1200" dirty="0" err="1">
                <a:solidFill>
                  <a:schemeClr val="bg1"/>
                </a:solidFill>
                <a:latin typeface="Lato" panose="020F0502020204030203" pitchFamily="34" charset="0"/>
                <a:ea typeface="Lato" panose="020F0502020204030203" pitchFamily="34" charset="0"/>
                <a:cs typeface="Lato" panose="020F0502020204030203" pitchFamily="34" charset="0"/>
              </a:rPr>
              <a:t>minisets</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comprise of 8 winter and 8 summer start dates, 2018</a:t>
            </a:r>
          </a:p>
          <a:p>
            <a:pPr marL="285750" indent="-285750">
              <a:lnSpc>
                <a:spcPct val="150000"/>
              </a:lnSpc>
              <a:buClr>
                <a:schemeClr val="bg1"/>
              </a:buClr>
              <a:buFont typeface="Wingdings" pitchFamily="2" charset="2"/>
              <a:buChar char="Ø"/>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Focus on week 3&amp;4 ocean forecast assessment</a:t>
            </a:r>
            <a:endParaRPr lang="en-US" sz="1200"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endParaRPr>
          </a:p>
          <a:p>
            <a:pPr lvl="1">
              <a:lnSpc>
                <a:spcPct val="150000"/>
              </a:lnSpc>
              <a:buClr>
                <a:schemeClr val="bg1"/>
              </a:buClr>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rPr>
              <a:t>	- Spatial maps of week 3&amp;4 forecast bias</a:t>
            </a:r>
          </a:p>
          <a:p>
            <a:pPr marL="285750" indent="-285750">
              <a:lnSpc>
                <a:spcPct val="150000"/>
              </a:lnSpc>
              <a:buClr>
                <a:schemeClr val="bg1"/>
              </a:buClr>
              <a:buFont typeface="Wingdings" pitchFamily="2" charset="2"/>
              <a:buChar char="Ø"/>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rPr>
              <a:t>Assess the impact ocean initial conditions changes from ORAS5 to Replay</a:t>
            </a:r>
          </a:p>
        </p:txBody>
      </p:sp>
    </p:spTree>
    <p:extLst>
      <p:ext uri="{BB962C8B-B14F-4D97-AF65-F5344CB8AC3E}">
        <p14:creationId xmlns:p14="http://schemas.microsoft.com/office/powerpoint/2010/main" val="223310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title"/>
          </p:nvPr>
        </p:nvSpPr>
        <p:spPr>
          <a:xfrm>
            <a:off x="727650" y="730686"/>
            <a:ext cx="7688700" cy="647592"/>
          </a:xfrm>
          <a:prstGeom prst="rect">
            <a:avLst/>
          </a:prstGeom>
          <a:noFill/>
          <a:ln>
            <a:noFill/>
          </a:ln>
        </p:spPr>
        <p:txBody>
          <a:bodyPr spcFirstLastPara="1" wrap="square" lIns="91425" tIns="91425" rIns="91425" bIns="91425" anchor="t" anchorCtr="0">
            <a:noAutofit/>
          </a:bodyPr>
          <a:lstStyle/>
          <a:p>
            <a:pPr marL="0" indent="0" eaLnBrk="0" fontAlgn="base" hangingPunct="0">
              <a:lnSpc>
                <a:spcPct val="100000"/>
              </a:lnSpc>
              <a:spcBef>
                <a:spcPct val="0"/>
              </a:spcBef>
              <a:spcAft>
                <a:spcPct val="0"/>
              </a:spcAft>
            </a:pPr>
            <a:r>
              <a:rPr kumimoji="0" lang="en-US" altLang="en-US" sz="2000" b="1" i="0" u="sng" strike="noStrike" cap="none" normalizeH="0" baseline="0" dirty="0">
                <a:ln>
                  <a:noFill/>
                </a:ln>
                <a:solidFill>
                  <a:srgbClr val="000000"/>
                </a:solidFill>
                <a:effectLst/>
                <a:latin typeface="Lato" panose="020F0502020204030203" pitchFamily="34" charset="0"/>
                <a:ea typeface="Lato" panose="020F0502020204030203" pitchFamily="34" charset="0"/>
                <a:cs typeface="Lato" panose="020F0502020204030203" pitchFamily="34" charset="0"/>
              </a:rPr>
              <a:t>Experiment design</a:t>
            </a:r>
            <a:endParaRPr sz="2000" u="sng"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2" name="Table 1">
            <a:extLst>
              <a:ext uri="{FF2B5EF4-FFF2-40B4-BE49-F238E27FC236}">
                <a16:creationId xmlns:a16="http://schemas.microsoft.com/office/drawing/2014/main" id="{8D87B5C6-BBA6-EE81-8C6D-9E8581B9388B}"/>
              </a:ext>
            </a:extLst>
          </p:cNvPr>
          <p:cNvGraphicFramePr>
            <a:graphicFrameLocks noGrp="1"/>
          </p:cNvGraphicFramePr>
          <p:nvPr>
            <p:extLst>
              <p:ext uri="{D42A27DB-BD31-4B8C-83A1-F6EECF244321}">
                <p14:modId xmlns:p14="http://schemas.microsoft.com/office/powerpoint/2010/main" val="2245235457"/>
              </p:ext>
            </p:extLst>
          </p:nvPr>
        </p:nvGraphicFramePr>
        <p:xfrm>
          <a:off x="1135712" y="1528421"/>
          <a:ext cx="6363696" cy="3087100"/>
        </p:xfrm>
        <a:graphic>
          <a:graphicData uri="http://schemas.openxmlformats.org/drawingml/2006/table">
            <a:tbl>
              <a:tblPr/>
              <a:tblGrid>
                <a:gridCol w="1590924">
                  <a:extLst>
                    <a:ext uri="{9D8B030D-6E8A-4147-A177-3AD203B41FA5}">
                      <a16:colId xmlns:a16="http://schemas.microsoft.com/office/drawing/2014/main" val="1087819234"/>
                    </a:ext>
                  </a:extLst>
                </a:gridCol>
                <a:gridCol w="1590924">
                  <a:extLst>
                    <a:ext uri="{9D8B030D-6E8A-4147-A177-3AD203B41FA5}">
                      <a16:colId xmlns:a16="http://schemas.microsoft.com/office/drawing/2014/main" val="1186606548"/>
                    </a:ext>
                  </a:extLst>
                </a:gridCol>
                <a:gridCol w="1590924">
                  <a:extLst>
                    <a:ext uri="{9D8B030D-6E8A-4147-A177-3AD203B41FA5}">
                      <a16:colId xmlns:a16="http://schemas.microsoft.com/office/drawing/2014/main" val="786134560"/>
                    </a:ext>
                  </a:extLst>
                </a:gridCol>
                <a:gridCol w="1590924">
                  <a:extLst>
                    <a:ext uri="{9D8B030D-6E8A-4147-A177-3AD203B41FA5}">
                      <a16:colId xmlns:a16="http://schemas.microsoft.com/office/drawing/2014/main" val="3289376561"/>
                    </a:ext>
                  </a:extLst>
                </a:gridCol>
              </a:tblGrid>
              <a:tr h="394475">
                <a:tc>
                  <a:txBody>
                    <a:bodyPr/>
                    <a:lstStyle/>
                    <a:p>
                      <a:pPr fontAlgn="t"/>
                      <a:r>
                        <a:rPr lang="en-US" sz="1400">
                          <a:effectLst/>
                        </a:rPr>
                        <a:t> </a:t>
                      </a: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a:solidFill>
                            <a:srgbClr val="9900FF"/>
                          </a:solidFill>
                          <a:effectLst/>
                          <a:latin typeface="Arial" panose="020B0604020202020204" pitchFamily="34" charset="0"/>
                        </a:rPr>
                        <a:t>EP4</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a:solidFill>
                            <a:srgbClr val="9900FF"/>
                          </a:solidFill>
                          <a:effectLst/>
                          <a:latin typeface="Arial" panose="020B0604020202020204" pitchFamily="34" charset="0"/>
                        </a:rPr>
                        <a:t>EP5d</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a:solidFill>
                            <a:srgbClr val="9900FF"/>
                          </a:solidFill>
                          <a:effectLst/>
                          <a:latin typeface="Arial" panose="020B0604020202020204" pitchFamily="34" charset="0"/>
                        </a:rPr>
                        <a:t>EP5r2</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008855472"/>
                  </a:ext>
                </a:extLst>
              </a:tr>
              <a:tr h="715294">
                <a:tc>
                  <a:txBody>
                    <a:bodyPr/>
                    <a:lstStyle/>
                    <a:p>
                      <a:pPr rtl="0" fontAlgn="t">
                        <a:spcBef>
                          <a:spcPts val="0"/>
                        </a:spcBef>
                        <a:spcAft>
                          <a:spcPts val="0"/>
                        </a:spcAft>
                      </a:pPr>
                      <a:r>
                        <a:rPr lang="en-US" sz="1000" b="1" i="0" u="none" strike="noStrike">
                          <a:solidFill>
                            <a:srgbClr val="000000"/>
                          </a:solidFill>
                          <a:effectLst/>
                          <a:latin typeface="Arial" panose="020B0604020202020204" pitchFamily="34" charset="0"/>
                        </a:rPr>
                        <a:t>Model tag</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HR1 tag +</a:t>
                      </a:r>
                      <a:endParaRPr lang="en-US" sz="1400" dirty="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HR3 physics + blended emission</a:t>
                      </a:r>
                      <a:endParaRPr lang="en-US" sz="1400" dirty="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HR3 tag + blended emission</a:t>
                      </a:r>
                      <a:endParaRPr lang="en-US" sz="1400" dirty="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63157004"/>
                  </a:ext>
                </a:extLst>
              </a:tr>
              <a:tr h="372146">
                <a:tc>
                  <a:txBody>
                    <a:bodyPr/>
                    <a:lstStyle/>
                    <a:p>
                      <a:pPr rtl="0" fontAlgn="t">
                        <a:spcBef>
                          <a:spcPts val="0"/>
                        </a:spcBef>
                        <a:spcAft>
                          <a:spcPts val="0"/>
                        </a:spcAft>
                      </a:pPr>
                      <a:r>
                        <a:rPr lang="en-US" sz="1000" b="1" i="0" u="none" strike="noStrike">
                          <a:solidFill>
                            <a:srgbClr val="000000"/>
                          </a:solidFill>
                          <a:effectLst/>
                          <a:latin typeface="Arial" panose="020B0604020202020204" pitchFamily="34" charset="0"/>
                        </a:rPr>
                        <a:t>Forecast frequency</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Wednesday</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Wednesday</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Thursday</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42332681"/>
                  </a:ext>
                </a:extLst>
              </a:tr>
              <a:tr h="483790">
                <a:tc>
                  <a:txBody>
                    <a:bodyPr/>
                    <a:lstStyle/>
                    <a:p>
                      <a:pPr rtl="0" fontAlgn="t">
                        <a:spcBef>
                          <a:spcPts val="0"/>
                        </a:spcBef>
                        <a:spcAft>
                          <a:spcPts val="0"/>
                        </a:spcAft>
                      </a:pPr>
                      <a:r>
                        <a:rPr lang="en-US" sz="1000" b="1" i="0" u="none" strike="noStrike">
                          <a:solidFill>
                            <a:srgbClr val="000000"/>
                          </a:solidFill>
                          <a:effectLst/>
                          <a:latin typeface="Arial" panose="020B0604020202020204" pitchFamily="34" charset="0"/>
                        </a:rPr>
                        <a:t>Ocean ICs</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ORAS5</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a:solidFill>
                            <a:srgbClr val="000000"/>
                          </a:solidFill>
                          <a:effectLst/>
                          <a:latin typeface="Arial" panose="020B0604020202020204" pitchFamily="34" charset="0"/>
                        </a:rPr>
                        <a:t>ORAS5 + pert</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Replay ORAS5 + pert</a:t>
                      </a:r>
                      <a:endParaRPr lang="en-US" sz="1400" dirty="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09054315"/>
                  </a:ext>
                </a:extLst>
              </a:tr>
              <a:tr h="372146">
                <a:tc>
                  <a:txBody>
                    <a:bodyPr/>
                    <a:lstStyle/>
                    <a:p>
                      <a:pPr rtl="0" fontAlgn="t">
                        <a:spcBef>
                          <a:spcPts val="0"/>
                        </a:spcBef>
                        <a:spcAft>
                          <a:spcPts val="0"/>
                        </a:spcAft>
                      </a:pPr>
                      <a:r>
                        <a:rPr lang="en-US" sz="1000" b="1" i="0" u="none" strike="noStrike">
                          <a:solidFill>
                            <a:srgbClr val="000000"/>
                          </a:solidFill>
                          <a:effectLst/>
                          <a:latin typeface="Arial" panose="020B0604020202020204" pitchFamily="34" charset="0"/>
                        </a:rPr>
                        <a:t>Atm ICs</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GFSv15</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a:solidFill>
                            <a:srgbClr val="000000"/>
                          </a:solidFill>
                          <a:effectLst/>
                          <a:latin typeface="Arial" panose="020B0604020202020204" pitchFamily="34" charset="0"/>
                        </a:rPr>
                        <a:t>GFSv15 + pert</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a:solidFill>
                            <a:srgbClr val="000000"/>
                          </a:solidFill>
                          <a:effectLst/>
                          <a:latin typeface="Arial" panose="020B0604020202020204" pitchFamily="34" charset="0"/>
                        </a:rPr>
                        <a:t>Replay ERA5 + pert</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11210124"/>
                  </a:ext>
                </a:extLst>
              </a:tr>
              <a:tr h="372146">
                <a:tc>
                  <a:txBody>
                    <a:bodyPr/>
                    <a:lstStyle/>
                    <a:p>
                      <a:pPr rtl="0" fontAlgn="t">
                        <a:spcBef>
                          <a:spcPts val="0"/>
                        </a:spcBef>
                        <a:spcAft>
                          <a:spcPts val="0"/>
                        </a:spcAft>
                      </a:pPr>
                      <a:r>
                        <a:rPr lang="en-US" sz="1000" b="1" i="0" u="none" strike="noStrike">
                          <a:solidFill>
                            <a:srgbClr val="000000"/>
                          </a:solidFill>
                          <a:effectLst/>
                          <a:latin typeface="Arial" panose="020B0604020202020204" pitchFamily="34" charset="0"/>
                        </a:rPr>
                        <a:t>Ice ICs</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CPC ice analysis</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a:solidFill>
                            <a:srgbClr val="000000"/>
                          </a:solidFill>
                          <a:effectLst/>
                          <a:latin typeface="Arial" panose="020B0604020202020204" pitchFamily="34" charset="0"/>
                        </a:rPr>
                        <a:t>CPC ice analysis</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a:solidFill>
                            <a:srgbClr val="000000"/>
                          </a:solidFill>
                          <a:effectLst/>
                          <a:latin typeface="Arial" panose="020B0604020202020204" pitchFamily="34" charset="0"/>
                        </a:rPr>
                        <a:t>Replay ORAS5</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714308296"/>
                  </a:ext>
                </a:extLst>
              </a:tr>
              <a:tr h="372146">
                <a:tc>
                  <a:txBody>
                    <a:bodyPr/>
                    <a:lstStyle/>
                    <a:p>
                      <a:pPr rtl="0" fontAlgn="t">
                        <a:spcBef>
                          <a:spcPts val="0"/>
                        </a:spcBef>
                        <a:spcAft>
                          <a:spcPts val="0"/>
                        </a:spcAft>
                      </a:pPr>
                      <a:r>
                        <a:rPr lang="en-US" sz="1000" b="1" i="0" u="none" strike="noStrike">
                          <a:solidFill>
                            <a:srgbClr val="000000"/>
                          </a:solidFill>
                          <a:effectLst/>
                          <a:latin typeface="Arial" panose="020B0604020202020204" pitchFamily="34" charset="0"/>
                        </a:rPr>
                        <a:t>Wave ICs</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GEFSv12</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a:solidFill>
                            <a:srgbClr val="000000"/>
                          </a:solidFill>
                          <a:effectLst/>
                          <a:latin typeface="Arial" panose="020B0604020202020204" pitchFamily="34" charset="0"/>
                        </a:rPr>
                        <a:t>GEFSv12 ice/wnd + pert</a:t>
                      </a:r>
                      <a:endParaRPr lang="en-US" sz="140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000" b="0" i="0" u="none" strike="noStrike" dirty="0">
                          <a:solidFill>
                            <a:srgbClr val="000000"/>
                          </a:solidFill>
                          <a:effectLst/>
                          <a:latin typeface="Arial" panose="020B0604020202020204" pitchFamily="34" charset="0"/>
                        </a:rPr>
                        <a:t>Replay self cycling</a:t>
                      </a:r>
                      <a:endParaRPr lang="en-US" sz="1400" dirty="0">
                        <a:effectLst/>
                      </a:endParaRPr>
                    </a:p>
                  </a:txBody>
                  <a:tcPr marL="93036" marR="93036" marT="93036" marB="93036">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030180449"/>
                  </a:ext>
                </a:extLst>
              </a:tr>
            </a:tbl>
          </a:graphicData>
        </a:graphic>
      </p:graphicFrame>
      <p:sp>
        <p:nvSpPr>
          <p:cNvPr id="4" name="TextBox 3">
            <a:extLst>
              <a:ext uri="{FF2B5EF4-FFF2-40B4-BE49-F238E27FC236}">
                <a16:creationId xmlns:a16="http://schemas.microsoft.com/office/drawing/2014/main" id="{68938DE1-416A-5CC2-515A-D603EDFBDE16}"/>
              </a:ext>
            </a:extLst>
          </p:cNvPr>
          <p:cNvSpPr txBox="1"/>
          <p:nvPr/>
        </p:nvSpPr>
        <p:spPr>
          <a:xfrm>
            <a:off x="928977" y="1160119"/>
            <a:ext cx="6425980" cy="400110"/>
          </a:xfrm>
          <a:prstGeom prst="rect">
            <a:avLst/>
          </a:prstGeom>
          <a:noFill/>
        </p:spPr>
        <p:txBody>
          <a:bodyPr wrap="square" rtlCol="0">
            <a:spAutoFit/>
          </a:bodyPr>
          <a:lstStyle/>
          <a:p>
            <a:r>
              <a:rPr kumimoji="0" lang="en-US" altLang="en-US" sz="1000" b="0" i="0" u="none" strike="noStrike" cap="none" normalizeH="0" baseline="0" dirty="0">
                <a:ln>
                  <a:noFill/>
                </a:ln>
                <a:solidFill>
                  <a:srgbClr val="000000"/>
                </a:solidFill>
                <a:effectLst/>
                <a:latin typeface="Arial" panose="020B0604020202020204" pitchFamily="34" charset="0"/>
              </a:rPr>
              <a:t>       </a:t>
            </a: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8 Winter start dates :    20180103 - 20180221     	           20180104 - 20180222 </a:t>
            </a:r>
            <a:br>
              <a:rPr kumimoji="0" lang="en-US" altLang="en-US" sz="1000" b="0" i="0" u="none" strike="noStrike" cap="none" normalizeH="0" baseline="0" dirty="0">
                <a:ln>
                  <a:noFill/>
                </a:ln>
                <a:solidFill>
                  <a:schemeClr val="tx1"/>
                </a:solidFill>
                <a:effectLst/>
              </a:rPr>
            </a:b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8 Summer start dates</a:t>
            </a:r>
            <a:r>
              <a:rPr kumimoji="0" lang="en-US" altLang="en-US" sz="1000" b="0" i="0" u="none" strike="noStrike" cap="none" normalizeH="0" baseline="0">
                <a:ln>
                  <a:noFill/>
                </a:ln>
                <a:solidFill>
                  <a:srgbClr val="000000"/>
                </a:solidFill>
                <a:effectLst/>
                <a:latin typeface="Arial" panose="020B0604020202020204" pitchFamily="34" charset="0"/>
                <a:cs typeface="Arial" panose="020B0604020202020204" pitchFamily="34" charset="0"/>
              </a:rPr>
              <a:t>:  20180801 </a:t>
            </a: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- 20180919     	           20180802 - 20180920</a:t>
            </a:r>
            <a:endParaRPr lang="en-US" sz="1000" dirty="0"/>
          </a:p>
        </p:txBody>
      </p:sp>
      <p:sp>
        <p:nvSpPr>
          <p:cNvPr id="3" name="TextBox 2">
            <a:extLst>
              <a:ext uri="{FF2B5EF4-FFF2-40B4-BE49-F238E27FC236}">
                <a16:creationId xmlns:a16="http://schemas.microsoft.com/office/drawing/2014/main" id="{1AEDD7F0-DAB2-7042-5C3C-FCC72CE9CCE7}"/>
              </a:ext>
            </a:extLst>
          </p:cNvPr>
          <p:cNvSpPr txBox="1"/>
          <p:nvPr/>
        </p:nvSpPr>
        <p:spPr>
          <a:xfrm>
            <a:off x="7499408" y="2675402"/>
            <a:ext cx="1455088" cy="577081"/>
          </a:xfrm>
          <a:prstGeom prst="rect">
            <a:avLst/>
          </a:prstGeom>
          <a:noFill/>
        </p:spPr>
        <p:txBody>
          <a:bodyPr wrap="square" rtlCol="0">
            <a:spAutoFit/>
          </a:bodyPr>
          <a:lstStyle/>
          <a:p>
            <a:r>
              <a:rPr lang="en-US" sz="1050" dirty="0">
                <a:highlight>
                  <a:srgbClr val="FFFF00"/>
                </a:highlight>
                <a:latin typeface="Lato" panose="020F0502020204030203" pitchFamily="34" charset="0"/>
                <a:ea typeface="Lato" panose="020F0502020204030203" pitchFamily="34" charset="0"/>
                <a:cs typeface="Lato" panose="020F0502020204030203" pitchFamily="34" charset="0"/>
                <a:sym typeface="Wingdings" pitchFamily="2" charset="2"/>
              </a:rPr>
              <a:t>Assessment of initial conditions impact -  EP5d versus EP5r2</a:t>
            </a:r>
            <a:endParaRPr lang="en-US" sz="1050" dirty="0">
              <a:highlight>
                <a:srgbClr val="FFFF00"/>
              </a:highlight>
            </a:endParaRPr>
          </a:p>
        </p:txBody>
      </p:sp>
      <p:sp>
        <p:nvSpPr>
          <p:cNvPr id="5" name="Slide Number Placeholder 4">
            <a:extLst>
              <a:ext uri="{FF2B5EF4-FFF2-40B4-BE49-F238E27FC236}">
                <a16:creationId xmlns:a16="http://schemas.microsoft.com/office/drawing/2014/main" id="{BF62F187-90A3-F5F7-09A5-54626FD94C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days&#10;&#10;Description automatically generated with medium confidence">
            <a:extLst>
              <a:ext uri="{FF2B5EF4-FFF2-40B4-BE49-F238E27FC236}">
                <a16:creationId xmlns:a16="http://schemas.microsoft.com/office/drawing/2014/main" id="{4D751FDF-E864-1AC5-BC9B-372A6B85D2ED}"/>
              </a:ext>
            </a:extLst>
          </p:cNvPr>
          <p:cNvPicPr>
            <a:picLocks noChangeAspect="1"/>
          </p:cNvPicPr>
          <p:nvPr/>
        </p:nvPicPr>
        <p:blipFill rotWithShape="1">
          <a:blip r:embed="rId2"/>
          <a:srcRect t="35004" r="8489" b="16676"/>
          <a:stretch/>
        </p:blipFill>
        <p:spPr>
          <a:xfrm>
            <a:off x="671814" y="1599719"/>
            <a:ext cx="4246835" cy="1588749"/>
          </a:xfrm>
          <a:prstGeom prst="rect">
            <a:avLst/>
          </a:prstGeom>
        </p:spPr>
      </p:pic>
      <p:grpSp>
        <p:nvGrpSpPr>
          <p:cNvPr id="4" name="Group 3">
            <a:extLst>
              <a:ext uri="{FF2B5EF4-FFF2-40B4-BE49-F238E27FC236}">
                <a16:creationId xmlns:a16="http://schemas.microsoft.com/office/drawing/2014/main" id="{4611209A-BDF0-68B7-1ECE-528F309843A2}"/>
              </a:ext>
            </a:extLst>
          </p:cNvPr>
          <p:cNvGrpSpPr/>
          <p:nvPr/>
        </p:nvGrpSpPr>
        <p:grpSpPr>
          <a:xfrm>
            <a:off x="5363922" y="1451071"/>
            <a:ext cx="2595333" cy="1815882"/>
            <a:chOff x="5316214" y="1678852"/>
            <a:chExt cx="2595333" cy="1815882"/>
          </a:xfrm>
        </p:grpSpPr>
        <p:sp>
          <p:nvSpPr>
            <p:cNvPr id="9" name="TextBox 8">
              <a:extLst>
                <a:ext uri="{FF2B5EF4-FFF2-40B4-BE49-F238E27FC236}">
                  <a16:creationId xmlns:a16="http://schemas.microsoft.com/office/drawing/2014/main" id="{D2D98091-6428-D5ED-006D-23674F9C512C}"/>
                </a:ext>
              </a:extLst>
            </p:cNvPr>
            <p:cNvSpPr txBox="1"/>
            <p:nvPr/>
          </p:nvSpPr>
          <p:spPr>
            <a:xfrm>
              <a:off x="5316214" y="1678852"/>
              <a:ext cx="2595333" cy="1815882"/>
            </a:xfrm>
            <a:prstGeom prst="rect">
              <a:avLst/>
            </a:prstGeom>
            <a:noFill/>
          </p:spPr>
          <p:txBody>
            <a:bodyPr wrap="square">
              <a:spAutoFit/>
            </a:bodyPr>
            <a:lstStyle/>
            <a:p>
              <a:pPr rtl="0">
                <a:spcBef>
                  <a:spcPts val="0"/>
                </a:spcBef>
                <a:spcAft>
                  <a:spcPts val="0"/>
                </a:spcAft>
              </a:pPr>
              <a:r>
                <a:rPr lang="en-US" sz="800" dirty="0">
                  <a:latin typeface="Arial" panose="020B0604020202020204" pitchFamily="34" charset="0"/>
                </a:rPr>
                <a:t>                  </a:t>
              </a:r>
              <a:r>
                <a:rPr lang="en-US" sz="800" b="0" i="0" u="none" strike="noStrike" dirty="0">
                  <a:solidFill>
                    <a:srgbClr val="000000"/>
                  </a:solidFill>
                  <a:effectLst/>
                  <a:latin typeface="Arial" panose="020B0604020202020204" pitchFamily="34" charset="0"/>
                </a:rPr>
                <a:t>Ensemble mean - EP5r2</a:t>
              </a:r>
              <a:endParaRPr lang="en-US" sz="800" b="0" dirty="0">
                <a:effectLst/>
              </a:endParaRPr>
            </a:p>
            <a:p>
              <a:pPr rtl="0">
                <a:spcBef>
                  <a:spcPts val="0"/>
                </a:spcBef>
                <a:spcAft>
                  <a:spcPts val="0"/>
                </a:spcAft>
              </a:pPr>
              <a:br>
                <a:rPr lang="en-US" sz="800" b="0" dirty="0">
                  <a:effectLst/>
                </a:rPr>
              </a:br>
              <a:r>
                <a:rPr lang="en-US" sz="800" dirty="0"/>
                <a:t>                  </a:t>
              </a:r>
              <a:r>
                <a:rPr lang="en-US" sz="800" b="0" i="0" u="none" strike="noStrike" dirty="0">
                  <a:solidFill>
                    <a:srgbClr val="000000"/>
                  </a:solidFill>
                  <a:effectLst/>
                  <a:latin typeface="Arial" panose="020B0604020202020204" pitchFamily="34" charset="0"/>
                </a:rPr>
                <a:t>Ensemble mean - EP5d</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mean - EP4</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member - EP5r2</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member - EP5d</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member - EP4</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Persistence</a:t>
              </a:r>
              <a:br>
                <a:rPr lang="en-US" sz="800" dirty="0"/>
              </a:br>
              <a:endParaRPr lang="en-US" sz="800" dirty="0"/>
            </a:p>
          </p:txBody>
        </p:sp>
        <p:cxnSp>
          <p:nvCxnSpPr>
            <p:cNvPr id="11" name="Straight Connector 10">
              <a:extLst>
                <a:ext uri="{FF2B5EF4-FFF2-40B4-BE49-F238E27FC236}">
                  <a16:creationId xmlns:a16="http://schemas.microsoft.com/office/drawing/2014/main" id="{59911D5C-3B3B-1973-34F6-3084B8CF565D}"/>
                </a:ext>
              </a:extLst>
            </p:cNvPr>
            <p:cNvCxnSpPr/>
            <p:nvPr/>
          </p:nvCxnSpPr>
          <p:spPr>
            <a:xfrm>
              <a:off x="5375082" y="1773141"/>
              <a:ext cx="4770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097D60-A723-3BAB-D136-F657EAA26BDB}"/>
                </a:ext>
              </a:extLst>
            </p:cNvPr>
            <p:cNvCxnSpPr/>
            <p:nvPr/>
          </p:nvCxnSpPr>
          <p:spPr>
            <a:xfrm>
              <a:off x="5384359" y="2028905"/>
              <a:ext cx="47707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E52040-5822-5E34-2FB2-5A3291CD4DAE}"/>
                </a:ext>
              </a:extLst>
            </p:cNvPr>
            <p:cNvCxnSpPr/>
            <p:nvPr/>
          </p:nvCxnSpPr>
          <p:spPr>
            <a:xfrm>
              <a:off x="5375082" y="2268770"/>
              <a:ext cx="4770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223AB3-E6E8-48E1-D3CC-CF921F8CC4A7}"/>
                </a:ext>
              </a:extLst>
            </p:cNvPr>
            <p:cNvCxnSpPr/>
            <p:nvPr/>
          </p:nvCxnSpPr>
          <p:spPr>
            <a:xfrm>
              <a:off x="5376408" y="2513940"/>
              <a:ext cx="47707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140BDD-E067-3DD3-3739-519EE4E044EF}"/>
                </a:ext>
              </a:extLst>
            </p:cNvPr>
            <p:cNvCxnSpPr/>
            <p:nvPr/>
          </p:nvCxnSpPr>
          <p:spPr>
            <a:xfrm>
              <a:off x="5385685" y="2769704"/>
              <a:ext cx="477078"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91D261C-1B98-3AB6-DB0E-CC37711D16E7}"/>
                </a:ext>
              </a:extLst>
            </p:cNvPr>
            <p:cNvCxnSpPr/>
            <p:nvPr/>
          </p:nvCxnSpPr>
          <p:spPr>
            <a:xfrm>
              <a:off x="5376408" y="3009569"/>
              <a:ext cx="47707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291539D-0CCB-1160-D6E7-4F3C206C6E02}"/>
                </a:ext>
              </a:extLst>
            </p:cNvPr>
            <p:cNvCxnSpPr/>
            <p:nvPr/>
          </p:nvCxnSpPr>
          <p:spPr>
            <a:xfrm>
              <a:off x="5377733" y="3241482"/>
              <a:ext cx="477078" cy="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D6AADA27-481D-DC82-6A10-F82B23D58131}"/>
              </a:ext>
            </a:extLst>
          </p:cNvPr>
          <p:cNvSpPr txBox="1"/>
          <p:nvPr/>
        </p:nvSpPr>
        <p:spPr>
          <a:xfrm>
            <a:off x="1518698" y="3353388"/>
            <a:ext cx="5684517" cy="981191"/>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pPr marL="457200" indent="-311150" fontAlgn="base">
              <a:lnSpc>
                <a:spcPct val="150000"/>
              </a:lnSpc>
              <a:buClr>
                <a:schemeClr val="bg1"/>
              </a:buClr>
              <a:buSzPts val="1600"/>
              <a:buFont typeface="Wingdings" pitchFamily="2" charset="2"/>
              <a:buChar char="Ø"/>
            </a:pPr>
            <a:r>
              <a:rPr lang="en-US" sz="1200" b="1" dirty="0">
                <a:solidFill>
                  <a:schemeClr val="bg1"/>
                </a:solidFill>
                <a:latin typeface="Lato"/>
                <a:ea typeface="Lato"/>
                <a:cs typeface="Lato"/>
                <a:sym typeface="Lato"/>
              </a:rPr>
              <a:t>Ensemble mean performs better than individual members beyond week 1</a:t>
            </a:r>
          </a:p>
          <a:p>
            <a:pPr marL="457200" indent="-311150" fontAlgn="base">
              <a:lnSpc>
                <a:spcPct val="150000"/>
              </a:lnSpc>
              <a:buClr>
                <a:schemeClr val="bg1"/>
              </a:buClr>
              <a:buSzPts val="1600"/>
              <a:buFont typeface="Wingdings" pitchFamily="2" charset="2"/>
              <a:buChar char="Ø"/>
            </a:pPr>
            <a:r>
              <a:rPr lang="en-US" sz="1200" b="1" dirty="0">
                <a:solidFill>
                  <a:schemeClr val="bg1"/>
                </a:solidFill>
                <a:latin typeface="Lato"/>
                <a:ea typeface="Lato"/>
                <a:cs typeface="Lato"/>
                <a:sym typeface="Lato"/>
              </a:rPr>
              <a:t>Ensemble mean beats persistence beyond week 2</a:t>
            </a:r>
          </a:p>
          <a:p>
            <a:pPr marL="457200" indent="-311150" fontAlgn="base">
              <a:lnSpc>
                <a:spcPct val="150000"/>
              </a:lnSpc>
              <a:buClr>
                <a:schemeClr val="bg1"/>
              </a:buClr>
              <a:buSzPts val="1600"/>
              <a:buFont typeface="Wingdings" pitchFamily="2" charset="2"/>
              <a:buChar char="Ø"/>
            </a:pPr>
            <a:r>
              <a:rPr lang="en-US" sz="1200" b="1" dirty="0">
                <a:solidFill>
                  <a:schemeClr val="bg1"/>
                </a:solidFill>
                <a:latin typeface="Lato"/>
                <a:ea typeface="Lato"/>
                <a:cs typeface="Lato"/>
                <a:sym typeface="Lato"/>
              </a:rPr>
              <a:t>EP5r2 shows negligible improvement over EP5d, EP4</a:t>
            </a:r>
          </a:p>
        </p:txBody>
      </p:sp>
      <p:sp>
        <p:nvSpPr>
          <p:cNvPr id="2" name="Google Shape;110;p1">
            <a:extLst>
              <a:ext uri="{FF2B5EF4-FFF2-40B4-BE49-F238E27FC236}">
                <a16:creationId xmlns:a16="http://schemas.microsoft.com/office/drawing/2014/main" id="{E636A097-7DCD-1B7C-CF56-14E29D66D945}"/>
              </a:ext>
            </a:extLst>
          </p:cNvPr>
          <p:cNvSpPr txBox="1">
            <a:spLocks/>
          </p:cNvSpPr>
          <p:nvPr/>
        </p:nvSpPr>
        <p:spPr>
          <a:xfrm>
            <a:off x="727650" y="727820"/>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SST forecast skill assessment </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2D780622-04BD-5E20-7A16-1CED67091AF5}"/>
              </a:ext>
            </a:extLst>
          </p:cNvPr>
          <p:cNvSpPr txBox="1"/>
          <p:nvPr/>
        </p:nvSpPr>
        <p:spPr>
          <a:xfrm>
            <a:off x="3077643" y="2571750"/>
            <a:ext cx="1683474" cy="246221"/>
          </a:xfrm>
          <a:prstGeom prst="rect">
            <a:avLst/>
          </a:prstGeom>
          <a:noFill/>
        </p:spPr>
        <p:txBody>
          <a:bodyPr wrap="none" rtlCol="0">
            <a:spAutoFit/>
          </a:bodyPr>
          <a:lstStyle/>
          <a:p>
            <a:r>
              <a:rPr lang="en-US" sz="10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 OSTIA</a:t>
            </a:r>
          </a:p>
        </p:txBody>
      </p:sp>
      <p:sp>
        <p:nvSpPr>
          <p:cNvPr id="6" name="TextBox 5">
            <a:extLst>
              <a:ext uri="{FF2B5EF4-FFF2-40B4-BE49-F238E27FC236}">
                <a16:creationId xmlns:a16="http://schemas.microsoft.com/office/drawing/2014/main" id="{33667E27-F1A1-13F3-CB98-64576E8C11C6}"/>
              </a:ext>
            </a:extLst>
          </p:cNvPr>
          <p:cNvSpPr txBox="1"/>
          <p:nvPr/>
        </p:nvSpPr>
        <p:spPr>
          <a:xfrm>
            <a:off x="1335820" y="1374814"/>
            <a:ext cx="3595856" cy="246221"/>
          </a:xfrm>
          <a:prstGeom prst="rect">
            <a:avLst/>
          </a:prstGeom>
          <a:noFill/>
        </p:spPr>
        <p:txBody>
          <a:bodyPr wrap="non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RMSE of SST between 60°S:60°N for all 16 start dates, 2018</a:t>
            </a:r>
          </a:p>
        </p:txBody>
      </p:sp>
      <p:sp>
        <p:nvSpPr>
          <p:cNvPr id="7" name="Slide Number Placeholder 6">
            <a:extLst>
              <a:ext uri="{FF2B5EF4-FFF2-40B4-BE49-F238E27FC236}">
                <a16:creationId xmlns:a16="http://schemas.microsoft.com/office/drawing/2014/main" id="{EA44DEE8-56D3-8B0C-2010-FB40609D36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67371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1DC639-5C5F-98AC-ECC0-ABA29D657D4C}"/>
              </a:ext>
            </a:extLst>
          </p:cNvPr>
          <p:cNvGrpSpPr/>
          <p:nvPr/>
        </p:nvGrpSpPr>
        <p:grpSpPr>
          <a:xfrm>
            <a:off x="4572000" y="1315053"/>
            <a:ext cx="4795962" cy="1964946"/>
            <a:chOff x="4572000" y="1315053"/>
            <a:chExt cx="4795962" cy="1964946"/>
          </a:xfrm>
        </p:grpSpPr>
        <p:pic>
          <p:nvPicPr>
            <p:cNvPr id="9" name="Picture 8" descr="A graph with numbers and lines&#10;&#10;Description automatically generated">
              <a:extLst>
                <a:ext uri="{FF2B5EF4-FFF2-40B4-BE49-F238E27FC236}">
                  <a16:creationId xmlns:a16="http://schemas.microsoft.com/office/drawing/2014/main" id="{275F6DB1-DA1F-17BE-17D9-E26AF615A4C9}"/>
                </a:ext>
              </a:extLst>
            </p:cNvPr>
            <p:cNvPicPr>
              <a:picLocks noChangeAspect="1"/>
            </p:cNvPicPr>
            <p:nvPr/>
          </p:nvPicPr>
          <p:blipFill rotWithShape="1">
            <a:blip r:embed="rId2"/>
            <a:srcRect l="3670" t="34302" r="9366" b="17294"/>
            <a:stretch/>
          </p:blipFill>
          <p:spPr>
            <a:xfrm>
              <a:off x="4572000" y="1520175"/>
              <a:ext cx="4462577" cy="1759824"/>
            </a:xfrm>
            <a:prstGeom prst="rect">
              <a:avLst/>
            </a:prstGeom>
          </p:spPr>
        </p:pic>
        <p:sp>
          <p:nvSpPr>
            <p:cNvPr id="3" name="Google Shape;110;p1">
              <a:extLst>
                <a:ext uri="{FF2B5EF4-FFF2-40B4-BE49-F238E27FC236}">
                  <a16:creationId xmlns:a16="http://schemas.microsoft.com/office/drawing/2014/main" id="{33E43789-A3C2-65BA-39E5-24AD5AFD8798}"/>
                </a:ext>
              </a:extLst>
            </p:cNvPr>
            <p:cNvSpPr txBox="1">
              <a:spLocks/>
            </p:cNvSpPr>
            <p:nvPr/>
          </p:nvSpPr>
          <p:spPr>
            <a:xfrm>
              <a:off x="7264948" y="2595861"/>
              <a:ext cx="2103014"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900" dirty="0">
                  <a:solidFill>
                    <a:schemeClr val="bg2"/>
                  </a:solidFill>
                  <a:highlight>
                    <a:srgbClr val="FFFF00"/>
                  </a:highlight>
                  <a:latin typeface="Lato" panose="020F0502020204030203" pitchFamily="34" charset="0"/>
                  <a:ea typeface="Lato" panose="020F0502020204030203" pitchFamily="34" charset="0"/>
                  <a:cs typeface="Lato" panose="020F0502020204030203" pitchFamily="34" charset="0"/>
                </a:rPr>
                <a:t>Validation dataset – ORAS5</a:t>
              </a:r>
              <a:endParaRPr lang="en-US" sz="900" dirty="0">
                <a:solidFill>
                  <a:schemeClr val="bg2"/>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18" name="TextBox 17">
              <a:extLst>
                <a:ext uri="{FF2B5EF4-FFF2-40B4-BE49-F238E27FC236}">
                  <a16:creationId xmlns:a16="http://schemas.microsoft.com/office/drawing/2014/main" id="{03715FB3-1173-0806-41B2-092997F56516}"/>
                </a:ext>
              </a:extLst>
            </p:cNvPr>
            <p:cNvSpPr txBox="1"/>
            <p:nvPr/>
          </p:nvSpPr>
          <p:spPr>
            <a:xfrm>
              <a:off x="5192202" y="1315053"/>
              <a:ext cx="3618298" cy="246221"/>
            </a:xfrm>
            <a:prstGeom prst="rect">
              <a:avLst/>
            </a:prstGeom>
            <a:noFill/>
          </p:spPr>
          <p:txBody>
            <a:bodyPr wrap="non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RMSE of SSH between 60°S:60°N for all 16 start dates, 2018</a:t>
              </a:r>
            </a:p>
          </p:txBody>
        </p:sp>
      </p:grpSp>
      <p:sp>
        <p:nvSpPr>
          <p:cNvPr id="19" name="Slide Number Placeholder 18">
            <a:extLst>
              <a:ext uri="{FF2B5EF4-FFF2-40B4-BE49-F238E27FC236}">
                <a16:creationId xmlns:a16="http://schemas.microsoft.com/office/drawing/2014/main" id="{2831CEC9-5150-9D5D-93D3-3E2663FF70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6" name="Group 5">
            <a:extLst>
              <a:ext uri="{FF2B5EF4-FFF2-40B4-BE49-F238E27FC236}">
                <a16:creationId xmlns:a16="http://schemas.microsoft.com/office/drawing/2014/main" id="{B12BAB8F-1B85-45C3-4993-6CB189E6C809}"/>
              </a:ext>
            </a:extLst>
          </p:cNvPr>
          <p:cNvGrpSpPr/>
          <p:nvPr/>
        </p:nvGrpSpPr>
        <p:grpSpPr>
          <a:xfrm>
            <a:off x="168620" y="725538"/>
            <a:ext cx="8239781" cy="4246869"/>
            <a:chOff x="168620" y="725538"/>
            <a:chExt cx="8239781" cy="4246869"/>
          </a:xfrm>
        </p:grpSpPr>
        <p:pic>
          <p:nvPicPr>
            <p:cNvPr id="21" name="Picture 20" descr="A graph of a number of days&#10;&#10;Description automatically generated with medium confidence">
              <a:extLst>
                <a:ext uri="{FF2B5EF4-FFF2-40B4-BE49-F238E27FC236}">
                  <a16:creationId xmlns:a16="http://schemas.microsoft.com/office/drawing/2014/main" id="{FC0560A5-08F0-7DEA-3B3D-452A2F5381E0}"/>
                </a:ext>
              </a:extLst>
            </p:cNvPr>
            <p:cNvPicPr>
              <a:picLocks noChangeAspect="1"/>
            </p:cNvPicPr>
            <p:nvPr/>
          </p:nvPicPr>
          <p:blipFill rotWithShape="1">
            <a:blip r:embed="rId3"/>
            <a:srcRect l="5094" t="34863" r="9803" b="17604"/>
            <a:stretch/>
          </p:blipFill>
          <p:spPr>
            <a:xfrm>
              <a:off x="236765" y="1567559"/>
              <a:ext cx="4168258" cy="1649487"/>
            </a:xfrm>
            <a:prstGeom prst="rect">
              <a:avLst/>
            </a:prstGeom>
          </p:spPr>
        </p:pic>
        <p:sp>
          <p:nvSpPr>
            <p:cNvPr id="10" name="TextBox 9">
              <a:extLst>
                <a:ext uri="{FF2B5EF4-FFF2-40B4-BE49-F238E27FC236}">
                  <a16:creationId xmlns:a16="http://schemas.microsoft.com/office/drawing/2014/main" id="{6E1DBBB8-D858-56FF-5972-0037AD76F12B}"/>
                </a:ext>
              </a:extLst>
            </p:cNvPr>
            <p:cNvSpPr txBox="1"/>
            <p:nvPr/>
          </p:nvSpPr>
          <p:spPr>
            <a:xfrm>
              <a:off x="2011680" y="3412336"/>
              <a:ext cx="5565913" cy="1532334"/>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431800" indent="-285750" rtl="0" fontAlgn="base">
                <a:spcBef>
                  <a:spcPts val="0"/>
                </a:spcBef>
                <a:spcAft>
                  <a:spcPts val="0"/>
                </a:spcAft>
                <a:buClr>
                  <a:schemeClr val="bg1"/>
                </a:buClr>
                <a:buFont typeface="Wingdings" pitchFamily="2" charset="2"/>
                <a:buChar char="Ø"/>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Forecast errors resembles error from ORAS5 when assessed to AVISO</a:t>
              </a:r>
            </a:p>
            <a:p>
              <a:pPr marL="146050" rtl="0" fontAlgn="base">
                <a:spcBef>
                  <a:spcPts val="0"/>
                </a:spcBef>
                <a:spcAft>
                  <a:spcPts val="0"/>
                </a:spcAft>
                <a:buClr>
                  <a:schemeClr val="bg1"/>
                </a:buClr>
              </a:pPr>
              <a:endParaRPr lang="en-US" sz="12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31800" indent="-285750" rtl="0" fontAlgn="base">
                <a:spcBef>
                  <a:spcPts val="0"/>
                </a:spcBef>
                <a:spcAft>
                  <a:spcPts val="0"/>
                </a:spcAft>
                <a:buClr>
                  <a:schemeClr val="bg1"/>
                </a:buClr>
                <a:buFont typeface="Wingdings" pitchFamily="2" charset="2"/>
                <a:buChar char="Ø"/>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EP5r2  is relatively better, tends to beat persistence from AVISO faster</a:t>
              </a:r>
            </a:p>
            <a:p>
              <a:pPr marL="146050" rtl="0" fontAlgn="base">
                <a:spcBef>
                  <a:spcPts val="0"/>
                </a:spcBef>
                <a:spcAft>
                  <a:spcPts val="0"/>
                </a:spcAft>
                <a:buClr>
                  <a:schemeClr val="bg1"/>
                </a:buClr>
              </a:pPr>
              <a:endParaRPr lang="en-US" sz="12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marL="431800" indent="-285750" rtl="0" fontAlgn="base">
                <a:spcBef>
                  <a:spcPts val="0"/>
                </a:spcBef>
                <a:spcAft>
                  <a:spcPts val="0"/>
                </a:spcAft>
                <a:buClr>
                  <a:schemeClr val="bg1"/>
                </a:buClr>
                <a:buFont typeface="Wingdings" pitchFamily="2" charset="2"/>
                <a:buChar char="Ø"/>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Forecast errors are considerably reduced when assessed to ORAS5</a:t>
              </a:r>
            </a:p>
            <a:p>
              <a:pPr marL="146050" lvl="3" fontAlgn="base">
                <a:buClr>
                  <a:schemeClr val="bg1"/>
                </a:buClr>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	- EP5r2 beats persistence from ORAS5 by day 5 </a:t>
              </a:r>
            </a:p>
            <a:p>
              <a:pPr marL="146050" lvl="3" fontAlgn="base">
                <a:buClr>
                  <a:schemeClr val="bg1"/>
                </a:buClr>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	- EP5r2 beats persistence faster than either EP5d and EP4</a:t>
              </a:r>
            </a:p>
          </p:txBody>
        </p:sp>
        <p:sp>
          <p:nvSpPr>
            <p:cNvPr id="2" name="Google Shape;110;p1">
              <a:extLst>
                <a:ext uri="{FF2B5EF4-FFF2-40B4-BE49-F238E27FC236}">
                  <a16:creationId xmlns:a16="http://schemas.microsoft.com/office/drawing/2014/main" id="{C871E267-FF3D-D5CF-89D4-413BB9E136DD}"/>
                </a:ext>
              </a:extLst>
            </p:cNvPr>
            <p:cNvSpPr txBox="1">
              <a:spLocks/>
            </p:cNvSpPr>
            <p:nvPr/>
          </p:nvSpPr>
          <p:spPr>
            <a:xfrm>
              <a:off x="2756002" y="2518552"/>
              <a:ext cx="2103014"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900" dirty="0">
                  <a:solidFill>
                    <a:schemeClr val="bg2"/>
                  </a:solidFill>
                  <a:highlight>
                    <a:srgbClr val="FFFF00"/>
                  </a:highlight>
                  <a:latin typeface="Lato" panose="020F0502020204030203" pitchFamily="34" charset="0"/>
                  <a:ea typeface="Lato" panose="020F0502020204030203" pitchFamily="34" charset="0"/>
                  <a:cs typeface="Lato" panose="020F0502020204030203" pitchFamily="34" charset="0"/>
                </a:rPr>
                <a:t>Validation dataset - AVISO</a:t>
              </a:r>
              <a:endParaRPr lang="en-US" sz="900" dirty="0">
                <a:solidFill>
                  <a:schemeClr val="bg2"/>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4" name="Google Shape;110;p1">
              <a:extLst>
                <a:ext uri="{FF2B5EF4-FFF2-40B4-BE49-F238E27FC236}">
                  <a16:creationId xmlns:a16="http://schemas.microsoft.com/office/drawing/2014/main" id="{41436163-9F4A-F378-9355-9C6BC7D48A65}"/>
                </a:ext>
              </a:extLst>
            </p:cNvPr>
            <p:cNvSpPr txBox="1">
              <a:spLocks/>
            </p:cNvSpPr>
            <p:nvPr/>
          </p:nvSpPr>
          <p:spPr>
            <a:xfrm>
              <a:off x="719701" y="725538"/>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SSH forecast assessment</a:t>
              </a:r>
              <a:endParaRPr lang="en-US" sz="2000" dirty="0">
                <a:latin typeface="Lato" panose="020F0502020204030203" pitchFamily="34" charset="0"/>
                <a:ea typeface="Lato" panose="020F0502020204030203" pitchFamily="34" charset="0"/>
                <a:cs typeface="Lato" panose="020F0502020204030203" pitchFamily="34" charset="0"/>
              </a:endParaRPr>
            </a:p>
          </p:txBody>
        </p:sp>
        <p:grpSp>
          <p:nvGrpSpPr>
            <p:cNvPr id="25" name="Group 24">
              <a:extLst>
                <a:ext uri="{FF2B5EF4-FFF2-40B4-BE49-F238E27FC236}">
                  <a16:creationId xmlns:a16="http://schemas.microsoft.com/office/drawing/2014/main" id="{50E71A41-B9DE-DF8C-7A61-EB1CEAE14BA4}"/>
                </a:ext>
              </a:extLst>
            </p:cNvPr>
            <p:cNvGrpSpPr/>
            <p:nvPr/>
          </p:nvGrpSpPr>
          <p:grpSpPr>
            <a:xfrm>
              <a:off x="168620" y="3033415"/>
              <a:ext cx="2595333" cy="1938992"/>
              <a:chOff x="168620" y="3033415"/>
              <a:chExt cx="2595333" cy="1938992"/>
            </a:xfrm>
          </p:grpSpPr>
          <p:sp>
            <p:nvSpPr>
              <p:cNvPr id="8" name="TextBox 7">
                <a:extLst>
                  <a:ext uri="{FF2B5EF4-FFF2-40B4-BE49-F238E27FC236}">
                    <a16:creationId xmlns:a16="http://schemas.microsoft.com/office/drawing/2014/main" id="{6A33E83E-B513-392C-F126-61864C1F0CE2}"/>
                  </a:ext>
                </a:extLst>
              </p:cNvPr>
              <p:cNvSpPr txBox="1"/>
              <p:nvPr/>
            </p:nvSpPr>
            <p:spPr>
              <a:xfrm>
                <a:off x="168620" y="3033415"/>
                <a:ext cx="2595333" cy="1938992"/>
              </a:xfrm>
              <a:prstGeom prst="rect">
                <a:avLst/>
              </a:prstGeom>
              <a:noFill/>
            </p:spPr>
            <p:txBody>
              <a:bodyPr wrap="square">
                <a:spAutoFit/>
              </a:bodyPr>
              <a:lstStyle/>
              <a:p>
                <a:pPr rtl="0">
                  <a:spcBef>
                    <a:spcPts val="0"/>
                  </a:spcBef>
                  <a:spcAft>
                    <a:spcPts val="0"/>
                  </a:spcAft>
                </a:pPr>
                <a:r>
                  <a:rPr lang="en-US" sz="800" dirty="0">
                    <a:latin typeface="Arial" panose="020B0604020202020204" pitchFamily="34" charset="0"/>
                  </a:rPr>
                  <a:t>                  </a:t>
                </a:r>
                <a:r>
                  <a:rPr lang="en-US" sz="800" b="0" i="0" u="none" strike="noStrike" dirty="0">
                    <a:solidFill>
                      <a:srgbClr val="000000"/>
                    </a:solidFill>
                    <a:effectLst/>
                    <a:latin typeface="Arial" panose="020B0604020202020204" pitchFamily="34" charset="0"/>
                  </a:rPr>
                  <a:t>Ensemble mean - EP5r2</a:t>
                </a:r>
                <a:endParaRPr lang="en-US" sz="800" b="0" dirty="0">
                  <a:effectLst/>
                </a:endParaRPr>
              </a:p>
              <a:p>
                <a:pPr rtl="0">
                  <a:spcBef>
                    <a:spcPts val="0"/>
                  </a:spcBef>
                  <a:spcAft>
                    <a:spcPts val="0"/>
                  </a:spcAft>
                </a:pPr>
                <a:br>
                  <a:rPr lang="en-US" sz="800" b="0" dirty="0">
                    <a:effectLst/>
                  </a:rPr>
                </a:br>
                <a:r>
                  <a:rPr lang="en-US" sz="800" dirty="0"/>
                  <a:t>                  </a:t>
                </a:r>
                <a:r>
                  <a:rPr lang="en-US" sz="800" b="0" i="0" u="none" strike="noStrike" dirty="0">
                    <a:solidFill>
                      <a:srgbClr val="000000"/>
                    </a:solidFill>
                    <a:effectLst/>
                    <a:latin typeface="Arial" panose="020B0604020202020204" pitchFamily="34" charset="0"/>
                  </a:rPr>
                  <a:t>Ensemble mean - EP5d</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mean - EP4</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member - EP5r2</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member - EP5d</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Ensemble member - EP4</a:t>
                </a:r>
                <a:endParaRPr lang="en-US" sz="800" b="0" dirty="0">
                  <a:effectLst/>
                </a:endParaRPr>
              </a:p>
              <a:p>
                <a:pPr rtl="0">
                  <a:spcBef>
                    <a:spcPts val="0"/>
                  </a:spcBef>
                  <a:spcAft>
                    <a:spcPts val="0"/>
                  </a:spcAft>
                </a:pPr>
                <a:br>
                  <a:rPr lang="en-US" sz="800" b="0" dirty="0">
                    <a:effectLst/>
                  </a:rPr>
                </a:br>
                <a:r>
                  <a:rPr lang="en-US" sz="800" b="0" dirty="0">
                    <a:effectLst/>
                  </a:rPr>
                  <a:t>                  </a:t>
                </a:r>
                <a:r>
                  <a:rPr lang="en-US" sz="800" b="0" i="0" u="none" strike="noStrike" dirty="0">
                    <a:solidFill>
                      <a:srgbClr val="000000"/>
                    </a:solidFill>
                    <a:effectLst/>
                    <a:latin typeface="Arial" panose="020B0604020202020204" pitchFamily="34" charset="0"/>
                  </a:rPr>
                  <a:t>Persistence</a:t>
                </a:r>
              </a:p>
              <a:p>
                <a:pPr rtl="0">
                  <a:spcBef>
                    <a:spcPts val="0"/>
                  </a:spcBef>
                  <a:spcAft>
                    <a:spcPts val="0"/>
                  </a:spcAft>
                </a:pPr>
                <a:r>
                  <a:rPr lang="en-US" sz="800" dirty="0">
                    <a:latin typeface="Arial" panose="020B0604020202020204" pitchFamily="34" charset="0"/>
                  </a:rPr>
                  <a:t>                   </a:t>
                </a:r>
                <a:br>
                  <a:rPr lang="en-US" sz="800" dirty="0"/>
                </a:br>
                <a:endParaRPr lang="en-US" sz="800" dirty="0"/>
              </a:p>
            </p:txBody>
          </p:sp>
          <p:cxnSp>
            <p:nvCxnSpPr>
              <p:cNvPr id="11" name="Straight Connector 10">
                <a:extLst>
                  <a:ext uri="{FF2B5EF4-FFF2-40B4-BE49-F238E27FC236}">
                    <a16:creationId xmlns:a16="http://schemas.microsoft.com/office/drawing/2014/main" id="{DE746D85-0A41-707A-CBA1-8F2F151E5427}"/>
                  </a:ext>
                </a:extLst>
              </p:cNvPr>
              <p:cNvCxnSpPr/>
              <p:nvPr/>
            </p:nvCxnSpPr>
            <p:spPr>
              <a:xfrm>
                <a:off x="227488" y="3127704"/>
                <a:ext cx="4770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235D4C-4411-1C33-C8A9-109F5B106556}"/>
                  </a:ext>
                </a:extLst>
              </p:cNvPr>
              <p:cNvCxnSpPr/>
              <p:nvPr/>
            </p:nvCxnSpPr>
            <p:spPr>
              <a:xfrm>
                <a:off x="236765" y="3383468"/>
                <a:ext cx="477078"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F17429-21F5-83DA-0B12-B820D8F75C9B}"/>
                  </a:ext>
                </a:extLst>
              </p:cNvPr>
              <p:cNvCxnSpPr/>
              <p:nvPr/>
            </p:nvCxnSpPr>
            <p:spPr>
              <a:xfrm>
                <a:off x="227488" y="3623333"/>
                <a:ext cx="4770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0DF487-69DE-6D42-DFE9-5376B422635C}"/>
                  </a:ext>
                </a:extLst>
              </p:cNvPr>
              <p:cNvCxnSpPr/>
              <p:nvPr/>
            </p:nvCxnSpPr>
            <p:spPr>
              <a:xfrm>
                <a:off x="228814" y="3868503"/>
                <a:ext cx="47707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BE96B3-1547-6009-8F06-E7BCC8070217}"/>
                  </a:ext>
                </a:extLst>
              </p:cNvPr>
              <p:cNvCxnSpPr/>
              <p:nvPr/>
            </p:nvCxnSpPr>
            <p:spPr>
              <a:xfrm>
                <a:off x="238091" y="4124267"/>
                <a:ext cx="477078" cy="0"/>
              </a:xfrm>
              <a:prstGeom prst="line">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0D1CEC-9D8C-421D-0DF0-47BFE277922C}"/>
                  </a:ext>
                </a:extLst>
              </p:cNvPr>
              <p:cNvCxnSpPr/>
              <p:nvPr/>
            </p:nvCxnSpPr>
            <p:spPr>
              <a:xfrm>
                <a:off x="228814" y="4364132"/>
                <a:ext cx="47707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9A5501E-7646-9266-C23A-B73E14ADCB0B}"/>
                  </a:ext>
                </a:extLst>
              </p:cNvPr>
              <p:cNvCxnSpPr/>
              <p:nvPr/>
            </p:nvCxnSpPr>
            <p:spPr>
              <a:xfrm>
                <a:off x="230139" y="4596045"/>
                <a:ext cx="477078" cy="0"/>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895EAE85-6361-009D-ED52-61BEE1148372}"/>
                </a:ext>
              </a:extLst>
            </p:cNvPr>
            <p:cNvSpPr txBox="1"/>
            <p:nvPr/>
          </p:nvSpPr>
          <p:spPr>
            <a:xfrm>
              <a:off x="683811" y="1319157"/>
              <a:ext cx="3587842" cy="246221"/>
            </a:xfrm>
            <a:prstGeom prst="rect">
              <a:avLst/>
            </a:prstGeom>
            <a:noFill/>
          </p:spPr>
          <p:txBody>
            <a:bodyPr wrap="non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RMSE of SSH between 60°S:60°N for all 16 start dates, 2018</a:t>
              </a:r>
            </a:p>
          </p:txBody>
        </p:sp>
        <p:cxnSp>
          <p:nvCxnSpPr>
            <p:cNvPr id="22" name="Straight Connector 21">
              <a:extLst>
                <a:ext uri="{FF2B5EF4-FFF2-40B4-BE49-F238E27FC236}">
                  <a16:creationId xmlns:a16="http://schemas.microsoft.com/office/drawing/2014/main" id="{3177C2ED-5C38-4850-58F7-0ECACAE3E72D}"/>
                </a:ext>
              </a:extLst>
            </p:cNvPr>
            <p:cNvCxnSpPr/>
            <p:nvPr/>
          </p:nvCxnSpPr>
          <p:spPr>
            <a:xfrm>
              <a:off x="231463" y="4780249"/>
              <a:ext cx="477078"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031780-E04C-7BD8-E35C-104ADA1381FA}"/>
                </a:ext>
              </a:extLst>
            </p:cNvPr>
            <p:cNvSpPr txBox="1"/>
            <p:nvPr/>
          </p:nvSpPr>
          <p:spPr>
            <a:xfrm>
              <a:off x="691764" y="4670338"/>
              <a:ext cx="534121" cy="215444"/>
            </a:xfrm>
            <a:prstGeom prst="rect">
              <a:avLst/>
            </a:prstGeom>
            <a:noFill/>
          </p:spPr>
          <p:txBody>
            <a:bodyPr wrap="none" rtlCol="0">
              <a:spAutoFit/>
            </a:bodyPr>
            <a:lstStyle/>
            <a:p>
              <a:r>
                <a:rPr lang="en-US" sz="800" dirty="0">
                  <a:latin typeface="Arial" panose="020B0604020202020204" pitchFamily="34" charset="0"/>
                </a:rPr>
                <a:t>ORAS5</a:t>
              </a:r>
            </a:p>
          </p:txBody>
        </p:sp>
      </p:grpSp>
    </p:spTree>
    <p:extLst>
      <p:ext uri="{BB962C8B-B14F-4D97-AF65-F5344CB8AC3E}">
        <p14:creationId xmlns:p14="http://schemas.microsoft.com/office/powerpoint/2010/main" val="32969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ap of the world&#10;&#10;Description automatically generated">
            <a:extLst>
              <a:ext uri="{FF2B5EF4-FFF2-40B4-BE49-F238E27FC236}">
                <a16:creationId xmlns:a16="http://schemas.microsoft.com/office/drawing/2014/main" id="{69FDB28E-4CD8-F4A4-836E-85BC3398B30E}"/>
              </a:ext>
            </a:extLst>
          </p:cNvPr>
          <p:cNvPicPr>
            <a:picLocks noChangeAspect="1"/>
          </p:cNvPicPr>
          <p:nvPr/>
        </p:nvPicPr>
        <p:blipFill rotWithShape="1">
          <a:blip r:embed="rId2"/>
          <a:srcRect l="1322" t="67303" r="11321" b="6165"/>
          <a:stretch/>
        </p:blipFill>
        <p:spPr>
          <a:xfrm>
            <a:off x="561594" y="3023927"/>
            <a:ext cx="3016499" cy="1293107"/>
          </a:xfrm>
          <a:prstGeom prst="rect">
            <a:avLst/>
          </a:prstGeom>
        </p:spPr>
      </p:pic>
      <p:sp>
        <p:nvSpPr>
          <p:cNvPr id="5" name="Google Shape;110;p1">
            <a:extLst>
              <a:ext uri="{FF2B5EF4-FFF2-40B4-BE49-F238E27FC236}">
                <a16:creationId xmlns:a16="http://schemas.microsoft.com/office/drawing/2014/main" id="{378191C0-F025-608F-7B88-6826F9EAC23D}"/>
              </a:ext>
            </a:extLst>
          </p:cNvPr>
          <p:cNvSpPr txBox="1">
            <a:spLocks/>
          </p:cNvSpPr>
          <p:nvPr/>
        </p:nvSpPr>
        <p:spPr>
          <a:xfrm>
            <a:off x="727652" y="693730"/>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Week 3&amp;4 forecast – SST bias</a:t>
            </a: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77B4AECC-2DFB-F174-A6FC-23501BF738C8}"/>
              </a:ext>
            </a:extLst>
          </p:cNvPr>
          <p:cNvSpPr txBox="1"/>
          <p:nvPr/>
        </p:nvSpPr>
        <p:spPr>
          <a:xfrm>
            <a:off x="76643" y="3498189"/>
            <a:ext cx="679994" cy="253916"/>
          </a:xfrm>
          <a:prstGeom prst="rect">
            <a:avLst/>
          </a:prstGeom>
          <a:noFill/>
        </p:spPr>
        <p:txBody>
          <a:bodyPr wrap="none" rtlCol="0">
            <a:spAutoFit/>
          </a:bodyPr>
          <a:lstStyle/>
          <a:p>
            <a:r>
              <a:rPr lang="en-US" sz="1050" b="1" dirty="0">
                <a:solidFill>
                  <a:srgbClr val="B422C0"/>
                </a:solidFill>
                <a:latin typeface="Lato" panose="020F0502020204030203" pitchFamily="34" charset="0"/>
                <a:ea typeface="Lato" panose="020F0502020204030203" pitchFamily="34" charset="0"/>
                <a:cs typeface="Lato" panose="020F0502020204030203" pitchFamily="34" charset="0"/>
              </a:rPr>
              <a:t>Summer</a:t>
            </a:r>
          </a:p>
        </p:txBody>
      </p:sp>
      <p:sp>
        <p:nvSpPr>
          <p:cNvPr id="19" name="Slide Number Placeholder 18">
            <a:extLst>
              <a:ext uri="{FF2B5EF4-FFF2-40B4-BE49-F238E27FC236}">
                <a16:creationId xmlns:a16="http://schemas.microsoft.com/office/drawing/2014/main" id="{63E521E9-AC67-3AEF-C2BD-285282FB41E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22" name="Picture 21" descr="A map of the world&#10;&#10;Description automatically generated">
            <a:extLst>
              <a:ext uri="{FF2B5EF4-FFF2-40B4-BE49-F238E27FC236}">
                <a16:creationId xmlns:a16="http://schemas.microsoft.com/office/drawing/2014/main" id="{4BB673B9-1379-5543-B710-5260C2E9B081}"/>
              </a:ext>
            </a:extLst>
          </p:cNvPr>
          <p:cNvPicPr>
            <a:picLocks noChangeAspect="1"/>
          </p:cNvPicPr>
          <p:nvPr/>
        </p:nvPicPr>
        <p:blipFill rotWithShape="1">
          <a:blip r:embed="rId3"/>
          <a:srcRect l="1322" t="94498" r="11321"/>
          <a:stretch/>
        </p:blipFill>
        <p:spPr>
          <a:xfrm>
            <a:off x="601109" y="4327405"/>
            <a:ext cx="2969033" cy="263973"/>
          </a:xfrm>
          <a:prstGeom prst="rect">
            <a:avLst/>
          </a:prstGeom>
        </p:spPr>
      </p:pic>
      <p:sp>
        <p:nvSpPr>
          <p:cNvPr id="20" name="TextBox 19">
            <a:extLst>
              <a:ext uri="{FF2B5EF4-FFF2-40B4-BE49-F238E27FC236}">
                <a16:creationId xmlns:a16="http://schemas.microsoft.com/office/drawing/2014/main" id="{B80F4B94-2FC4-50C4-33BF-695298C4A3A4}"/>
              </a:ext>
            </a:extLst>
          </p:cNvPr>
          <p:cNvSpPr txBox="1"/>
          <p:nvPr/>
        </p:nvSpPr>
        <p:spPr>
          <a:xfrm>
            <a:off x="814432" y="1367759"/>
            <a:ext cx="2257349"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SST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23" name="TextBox 22">
            <a:extLst>
              <a:ext uri="{FF2B5EF4-FFF2-40B4-BE49-F238E27FC236}">
                <a16:creationId xmlns:a16="http://schemas.microsoft.com/office/drawing/2014/main" id="{0993616C-C810-9F08-1EC4-D77F7A244899}"/>
              </a:ext>
            </a:extLst>
          </p:cNvPr>
          <p:cNvSpPr txBox="1"/>
          <p:nvPr/>
        </p:nvSpPr>
        <p:spPr>
          <a:xfrm>
            <a:off x="854191" y="2865758"/>
            <a:ext cx="2257349"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SST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pic>
        <p:nvPicPr>
          <p:cNvPr id="27" name="Picture 26" descr="A map of the world&#10;&#10;Description automatically generated">
            <a:extLst>
              <a:ext uri="{FF2B5EF4-FFF2-40B4-BE49-F238E27FC236}">
                <a16:creationId xmlns:a16="http://schemas.microsoft.com/office/drawing/2014/main" id="{22840C9A-85AB-FCC2-C48B-FEC401CC0A0A}"/>
              </a:ext>
            </a:extLst>
          </p:cNvPr>
          <p:cNvPicPr>
            <a:picLocks noChangeAspect="1"/>
          </p:cNvPicPr>
          <p:nvPr/>
        </p:nvPicPr>
        <p:blipFill rotWithShape="1">
          <a:blip r:embed="rId4"/>
          <a:srcRect l="1298" t="67881" r="11717" b="5986"/>
          <a:stretch/>
        </p:blipFill>
        <p:spPr>
          <a:xfrm>
            <a:off x="560846" y="1555374"/>
            <a:ext cx="3017247" cy="1279408"/>
          </a:xfrm>
          <a:prstGeom prst="rect">
            <a:avLst/>
          </a:prstGeom>
        </p:spPr>
      </p:pic>
      <p:sp>
        <p:nvSpPr>
          <p:cNvPr id="2" name="TextBox 1">
            <a:extLst>
              <a:ext uri="{FF2B5EF4-FFF2-40B4-BE49-F238E27FC236}">
                <a16:creationId xmlns:a16="http://schemas.microsoft.com/office/drawing/2014/main" id="{52A2C6BC-65EA-2570-4F41-6D284FEE04BB}"/>
              </a:ext>
            </a:extLst>
          </p:cNvPr>
          <p:cNvSpPr txBox="1"/>
          <p:nvPr/>
        </p:nvSpPr>
        <p:spPr>
          <a:xfrm>
            <a:off x="2906312" y="4618466"/>
            <a:ext cx="1683474" cy="246221"/>
          </a:xfrm>
          <a:prstGeom prst="rect">
            <a:avLst/>
          </a:prstGeom>
          <a:noFill/>
        </p:spPr>
        <p:txBody>
          <a:bodyPr wrap="none" rtlCol="0">
            <a:spAutoFit/>
          </a:bodyPr>
          <a:lstStyle/>
          <a:p>
            <a:r>
              <a:rPr lang="en-US" sz="10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 OSTIA</a:t>
            </a:r>
          </a:p>
        </p:txBody>
      </p:sp>
      <p:grpSp>
        <p:nvGrpSpPr>
          <p:cNvPr id="4" name="Group 3">
            <a:extLst>
              <a:ext uri="{FF2B5EF4-FFF2-40B4-BE49-F238E27FC236}">
                <a16:creationId xmlns:a16="http://schemas.microsoft.com/office/drawing/2014/main" id="{DFFD957D-7E7A-D190-8AA4-E9EDB6815144}"/>
              </a:ext>
            </a:extLst>
          </p:cNvPr>
          <p:cNvGrpSpPr/>
          <p:nvPr/>
        </p:nvGrpSpPr>
        <p:grpSpPr>
          <a:xfrm>
            <a:off x="3617844" y="1370139"/>
            <a:ext cx="3131926" cy="3238951"/>
            <a:chOff x="3617844" y="1370139"/>
            <a:chExt cx="3131926" cy="3238951"/>
          </a:xfrm>
        </p:grpSpPr>
        <p:grpSp>
          <p:nvGrpSpPr>
            <p:cNvPr id="31" name="Group 30">
              <a:extLst>
                <a:ext uri="{FF2B5EF4-FFF2-40B4-BE49-F238E27FC236}">
                  <a16:creationId xmlns:a16="http://schemas.microsoft.com/office/drawing/2014/main" id="{FD0EBF16-BC77-7489-181A-A16B9C2A9A8B}"/>
                </a:ext>
              </a:extLst>
            </p:cNvPr>
            <p:cNvGrpSpPr/>
            <p:nvPr/>
          </p:nvGrpSpPr>
          <p:grpSpPr>
            <a:xfrm>
              <a:off x="3617844" y="1370139"/>
              <a:ext cx="3131926" cy="3238951"/>
              <a:chOff x="3904090" y="1354237"/>
              <a:chExt cx="3131926" cy="3238951"/>
            </a:xfrm>
          </p:grpSpPr>
          <p:grpSp>
            <p:nvGrpSpPr>
              <p:cNvPr id="28" name="Group 27">
                <a:extLst>
                  <a:ext uri="{FF2B5EF4-FFF2-40B4-BE49-F238E27FC236}">
                    <a16:creationId xmlns:a16="http://schemas.microsoft.com/office/drawing/2014/main" id="{EF2A532D-AB26-AB5E-9D84-0E9FDD89EADE}"/>
                  </a:ext>
                </a:extLst>
              </p:cNvPr>
              <p:cNvGrpSpPr/>
              <p:nvPr/>
            </p:nvGrpSpPr>
            <p:grpSpPr>
              <a:xfrm>
                <a:off x="3904090" y="1354237"/>
                <a:ext cx="3101009" cy="1465834"/>
                <a:chOff x="3904090" y="1354237"/>
                <a:chExt cx="3101009" cy="1465834"/>
              </a:xfrm>
            </p:grpSpPr>
            <p:pic>
              <p:nvPicPr>
                <p:cNvPr id="11" name="Picture 10" descr="A map of the world&#10;&#10;Description automatically generated">
                  <a:extLst>
                    <a:ext uri="{FF2B5EF4-FFF2-40B4-BE49-F238E27FC236}">
                      <a16:creationId xmlns:a16="http://schemas.microsoft.com/office/drawing/2014/main" id="{D620B9B7-8F76-B12A-B016-0CF7FED034B1}"/>
                    </a:ext>
                  </a:extLst>
                </p:cNvPr>
                <p:cNvPicPr>
                  <a:picLocks noChangeAspect="1"/>
                </p:cNvPicPr>
                <p:nvPr/>
              </p:nvPicPr>
              <p:blipFill rotWithShape="1">
                <a:blip r:embed="rId5"/>
                <a:srcRect t="67783" r="8544" b="5483"/>
                <a:stretch/>
              </p:blipFill>
              <p:spPr>
                <a:xfrm>
                  <a:off x="3904090" y="1540662"/>
                  <a:ext cx="3101009" cy="1279409"/>
                </a:xfrm>
                <a:prstGeom prst="rect">
                  <a:avLst/>
                </a:prstGeom>
              </p:spPr>
            </p:pic>
            <p:sp>
              <p:nvSpPr>
                <p:cNvPr id="24" name="TextBox 23">
                  <a:extLst>
                    <a:ext uri="{FF2B5EF4-FFF2-40B4-BE49-F238E27FC236}">
                      <a16:creationId xmlns:a16="http://schemas.microsoft.com/office/drawing/2014/main" id="{DE2DD38B-9562-BA60-5E82-A0EE3063F4B5}"/>
                    </a:ext>
                  </a:extLst>
                </p:cNvPr>
                <p:cNvSpPr txBox="1"/>
                <p:nvPr/>
              </p:nvSpPr>
              <p:spPr>
                <a:xfrm>
                  <a:off x="4195441" y="1354237"/>
                  <a:ext cx="2770594" cy="230832"/>
                </a:xfrm>
                <a:prstGeom prst="rect">
                  <a:avLst/>
                </a:prstGeom>
                <a:noFill/>
              </p:spPr>
              <p:txBody>
                <a:bodyPr wrap="squar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SST forecast change,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EP5r2-EP5d</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grpSp>
          <p:grpSp>
            <p:nvGrpSpPr>
              <p:cNvPr id="30" name="Group 29">
                <a:extLst>
                  <a:ext uri="{FF2B5EF4-FFF2-40B4-BE49-F238E27FC236}">
                    <a16:creationId xmlns:a16="http://schemas.microsoft.com/office/drawing/2014/main" id="{4B530F5C-61EC-F17A-B5CA-2BF594EE1416}"/>
                  </a:ext>
                </a:extLst>
              </p:cNvPr>
              <p:cNvGrpSpPr/>
              <p:nvPr/>
            </p:nvGrpSpPr>
            <p:grpSpPr>
              <a:xfrm>
                <a:off x="3904090" y="2859422"/>
                <a:ext cx="3131926" cy="1733766"/>
                <a:chOff x="3904090" y="2859422"/>
                <a:chExt cx="3131926" cy="1733766"/>
              </a:xfrm>
            </p:grpSpPr>
            <p:grpSp>
              <p:nvGrpSpPr>
                <p:cNvPr id="29" name="Group 28">
                  <a:extLst>
                    <a:ext uri="{FF2B5EF4-FFF2-40B4-BE49-F238E27FC236}">
                      <a16:creationId xmlns:a16="http://schemas.microsoft.com/office/drawing/2014/main" id="{FE1A4D09-DEBE-C44F-EE7B-CAA0FE2CEC1E}"/>
                    </a:ext>
                  </a:extLst>
                </p:cNvPr>
                <p:cNvGrpSpPr/>
                <p:nvPr/>
              </p:nvGrpSpPr>
              <p:grpSpPr>
                <a:xfrm>
                  <a:off x="3904090" y="3044500"/>
                  <a:ext cx="3101009" cy="1548688"/>
                  <a:chOff x="3904090" y="3044500"/>
                  <a:chExt cx="3101009" cy="1548688"/>
                </a:xfrm>
              </p:grpSpPr>
              <p:pic>
                <p:nvPicPr>
                  <p:cNvPr id="13" name="Picture 12" descr="A map of the world&#10;&#10;Description automatically generated">
                    <a:extLst>
                      <a:ext uri="{FF2B5EF4-FFF2-40B4-BE49-F238E27FC236}">
                        <a16:creationId xmlns:a16="http://schemas.microsoft.com/office/drawing/2014/main" id="{7D29A7AF-26F9-BBE7-2D6A-4990869D2EB0}"/>
                      </a:ext>
                    </a:extLst>
                  </p:cNvPr>
                  <p:cNvPicPr>
                    <a:picLocks noChangeAspect="1"/>
                  </p:cNvPicPr>
                  <p:nvPr/>
                </p:nvPicPr>
                <p:blipFill rotWithShape="1">
                  <a:blip r:embed="rId6"/>
                  <a:srcRect t="67639" r="8544"/>
                  <a:stretch/>
                </p:blipFill>
                <p:spPr>
                  <a:xfrm>
                    <a:off x="3904090" y="3044500"/>
                    <a:ext cx="3101009" cy="1548688"/>
                  </a:xfrm>
                  <a:prstGeom prst="rect">
                    <a:avLst/>
                  </a:prstGeom>
                </p:spPr>
              </p:pic>
              <p:sp>
                <p:nvSpPr>
                  <p:cNvPr id="14" name="Oval 13">
                    <a:extLst>
                      <a:ext uri="{FF2B5EF4-FFF2-40B4-BE49-F238E27FC236}">
                        <a16:creationId xmlns:a16="http://schemas.microsoft.com/office/drawing/2014/main" id="{78D02F32-11B4-13E9-F036-D4E83168C3BD}"/>
                      </a:ext>
                    </a:extLst>
                  </p:cNvPr>
                  <p:cNvSpPr/>
                  <p:nvPr/>
                </p:nvSpPr>
                <p:spPr>
                  <a:xfrm rot="746716">
                    <a:off x="5635114" y="3655082"/>
                    <a:ext cx="433854" cy="207063"/>
                  </a:xfrm>
                  <a:prstGeom prst="ellipse">
                    <a:avLst/>
                  </a:pr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2983FF-A76E-5BEF-914F-617078288D4F}"/>
                      </a:ext>
                    </a:extLst>
                  </p:cNvPr>
                  <p:cNvSpPr/>
                  <p:nvPr/>
                </p:nvSpPr>
                <p:spPr>
                  <a:xfrm>
                    <a:off x="6372723" y="3644216"/>
                    <a:ext cx="241191" cy="156508"/>
                  </a:xfrm>
                  <a:prstGeom prst="ellipse">
                    <a:avLst/>
                  </a:pr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691E022-2285-BCD3-3E69-02B182E634D4}"/>
                      </a:ext>
                    </a:extLst>
                  </p:cNvPr>
                  <p:cNvSpPr/>
                  <p:nvPr/>
                </p:nvSpPr>
                <p:spPr>
                  <a:xfrm>
                    <a:off x="4442627" y="3416596"/>
                    <a:ext cx="902661" cy="295696"/>
                  </a:xfrm>
                  <a:prstGeom prst="ellipse">
                    <a:avLst/>
                  </a:pr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92E411B6-6E2A-C992-3B3C-2B3A50E125BB}"/>
                    </a:ext>
                  </a:extLst>
                </p:cNvPr>
                <p:cNvSpPr txBox="1"/>
                <p:nvPr/>
              </p:nvSpPr>
              <p:spPr>
                <a:xfrm>
                  <a:off x="4199782" y="2859422"/>
                  <a:ext cx="2836234" cy="230832"/>
                </a:xfrm>
                <a:prstGeom prst="rect">
                  <a:avLst/>
                </a:prstGeom>
                <a:noFill/>
              </p:spPr>
              <p:txBody>
                <a:bodyPr wrap="squar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SST forecast change,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EP5r2-EP5d</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grpSp>
        </p:grpSp>
        <p:sp>
          <p:nvSpPr>
            <p:cNvPr id="3" name="Oval 2">
              <a:extLst>
                <a:ext uri="{FF2B5EF4-FFF2-40B4-BE49-F238E27FC236}">
                  <a16:creationId xmlns:a16="http://schemas.microsoft.com/office/drawing/2014/main" id="{BF4F04A6-05F9-EC55-4F9F-65D6AD9404B0}"/>
                </a:ext>
              </a:extLst>
            </p:cNvPr>
            <p:cNvSpPr/>
            <p:nvPr/>
          </p:nvSpPr>
          <p:spPr>
            <a:xfrm rot="746716">
              <a:off x="5380326" y="2165798"/>
              <a:ext cx="433854" cy="207063"/>
            </a:xfrm>
            <a:prstGeom prst="ellipse">
              <a:avLst/>
            </a:pr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B1C5F596-21E7-956B-56DA-FA9DD919981B}"/>
              </a:ext>
            </a:extLst>
          </p:cNvPr>
          <p:cNvSpPr txBox="1"/>
          <p:nvPr/>
        </p:nvSpPr>
        <p:spPr>
          <a:xfrm>
            <a:off x="73534" y="1944120"/>
            <a:ext cx="628698" cy="261610"/>
          </a:xfrm>
          <a:prstGeom prst="rect">
            <a:avLst/>
          </a:prstGeom>
          <a:noFill/>
        </p:spPr>
        <p:txBody>
          <a:bodyPr wrap="none" rtlCol="0">
            <a:spAutoFit/>
          </a:bodyPr>
          <a:lstStyle/>
          <a:p>
            <a:r>
              <a:rPr lang="en-US" sz="1050" b="1" dirty="0">
                <a:solidFill>
                  <a:srgbClr val="B422C0"/>
                </a:solidFill>
                <a:latin typeface="Lato" panose="020F0502020204030203" pitchFamily="34" charset="0"/>
                <a:ea typeface="Lato" panose="020F0502020204030203" pitchFamily="34" charset="0"/>
                <a:cs typeface="Lato" panose="020F0502020204030203" pitchFamily="34" charset="0"/>
              </a:rPr>
              <a:t>Winter</a:t>
            </a:r>
          </a:p>
        </p:txBody>
      </p:sp>
      <p:sp>
        <p:nvSpPr>
          <p:cNvPr id="6" name="TextBox 5">
            <a:extLst>
              <a:ext uri="{FF2B5EF4-FFF2-40B4-BE49-F238E27FC236}">
                <a16:creationId xmlns:a16="http://schemas.microsoft.com/office/drawing/2014/main" id="{21419F46-05EB-D3C8-4858-455C4CCBF822}"/>
              </a:ext>
            </a:extLst>
          </p:cNvPr>
          <p:cNvSpPr txBox="1"/>
          <p:nvPr/>
        </p:nvSpPr>
        <p:spPr>
          <a:xfrm>
            <a:off x="6614209" y="1230401"/>
            <a:ext cx="2427028" cy="270998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SST bias grows with lead time</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Warmer eastern boundary</a:t>
            </a:r>
            <a:endPar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endParaRPr>
          </a:p>
          <a:p>
            <a:pPr lvl="1">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increased coastal</a:t>
            </a:r>
          </a:p>
          <a:p>
            <a:pPr lvl="1">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warm bias</a:t>
            </a:r>
            <a:endParaRPr lang="en-US" sz="1200" b="1" dirty="0">
              <a:solidFill>
                <a:schemeClr val="bg1"/>
              </a:solidFill>
              <a:latin typeface="Lato" panose="020F0502020204030203" pitchFamily="34" charset="0"/>
              <a:ea typeface="Lato" panose="020F0502020204030203" pitchFamily="34" charset="0"/>
              <a:cs typeface="Lato" panose="020F0502020204030203" pitchFamily="34" charset="0"/>
              <a:sym typeface="Wingdings" pitchFamily="2" charset="2"/>
            </a:endParaRP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Reduced cold bias south-of-equator in eastern tropics </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Reduced bias in Indo-Pacific region</a:t>
            </a:r>
          </a:p>
        </p:txBody>
      </p:sp>
    </p:spTree>
    <p:extLst>
      <p:ext uri="{BB962C8B-B14F-4D97-AF65-F5344CB8AC3E}">
        <p14:creationId xmlns:p14="http://schemas.microsoft.com/office/powerpoint/2010/main" val="10810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0;p1">
            <a:extLst>
              <a:ext uri="{FF2B5EF4-FFF2-40B4-BE49-F238E27FC236}">
                <a16:creationId xmlns:a16="http://schemas.microsoft.com/office/drawing/2014/main" id="{378191C0-F025-608F-7B88-6826F9EAC23D}"/>
              </a:ext>
            </a:extLst>
          </p:cNvPr>
          <p:cNvSpPr txBox="1">
            <a:spLocks/>
          </p:cNvSpPr>
          <p:nvPr/>
        </p:nvSpPr>
        <p:spPr>
          <a:xfrm>
            <a:off x="743555" y="653974"/>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Week 3&amp;4 forecast – ML bias</a:t>
            </a:r>
          </a:p>
        </p:txBody>
      </p:sp>
      <p:sp>
        <p:nvSpPr>
          <p:cNvPr id="2" name="TextBox 1">
            <a:extLst>
              <a:ext uri="{FF2B5EF4-FFF2-40B4-BE49-F238E27FC236}">
                <a16:creationId xmlns:a16="http://schemas.microsoft.com/office/drawing/2014/main" id="{585FCFF9-E9C7-3B11-99E7-57522EE07724}"/>
              </a:ext>
            </a:extLst>
          </p:cNvPr>
          <p:cNvSpPr txBox="1"/>
          <p:nvPr/>
        </p:nvSpPr>
        <p:spPr>
          <a:xfrm>
            <a:off x="796471" y="1208086"/>
            <a:ext cx="7372531" cy="400110"/>
          </a:xfrm>
          <a:prstGeom prst="rect">
            <a:avLst/>
          </a:prstGeom>
          <a:noFill/>
        </p:spPr>
        <p:txBody>
          <a:bodyPr wrap="none" rtlCol="0">
            <a:spAutoFit/>
          </a:bodyPr>
          <a:lstStyle/>
          <a:p>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Model output of ML defined by </a:t>
            </a:r>
            <a:r>
              <a:rPr lang="en-US" sz="1000" b="0" dirty="0" err="1">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Δσ</a:t>
            </a:r>
            <a:r>
              <a:rPr lang="en-US" sz="1000" b="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=0.03kg/m</a:t>
            </a:r>
            <a:r>
              <a:rPr lang="en-US" sz="1000" b="0" baseline="3000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3</a:t>
            </a:r>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 Calculated ML from daily T&amp;S in </a:t>
            </a:r>
            <a:r>
              <a:rPr lang="en-US" sz="1000" b="0" dirty="0">
                <a:solidFill>
                  <a:srgbClr val="000000"/>
                </a:solidFill>
                <a:highlight>
                  <a:srgbClr val="FFFF00"/>
                </a:highlight>
                <a:latin typeface="Lato" panose="020F0502020204030203" pitchFamily="34" charset="0"/>
                <a:ea typeface="Lato" panose="020F0502020204030203" pitchFamily="34" charset="0"/>
                <a:cs typeface="Lato" panose="020F0502020204030203" pitchFamily="34" charset="0"/>
              </a:rPr>
              <a:t>ORAS5 (Validation dataset) </a:t>
            </a:r>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with </a:t>
            </a:r>
            <a:r>
              <a:rPr lang="en-US" sz="1000" b="0" dirty="0" err="1">
                <a:solidFill>
                  <a:srgbClr val="000000"/>
                </a:solidFill>
                <a:latin typeface="Lato" panose="020F0502020204030203" pitchFamily="34" charset="0"/>
                <a:ea typeface="Lato" panose="020F0502020204030203" pitchFamily="34" charset="0"/>
                <a:cs typeface="Lato" panose="020F0502020204030203" pitchFamily="34" charset="0"/>
              </a:rPr>
              <a:t>Δσ</a:t>
            </a:r>
            <a:r>
              <a:rPr lang="en-US" sz="1000" b="0" dirty="0">
                <a:solidFill>
                  <a:srgbClr val="000000"/>
                </a:solidFill>
                <a:latin typeface="Lato" panose="020F0502020204030203" pitchFamily="34" charset="0"/>
                <a:ea typeface="Lato" panose="020F0502020204030203" pitchFamily="34" charset="0"/>
                <a:cs typeface="Lato" panose="020F0502020204030203" pitchFamily="34" charset="0"/>
              </a:rPr>
              <a:t>=0.03kg/m</a:t>
            </a:r>
            <a:r>
              <a:rPr lang="en-US" sz="1000" b="0" baseline="30000" dirty="0">
                <a:solidFill>
                  <a:srgbClr val="000000"/>
                </a:solidFill>
                <a:latin typeface="Lato" panose="020F0502020204030203" pitchFamily="34" charset="0"/>
                <a:ea typeface="Lato" panose="020F0502020204030203" pitchFamily="34" charset="0"/>
                <a:cs typeface="Lato" panose="020F0502020204030203" pitchFamily="34" charset="0"/>
              </a:rPr>
              <a:t>3 </a:t>
            </a:r>
            <a:endParaRPr lang="en-US" sz="1000" dirty="0">
              <a:solidFill>
                <a:srgbClr val="000000"/>
              </a:solidFill>
              <a:latin typeface="Lato" panose="020F0502020204030203" pitchFamily="34" charset="0"/>
              <a:ea typeface="Lato" panose="020F0502020204030203" pitchFamily="34" charset="0"/>
              <a:cs typeface="Lato" panose="020F0502020204030203" pitchFamily="34" charset="0"/>
            </a:endParaRPr>
          </a:p>
          <a:p>
            <a:r>
              <a:rPr lang="en-US" sz="1000" b="0" i="1" dirty="0">
                <a:latin typeface="Lato" panose="020F0502020204030203" pitchFamily="34" charset="0"/>
                <a:ea typeface="Lato" panose="020F0502020204030203" pitchFamily="34" charset="0"/>
                <a:cs typeface="Lato" panose="020F0502020204030203" pitchFamily="34" charset="0"/>
              </a:rPr>
              <a:t>Caveat – online(model) </a:t>
            </a:r>
            <a:r>
              <a:rPr lang="en-US" sz="1000" i="1" dirty="0">
                <a:latin typeface="Lato" panose="020F0502020204030203" pitchFamily="34" charset="0"/>
                <a:ea typeface="Lato" panose="020F0502020204030203" pitchFamily="34" charset="0"/>
                <a:cs typeface="Lato" panose="020F0502020204030203" pitchFamily="34" charset="0"/>
              </a:rPr>
              <a:t>versus offline(validation)</a:t>
            </a:r>
            <a:endParaRPr lang="en-US" sz="1000" b="0" i="1"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3" name="Slide Number Placeholder 2">
            <a:extLst>
              <a:ext uri="{FF2B5EF4-FFF2-40B4-BE49-F238E27FC236}">
                <a16:creationId xmlns:a16="http://schemas.microsoft.com/office/drawing/2014/main" id="{87A70547-7091-A74B-0652-D88E42204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33" name="Group 32">
            <a:extLst>
              <a:ext uri="{FF2B5EF4-FFF2-40B4-BE49-F238E27FC236}">
                <a16:creationId xmlns:a16="http://schemas.microsoft.com/office/drawing/2014/main" id="{73EE1769-924A-CE18-B1D1-4C686DCFF118}"/>
              </a:ext>
            </a:extLst>
          </p:cNvPr>
          <p:cNvGrpSpPr/>
          <p:nvPr/>
        </p:nvGrpSpPr>
        <p:grpSpPr>
          <a:xfrm>
            <a:off x="1238020" y="714472"/>
            <a:ext cx="4283783" cy="2866862"/>
            <a:chOff x="451839" y="2082716"/>
            <a:chExt cx="4283783" cy="2866862"/>
          </a:xfrm>
        </p:grpSpPr>
        <p:grpSp>
          <p:nvGrpSpPr>
            <p:cNvPr id="31" name="Group 30">
              <a:extLst>
                <a:ext uri="{FF2B5EF4-FFF2-40B4-BE49-F238E27FC236}">
                  <a16:creationId xmlns:a16="http://schemas.microsoft.com/office/drawing/2014/main" id="{C1E624EE-566D-673C-16B0-5918D7134D59}"/>
                </a:ext>
              </a:extLst>
            </p:cNvPr>
            <p:cNvGrpSpPr/>
            <p:nvPr/>
          </p:nvGrpSpPr>
          <p:grpSpPr>
            <a:xfrm>
              <a:off x="451839" y="3058472"/>
              <a:ext cx="3142844" cy="1891106"/>
              <a:chOff x="451839" y="3058472"/>
              <a:chExt cx="3142844" cy="1891106"/>
            </a:xfrm>
          </p:grpSpPr>
          <p:pic>
            <p:nvPicPr>
              <p:cNvPr id="9" name="Picture 8" descr="A map of the world&#10;&#10;Description automatically generated">
                <a:extLst>
                  <a:ext uri="{FF2B5EF4-FFF2-40B4-BE49-F238E27FC236}">
                    <a16:creationId xmlns:a16="http://schemas.microsoft.com/office/drawing/2014/main" id="{D3DA04D2-72F8-2EE0-6621-1BC9168035DB}"/>
                  </a:ext>
                </a:extLst>
              </p:cNvPr>
              <p:cNvPicPr>
                <a:picLocks noChangeAspect="1"/>
              </p:cNvPicPr>
              <p:nvPr/>
            </p:nvPicPr>
            <p:blipFill rotWithShape="1">
              <a:blip r:embed="rId2"/>
              <a:srcRect l="2497" t="67723" r="12089" b="6141"/>
              <a:stretch/>
            </p:blipFill>
            <p:spPr>
              <a:xfrm>
                <a:off x="451839" y="3212936"/>
                <a:ext cx="3026276" cy="1262726"/>
              </a:xfrm>
              <a:prstGeom prst="rect">
                <a:avLst/>
              </a:prstGeom>
            </p:spPr>
          </p:pic>
          <p:pic>
            <p:nvPicPr>
              <p:cNvPr id="15" name="Picture 14" descr="A screenshot of a map&#10;&#10;Description automatically generated">
                <a:extLst>
                  <a:ext uri="{FF2B5EF4-FFF2-40B4-BE49-F238E27FC236}">
                    <a16:creationId xmlns:a16="http://schemas.microsoft.com/office/drawing/2014/main" id="{D8F71565-5AA4-88E3-D638-7092277CD50D}"/>
                  </a:ext>
                </a:extLst>
              </p:cNvPr>
              <p:cNvPicPr>
                <a:picLocks noChangeAspect="1"/>
              </p:cNvPicPr>
              <p:nvPr/>
            </p:nvPicPr>
            <p:blipFill rotWithShape="1">
              <a:blip r:embed="rId3"/>
              <a:srcRect l="2466" t="94614" r="10763"/>
              <a:stretch/>
            </p:blipFill>
            <p:spPr>
              <a:xfrm>
                <a:off x="479533" y="4484943"/>
                <a:ext cx="3026276" cy="256130"/>
              </a:xfrm>
              <a:prstGeom prst="rect">
                <a:avLst/>
              </a:prstGeom>
            </p:spPr>
          </p:pic>
          <p:sp>
            <p:nvSpPr>
              <p:cNvPr id="17" name="TextBox 16">
                <a:extLst>
                  <a:ext uri="{FF2B5EF4-FFF2-40B4-BE49-F238E27FC236}">
                    <a16:creationId xmlns:a16="http://schemas.microsoft.com/office/drawing/2014/main" id="{DFEDD801-F861-CA61-F43E-DBB3E2CB5685}"/>
                  </a:ext>
                </a:extLst>
              </p:cNvPr>
              <p:cNvSpPr txBox="1"/>
              <p:nvPr/>
            </p:nvSpPr>
            <p:spPr>
              <a:xfrm>
                <a:off x="672079" y="4661907"/>
                <a:ext cx="739305" cy="215444"/>
              </a:xfrm>
              <a:prstGeom prst="rect">
                <a:avLst/>
              </a:prstGeom>
              <a:noFill/>
            </p:spPr>
            <p:txBody>
              <a:bodyPr wrap="non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Shallow bias</a:t>
                </a:r>
              </a:p>
            </p:txBody>
          </p:sp>
          <p:sp>
            <p:nvSpPr>
              <p:cNvPr id="20" name="TextBox 19">
                <a:extLst>
                  <a:ext uri="{FF2B5EF4-FFF2-40B4-BE49-F238E27FC236}">
                    <a16:creationId xmlns:a16="http://schemas.microsoft.com/office/drawing/2014/main" id="{95B5FBA9-9B1F-CE5B-02B6-448CFD0C5415}"/>
                  </a:ext>
                </a:extLst>
              </p:cNvPr>
              <p:cNvSpPr txBox="1"/>
              <p:nvPr/>
            </p:nvSpPr>
            <p:spPr>
              <a:xfrm>
                <a:off x="2817269" y="4657469"/>
                <a:ext cx="633507" cy="215444"/>
              </a:xfrm>
              <a:prstGeom prst="rect">
                <a:avLst/>
              </a:prstGeom>
              <a:noFill/>
            </p:spPr>
            <p:txBody>
              <a:bodyPr wrap="non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Deep bias</a:t>
                </a:r>
              </a:p>
            </p:txBody>
          </p:sp>
          <p:sp>
            <p:nvSpPr>
              <p:cNvPr id="26" name="TextBox 25">
                <a:extLst>
                  <a:ext uri="{FF2B5EF4-FFF2-40B4-BE49-F238E27FC236}">
                    <a16:creationId xmlns:a16="http://schemas.microsoft.com/office/drawing/2014/main" id="{C4A0ED3E-3821-1C95-A1E6-AD70D4689FAF}"/>
                  </a:ext>
                </a:extLst>
              </p:cNvPr>
              <p:cNvSpPr txBox="1"/>
              <p:nvPr/>
            </p:nvSpPr>
            <p:spPr>
              <a:xfrm>
                <a:off x="676639" y="3058472"/>
                <a:ext cx="2206545" cy="220651"/>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ML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29" name="TextBox 28">
                <a:extLst>
                  <a:ext uri="{FF2B5EF4-FFF2-40B4-BE49-F238E27FC236}">
                    <a16:creationId xmlns:a16="http://schemas.microsoft.com/office/drawing/2014/main" id="{D00AF3B8-5E87-99D7-AD35-D84AFC0F8E18}"/>
                  </a:ext>
                </a:extLst>
              </p:cNvPr>
              <p:cNvSpPr txBox="1"/>
              <p:nvPr/>
            </p:nvSpPr>
            <p:spPr>
              <a:xfrm>
                <a:off x="1432547" y="4743637"/>
                <a:ext cx="1486870" cy="205941"/>
              </a:xfrm>
              <a:prstGeom prst="rect">
                <a:avLst/>
              </a:prstGeom>
              <a:noFill/>
            </p:spPr>
            <p:txBody>
              <a:bodyPr wrap="squar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Contoured over by ORAS5</a:t>
                </a:r>
              </a:p>
            </p:txBody>
          </p:sp>
          <p:sp>
            <p:nvSpPr>
              <p:cNvPr id="4" name="TextBox 3">
                <a:extLst>
                  <a:ext uri="{FF2B5EF4-FFF2-40B4-BE49-F238E27FC236}">
                    <a16:creationId xmlns:a16="http://schemas.microsoft.com/office/drawing/2014/main" id="{E857D223-B795-C538-5D2E-515174B88364}"/>
                  </a:ext>
                </a:extLst>
              </p:cNvPr>
              <p:cNvSpPr txBox="1"/>
              <p:nvPr/>
            </p:nvSpPr>
            <p:spPr>
              <a:xfrm>
                <a:off x="3347499" y="4536390"/>
                <a:ext cx="247184" cy="184666"/>
              </a:xfrm>
              <a:prstGeom prst="rect">
                <a:avLst/>
              </a:prstGeom>
              <a:noFill/>
            </p:spPr>
            <p:txBody>
              <a:bodyPr wrap="none" rtlCol="0">
                <a:spAutoFit/>
              </a:bodyPr>
              <a:lstStyle/>
              <a:p>
                <a:r>
                  <a:rPr lang="en-US" sz="600" dirty="0">
                    <a:latin typeface="Lato" panose="020F0502020204030203" pitchFamily="34" charset="0"/>
                    <a:ea typeface="Lato" panose="020F0502020204030203" pitchFamily="34" charset="0"/>
                    <a:cs typeface="Lato" panose="020F0502020204030203" pitchFamily="34" charset="0"/>
                  </a:rPr>
                  <a:t>m</a:t>
                </a:r>
              </a:p>
            </p:txBody>
          </p:sp>
        </p:grpSp>
        <p:sp>
          <p:nvSpPr>
            <p:cNvPr id="8" name="TextBox 7">
              <a:extLst>
                <a:ext uri="{FF2B5EF4-FFF2-40B4-BE49-F238E27FC236}">
                  <a16:creationId xmlns:a16="http://schemas.microsoft.com/office/drawing/2014/main" id="{77B4AECC-2DFB-F174-A6FC-23501BF738C8}"/>
                </a:ext>
              </a:extLst>
            </p:cNvPr>
            <p:cNvSpPr txBox="1"/>
            <p:nvPr/>
          </p:nvSpPr>
          <p:spPr>
            <a:xfrm>
              <a:off x="3696555" y="2082716"/>
              <a:ext cx="1039067" cy="369332"/>
            </a:xfrm>
            <a:prstGeom prst="rect">
              <a:avLst/>
            </a:prstGeom>
            <a:noFill/>
          </p:spPr>
          <p:txBody>
            <a:bodyPr wrap="none" rtlCol="0">
              <a:spAutoFit/>
            </a:bodyPr>
            <a:lstStyle/>
            <a:p>
              <a:r>
                <a:rPr lang="en-US" sz="1800" b="1" dirty="0">
                  <a:solidFill>
                    <a:srgbClr val="B422C0"/>
                  </a:solidFill>
                  <a:latin typeface="Lato" panose="020F0502020204030203" pitchFamily="34" charset="0"/>
                  <a:ea typeface="Lato" panose="020F0502020204030203" pitchFamily="34" charset="0"/>
                  <a:cs typeface="Lato" panose="020F0502020204030203" pitchFamily="34" charset="0"/>
                </a:rPr>
                <a:t>Summer</a:t>
              </a:r>
            </a:p>
          </p:txBody>
        </p:sp>
      </p:grpSp>
      <p:grpSp>
        <p:nvGrpSpPr>
          <p:cNvPr id="13" name="Group 12">
            <a:extLst>
              <a:ext uri="{FF2B5EF4-FFF2-40B4-BE49-F238E27FC236}">
                <a16:creationId xmlns:a16="http://schemas.microsoft.com/office/drawing/2014/main" id="{69BCEBC1-03EA-FC74-B809-E39618931F5D}"/>
              </a:ext>
            </a:extLst>
          </p:cNvPr>
          <p:cNvGrpSpPr/>
          <p:nvPr/>
        </p:nvGrpSpPr>
        <p:grpSpPr>
          <a:xfrm>
            <a:off x="4413993" y="1690228"/>
            <a:ext cx="3059562" cy="1903143"/>
            <a:chOff x="3627812" y="3058472"/>
            <a:chExt cx="3059562" cy="1903143"/>
          </a:xfrm>
        </p:grpSpPr>
        <p:pic>
          <p:nvPicPr>
            <p:cNvPr id="11" name="Picture 10" descr="A screenshot of a map&#10;&#10;Description automatically generated">
              <a:extLst>
                <a:ext uri="{FF2B5EF4-FFF2-40B4-BE49-F238E27FC236}">
                  <a16:creationId xmlns:a16="http://schemas.microsoft.com/office/drawing/2014/main" id="{E09E3620-8759-16C7-65AC-DBB762FB5005}"/>
                </a:ext>
              </a:extLst>
            </p:cNvPr>
            <p:cNvPicPr>
              <a:picLocks noChangeAspect="1"/>
            </p:cNvPicPr>
            <p:nvPr/>
          </p:nvPicPr>
          <p:blipFill rotWithShape="1">
            <a:blip r:embed="rId4"/>
            <a:srcRect l="2410" t="67959" r="8980"/>
            <a:stretch/>
          </p:blipFill>
          <p:spPr>
            <a:xfrm>
              <a:off x="3627812" y="3230998"/>
              <a:ext cx="3024711" cy="1491346"/>
            </a:xfrm>
            <a:prstGeom prst="rect">
              <a:avLst/>
            </a:prstGeom>
          </p:spPr>
        </p:pic>
        <p:sp>
          <p:nvSpPr>
            <p:cNvPr id="19" name="TextBox 18">
              <a:extLst>
                <a:ext uri="{FF2B5EF4-FFF2-40B4-BE49-F238E27FC236}">
                  <a16:creationId xmlns:a16="http://schemas.microsoft.com/office/drawing/2014/main" id="{61D899A5-6CEC-5C42-F589-7108ECD949CA}"/>
                </a:ext>
              </a:extLst>
            </p:cNvPr>
            <p:cNvSpPr txBox="1"/>
            <p:nvPr/>
          </p:nvSpPr>
          <p:spPr>
            <a:xfrm>
              <a:off x="4359307" y="4755674"/>
              <a:ext cx="1932469" cy="205941"/>
            </a:xfrm>
            <a:prstGeom prst="rect">
              <a:avLst/>
            </a:prstGeom>
            <a:noFill/>
          </p:spPr>
          <p:txBody>
            <a:bodyPr wrap="squar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Contoured over by percentage change</a:t>
              </a:r>
            </a:p>
          </p:txBody>
        </p:sp>
        <p:sp>
          <p:nvSpPr>
            <p:cNvPr id="21" name="TextBox 20">
              <a:extLst>
                <a:ext uri="{FF2B5EF4-FFF2-40B4-BE49-F238E27FC236}">
                  <a16:creationId xmlns:a16="http://schemas.microsoft.com/office/drawing/2014/main" id="{ECAE8FBC-1590-937D-ACC2-C1CD6251B695}"/>
                </a:ext>
              </a:extLst>
            </p:cNvPr>
            <p:cNvSpPr txBox="1"/>
            <p:nvPr/>
          </p:nvSpPr>
          <p:spPr>
            <a:xfrm>
              <a:off x="4011413" y="4635539"/>
              <a:ext cx="566181" cy="215444"/>
            </a:xfrm>
            <a:prstGeom prst="rect">
              <a:avLst/>
            </a:prstGeom>
            <a:noFill/>
          </p:spPr>
          <p:txBody>
            <a:bodyPr wrap="non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Shoaling</a:t>
              </a:r>
            </a:p>
          </p:txBody>
        </p:sp>
        <p:sp>
          <p:nvSpPr>
            <p:cNvPr id="22" name="TextBox 21">
              <a:extLst>
                <a:ext uri="{FF2B5EF4-FFF2-40B4-BE49-F238E27FC236}">
                  <a16:creationId xmlns:a16="http://schemas.microsoft.com/office/drawing/2014/main" id="{F4E6B4E7-F4F2-67FD-54A1-BB9CF92375C7}"/>
                </a:ext>
              </a:extLst>
            </p:cNvPr>
            <p:cNvSpPr txBox="1"/>
            <p:nvPr/>
          </p:nvSpPr>
          <p:spPr>
            <a:xfrm>
              <a:off x="5896980" y="4615900"/>
              <a:ext cx="676788" cy="215444"/>
            </a:xfrm>
            <a:prstGeom prst="rect">
              <a:avLst/>
            </a:prstGeom>
            <a:noFill/>
          </p:spPr>
          <p:txBody>
            <a:bodyPr wrap="none" rtlCol="0">
              <a:spAutoFit/>
            </a:bodyPr>
            <a:lstStyle/>
            <a:p>
              <a:r>
                <a:rPr lang="en-US" sz="800" dirty="0">
                  <a:solidFill>
                    <a:schemeClr val="bg2"/>
                  </a:solidFill>
                  <a:latin typeface="Lato" panose="020F0502020204030203" pitchFamily="34" charset="0"/>
                  <a:ea typeface="Lato" panose="020F0502020204030203" pitchFamily="34" charset="0"/>
                  <a:cs typeface="Lato" panose="020F0502020204030203" pitchFamily="34" charset="0"/>
                </a:rPr>
                <a:t>Deepening</a:t>
              </a:r>
            </a:p>
          </p:txBody>
        </p:sp>
        <p:sp>
          <p:nvSpPr>
            <p:cNvPr id="23" name="Oval 22">
              <a:extLst>
                <a:ext uri="{FF2B5EF4-FFF2-40B4-BE49-F238E27FC236}">
                  <a16:creationId xmlns:a16="http://schemas.microsoft.com/office/drawing/2014/main" id="{B6653324-E45F-3B99-1CB4-D3D43E17CD8F}"/>
                </a:ext>
              </a:extLst>
            </p:cNvPr>
            <p:cNvSpPr/>
            <p:nvPr/>
          </p:nvSpPr>
          <p:spPr>
            <a:xfrm>
              <a:off x="5366566" y="3925817"/>
              <a:ext cx="354029" cy="136811"/>
            </a:xfrm>
            <a:prstGeom prst="ellipse">
              <a:avLst/>
            </a:prstGeom>
            <a:noFill/>
            <a:ln w="19050">
              <a:solidFill>
                <a:srgbClr val="3852D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Oval 23">
              <a:extLst>
                <a:ext uri="{FF2B5EF4-FFF2-40B4-BE49-F238E27FC236}">
                  <a16:creationId xmlns:a16="http://schemas.microsoft.com/office/drawing/2014/main" id="{5B47FD87-77E7-D88A-5A95-1A428E7D10BE}"/>
                </a:ext>
              </a:extLst>
            </p:cNvPr>
            <p:cNvSpPr/>
            <p:nvPr/>
          </p:nvSpPr>
          <p:spPr>
            <a:xfrm rot="21076641">
              <a:off x="4536323" y="3491519"/>
              <a:ext cx="606196" cy="124631"/>
            </a:xfrm>
            <a:prstGeom prst="ellipse">
              <a:avLst/>
            </a:prstGeom>
            <a:noFill/>
            <a:ln w="19050">
              <a:solidFill>
                <a:srgbClr val="3852D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8" name="TextBox 27">
              <a:extLst>
                <a:ext uri="{FF2B5EF4-FFF2-40B4-BE49-F238E27FC236}">
                  <a16:creationId xmlns:a16="http://schemas.microsoft.com/office/drawing/2014/main" id="{26D4BACF-3D35-2D65-EBAD-914188218395}"/>
                </a:ext>
              </a:extLst>
            </p:cNvPr>
            <p:cNvSpPr txBox="1"/>
            <p:nvPr/>
          </p:nvSpPr>
          <p:spPr>
            <a:xfrm>
              <a:off x="3835418" y="3058472"/>
              <a:ext cx="2728364" cy="220651"/>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ML forecast change,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EP5r2-EP5d</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12" name="TextBox 11">
              <a:extLst>
                <a:ext uri="{FF2B5EF4-FFF2-40B4-BE49-F238E27FC236}">
                  <a16:creationId xmlns:a16="http://schemas.microsoft.com/office/drawing/2014/main" id="{815B0FE4-1914-218E-7C8C-D591E13B3FF8}"/>
                </a:ext>
              </a:extLst>
            </p:cNvPr>
            <p:cNvSpPr txBox="1"/>
            <p:nvPr/>
          </p:nvSpPr>
          <p:spPr>
            <a:xfrm>
              <a:off x="6440190" y="4502449"/>
              <a:ext cx="247184" cy="184666"/>
            </a:xfrm>
            <a:prstGeom prst="rect">
              <a:avLst/>
            </a:prstGeom>
            <a:noFill/>
          </p:spPr>
          <p:txBody>
            <a:bodyPr wrap="none" rtlCol="0">
              <a:spAutoFit/>
            </a:bodyPr>
            <a:lstStyle/>
            <a:p>
              <a:r>
                <a:rPr lang="en-US" sz="600" dirty="0">
                  <a:latin typeface="Lato" panose="020F0502020204030203" pitchFamily="34" charset="0"/>
                  <a:ea typeface="Lato" panose="020F0502020204030203" pitchFamily="34" charset="0"/>
                  <a:cs typeface="Lato" panose="020F0502020204030203" pitchFamily="34" charset="0"/>
                </a:rPr>
                <a:t>m</a:t>
              </a:r>
            </a:p>
          </p:txBody>
        </p:sp>
      </p:grpSp>
      <p:sp>
        <p:nvSpPr>
          <p:cNvPr id="6" name="TextBox 5">
            <a:extLst>
              <a:ext uri="{FF2B5EF4-FFF2-40B4-BE49-F238E27FC236}">
                <a16:creationId xmlns:a16="http://schemas.microsoft.com/office/drawing/2014/main" id="{21419F46-05EB-D3C8-4858-455C4CCBF822}"/>
              </a:ext>
            </a:extLst>
          </p:cNvPr>
          <p:cNvSpPr txBox="1"/>
          <p:nvPr/>
        </p:nvSpPr>
        <p:spPr>
          <a:xfrm>
            <a:off x="1923938" y="3647087"/>
            <a:ext cx="4865623" cy="1393031"/>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ML bias consistent to SST bias in summer hemisphere</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endParaRPr>
          </a:p>
          <a:p>
            <a:pPr marL="171450" lvl="1"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ML change consistent </a:t>
            </a:r>
            <a:r>
              <a:rPr lang="en-US" sz="1200" b="1" dirty="0">
                <a:latin typeface="Lato" panose="020F0502020204030203" pitchFamily="34" charset="0"/>
                <a:ea typeface="Lato" panose="020F0502020204030203" pitchFamily="34" charset="0"/>
                <a:cs typeface="Lato" panose="020F0502020204030203" pitchFamily="34" charset="0"/>
              </a:rPr>
              <a:t>to SST changes</a:t>
            </a:r>
          </a:p>
          <a:p>
            <a:pPr lvl="1">
              <a:buClr>
                <a:schemeClr val="bg1"/>
              </a:buClr>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         - ~10% changes</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Reduced difference from wk13&amp;4 in winter hemisphere</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       - initial conditions fade</a:t>
            </a:r>
          </a:p>
        </p:txBody>
      </p:sp>
    </p:spTree>
    <p:extLst>
      <p:ext uri="{BB962C8B-B14F-4D97-AF65-F5344CB8AC3E}">
        <p14:creationId xmlns:p14="http://schemas.microsoft.com/office/powerpoint/2010/main" val="5313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F0B4F619-D06A-369E-43FA-74058A52D0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16" name="Group 15">
            <a:extLst>
              <a:ext uri="{FF2B5EF4-FFF2-40B4-BE49-F238E27FC236}">
                <a16:creationId xmlns:a16="http://schemas.microsoft.com/office/drawing/2014/main" id="{39CAC27F-F983-6C6D-0A2E-B2CC45B4D82C}"/>
              </a:ext>
            </a:extLst>
          </p:cNvPr>
          <p:cNvGrpSpPr/>
          <p:nvPr/>
        </p:nvGrpSpPr>
        <p:grpSpPr>
          <a:xfrm>
            <a:off x="0" y="653979"/>
            <a:ext cx="8904170" cy="2368293"/>
            <a:chOff x="0" y="653979"/>
            <a:chExt cx="8904170" cy="2368293"/>
          </a:xfrm>
        </p:grpSpPr>
        <p:grpSp>
          <p:nvGrpSpPr>
            <p:cNvPr id="15" name="Group 14">
              <a:extLst>
                <a:ext uri="{FF2B5EF4-FFF2-40B4-BE49-F238E27FC236}">
                  <a16:creationId xmlns:a16="http://schemas.microsoft.com/office/drawing/2014/main" id="{25A4F2DA-6255-8853-A1ED-339BC1F900C7}"/>
                </a:ext>
              </a:extLst>
            </p:cNvPr>
            <p:cNvGrpSpPr/>
            <p:nvPr/>
          </p:nvGrpSpPr>
          <p:grpSpPr>
            <a:xfrm>
              <a:off x="0" y="653979"/>
              <a:ext cx="8904170" cy="2368293"/>
              <a:chOff x="0" y="653979"/>
              <a:chExt cx="8904170" cy="2368293"/>
            </a:xfrm>
          </p:grpSpPr>
          <p:sp>
            <p:nvSpPr>
              <p:cNvPr id="2" name="Google Shape;110;p1">
                <a:extLst>
                  <a:ext uri="{FF2B5EF4-FFF2-40B4-BE49-F238E27FC236}">
                    <a16:creationId xmlns:a16="http://schemas.microsoft.com/office/drawing/2014/main" id="{948AB66F-77D6-3A87-DC24-BD9966FB8647}"/>
                  </a:ext>
                </a:extLst>
              </p:cNvPr>
              <p:cNvSpPr txBox="1">
                <a:spLocks/>
              </p:cNvSpPr>
              <p:nvPr/>
            </p:nvSpPr>
            <p:spPr>
              <a:xfrm>
                <a:off x="735602" y="653979"/>
                <a:ext cx="7688700" cy="53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200"/>
                  <a:buFont typeface="Open Sans"/>
                  <a:buNone/>
                  <a:defRPr sz="42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200"/>
                  <a:buFont typeface="Raleway"/>
                  <a:buNone/>
                  <a:defRPr sz="4200" b="1" i="0" u="none" strike="noStrike" cap="none">
                    <a:solidFill>
                      <a:schemeClr val="dk2"/>
                    </a:solidFill>
                    <a:latin typeface="Raleway"/>
                    <a:ea typeface="Raleway"/>
                    <a:cs typeface="Raleway"/>
                    <a:sym typeface="Raleway"/>
                  </a:defRPr>
                </a:lvl9pPr>
              </a:lstStyle>
              <a:p>
                <a:pPr eaLnBrk="0" fontAlgn="base" hangingPunct="0">
                  <a:spcBef>
                    <a:spcPct val="0"/>
                  </a:spcBef>
                  <a:spcAft>
                    <a:spcPct val="0"/>
                  </a:spcAft>
                </a:pPr>
                <a:r>
                  <a:rPr lang="en-US" altLang="en-US" sz="2000" u="sng" dirty="0">
                    <a:solidFill>
                      <a:srgbClr val="000000"/>
                    </a:solidFill>
                    <a:latin typeface="Lato" panose="020F0502020204030203" pitchFamily="34" charset="0"/>
                    <a:ea typeface="Lato" panose="020F0502020204030203" pitchFamily="34" charset="0"/>
                    <a:cs typeface="Lato" panose="020F0502020204030203" pitchFamily="34" charset="0"/>
                  </a:rPr>
                  <a:t>Week 3&amp;4 forecast – SSH bias</a:t>
                </a:r>
                <a:r>
                  <a:rPr lang="en-US" altLang="en-US" sz="20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altLang="en-US" sz="2000" dirty="0">
                    <a:solidFill>
                      <a:srgbClr val="B422C0"/>
                    </a:solidFill>
                    <a:latin typeface="Lato" panose="020F0502020204030203" pitchFamily="34" charset="0"/>
                    <a:ea typeface="Lato" panose="020F0502020204030203" pitchFamily="34" charset="0"/>
                    <a:cs typeface="Lato" panose="020F0502020204030203" pitchFamily="34" charset="0"/>
                  </a:rPr>
                  <a:t>Winter</a:t>
                </a:r>
                <a:endParaRPr lang="en-US" sz="2000" dirty="0">
                  <a:solidFill>
                    <a:srgbClr val="B422C0"/>
                  </a:solidFill>
                  <a:latin typeface="Lato" panose="020F0502020204030203" pitchFamily="34" charset="0"/>
                  <a:ea typeface="Lato" panose="020F0502020204030203" pitchFamily="34" charset="0"/>
                  <a:cs typeface="Lato" panose="020F0502020204030203" pitchFamily="34" charset="0"/>
                </a:endParaRPr>
              </a:p>
            </p:txBody>
          </p:sp>
          <p:sp>
            <p:nvSpPr>
              <p:cNvPr id="22" name="TextBox 21">
                <a:extLst>
                  <a:ext uri="{FF2B5EF4-FFF2-40B4-BE49-F238E27FC236}">
                    <a16:creationId xmlns:a16="http://schemas.microsoft.com/office/drawing/2014/main" id="{CFDC0F4E-92D1-A48F-1793-1C993B291EB5}"/>
                  </a:ext>
                </a:extLst>
              </p:cNvPr>
              <p:cNvSpPr txBox="1"/>
              <p:nvPr/>
            </p:nvSpPr>
            <p:spPr>
              <a:xfrm>
                <a:off x="3994100" y="1489938"/>
                <a:ext cx="4910070" cy="1532334"/>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Increased bias with lead time in equatorial Pacific </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leads to a too relaxed zonal gradient</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Reduced bias when assessed to ORAS5 instead of AVISO</a:t>
                </a:r>
              </a:p>
              <a:p>
                <a:pPr>
                  <a:buClr>
                    <a:schemeClr val="bg1"/>
                  </a:buClr>
                </a:pPr>
                <a:endParaRPr lang="en-US" sz="1200" b="1" dirty="0">
                  <a:latin typeface="Lato" panose="020F0502020204030203" pitchFamily="34" charset="0"/>
                  <a:ea typeface="Lato" panose="020F0502020204030203" pitchFamily="34" charset="0"/>
                  <a:cs typeface="Lato" panose="020F0502020204030203" pitchFamily="34" charset="0"/>
                </a:endParaRPr>
              </a:p>
              <a:p>
                <a:pPr marL="171450" indent="-171450">
                  <a:buClr>
                    <a:schemeClr val="bg1"/>
                  </a:buClr>
                  <a:buFont typeface="Wingdings" pitchFamily="2" charset="2"/>
                  <a:buChar char="Ø"/>
                </a:pPr>
                <a:r>
                  <a:rPr lang="en-US" sz="1200" b="1" dirty="0">
                    <a:latin typeface="Lato" panose="020F0502020204030203" pitchFamily="34" charset="0"/>
                    <a:ea typeface="Lato" panose="020F0502020204030203" pitchFamily="34" charset="0"/>
                    <a:cs typeface="Lato" panose="020F0502020204030203" pitchFamily="34" charset="0"/>
                  </a:rPr>
                  <a:t>Large reduction in overall bias from EP5d</a:t>
                </a:r>
                <a:r>
                  <a:rPr lang="en-US" sz="1200" b="1" dirty="0">
                    <a:latin typeface="Lato" panose="020F0502020204030203" pitchFamily="34" charset="0"/>
                    <a:ea typeface="Lato" panose="020F0502020204030203" pitchFamily="34" charset="0"/>
                    <a:cs typeface="Lato" panose="020F0502020204030203" pitchFamily="34" charset="0"/>
                    <a:sym typeface="Wingdings" pitchFamily="2" charset="2"/>
                  </a:rPr>
                  <a:t></a:t>
                </a:r>
                <a:r>
                  <a:rPr lang="en-US" sz="1200" b="1" dirty="0">
                    <a:latin typeface="Lato" panose="020F0502020204030203" pitchFamily="34" charset="0"/>
                    <a:ea typeface="Lato" panose="020F0502020204030203" pitchFamily="34" charset="0"/>
                    <a:cs typeface="Lato" panose="020F0502020204030203" pitchFamily="34" charset="0"/>
                  </a:rPr>
                  <a:t> EP5r2 – Indo Pacific</a:t>
                </a:r>
              </a:p>
              <a:p>
                <a:pPr>
                  <a:buClr>
                    <a:schemeClr val="bg1"/>
                  </a:buClr>
                </a:pPr>
                <a:r>
                  <a:rPr lang="en-US" sz="1200" b="1" dirty="0">
                    <a:latin typeface="Lato" panose="020F0502020204030203" pitchFamily="34" charset="0"/>
                    <a:ea typeface="Lato" panose="020F0502020204030203" pitchFamily="34" charset="0"/>
                    <a:cs typeface="Lato" panose="020F0502020204030203" pitchFamily="34" charset="0"/>
                  </a:rPr>
                  <a:t>	-  equatorial zonal gradient further relaxes</a:t>
                </a:r>
              </a:p>
            </p:txBody>
          </p:sp>
          <p:sp>
            <p:nvSpPr>
              <p:cNvPr id="25" name="TextBox 24">
                <a:extLst>
                  <a:ext uri="{FF2B5EF4-FFF2-40B4-BE49-F238E27FC236}">
                    <a16:creationId xmlns:a16="http://schemas.microsoft.com/office/drawing/2014/main" id="{6627319C-0696-71E2-80CD-21A63866D266}"/>
                  </a:ext>
                </a:extLst>
              </p:cNvPr>
              <p:cNvSpPr txBox="1"/>
              <p:nvPr/>
            </p:nvSpPr>
            <p:spPr>
              <a:xfrm>
                <a:off x="2283300" y="1049007"/>
                <a:ext cx="5424883" cy="246221"/>
              </a:xfrm>
              <a:prstGeom prst="rect">
                <a:avLst/>
              </a:prstGeom>
              <a:noFill/>
            </p:spPr>
            <p:txBody>
              <a:bodyPr wrap="none" rtlCol="0">
                <a:spAutoFit/>
              </a:bodyPr>
              <a:lstStyle/>
              <a:p>
                <a:r>
                  <a:rPr lang="en-US" sz="1000" dirty="0">
                    <a:latin typeface="Lato" panose="020F0502020204030203" pitchFamily="34" charset="0"/>
                    <a:ea typeface="Lato" panose="020F0502020204030203" pitchFamily="34" charset="0"/>
                    <a:cs typeface="Lato" panose="020F0502020204030203" pitchFamily="34" charset="0"/>
                  </a:rPr>
                  <a:t>Global spatial mean 60°S:60°N removed from respective model output and validation datasets</a:t>
                </a:r>
              </a:p>
            </p:txBody>
          </p:sp>
          <p:pic>
            <p:nvPicPr>
              <p:cNvPr id="4" name="Picture 3" descr="A map of the world&#10;&#10;Description automatically generated">
                <a:extLst>
                  <a:ext uri="{FF2B5EF4-FFF2-40B4-BE49-F238E27FC236}">
                    <a16:creationId xmlns:a16="http://schemas.microsoft.com/office/drawing/2014/main" id="{E78AEC26-B237-361B-228D-93D3F6FC02BB}"/>
                  </a:ext>
                </a:extLst>
              </p:cNvPr>
              <p:cNvPicPr>
                <a:picLocks noChangeAspect="1"/>
              </p:cNvPicPr>
              <p:nvPr/>
            </p:nvPicPr>
            <p:blipFill rotWithShape="1">
              <a:blip r:embed="rId2"/>
              <a:srcRect t="68144" r="11380" b="5391"/>
              <a:stretch/>
            </p:blipFill>
            <p:spPr>
              <a:xfrm>
                <a:off x="506400" y="1560172"/>
                <a:ext cx="3205617" cy="1351158"/>
              </a:xfrm>
              <a:prstGeom prst="rect">
                <a:avLst/>
              </a:prstGeom>
            </p:spPr>
          </p:pic>
          <p:sp>
            <p:nvSpPr>
              <p:cNvPr id="10" name="TextBox 9">
                <a:extLst>
                  <a:ext uri="{FF2B5EF4-FFF2-40B4-BE49-F238E27FC236}">
                    <a16:creationId xmlns:a16="http://schemas.microsoft.com/office/drawing/2014/main" id="{EED07D88-DDFE-E518-C85D-4A0A780BB5BA}"/>
                  </a:ext>
                </a:extLst>
              </p:cNvPr>
              <p:cNvSpPr txBox="1"/>
              <p:nvPr/>
            </p:nvSpPr>
            <p:spPr>
              <a:xfrm>
                <a:off x="0" y="2185003"/>
                <a:ext cx="688752" cy="461665"/>
              </a:xfrm>
              <a:prstGeom prst="rect">
                <a:avLst/>
              </a:prstGeom>
              <a:noFill/>
            </p:spPr>
            <p:txBody>
              <a:bodyPr wrap="square" rtlCol="0">
                <a:spAutoFit/>
              </a:bodyPr>
              <a:lstStyle/>
              <a:p>
                <a:r>
                  <a:rPr lang="en-US" sz="800" dirty="0">
                    <a:latin typeface="Lato" panose="020F0502020204030203" pitchFamily="34" charset="0"/>
                    <a:ea typeface="Lato" panose="020F0502020204030203" pitchFamily="34" charset="0"/>
                    <a:cs typeface="Lato" panose="020F0502020204030203" pitchFamily="34" charset="0"/>
                  </a:rPr>
                  <a:t>Contoured over by AVISO </a:t>
                </a:r>
              </a:p>
            </p:txBody>
          </p:sp>
          <p:sp>
            <p:nvSpPr>
              <p:cNvPr id="11" name="TextBox 10">
                <a:extLst>
                  <a:ext uri="{FF2B5EF4-FFF2-40B4-BE49-F238E27FC236}">
                    <a16:creationId xmlns:a16="http://schemas.microsoft.com/office/drawing/2014/main" id="{8FAAEBCE-012A-72EE-D363-5D36D9E6FCD7}"/>
                  </a:ext>
                </a:extLst>
              </p:cNvPr>
              <p:cNvSpPr txBox="1"/>
              <p:nvPr/>
            </p:nvSpPr>
            <p:spPr>
              <a:xfrm>
                <a:off x="532380" y="1573962"/>
                <a:ext cx="1500732" cy="230832"/>
              </a:xfrm>
              <a:prstGeom prst="rect">
                <a:avLst/>
              </a:prstGeom>
              <a:noFill/>
            </p:spPr>
            <p:txBody>
              <a:bodyPr wrap="none" rtlCol="0">
                <a:spAutoFit/>
              </a:bodyPr>
              <a:lstStyle/>
              <a:p>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AVISO</a:t>
                </a:r>
              </a:p>
            </p:txBody>
          </p:sp>
          <p:sp>
            <p:nvSpPr>
              <p:cNvPr id="28" name="TextBox 27">
                <a:extLst>
                  <a:ext uri="{FF2B5EF4-FFF2-40B4-BE49-F238E27FC236}">
                    <a16:creationId xmlns:a16="http://schemas.microsoft.com/office/drawing/2014/main" id="{D0001B42-DF74-C4D7-BDDD-2BBDDEC37CBB}"/>
                  </a:ext>
                </a:extLst>
              </p:cNvPr>
              <p:cNvSpPr txBox="1"/>
              <p:nvPr/>
            </p:nvSpPr>
            <p:spPr>
              <a:xfrm>
                <a:off x="797725" y="1344913"/>
                <a:ext cx="2331087"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SSH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grpSp>
        <p:sp>
          <p:nvSpPr>
            <p:cNvPr id="36" name="Oval 35">
              <a:extLst>
                <a:ext uri="{FF2B5EF4-FFF2-40B4-BE49-F238E27FC236}">
                  <a16:creationId xmlns:a16="http://schemas.microsoft.com/office/drawing/2014/main" id="{D6966A2B-79B4-2133-D1B0-D4ED60BECD9F}"/>
                </a:ext>
              </a:extLst>
            </p:cNvPr>
            <p:cNvSpPr/>
            <p:nvPr/>
          </p:nvSpPr>
          <p:spPr>
            <a:xfrm>
              <a:off x="1794758" y="2082798"/>
              <a:ext cx="401447" cy="111318"/>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D82BFE2E-D4BC-DB24-0552-6E551E8DBD2E}"/>
              </a:ext>
            </a:extLst>
          </p:cNvPr>
          <p:cNvGrpSpPr/>
          <p:nvPr/>
        </p:nvGrpSpPr>
        <p:grpSpPr>
          <a:xfrm>
            <a:off x="506400" y="3132410"/>
            <a:ext cx="6489050" cy="1965413"/>
            <a:chOff x="506400" y="3132410"/>
            <a:chExt cx="6489050" cy="1965413"/>
          </a:xfrm>
        </p:grpSpPr>
        <p:pic>
          <p:nvPicPr>
            <p:cNvPr id="7" name="Picture 6" descr="A screenshot of a map&#10;&#10;Description automatically generated">
              <a:extLst>
                <a:ext uri="{FF2B5EF4-FFF2-40B4-BE49-F238E27FC236}">
                  <a16:creationId xmlns:a16="http://schemas.microsoft.com/office/drawing/2014/main" id="{50C6D508-096B-85E5-B8EF-349D61C6DD17}"/>
                </a:ext>
              </a:extLst>
            </p:cNvPr>
            <p:cNvPicPr>
              <a:picLocks noChangeAspect="1"/>
            </p:cNvPicPr>
            <p:nvPr/>
          </p:nvPicPr>
          <p:blipFill rotWithShape="1">
            <a:blip r:embed="rId3"/>
            <a:srcRect t="67816" r="8544"/>
            <a:stretch/>
          </p:blipFill>
          <p:spPr>
            <a:xfrm>
              <a:off x="506400" y="3323644"/>
              <a:ext cx="3332838" cy="1655389"/>
            </a:xfrm>
            <a:prstGeom prst="rect">
              <a:avLst/>
            </a:prstGeom>
          </p:spPr>
        </p:pic>
        <p:sp>
          <p:nvSpPr>
            <p:cNvPr id="29" name="TextBox 28">
              <a:extLst>
                <a:ext uri="{FF2B5EF4-FFF2-40B4-BE49-F238E27FC236}">
                  <a16:creationId xmlns:a16="http://schemas.microsoft.com/office/drawing/2014/main" id="{4D1611A2-B326-7FB1-BBAD-BAE3146EF69D}"/>
                </a:ext>
              </a:extLst>
            </p:cNvPr>
            <p:cNvSpPr txBox="1"/>
            <p:nvPr/>
          </p:nvSpPr>
          <p:spPr>
            <a:xfrm>
              <a:off x="797725" y="3132410"/>
              <a:ext cx="2331087"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SSH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EP5r2</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31" name="TextBox 30">
              <a:extLst>
                <a:ext uri="{FF2B5EF4-FFF2-40B4-BE49-F238E27FC236}">
                  <a16:creationId xmlns:a16="http://schemas.microsoft.com/office/drawing/2014/main" id="{83B52008-06BA-47E5-390D-E3629F2427ED}"/>
                </a:ext>
              </a:extLst>
            </p:cNvPr>
            <p:cNvSpPr txBox="1"/>
            <p:nvPr/>
          </p:nvSpPr>
          <p:spPr>
            <a:xfrm>
              <a:off x="1506602" y="4882379"/>
              <a:ext cx="1840634" cy="215444"/>
            </a:xfrm>
            <a:prstGeom prst="rect">
              <a:avLst/>
            </a:prstGeom>
            <a:noFill/>
          </p:spPr>
          <p:txBody>
            <a:bodyPr wrap="square" rtlCol="0">
              <a:spAutoFit/>
            </a:bodyPr>
            <a:lstStyle>
              <a:defPPr marR="0" lvl="0" algn="l" rtl="0">
                <a:lnSpc>
                  <a:spcPct val="100000"/>
                </a:lnSpc>
                <a:spcBef>
                  <a:spcPts val="0"/>
                </a:spcBef>
                <a:spcAft>
                  <a:spcPts val="0"/>
                </a:spcAft>
              </a:defPPr>
              <a:lvl1pPr>
                <a:defRPr sz="700">
                  <a:latin typeface="Lato" panose="020F0502020204030203" pitchFamily="34" charset="0"/>
                  <a:ea typeface="Lato" panose="020F0502020204030203" pitchFamily="34" charset="0"/>
                  <a:cs typeface="Lato" panose="020F0502020204030203" pitchFamily="34" charset="0"/>
                </a:defRPr>
              </a:lvl1pPr>
            </a:lstStyle>
            <a:p>
              <a:r>
                <a:rPr lang="en-US" sz="800" dirty="0"/>
                <a:t>Contoured over by ORAS5</a:t>
              </a:r>
            </a:p>
          </p:txBody>
        </p:sp>
        <p:pic>
          <p:nvPicPr>
            <p:cNvPr id="32" name="Picture 31" descr="A screenshot of a map&#10;&#10;Description automatically generated">
              <a:extLst>
                <a:ext uri="{FF2B5EF4-FFF2-40B4-BE49-F238E27FC236}">
                  <a16:creationId xmlns:a16="http://schemas.microsoft.com/office/drawing/2014/main" id="{548E62D7-C58F-0B01-D5EF-D1A19EA91262}"/>
                </a:ext>
              </a:extLst>
            </p:cNvPr>
            <p:cNvPicPr>
              <a:picLocks noChangeAspect="1"/>
            </p:cNvPicPr>
            <p:nvPr/>
          </p:nvPicPr>
          <p:blipFill rotWithShape="1">
            <a:blip r:embed="rId4"/>
            <a:srcRect t="67792" r="8544"/>
            <a:stretch/>
          </p:blipFill>
          <p:spPr>
            <a:xfrm>
              <a:off x="3827118" y="3335430"/>
              <a:ext cx="3168332" cy="1574880"/>
            </a:xfrm>
            <a:prstGeom prst="rect">
              <a:avLst/>
            </a:prstGeom>
          </p:spPr>
        </p:pic>
        <p:sp>
          <p:nvSpPr>
            <p:cNvPr id="33" name="TextBox 32">
              <a:extLst>
                <a:ext uri="{FF2B5EF4-FFF2-40B4-BE49-F238E27FC236}">
                  <a16:creationId xmlns:a16="http://schemas.microsoft.com/office/drawing/2014/main" id="{01EAA78E-F1F8-48FB-EF3E-E142D68B995E}"/>
                </a:ext>
              </a:extLst>
            </p:cNvPr>
            <p:cNvSpPr txBox="1"/>
            <p:nvPr/>
          </p:nvSpPr>
          <p:spPr>
            <a:xfrm>
              <a:off x="4130563" y="3148469"/>
              <a:ext cx="2231701" cy="230832"/>
            </a:xfrm>
            <a:prstGeom prst="rect">
              <a:avLst/>
            </a:prstGeom>
            <a:noFill/>
          </p:spPr>
          <p:txBody>
            <a:bodyPr wrap="none" rtlCol="0">
              <a:spAutoFit/>
            </a:bodyPr>
            <a:lstStyle/>
            <a:p>
              <a:r>
                <a:rPr lang="en-US" sz="900" dirty="0">
                  <a:latin typeface="Lato" panose="020F0502020204030203" pitchFamily="34" charset="0"/>
                  <a:ea typeface="Lato" panose="020F0502020204030203" pitchFamily="34" charset="0"/>
                  <a:cs typeface="Lato" panose="020F0502020204030203" pitchFamily="34" charset="0"/>
                </a:rPr>
                <a:t>SSH forecast bias, </a:t>
              </a:r>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EP5d</a:t>
              </a:r>
              <a:r>
                <a:rPr lang="en-US" sz="900" dirty="0">
                  <a:latin typeface="Lato" panose="020F0502020204030203" pitchFamily="34" charset="0"/>
                  <a:ea typeface="Lato" panose="020F0502020204030203" pitchFamily="34" charset="0"/>
                  <a:cs typeface="Lato" panose="020F0502020204030203" pitchFamily="34" charset="0"/>
                </a:rPr>
                <a:t>, ensemble mean</a:t>
              </a:r>
            </a:p>
          </p:txBody>
        </p:sp>
        <p:sp>
          <p:nvSpPr>
            <p:cNvPr id="34" name="Oval 33">
              <a:extLst>
                <a:ext uri="{FF2B5EF4-FFF2-40B4-BE49-F238E27FC236}">
                  <a16:creationId xmlns:a16="http://schemas.microsoft.com/office/drawing/2014/main" id="{CBD50ADF-9164-7570-A303-F06968E9EF19}"/>
                </a:ext>
              </a:extLst>
            </p:cNvPr>
            <p:cNvSpPr/>
            <p:nvPr/>
          </p:nvSpPr>
          <p:spPr>
            <a:xfrm rot="19935745">
              <a:off x="986665" y="3579345"/>
              <a:ext cx="978566" cy="533299"/>
            </a:xfrm>
            <a:prstGeom prst="ellipse">
              <a:avLst/>
            </a:prstGeom>
            <a:noFill/>
            <a:ln>
              <a:solidFill>
                <a:srgbClr val="3852D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145D6E8-B807-F721-4D11-8707EC3AA2AD}"/>
                </a:ext>
              </a:extLst>
            </p:cNvPr>
            <p:cNvSpPr/>
            <p:nvPr/>
          </p:nvSpPr>
          <p:spPr>
            <a:xfrm>
              <a:off x="1809838" y="3888188"/>
              <a:ext cx="401447" cy="111318"/>
            </a:xfrm>
            <a:prstGeom prst="ellipse">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A8F232-2111-FBC7-25D9-667E99AA364F}"/>
                </a:ext>
              </a:extLst>
            </p:cNvPr>
            <p:cNvSpPr txBox="1"/>
            <p:nvPr/>
          </p:nvSpPr>
          <p:spPr>
            <a:xfrm>
              <a:off x="4845482" y="4869873"/>
              <a:ext cx="1840634" cy="215444"/>
            </a:xfrm>
            <a:prstGeom prst="rect">
              <a:avLst/>
            </a:prstGeom>
            <a:noFill/>
          </p:spPr>
          <p:txBody>
            <a:bodyPr wrap="square" rtlCol="0">
              <a:spAutoFit/>
            </a:bodyPr>
            <a:lstStyle>
              <a:defPPr marR="0" lvl="0" algn="l" rtl="0">
                <a:lnSpc>
                  <a:spcPct val="100000"/>
                </a:lnSpc>
                <a:spcBef>
                  <a:spcPts val="0"/>
                </a:spcBef>
                <a:spcAft>
                  <a:spcPts val="0"/>
                </a:spcAft>
              </a:defPPr>
              <a:lvl1pPr>
                <a:defRPr sz="700">
                  <a:latin typeface="Lato" panose="020F0502020204030203" pitchFamily="34" charset="0"/>
                  <a:ea typeface="Lato" panose="020F0502020204030203" pitchFamily="34" charset="0"/>
                  <a:cs typeface="Lato" panose="020F0502020204030203" pitchFamily="34" charset="0"/>
                </a:defRPr>
              </a:lvl1pPr>
            </a:lstStyle>
            <a:p>
              <a:r>
                <a:rPr lang="en-US" sz="800" dirty="0"/>
                <a:t>Contoured over by ORAS5</a:t>
              </a:r>
            </a:p>
          </p:txBody>
        </p:sp>
        <p:sp>
          <p:nvSpPr>
            <p:cNvPr id="30" name="TextBox 29">
              <a:extLst>
                <a:ext uri="{FF2B5EF4-FFF2-40B4-BE49-F238E27FC236}">
                  <a16:creationId xmlns:a16="http://schemas.microsoft.com/office/drawing/2014/main" id="{5C5FC28C-768C-400C-34A6-169EADB70A39}"/>
                </a:ext>
              </a:extLst>
            </p:cNvPr>
            <p:cNvSpPr txBox="1"/>
            <p:nvPr/>
          </p:nvSpPr>
          <p:spPr>
            <a:xfrm>
              <a:off x="3457336" y="3375027"/>
              <a:ext cx="1529586" cy="230832"/>
            </a:xfrm>
            <a:prstGeom prst="rect">
              <a:avLst/>
            </a:prstGeom>
            <a:noFill/>
          </p:spPr>
          <p:txBody>
            <a:bodyPr wrap="none" rtlCol="0">
              <a:spAutoFit/>
            </a:bodyPr>
            <a:lstStyle/>
            <a:p>
              <a:r>
                <a:rPr lang="en-US" sz="900" dirty="0">
                  <a:highlight>
                    <a:srgbClr val="FFFF00"/>
                  </a:highlight>
                  <a:latin typeface="Lato" panose="020F0502020204030203" pitchFamily="34" charset="0"/>
                  <a:ea typeface="Lato" panose="020F0502020204030203" pitchFamily="34" charset="0"/>
                  <a:cs typeface="Lato" panose="020F0502020204030203" pitchFamily="34" charset="0"/>
                </a:rPr>
                <a:t>Validation dataset: ORAS5</a:t>
              </a:r>
            </a:p>
          </p:txBody>
        </p:sp>
        <p:sp>
          <p:nvSpPr>
            <p:cNvPr id="5" name="TextBox 4">
              <a:extLst>
                <a:ext uri="{FF2B5EF4-FFF2-40B4-BE49-F238E27FC236}">
                  <a16:creationId xmlns:a16="http://schemas.microsoft.com/office/drawing/2014/main" id="{AE4514BD-7AC6-E625-A3A4-77114B2490D8}"/>
                </a:ext>
              </a:extLst>
            </p:cNvPr>
            <p:cNvSpPr txBox="1"/>
            <p:nvPr/>
          </p:nvSpPr>
          <p:spPr>
            <a:xfrm>
              <a:off x="688752" y="4820173"/>
              <a:ext cx="598241"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low</a:t>
              </a:r>
            </a:p>
          </p:txBody>
        </p:sp>
        <p:sp>
          <p:nvSpPr>
            <p:cNvPr id="6" name="TextBox 5">
              <a:extLst>
                <a:ext uri="{FF2B5EF4-FFF2-40B4-BE49-F238E27FC236}">
                  <a16:creationId xmlns:a16="http://schemas.microsoft.com/office/drawing/2014/main" id="{55EF89FB-D939-907A-8D2A-C437A6D21AAE}"/>
                </a:ext>
              </a:extLst>
            </p:cNvPr>
            <p:cNvSpPr txBox="1"/>
            <p:nvPr/>
          </p:nvSpPr>
          <p:spPr>
            <a:xfrm>
              <a:off x="3166940" y="4831432"/>
              <a:ext cx="628698"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high</a:t>
              </a:r>
            </a:p>
          </p:txBody>
        </p:sp>
        <p:sp>
          <p:nvSpPr>
            <p:cNvPr id="8" name="TextBox 7">
              <a:extLst>
                <a:ext uri="{FF2B5EF4-FFF2-40B4-BE49-F238E27FC236}">
                  <a16:creationId xmlns:a16="http://schemas.microsoft.com/office/drawing/2014/main" id="{AD0BA999-D28A-9A80-0306-6C0E0F85EA03}"/>
                </a:ext>
              </a:extLst>
            </p:cNvPr>
            <p:cNvSpPr txBox="1"/>
            <p:nvPr/>
          </p:nvSpPr>
          <p:spPr>
            <a:xfrm>
              <a:off x="4206856" y="4776686"/>
              <a:ext cx="598241"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low</a:t>
              </a:r>
            </a:p>
          </p:txBody>
        </p:sp>
        <p:sp>
          <p:nvSpPr>
            <p:cNvPr id="9" name="TextBox 8">
              <a:extLst>
                <a:ext uri="{FF2B5EF4-FFF2-40B4-BE49-F238E27FC236}">
                  <a16:creationId xmlns:a16="http://schemas.microsoft.com/office/drawing/2014/main" id="{C9206B33-C45E-1CAA-1095-A856C4EAA055}"/>
                </a:ext>
              </a:extLst>
            </p:cNvPr>
            <p:cNvSpPr txBox="1"/>
            <p:nvPr/>
          </p:nvSpPr>
          <p:spPr>
            <a:xfrm>
              <a:off x="6302966" y="4753687"/>
              <a:ext cx="628698"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high</a:t>
              </a:r>
            </a:p>
          </p:txBody>
        </p:sp>
        <p:sp>
          <p:nvSpPr>
            <p:cNvPr id="12" name="Oval 11">
              <a:extLst>
                <a:ext uri="{FF2B5EF4-FFF2-40B4-BE49-F238E27FC236}">
                  <a16:creationId xmlns:a16="http://schemas.microsoft.com/office/drawing/2014/main" id="{79DAD9F4-DB11-B810-083D-C1EF0A0FB437}"/>
                </a:ext>
              </a:extLst>
            </p:cNvPr>
            <p:cNvSpPr/>
            <p:nvPr/>
          </p:nvSpPr>
          <p:spPr>
            <a:xfrm>
              <a:off x="838748" y="4300091"/>
              <a:ext cx="2956890" cy="235412"/>
            </a:xfrm>
            <a:prstGeom prst="ellipse">
              <a:avLst/>
            </a:prstGeom>
            <a:noFill/>
            <a:ln>
              <a:solidFill>
                <a:srgbClr val="3852D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520979-A321-4158-B2BF-BEA02CE667B3}"/>
                </a:ext>
              </a:extLst>
            </p:cNvPr>
            <p:cNvSpPr/>
            <p:nvPr/>
          </p:nvSpPr>
          <p:spPr>
            <a:xfrm>
              <a:off x="2957885" y="3346224"/>
              <a:ext cx="499451" cy="214235"/>
            </a:xfrm>
            <a:prstGeom prst="ellipse">
              <a:avLst/>
            </a:prstGeom>
            <a:noFill/>
            <a:ln>
              <a:solidFill>
                <a:srgbClr val="3852D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CCCAE2E-56D4-9672-07C5-D9BF89D2870C}"/>
              </a:ext>
            </a:extLst>
          </p:cNvPr>
          <p:cNvGrpSpPr/>
          <p:nvPr/>
        </p:nvGrpSpPr>
        <p:grpSpPr>
          <a:xfrm>
            <a:off x="641633" y="2877141"/>
            <a:ext cx="3221185" cy="329824"/>
            <a:chOff x="641633" y="2877141"/>
            <a:chExt cx="3221185" cy="329824"/>
          </a:xfrm>
        </p:grpSpPr>
        <p:pic>
          <p:nvPicPr>
            <p:cNvPr id="18" name="Picture 17" descr="A map of the world&#10;&#10;Description automatically generated">
              <a:extLst>
                <a:ext uri="{FF2B5EF4-FFF2-40B4-BE49-F238E27FC236}">
                  <a16:creationId xmlns:a16="http://schemas.microsoft.com/office/drawing/2014/main" id="{0DBDC635-FFBE-8458-BC0D-EF62D512A997}"/>
                </a:ext>
              </a:extLst>
            </p:cNvPr>
            <p:cNvPicPr>
              <a:picLocks noChangeAspect="1"/>
            </p:cNvPicPr>
            <p:nvPr/>
          </p:nvPicPr>
          <p:blipFill rotWithShape="1">
            <a:blip r:embed="rId5"/>
            <a:srcRect l="4195" t="93714" r="7209" b="1217"/>
            <a:stretch/>
          </p:blipFill>
          <p:spPr>
            <a:xfrm>
              <a:off x="762736" y="2877141"/>
              <a:ext cx="3012774" cy="243307"/>
            </a:xfrm>
            <a:prstGeom prst="rect">
              <a:avLst/>
            </a:prstGeom>
          </p:spPr>
        </p:pic>
        <p:sp>
          <p:nvSpPr>
            <p:cNvPr id="19" name="TextBox 18">
              <a:extLst>
                <a:ext uri="{FF2B5EF4-FFF2-40B4-BE49-F238E27FC236}">
                  <a16:creationId xmlns:a16="http://schemas.microsoft.com/office/drawing/2014/main" id="{5CABB167-D3DA-3469-5A4F-CFD0E8F36C71}"/>
                </a:ext>
              </a:extLst>
            </p:cNvPr>
            <p:cNvSpPr txBox="1"/>
            <p:nvPr/>
          </p:nvSpPr>
          <p:spPr>
            <a:xfrm>
              <a:off x="641633" y="2948546"/>
              <a:ext cx="598241"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low</a:t>
              </a:r>
            </a:p>
          </p:txBody>
        </p:sp>
        <p:sp>
          <p:nvSpPr>
            <p:cNvPr id="20" name="TextBox 19">
              <a:extLst>
                <a:ext uri="{FF2B5EF4-FFF2-40B4-BE49-F238E27FC236}">
                  <a16:creationId xmlns:a16="http://schemas.microsoft.com/office/drawing/2014/main" id="{EDA8ACC3-A3D9-D95B-E1F0-140BF69ABF2A}"/>
                </a:ext>
              </a:extLst>
            </p:cNvPr>
            <p:cNvSpPr txBox="1"/>
            <p:nvPr/>
          </p:nvSpPr>
          <p:spPr>
            <a:xfrm>
              <a:off x="3234120" y="2976133"/>
              <a:ext cx="628698" cy="230832"/>
            </a:xfrm>
            <a:prstGeom prst="rect">
              <a:avLst/>
            </a:prstGeom>
            <a:noFill/>
          </p:spPr>
          <p:txBody>
            <a:bodyPr wrap="none" rtlCol="0">
              <a:spAutoFit/>
            </a:bodyPr>
            <a:lstStyle/>
            <a:p>
              <a:r>
                <a:rPr lang="en-US" sz="900" dirty="0">
                  <a:solidFill>
                    <a:schemeClr val="bg2"/>
                  </a:solidFill>
                  <a:latin typeface="Lato" panose="020F0502020204030203" pitchFamily="34" charset="0"/>
                  <a:ea typeface="Lato" panose="020F0502020204030203" pitchFamily="34" charset="0"/>
                  <a:cs typeface="Lato" panose="020F0502020204030203" pitchFamily="34" charset="0"/>
                </a:rPr>
                <a:t>Too high</a:t>
              </a:r>
            </a:p>
          </p:txBody>
        </p:sp>
      </p:grpSp>
    </p:spTree>
    <p:extLst>
      <p:ext uri="{BB962C8B-B14F-4D97-AF65-F5344CB8AC3E}">
        <p14:creationId xmlns:p14="http://schemas.microsoft.com/office/powerpoint/2010/main" val="71864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1375</TotalTime>
  <Words>2072</Words>
  <Application>Microsoft Macintosh PowerPoint</Application>
  <PresentationFormat>On-screen Show (16:9)</PresentationFormat>
  <Paragraphs>290</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Wingdings</vt:lpstr>
      <vt:lpstr>Raleway</vt:lpstr>
      <vt:lpstr>Arial</vt:lpstr>
      <vt:lpstr>Lato</vt:lpstr>
      <vt:lpstr>Open Sans</vt:lpstr>
      <vt:lpstr>Raleway SemiBold</vt:lpstr>
      <vt:lpstr>Streamline</vt:lpstr>
      <vt:lpstr>Improvements in week 3&amp;4 ocean forecasts in recent GEFS prototypes targeting GEFSv13</vt:lpstr>
      <vt:lpstr>PowerPoint Presentation</vt:lpstr>
      <vt:lpstr>PowerPoint Presentation</vt:lpstr>
      <vt:lpstr>Experiment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design </dc:title>
  <cp:lastModifiedBy>Sulagna Ray</cp:lastModifiedBy>
  <cp:revision>76</cp:revision>
  <dcterms:modified xsi:type="dcterms:W3CDTF">2024-07-22T15:40:53Z</dcterms:modified>
</cp:coreProperties>
</file>