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70" r:id="rId6"/>
    <p:sldMasterId id="2147483684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</p:sldIdLst>
  <p:sldSz cy="5143500" cx="9144000"/>
  <p:notesSz cx="6858000" cy="9144000"/>
  <p:embeddedFontLst>
    <p:embeddedFont>
      <p:font typeface="Roboto"/>
      <p:regular r:id="rId32"/>
      <p:bold r:id="rId33"/>
      <p:italic r:id="rId34"/>
      <p:boldItalic r:id="rId35"/>
    </p:embeddedFont>
    <p:embeddedFont>
      <p:font typeface="Arial Narrow"/>
      <p:regular r:id="rId36"/>
      <p:bold r:id="rId37"/>
      <p:italic r:id="rId38"/>
      <p:boldItalic r:id="rId39"/>
    </p:embeddedFont>
    <p:embeddedFont>
      <p:font typeface="Lato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">
          <p15:clr>
            <a:srgbClr val="747775"/>
          </p15:clr>
        </p15:guide>
      </p15:sldGuideLst>
    </p:ext>
    <p:ext uri="GoogleSlidesCustomDataVersion2">
      <go:slidesCustomData xmlns:go="http://customooxmlschemas.google.com/" r:id="rId44" roundtripDataSignature="AMtx7mixFlkaTMuFNRKU7QLxk+1qjj+5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25A875E-EC09-45DE-A47A-C1CEE80A3263}">
  <a:tblStyle styleId="{C25A875E-EC09-45DE-A47A-C1CEE80A326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69CBED22-151F-4C3C-8C02-2557E45F5029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  <a:tcStyle>
        <a:fill>
          <a:solidFill>
            <a:srgbClr val="F2F2F2"/>
          </a:solidFill>
        </a:fill>
      </a:tcStyle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n" i="off"/>
      <a:tcStyle>
        <a:fill>
          <a:solidFill>
            <a:srgbClr val="D9D9D9"/>
          </a:solidFill>
        </a:fill>
      </a:tcStyle>
    </a:firstCol>
    <a:lastRow>
      <a:tcTxStyle b="on" i="off"/>
      <a:tcStyle>
        <a:fill>
          <a:solidFill>
            <a:srgbClr val="D9D9D9"/>
          </a:solidFill>
        </a:fill>
      </a:tcStyle>
    </a:lastRow>
    <a:seCell>
      <a:tcTxStyle b="off" i="off"/>
    </a:seCell>
    <a:swCell>
      <a:tcTxStyle b="off" i="off"/>
    </a:swCell>
    <a:firstRow>
      <a:tcTxStyle b="on" i="off"/>
      <a:tcStyle>
        <a:fill>
          <a:solidFill>
            <a:srgbClr val="D9D9D9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5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regular.fntdata"/><Relationship Id="rId20" Type="http://schemas.openxmlformats.org/officeDocument/2006/relationships/slide" Target="slides/slide12.xml"/><Relationship Id="rId42" Type="http://schemas.openxmlformats.org/officeDocument/2006/relationships/font" Target="fonts/Lato-italic.fntdata"/><Relationship Id="rId41" Type="http://schemas.openxmlformats.org/officeDocument/2006/relationships/font" Target="fonts/Lato-bold.fntdata"/><Relationship Id="rId22" Type="http://schemas.openxmlformats.org/officeDocument/2006/relationships/slide" Target="slides/slide14.xml"/><Relationship Id="rId44" Type="http://customschemas.google.com/relationships/presentationmetadata" Target="metadata"/><Relationship Id="rId21" Type="http://schemas.openxmlformats.org/officeDocument/2006/relationships/slide" Target="slides/slide13.xml"/><Relationship Id="rId43" Type="http://schemas.openxmlformats.org/officeDocument/2006/relationships/font" Target="fonts/Lato-boldItalic.fntdata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font" Target="fonts/Roboto-bold.fntdata"/><Relationship Id="rId10" Type="http://schemas.openxmlformats.org/officeDocument/2006/relationships/slide" Target="slides/slide2.xml"/><Relationship Id="rId32" Type="http://schemas.openxmlformats.org/officeDocument/2006/relationships/font" Target="fonts/Roboto-regular.fntdata"/><Relationship Id="rId13" Type="http://schemas.openxmlformats.org/officeDocument/2006/relationships/slide" Target="slides/slide5.xml"/><Relationship Id="rId35" Type="http://schemas.openxmlformats.org/officeDocument/2006/relationships/font" Target="fonts/Roboto-boldItalic.fntdata"/><Relationship Id="rId12" Type="http://schemas.openxmlformats.org/officeDocument/2006/relationships/slide" Target="slides/slide4.xml"/><Relationship Id="rId34" Type="http://schemas.openxmlformats.org/officeDocument/2006/relationships/font" Target="fonts/Roboto-italic.fntdata"/><Relationship Id="rId15" Type="http://schemas.openxmlformats.org/officeDocument/2006/relationships/slide" Target="slides/slide7.xml"/><Relationship Id="rId37" Type="http://schemas.openxmlformats.org/officeDocument/2006/relationships/font" Target="fonts/ArialNarrow-bold.fntdata"/><Relationship Id="rId14" Type="http://schemas.openxmlformats.org/officeDocument/2006/relationships/slide" Target="slides/slide6.xml"/><Relationship Id="rId36" Type="http://schemas.openxmlformats.org/officeDocument/2006/relationships/font" Target="fonts/ArialNarrow-regular.fntdata"/><Relationship Id="rId17" Type="http://schemas.openxmlformats.org/officeDocument/2006/relationships/slide" Target="slides/slide9.xml"/><Relationship Id="rId39" Type="http://schemas.openxmlformats.org/officeDocument/2006/relationships/font" Target="fonts/ArialNarrow-boldItalic.fntdata"/><Relationship Id="rId16" Type="http://schemas.openxmlformats.org/officeDocument/2006/relationships/slide" Target="slides/slide8.xml"/><Relationship Id="rId38" Type="http://schemas.openxmlformats.org/officeDocument/2006/relationships/font" Target="fonts/ArialNarrow-italic.fnt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m_-7Rc5AjYPE6PnA7VhK2QTIARlKmAEh/edit?usp=sharing&amp;ouid=112238518789832639882&amp;rtpof=true&amp;sd=true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2" name="Google Shape;69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3" name="Google Shape;70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6" name="Google Shape;72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2" name="Google Shape;73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8" name="Google Shape;73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3" name="Google Shape;74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1" name="Google Shape;75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0800" marR="203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0B57D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https://docs.google.com/presentation/d/1m_-7Rc5AjYPE6PnA7VhK2QTIARlKmAEh/edit?usp=sharing&amp;ouid=112238518789832639882&amp;rtpof=true&amp;sd=true</a:t>
            </a:r>
            <a:endParaRPr sz="1050">
              <a:solidFill>
                <a:srgbClr val="0B57D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6" name="Google Shape;75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7" name="Google Shape;76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1" name="Google Shape;80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1" name="Google Shape;81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4" name="Google Shape;82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6" name="Google Shape;84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8" name="Google Shape;85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6" name="Google Shape;61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2" name="Google Shape;62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8" name="Google Shape;62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0" name="Google Shape;64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4" name="Google Shape;67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21.jpg"/><Relationship Id="rId4" Type="http://schemas.openxmlformats.org/officeDocument/2006/relationships/image" Target="../media/image5.jpg"/><Relationship Id="rId5" Type="http://schemas.openxmlformats.org/officeDocument/2006/relationships/image" Target="../media/image15.png"/><Relationship Id="rId6" Type="http://schemas.openxmlformats.org/officeDocument/2006/relationships/image" Target="../media/image6.png"/><Relationship Id="rId7" Type="http://schemas.openxmlformats.org/officeDocument/2006/relationships/image" Target="../media/image2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">
  <p:cSld name="Dk Blu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/>
          <p:nvPr/>
        </p:nvSpPr>
        <p:spPr>
          <a:xfrm>
            <a:off x="317575" y="0"/>
            <a:ext cx="88242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5"/>
          <p:cNvSpPr/>
          <p:nvPr>
            <p:ph idx="2" type="pic"/>
          </p:nvPr>
        </p:nvSpPr>
        <p:spPr>
          <a:xfrm>
            <a:off x="527950" y="3200400"/>
            <a:ext cx="86136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" name="Google Shape;16;p25"/>
          <p:cNvSpPr txBox="1"/>
          <p:nvPr>
            <p:ph idx="1" type="body"/>
          </p:nvPr>
        </p:nvSpPr>
        <p:spPr>
          <a:xfrm>
            <a:off x="908075" y="152400"/>
            <a:ext cx="74985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25"/>
          <p:cNvSpPr txBox="1"/>
          <p:nvPr>
            <p:ph idx="3" type="body"/>
          </p:nvPr>
        </p:nvSpPr>
        <p:spPr>
          <a:xfrm>
            <a:off x="2310562" y="1628103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5"/>
          <p:cNvSpPr txBox="1"/>
          <p:nvPr>
            <p:ph idx="4" type="body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" name="Google Shape;19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56837" y="3336415"/>
            <a:ext cx="1330825" cy="133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5"/>
          <p:cNvPicPr preferRelativeResize="0"/>
          <p:nvPr/>
        </p:nvPicPr>
        <p:blipFill rotWithShape="1">
          <a:blip r:embed="rId3">
            <a:alphaModFix/>
          </a:blip>
          <a:srcRect b="6593" l="0" r="0" t="0"/>
          <a:stretch/>
        </p:blipFill>
        <p:spPr>
          <a:xfrm>
            <a:off x="-18850" y="0"/>
            <a:ext cx="356300" cy="478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0350" y="3249475"/>
            <a:ext cx="1289726" cy="1504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Tall Pic Left">
  <p:cSld name="1 Column, Tall Pic Lef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9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6" name="Google Shape;126;p39"/>
          <p:cNvSpPr/>
          <p:nvPr>
            <p:ph idx="2" type="pic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7" name="Google Shape;127;p39"/>
          <p:cNvSpPr txBox="1"/>
          <p:nvPr>
            <p:ph idx="1" type="body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Top">
  <p:cSld name="1 Column, Wide Pic Top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0"/>
          <p:cNvSpPr/>
          <p:nvPr>
            <p:ph idx="2" type="pic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0" name="Google Shape;130;p40"/>
          <p:cNvSpPr txBox="1"/>
          <p:nvPr>
            <p:ph idx="1" type="body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40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Bottom">
  <p:cSld name="1 Column, Wide Pic Bottom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1"/>
          <p:cNvSpPr/>
          <p:nvPr>
            <p:ph idx="2" type="pic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4" name="Google Shape;134;p41"/>
          <p:cNvSpPr txBox="1"/>
          <p:nvPr>
            <p:ph idx="1" type="body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41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">
  <p:cSld name="2 Column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2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8" name="Google Shape;138;p42"/>
          <p:cNvSpPr txBox="1"/>
          <p:nvPr>
            <p:ph idx="1" type="body"/>
          </p:nvPr>
        </p:nvSpPr>
        <p:spPr>
          <a:xfrm>
            <a:off x="762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42"/>
          <p:cNvSpPr txBox="1"/>
          <p:nvPr>
            <p:ph idx="2" type="body"/>
          </p:nvPr>
        </p:nvSpPr>
        <p:spPr>
          <a:xfrm>
            <a:off x="4953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, 2 Pic">
  <p:cSld name="2 Column, 2 Pic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2" name="Google Shape;142;p43"/>
          <p:cNvSpPr/>
          <p:nvPr>
            <p:ph idx="2" type="pic"/>
          </p:nvPr>
        </p:nvSpPr>
        <p:spPr>
          <a:xfrm>
            <a:off x="762001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3" name="Google Shape;143;p43"/>
          <p:cNvSpPr/>
          <p:nvPr>
            <p:ph idx="3" type="pic"/>
          </p:nvPr>
        </p:nvSpPr>
        <p:spPr>
          <a:xfrm>
            <a:off x="4953000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4" name="Google Shape;144;p43"/>
          <p:cNvSpPr txBox="1"/>
          <p:nvPr>
            <p:ph idx="1" type="body"/>
          </p:nvPr>
        </p:nvSpPr>
        <p:spPr>
          <a:xfrm>
            <a:off x="752888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43"/>
          <p:cNvSpPr txBox="1"/>
          <p:nvPr>
            <p:ph idx="4" type="body"/>
          </p:nvPr>
        </p:nvSpPr>
        <p:spPr>
          <a:xfrm>
            <a:off x="4953000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, 3 Pic">
  <p:cSld name="3 Column, 3 Pic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4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8" name="Google Shape;148;p44"/>
          <p:cNvSpPr/>
          <p:nvPr>
            <p:ph idx="2" type="pic"/>
          </p:nvPr>
        </p:nvSpPr>
        <p:spPr>
          <a:xfrm>
            <a:off x="762000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9" name="Google Shape;149;p44"/>
          <p:cNvSpPr/>
          <p:nvPr>
            <p:ph idx="3" type="pic"/>
          </p:nvPr>
        </p:nvSpPr>
        <p:spPr>
          <a:xfrm>
            <a:off x="35081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0" name="Google Shape;150;p44"/>
          <p:cNvSpPr/>
          <p:nvPr>
            <p:ph idx="4" type="pic"/>
          </p:nvPr>
        </p:nvSpPr>
        <p:spPr>
          <a:xfrm>
            <a:off x="62513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1" name="Google Shape;151;p44"/>
          <p:cNvSpPr txBox="1"/>
          <p:nvPr>
            <p:ph idx="1" type="body"/>
          </p:nvPr>
        </p:nvSpPr>
        <p:spPr>
          <a:xfrm>
            <a:off x="752888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44"/>
          <p:cNvSpPr txBox="1"/>
          <p:nvPr>
            <p:ph idx="5" type="body"/>
          </p:nvPr>
        </p:nvSpPr>
        <p:spPr>
          <a:xfrm>
            <a:off x="6248400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" name="Google Shape;153;p44"/>
          <p:cNvSpPr txBox="1"/>
          <p:nvPr>
            <p:ph idx="6" type="body"/>
          </p:nvPr>
        </p:nvSpPr>
        <p:spPr>
          <a:xfrm>
            <a:off x="3500644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Lg Pic">
  <p:cSld name="1 Lg Pic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5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6" name="Google Shape;156;p45"/>
          <p:cNvSpPr/>
          <p:nvPr>
            <p:ph idx="2" type="pic"/>
          </p:nvPr>
        </p:nvSpPr>
        <p:spPr>
          <a:xfrm>
            <a:off x="762000" y="914400"/>
            <a:ext cx="7924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9" name="Google Shape;159;p46"/>
          <p:cNvSpPr txBox="1"/>
          <p:nvPr>
            <p:ph idx="1" type="body"/>
          </p:nvPr>
        </p:nvSpPr>
        <p:spPr>
          <a:xfrm>
            <a:off x="457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Google Shape;160;p46"/>
          <p:cNvSpPr txBox="1"/>
          <p:nvPr>
            <p:ph idx="2" type="body"/>
          </p:nvPr>
        </p:nvSpPr>
        <p:spPr>
          <a:xfrm>
            <a:off x="4648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46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46"/>
          <p:cNvSpPr txBox="1"/>
          <p:nvPr>
            <p:ph idx="11" type="ftr"/>
          </p:nvPr>
        </p:nvSpPr>
        <p:spPr>
          <a:xfrm>
            <a:off x="3124201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5" name="Google Shape;165;p47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Title and Text">
  <p:cSld name="Basic Title and Tex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8"/>
          <p:cNvSpPr txBox="1"/>
          <p:nvPr>
            <p:ph type="title"/>
          </p:nvPr>
        </p:nvSpPr>
        <p:spPr>
          <a:xfrm>
            <a:off x="628650" y="105522"/>
            <a:ext cx="7886700" cy="61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48"/>
          <p:cNvSpPr txBox="1"/>
          <p:nvPr>
            <p:ph idx="1" type="body"/>
          </p:nvPr>
        </p:nvSpPr>
        <p:spPr>
          <a:xfrm>
            <a:off x="628650" y="817379"/>
            <a:ext cx="7886700" cy="38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71616"/>
              </a:buClr>
              <a:buSzPts val="15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400"/>
              <a:buNone/>
              <a:defRPr/>
            </a:lvl2pPr>
            <a:lvl3pPr indent="-317500" lvl="2" marL="1371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400"/>
              <a:buChar char="•"/>
              <a:defRPr/>
            </a:lvl3pPr>
            <a:lvl4pPr indent="-317500" lvl="3" marL="18288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400"/>
              <a:buChar char="–"/>
              <a:defRPr/>
            </a:lvl4pPr>
            <a:lvl5pPr indent="-317500" lvl="4" marL="22860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9" name="Google Shape;169;p48"/>
          <p:cNvSpPr txBox="1"/>
          <p:nvPr>
            <p:ph idx="12" type="sldNum"/>
          </p:nvPr>
        </p:nvSpPr>
        <p:spPr>
          <a:xfrm>
            <a:off x="8556775" y="4834327"/>
            <a:ext cx="5487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/>
          <p:nvPr>
            <p:ph type="title"/>
          </p:nvPr>
        </p:nvSpPr>
        <p:spPr>
          <a:xfrm>
            <a:off x="710550" y="205969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6"/>
          <p:cNvSpPr txBox="1"/>
          <p:nvPr>
            <p:ph idx="1" type="body"/>
          </p:nvPr>
        </p:nvSpPr>
        <p:spPr>
          <a:xfrm>
            <a:off x="710550" y="971550"/>
            <a:ext cx="80652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1">
  <p:cSld name="1_Title and Content_1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9"/>
          <p:cNvSpPr txBox="1"/>
          <p:nvPr>
            <p:ph type="title"/>
          </p:nvPr>
        </p:nvSpPr>
        <p:spPr>
          <a:xfrm>
            <a:off x="710550" y="205969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49"/>
          <p:cNvSpPr txBox="1"/>
          <p:nvPr>
            <p:ph idx="1" type="body"/>
          </p:nvPr>
        </p:nvSpPr>
        <p:spPr>
          <a:xfrm>
            <a:off x="710550" y="971550"/>
            <a:ext cx="80652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 type="secHead">
  <p:cSld name="SECTION_HEADER">
    <p:bg>
      <p:bgPr>
        <a:solidFill>
          <a:srgbClr val="1155CC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5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75" name="Google Shape;175;p5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5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50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8" name="Google Shape;178;p5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9" name="Google Shape;179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6" name="Google Shape;18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9" name="Google Shape;189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0" name="Google Shape;19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93" name="Google Shape;193;p6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94" name="Google Shape;194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7" name="Google Shape;197;p6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8" name="Google Shape;198;p6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9" name="Google Shape;199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2" name="Google Shape;202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5" name="Google Shape;205;p6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6" name="Google Shape;206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9" name="Google Shape;209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6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13" name="Google Shape;213;p6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4" name="Google Shape;214;p6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5" name="Google Shape;215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" name="Google Shape;27;p27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27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18" name="Google Shape;218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1" name="Google Shape;221;p6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2" name="Google Shape;222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Three Pictures">
  <p:cSld name="Title Slide Three Pictures">
    <p:bg>
      <p:bgPr>
        <a:solidFill>
          <a:schemeClr val="dk2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ueDome_w_scud.psd" id="226" name="Google Shape;226;p70"/>
          <p:cNvPicPr preferRelativeResize="0"/>
          <p:nvPr/>
        </p:nvPicPr>
        <p:blipFill rotWithShape="1">
          <a:blip r:embed="rId2">
            <a:alphaModFix/>
          </a:blip>
          <a:srcRect b="0" l="0" r="0" t="-309"/>
          <a:stretch/>
        </p:blipFill>
        <p:spPr>
          <a:xfrm>
            <a:off x="1" y="-7004"/>
            <a:ext cx="2234145" cy="32112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90605_Wyoming6_Coniglio.psd" id="227" name="Google Shape;227;p70"/>
          <p:cNvPicPr preferRelativeResize="0"/>
          <p:nvPr/>
        </p:nvPicPr>
        <p:blipFill rotWithShape="1">
          <a:blip r:embed="rId3">
            <a:alphaModFix/>
          </a:blip>
          <a:srcRect b="0" l="0" r="0" t="-309"/>
          <a:stretch/>
        </p:blipFill>
        <p:spPr>
          <a:xfrm>
            <a:off x="2319005" y="-7004"/>
            <a:ext cx="4505991" cy="32112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764.psd" id="228" name="Google Shape;228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09855" y="2195"/>
            <a:ext cx="2234144" cy="320428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70"/>
          <p:cNvSpPr txBox="1"/>
          <p:nvPr>
            <p:ph type="ctrTitle"/>
          </p:nvPr>
        </p:nvSpPr>
        <p:spPr>
          <a:xfrm>
            <a:off x="1" y="3221358"/>
            <a:ext cx="91440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0" name="Google Shape;230;p70"/>
          <p:cNvSpPr txBox="1"/>
          <p:nvPr>
            <p:ph idx="1" type="subTitle"/>
          </p:nvPr>
        </p:nvSpPr>
        <p:spPr>
          <a:xfrm>
            <a:off x="3552484" y="4092920"/>
            <a:ext cx="5591400" cy="10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231" name="Google Shape;231;p70"/>
          <p:cNvGrpSpPr/>
          <p:nvPr/>
        </p:nvGrpSpPr>
        <p:grpSpPr>
          <a:xfrm>
            <a:off x="214654" y="4524376"/>
            <a:ext cx="2476501" cy="523875"/>
            <a:chOff x="1823332" y="6023429"/>
            <a:chExt cx="2476501" cy="698500"/>
          </a:xfrm>
        </p:grpSpPr>
        <p:pic>
          <p:nvPicPr>
            <p:cNvPr descr="noaa_wt.png" id="232" name="Google Shape;232;p7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S-DeptOfCommerce-Seal.png" id="233" name="Google Shape;233;p7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niversal_gold_b.png" id="234" name="Google Shape;234;p7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1"/>
          <p:cNvSpPr txBox="1"/>
          <p:nvPr>
            <p:ph type="title"/>
          </p:nvPr>
        </p:nvSpPr>
        <p:spPr>
          <a:xfrm>
            <a:off x="822960" y="214954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7" name="Google Shape;237;p71"/>
          <p:cNvSpPr txBox="1"/>
          <p:nvPr>
            <p:ph idx="1" type="body"/>
          </p:nvPr>
        </p:nvSpPr>
        <p:spPr>
          <a:xfrm>
            <a:off x="822959" y="1384300"/>
            <a:ext cx="75438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8" name="Google Shape;238;p71"/>
          <p:cNvSpPr txBox="1"/>
          <p:nvPr>
            <p:ph idx="10" type="dt"/>
          </p:nvPr>
        </p:nvSpPr>
        <p:spPr>
          <a:xfrm>
            <a:off x="822962" y="4844840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9" name="Google Shape;239;p71"/>
          <p:cNvSpPr txBox="1"/>
          <p:nvPr>
            <p:ph idx="11" type="ftr"/>
          </p:nvPr>
        </p:nvSpPr>
        <p:spPr>
          <a:xfrm>
            <a:off x="2764639" y="4844840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0" name="Google Shape;240;p71"/>
          <p:cNvSpPr txBox="1"/>
          <p:nvPr>
            <p:ph idx="12" type="sldNum"/>
          </p:nvPr>
        </p:nvSpPr>
        <p:spPr>
          <a:xfrm>
            <a:off x="7425345" y="4844840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7" name="Google Shape;247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8" name="Google Shape;24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51" name="Google Shape;251;p5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52" name="Google Shape;252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5" name="Google Shape;255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8" name="Google Shape;258;p5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9" name="Google Shape;259;p5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0" name="Google Shape;260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3" name="Google Shape;263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66" name="Google Shape;266;p5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7" name="Google Shape;267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0" name="Google Shape;270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74" name="Google Shape;274;p5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5" name="Google Shape;275;p5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6" name="Google Shape;276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79" name="Google Shape;279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2" name="Google Shape;282;p5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3" name="Google Shape;283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5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5200"/>
            </a:lvl9pPr>
          </a:lstStyle>
          <a:p/>
        </p:txBody>
      </p:sp>
      <p:sp>
        <p:nvSpPr>
          <p:cNvPr id="32" name="Google Shape;32;p3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/>
          <p:nvPr>
            <p:ph idx="1" type="body"/>
          </p:nvPr>
        </p:nvSpPr>
        <p:spPr>
          <a:xfrm>
            <a:off x="311700" y="847675"/>
            <a:ext cx="8520600" cy="39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286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32"/>
          <p:cNvSpPr txBox="1"/>
          <p:nvPr>
            <p:ph type="title"/>
          </p:nvPr>
        </p:nvSpPr>
        <p:spPr>
          <a:xfrm>
            <a:off x="1371600" y="381000"/>
            <a:ext cx="6418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2300"/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2300"/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2300"/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2300"/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2300"/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2300"/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23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36"/>
          <p:cNvGrpSpPr/>
          <p:nvPr/>
        </p:nvGrpSpPr>
        <p:grpSpPr>
          <a:xfrm>
            <a:off x="406475" y="147388"/>
            <a:ext cx="8629925" cy="4394776"/>
            <a:chOff x="406475" y="205948"/>
            <a:chExt cx="8629925" cy="4394776"/>
          </a:xfrm>
        </p:grpSpPr>
        <p:sp>
          <p:nvSpPr>
            <p:cNvPr id="38" name="Google Shape;38;p36"/>
            <p:cNvSpPr/>
            <p:nvPr/>
          </p:nvSpPr>
          <p:spPr>
            <a:xfrm>
              <a:off x="406475" y="1156141"/>
              <a:ext cx="8629800" cy="164100"/>
            </a:xfrm>
            <a:prstGeom prst="rect">
              <a:avLst/>
            </a:prstGeom>
            <a:solidFill>
              <a:srgbClr val="759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Regional Weather (Parent Domain)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36"/>
            <p:cNvSpPr/>
            <p:nvPr/>
          </p:nvSpPr>
          <p:spPr>
            <a:xfrm>
              <a:off x="406475" y="969060"/>
              <a:ext cx="8629800" cy="164100"/>
            </a:xfrm>
            <a:prstGeom prst="rect">
              <a:avLst/>
            </a:prstGeom>
            <a:solidFill>
              <a:srgbClr val="F9E4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Regional Weather (Parent Domain)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36"/>
            <p:cNvSpPr/>
            <p:nvPr/>
          </p:nvSpPr>
          <p:spPr>
            <a:xfrm>
              <a:off x="406475" y="209920"/>
              <a:ext cx="8629800" cy="164100"/>
            </a:xfrm>
            <a:prstGeom prst="rect">
              <a:avLst/>
            </a:prstGeom>
            <a:solidFill>
              <a:srgbClr val="D6E9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Global Weather, Waves &amp; Global Analysis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36"/>
            <p:cNvSpPr/>
            <p:nvPr/>
          </p:nvSpPr>
          <p:spPr>
            <a:xfrm>
              <a:off x="406475" y="399019"/>
              <a:ext cx="8629800" cy="1641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Global Weather &amp; Wave Ensembles, Aerosols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36"/>
            <p:cNvSpPr/>
            <p:nvPr/>
          </p:nvSpPr>
          <p:spPr>
            <a:xfrm>
              <a:off x="406475" y="778098"/>
              <a:ext cx="8629800" cy="164100"/>
            </a:xfrm>
            <a:prstGeom prst="rect">
              <a:avLst/>
            </a:prstGeom>
            <a:solidFill>
              <a:srgbClr val="F3B1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Short-Range Regional Ensembles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36"/>
            <p:cNvSpPr/>
            <p:nvPr/>
          </p:nvSpPr>
          <p:spPr>
            <a:xfrm>
              <a:off x="406475" y="1340234"/>
              <a:ext cx="8629800" cy="164100"/>
            </a:xfrm>
            <a:prstGeom prst="rect">
              <a:avLst/>
            </a:pr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Global Ocean &amp; Sea-Ice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36"/>
            <p:cNvSpPr/>
            <p:nvPr/>
          </p:nvSpPr>
          <p:spPr>
            <a:xfrm>
              <a:off x="406475" y="587157"/>
              <a:ext cx="8629800" cy="164100"/>
            </a:xfrm>
            <a:prstGeom prst="rect">
              <a:avLst/>
            </a:prstGeom>
            <a:solidFill>
              <a:srgbClr val="FCE4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Global Ocean Analysis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36"/>
            <p:cNvSpPr/>
            <p:nvPr/>
          </p:nvSpPr>
          <p:spPr>
            <a:xfrm>
              <a:off x="406475" y="1525277"/>
              <a:ext cx="8629800" cy="164100"/>
            </a:xfrm>
            <a:prstGeom prst="rect">
              <a:avLst/>
            </a:prstGeom>
            <a:solidFill>
              <a:srgbClr val="FDF2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Seasonal Climate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36"/>
            <p:cNvSpPr/>
            <p:nvPr/>
          </p:nvSpPr>
          <p:spPr>
            <a:xfrm>
              <a:off x="406475" y="1724577"/>
              <a:ext cx="8629800" cy="164100"/>
            </a:xfrm>
            <a:prstGeom prst="rect">
              <a:avLst/>
            </a:prstGeom>
            <a:solidFill>
              <a:srgbClr val="FEE3C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Regional Hurricane 1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6"/>
            <p:cNvSpPr/>
            <p:nvPr/>
          </p:nvSpPr>
          <p:spPr>
            <a:xfrm>
              <a:off x="406475" y="1916753"/>
              <a:ext cx="8629800" cy="164100"/>
            </a:xfrm>
            <a:prstGeom prst="rect">
              <a:avLst/>
            </a:prstGeom>
            <a:solidFill>
              <a:srgbClr val="F7CB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Regional Hurricane 2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6"/>
            <p:cNvSpPr/>
            <p:nvPr/>
          </p:nvSpPr>
          <p:spPr>
            <a:xfrm>
              <a:off x="406475" y="2111093"/>
              <a:ext cx="8629800" cy="164100"/>
            </a:xfrm>
            <a:prstGeom prst="rect">
              <a:avLst/>
            </a:prstGeom>
            <a:solidFill>
              <a:srgbClr val="C9D9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Regional High Resolution CAM 1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6"/>
            <p:cNvSpPr/>
            <p:nvPr/>
          </p:nvSpPr>
          <p:spPr>
            <a:xfrm>
              <a:off x="406475" y="2303269"/>
              <a:ext cx="8629800" cy="164100"/>
            </a:xfrm>
            <a:prstGeom prst="rect">
              <a:avLst/>
            </a:prstGeom>
            <a:solidFill>
              <a:srgbClr val="A3C0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Regional High Resolution CAM 2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6"/>
            <p:cNvSpPr/>
            <p:nvPr/>
          </p:nvSpPr>
          <p:spPr>
            <a:xfrm>
              <a:off x="406475" y="2495445"/>
              <a:ext cx="8629800" cy="164100"/>
            </a:xfrm>
            <a:prstGeom prst="rect">
              <a:avLst/>
            </a:prstGeom>
            <a:solidFill>
              <a:srgbClr val="759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Regional High Resolution CAM 3 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6"/>
            <p:cNvSpPr/>
            <p:nvPr/>
          </p:nvSpPr>
          <p:spPr>
            <a:xfrm>
              <a:off x="406475" y="2687621"/>
              <a:ext cx="8629800" cy="164100"/>
            </a:xfrm>
            <a:prstGeom prst="rect">
              <a:avLst/>
            </a:prstGeom>
            <a:solidFill>
              <a:srgbClr val="5890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Regional HiRes CAM Ensemble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6"/>
            <p:cNvSpPr/>
            <p:nvPr/>
          </p:nvSpPr>
          <p:spPr>
            <a:xfrm>
              <a:off x="406475" y="2878993"/>
              <a:ext cx="8629800" cy="164100"/>
            </a:xfrm>
            <a:prstGeom prst="rect">
              <a:avLst/>
            </a:prstGeom>
            <a:solidFill>
              <a:srgbClr val="B2A7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Regional Air Quality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6"/>
            <p:cNvSpPr/>
            <p:nvPr/>
          </p:nvSpPr>
          <p:spPr>
            <a:xfrm>
              <a:off x="406475" y="3076129"/>
              <a:ext cx="8629800" cy="164100"/>
            </a:xfrm>
            <a:prstGeom prst="rect">
              <a:avLst/>
            </a:prstGeom>
            <a:solidFill>
              <a:srgbClr val="73A4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Regional Surface Weather Analysis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36"/>
            <p:cNvSpPr/>
            <p:nvPr/>
          </p:nvSpPr>
          <p:spPr>
            <a:xfrm>
              <a:off x="406475" y="3270469"/>
              <a:ext cx="8629800" cy="164100"/>
            </a:xfrm>
            <a:prstGeom prst="rect">
              <a:avLst/>
            </a:prstGeom>
            <a:solidFill>
              <a:srgbClr val="A392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Atmospheric Transport &amp; Dispersion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36"/>
            <p:cNvSpPr/>
            <p:nvPr/>
          </p:nvSpPr>
          <p:spPr>
            <a:xfrm>
              <a:off x="406475" y="3467605"/>
              <a:ext cx="8629800" cy="164100"/>
            </a:xfrm>
            <a:prstGeom prst="rect">
              <a:avLst/>
            </a:prstGeom>
            <a:solidFill>
              <a:srgbClr val="E9D0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Coastal &amp; Regional Waves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6"/>
            <p:cNvSpPr/>
            <p:nvPr/>
          </p:nvSpPr>
          <p:spPr>
            <a:xfrm>
              <a:off x="406475" y="3654821"/>
              <a:ext cx="8629800" cy="164100"/>
            </a:xfrm>
            <a:prstGeom prst="rect">
              <a:avLst/>
            </a:prstGeom>
            <a:solidFill>
              <a:srgbClr val="D2A6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Great Lakes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6"/>
            <p:cNvSpPr/>
            <p:nvPr/>
          </p:nvSpPr>
          <p:spPr>
            <a:xfrm>
              <a:off x="406475" y="3846997"/>
              <a:ext cx="8629800" cy="164100"/>
            </a:xfrm>
            <a:prstGeom prst="rect">
              <a:avLst/>
            </a:prstGeom>
            <a:solidFill>
              <a:srgbClr val="E29C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Regional Hydrology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6"/>
            <p:cNvSpPr/>
            <p:nvPr/>
          </p:nvSpPr>
          <p:spPr>
            <a:xfrm>
              <a:off x="406475" y="4034213"/>
              <a:ext cx="8629800" cy="164100"/>
            </a:xfrm>
            <a:prstGeom prst="rect">
              <a:avLst/>
            </a:prstGeom>
            <a:solidFill>
              <a:srgbClr val="F0CC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Space Weather 1 - WAM / IPE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6"/>
            <p:cNvSpPr/>
            <p:nvPr/>
          </p:nvSpPr>
          <p:spPr>
            <a:xfrm>
              <a:off x="406475" y="4226389"/>
              <a:ext cx="8629800" cy="164100"/>
            </a:xfrm>
            <a:prstGeom prst="rect">
              <a:avLst/>
            </a:prstGeom>
            <a:solidFill>
              <a:srgbClr val="DB7D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Space Weather 2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6"/>
            <p:cNvSpPr/>
            <p:nvPr/>
          </p:nvSpPr>
          <p:spPr>
            <a:xfrm>
              <a:off x="3290900" y="1733699"/>
              <a:ext cx="5745300" cy="343500"/>
            </a:xfrm>
            <a:prstGeom prst="rect">
              <a:avLst/>
            </a:prstGeom>
            <a:solidFill>
              <a:srgbClr val="F7CB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357144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Hurricane</a:t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6"/>
            <p:cNvSpPr/>
            <p:nvPr/>
          </p:nvSpPr>
          <p:spPr>
            <a:xfrm>
              <a:off x="3305700" y="1722517"/>
              <a:ext cx="578400" cy="357600"/>
            </a:xfrm>
            <a:prstGeom prst="rect">
              <a:avLst/>
            </a:prstGeom>
            <a:solidFill>
              <a:srgbClr val="F7CB9D"/>
            </a:solidFill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HAFS v1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6"/>
            <p:cNvSpPr/>
            <p:nvPr/>
          </p:nvSpPr>
          <p:spPr>
            <a:xfrm>
              <a:off x="4278644" y="1722517"/>
              <a:ext cx="578400" cy="357600"/>
            </a:xfrm>
            <a:prstGeom prst="rect">
              <a:avLst/>
            </a:prstGeom>
            <a:solidFill>
              <a:srgbClr val="F7CB9D"/>
            </a:solidFill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HAFS v2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36"/>
            <p:cNvSpPr/>
            <p:nvPr/>
          </p:nvSpPr>
          <p:spPr>
            <a:xfrm>
              <a:off x="5292150" y="1722517"/>
              <a:ext cx="578400" cy="357600"/>
            </a:xfrm>
            <a:prstGeom prst="rect">
              <a:avLst/>
            </a:prstGeom>
            <a:solidFill>
              <a:srgbClr val="F7CB9D"/>
            </a:solidFill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HAFS v3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36"/>
            <p:cNvSpPr/>
            <p:nvPr/>
          </p:nvSpPr>
          <p:spPr>
            <a:xfrm>
              <a:off x="6320125" y="1722467"/>
              <a:ext cx="578400" cy="357600"/>
            </a:xfrm>
            <a:prstGeom prst="rect">
              <a:avLst/>
            </a:prstGeom>
            <a:solidFill>
              <a:srgbClr val="F7CB9D"/>
            </a:solidFill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HAFS v4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36"/>
            <p:cNvSpPr/>
            <p:nvPr/>
          </p:nvSpPr>
          <p:spPr>
            <a:xfrm>
              <a:off x="4984650" y="218748"/>
              <a:ext cx="4051500" cy="1101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          Coupled Reanalysis &amp;</a:t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                  </a:t>
              </a:r>
              <a:r>
                <a:rPr b="1" i="0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Seasonal Reforecast</a:t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6"/>
            <p:cNvSpPr/>
            <p:nvPr/>
          </p:nvSpPr>
          <p:spPr>
            <a:xfrm>
              <a:off x="4984650" y="218823"/>
              <a:ext cx="578400" cy="11016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GFS v17/ GDAS v17/ GEFS v13/ GODAS v3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6"/>
            <p:cNvSpPr/>
            <p:nvPr/>
          </p:nvSpPr>
          <p:spPr>
            <a:xfrm>
              <a:off x="7120800" y="218747"/>
              <a:ext cx="1915500" cy="14706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51435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Medium Range &amp; </a:t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51435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Subseasonal</a:t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514350" marR="0" rtl="0" algn="ctr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Marine &amp;</a:t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51435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Cryosphere</a:t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514350" marR="0" rtl="0" algn="ctr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Seasonal</a:t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36"/>
            <p:cNvSpPr/>
            <p:nvPr/>
          </p:nvSpPr>
          <p:spPr>
            <a:xfrm>
              <a:off x="7131900" y="205948"/>
              <a:ext cx="578400" cy="1487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GFS v18/ GEFS v14/ SFS v1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36"/>
            <p:cNvSpPr/>
            <p:nvPr/>
          </p:nvSpPr>
          <p:spPr>
            <a:xfrm>
              <a:off x="6527650" y="2111205"/>
              <a:ext cx="2508600" cy="923400"/>
            </a:xfrm>
            <a:prstGeom prst="rect">
              <a:avLst/>
            </a:prstGeom>
            <a:solidFill>
              <a:srgbClr val="5890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    Short-Range Regional</a:t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    &amp; </a:t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 Regional Atmospheric Composition</a:t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36"/>
            <p:cNvSpPr/>
            <p:nvPr/>
          </p:nvSpPr>
          <p:spPr>
            <a:xfrm>
              <a:off x="7660525" y="3263404"/>
              <a:ext cx="13758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Air Dispersion</a:t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6"/>
            <p:cNvSpPr/>
            <p:nvPr/>
          </p:nvSpPr>
          <p:spPr>
            <a:xfrm>
              <a:off x="6957025" y="3276319"/>
              <a:ext cx="7035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HySPLIT v10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6"/>
            <p:cNvSpPr/>
            <p:nvPr/>
          </p:nvSpPr>
          <p:spPr>
            <a:xfrm>
              <a:off x="4188900" y="3084143"/>
              <a:ext cx="9468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3DRTMA/URMA v1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6"/>
            <p:cNvSpPr/>
            <p:nvPr/>
          </p:nvSpPr>
          <p:spPr>
            <a:xfrm>
              <a:off x="5008625" y="3276319"/>
              <a:ext cx="7035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HySPLIT v9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6"/>
            <p:cNvSpPr/>
            <p:nvPr/>
          </p:nvSpPr>
          <p:spPr>
            <a:xfrm>
              <a:off x="5424850" y="3660671"/>
              <a:ext cx="7035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GLWU v3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36"/>
            <p:cNvSpPr/>
            <p:nvPr/>
          </p:nvSpPr>
          <p:spPr>
            <a:xfrm>
              <a:off x="4569900" y="2118405"/>
              <a:ext cx="2550900" cy="733200"/>
            </a:xfrm>
            <a:prstGeom prst="rect">
              <a:avLst/>
            </a:prstGeom>
            <a:solidFill>
              <a:srgbClr val="5890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36"/>
            <p:cNvSpPr/>
            <p:nvPr/>
          </p:nvSpPr>
          <p:spPr>
            <a:xfrm>
              <a:off x="4569900" y="2115555"/>
              <a:ext cx="578400" cy="7332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RRFS v1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6"/>
            <p:cNvSpPr/>
            <p:nvPr/>
          </p:nvSpPr>
          <p:spPr>
            <a:xfrm>
              <a:off x="6912125" y="3659208"/>
              <a:ext cx="7035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GLWU v4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6"/>
            <p:cNvSpPr/>
            <p:nvPr/>
          </p:nvSpPr>
          <p:spPr>
            <a:xfrm>
              <a:off x="3300344" y="3853902"/>
              <a:ext cx="7035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NWM v3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6"/>
            <p:cNvSpPr/>
            <p:nvPr/>
          </p:nvSpPr>
          <p:spPr>
            <a:xfrm>
              <a:off x="7660400" y="3857228"/>
              <a:ext cx="1375800" cy="1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Hydrology</a:t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6"/>
            <p:cNvSpPr/>
            <p:nvPr/>
          </p:nvSpPr>
          <p:spPr>
            <a:xfrm>
              <a:off x="7660525" y="3665783"/>
              <a:ext cx="1375800" cy="15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Lakes</a:t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6"/>
            <p:cNvSpPr/>
            <p:nvPr/>
          </p:nvSpPr>
          <p:spPr>
            <a:xfrm>
              <a:off x="7660400" y="3470530"/>
              <a:ext cx="1375800" cy="15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Coastal</a:t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6"/>
            <p:cNvSpPr/>
            <p:nvPr/>
          </p:nvSpPr>
          <p:spPr>
            <a:xfrm>
              <a:off x="3300333" y="2882168"/>
              <a:ext cx="5784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AQM v7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36"/>
            <p:cNvSpPr/>
            <p:nvPr/>
          </p:nvSpPr>
          <p:spPr>
            <a:xfrm>
              <a:off x="2255513" y="215646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GFS/GDAS v16.3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36"/>
            <p:cNvSpPr/>
            <p:nvPr/>
          </p:nvSpPr>
          <p:spPr>
            <a:xfrm>
              <a:off x="2252350" y="392161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GEFS v12.3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36"/>
            <p:cNvSpPr/>
            <p:nvPr/>
          </p:nvSpPr>
          <p:spPr>
            <a:xfrm>
              <a:off x="2252350" y="585062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GODAS v2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36"/>
            <p:cNvSpPr/>
            <p:nvPr/>
          </p:nvSpPr>
          <p:spPr>
            <a:xfrm>
              <a:off x="2252350" y="777963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SREF v7.1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36"/>
            <p:cNvSpPr/>
            <p:nvPr/>
          </p:nvSpPr>
          <p:spPr>
            <a:xfrm>
              <a:off x="2252350" y="1333863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RTOFS v2.3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36"/>
            <p:cNvSpPr/>
            <p:nvPr/>
          </p:nvSpPr>
          <p:spPr>
            <a:xfrm>
              <a:off x="2252350" y="1529177"/>
              <a:ext cx="11730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CDAS2 v1.2 / CFS v2.3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36"/>
            <p:cNvSpPr/>
            <p:nvPr/>
          </p:nvSpPr>
          <p:spPr>
            <a:xfrm>
              <a:off x="2255513" y="1726566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HWRF v13.2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36"/>
            <p:cNvSpPr/>
            <p:nvPr/>
          </p:nvSpPr>
          <p:spPr>
            <a:xfrm>
              <a:off x="2252350" y="1917328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HMON v3.2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36"/>
            <p:cNvSpPr/>
            <p:nvPr/>
          </p:nvSpPr>
          <p:spPr>
            <a:xfrm>
              <a:off x="2252350" y="2112393"/>
              <a:ext cx="10386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HiRes Window v8.1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36"/>
            <p:cNvSpPr/>
            <p:nvPr/>
          </p:nvSpPr>
          <p:spPr>
            <a:xfrm>
              <a:off x="2252350" y="2305294"/>
              <a:ext cx="11472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NAM nests / Fire Wx v4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36"/>
            <p:cNvSpPr/>
            <p:nvPr/>
          </p:nvSpPr>
          <p:spPr>
            <a:xfrm>
              <a:off x="2252350" y="2498195"/>
              <a:ext cx="11187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HRRR v4.1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36"/>
            <p:cNvSpPr/>
            <p:nvPr/>
          </p:nvSpPr>
          <p:spPr>
            <a:xfrm>
              <a:off x="2252350" y="2686333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HREF v3.1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36"/>
            <p:cNvSpPr/>
            <p:nvPr/>
          </p:nvSpPr>
          <p:spPr>
            <a:xfrm>
              <a:off x="2252350" y="2881517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AQM v6.1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36"/>
            <p:cNvSpPr/>
            <p:nvPr/>
          </p:nvSpPr>
          <p:spPr>
            <a:xfrm>
              <a:off x="2247588" y="3653121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GLWU v2.0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36"/>
            <p:cNvSpPr/>
            <p:nvPr/>
          </p:nvSpPr>
          <p:spPr>
            <a:xfrm>
              <a:off x="2252350" y="3072069"/>
              <a:ext cx="10386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RTMA / URMA v2.10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36"/>
            <p:cNvSpPr/>
            <p:nvPr/>
          </p:nvSpPr>
          <p:spPr>
            <a:xfrm>
              <a:off x="2252350" y="3272094"/>
              <a:ext cx="10386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HySPLIT v8.0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36"/>
            <p:cNvSpPr/>
            <p:nvPr/>
          </p:nvSpPr>
          <p:spPr>
            <a:xfrm>
              <a:off x="2252350" y="3469955"/>
              <a:ext cx="10386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NWPS v1.4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36"/>
            <p:cNvSpPr/>
            <p:nvPr/>
          </p:nvSpPr>
          <p:spPr>
            <a:xfrm>
              <a:off x="2247588" y="4241112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ENLIL v1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36"/>
            <p:cNvSpPr/>
            <p:nvPr/>
          </p:nvSpPr>
          <p:spPr>
            <a:xfrm>
              <a:off x="2252350" y="3850797"/>
              <a:ext cx="10386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NWM v2.1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6"/>
            <p:cNvSpPr/>
            <p:nvPr/>
          </p:nvSpPr>
          <p:spPr>
            <a:xfrm>
              <a:off x="2252350" y="4040901"/>
              <a:ext cx="10386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WFS v1.0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36"/>
            <p:cNvSpPr/>
            <p:nvPr/>
          </p:nvSpPr>
          <p:spPr>
            <a:xfrm>
              <a:off x="406475" y="4424250"/>
              <a:ext cx="8629800" cy="164100"/>
            </a:xfrm>
            <a:prstGeom prst="rect">
              <a:avLst/>
            </a:pr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EMC Verification System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36"/>
            <p:cNvSpPr/>
            <p:nvPr/>
          </p:nvSpPr>
          <p:spPr>
            <a:xfrm>
              <a:off x="2247588" y="4436624"/>
              <a:ext cx="10386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—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36"/>
            <p:cNvSpPr/>
            <p:nvPr/>
          </p:nvSpPr>
          <p:spPr>
            <a:xfrm>
              <a:off x="6531100" y="2111205"/>
              <a:ext cx="578400" cy="9318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RRFS v2/ WoFS v1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36"/>
            <p:cNvSpPr/>
            <p:nvPr/>
          </p:nvSpPr>
          <p:spPr>
            <a:xfrm>
              <a:off x="3933825" y="4432475"/>
              <a:ext cx="4893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EVS v1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6"/>
            <p:cNvSpPr/>
            <p:nvPr/>
          </p:nvSpPr>
          <p:spPr>
            <a:xfrm>
              <a:off x="5416862" y="4432475"/>
              <a:ext cx="4893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EVS v2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36"/>
            <p:cNvSpPr/>
            <p:nvPr/>
          </p:nvSpPr>
          <p:spPr>
            <a:xfrm>
              <a:off x="6905625" y="4432475"/>
              <a:ext cx="4893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EVS v3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36"/>
            <p:cNvSpPr/>
            <p:nvPr/>
          </p:nvSpPr>
          <p:spPr>
            <a:xfrm>
              <a:off x="6157900" y="3084143"/>
              <a:ext cx="9468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3DRTMA/URMA v2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6"/>
            <p:cNvSpPr/>
            <p:nvPr/>
          </p:nvSpPr>
          <p:spPr>
            <a:xfrm>
              <a:off x="6119744" y="3853902"/>
              <a:ext cx="703500" cy="1524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NWM v4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36"/>
            <p:cNvSpPr/>
            <p:nvPr/>
          </p:nvSpPr>
          <p:spPr>
            <a:xfrm>
              <a:off x="7660400" y="4423525"/>
              <a:ext cx="1375800" cy="15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Verification</a:t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36"/>
            <p:cNvSpPr/>
            <p:nvPr/>
          </p:nvSpPr>
          <p:spPr>
            <a:xfrm>
              <a:off x="2255525" y="970676"/>
              <a:ext cx="8874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NAM v4.2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36"/>
            <p:cNvSpPr/>
            <p:nvPr/>
          </p:nvSpPr>
          <p:spPr>
            <a:xfrm>
              <a:off x="2252350" y="1162520"/>
              <a:ext cx="1118700" cy="16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RAP v5.1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6"/>
            <p:cNvSpPr/>
            <p:nvPr/>
          </p:nvSpPr>
          <p:spPr>
            <a:xfrm>
              <a:off x="5853100" y="4040225"/>
              <a:ext cx="3183300" cy="343500"/>
            </a:xfrm>
            <a:prstGeom prst="rect">
              <a:avLst/>
            </a:prstGeom>
            <a:solidFill>
              <a:srgbClr val="DB7D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201328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Space Weather</a:t>
              </a:r>
              <a:endParaRPr b="1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6"/>
            <p:cNvSpPr/>
            <p:nvPr/>
          </p:nvSpPr>
          <p:spPr>
            <a:xfrm>
              <a:off x="5853100" y="4038753"/>
              <a:ext cx="838200" cy="357600"/>
            </a:xfrm>
            <a:prstGeom prst="rect">
              <a:avLst/>
            </a:prstGeom>
            <a:noFill/>
            <a:ln cap="flat" cmpd="sng" w="19050">
              <a:solidFill>
                <a:srgbClr val="323B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WFS v2</a:t>
              </a:r>
              <a:endParaRPr b="1" i="0" sz="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6"/>
            <p:cNvSpPr/>
            <p:nvPr/>
          </p:nvSpPr>
          <p:spPr>
            <a:xfrm>
              <a:off x="2318525" y="205950"/>
              <a:ext cx="982500" cy="4382400"/>
            </a:xfrm>
            <a:prstGeom prst="rect">
              <a:avLst/>
            </a:prstGeom>
            <a:solidFill>
              <a:srgbClr val="999999">
                <a:alpha val="2392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37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71616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Tall Pic Right">
  <p:cSld name="1 Column, Tall Pic Righ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8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2" name="Google Shape;122;p38"/>
          <p:cNvSpPr/>
          <p:nvPr>
            <p:ph idx="2" type="pic"/>
          </p:nvPr>
        </p:nvSpPr>
        <p:spPr>
          <a:xfrm>
            <a:off x="6096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3" name="Google Shape;123;p38"/>
          <p:cNvSpPr txBox="1"/>
          <p:nvPr>
            <p:ph idx="1" type="body"/>
          </p:nvPr>
        </p:nvSpPr>
        <p:spPr>
          <a:xfrm>
            <a:off x="752888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9.xml"/><Relationship Id="rId22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8.xml"/><Relationship Id="rId21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11.xml"/><Relationship Id="rId24" Type="http://schemas.openxmlformats.org/officeDocument/2006/relationships/theme" Target="../theme/theme3.xml"/><Relationship Id="rId12" Type="http://schemas.openxmlformats.org/officeDocument/2006/relationships/slideLayout" Target="../slideLayouts/slideLayout10.xml"/><Relationship Id="rId23" Type="http://schemas.openxmlformats.org/officeDocument/2006/relationships/slideLayout" Target="../slideLayouts/slideLayout21.xml"/><Relationship Id="rId1" Type="http://schemas.openxmlformats.org/officeDocument/2006/relationships/image" Target="../media/image4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slideLayout" Target="../slideLayouts/slideLayout17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20712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4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24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4"/>
          <p:cNvSpPr txBox="1"/>
          <p:nvPr>
            <p:ph idx="1" type="body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" name="Google Shape;1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" y="4819562"/>
            <a:ext cx="339760" cy="33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4"/>
          <p:cNvSpPr txBox="1"/>
          <p:nvPr/>
        </p:nvSpPr>
        <p:spPr>
          <a:xfrm>
            <a:off x="7164525" y="4879275"/>
            <a:ext cx="1522200" cy="2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b="1" i="0" lang="en" sz="13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25 July 2024 //  </a:t>
            </a:r>
            <a:fld id="{00000000-1234-1234-1234-123412341234}" type="slidenum">
              <a:rPr b="1" i="0" lang="en" sz="13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1" i="0" sz="1300" u="none" cap="none" strike="noStrik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" name="Google Shape;12;p24"/>
          <p:cNvSpPr txBox="1"/>
          <p:nvPr/>
        </p:nvSpPr>
        <p:spPr>
          <a:xfrm>
            <a:off x="475925" y="4794188"/>
            <a:ext cx="5400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UIFCW 2024</a:t>
            </a:r>
            <a:endParaRPr b="1" i="0" sz="1300" u="none" cap="none" strike="noStrik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Google Shape;182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3" name="Google Shape;18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3" name="Google Shape;24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4" name="Google Shape;244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32.png"/><Relationship Id="rId5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Relationship Id="rId5" Type="http://schemas.openxmlformats.org/officeDocument/2006/relationships/image" Target="../media/image31.png"/><Relationship Id="rId6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Relationship Id="rId4" Type="http://schemas.openxmlformats.org/officeDocument/2006/relationships/image" Target="../media/image38.png"/><Relationship Id="rId5" Type="http://schemas.openxmlformats.org/officeDocument/2006/relationships/image" Target="../media/image45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Relationship Id="rId4" Type="http://schemas.openxmlformats.org/officeDocument/2006/relationships/image" Target="../media/image24.png"/><Relationship Id="rId5" Type="http://schemas.openxmlformats.org/officeDocument/2006/relationships/image" Target="../media/image28.png"/><Relationship Id="rId6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Relationship Id="rId4" Type="http://schemas.openxmlformats.org/officeDocument/2006/relationships/image" Target="../media/image32.png"/><Relationship Id="rId5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gif"/><Relationship Id="rId4" Type="http://schemas.openxmlformats.org/officeDocument/2006/relationships/image" Target="../media/image44.gif"/><Relationship Id="rId5" Type="http://schemas.openxmlformats.org/officeDocument/2006/relationships/image" Target="../media/image46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41.png"/><Relationship Id="rId6" Type="http://schemas.openxmlformats.org/officeDocument/2006/relationships/image" Target="../media/image16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30.png"/><Relationship Id="rId5" Type="http://schemas.openxmlformats.org/officeDocument/2006/relationships/image" Target="../media/image40.png"/><Relationship Id="rId6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"/>
          <p:cNvSpPr txBox="1"/>
          <p:nvPr>
            <p:ph idx="3" type="body"/>
          </p:nvPr>
        </p:nvSpPr>
        <p:spPr>
          <a:xfrm>
            <a:off x="0" y="638050"/>
            <a:ext cx="91440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Current Status of the Rapid Refresh Forecast System</a:t>
            </a:r>
            <a:endParaRPr b="1"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"/>
          <p:cNvSpPr txBox="1"/>
          <p:nvPr>
            <p:ph idx="4" type="body"/>
          </p:nvPr>
        </p:nvSpPr>
        <p:spPr>
          <a:xfrm>
            <a:off x="692425" y="1635888"/>
            <a:ext cx="79455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Matthew E. Pyle</a:t>
            </a:r>
            <a:r>
              <a:rPr baseline="30000"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Curtis R. Alexander</a:t>
            </a:r>
            <a:r>
              <a:rPr baseline="30000"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Shun Liu</a:t>
            </a:r>
            <a:r>
              <a:rPr baseline="30000"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Stephen Weygandt</a:t>
            </a:r>
            <a:r>
              <a:rPr baseline="30000"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aseline="30000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i="1" lang="en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 behalf of the wider RRFS team</a:t>
            </a:r>
            <a:endParaRPr i="1"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baseline="30000" lang="en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i="1"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NOAA/Environmental Modeling Center, College Park, MD</a:t>
            </a:r>
            <a:endParaRPr i="1"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aseline="30000" i="1"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i="1" lang="en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NOAA/Global Systems Laboratory, Boulder, CO</a:t>
            </a:r>
            <a:endParaRPr sz="12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"/>
          <p:cNvSpPr txBox="1"/>
          <p:nvPr/>
        </p:nvSpPr>
        <p:spPr>
          <a:xfrm>
            <a:off x="4050325" y="3264700"/>
            <a:ext cx="904800" cy="6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" name="Google Shape;293;p1"/>
          <p:cNvGrpSpPr/>
          <p:nvPr/>
        </p:nvGrpSpPr>
        <p:grpSpPr>
          <a:xfrm>
            <a:off x="3850661" y="3299415"/>
            <a:ext cx="1629008" cy="1432041"/>
            <a:chOff x="3569650" y="1446832"/>
            <a:chExt cx="2997807" cy="2652911"/>
          </a:xfrm>
        </p:grpSpPr>
        <p:grpSp>
          <p:nvGrpSpPr>
            <p:cNvPr id="294" name="Google Shape;294;p1"/>
            <p:cNvGrpSpPr/>
            <p:nvPr/>
          </p:nvGrpSpPr>
          <p:grpSpPr>
            <a:xfrm>
              <a:off x="3569650" y="1752847"/>
              <a:ext cx="2997807" cy="2346896"/>
              <a:chOff x="6042775" y="1547747"/>
              <a:chExt cx="2997807" cy="2346896"/>
            </a:xfrm>
          </p:grpSpPr>
          <p:pic>
            <p:nvPicPr>
              <p:cNvPr id="295" name="Google Shape;295;p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6042775" y="1547747"/>
                <a:ext cx="2895475" cy="22455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6" name="Google Shape;296;p1"/>
              <p:cNvSpPr/>
              <p:nvPr/>
            </p:nvSpPr>
            <p:spPr>
              <a:xfrm>
                <a:off x="6044182" y="3496843"/>
                <a:ext cx="2996400" cy="397800"/>
              </a:xfrm>
              <a:prstGeom prst="round2DiagRect">
                <a:avLst>
                  <a:gd fmla="val 50000" name="adj1"/>
                  <a:gd fmla="val 0" name="adj2"/>
                </a:avLst>
              </a:prstGeom>
              <a:solidFill>
                <a:srgbClr val="0A45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" sz="13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RRFS</a:t>
                </a:r>
                <a:endParaRPr b="1" i="0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97" name="Google Shape;297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84150" y="1446832"/>
              <a:ext cx="2870999" cy="22460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0"/>
          <p:cNvSpPr txBox="1"/>
          <p:nvPr>
            <p:ph idx="4294967295" type="title"/>
          </p:nvPr>
        </p:nvSpPr>
        <p:spPr>
          <a:xfrm>
            <a:off x="522685" y="98822"/>
            <a:ext cx="83166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RRFS challenges at HWT experiment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695" name="Google Shape;695;p10"/>
          <p:cNvSpPr txBox="1"/>
          <p:nvPr/>
        </p:nvSpPr>
        <p:spPr>
          <a:xfrm>
            <a:off x="775625" y="685050"/>
            <a:ext cx="8316600" cy="19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a tremendously active severe weather season during the 2024 HWT, the </a:t>
            </a:r>
            <a:r>
              <a:rPr b="0" i="1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deterministic 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 had numerous struggles in highlighting regions of severe weather.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○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Several cases were noted with muted convective initiation (CI) or poor retention of strong convection overnight.  Use of parameterized convection likely playing a role, but running w/o parameterized Cu proved problematic for FV3 at 3 km spacing.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" name="Google Shape;696;p10"/>
          <p:cNvPicPr preferRelativeResize="0"/>
          <p:nvPr/>
        </p:nvPicPr>
        <p:blipFill rotWithShape="1">
          <a:blip r:embed="rId3">
            <a:alphaModFix/>
          </a:blip>
          <a:srcRect b="50546" l="0" r="0" t="0"/>
          <a:stretch/>
        </p:blipFill>
        <p:spPr>
          <a:xfrm>
            <a:off x="1255625" y="2737372"/>
            <a:ext cx="7154427" cy="1858876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97" name="Google Shape;697;p10"/>
          <p:cNvSpPr txBox="1"/>
          <p:nvPr/>
        </p:nvSpPr>
        <p:spPr>
          <a:xfrm>
            <a:off x="1255625" y="2753875"/>
            <a:ext cx="925200" cy="45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HRRR</a:t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10"/>
          <p:cNvSpPr txBox="1"/>
          <p:nvPr/>
        </p:nvSpPr>
        <p:spPr>
          <a:xfrm>
            <a:off x="3646725" y="2753875"/>
            <a:ext cx="925200" cy="45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RRFS</a:t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0"/>
          <p:cNvSpPr txBox="1"/>
          <p:nvPr/>
        </p:nvSpPr>
        <p:spPr>
          <a:xfrm>
            <a:off x="5952050" y="2753875"/>
            <a:ext cx="1032600" cy="45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MRMS (obs)</a:t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10"/>
          <p:cNvSpPr txBox="1"/>
          <p:nvPr/>
        </p:nvSpPr>
        <p:spPr>
          <a:xfrm>
            <a:off x="2256725" y="4218075"/>
            <a:ext cx="2886900" cy="32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9 h forecasts valid 20240507/06Z</a:t>
            </a:r>
            <a:endParaRPr b="1" i="0" sz="13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9850" y="865207"/>
            <a:ext cx="5088406" cy="412589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pclogo" id="706" name="Google Shape;70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707" name="Google Shape;70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1"/>
          <p:cNvSpPr txBox="1"/>
          <p:nvPr/>
        </p:nvSpPr>
        <p:spPr>
          <a:xfrm>
            <a:off x="1680519" y="16207"/>
            <a:ext cx="65676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Day 1 00Z Composite Reflectivity (&gt; 40 dBZ )</a:t>
            </a:r>
            <a:endParaRPr b="1" i="0" sz="21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 2024 HWT</a:t>
            </a:r>
            <a:endParaRPr b="1" i="0" sz="20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9" name="Google Shape;709;p11"/>
          <p:cNvCxnSpPr>
            <a:stCxn id="710" idx="7"/>
            <a:endCxn id="711" idx="2"/>
          </p:cNvCxnSpPr>
          <p:nvPr/>
        </p:nvCxnSpPr>
        <p:spPr>
          <a:xfrm flipH="1" rot="10800000">
            <a:off x="5207870" y="1502924"/>
            <a:ext cx="354000" cy="208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1" name="Google Shape;711;p11"/>
          <p:cNvSpPr txBox="1"/>
          <p:nvPr/>
        </p:nvSpPr>
        <p:spPr>
          <a:xfrm>
            <a:off x="5130975" y="1209950"/>
            <a:ext cx="8619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HRRR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2" name="Google Shape;712;p11"/>
          <p:cNvCxnSpPr/>
          <p:nvPr/>
        </p:nvCxnSpPr>
        <p:spPr>
          <a:xfrm flipH="1">
            <a:off x="4882896" y="2990995"/>
            <a:ext cx="312300" cy="367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3" name="Google Shape;713;p11"/>
          <p:cNvSpPr txBox="1"/>
          <p:nvPr/>
        </p:nvSpPr>
        <p:spPr>
          <a:xfrm>
            <a:off x="4471150" y="3358575"/>
            <a:ext cx="1115100" cy="29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 ctl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11"/>
          <p:cNvSpPr/>
          <p:nvPr/>
        </p:nvSpPr>
        <p:spPr>
          <a:xfrm>
            <a:off x="4957950" y="1668500"/>
            <a:ext cx="292800" cy="2931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11"/>
          <p:cNvSpPr/>
          <p:nvPr/>
        </p:nvSpPr>
        <p:spPr>
          <a:xfrm rot="-1263459">
            <a:off x="4593202" y="1914772"/>
            <a:ext cx="673797" cy="320798"/>
          </a:xfrm>
          <a:prstGeom prst="ellipse">
            <a:avLst/>
          </a:prstGeom>
          <a:noFill/>
          <a:ln cap="flat" cmpd="sng" w="28575">
            <a:solidFill>
              <a:srgbClr val="0728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11"/>
          <p:cNvSpPr txBox="1"/>
          <p:nvPr/>
        </p:nvSpPr>
        <p:spPr>
          <a:xfrm>
            <a:off x="3268200" y="1668500"/>
            <a:ext cx="1303800" cy="2931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728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728FF"/>
                </a:solidFill>
                <a:latin typeface="Arial"/>
                <a:ea typeface="Arial"/>
                <a:cs typeface="Arial"/>
                <a:sym typeface="Arial"/>
              </a:rPr>
              <a:t>MPAS runs</a:t>
            </a:r>
            <a:endParaRPr b="1" i="0" sz="1600" u="none" cap="none" strike="noStrike">
              <a:solidFill>
                <a:srgbClr val="0728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6" name="Google Shape;716;p11"/>
          <p:cNvCxnSpPr>
            <a:endCxn id="714" idx="1"/>
          </p:cNvCxnSpPr>
          <p:nvPr/>
        </p:nvCxnSpPr>
        <p:spPr>
          <a:xfrm>
            <a:off x="4553634" y="1907021"/>
            <a:ext cx="113400" cy="1479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7" name="Google Shape;717;p11"/>
          <p:cNvCxnSpPr/>
          <p:nvPr/>
        </p:nvCxnSpPr>
        <p:spPr>
          <a:xfrm>
            <a:off x="5696900" y="27183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8" name="Google Shape;718;p11"/>
          <p:cNvSpPr txBox="1"/>
          <p:nvPr/>
        </p:nvSpPr>
        <p:spPr>
          <a:xfrm>
            <a:off x="-11750" y="4509375"/>
            <a:ext cx="2361600" cy="64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Image courtesy Jake Vancil (OU/CIWRO/SPC)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11"/>
          <p:cNvSpPr/>
          <p:nvPr/>
        </p:nvSpPr>
        <p:spPr>
          <a:xfrm rot="781845">
            <a:off x="4971941" y="2503423"/>
            <a:ext cx="534873" cy="764905"/>
          </a:xfrm>
          <a:prstGeom prst="ellipse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0" name="Google Shape;720;p11"/>
          <p:cNvCxnSpPr/>
          <p:nvPr/>
        </p:nvCxnSpPr>
        <p:spPr>
          <a:xfrm flipH="1" rot="10800000">
            <a:off x="5111496" y="1901952"/>
            <a:ext cx="653700" cy="107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1" name="Google Shape;721;p11"/>
          <p:cNvSpPr txBox="1"/>
          <p:nvPr/>
        </p:nvSpPr>
        <p:spPr>
          <a:xfrm>
            <a:off x="5765200" y="1751924"/>
            <a:ext cx="1003200" cy="523673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MPAS from RRFS ICs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11"/>
          <p:cNvSpPr txBox="1"/>
          <p:nvPr/>
        </p:nvSpPr>
        <p:spPr>
          <a:xfrm>
            <a:off x="5666950" y="2781600"/>
            <a:ext cx="1379400" cy="2931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RRFS runs</a:t>
            </a:r>
            <a:endParaRPr b="1" i="0" sz="16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3" name="Google Shape;723;p11"/>
          <p:cNvCxnSpPr/>
          <p:nvPr/>
        </p:nvCxnSpPr>
        <p:spPr>
          <a:xfrm rot="-1195108">
            <a:off x="5526490" y="2854261"/>
            <a:ext cx="113595" cy="147761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2"/>
          <p:cNvSpPr txBox="1"/>
          <p:nvPr/>
        </p:nvSpPr>
        <p:spPr>
          <a:xfrm>
            <a:off x="710550" y="2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Repurposed retrospective RRFS tests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12"/>
          <p:cNvSpPr txBox="1"/>
          <p:nvPr/>
        </p:nvSpPr>
        <p:spPr>
          <a:xfrm>
            <a:off x="457050" y="1046700"/>
            <a:ext cx="8229600" cy="3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Three months (Feb 2022, June &amp; July 2023) of deterministic forecasts over full NA domain, using ICs from full RRFS DA system  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Initially slated to be the final RRFS retrospectives for evaluation ahead of an operational implementation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change in RRFS implementation plans, they are being repurposed to provide a benchmark of current RRFSv1 for comparison against a potential next generation RRFS prototype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also have RRFS ICs saved from the 2024 HWT period - another period to explore with future retrospectives.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3"/>
          <p:cNvSpPr txBox="1"/>
          <p:nvPr>
            <p:ph idx="4294967295" type="title"/>
          </p:nvPr>
        </p:nvSpPr>
        <p:spPr>
          <a:xfrm>
            <a:off x="522685" y="98822"/>
            <a:ext cx="83166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Evolving RRFSv1 plans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735" name="Google Shape;735;p13"/>
          <p:cNvSpPr txBox="1"/>
          <p:nvPr/>
        </p:nvSpPr>
        <p:spPr>
          <a:xfrm>
            <a:off x="830875" y="925825"/>
            <a:ext cx="7976400" cy="3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b="0" i="0" lang="e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Results from the 2024 Hazardous Weather Testbed recently led to a decision to delay the implementation of RRFSv1.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b="0" i="0" lang="e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Currently exploring ways forward with NWS leadership, including possibly shifting certain aspects of RRFS to use MPAS.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b="0" i="0" lang="e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Take home message:  </a:t>
            </a:r>
            <a:r>
              <a:rPr b="0" i="1" lang="e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are unlikely to implement the current RRFS.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4"/>
          <p:cNvSpPr txBox="1"/>
          <p:nvPr/>
        </p:nvSpPr>
        <p:spPr>
          <a:xfrm>
            <a:off x="1928825" y="2055450"/>
            <a:ext cx="5805900" cy="19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b="0" i="0" lang="en" sz="4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Backup Slides</a:t>
            </a:r>
            <a:endParaRPr b="0" i="0" sz="4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5"/>
          <p:cNvSpPr txBox="1"/>
          <p:nvPr>
            <p:ph idx="4294967295" type="title"/>
          </p:nvPr>
        </p:nvSpPr>
        <p:spPr>
          <a:xfrm>
            <a:off x="522685" y="98822"/>
            <a:ext cx="83166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RRFS Physics and Vertical Resolution</a:t>
            </a:r>
            <a:endParaRPr sz="2400">
              <a:solidFill>
                <a:schemeClr val="dk1"/>
              </a:solidFill>
            </a:endParaRPr>
          </a:p>
        </p:txBody>
      </p:sp>
      <p:graphicFrame>
        <p:nvGraphicFramePr>
          <p:cNvPr id="746" name="Google Shape;746;p15"/>
          <p:cNvGraphicFramePr/>
          <p:nvPr/>
        </p:nvGraphicFramePr>
        <p:xfrm>
          <a:off x="468500" y="621900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{69CBED22-151F-4C3C-8C02-2557E45F5029}</a:tableStyleId>
              </a:tblPr>
              <a:tblGrid>
                <a:gridCol w="1019925"/>
                <a:gridCol w="1401100"/>
                <a:gridCol w="2222250"/>
              </a:tblGrid>
              <a:tr h="159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Physics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SCHEME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REFERENCE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>
                    <a:solidFill>
                      <a:srgbClr val="0B5394"/>
                    </a:solidFill>
                  </a:tcPr>
                </a:tc>
              </a:tr>
              <a:tr h="31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PBL/Turbulence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MYNN-EDMF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Olson et al. (2019)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</a:tr>
              <a:tr h="31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Surface Layer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MYNN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Olson et al. (2021)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</a:tr>
              <a:tr h="31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Microphysics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Thompson-Eidhammer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Thompson and Eidhammer (2014)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</a:tr>
              <a:tr h="31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Climatological Aerosols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Thompson-Eidhammer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Thompson and Eidhammer (2014)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</a:tr>
              <a:tr h="31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Smoke and Dust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RAVE fire data, FENGSA scheme for dust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Ahmadov et al., Freitas et al., 2010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</a:tr>
              <a:tr h="31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Shallow Convection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MYNN-EDMF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Olson et al. (2019)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Angevine et al. (2020)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</a:tr>
              <a:tr h="206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FFFFFF"/>
                          </a:solidFill>
                        </a:rPr>
                        <a:t>Deep Convection</a:t>
                      </a:r>
                      <a:endParaRPr baseline="30000" sz="1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0" marB="0" marR="0" marL="0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0000"/>
                          </a:solidFill>
                        </a:rPr>
                        <a:t>Grell-Freitas</a:t>
                      </a:r>
                      <a:endParaRPr b="1" sz="10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/>
                        <a:t>Grell and Freitas (2014)</a:t>
                      </a:r>
                      <a:endParaRPr b="1" sz="1000" u="none" cap="none" strike="noStrike"/>
                    </a:p>
                  </a:txBody>
                  <a:tcPr marT="0" marB="0" marR="0" marL="0" anchor="ctr"/>
                </a:tc>
              </a:tr>
              <a:tr h="447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Gravity Wave Physics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Small Scale and Turbulent Orographic Gravity-Wave &amp; Form Drag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Beljaars et al. (2004)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Tsiringakis et al. (2017)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Toy et al. (2021)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</a:tr>
              <a:tr h="31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Land Model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RUC LSM 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Smirnova et al. (1997, 2000, 2016)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</a:tr>
              <a:tr h="316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Large Lakes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FVCOM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34290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Fujisaki-Manome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et al. (2020)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</a:tr>
              <a:tr h="31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Small Lakes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CLM Lake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Subin et al. (2012), Mallard et al. (2015), Benjamin et al. (2022)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</a:tr>
              <a:tr h="31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Long and Short Wave Radiation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RRTMG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Iacono et al. (2008), Mlawer (1997)</a:t>
                      </a:r>
                      <a:endParaRPr b="1"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</a:tr>
            </a:tbl>
          </a:graphicData>
        </a:graphic>
      </p:graphicFrame>
      <p:pic>
        <p:nvPicPr>
          <p:cNvPr id="747" name="Google Shape;74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3937" y="2504100"/>
            <a:ext cx="2248839" cy="22912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48" name="Google Shape;748;p15"/>
          <p:cNvGraphicFramePr/>
          <p:nvPr/>
        </p:nvGraphicFramePr>
        <p:xfrm>
          <a:off x="5363450" y="576575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{69CBED22-151F-4C3C-8C02-2557E45F5029}</a:tableStyleId>
              </a:tblPr>
              <a:tblGrid>
                <a:gridCol w="1076325"/>
                <a:gridCol w="752475"/>
                <a:gridCol w="752475"/>
                <a:gridCol w="914400"/>
              </a:tblGrid>
              <a:tr h="457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Parameter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RRFS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HRRRv4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NAMv4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solidFill>
                      <a:srgbClr val="0B5394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levels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0728FF"/>
                          </a:solidFill>
                        </a:rPr>
                        <a:t>65</a:t>
                      </a:r>
                      <a:endParaRPr b="1" sz="1400" u="none" cap="none" strike="noStrike">
                        <a:solidFill>
                          <a:srgbClr val="0728FF"/>
                        </a:solidFill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</a:tr>
              <a:tr h="45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Lowest level (m)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0728FF"/>
                          </a:solidFill>
                        </a:rPr>
                        <a:t>8</a:t>
                      </a:r>
                      <a:endParaRPr b="1" sz="1400" u="none" cap="none" strike="noStrike">
                        <a:solidFill>
                          <a:srgbClr val="0728FF"/>
                        </a:solidFill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</a:tr>
              <a:tr h="457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Top (hPa)</a:t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sz="10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rgbClr val="0728FF"/>
                          </a:solidFill>
                        </a:rPr>
                        <a:t>2</a:t>
                      </a:r>
                      <a:endParaRPr b="1" sz="1400" u="none" cap="none" strike="noStrike">
                        <a:solidFill>
                          <a:srgbClr val="0728FF"/>
                        </a:solidFill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6"/>
          <p:cNvSpPr txBox="1"/>
          <p:nvPr/>
        </p:nvSpPr>
        <p:spPr>
          <a:xfrm>
            <a:off x="1037850" y="448800"/>
            <a:ext cx="7610400" cy="4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rPr>
              <a:t>Shift to 32-bit physics</a:t>
            </a:r>
            <a:endParaRPr b="1" i="0" sz="2400" u="none" cap="none" strike="noStrike">
              <a:solidFill>
                <a:srgbClr val="0B45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B45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rPr>
              <a:t>Existing ops NWS models based on the FV3 dycore (e.g., GFS, GEFS, HAFS, ...) use 32-bit dynamics and 64-bit physics</a:t>
            </a:r>
            <a:endParaRPr b="0" i="0" sz="1800" u="none" cap="none" strike="noStrike">
              <a:solidFill>
                <a:srgbClr val="0B45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B45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rPr>
              <a:t>The historical norm for short-range regional forecast systems has been 32-bit physics (NAM, HRRR, ...)</a:t>
            </a:r>
            <a:endParaRPr b="0" i="0" sz="1800" u="none" cap="none" strike="noStrike">
              <a:solidFill>
                <a:srgbClr val="0B45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B45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rPr>
              <a:t>Shifting the RRFS from 64- to 32-bit physics:</a:t>
            </a:r>
            <a:endParaRPr b="0" i="0" sz="1800" u="none" cap="none" strike="noStrike">
              <a:solidFill>
                <a:srgbClr val="0B45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B45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600"/>
              <a:buFont typeface="Arial"/>
              <a:buChar char="○"/>
            </a:pPr>
            <a:r>
              <a:rPr b="0" i="0" lang="en" sz="1600" u="none" cap="none" strike="noStrik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rPr>
              <a:t>reduced total restart file volume by about 1/3 (179 GB to 120.5 GB)</a:t>
            </a:r>
            <a:endParaRPr b="0" i="0" sz="1600" u="none" cap="none" strike="noStrike">
              <a:solidFill>
                <a:srgbClr val="0B45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B45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600"/>
              <a:buFont typeface="Arial"/>
              <a:buChar char="○"/>
            </a:pPr>
            <a:r>
              <a:rPr b="0" i="0" lang="en" sz="1600" u="none" cap="none" strike="noStrik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rPr>
              <a:t>sped up forecasts by ~10-15%</a:t>
            </a:r>
            <a:endParaRPr b="0" i="0" sz="1600" u="none" cap="none" strike="noStrike">
              <a:solidFill>
                <a:srgbClr val="0B45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B45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600"/>
              <a:buFont typeface="Arial"/>
              <a:buChar char="○"/>
            </a:pPr>
            <a:r>
              <a:rPr b="0" i="0" lang="en" sz="1600" u="none" cap="none" strike="noStrik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rPr>
              <a:t>showed minimal forecast impact</a:t>
            </a:r>
            <a:endParaRPr b="0" i="0" sz="1600" u="none" cap="none" strike="noStrike">
              <a:solidFill>
                <a:srgbClr val="0B45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B459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7"/>
          <p:cNvSpPr txBox="1"/>
          <p:nvPr>
            <p:ph type="title"/>
          </p:nvPr>
        </p:nvSpPr>
        <p:spPr>
          <a:xfrm>
            <a:off x="525300" y="202375"/>
            <a:ext cx="8313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2400">
                <a:solidFill>
                  <a:schemeClr val="dk2"/>
                </a:solidFill>
              </a:rPr>
              <a:t>REFS Ensemble product generation </a:t>
            </a:r>
            <a:endParaRPr b="1" sz="2400">
              <a:solidFill>
                <a:schemeClr val="dk2"/>
              </a:solidFill>
            </a:endParaRPr>
          </a:p>
        </p:txBody>
      </p:sp>
      <p:grpSp>
        <p:nvGrpSpPr>
          <p:cNvPr id="759" name="Google Shape;759;p17"/>
          <p:cNvGrpSpPr/>
          <p:nvPr/>
        </p:nvGrpSpPr>
        <p:grpSpPr>
          <a:xfrm>
            <a:off x="6532153" y="1288891"/>
            <a:ext cx="2557129" cy="2446861"/>
            <a:chOff x="3569650" y="1446832"/>
            <a:chExt cx="2997806" cy="2799933"/>
          </a:xfrm>
        </p:grpSpPr>
        <p:grpSp>
          <p:nvGrpSpPr>
            <p:cNvPr id="760" name="Google Shape;760;p17"/>
            <p:cNvGrpSpPr/>
            <p:nvPr/>
          </p:nvGrpSpPr>
          <p:grpSpPr>
            <a:xfrm>
              <a:off x="3569650" y="1752847"/>
              <a:ext cx="2997806" cy="2493918"/>
              <a:chOff x="6042775" y="1547747"/>
              <a:chExt cx="2997806" cy="2493918"/>
            </a:xfrm>
          </p:grpSpPr>
          <p:pic>
            <p:nvPicPr>
              <p:cNvPr id="761" name="Google Shape;761;p17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6042775" y="1547747"/>
                <a:ext cx="2895475" cy="22455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62" name="Google Shape;762;p17"/>
              <p:cNvSpPr/>
              <p:nvPr/>
            </p:nvSpPr>
            <p:spPr>
              <a:xfrm>
                <a:off x="6044181" y="3496865"/>
                <a:ext cx="2996400" cy="544800"/>
              </a:xfrm>
              <a:prstGeom prst="round2DiagRect">
                <a:avLst>
                  <a:gd fmla="val 50000" name="adj1"/>
                  <a:gd fmla="val 0" name="adj2"/>
                </a:avLst>
              </a:prstGeom>
              <a:solidFill>
                <a:srgbClr val="0A45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" sz="14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RRFSv1 Compute Domain (</a:t>
                </a:r>
                <a:r>
                  <a:rPr b="1" i="0" lang="en" sz="1400" u="none" cap="none" strike="noStrik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red</a:t>
                </a:r>
                <a:r>
                  <a:rPr b="1" i="0" lang="en" sz="14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)</a:t>
                </a:r>
                <a:endParaRPr b="1" i="0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63" name="Google Shape;763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84150" y="1446832"/>
              <a:ext cx="2870999" cy="22460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4" name="Google Shape;764;p17"/>
          <p:cNvSpPr txBox="1"/>
          <p:nvPr/>
        </p:nvSpPr>
        <p:spPr>
          <a:xfrm>
            <a:off x="425275" y="795450"/>
            <a:ext cx="6165600" cy="3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1700"/>
              <a:buFont typeface="Arial"/>
              <a:buChar char="●"/>
            </a:pPr>
            <a:r>
              <a:rPr b="1" i="0" lang="en" sz="17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Membership </a:t>
            </a:r>
            <a:endParaRPr b="1" i="0" sz="17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1500"/>
              <a:buFont typeface="Arial"/>
              <a:buChar char="○"/>
            </a:pPr>
            <a:r>
              <a:rPr b="0" i="0" lang="en" sz="15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All REFS domains include 12 RRFS members, CONUS and AK add 2 HRRR members to push to 14 total members</a:t>
            </a:r>
            <a:endParaRPr b="0" i="0" sz="15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1500"/>
              <a:buFont typeface="Arial"/>
              <a:buChar char="○"/>
            </a:pPr>
            <a:r>
              <a:rPr b="0" i="0" lang="en" sz="15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HREF membership sizes:  CONUS (10), AK (8), HI/PR (6)</a:t>
            </a:r>
            <a:endParaRPr b="0" i="0" sz="15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1700"/>
              <a:buFont typeface="Arial"/>
              <a:buChar char="●"/>
            </a:pPr>
            <a:r>
              <a:rPr b="1" i="0" lang="en" sz="17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Forecast length and frequency</a:t>
            </a:r>
            <a:endParaRPr b="1" i="0" sz="17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1500"/>
              <a:buFont typeface="Arial"/>
              <a:buChar char="○"/>
            </a:pPr>
            <a:r>
              <a:rPr b="0" i="0" lang="en" sz="15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REFS goes to 60 h, 4x/day for all domains</a:t>
            </a:r>
            <a:endParaRPr b="0" i="0" sz="5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1500"/>
              <a:buFont typeface="Arial"/>
              <a:buChar char="○"/>
            </a:pPr>
            <a:r>
              <a:rPr b="0" i="0" lang="en" sz="15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HREF goes to 48 h, 2x/day most domains</a:t>
            </a:r>
            <a:endParaRPr b="0" i="0" sz="15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1700"/>
              <a:buFont typeface="Arial"/>
              <a:buChar char="●"/>
            </a:pPr>
            <a:r>
              <a:rPr b="1" i="0" lang="en" sz="17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Output grids </a:t>
            </a:r>
            <a:endParaRPr b="1" i="0" sz="17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1500"/>
              <a:buFont typeface="Arial"/>
              <a:buChar char="○"/>
            </a:pPr>
            <a:r>
              <a:rPr b="0" i="0" lang="en" sz="15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REFS uses output grids of RRFS (NAM nest regions) - </a:t>
            </a:r>
            <a:endParaRPr b="0" i="0" sz="15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3 km CONUS &amp; AK; 2.5 km PR &amp; HI</a:t>
            </a:r>
            <a:endParaRPr b="0" i="0" sz="15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1500"/>
              <a:buFont typeface="Arial"/>
              <a:buChar char="○"/>
            </a:pPr>
            <a:r>
              <a:rPr b="0" i="0" lang="en" sz="15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HREF is processed on 5 km HiresW output grids  </a:t>
            </a:r>
            <a:endParaRPr b="0" i="0" sz="15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8775" y="2692863"/>
            <a:ext cx="3630168" cy="2093976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770" name="Google Shape;77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8775" y="768096"/>
            <a:ext cx="3630167" cy="1802983"/>
          </a:xfrm>
          <a:prstGeom prst="rect">
            <a:avLst/>
          </a:prstGeom>
          <a:noFill/>
          <a:ln cap="flat" cmpd="sng" w="25400">
            <a:solidFill>
              <a:srgbClr val="666666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771" name="Google Shape;77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9300" y="2694650"/>
            <a:ext cx="3629778" cy="2090425"/>
          </a:xfrm>
          <a:prstGeom prst="rect">
            <a:avLst/>
          </a:prstGeom>
          <a:noFill/>
          <a:ln cap="flat" cmpd="sng" w="25400">
            <a:solidFill>
              <a:srgbClr val="666666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772" name="Google Shape;772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9300" y="768062"/>
            <a:ext cx="3629775" cy="184019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3" name="Google Shape;773;p18"/>
          <p:cNvSpPr txBox="1"/>
          <p:nvPr/>
        </p:nvSpPr>
        <p:spPr>
          <a:xfrm>
            <a:off x="1452500" y="1346750"/>
            <a:ext cx="20421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RMSE &amp; spread</a:t>
            </a:r>
            <a:endParaRPr b="0" i="0" sz="20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18"/>
          <p:cNvSpPr txBox="1"/>
          <p:nvPr/>
        </p:nvSpPr>
        <p:spPr>
          <a:xfrm>
            <a:off x="479300" y="2329075"/>
            <a:ext cx="4572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rPr>
              <a:t>f06</a:t>
            </a:r>
            <a:endParaRPr b="1" i="0" sz="1200" u="none" cap="none" strike="noStrike">
              <a:solidFill>
                <a:srgbClr val="25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18"/>
          <p:cNvSpPr txBox="1"/>
          <p:nvPr/>
        </p:nvSpPr>
        <p:spPr>
          <a:xfrm>
            <a:off x="3834275" y="2357400"/>
            <a:ext cx="4191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rPr>
              <a:t>f48</a:t>
            </a:r>
            <a:endParaRPr b="1" i="0" sz="1200" u="none" cap="none" strike="noStrike">
              <a:solidFill>
                <a:srgbClr val="25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18"/>
          <p:cNvSpPr txBox="1"/>
          <p:nvPr/>
        </p:nvSpPr>
        <p:spPr>
          <a:xfrm>
            <a:off x="1591437" y="2357412"/>
            <a:ext cx="1405500" cy="26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rPr>
              <a:t>forecast lead</a:t>
            </a:r>
            <a:endParaRPr b="1" i="0" sz="1200" u="none" cap="none" strike="noStrike">
              <a:solidFill>
                <a:srgbClr val="25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18"/>
          <p:cNvSpPr txBox="1"/>
          <p:nvPr/>
        </p:nvSpPr>
        <p:spPr>
          <a:xfrm>
            <a:off x="2158400" y="3904688"/>
            <a:ext cx="19506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HREF slight cold bias</a:t>
            </a:r>
            <a:endParaRPr b="0" i="0" sz="14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18"/>
          <p:cNvSpPr txBox="1"/>
          <p:nvPr/>
        </p:nvSpPr>
        <p:spPr>
          <a:xfrm>
            <a:off x="390350" y="4376563"/>
            <a:ext cx="546000" cy="29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-0.6F</a:t>
            </a:r>
            <a:endParaRPr b="0" i="0" sz="12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9" name="Google Shape;779;p18"/>
          <p:cNvCxnSpPr/>
          <p:nvPr/>
        </p:nvCxnSpPr>
        <p:spPr>
          <a:xfrm>
            <a:off x="686575" y="3471338"/>
            <a:ext cx="33243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0" name="Google Shape;780;p18"/>
          <p:cNvSpPr txBox="1"/>
          <p:nvPr/>
        </p:nvSpPr>
        <p:spPr>
          <a:xfrm>
            <a:off x="6759500" y="1390400"/>
            <a:ext cx="1171800" cy="5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RMSE &amp; spread</a:t>
            </a:r>
            <a:endParaRPr b="0" i="0" sz="17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18"/>
          <p:cNvSpPr txBox="1"/>
          <p:nvPr/>
        </p:nvSpPr>
        <p:spPr>
          <a:xfrm>
            <a:off x="4370725" y="3154663"/>
            <a:ext cx="4572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rPr>
              <a:t>f06</a:t>
            </a:r>
            <a:endParaRPr b="1" i="0" sz="1200" u="none" cap="none" strike="noStrike">
              <a:solidFill>
                <a:srgbClr val="25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/>
          <p:nvPr/>
        </p:nvSpPr>
        <p:spPr>
          <a:xfrm>
            <a:off x="7459850" y="2255613"/>
            <a:ext cx="4191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rPr>
              <a:t>f48</a:t>
            </a:r>
            <a:endParaRPr b="1" i="0" sz="1200" u="none" cap="none" strike="noStrike">
              <a:solidFill>
                <a:srgbClr val="25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18"/>
          <p:cNvSpPr txBox="1"/>
          <p:nvPr/>
        </p:nvSpPr>
        <p:spPr>
          <a:xfrm>
            <a:off x="5141813" y="2324988"/>
            <a:ext cx="1844100" cy="32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rPr>
              <a:t>forecast lead</a:t>
            </a:r>
            <a:endParaRPr b="1" i="0" sz="1200" u="none" cap="none" strike="noStrike">
              <a:solidFill>
                <a:srgbClr val="25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18"/>
          <p:cNvSpPr txBox="1"/>
          <p:nvPr/>
        </p:nvSpPr>
        <p:spPr>
          <a:xfrm>
            <a:off x="4629800" y="1631850"/>
            <a:ext cx="1613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323B42"/>
                </a:solidFill>
                <a:latin typeface="Arial"/>
                <a:ea typeface="Arial"/>
                <a:cs typeface="Arial"/>
                <a:sym typeface="Arial"/>
              </a:rPr>
              <a:t>dramatically better </a:t>
            </a:r>
            <a:endParaRPr b="1" i="0" sz="1100" u="none" cap="none" strike="noStrike">
              <a:solidFill>
                <a:srgbClr val="323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323B42"/>
                </a:solidFill>
                <a:latin typeface="Arial"/>
                <a:ea typeface="Arial"/>
                <a:cs typeface="Arial"/>
                <a:sym typeface="Arial"/>
              </a:rPr>
              <a:t>skill/spread in HREF</a:t>
            </a:r>
            <a:endParaRPr b="1" i="0" sz="1100" u="none" cap="none" strike="noStrike">
              <a:solidFill>
                <a:srgbClr val="323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5" name="Google Shape;785;p18"/>
          <p:cNvCxnSpPr/>
          <p:nvPr/>
        </p:nvCxnSpPr>
        <p:spPr>
          <a:xfrm rot="10800000">
            <a:off x="6429500" y="1466575"/>
            <a:ext cx="0" cy="316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786" name="Google Shape;786;p18"/>
          <p:cNvCxnSpPr/>
          <p:nvPr/>
        </p:nvCxnSpPr>
        <p:spPr>
          <a:xfrm rot="10800000">
            <a:off x="6732525" y="1257203"/>
            <a:ext cx="0" cy="860100"/>
          </a:xfrm>
          <a:prstGeom prst="straightConnector1">
            <a:avLst/>
          </a:prstGeom>
          <a:noFill/>
          <a:ln cap="flat" cmpd="sng" w="19050">
            <a:solidFill>
              <a:srgbClr val="171616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787" name="Google Shape;787;p18"/>
          <p:cNvSpPr txBox="1"/>
          <p:nvPr/>
        </p:nvSpPr>
        <p:spPr>
          <a:xfrm>
            <a:off x="7242400" y="3637763"/>
            <a:ext cx="7431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bias</a:t>
            </a:r>
            <a:endParaRPr b="0" i="0" sz="18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18"/>
          <p:cNvSpPr txBox="1"/>
          <p:nvPr/>
        </p:nvSpPr>
        <p:spPr>
          <a:xfrm>
            <a:off x="4248775" y="4399413"/>
            <a:ext cx="626400" cy="36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0.05 F</a:t>
            </a:r>
            <a:endParaRPr b="0" i="0" sz="12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18"/>
          <p:cNvSpPr txBox="1"/>
          <p:nvPr/>
        </p:nvSpPr>
        <p:spPr>
          <a:xfrm>
            <a:off x="4248775" y="3011788"/>
            <a:ext cx="626400" cy="36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0.95 F</a:t>
            </a:r>
            <a:endParaRPr b="0" i="0" sz="12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18"/>
          <p:cNvSpPr txBox="1"/>
          <p:nvPr/>
        </p:nvSpPr>
        <p:spPr>
          <a:xfrm>
            <a:off x="4210700" y="2397113"/>
            <a:ext cx="4572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rPr>
              <a:t>f06</a:t>
            </a:r>
            <a:endParaRPr b="1" i="0" sz="1200" u="none" cap="none" strike="noStrike">
              <a:solidFill>
                <a:srgbClr val="25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1" name="Google Shape;791;p18"/>
          <p:cNvCxnSpPr/>
          <p:nvPr/>
        </p:nvCxnSpPr>
        <p:spPr>
          <a:xfrm flipH="1" rot="10800000">
            <a:off x="8261300" y="1812535"/>
            <a:ext cx="848100" cy="8400"/>
          </a:xfrm>
          <a:prstGeom prst="straightConnector1">
            <a:avLst/>
          </a:prstGeom>
          <a:noFill/>
          <a:ln cap="flat" cmpd="sng" w="38100">
            <a:solidFill>
              <a:srgbClr val="323B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2" name="Google Shape;792;p18"/>
          <p:cNvCxnSpPr/>
          <p:nvPr/>
        </p:nvCxnSpPr>
        <p:spPr>
          <a:xfrm flipH="1" rot="10800000">
            <a:off x="8261300" y="2383870"/>
            <a:ext cx="848100" cy="8400"/>
          </a:xfrm>
          <a:prstGeom prst="straightConnector1">
            <a:avLst/>
          </a:prstGeom>
          <a:noFill/>
          <a:ln cap="flat" cmpd="sng" w="3810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3" name="Google Shape;793;p18"/>
          <p:cNvSpPr txBox="1"/>
          <p:nvPr/>
        </p:nvSpPr>
        <p:spPr>
          <a:xfrm>
            <a:off x="7958275" y="1390402"/>
            <a:ext cx="84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REFS</a:t>
            </a:r>
            <a:endParaRPr b="1" i="0" sz="15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18"/>
          <p:cNvSpPr txBox="1"/>
          <p:nvPr/>
        </p:nvSpPr>
        <p:spPr>
          <a:xfrm>
            <a:off x="7942094" y="1981625"/>
            <a:ext cx="84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HREF</a:t>
            </a:r>
            <a:endParaRPr b="1" i="0" sz="1500" u="none" cap="none" strike="noStrike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18"/>
          <p:cNvSpPr txBox="1"/>
          <p:nvPr/>
        </p:nvSpPr>
        <p:spPr>
          <a:xfrm>
            <a:off x="547925" y="788050"/>
            <a:ext cx="1405500" cy="329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m Temp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18"/>
          <p:cNvSpPr txBox="1"/>
          <p:nvPr/>
        </p:nvSpPr>
        <p:spPr>
          <a:xfrm>
            <a:off x="4307950" y="786384"/>
            <a:ext cx="1048800" cy="329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m Td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18"/>
          <p:cNvSpPr txBox="1"/>
          <p:nvPr/>
        </p:nvSpPr>
        <p:spPr>
          <a:xfrm>
            <a:off x="2287250" y="-5050"/>
            <a:ext cx="48933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mid-Dec 2023 to mid-Mar 2024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ensemble performance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18"/>
          <p:cNvSpPr txBox="1"/>
          <p:nvPr/>
        </p:nvSpPr>
        <p:spPr>
          <a:xfrm>
            <a:off x="3218550" y="3471338"/>
            <a:ext cx="7431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bias</a:t>
            </a:r>
            <a:endParaRPr b="0" i="0" sz="18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9"/>
          <p:cNvSpPr txBox="1"/>
          <p:nvPr>
            <p:ph type="title"/>
          </p:nvPr>
        </p:nvSpPr>
        <p:spPr>
          <a:xfrm>
            <a:off x="359825" y="38975"/>
            <a:ext cx="86574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" sz="2800"/>
              <a:t>RRFS convective-storm intensity and coverage issue</a:t>
            </a:r>
            <a:endParaRPr b="1" sz="2800"/>
          </a:p>
        </p:txBody>
      </p:sp>
      <p:sp>
        <p:nvSpPr>
          <p:cNvPr id="804" name="Google Shape;804;p19"/>
          <p:cNvSpPr txBox="1"/>
          <p:nvPr/>
        </p:nvSpPr>
        <p:spPr>
          <a:xfrm>
            <a:off x="5324475" y="4460850"/>
            <a:ext cx="375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*Thanks to Georg Grell and Haiqin Li for this work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19"/>
          <p:cNvSpPr txBox="1"/>
          <p:nvPr/>
        </p:nvSpPr>
        <p:spPr>
          <a:xfrm>
            <a:off x="181750" y="931150"/>
            <a:ext cx="51426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Testbeds (like FFaIR), and objective verification, have shown that RRFS prototypes have long had a high bias for heavy precipitation in the warm season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6" name="Google Shape;806;p19"/>
          <p:cNvPicPr preferRelativeResize="0"/>
          <p:nvPr/>
        </p:nvPicPr>
        <p:blipFill rotWithShape="1">
          <a:blip r:embed="rId3">
            <a:alphaModFix/>
          </a:blip>
          <a:srcRect b="0" l="695" r="0" t="0"/>
          <a:stretch/>
        </p:blipFill>
        <p:spPr>
          <a:xfrm>
            <a:off x="5324475" y="931141"/>
            <a:ext cx="3757500" cy="216109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7" name="Google Shape;807;p19"/>
          <p:cNvSpPr txBox="1"/>
          <p:nvPr/>
        </p:nvSpPr>
        <p:spPr>
          <a:xfrm>
            <a:off x="181750" y="2228850"/>
            <a:ext cx="53619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1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Grell-Freitas (GF) parameterized convection was added to RRFS (mid-Aug 2023) to help mitigate this issue, with additional follow on tuning:</a:t>
            </a:r>
            <a:endParaRPr b="0" i="1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19"/>
          <p:cNvSpPr txBox="1"/>
          <p:nvPr/>
        </p:nvSpPr>
        <p:spPr>
          <a:xfrm>
            <a:off x="400500" y="3451250"/>
            <a:ext cx="8343000" cy="12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GF is not called if the boundary layer scheme’s (MYNN) shallow convection scheme is active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Disabled congestus convection, but slightly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decreased 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characteristic cloud size for deep convection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Apply scale-aware scaling of GF deep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when the microphysics scheme is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active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Convective cloud condensate from GF is coupled to radiation via subgrid scale cloud fractions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Radar reflectivity from GF is included in the total reflectivity output from the model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"/>
          <p:cNvSpPr txBox="1"/>
          <p:nvPr>
            <p:ph type="title"/>
          </p:nvPr>
        </p:nvSpPr>
        <p:spPr>
          <a:xfrm>
            <a:off x="710550" y="38973"/>
            <a:ext cx="79761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/>
              <a:t>A potentially large pivot ahead for RRFSv1 </a:t>
            </a:r>
            <a:endParaRPr sz="2400"/>
          </a:p>
        </p:txBody>
      </p:sp>
      <p:sp>
        <p:nvSpPr>
          <p:cNvPr id="303" name="Google Shape;303;p2"/>
          <p:cNvSpPr txBox="1"/>
          <p:nvPr>
            <p:ph idx="1" type="body"/>
          </p:nvPr>
        </p:nvSpPr>
        <p:spPr>
          <a:xfrm>
            <a:off x="666000" y="714300"/>
            <a:ext cx="8144700" cy="3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115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00"/>
              <a:buChar char="•"/>
            </a:pPr>
            <a:r>
              <a:rPr lang="en" sz="1900"/>
              <a:t>The RRFS development team pushed over the last year to optimize overall system performance ahead of a code freeze in late March this year.</a:t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/>
          </a:p>
          <a:p>
            <a:pPr indent="-31115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00"/>
              <a:buChar char="•"/>
            </a:pPr>
            <a:r>
              <a:rPr lang="en" sz="1900"/>
              <a:t>RRFS subsequently had issues with missed severe storms during the Hazardous Weather Testbed in May 2024</a:t>
            </a:r>
            <a:endParaRPr sz="1900"/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400"/>
          </a:p>
          <a:p>
            <a:pPr indent="-28575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900"/>
              <a:buChar char="•"/>
            </a:pPr>
            <a:r>
              <a:rPr lang="en" sz="1500">
                <a:solidFill>
                  <a:schemeClr val="dk1"/>
                </a:solidFill>
              </a:rPr>
              <a:t>Subjective and objective skill of RRFS (particularly POD) lagged well behind top performing CAMs.</a:t>
            </a:r>
            <a:endParaRPr sz="15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">
              <a:solidFill>
                <a:schemeClr val="dk1"/>
              </a:solidFill>
            </a:endParaRPr>
          </a:p>
          <a:p>
            <a:pPr indent="-28575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900"/>
              <a:buChar char="•"/>
            </a:pPr>
            <a:r>
              <a:rPr lang="en" sz="1500">
                <a:solidFill>
                  <a:schemeClr val="dk1"/>
                </a:solidFill>
              </a:rPr>
              <a:t>RRFS was relatively worse this year from SPC perspective than the 2023 version of RRFS.</a:t>
            </a:r>
            <a:endParaRPr sz="15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800"/>
          </a:p>
          <a:p>
            <a:pPr indent="-31115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00"/>
              <a:buChar char="•"/>
            </a:pPr>
            <a:r>
              <a:rPr lang="en" sz="1900"/>
              <a:t>Recently, decision was made to delay RRFSv1, pulling back from the implementation process to explore alternative options.  </a:t>
            </a:r>
            <a:endParaRPr sz="19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20"/>
          <p:cNvSpPr txBox="1"/>
          <p:nvPr/>
        </p:nvSpPr>
        <p:spPr>
          <a:xfrm>
            <a:off x="591375" y="4517325"/>
            <a:ext cx="8408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*Thanks to J. Romero-Alvarez (GSL), R. Ahmadov (GSL), B. Baker (ARL), and P. Bhattacharjee (EMC) for material on this slide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4" name="Google Shape;814;p20"/>
          <p:cNvGrpSpPr/>
          <p:nvPr/>
        </p:nvGrpSpPr>
        <p:grpSpPr>
          <a:xfrm>
            <a:off x="577300" y="2345650"/>
            <a:ext cx="3832373" cy="1971623"/>
            <a:chOff x="510200" y="2500525"/>
            <a:chExt cx="3832373" cy="1971623"/>
          </a:xfrm>
        </p:grpSpPr>
        <p:pic>
          <p:nvPicPr>
            <p:cNvPr id="815" name="Google Shape;815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0200" y="2500525"/>
              <a:ext cx="3832373" cy="1971623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3"/>
                </a:srgbClr>
              </a:outerShdw>
            </a:effectLst>
          </p:spPr>
        </p:pic>
        <p:pic>
          <p:nvPicPr>
            <p:cNvPr id="816" name="Google Shape;816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95500" y="2768775"/>
              <a:ext cx="185675" cy="60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7" name="Google Shape;817;p20"/>
          <p:cNvSpPr txBox="1"/>
          <p:nvPr/>
        </p:nvSpPr>
        <p:spPr>
          <a:xfrm>
            <a:off x="577300" y="82750"/>
            <a:ext cx="390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rPr>
              <a:t>Smoke and Dust</a:t>
            </a:r>
            <a:endParaRPr b="1" i="0" sz="2800" u="none" cap="none" strike="noStrike">
              <a:solidFill>
                <a:srgbClr val="0099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0"/>
          <p:cNvSpPr txBox="1"/>
          <p:nvPr/>
        </p:nvSpPr>
        <p:spPr>
          <a:xfrm>
            <a:off x="449125" y="653050"/>
            <a:ext cx="4122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Included in 3-km RRFS over North America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data: RAVE Emissions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Fire Radiative Power → plume rise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Fire Radiative Energy → estimate emissions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20"/>
          <p:cNvSpPr txBox="1"/>
          <p:nvPr/>
        </p:nvSpPr>
        <p:spPr>
          <a:xfrm>
            <a:off x="285025" y="1838950"/>
            <a:ext cx="42870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RAVE 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</a:t>
            </a:r>
            <a:r>
              <a:rPr b="0" i="0" lang="en" sz="1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egional Hourly </a:t>
            </a:r>
            <a:r>
              <a:rPr b="0" i="0" lang="en" sz="1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dvanced Baseline Imager (ABI) and </a:t>
            </a:r>
            <a:r>
              <a:rPr b="0" i="0" lang="en" sz="1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isible Infrared Imaging Radiometer Suite (VIIRS) </a:t>
            </a:r>
            <a:r>
              <a:rPr b="0" i="0" lang="en" sz="1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0" name="Google Shape;82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25" y="240062"/>
            <a:ext cx="4400851" cy="3421349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20"/>
          <p:cNvSpPr txBox="1"/>
          <p:nvPr/>
        </p:nvSpPr>
        <p:spPr>
          <a:xfrm>
            <a:off x="4731400" y="3672550"/>
            <a:ext cx="4082100" cy="76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km vertically integrated smoke forecast from 26 June 2023 depicting impact from Canadian wildfires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pclogo" id="826" name="Google Shape;82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827" name="Google Shape;82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5800" y="57150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21"/>
          <p:cNvSpPr txBox="1"/>
          <p:nvPr/>
        </p:nvSpPr>
        <p:spPr>
          <a:xfrm>
            <a:off x="1680519" y="16207"/>
            <a:ext cx="65676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2024 Day 1 Deterministic Flagships: Composite Reflectivity &amp; UH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9" name="Google Shape;829;p21"/>
          <p:cNvPicPr preferRelativeResize="0"/>
          <p:nvPr/>
        </p:nvPicPr>
        <p:blipFill rotWithShape="1">
          <a:blip r:embed="rId5">
            <a:alphaModFix/>
          </a:blip>
          <a:srcRect b="9990" l="7192" r="9370" t="8985"/>
          <a:stretch/>
        </p:blipFill>
        <p:spPr>
          <a:xfrm>
            <a:off x="121188" y="1279025"/>
            <a:ext cx="4303476" cy="3342851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21"/>
          <p:cNvSpPr txBox="1"/>
          <p:nvPr/>
        </p:nvSpPr>
        <p:spPr>
          <a:xfrm>
            <a:off x="392682" y="4621864"/>
            <a:ext cx="792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HRRRv4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21"/>
          <p:cNvSpPr txBox="1"/>
          <p:nvPr/>
        </p:nvSpPr>
        <p:spPr>
          <a:xfrm>
            <a:off x="1185274" y="4621864"/>
            <a:ext cx="862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MPAS RT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21"/>
          <p:cNvSpPr txBox="1"/>
          <p:nvPr/>
        </p:nvSpPr>
        <p:spPr>
          <a:xfrm>
            <a:off x="2089731" y="4621864"/>
            <a:ext cx="5835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RRFS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21"/>
          <p:cNvSpPr txBox="1"/>
          <p:nvPr/>
        </p:nvSpPr>
        <p:spPr>
          <a:xfrm>
            <a:off x="3645302" y="4621864"/>
            <a:ext cx="9267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GFDL FV3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21"/>
          <p:cNvSpPr txBox="1"/>
          <p:nvPr/>
        </p:nvSpPr>
        <p:spPr>
          <a:xfrm>
            <a:off x="2603408" y="4621864"/>
            <a:ext cx="11604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NASA GEOS 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FV3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21"/>
          <p:cNvSpPr txBox="1"/>
          <p:nvPr/>
        </p:nvSpPr>
        <p:spPr>
          <a:xfrm>
            <a:off x="476258" y="4252898"/>
            <a:ext cx="550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6.74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21"/>
          <p:cNvSpPr txBox="1"/>
          <p:nvPr/>
        </p:nvSpPr>
        <p:spPr>
          <a:xfrm>
            <a:off x="1293317" y="4252898"/>
            <a:ext cx="550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6.23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21"/>
          <p:cNvSpPr txBox="1"/>
          <p:nvPr/>
        </p:nvSpPr>
        <p:spPr>
          <a:xfrm>
            <a:off x="2112706" y="4252898"/>
            <a:ext cx="550800" cy="3309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5.48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21"/>
          <p:cNvSpPr txBox="1"/>
          <p:nvPr/>
        </p:nvSpPr>
        <p:spPr>
          <a:xfrm>
            <a:off x="2932079" y="4252898"/>
            <a:ext cx="550800" cy="3309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5.12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21"/>
          <p:cNvSpPr txBox="1"/>
          <p:nvPr/>
        </p:nvSpPr>
        <p:spPr>
          <a:xfrm>
            <a:off x="3751456" y="4252898"/>
            <a:ext cx="550800" cy="3309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4.90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21"/>
          <p:cNvSpPr txBox="1"/>
          <p:nvPr/>
        </p:nvSpPr>
        <p:spPr>
          <a:xfrm>
            <a:off x="4676750" y="931400"/>
            <a:ext cx="237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Change in mean subjective ratings relative to 2023.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21"/>
          <p:cNvSpPr txBox="1"/>
          <p:nvPr/>
        </p:nvSpPr>
        <p:spPr>
          <a:xfrm>
            <a:off x="4477050" y="2840800"/>
            <a:ext cx="4549800" cy="16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●"/>
            </a:pPr>
            <a:r>
              <a:rPr b="0" i="0" lang="en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HRRRv4 was clear top performer &amp; differences in average ratings were significant (paired student’s t-test).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●"/>
            </a:pPr>
            <a:r>
              <a:rPr b="0" i="0" lang="en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MPAS RT was clear runner-up &amp; differences w.r.t lower rated models were significant (including RRFS).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●"/>
            </a:pPr>
            <a:r>
              <a:rPr b="0" i="0" lang="en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Order of ratings was same as last year, except NASA-GEOS and GFDL FV3 (C-SHiELD) have switched places. 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●"/>
            </a:pPr>
            <a:r>
              <a:rPr b="0" i="0" lang="en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HRRR, MPAS, and NASA-GEOS ratings went up this year, while RRFS and C-SHiELD went down. 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2" name="Google Shape;84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76750" y="1399825"/>
            <a:ext cx="2027876" cy="13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21"/>
          <p:cNvSpPr txBox="1"/>
          <p:nvPr/>
        </p:nvSpPr>
        <p:spPr>
          <a:xfrm>
            <a:off x="4967350" y="4697250"/>
            <a:ext cx="4176600" cy="469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slide courtesy Israel Jirak/Adam Clark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22"/>
          <p:cNvPicPr preferRelativeResize="0"/>
          <p:nvPr/>
        </p:nvPicPr>
        <p:blipFill rotWithShape="1">
          <a:blip r:embed="rId3">
            <a:alphaModFix/>
          </a:blip>
          <a:srcRect b="7356" l="7209" r="9157" t="8651"/>
          <a:stretch/>
        </p:blipFill>
        <p:spPr>
          <a:xfrm>
            <a:off x="1469600" y="1084010"/>
            <a:ext cx="4990500" cy="400962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49" name="Google Shape;849;p22"/>
          <p:cNvSpPr txBox="1"/>
          <p:nvPr>
            <p:ph type="title"/>
          </p:nvPr>
        </p:nvSpPr>
        <p:spPr>
          <a:xfrm>
            <a:off x="311700" y="445025"/>
            <a:ext cx="8778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12Z HWT Ensemble Comparison (Day 1): Storm Attributes</a:t>
            </a:r>
            <a:endParaRPr sz="2400"/>
          </a:p>
        </p:txBody>
      </p:sp>
      <p:sp>
        <p:nvSpPr>
          <p:cNvPr id="850" name="Google Shape;850;p22"/>
          <p:cNvSpPr txBox="1"/>
          <p:nvPr/>
        </p:nvSpPr>
        <p:spPr>
          <a:xfrm>
            <a:off x="1781550" y="4663440"/>
            <a:ext cx="1007400" cy="250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HREF - 6.82</a:t>
            </a:r>
            <a:endParaRPr b="1" i="0" sz="14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pclogo" id="851" name="Google Shape;85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95250"/>
            <a:ext cx="1007300" cy="402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852" name="Google Shape;85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41875" y="57150"/>
            <a:ext cx="491675" cy="490825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22"/>
          <p:cNvSpPr txBox="1"/>
          <p:nvPr/>
        </p:nvSpPr>
        <p:spPr>
          <a:xfrm>
            <a:off x="3606950" y="4663440"/>
            <a:ext cx="1007400" cy="250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E69138"/>
                </a:solidFill>
                <a:latin typeface="Arial"/>
                <a:ea typeface="Arial"/>
                <a:cs typeface="Arial"/>
                <a:sym typeface="Arial"/>
              </a:rPr>
              <a:t>REFS - 6.68</a:t>
            </a:r>
            <a:endParaRPr b="1" i="0" sz="1400" u="none" cap="none" strike="noStrike">
              <a:solidFill>
                <a:srgbClr val="E691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22"/>
          <p:cNvSpPr txBox="1"/>
          <p:nvPr/>
        </p:nvSpPr>
        <p:spPr>
          <a:xfrm>
            <a:off x="6536525" y="1110525"/>
            <a:ext cx="2562000" cy="32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Based on subjective evaluations, REFS was fairly competitive with HREF (surprising given deterministic RRFS performance).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REFS best in this comparison for Day 2 (not shown), dramatically different than 2023 HWT where Day 2 REFS performance was a concern.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22"/>
          <p:cNvSpPr txBox="1"/>
          <p:nvPr/>
        </p:nvSpPr>
        <p:spPr>
          <a:xfrm>
            <a:off x="-25" y="3392925"/>
            <a:ext cx="1393200" cy="1412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plot courtesy Israel Jirak/ Adam Clark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Google Shape;86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7520" y="1216152"/>
            <a:ext cx="3017519" cy="202074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61" name="Google Shape;86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5040" y="1216152"/>
            <a:ext cx="3017519" cy="202173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62" name="Google Shape;862;p23"/>
          <p:cNvSpPr txBox="1"/>
          <p:nvPr>
            <p:ph type="title"/>
          </p:nvPr>
        </p:nvSpPr>
        <p:spPr>
          <a:xfrm>
            <a:off x="436875" y="206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“Streak” case in North Pacific, 20231205/18Z cycle</a:t>
            </a:r>
            <a:endParaRPr/>
          </a:p>
        </p:txBody>
      </p:sp>
      <p:pic>
        <p:nvPicPr>
          <p:cNvPr id="863" name="Google Shape;863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" y="1217600"/>
            <a:ext cx="3017519" cy="202173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64" name="Google Shape;864;p23"/>
          <p:cNvSpPr txBox="1"/>
          <p:nvPr/>
        </p:nvSpPr>
        <p:spPr>
          <a:xfrm>
            <a:off x="0" y="1217600"/>
            <a:ext cx="730500" cy="4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f01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23"/>
          <p:cNvSpPr txBox="1"/>
          <p:nvPr/>
        </p:nvSpPr>
        <p:spPr>
          <a:xfrm>
            <a:off x="3017525" y="1217600"/>
            <a:ext cx="730500" cy="4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f02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23"/>
          <p:cNvSpPr txBox="1"/>
          <p:nvPr/>
        </p:nvSpPr>
        <p:spPr>
          <a:xfrm>
            <a:off x="6035050" y="1217600"/>
            <a:ext cx="730500" cy="4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f03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"/>
          <p:cNvSpPr txBox="1"/>
          <p:nvPr/>
        </p:nvSpPr>
        <p:spPr>
          <a:xfrm>
            <a:off x="457050" y="4201725"/>
            <a:ext cx="848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"/>
          <p:cNvSpPr txBox="1"/>
          <p:nvPr/>
        </p:nvSpPr>
        <p:spPr>
          <a:xfrm>
            <a:off x="710550" y="80627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Rapid Refresh Forecast System (RRFS)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rPr>
              <a:t>A UFS Application</a:t>
            </a:r>
            <a:endParaRPr b="1" i="0" sz="1600" u="none" cap="none" strike="noStrike">
              <a:solidFill>
                <a:srgbClr val="0099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"/>
          <p:cNvSpPr txBox="1"/>
          <p:nvPr/>
        </p:nvSpPr>
        <p:spPr>
          <a:xfrm>
            <a:off x="375550" y="856475"/>
            <a:ext cx="5948700" cy="37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km grid spacing over North America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2000"/>
              <a:buFont typeface="Arial"/>
              <a:buChar char="●"/>
            </a:pPr>
            <a:r>
              <a:rPr b="0" i="0" lang="en" sz="20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FV3 dynamical core </a:t>
            </a:r>
            <a:endParaRPr b="0" i="0" sz="20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2000"/>
              <a:buFont typeface="Arial"/>
              <a:buChar char="●"/>
            </a:pPr>
            <a:r>
              <a:rPr b="0" i="0" lang="en" sz="20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Hourly updated</a:t>
            </a:r>
            <a:endParaRPr b="0" i="0" sz="20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2000"/>
              <a:buFont typeface="Arial"/>
              <a:buChar char="●"/>
            </a:pPr>
            <a:r>
              <a:rPr b="0" i="0" lang="en" sz="20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65 vertical layers</a:t>
            </a:r>
            <a:endParaRPr b="0" i="0" sz="20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2000"/>
              <a:buFont typeface="Arial"/>
              <a:buChar char="●"/>
            </a:pPr>
            <a:r>
              <a:rPr b="0" i="0" lang="en" sz="20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Hybrid 3DEnVar assimilation (30 members)</a:t>
            </a:r>
            <a:endParaRPr b="0" i="0" sz="20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2000"/>
              <a:buFont typeface="Arial"/>
              <a:buChar char="●"/>
            </a:pPr>
            <a:r>
              <a:rPr b="0" i="0" lang="en" sz="20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Includes Smoke &amp; Dust</a:t>
            </a:r>
            <a:endParaRPr b="0" i="0" sz="19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900"/>
              <a:buFont typeface="Arial"/>
              <a:buChar char="●"/>
            </a:pPr>
            <a:r>
              <a:rPr b="0" i="0" lang="en" sz="19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Det. &amp; Ensemble forecasts to 60 h, every 6 hours</a:t>
            </a:r>
            <a:endParaRPr b="0" i="0" sz="19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900"/>
              <a:buFont typeface="Arial"/>
              <a:buChar char="●"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Deterministic forecasts only to 18 h, other cycles</a:t>
            </a:r>
            <a:endParaRPr b="0" i="0" sz="19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23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1" name="Google Shape;311;p3"/>
          <p:cNvGrpSpPr/>
          <p:nvPr/>
        </p:nvGrpSpPr>
        <p:grpSpPr>
          <a:xfrm>
            <a:off x="6541900" y="2361055"/>
            <a:ext cx="2398245" cy="2233226"/>
            <a:chOff x="3569650" y="1446832"/>
            <a:chExt cx="2997806" cy="2799933"/>
          </a:xfrm>
        </p:grpSpPr>
        <p:grpSp>
          <p:nvGrpSpPr>
            <p:cNvPr id="312" name="Google Shape;312;p3"/>
            <p:cNvGrpSpPr/>
            <p:nvPr/>
          </p:nvGrpSpPr>
          <p:grpSpPr>
            <a:xfrm>
              <a:off x="3569650" y="1752847"/>
              <a:ext cx="2997806" cy="2493918"/>
              <a:chOff x="6042775" y="1547747"/>
              <a:chExt cx="2997806" cy="2493918"/>
            </a:xfrm>
          </p:grpSpPr>
          <p:pic>
            <p:nvPicPr>
              <p:cNvPr id="313" name="Google Shape;313;p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6042775" y="1547747"/>
                <a:ext cx="2895475" cy="22455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4" name="Google Shape;314;p3"/>
              <p:cNvSpPr/>
              <p:nvPr/>
            </p:nvSpPr>
            <p:spPr>
              <a:xfrm>
                <a:off x="6044181" y="3496865"/>
                <a:ext cx="2996400" cy="544800"/>
              </a:xfrm>
              <a:prstGeom prst="round2DiagRect">
                <a:avLst>
                  <a:gd fmla="val 50000" name="adj1"/>
                  <a:gd fmla="val 0" name="adj2"/>
                </a:avLst>
              </a:prstGeom>
              <a:solidFill>
                <a:srgbClr val="0A459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" sz="14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RRFSv1 Compute Domain (</a:t>
                </a:r>
                <a:r>
                  <a:rPr b="1" i="0" lang="en" sz="1400" u="none" cap="none" strike="noStrik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red</a:t>
                </a:r>
                <a:r>
                  <a:rPr b="1" i="0" lang="en" sz="14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)</a:t>
                </a:r>
                <a:endParaRPr b="1" i="0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5" name="Google Shape;315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84150" y="1446832"/>
              <a:ext cx="2870999" cy="22460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6" name="Google Shape;316;p3"/>
          <p:cNvGrpSpPr/>
          <p:nvPr/>
        </p:nvGrpSpPr>
        <p:grpSpPr>
          <a:xfrm>
            <a:off x="6052175" y="1095430"/>
            <a:ext cx="2946146" cy="1314718"/>
            <a:chOff x="2693233" y="644922"/>
            <a:chExt cx="4873691" cy="2035482"/>
          </a:xfrm>
        </p:grpSpPr>
        <p:grpSp>
          <p:nvGrpSpPr>
            <p:cNvPr id="317" name="Google Shape;317;p3"/>
            <p:cNvGrpSpPr/>
            <p:nvPr/>
          </p:nvGrpSpPr>
          <p:grpSpPr>
            <a:xfrm>
              <a:off x="2693233" y="644922"/>
              <a:ext cx="4873691" cy="1486472"/>
              <a:chOff x="3299036" y="2601118"/>
              <a:chExt cx="4099673" cy="1273209"/>
            </a:xfrm>
          </p:grpSpPr>
          <p:pic>
            <p:nvPicPr>
              <p:cNvPr id="318" name="Google Shape;318;p3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3661591" y="2601118"/>
                <a:ext cx="1359535" cy="1273209"/>
              </a:xfrm>
              <a:prstGeom prst="rect">
                <a:avLst/>
              </a:prstGeom>
              <a:noFill/>
              <a:ln cap="flat" cmpd="sng" w="19050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49019"/>
                  </a:srgbClr>
                </a:outerShdw>
              </a:effectLst>
            </p:spPr>
          </p:pic>
          <p:pic>
            <p:nvPicPr>
              <p:cNvPr id="319" name="Google Shape;319;p3"/>
              <p:cNvPicPr preferRelativeResize="0"/>
              <p:nvPr/>
            </p:nvPicPr>
            <p:blipFill rotWithShape="1">
              <a:blip r:embed="rId6">
                <a:alphaModFix/>
              </a:blip>
              <a:srcRect b="13532" l="0" r="0" t="0"/>
              <a:stretch/>
            </p:blipFill>
            <p:spPr>
              <a:xfrm>
                <a:off x="5826409" y="2746087"/>
                <a:ext cx="1572300" cy="1044599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49019"/>
                  </a:srgbClr>
                </a:outerShdw>
              </a:effectLst>
            </p:spPr>
          </p:pic>
          <p:sp>
            <p:nvSpPr>
              <p:cNvPr id="320" name="Google Shape;320;p3"/>
              <p:cNvSpPr txBox="1"/>
              <p:nvPr/>
            </p:nvSpPr>
            <p:spPr>
              <a:xfrm>
                <a:off x="3299036" y="3617839"/>
                <a:ext cx="1572300" cy="247800"/>
              </a:xfrm>
              <a:prstGeom prst="rect">
                <a:avLst/>
              </a:prstGeom>
              <a:solidFill>
                <a:srgbClr val="F3F3F3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NAM Nests</a:t>
                </a:r>
                <a:endParaRPr b="1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"/>
              <p:cNvSpPr txBox="1"/>
              <p:nvPr/>
            </p:nvSpPr>
            <p:spPr>
              <a:xfrm>
                <a:off x="5672350" y="3658410"/>
                <a:ext cx="1215900" cy="196200"/>
              </a:xfrm>
              <a:prstGeom prst="rect">
                <a:avLst/>
              </a:prstGeom>
              <a:solidFill>
                <a:srgbClr val="F3F3F3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HiResWs</a:t>
                </a:r>
                <a:endParaRPr b="1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22" name="Google Shape;322;p3"/>
            <p:cNvCxnSpPr/>
            <p:nvPr/>
          </p:nvCxnSpPr>
          <p:spPr>
            <a:xfrm>
              <a:off x="4021024" y="2246130"/>
              <a:ext cx="709800" cy="3891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323" name="Google Shape;323;p3"/>
            <p:cNvCxnSpPr/>
            <p:nvPr/>
          </p:nvCxnSpPr>
          <p:spPr>
            <a:xfrm flipH="1">
              <a:off x="6103200" y="2157804"/>
              <a:ext cx="450000" cy="5226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"/>
          <p:cNvSpPr txBox="1"/>
          <p:nvPr/>
        </p:nvSpPr>
        <p:spPr>
          <a:xfrm>
            <a:off x="3090100" y="30075"/>
            <a:ext cx="44499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RRFSv1 Data Assimilation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1250" y="2496880"/>
            <a:ext cx="2266349" cy="17442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30" name="Google Shape;330;p4"/>
          <p:cNvGraphicFramePr/>
          <p:nvPr/>
        </p:nvGraphicFramePr>
        <p:xfrm>
          <a:off x="6758400" y="19778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{C25A875E-EC09-45DE-A47A-C1CEE80A3263}</a:tableStyleId>
              </a:tblPr>
              <a:tblGrid>
                <a:gridCol w="1055275"/>
                <a:gridCol w="1266700"/>
              </a:tblGrid>
              <a:tr h="236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solidFill>
                            <a:srgbClr val="FFFFFF"/>
                          </a:solidFill>
                        </a:rPr>
                        <a:t>Obs Platform</a:t>
                      </a:r>
                      <a:endParaRPr b="1" sz="12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0" marB="0" marR="45700" marL="45700" anchor="ctr">
                    <a:lnL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0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989B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solidFill>
                            <a:srgbClr val="FFFFFF"/>
                          </a:solidFill>
                        </a:rPr>
                        <a:t>Variables</a:t>
                      </a:r>
                      <a:endParaRPr b="1" sz="12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0" marB="0" marR="45700" marL="45700" anchor="ctr">
                    <a:lnL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0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989B1"/>
                    </a:solidFill>
                  </a:tcPr>
                </a:tc>
              </a:tr>
              <a:tr h="659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METAR, Mesonet, Buoy, C-Man, Ship</a:t>
                      </a:r>
                      <a:endParaRPr b="1" sz="1100" u="none" cap="none" strike="noStrike"/>
                    </a:p>
                  </a:txBody>
                  <a:tcPr marT="0" marB="0" marR="0" marL="0" anchor="ctr">
                    <a:lnL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0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DB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cap="none" strike="noStrike"/>
                        <a:t>T, moisture, W, ps, ceiling, vis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0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DAE4"/>
                    </a:solidFill>
                  </a:tcPr>
                </a:tc>
              </a:tr>
              <a:tr h="262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Rawinsonde</a:t>
                      </a:r>
                      <a:endParaRPr b="1" sz="1100" u="none" cap="none" strike="noStrike"/>
                    </a:p>
                  </a:txBody>
                  <a:tcPr marT="0" marB="0" marR="0" marL="0" anchor="ctr">
                    <a:lnL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DB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cap="none" strike="noStrike"/>
                        <a:t>T, moisture, W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DAE4"/>
                    </a:solidFill>
                  </a:tcPr>
                </a:tc>
              </a:tr>
              <a:tr h="329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NEXRAD Radar</a:t>
                      </a:r>
                      <a:endParaRPr b="1" sz="1100" u="none" cap="none" strike="noStrike"/>
                    </a:p>
                  </a:txBody>
                  <a:tcPr marT="0" marB="0" marR="0" marL="0" anchor="ctr">
                    <a:lnL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DB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cap="none" strike="noStrike"/>
                        <a:t>dBZ, rw, VAD W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DAE4"/>
                    </a:solidFill>
                  </a:tcPr>
                </a:tc>
              </a:tr>
              <a:tr h="329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Lightning</a:t>
                      </a:r>
                      <a:endParaRPr b="1" sz="1100" u="none" cap="none" strike="noStrike"/>
                    </a:p>
                  </a:txBody>
                  <a:tcPr marT="0" marB="0" marR="0" marL="0" anchor="ctr">
                    <a:lnL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DB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cap="none" strike="noStrike"/>
                        <a:t>Flash Extent Density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DAE4"/>
                    </a:solidFill>
                  </a:tcPr>
                </a:tc>
              </a:tr>
              <a:tr h="229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Aircraft</a:t>
                      </a:r>
                      <a:endParaRPr b="1" sz="1100" u="none" cap="none" strike="noStrike"/>
                    </a:p>
                  </a:txBody>
                  <a:tcPr marT="0" marB="0" marR="0" marL="0" anchor="ctr">
                    <a:lnL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DB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cap="none" strike="noStrike"/>
                        <a:t>T, moisture, W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DAE4"/>
                    </a:solidFill>
                  </a:tcPr>
                </a:tc>
              </a:tr>
              <a:tr h="374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GOES-16/18</a:t>
                      </a:r>
                      <a:endParaRPr b="1" sz="1100" u="none" cap="none" strike="noStrike"/>
                    </a:p>
                  </a:txBody>
                  <a:tcPr marT="0" marB="0" marR="0" marL="0" anchor="ctr">
                    <a:lnL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DB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cap="none" strike="noStrike"/>
                        <a:t>ABI, AMVs, cloud top pres. &amp; T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DAE4"/>
                    </a:solidFill>
                  </a:tcPr>
                </a:tc>
              </a:tr>
              <a:tr h="659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Polar Orbiters</a:t>
                      </a:r>
                      <a:endParaRPr b="1" sz="1100" u="none" cap="none" strike="noStrike"/>
                    </a:p>
                  </a:txBody>
                  <a:tcPr marT="0" marB="0" marR="0" marL="0" anchor="ctr">
                    <a:lnL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DB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Radiances (AMSUA, MHS, ATMS, CRIS, IASI, SSMIS)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DAE4"/>
                    </a:solidFill>
                  </a:tcPr>
                </a:tc>
              </a:tr>
            </a:tbl>
          </a:graphicData>
        </a:graphic>
      </p:graphicFrame>
      <p:sp>
        <p:nvSpPr>
          <p:cNvPr id="331" name="Google Shape;331;p4"/>
          <p:cNvSpPr/>
          <p:nvPr/>
        </p:nvSpPr>
        <p:spPr>
          <a:xfrm rot="2591649">
            <a:off x="7103644" y="563583"/>
            <a:ext cx="619309" cy="16257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t/>
            </a:r>
            <a:endParaRPr b="0" i="0" sz="1467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4"/>
          <p:cNvSpPr txBox="1"/>
          <p:nvPr/>
        </p:nvSpPr>
        <p:spPr>
          <a:xfrm rot="2541685">
            <a:off x="7044333" y="502506"/>
            <a:ext cx="566781" cy="2459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GDAS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4"/>
          <p:cNvSpPr txBox="1"/>
          <p:nvPr/>
        </p:nvSpPr>
        <p:spPr>
          <a:xfrm>
            <a:off x="362225" y="841248"/>
            <a:ext cx="8154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EnKF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4"/>
          <p:cNvSpPr txBox="1"/>
          <p:nvPr/>
        </p:nvSpPr>
        <p:spPr>
          <a:xfrm>
            <a:off x="365760" y="1124712"/>
            <a:ext cx="8154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EnVar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4"/>
          <p:cNvSpPr txBox="1"/>
          <p:nvPr/>
        </p:nvSpPr>
        <p:spPr>
          <a:xfrm>
            <a:off x="1242191" y="1706660"/>
            <a:ext cx="773700" cy="1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"/>
          <p:cNvSpPr/>
          <p:nvPr/>
        </p:nvSpPr>
        <p:spPr>
          <a:xfrm>
            <a:off x="4113291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"/>
          <p:cNvSpPr/>
          <p:nvPr/>
        </p:nvSpPr>
        <p:spPr>
          <a:xfrm>
            <a:off x="3995431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4"/>
          <p:cNvSpPr txBox="1"/>
          <p:nvPr/>
        </p:nvSpPr>
        <p:spPr>
          <a:xfrm>
            <a:off x="3967053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4"/>
          <p:cNvSpPr/>
          <p:nvPr/>
        </p:nvSpPr>
        <p:spPr>
          <a:xfrm>
            <a:off x="3799616" y="1287068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4"/>
          <p:cNvSpPr/>
          <p:nvPr/>
        </p:nvSpPr>
        <p:spPr>
          <a:xfrm rot="2732695">
            <a:off x="2461104" y="1477324"/>
            <a:ext cx="312272" cy="11774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4"/>
          <p:cNvSpPr/>
          <p:nvPr/>
        </p:nvSpPr>
        <p:spPr>
          <a:xfrm>
            <a:off x="1857683" y="906846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4"/>
          <p:cNvSpPr/>
          <p:nvPr/>
        </p:nvSpPr>
        <p:spPr>
          <a:xfrm>
            <a:off x="1715906" y="870045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4"/>
          <p:cNvSpPr txBox="1"/>
          <p:nvPr/>
        </p:nvSpPr>
        <p:spPr>
          <a:xfrm>
            <a:off x="1674930" y="870231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4"/>
          <p:cNvSpPr/>
          <p:nvPr/>
        </p:nvSpPr>
        <p:spPr>
          <a:xfrm>
            <a:off x="1858025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"/>
          <p:cNvSpPr/>
          <p:nvPr/>
        </p:nvSpPr>
        <p:spPr>
          <a:xfrm>
            <a:off x="1740166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"/>
          <p:cNvSpPr txBox="1"/>
          <p:nvPr/>
        </p:nvSpPr>
        <p:spPr>
          <a:xfrm>
            <a:off x="1711787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4"/>
          <p:cNvSpPr/>
          <p:nvPr/>
        </p:nvSpPr>
        <p:spPr>
          <a:xfrm>
            <a:off x="1535844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4"/>
          <p:cNvSpPr/>
          <p:nvPr/>
        </p:nvSpPr>
        <p:spPr>
          <a:xfrm>
            <a:off x="1417985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"/>
          <p:cNvSpPr/>
          <p:nvPr/>
        </p:nvSpPr>
        <p:spPr>
          <a:xfrm>
            <a:off x="1212111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4"/>
          <p:cNvSpPr txBox="1"/>
          <p:nvPr/>
        </p:nvSpPr>
        <p:spPr>
          <a:xfrm>
            <a:off x="1389606" y="1243965"/>
            <a:ext cx="2580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1" name="Google Shape;351;p4"/>
          <p:cNvCxnSpPr/>
          <p:nvPr/>
        </p:nvCxnSpPr>
        <p:spPr>
          <a:xfrm rot="10800000">
            <a:off x="1535844" y="1062399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2" name="Google Shape;352;p4"/>
          <p:cNvCxnSpPr/>
          <p:nvPr/>
        </p:nvCxnSpPr>
        <p:spPr>
          <a:xfrm>
            <a:off x="1450143" y="1062576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53" name="Google Shape;353;p4"/>
          <p:cNvSpPr/>
          <p:nvPr/>
        </p:nvSpPr>
        <p:spPr>
          <a:xfrm>
            <a:off x="2180206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"/>
          <p:cNvSpPr/>
          <p:nvPr/>
        </p:nvSpPr>
        <p:spPr>
          <a:xfrm>
            <a:off x="2062346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"/>
          <p:cNvSpPr txBox="1"/>
          <p:nvPr/>
        </p:nvSpPr>
        <p:spPr>
          <a:xfrm>
            <a:off x="2033968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4"/>
          <p:cNvSpPr/>
          <p:nvPr/>
        </p:nvSpPr>
        <p:spPr>
          <a:xfrm>
            <a:off x="2502387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"/>
          <p:cNvSpPr/>
          <p:nvPr/>
        </p:nvSpPr>
        <p:spPr>
          <a:xfrm>
            <a:off x="2384527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"/>
          <p:cNvSpPr txBox="1"/>
          <p:nvPr/>
        </p:nvSpPr>
        <p:spPr>
          <a:xfrm>
            <a:off x="2356148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"/>
          <p:cNvSpPr/>
          <p:nvPr/>
        </p:nvSpPr>
        <p:spPr>
          <a:xfrm>
            <a:off x="2824568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"/>
          <p:cNvSpPr/>
          <p:nvPr/>
        </p:nvSpPr>
        <p:spPr>
          <a:xfrm>
            <a:off x="2706708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"/>
          <p:cNvSpPr txBox="1"/>
          <p:nvPr/>
        </p:nvSpPr>
        <p:spPr>
          <a:xfrm>
            <a:off x="2678329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"/>
          <p:cNvSpPr/>
          <p:nvPr/>
        </p:nvSpPr>
        <p:spPr>
          <a:xfrm>
            <a:off x="3146749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"/>
          <p:cNvSpPr/>
          <p:nvPr/>
        </p:nvSpPr>
        <p:spPr>
          <a:xfrm>
            <a:off x="3028889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4"/>
          <p:cNvSpPr txBox="1"/>
          <p:nvPr/>
        </p:nvSpPr>
        <p:spPr>
          <a:xfrm>
            <a:off x="3000510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4"/>
          <p:cNvSpPr/>
          <p:nvPr/>
        </p:nvSpPr>
        <p:spPr>
          <a:xfrm>
            <a:off x="3468929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4"/>
          <p:cNvSpPr/>
          <p:nvPr/>
        </p:nvSpPr>
        <p:spPr>
          <a:xfrm>
            <a:off x="3351069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4"/>
          <p:cNvSpPr txBox="1"/>
          <p:nvPr/>
        </p:nvSpPr>
        <p:spPr>
          <a:xfrm>
            <a:off x="3322691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"/>
          <p:cNvSpPr/>
          <p:nvPr/>
        </p:nvSpPr>
        <p:spPr>
          <a:xfrm>
            <a:off x="3673250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4"/>
          <p:cNvSpPr txBox="1"/>
          <p:nvPr/>
        </p:nvSpPr>
        <p:spPr>
          <a:xfrm>
            <a:off x="3644872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4"/>
          <p:cNvSpPr/>
          <p:nvPr/>
        </p:nvSpPr>
        <p:spPr>
          <a:xfrm>
            <a:off x="4435472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4"/>
          <p:cNvSpPr/>
          <p:nvPr/>
        </p:nvSpPr>
        <p:spPr>
          <a:xfrm>
            <a:off x="4317611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"/>
          <p:cNvSpPr txBox="1"/>
          <p:nvPr/>
        </p:nvSpPr>
        <p:spPr>
          <a:xfrm>
            <a:off x="4289234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"/>
          <p:cNvSpPr/>
          <p:nvPr/>
        </p:nvSpPr>
        <p:spPr>
          <a:xfrm>
            <a:off x="4757652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"/>
          <p:cNvSpPr/>
          <p:nvPr/>
        </p:nvSpPr>
        <p:spPr>
          <a:xfrm>
            <a:off x="4639792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"/>
          <p:cNvSpPr txBox="1"/>
          <p:nvPr/>
        </p:nvSpPr>
        <p:spPr>
          <a:xfrm>
            <a:off x="4611415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"/>
          <p:cNvSpPr/>
          <p:nvPr/>
        </p:nvSpPr>
        <p:spPr>
          <a:xfrm>
            <a:off x="5079833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4"/>
          <p:cNvSpPr/>
          <p:nvPr/>
        </p:nvSpPr>
        <p:spPr>
          <a:xfrm>
            <a:off x="4961973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"/>
          <p:cNvSpPr txBox="1"/>
          <p:nvPr/>
        </p:nvSpPr>
        <p:spPr>
          <a:xfrm>
            <a:off x="4933596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4"/>
          <p:cNvSpPr/>
          <p:nvPr/>
        </p:nvSpPr>
        <p:spPr>
          <a:xfrm>
            <a:off x="5402014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4"/>
          <p:cNvSpPr/>
          <p:nvPr/>
        </p:nvSpPr>
        <p:spPr>
          <a:xfrm>
            <a:off x="5284154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4"/>
          <p:cNvSpPr txBox="1"/>
          <p:nvPr/>
        </p:nvSpPr>
        <p:spPr>
          <a:xfrm>
            <a:off x="5255776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"/>
          <p:cNvSpPr/>
          <p:nvPr/>
        </p:nvSpPr>
        <p:spPr>
          <a:xfrm>
            <a:off x="5724195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"/>
          <p:cNvSpPr/>
          <p:nvPr/>
        </p:nvSpPr>
        <p:spPr>
          <a:xfrm>
            <a:off x="5606335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"/>
          <p:cNvSpPr txBox="1"/>
          <p:nvPr/>
        </p:nvSpPr>
        <p:spPr>
          <a:xfrm>
            <a:off x="5577957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"/>
          <p:cNvSpPr/>
          <p:nvPr/>
        </p:nvSpPr>
        <p:spPr>
          <a:xfrm>
            <a:off x="6046375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4"/>
          <p:cNvSpPr/>
          <p:nvPr/>
        </p:nvSpPr>
        <p:spPr>
          <a:xfrm>
            <a:off x="5928515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4"/>
          <p:cNvSpPr txBox="1"/>
          <p:nvPr/>
        </p:nvSpPr>
        <p:spPr>
          <a:xfrm>
            <a:off x="5900138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"/>
          <p:cNvSpPr/>
          <p:nvPr/>
        </p:nvSpPr>
        <p:spPr>
          <a:xfrm>
            <a:off x="6368556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"/>
          <p:cNvSpPr/>
          <p:nvPr/>
        </p:nvSpPr>
        <p:spPr>
          <a:xfrm>
            <a:off x="6250696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4"/>
          <p:cNvSpPr txBox="1"/>
          <p:nvPr/>
        </p:nvSpPr>
        <p:spPr>
          <a:xfrm>
            <a:off x="6222319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4"/>
          <p:cNvSpPr/>
          <p:nvPr/>
        </p:nvSpPr>
        <p:spPr>
          <a:xfrm>
            <a:off x="6690737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4"/>
          <p:cNvSpPr/>
          <p:nvPr/>
        </p:nvSpPr>
        <p:spPr>
          <a:xfrm>
            <a:off x="6572877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4"/>
          <p:cNvSpPr txBox="1"/>
          <p:nvPr/>
        </p:nvSpPr>
        <p:spPr>
          <a:xfrm>
            <a:off x="6544499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4"/>
          <p:cNvSpPr/>
          <p:nvPr/>
        </p:nvSpPr>
        <p:spPr>
          <a:xfrm>
            <a:off x="7012918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4"/>
          <p:cNvSpPr/>
          <p:nvPr/>
        </p:nvSpPr>
        <p:spPr>
          <a:xfrm>
            <a:off x="6895058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4"/>
          <p:cNvSpPr txBox="1"/>
          <p:nvPr/>
        </p:nvSpPr>
        <p:spPr>
          <a:xfrm>
            <a:off x="6866680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"/>
          <p:cNvSpPr/>
          <p:nvPr/>
        </p:nvSpPr>
        <p:spPr>
          <a:xfrm>
            <a:off x="7335098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4"/>
          <p:cNvSpPr/>
          <p:nvPr/>
        </p:nvSpPr>
        <p:spPr>
          <a:xfrm>
            <a:off x="7217238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"/>
          <p:cNvSpPr txBox="1"/>
          <p:nvPr/>
        </p:nvSpPr>
        <p:spPr>
          <a:xfrm>
            <a:off x="7188861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"/>
          <p:cNvSpPr/>
          <p:nvPr/>
        </p:nvSpPr>
        <p:spPr>
          <a:xfrm>
            <a:off x="7657279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4"/>
          <p:cNvSpPr/>
          <p:nvPr/>
        </p:nvSpPr>
        <p:spPr>
          <a:xfrm>
            <a:off x="7539419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4"/>
          <p:cNvSpPr txBox="1"/>
          <p:nvPr/>
        </p:nvSpPr>
        <p:spPr>
          <a:xfrm>
            <a:off x="7511042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4"/>
          <p:cNvSpPr/>
          <p:nvPr/>
        </p:nvSpPr>
        <p:spPr>
          <a:xfrm>
            <a:off x="7979460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4"/>
          <p:cNvSpPr/>
          <p:nvPr/>
        </p:nvSpPr>
        <p:spPr>
          <a:xfrm>
            <a:off x="7861600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4"/>
          <p:cNvSpPr txBox="1"/>
          <p:nvPr/>
        </p:nvSpPr>
        <p:spPr>
          <a:xfrm>
            <a:off x="7833222" y="1232329"/>
            <a:ext cx="260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"/>
          <p:cNvSpPr/>
          <p:nvPr/>
        </p:nvSpPr>
        <p:spPr>
          <a:xfrm>
            <a:off x="8301641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4"/>
          <p:cNvSpPr/>
          <p:nvPr/>
        </p:nvSpPr>
        <p:spPr>
          <a:xfrm>
            <a:off x="8183781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4"/>
          <p:cNvSpPr txBox="1"/>
          <p:nvPr/>
        </p:nvSpPr>
        <p:spPr>
          <a:xfrm>
            <a:off x="8155403" y="1232329"/>
            <a:ext cx="260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4"/>
          <p:cNvSpPr/>
          <p:nvPr/>
        </p:nvSpPr>
        <p:spPr>
          <a:xfrm>
            <a:off x="8623821" y="12809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4"/>
          <p:cNvSpPr/>
          <p:nvPr/>
        </p:nvSpPr>
        <p:spPr>
          <a:xfrm>
            <a:off x="8505961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4"/>
          <p:cNvSpPr txBox="1"/>
          <p:nvPr/>
        </p:nvSpPr>
        <p:spPr>
          <a:xfrm>
            <a:off x="8477584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4"/>
          <p:cNvSpPr/>
          <p:nvPr/>
        </p:nvSpPr>
        <p:spPr>
          <a:xfrm>
            <a:off x="8828142" y="1261899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4"/>
          <p:cNvSpPr txBox="1"/>
          <p:nvPr/>
        </p:nvSpPr>
        <p:spPr>
          <a:xfrm>
            <a:off x="8799765" y="1232329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4"/>
          <p:cNvSpPr/>
          <p:nvPr/>
        </p:nvSpPr>
        <p:spPr>
          <a:xfrm>
            <a:off x="1531383" y="904718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4"/>
          <p:cNvSpPr/>
          <p:nvPr/>
        </p:nvSpPr>
        <p:spPr>
          <a:xfrm>
            <a:off x="1389606" y="867917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4"/>
          <p:cNvSpPr txBox="1"/>
          <p:nvPr/>
        </p:nvSpPr>
        <p:spPr>
          <a:xfrm>
            <a:off x="1348631" y="868103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7" name="Google Shape;417;p4"/>
          <p:cNvCxnSpPr/>
          <p:nvPr/>
        </p:nvCxnSpPr>
        <p:spPr>
          <a:xfrm rot="10800000">
            <a:off x="1862144" y="1064528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18" name="Google Shape;418;p4"/>
          <p:cNvCxnSpPr/>
          <p:nvPr/>
        </p:nvCxnSpPr>
        <p:spPr>
          <a:xfrm>
            <a:off x="1776442" y="1064705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19" name="Google Shape;419;p4"/>
          <p:cNvSpPr/>
          <p:nvPr/>
        </p:nvSpPr>
        <p:spPr>
          <a:xfrm>
            <a:off x="2519155" y="904669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4"/>
          <p:cNvSpPr/>
          <p:nvPr/>
        </p:nvSpPr>
        <p:spPr>
          <a:xfrm>
            <a:off x="2377378" y="867868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4"/>
          <p:cNvSpPr txBox="1"/>
          <p:nvPr/>
        </p:nvSpPr>
        <p:spPr>
          <a:xfrm>
            <a:off x="2336403" y="868055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2" name="Google Shape;422;p4"/>
          <p:cNvCxnSpPr/>
          <p:nvPr/>
        </p:nvCxnSpPr>
        <p:spPr>
          <a:xfrm rot="10800000">
            <a:off x="2197317" y="1060223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3" name="Google Shape;423;p4"/>
          <p:cNvCxnSpPr/>
          <p:nvPr/>
        </p:nvCxnSpPr>
        <p:spPr>
          <a:xfrm>
            <a:off x="2111615" y="1060399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24" name="Google Shape;424;p4"/>
          <p:cNvSpPr/>
          <p:nvPr/>
        </p:nvSpPr>
        <p:spPr>
          <a:xfrm>
            <a:off x="2192856" y="902541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4"/>
          <p:cNvSpPr/>
          <p:nvPr/>
        </p:nvSpPr>
        <p:spPr>
          <a:xfrm>
            <a:off x="2051078" y="865739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4"/>
          <p:cNvSpPr txBox="1"/>
          <p:nvPr/>
        </p:nvSpPr>
        <p:spPr>
          <a:xfrm>
            <a:off x="2010103" y="865927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7" name="Google Shape;427;p4"/>
          <p:cNvCxnSpPr/>
          <p:nvPr/>
        </p:nvCxnSpPr>
        <p:spPr>
          <a:xfrm rot="10800000">
            <a:off x="2523616" y="1062351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8" name="Google Shape;428;p4"/>
          <p:cNvCxnSpPr/>
          <p:nvPr/>
        </p:nvCxnSpPr>
        <p:spPr>
          <a:xfrm>
            <a:off x="2437914" y="1062527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29" name="Google Shape;429;p4"/>
          <p:cNvSpPr/>
          <p:nvPr/>
        </p:nvSpPr>
        <p:spPr>
          <a:xfrm>
            <a:off x="3159844" y="902492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"/>
          <p:cNvSpPr/>
          <p:nvPr/>
        </p:nvSpPr>
        <p:spPr>
          <a:xfrm>
            <a:off x="3018067" y="865691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4"/>
          <p:cNvSpPr txBox="1"/>
          <p:nvPr/>
        </p:nvSpPr>
        <p:spPr>
          <a:xfrm>
            <a:off x="2977091" y="865878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2" name="Google Shape;432;p4"/>
          <p:cNvCxnSpPr/>
          <p:nvPr/>
        </p:nvCxnSpPr>
        <p:spPr>
          <a:xfrm rot="10800000">
            <a:off x="2838005" y="1058046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33" name="Google Shape;433;p4"/>
          <p:cNvCxnSpPr/>
          <p:nvPr/>
        </p:nvCxnSpPr>
        <p:spPr>
          <a:xfrm>
            <a:off x="2752303" y="1058223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34" name="Google Shape;434;p4"/>
          <p:cNvSpPr/>
          <p:nvPr/>
        </p:nvSpPr>
        <p:spPr>
          <a:xfrm>
            <a:off x="2833544" y="900364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"/>
          <p:cNvSpPr/>
          <p:nvPr/>
        </p:nvSpPr>
        <p:spPr>
          <a:xfrm>
            <a:off x="2691767" y="863563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4"/>
          <p:cNvSpPr txBox="1"/>
          <p:nvPr/>
        </p:nvSpPr>
        <p:spPr>
          <a:xfrm>
            <a:off x="2650792" y="863749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7" name="Google Shape;437;p4"/>
          <p:cNvCxnSpPr/>
          <p:nvPr/>
        </p:nvCxnSpPr>
        <p:spPr>
          <a:xfrm rot="10800000">
            <a:off x="3164305" y="1060174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38" name="Google Shape;438;p4"/>
          <p:cNvCxnSpPr/>
          <p:nvPr/>
        </p:nvCxnSpPr>
        <p:spPr>
          <a:xfrm>
            <a:off x="3078603" y="1060351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39" name="Google Shape;439;p4"/>
          <p:cNvSpPr/>
          <p:nvPr/>
        </p:nvSpPr>
        <p:spPr>
          <a:xfrm>
            <a:off x="3800533" y="90031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4"/>
          <p:cNvSpPr/>
          <p:nvPr/>
        </p:nvSpPr>
        <p:spPr>
          <a:xfrm>
            <a:off x="3658756" y="863514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4"/>
          <p:cNvSpPr txBox="1"/>
          <p:nvPr/>
        </p:nvSpPr>
        <p:spPr>
          <a:xfrm>
            <a:off x="3617780" y="863701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2" name="Google Shape;442;p4"/>
          <p:cNvCxnSpPr/>
          <p:nvPr/>
        </p:nvCxnSpPr>
        <p:spPr>
          <a:xfrm rot="10800000">
            <a:off x="3478694" y="1055869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43" name="Google Shape;443;p4"/>
          <p:cNvCxnSpPr/>
          <p:nvPr/>
        </p:nvCxnSpPr>
        <p:spPr>
          <a:xfrm>
            <a:off x="3392993" y="1056045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44" name="Google Shape;444;p4"/>
          <p:cNvSpPr/>
          <p:nvPr/>
        </p:nvSpPr>
        <p:spPr>
          <a:xfrm>
            <a:off x="3474233" y="898187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4"/>
          <p:cNvSpPr/>
          <p:nvPr/>
        </p:nvSpPr>
        <p:spPr>
          <a:xfrm>
            <a:off x="3332456" y="861386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4"/>
          <p:cNvSpPr txBox="1"/>
          <p:nvPr/>
        </p:nvSpPr>
        <p:spPr>
          <a:xfrm>
            <a:off x="3291481" y="861573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7" name="Google Shape;447;p4"/>
          <p:cNvCxnSpPr/>
          <p:nvPr/>
        </p:nvCxnSpPr>
        <p:spPr>
          <a:xfrm rot="10800000">
            <a:off x="3804994" y="1057998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48" name="Google Shape;448;p4"/>
          <p:cNvCxnSpPr/>
          <p:nvPr/>
        </p:nvCxnSpPr>
        <p:spPr>
          <a:xfrm>
            <a:off x="3719292" y="1058174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49" name="Google Shape;449;p4"/>
          <p:cNvSpPr/>
          <p:nvPr/>
        </p:nvSpPr>
        <p:spPr>
          <a:xfrm>
            <a:off x="4441222" y="898139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"/>
          <p:cNvSpPr/>
          <p:nvPr/>
        </p:nvSpPr>
        <p:spPr>
          <a:xfrm>
            <a:off x="4299444" y="861337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4"/>
          <p:cNvSpPr txBox="1"/>
          <p:nvPr/>
        </p:nvSpPr>
        <p:spPr>
          <a:xfrm>
            <a:off x="4258469" y="861524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2" name="Google Shape;452;p4"/>
          <p:cNvCxnSpPr/>
          <p:nvPr/>
        </p:nvCxnSpPr>
        <p:spPr>
          <a:xfrm rot="10800000">
            <a:off x="4119383" y="1053692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3" name="Google Shape;453;p4"/>
          <p:cNvCxnSpPr/>
          <p:nvPr/>
        </p:nvCxnSpPr>
        <p:spPr>
          <a:xfrm>
            <a:off x="4033681" y="1053869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54" name="Google Shape;454;p4"/>
          <p:cNvSpPr/>
          <p:nvPr/>
        </p:nvSpPr>
        <p:spPr>
          <a:xfrm>
            <a:off x="4114922" y="896010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4"/>
          <p:cNvSpPr/>
          <p:nvPr/>
        </p:nvSpPr>
        <p:spPr>
          <a:xfrm>
            <a:off x="3973145" y="859208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4"/>
          <p:cNvSpPr txBox="1"/>
          <p:nvPr/>
        </p:nvSpPr>
        <p:spPr>
          <a:xfrm>
            <a:off x="3932170" y="859396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7" name="Google Shape;457;p4"/>
          <p:cNvCxnSpPr/>
          <p:nvPr/>
        </p:nvCxnSpPr>
        <p:spPr>
          <a:xfrm rot="10800000">
            <a:off x="4445683" y="1055820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58" name="Google Shape;458;p4"/>
          <p:cNvCxnSpPr/>
          <p:nvPr/>
        </p:nvCxnSpPr>
        <p:spPr>
          <a:xfrm>
            <a:off x="4359981" y="1055997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59" name="Google Shape;459;p4"/>
          <p:cNvSpPr/>
          <p:nvPr/>
        </p:nvSpPr>
        <p:spPr>
          <a:xfrm>
            <a:off x="5081910" y="895961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4"/>
          <p:cNvSpPr/>
          <p:nvPr/>
        </p:nvSpPr>
        <p:spPr>
          <a:xfrm>
            <a:off x="4940133" y="859160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4"/>
          <p:cNvSpPr txBox="1"/>
          <p:nvPr/>
        </p:nvSpPr>
        <p:spPr>
          <a:xfrm>
            <a:off x="4899158" y="859347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2" name="Google Shape;462;p4"/>
          <p:cNvCxnSpPr/>
          <p:nvPr/>
        </p:nvCxnSpPr>
        <p:spPr>
          <a:xfrm rot="10800000">
            <a:off x="4760072" y="1051515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63" name="Google Shape;463;p4"/>
          <p:cNvCxnSpPr/>
          <p:nvPr/>
        </p:nvCxnSpPr>
        <p:spPr>
          <a:xfrm>
            <a:off x="4674371" y="1051691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64" name="Google Shape;464;p4"/>
          <p:cNvSpPr/>
          <p:nvPr/>
        </p:nvSpPr>
        <p:spPr>
          <a:xfrm>
            <a:off x="4755611" y="893833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4"/>
          <p:cNvSpPr/>
          <p:nvPr/>
        </p:nvSpPr>
        <p:spPr>
          <a:xfrm>
            <a:off x="4613834" y="857032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4"/>
          <p:cNvSpPr txBox="1"/>
          <p:nvPr/>
        </p:nvSpPr>
        <p:spPr>
          <a:xfrm>
            <a:off x="4572859" y="857219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7" name="Google Shape;467;p4"/>
          <p:cNvCxnSpPr/>
          <p:nvPr/>
        </p:nvCxnSpPr>
        <p:spPr>
          <a:xfrm rot="10800000">
            <a:off x="5086372" y="1053644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68" name="Google Shape;468;p4"/>
          <p:cNvCxnSpPr/>
          <p:nvPr/>
        </p:nvCxnSpPr>
        <p:spPr>
          <a:xfrm>
            <a:off x="5000670" y="1053820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69" name="Google Shape;469;p4"/>
          <p:cNvSpPr/>
          <p:nvPr/>
        </p:nvSpPr>
        <p:spPr>
          <a:xfrm>
            <a:off x="5722599" y="893784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4"/>
          <p:cNvSpPr/>
          <p:nvPr/>
        </p:nvSpPr>
        <p:spPr>
          <a:xfrm>
            <a:off x="5580822" y="856984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"/>
          <p:cNvSpPr txBox="1"/>
          <p:nvPr/>
        </p:nvSpPr>
        <p:spPr>
          <a:xfrm>
            <a:off x="5539847" y="857170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2" name="Google Shape;472;p4"/>
          <p:cNvCxnSpPr/>
          <p:nvPr/>
        </p:nvCxnSpPr>
        <p:spPr>
          <a:xfrm rot="10800000">
            <a:off x="5400761" y="1049338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73" name="Google Shape;473;p4"/>
          <p:cNvCxnSpPr/>
          <p:nvPr/>
        </p:nvCxnSpPr>
        <p:spPr>
          <a:xfrm>
            <a:off x="5315059" y="1049515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74" name="Google Shape;474;p4"/>
          <p:cNvSpPr/>
          <p:nvPr/>
        </p:nvSpPr>
        <p:spPr>
          <a:xfrm>
            <a:off x="5396300" y="891656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4"/>
          <p:cNvSpPr/>
          <p:nvPr/>
        </p:nvSpPr>
        <p:spPr>
          <a:xfrm>
            <a:off x="5254523" y="854855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4"/>
          <p:cNvSpPr txBox="1"/>
          <p:nvPr/>
        </p:nvSpPr>
        <p:spPr>
          <a:xfrm>
            <a:off x="5213548" y="855042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7" name="Google Shape;477;p4"/>
          <p:cNvCxnSpPr/>
          <p:nvPr/>
        </p:nvCxnSpPr>
        <p:spPr>
          <a:xfrm rot="10800000">
            <a:off x="5727060" y="1051466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78" name="Google Shape;478;p4"/>
          <p:cNvCxnSpPr/>
          <p:nvPr/>
        </p:nvCxnSpPr>
        <p:spPr>
          <a:xfrm>
            <a:off x="5641359" y="1051643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79" name="Google Shape;479;p4"/>
          <p:cNvSpPr/>
          <p:nvPr/>
        </p:nvSpPr>
        <p:spPr>
          <a:xfrm>
            <a:off x="6363288" y="891608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4"/>
          <p:cNvSpPr/>
          <p:nvPr/>
        </p:nvSpPr>
        <p:spPr>
          <a:xfrm>
            <a:off x="6221511" y="854806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4"/>
          <p:cNvSpPr txBox="1"/>
          <p:nvPr/>
        </p:nvSpPr>
        <p:spPr>
          <a:xfrm>
            <a:off x="6180536" y="854994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2" name="Google Shape;482;p4"/>
          <p:cNvCxnSpPr/>
          <p:nvPr/>
        </p:nvCxnSpPr>
        <p:spPr>
          <a:xfrm rot="10800000">
            <a:off x="6041450" y="1047162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83" name="Google Shape;483;p4"/>
          <p:cNvCxnSpPr/>
          <p:nvPr/>
        </p:nvCxnSpPr>
        <p:spPr>
          <a:xfrm>
            <a:off x="5955748" y="1047338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84" name="Google Shape;484;p4"/>
          <p:cNvSpPr/>
          <p:nvPr/>
        </p:nvSpPr>
        <p:spPr>
          <a:xfrm>
            <a:off x="6036989" y="889479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4"/>
          <p:cNvSpPr/>
          <p:nvPr/>
        </p:nvSpPr>
        <p:spPr>
          <a:xfrm>
            <a:off x="5895212" y="852678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4"/>
          <p:cNvSpPr txBox="1"/>
          <p:nvPr/>
        </p:nvSpPr>
        <p:spPr>
          <a:xfrm>
            <a:off x="5854236" y="852865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7" name="Google Shape;487;p4"/>
          <p:cNvCxnSpPr/>
          <p:nvPr/>
        </p:nvCxnSpPr>
        <p:spPr>
          <a:xfrm rot="10800000">
            <a:off x="6367749" y="1049290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88" name="Google Shape;488;p4"/>
          <p:cNvCxnSpPr/>
          <p:nvPr/>
        </p:nvCxnSpPr>
        <p:spPr>
          <a:xfrm>
            <a:off x="6282048" y="1049466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89" name="Google Shape;489;p4"/>
          <p:cNvSpPr/>
          <p:nvPr/>
        </p:nvSpPr>
        <p:spPr>
          <a:xfrm>
            <a:off x="7003977" y="889431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4"/>
          <p:cNvSpPr/>
          <p:nvPr/>
        </p:nvSpPr>
        <p:spPr>
          <a:xfrm>
            <a:off x="6862200" y="852630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4"/>
          <p:cNvSpPr txBox="1"/>
          <p:nvPr/>
        </p:nvSpPr>
        <p:spPr>
          <a:xfrm>
            <a:off x="6821225" y="852816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2" name="Google Shape;492;p4"/>
          <p:cNvCxnSpPr/>
          <p:nvPr/>
        </p:nvCxnSpPr>
        <p:spPr>
          <a:xfrm rot="10800000">
            <a:off x="6682139" y="1044984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93" name="Google Shape;493;p4"/>
          <p:cNvCxnSpPr/>
          <p:nvPr/>
        </p:nvCxnSpPr>
        <p:spPr>
          <a:xfrm>
            <a:off x="6596437" y="1045161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94" name="Google Shape;494;p4"/>
          <p:cNvSpPr/>
          <p:nvPr/>
        </p:nvSpPr>
        <p:spPr>
          <a:xfrm>
            <a:off x="6677678" y="887303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4"/>
          <p:cNvSpPr/>
          <p:nvPr/>
        </p:nvSpPr>
        <p:spPr>
          <a:xfrm>
            <a:off x="6535901" y="850502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4"/>
          <p:cNvSpPr txBox="1"/>
          <p:nvPr/>
        </p:nvSpPr>
        <p:spPr>
          <a:xfrm>
            <a:off x="6494925" y="850688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7" name="Google Shape;497;p4"/>
          <p:cNvCxnSpPr/>
          <p:nvPr/>
        </p:nvCxnSpPr>
        <p:spPr>
          <a:xfrm rot="10800000">
            <a:off x="7008438" y="1047113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98" name="Google Shape;498;p4"/>
          <p:cNvCxnSpPr/>
          <p:nvPr/>
        </p:nvCxnSpPr>
        <p:spPr>
          <a:xfrm>
            <a:off x="6922737" y="1047290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99" name="Google Shape;499;p4"/>
          <p:cNvSpPr/>
          <p:nvPr/>
        </p:nvSpPr>
        <p:spPr>
          <a:xfrm>
            <a:off x="7644666" y="887254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"/>
          <p:cNvSpPr/>
          <p:nvPr/>
        </p:nvSpPr>
        <p:spPr>
          <a:xfrm>
            <a:off x="7502889" y="850453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"/>
          <p:cNvSpPr txBox="1"/>
          <p:nvPr/>
        </p:nvSpPr>
        <p:spPr>
          <a:xfrm>
            <a:off x="7461914" y="850640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2" name="Google Shape;502;p4"/>
          <p:cNvCxnSpPr/>
          <p:nvPr/>
        </p:nvCxnSpPr>
        <p:spPr>
          <a:xfrm rot="10800000">
            <a:off x="7322828" y="1042808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03" name="Google Shape;503;p4"/>
          <p:cNvCxnSpPr/>
          <p:nvPr/>
        </p:nvCxnSpPr>
        <p:spPr>
          <a:xfrm>
            <a:off x="7237126" y="1042984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04" name="Google Shape;504;p4"/>
          <p:cNvSpPr/>
          <p:nvPr/>
        </p:nvSpPr>
        <p:spPr>
          <a:xfrm>
            <a:off x="7318367" y="885125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4"/>
          <p:cNvSpPr/>
          <p:nvPr/>
        </p:nvSpPr>
        <p:spPr>
          <a:xfrm>
            <a:off x="7176589" y="848324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4"/>
          <p:cNvSpPr txBox="1"/>
          <p:nvPr/>
        </p:nvSpPr>
        <p:spPr>
          <a:xfrm>
            <a:off x="7135614" y="848511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7" name="Google Shape;507;p4"/>
          <p:cNvCxnSpPr/>
          <p:nvPr/>
        </p:nvCxnSpPr>
        <p:spPr>
          <a:xfrm rot="10800000">
            <a:off x="7649127" y="1044936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08" name="Google Shape;508;p4"/>
          <p:cNvCxnSpPr/>
          <p:nvPr/>
        </p:nvCxnSpPr>
        <p:spPr>
          <a:xfrm>
            <a:off x="7563425" y="1045112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09" name="Google Shape;509;p4"/>
          <p:cNvSpPr/>
          <p:nvPr/>
        </p:nvSpPr>
        <p:spPr>
          <a:xfrm>
            <a:off x="8285355" y="885077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4"/>
          <p:cNvSpPr/>
          <p:nvPr/>
        </p:nvSpPr>
        <p:spPr>
          <a:xfrm>
            <a:off x="8143578" y="848276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4"/>
          <p:cNvSpPr txBox="1"/>
          <p:nvPr/>
        </p:nvSpPr>
        <p:spPr>
          <a:xfrm>
            <a:off x="8102602" y="848463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2" name="Google Shape;512;p4"/>
          <p:cNvCxnSpPr/>
          <p:nvPr/>
        </p:nvCxnSpPr>
        <p:spPr>
          <a:xfrm rot="10800000">
            <a:off x="7963516" y="1040631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13" name="Google Shape;513;p4"/>
          <p:cNvCxnSpPr/>
          <p:nvPr/>
        </p:nvCxnSpPr>
        <p:spPr>
          <a:xfrm>
            <a:off x="7877815" y="1040807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14" name="Google Shape;514;p4"/>
          <p:cNvSpPr/>
          <p:nvPr/>
        </p:nvSpPr>
        <p:spPr>
          <a:xfrm>
            <a:off x="7959055" y="882949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4"/>
          <p:cNvSpPr/>
          <p:nvPr/>
        </p:nvSpPr>
        <p:spPr>
          <a:xfrm>
            <a:off x="7817278" y="846148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4"/>
          <p:cNvSpPr txBox="1"/>
          <p:nvPr/>
        </p:nvSpPr>
        <p:spPr>
          <a:xfrm>
            <a:off x="7776303" y="846334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7" name="Google Shape;517;p4"/>
          <p:cNvCxnSpPr/>
          <p:nvPr/>
        </p:nvCxnSpPr>
        <p:spPr>
          <a:xfrm rot="10800000">
            <a:off x="8289816" y="1042759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18" name="Google Shape;518;p4"/>
          <p:cNvCxnSpPr/>
          <p:nvPr/>
        </p:nvCxnSpPr>
        <p:spPr>
          <a:xfrm>
            <a:off x="8204114" y="1042936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19" name="Google Shape;519;p4"/>
          <p:cNvSpPr/>
          <p:nvPr/>
        </p:nvSpPr>
        <p:spPr>
          <a:xfrm>
            <a:off x="8784267" y="846099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4"/>
          <p:cNvSpPr txBox="1"/>
          <p:nvPr/>
        </p:nvSpPr>
        <p:spPr>
          <a:xfrm>
            <a:off x="8743291" y="846286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1" name="Google Shape;521;p4"/>
          <p:cNvCxnSpPr/>
          <p:nvPr/>
        </p:nvCxnSpPr>
        <p:spPr>
          <a:xfrm rot="10800000">
            <a:off x="8604205" y="1038454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22" name="Google Shape;522;p4"/>
          <p:cNvCxnSpPr/>
          <p:nvPr/>
        </p:nvCxnSpPr>
        <p:spPr>
          <a:xfrm>
            <a:off x="8518504" y="1038630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23" name="Google Shape;523;p4"/>
          <p:cNvSpPr/>
          <p:nvPr/>
        </p:nvSpPr>
        <p:spPr>
          <a:xfrm>
            <a:off x="8599744" y="880772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4"/>
          <p:cNvSpPr/>
          <p:nvPr/>
        </p:nvSpPr>
        <p:spPr>
          <a:xfrm>
            <a:off x="8457967" y="843971"/>
            <a:ext cx="188100" cy="1929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4"/>
          <p:cNvSpPr txBox="1"/>
          <p:nvPr/>
        </p:nvSpPr>
        <p:spPr>
          <a:xfrm>
            <a:off x="8416992" y="844158"/>
            <a:ext cx="286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6" name="Google Shape;526;p4"/>
          <p:cNvCxnSpPr/>
          <p:nvPr/>
        </p:nvCxnSpPr>
        <p:spPr>
          <a:xfrm rot="10800000">
            <a:off x="8930505" y="1040582"/>
            <a:ext cx="0" cy="1995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27" name="Google Shape;527;p4"/>
          <p:cNvCxnSpPr/>
          <p:nvPr/>
        </p:nvCxnSpPr>
        <p:spPr>
          <a:xfrm>
            <a:off x="8844803" y="1040758"/>
            <a:ext cx="0" cy="2184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28" name="Google Shape;528;p4"/>
          <p:cNvSpPr/>
          <p:nvPr/>
        </p:nvSpPr>
        <p:spPr>
          <a:xfrm>
            <a:off x="1210625" y="912484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4"/>
          <p:cNvSpPr/>
          <p:nvPr/>
        </p:nvSpPr>
        <p:spPr>
          <a:xfrm>
            <a:off x="2502372" y="1635993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4"/>
          <p:cNvSpPr/>
          <p:nvPr/>
        </p:nvSpPr>
        <p:spPr>
          <a:xfrm>
            <a:off x="2384512" y="1616968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4"/>
          <p:cNvSpPr txBox="1"/>
          <p:nvPr/>
        </p:nvSpPr>
        <p:spPr>
          <a:xfrm>
            <a:off x="2356134" y="1587397"/>
            <a:ext cx="260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4"/>
          <p:cNvSpPr/>
          <p:nvPr/>
        </p:nvSpPr>
        <p:spPr>
          <a:xfrm>
            <a:off x="2824553" y="1635993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4"/>
          <p:cNvSpPr/>
          <p:nvPr/>
        </p:nvSpPr>
        <p:spPr>
          <a:xfrm>
            <a:off x="2706693" y="1616968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4"/>
          <p:cNvSpPr txBox="1"/>
          <p:nvPr/>
        </p:nvSpPr>
        <p:spPr>
          <a:xfrm>
            <a:off x="2678315" y="1587397"/>
            <a:ext cx="260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4"/>
          <p:cNvSpPr/>
          <p:nvPr/>
        </p:nvSpPr>
        <p:spPr>
          <a:xfrm>
            <a:off x="3146733" y="1635993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4"/>
          <p:cNvSpPr/>
          <p:nvPr/>
        </p:nvSpPr>
        <p:spPr>
          <a:xfrm>
            <a:off x="3028873" y="1616968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4"/>
          <p:cNvSpPr txBox="1"/>
          <p:nvPr/>
        </p:nvSpPr>
        <p:spPr>
          <a:xfrm>
            <a:off x="3000496" y="1587397"/>
            <a:ext cx="260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4"/>
          <p:cNvSpPr/>
          <p:nvPr/>
        </p:nvSpPr>
        <p:spPr>
          <a:xfrm>
            <a:off x="3468914" y="1635993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4"/>
          <p:cNvSpPr/>
          <p:nvPr/>
        </p:nvSpPr>
        <p:spPr>
          <a:xfrm>
            <a:off x="3351054" y="1616968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4"/>
          <p:cNvSpPr txBox="1"/>
          <p:nvPr/>
        </p:nvSpPr>
        <p:spPr>
          <a:xfrm>
            <a:off x="3322677" y="1587397"/>
            <a:ext cx="260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4"/>
          <p:cNvSpPr/>
          <p:nvPr/>
        </p:nvSpPr>
        <p:spPr>
          <a:xfrm>
            <a:off x="3791095" y="1635993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4"/>
          <p:cNvSpPr/>
          <p:nvPr/>
        </p:nvSpPr>
        <p:spPr>
          <a:xfrm>
            <a:off x="3673235" y="1616968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4"/>
          <p:cNvSpPr txBox="1"/>
          <p:nvPr/>
        </p:nvSpPr>
        <p:spPr>
          <a:xfrm>
            <a:off x="3644857" y="1587397"/>
            <a:ext cx="260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4"/>
          <p:cNvSpPr/>
          <p:nvPr/>
        </p:nvSpPr>
        <p:spPr>
          <a:xfrm rot="-2733294">
            <a:off x="4078322" y="1493458"/>
            <a:ext cx="350459" cy="11774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4"/>
          <p:cNvSpPr/>
          <p:nvPr/>
        </p:nvSpPr>
        <p:spPr>
          <a:xfrm>
            <a:off x="3995415" y="1616968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4"/>
          <p:cNvSpPr txBox="1"/>
          <p:nvPr/>
        </p:nvSpPr>
        <p:spPr>
          <a:xfrm>
            <a:off x="3967038" y="1587397"/>
            <a:ext cx="260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7" name="Google Shape;547;p4"/>
          <p:cNvCxnSpPr/>
          <p:nvPr/>
        </p:nvCxnSpPr>
        <p:spPr>
          <a:xfrm>
            <a:off x="2388885" y="1061410"/>
            <a:ext cx="0" cy="5646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48" name="Google Shape;548;p4"/>
          <p:cNvCxnSpPr/>
          <p:nvPr/>
        </p:nvCxnSpPr>
        <p:spPr>
          <a:xfrm>
            <a:off x="2711066" y="1056251"/>
            <a:ext cx="0" cy="5646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49" name="Google Shape;549;p4"/>
          <p:cNvCxnSpPr/>
          <p:nvPr/>
        </p:nvCxnSpPr>
        <p:spPr>
          <a:xfrm>
            <a:off x="3033247" y="1051091"/>
            <a:ext cx="0" cy="5646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50" name="Google Shape;550;p4"/>
          <p:cNvCxnSpPr/>
          <p:nvPr/>
        </p:nvCxnSpPr>
        <p:spPr>
          <a:xfrm>
            <a:off x="3355427" y="1045932"/>
            <a:ext cx="0" cy="5646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51" name="Google Shape;551;p4"/>
          <p:cNvCxnSpPr/>
          <p:nvPr/>
        </p:nvCxnSpPr>
        <p:spPr>
          <a:xfrm>
            <a:off x="3677608" y="1040772"/>
            <a:ext cx="0" cy="5646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52" name="Google Shape;552;p4"/>
          <p:cNvCxnSpPr/>
          <p:nvPr/>
        </p:nvCxnSpPr>
        <p:spPr>
          <a:xfrm>
            <a:off x="3999789" y="1044567"/>
            <a:ext cx="0" cy="5646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53" name="Google Shape;553;p4"/>
          <p:cNvSpPr txBox="1"/>
          <p:nvPr/>
        </p:nvSpPr>
        <p:spPr>
          <a:xfrm rot="2637699">
            <a:off x="2416861" y="1419988"/>
            <a:ext cx="269240" cy="25415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Land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4"/>
          <p:cNvSpPr/>
          <p:nvPr/>
        </p:nvSpPr>
        <p:spPr>
          <a:xfrm rot="-2739212">
            <a:off x="2007478" y="1841350"/>
            <a:ext cx="446355" cy="117743"/>
          </a:xfrm>
          <a:prstGeom prst="rightArrow">
            <a:avLst>
              <a:gd fmla="val 55086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4"/>
          <p:cNvSpPr txBox="1"/>
          <p:nvPr/>
        </p:nvSpPr>
        <p:spPr>
          <a:xfrm rot="-2794290">
            <a:off x="4129949" y="1473125"/>
            <a:ext cx="309405" cy="25413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Atmos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4"/>
          <p:cNvSpPr txBox="1"/>
          <p:nvPr/>
        </p:nvSpPr>
        <p:spPr>
          <a:xfrm>
            <a:off x="4098232" y="1267402"/>
            <a:ext cx="266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Land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4"/>
          <p:cNvSpPr txBox="1"/>
          <p:nvPr/>
        </p:nvSpPr>
        <p:spPr>
          <a:xfrm rot="-2897991">
            <a:off x="1920133" y="1856267"/>
            <a:ext cx="578595" cy="16152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GFS Atmos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4"/>
          <p:cNvSpPr/>
          <p:nvPr/>
        </p:nvSpPr>
        <p:spPr>
          <a:xfrm rot="2732695">
            <a:off x="6318849" y="1479088"/>
            <a:ext cx="312272" cy="11774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4"/>
          <p:cNvSpPr/>
          <p:nvPr/>
        </p:nvSpPr>
        <p:spPr>
          <a:xfrm>
            <a:off x="6360117" y="1637758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4"/>
          <p:cNvSpPr/>
          <p:nvPr/>
        </p:nvSpPr>
        <p:spPr>
          <a:xfrm>
            <a:off x="6242257" y="1618732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4"/>
          <p:cNvSpPr txBox="1"/>
          <p:nvPr/>
        </p:nvSpPr>
        <p:spPr>
          <a:xfrm>
            <a:off x="6213879" y="1589162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4"/>
          <p:cNvSpPr/>
          <p:nvPr/>
        </p:nvSpPr>
        <p:spPr>
          <a:xfrm>
            <a:off x="6682297" y="1637758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4"/>
          <p:cNvSpPr/>
          <p:nvPr/>
        </p:nvSpPr>
        <p:spPr>
          <a:xfrm>
            <a:off x="6564438" y="1618732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4"/>
          <p:cNvSpPr txBox="1"/>
          <p:nvPr/>
        </p:nvSpPr>
        <p:spPr>
          <a:xfrm>
            <a:off x="6536060" y="1589162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4"/>
          <p:cNvSpPr/>
          <p:nvPr/>
        </p:nvSpPr>
        <p:spPr>
          <a:xfrm>
            <a:off x="7004478" y="1637758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4"/>
          <p:cNvSpPr/>
          <p:nvPr/>
        </p:nvSpPr>
        <p:spPr>
          <a:xfrm>
            <a:off x="6886618" y="1618732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4"/>
          <p:cNvSpPr txBox="1"/>
          <p:nvPr/>
        </p:nvSpPr>
        <p:spPr>
          <a:xfrm>
            <a:off x="6858241" y="1589162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4"/>
          <p:cNvSpPr/>
          <p:nvPr/>
        </p:nvSpPr>
        <p:spPr>
          <a:xfrm>
            <a:off x="7326659" y="1637758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4"/>
          <p:cNvSpPr/>
          <p:nvPr/>
        </p:nvSpPr>
        <p:spPr>
          <a:xfrm>
            <a:off x="7208799" y="1618732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4"/>
          <p:cNvSpPr txBox="1"/>
          <p:nvPr/>
        </p:nvSpPr>
        <p:spPr>
          <a:xfrm>
            <a:off x="7180421" y="1589162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4"/>
          <p:cNvSpPr/>
          <p:nvPr/>
        </p:nvSpPr>
        <p:spPr>
          <a:xfrm>
            <a:off x="7648840" y="1637758"/>
            <a:ext cx="234900" cy="11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4"/>
          <p:cNvSpPr/>
          <p:nvPr/>
        </p:nvSpPr>
        <p:spPr>
          <a:xfrm>
            <a:off x="7530980" y="1618732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4"/>
          <p:cNvSpPr txBox="1"/>
          <p:nvPr/>
        </p:nvSpPr>
        <p:spPr>
          <a:xfrm>
            <a:off x="7502602" y="1589162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4"/>
          <p:cNvSpPr/>
          <p:nvPr/>
        </p:nvSpPr>
        <p:spPr>
          <a:xfrm rot="-2733294">
            <a:off x="7936067" y="1495222"/>
            <a:ext cx="350459" cy="11774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4"/>
          <p:cNvSpPr/>
          <p:nvPr/>
        </p:nvSpPr>
        <p:spPr>
          <a:xfrm>
            <a:off x="7853161" y="1618732"/>
            <a:ext cx="159900" cy="1635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4"/>
          <p:cNvSpPr txBox="1"/>
          <p:nvPr/>
        </p:nvSpPr>
        <p:spPr>
          <a:xfrm>
            <a:off x="7824783" y="1589162"/>
            <a:ext cx="2604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7" name="Google Shape;577;p4"/>
          <p:cNvCxnSpPr/>
          <p:nvPr/>
        </p:nvCxnSpPr>
        <p:spPr>
          <a:xfrm>
            <a:off x="6246630" y="1063175"/>
            <a:ext cx="0" cy="5646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78" name="Google Shape;578;p4"/>
          <p:cNvCxnSpPr/>
          <p:nvPr/>
        </p:nvCxnSpPr>
        <p:spPr>
          <a:xfrm>
            <a:off x="6568811" y="1058015"/>
            <a:ext cx="0" cy="5646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79" name="Google Shape;579;p4"/>
          <p:cNvCxnSpPr/>
          <p:nvPr/>
        </p:nvCxnSpPr>
        <p:spPr>
          <a:xfrm>
            <a:off x="6890992" y="1052856"/>
            <a:ext cx="0" cy="5646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80" name="Google Shape;580;p4"/>
          <p:cNvCxnSpPr/>
          <p:nvPr/>
        </p:nvCxnSpPr>
        <p:spPr>
          <a:xfrm>
            <a:off x="7213172" y="1047696"/>
            <a:ext cx="0" cy="5646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81" name="Google Shape;581;p4"/>
          <p:cNvCxnSpPr/>
          <p:nvPr/>
        </p:nvCxnSpPr>
        <p:spPr>
          <a:xfrm>
            <a:off x="7535353" y="1042537"/>
            <a:ext cx="0" cy="5646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82" name="Google Shape;582;p4"/>
          <p:cNvCxnSpPr/>
          <p:nvPr/>
        </p:nvCxnSpPr>
        <p:spPr>
          <a:xfrm>
            <a:off x="7857534" y="1046332"/>
            <a:ext cx="0" cy="564600"/>
          </a:xfrm>
          <a:prstGeom prst="straightConnector1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83" name="Google Shape;583;p4"/>
          <p:cNvSpPr txBox="1"/>
          <p:nvPr/>
        </p:nvSpPr>
        <p:spPr>
          <a:xfrm rot="2637699">
            <a:off x="6274606" y="1421752"/>
            <a:ext cx="269240" cy="25415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Land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4"/>
          <p:cNvSpPr/>
          <p:nvPr/>
        </p:nvSpPr>
        <p:spPr>
          <a:xfrm rot="-2739212">
            <a:off x="5865222" y="1843114"/>
            <a:ext cx="446355" cy="117743"/>
          </a:xfrm>
          <a:prstGeom prst="rightArrow">
            <a:avLst>
              <a:gd fmla="val 55086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4"/>
          <p:cNvSpPr txBox="1"/>
          <p:nvPr/>
        </p:nvSpPr>
        <p:spPr>
          <a:xfrm rot="-2794290">
            <a:off x="7987693" y="1474889"/>
            <a:ext cx="309405" cy="25413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Atmos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4"/>
          <p:cNvSpPr txBox="1"/>
          <p:nvPr/>
        </p:nvSpPr>
        <p:spPr>
          <a:xfrm rot="-2897991">
            <a:off x="5777686" y="1861979"/>
            <a:ext cx="578595" cy="16152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GFS Atmos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4"/>
          <p:cNvSpPr txBox="1"/>
          <p:nvPr/>
        </p:nvSpPr>
        <p:spPr>
          <a:xfrm>
            <a:off x="7963786" y="1269777"/>
            <a:ext cx="266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Land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4"/>
          <p:cNvSpPr txBox="1"/>
          <p:nvPr/>
        </p:nvSpPr>
        <p:spPr>
          <a:xfrm>
            <a:off x="365760" y="1508760"/>
            <a:ext cx="13803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partial cycle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4"/>
          <p:cNvSpPr txBox="1"/>
          <p:nvPr/>
        </p:nvSpPr>
        <p:spPr>
          <a:xfrm>
            <a:off x="2335150" y="1247361"/>
            <a:ext cx="2580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4"/>
          <p:cNvSpPr txBox="1"/>
          <p:nvPr/>
        </p:nvSpPr>
        <p:spPr>
          <a:xfrm>
            <a:off x="3304636" y="1244109"/>
            <a:ext cx="2580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4"/>
          <p:cNvSpPr txBox="1"/>
          <p:nvPr/>
        </p:nvSpPr>
        <p:spPr>
          <a:xfrm>
            <a:off x="4265836" y="1243965"/>
            <a:ext cx="2580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09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4"/>
          <p:cNvSpPr txBox="1"/>
          <p:nvPr/>
        </p:nvSpPr>
        <p:spPr>
          <a:xfrm>
            <a:off x="5243608" y="1243965"/>
            <a:ext cx="2580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4"/>
          <p:cNvSpPr txBox="1"/>
          <p:nvPr/>
        </p:nvSpPr>
        <p:spPr>
          <a:xfrm>
            <a:off x="6196522" y="1243965"/>
            <a:ext cx="2664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4"/>
          <p:cNvSpPr txBox="1"/>
          <p:nvPr/>
        </p:nvSpPr>
        <p:spPr>
          <a:xfrm>
            <a:off x="7166008" y="1243965"/>
            <a:ext cx="2580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4"/>
          <p:cNvSpPr txBox="1"/>
          <p:nvPr/>
        </p:nvSpPr>
        <p:spPr>
          <a:xfrm>
            <a:off x="8143780" y="1243965"/>
            <a:ext cx="2580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6" name="Google Shape;596;p4"/>
          <p:cNvGrpSpPr/>
          <p:nvPr/>
        </p:nvGrpSpPr>
        <p:grpSpPr>
          <a:xfrm>
            <a:off x="3232171" y="372065"/>
            <a:ext cx="544264" cy="511295"/>
            <a:chOff x="2475404" y="983691"/>
            <a:chExt cx="600600" cy="603298"/>
          </a:xfrm>
        </p:grpSpPr>
        <p:sp>
          <p:nvSpPr>
            <p:cNvPr id="597" name="Google Shape;597;p4"/>
            <p:cNvSpPr/>
            <p:nvPr/>
          </p:nvSpPr>
          <p:spPr>
            <a:xfrm rot="2700000">
              <a:off x="2439263" y="1198442"/>
              <a:ext cx="672883" cy="176494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70C0"/>
            </a:solidFill>
            <a:ln cap="flat" cmpd="sng" w="2540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</a:pPr>
              <a:r>
                <a:t/>
              </a:r>
              <a:endParaRPr b="0" i="0" sz="146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"/>
            <p:cNvSpPr txBox="1"/>
            <p:nvPr/>
          </p:nvSpPr>
          <p:spPr>
            <a:xfrm rot="2649413">
              <a:off x="2474238" y="1162519"/>
              <a:ext cx="605490" cy="2270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GDAS</a:t>
              </a:r>
              <a:endParaRPr b="0" i="0" sz="146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9" name="Google Shape;599;p4"/>
          <p:cNvSpPr txBox="1"/>
          <p:nvPr/>
        </p:nvSpPr>
        <p:spPr>
          <a:xfrm>
            <a:off x="2364941" y="877249"/>
            <a:ext cx="2580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4"/>
          <p:cNvSpPr txBox="1"/>
          <p:nvPr/>
        </p:nvSpPr>
        <p:spPr>
          <a:xfrm>
            <a:off x="3292731" y="853467"/>
            <a:ext cx="2580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4"/>
          <p:cNvSpPr txBox="1"/>
          <p:nvPr/>
        </p:nvSpPr>
        <p:spPr>
          <a:xfrm>
            <a:off x="4286995" y="854636"/>
            <a:ext cx="2580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09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4"/>
          <p:cNvSpPr txBox="1"/>
          <p:nvPr/>
        </p:nvSpPr>
        <p:spPr>
          <a:xfrm>
            <a:off x="5231703" y="853322"/>
            <a:ext cx="2580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4"/>
          <p:cNvSpPr txBox="1"/>
          <p:nvPr/>
        </p:nvSpPr>
        <p:spPr>
          <a:xfrm>
            <a:off x="6184617" y="853322"/>
            <a:ext cx="2664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4"/>
          <p:cNvSpPr txBox="1"/>
          <p:nvPr/>
        </p:nvSpPr>
        <p:spPr>
          <a:xfrm>
            <a:off x="7154103" y="853322"/>
            <a:ext cx="2580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4"/>
          <p:cNvSpPr txBox="1"/>
          <p:nvPr/>
        </p:nvSpPr>
        <p:spPr>
          <a:xfrm>
            <a:off x="8131875" y="853322"/>
            <a:ext cx="2580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4"/>
          <p:cNvSpPr txBox="1"/>
          <p:nvPr/>
        </p:nvSpPr>
        <p:spPr>
          <a:xfrm>
            <a:off x="1392914" y="871183"/>
            <a:ext cx="2580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00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4"/>
          <p:cNvSpPr txBox="1"/>
          <p:nvPr/>
        </p:nvSpPr>
        <p:spPr>
          <a:xfrm>
            <a:off x="2337075" y="1614327"/>
            <a:ext cx="2580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4"/>
          <p:cNvSpPr txBox="1"/>
          <p:nvPr/>
        </p:nvSpPr>
        <p:spPr>
          <a:xfrm>
            <a:off x="3306561" y="1611075"/>
            <a:ext cx="2580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4"/>
          <p:cNvSpPr txBox="1"/>
          <p:nvPr/>
        </p:nvSpPr>
        <p:spPr>
          <a:xfrm>
            <a:off x="6198447" y="1610931"/>
            <a:ext cx="2664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4"/>
          <p:cNvSpPr txBox="1"/>
          <p:nvPr/>
        </p:nvSpPr>
        <p:spPr>
          <a:xfrm>
            <a:off x="7167933" y="1610931"/>
            <a:ext cx="2580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4"/>
          <p:cNvSpPr/>
          <p:nvPr/>
        </p:nvSpPr>
        <p:spPr>
          <a:xfrm>
            <a:off x="3361389" y="2480261"/>
            <a:ext cx="183000" cy="183000"/>
          </a:xfrm>
          <a:prstGeom prst="rect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4"/>
          <p:cNvSpPr/>
          <p:nvPr/>
        </p:nvSpPr>
        <p:spPr>
          <a:xfrm>
            <a:off x="2411595" y="2926274"/>
            <a:ext cx="164700" cy="164700"/>
          </a:xfrm>
          <a:prstGeom prst="ellipse">
            <a:avLst/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4"/>
          <p:cNvSpPr txBox="1"/>
          <p:nvPr/>
        </p:nvSpPr>
        <p:spPr>
          <a:xfrm>
            <a:off x="331863" y="2174450"/>
            <a:ext cx="3755100" cy="25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Two-way interaction between 30 member 3-km DA ensemble (    ) and 3-km deterministic RRFS hybrid 3DEnVar analysis(   )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1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Twice daily, large scale GDAS information is blended into RRFS EnKF system</a:t>
            </a:r>
            <a:endParaRPr b="0" i="1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Partial cycle spin-up of atmosphere from GFS twice per day, land states fully cyc’d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"/>
          <p:cNvSpPr txBox="1"/>
          <p:nvPr>
            <p:ph type="title"/>
          </p:nvPr>
        </p:nvSpPr>
        <p:spPr>
          <a:xfrm>
            <a:off x="525475" y="0"/>
            <a:ext cx="82296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" sz="2100">
                <a:latin typeface="Arial"/>
                <a:ea typeface="Arial"/>
                <a:cs typeface="Arial"/>
                <a:sym typeface="Arial"/>
              </a:rPr>
              <a:t>Changes in RRFS parallels since last year’s UIFCW (1/2)</a:t>
            </a:r>
            <a:endParaRPr b="1"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5"/>
          <p:cNvSpPr txBox="1"/>
          <p:nvPr/>
        </p:nvSpPr>
        <p:spPr>
          <a:xfrm>
            <a:off x="457200" y="912550"/>
            <a:ext cx="8487000" cy="3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 time runs shifted to running over </a:t>
            </a:r>
            <a:r>
              <a:rPr b="0" i="0" lang="en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full NA domain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(late July 2023)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Shift to </a:t>
            </a:r>
            <a:r>
              <a:rPr b="0" i="0" lang="en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32-bit physics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(mid Aug 2023)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Inclusion of </a:t>
            </a:r>
            <a:r>
              <a:rPr b="0" i="0" lang="en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Grell-Freitas deep convection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help address warm season hyper QPF/convection issues (mid Aug 2023)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Inclusion of CLM (small lakes) (Oct 2023)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Shift from 30h GEFS to 7h GDAS to initialize RDAS-EnKF (Nov 2023)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Shift from a single-physics to </a:t>
            </a:r>
            <a:r>
              <a:rPr b="0" i="0" lang="en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multi-physics ensemble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(Dec 2023)</a:t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"/>
          <p:cNvSpPr txBox="1"/>
          <p:nvPr>
            <p:ph type="title"/>
          </p:nvPr>
        </p:nvSpPr>
        <p:spPr>
          <a:xfrm>
            <a:off x="525475" y="0"/>
            <a:ext cx="82296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" sz="2100">
                <a:latin typeface="Arial"/>
                <a:ea typeface="Arial"/>
                <a:cs typeface="Arial"/>
                <a:sym typeface="Arial"/>
              </a:rPr>
              <a:t>Changes in RRFS parallels since last year’s UIFCW (2/2)</a:t>
            </a:r>
            <a:endParaRPr b="1"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"/>
          <p:cNvSpPr txBox="1"/>
          <p:nvPr/>
        </p:nvSpPr>
        <p:spPr>
          <a:xfrm>
            <a:off x="457200" y="1068100"/>
            <a:ext cx="8487000" cy="35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Inclusion of scale- and variable-dependent localization (</a:t>
            </a:r>
            <a:r>
              <a:rPr b="0" i="0" lang="en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SDL/VDL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(end Jan 2024)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Begin assimilating GOES lightning data (Feb-Mar 2024)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Begin </a:t>
            </a:r>
            <a:r>
              <a:rPr b="0" i="0" lang="en" sz="1800" u="none" cap="none" strike="noStrik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blending 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RRFS EnKF and GDAS EnKF (Feb-Mar 2024)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“Streak” fix - reduced strength of 2-dz filtering, but applied over depth of atmosphere (late Mar 2024)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Countless physics bug fixes and tweaks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Considerable output product work, including generation of </a:t>
            </a:r>
            <a:r>
              <a:rPr b="0" i="0" lang="en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15 minute output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7"/>
          <p:cNvSpPr txBox="1"/>
          <p:nvPr>
            <p:ph type="title"/>
          </p:nvPr>
        </p:nvSpPr>
        <p:spPr>
          <a:xfrm>
            <a:off x="1854850" y="0"/>
            <a:ext cx="62589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" sz="2100">
                <a:latin typeface="Arial"/>
                <a:ea typeface="Arial"/>
                <a:cs typeface="Arial"/>
                <a:sym typeface="Arial"/>
              </a:rPr>
              <a:t>The multi-physics ensemble membership</a:t>
            </a:r>
            <a:endParaRPr b="1"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7"/>
          <p:cNvSpPr txBox="1"/>
          <p:nvPr/>
        </p:nvSpPr>
        <p:spPr>
          <a:xfrm>
            <a:off x="619050" y="406400"/>
            <a:ext cx="839790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Ensemble forecasts at 00/06/12/18 UTC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7"/>
          <p:cNvSpPr txBox="1"/>
          <p:nvPr/>
        </p:nvSpPr>
        <p:spPr>
          <a:xfrm>
            <a:off x="6170000" y="4517275"/>
            <a:ext cx="29472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Thanks to Jili Dong for this work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7"/>
          <p:cNvSpPr txBox="1"/>
          <p:nvPr/>
        </p:nvSpPr>
        <p:spPr>
          <a:xfrm>
            <a:off x="378675" y="872675"/>
            <a:ext cx="15558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Sources of spread: 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EnKF ICs, 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GEFS LBCs, 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multi-physics, stochastic parameter perturbations(*), fixed parameter perturbations (#), 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time-lagging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34" name="Google Shape;634;p7"/>
          <p:cNvGraphicFramePr/>
          <p:nvPr/>
        </p:nvGraphicFramePr>
        <p:xfrm>
          <a:off x="1966473" y="10055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{C25A875E-EC09-45DE-A47A-C1CEE80A3263}</a:tableStyleId>
              </a:tblPr>
              <a:tblGrid>
                <a:gridCol w="1146675"/>
                <a:gridCol w="923700"/>
                <a:gridCol w="846075"/>
                <a:gridCol w="676850"/>
                <a:gridCol w="895825"/>
                <a:gridCol w="895825"/>
                <a:gridCol w="1393525"/>
              </a:tblGrid>
              <a:tr h="273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br>
                        <a:rPr lang="en" sz="1000" u="none" cap="none" strike="noStrike"/>
                      </a:b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MP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PBL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sfc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lsm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IC/LBC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m1 (ctrl)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Thompson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MYNN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MYNN 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RUC 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G-F deep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RRFS hybrid/GFS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m2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Thompson*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TKE-EDMF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GFS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RUC*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G-F dp*+sh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RRFS enkf1/GEFSm1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m3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Thompson*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MYNN*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MYNN*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RUC*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saSAS deep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RRFS enkf2/GEFSm2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m4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NSSL# 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MYNN* 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MYNN*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RUC*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G-F deep*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RRFS enkf3/GEFSm3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m5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NSSL#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TKE-EDMF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GFS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RUC* 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G-F dp*+sh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RRFS enkf4/GEFSm4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m6 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NSSL#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MYNN* 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MYNN*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RUC*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saSAS deep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RRFS enkf5/GEFSm5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m7 (m1-6h)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m8 (m</a:t>
                      </a:r>
                      <a:r>
                        <a:rPr lang="en" sz="1000" u="none" cap="none" strike="noStrike"/>
                        <a:t>2</a:t>
                      </a: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-6h)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8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" sz="1000" u="none" cap="none" strike="noStrike"/>
                        <a:t>9 </a:t>
                      </a: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(m</a:t>
                      </a:r>
                      <a:r>
                        <a:rPr lang="en" sz="1000" u="none" cap="none" strike="noStrike"/>
                        <a:t>3</a:t>
                      </a: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-6h)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" sz="1000" u="none" cap="none" strike="noStrike"/>
                        <a:t>10</a:t>
                      </a: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(m</a:t>
                      </a:r>
                      <a:r>
                        <a:rPr lang="en" sz="1000" u="none" cap="none" strike="noStrike"/>
                        <a:t>4</a:t>
                      </a: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-6h)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m1</a:t>
                      </a:r>
                      <a:r>
                        <a:rPr lang="en" sz="1000" u="none" cap="none" strike="noStrike"/>
                        <a:t>1</a:t>
                      </a: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(m</a:t>
                      </a:r>
                      <a:r>
                        <a:rPr lang="en" sz="1000" u="none" cap="none" strike="noStrike"/>
                        <a:t>5</a:t>
                      </a: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-6h)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m12 (m</a:t>
                      </a:r>
                      <a:r>
                        <a:rPr lang="en" sz="1000" u="none" cap="none" strike="noStrike"/>
                        <a:t>6</a:t>
                      </a: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-6h)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" sz="1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m13</a:t>
                      </a:r>
                      <a:r>
                        <a:rPr lang="en" sz="1000" u="none" cap="none" strike="noStrike"/>
                        <a:t> (HRRR)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Thompson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MYNN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MYNN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RUC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None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HRRRDAS / RAP</a:t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m14 (m13-6h)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31800" marB="31800" marR="31800" marL="318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35" name="Google Shape;635;p7"/>
          <p:cNvSpPr txBox="1"/>
          <p:nvPr/>
        </p:nvSpPr>
        <p:spPr>
          <a:xfrm>
            <a:off x="342900" y="3981500"/>
            <a:ext cx="1623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HRRR used in ensemble product 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 for CONUS/AK </a:t>
            </a:r>
            <a:endParaRPr b="1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6" name="Google Shape;636;p7"/>
          <p:cNvCxnSpPr/>
          <p:nvPr/>
        </p:nvCxnSpPr>
        <p:spPr>
          <a:xfrm flipH="1">
            <a:off x="1679575" y="4046050"/>
            <a:ext cx="270900" cy="206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7" name="Google Shape;637;p7"/>
          <p:cNvCxnSpPr/>
          <p:nvPr/>
        </p:nvCxnSpPr>
        <p:spPr>
          <a:xfrm rot="10800000">
            <a:off x="1679575" y="4252450"/>
            <a:ext cx="270900" cy="201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632" y="2649250"/>
            <a:ext cx="3630167" cy="181508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3" name="Google Shape;64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3800" y="2651760"/>
            <a:ext cx="3630167" cy="181508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4" name="Google Shape;64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63800" y="768096"/>
            <a:ext cx="3630167" cy="181508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5" name="Google Shape;64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3025" y="764762"/>
            <a:ext cx="3630167" cy="181051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46" name="Google Shape;646;p8"/>
          <p:cNvSpPr txBox="1"/>
          <p:nvPr/>
        </p:nvSpPr>
        <p:spPr>
          <a:xfrm rot="-5400000">
            <a:off x="119700" y="1580325"/>
            <a:ext cx="1054200" cy="22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RMSE &amp; spread</a:t>
            </a:r>
            <a:endParaRPr b="1" i="0" sz="9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8"/>
          <p:cNvSpPr txBox="1"/>
          <p:nvPr/>
        </p:nvSpPr>
        <p:spPr>
          <a:xfrm>
            <a:off x="523100" y="2269675"/>
            <a:ext cx="4572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rPr>
              <a:t>f06</a:t>
            </a:r>
            <a:endParaRPr b="1" i="0" sz="1200" u="none" cap="none" strike="noStrike">
              <a:solidFill>
                <a:srgbClr val="25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8"/>
          <p:cNvSpPr txBox="1"/>
          <p:nvPr/>
        </p:nvSpPr>
        <p:spPr>
          <a:xfrm>
            <a:off x="3695700" y="2269663"/>
            <a:ext cx="4191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rPr>
              <a:t>f48</a:t>
            </a:r>
            <a:endParaRPr b="1" i="0" sz="1200" u="none" cap="none" strike="noStrike">
              <a:solidFill>
                <a:srgbClr val="25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8"/>
          <p:cNvSpPr txBox="1"/>
          <p:nvPr/>
        </p:nvSpPr>
        <p:spPr>
          <a:xfrm>
            <a:off x="1591425" y="2357402"/>
            <a:ext cx="1405500" cy="20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rPr>
              <a:t>forecast lead</a:t>
            </a:r>
            <a:endParaRPr b="1" i="0" sz="1200" u="none" cap="none" strike="noStrike">
              <a:solidFill>
                <a:srgbClr val="25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8"/>
          <p:cNvSpPr txBox="1"/>
          <p:nvPr/>
        </p:nvSpPr>
        <p:spPr>
          <a:xfrm>
            <a:off x="435500" y="4094725"/>
            <a:ext cx="544800" cy="20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-0.6F</a:t>
            </a:r>
            <a:endParaRPr b="1" i="0" sz="10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1" name="Google Shape;651;p8"/>
          <p:cNvCxnSpPr/>
          <p:nvPr/>
        </p:nvCxnSpPr>
        <p:spPr>
          <a:xfrm>
            <a:off x="839500" y="3344338"/>
            <a:ext cx="31038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2" name="Google Shape;652;p8"/>
          <p:cNvSpPr txBox="1"/>
          <p:nvPr/>
        </p:nvSpPr>
        <p:spPr>
          <a:xfrm>
            <a:off x="7459850" y="2255613"/>
            <a:ext cx="4191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rPr>
              <a:t>f48</a:t>
            </a:r>
            <a:endParaRPr b="1" i="0" sz="1200" u="none" cap="none" strike="noStrike">
              <a:solidFill>
                <a:srgbClr val="25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8"/>
          <p:cNvSpPr txBox="1"/>
          <p:nvPr/>
        </p:nvSpPr>
        <p:spPr>
          <a:xfrm>
            <a:off x="5141825" y="2357400"/>
            <a:ext cx="1844100" cy="20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rPr>
              <a:t>forecast lead</a:t>
            </a:r>
            <a:endParaRPr b="1" i="0" sz="1200" u="none" cap="none" strike="noStrike">
              <a:solidFill>
                <a:srgbClr val="25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8"/>
          <p:cNvSpPr txBox="1"/>
          <p:nvPr/>
        </p:nvSpPr>
        <p:spPr>
          <a:xfrm>
            <a:off x="5793750" y="1314600"/>
            <a:ext cx="1352400" cy="26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rgbClr val="323B42"/>
                </a:solidFill>
                <a:latin typeface="Arial"/>
                <a:ea typeface="Arial"/>
                <a:cs typeface="Arial"/>
                <a:sym typeface="Arial"/>
              </a:rPr>
              <a:t>dramatically better </a:t>
            </a:r>
            <a:endParaRPr b="1" i="0" sz="900" u="none" cap="none" strike="noStrike">
              <a:solidFill>
                <a:srgbClr val="323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rgbClr val="323B42"/>
                </a:solidFill>
                <a:latin typeface="Arial"/>
                <a:ea typeface="Arial"/>
                <a:cs typeface="Arial"/>
                <a:sym typeface="Arial"/>
              </a:rPr>
              <a:t>skill/spread in HREF</a:t>
            </a:r>
            <a:endParaRPr b="1" i="0" sz="900" u="none" cap="none" strike="noStrike">
              <a:solidFill>
                <a:srgbClr val="323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8"/>
          <p:cNvSpPr txBox="1"/>
          <p:nvPr/>
        </p:nvSpPr>
        <p:spPr>
          <a:xfrm>
            <a:off x="7242400" y="3637763"/>
            <a:ext cx="7431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bias</a:t>
            </a:r>
            <a:endParaRPr b="0" i="0" sz="16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8"/>
          <p:cNvSpPr txBox="1"/>
          <p:nvPr/>
        </p:nvSpPr>
        <p:spPr>
          <a:xfrm>
            <a:off x="4152900" y="4094725"/>
            <a:ext cx="511800" cy="26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-0.15 F</a:t>
            </a:r>
            <a:endParaRPr b="1" i="0" sz="8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8"/>
          <p:cNvSpPr txBox="1"/>
          <p:nvPr/>
        </p:nvSpPr>
        <p:spPr>
          <a:xfrm>
            <a:off x="4152900" y="2824725"/>
            <a:ext cx="419100" cy="20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0.2 F</a:t>
            </a:r>
            <a:endParaRPr b="1" i="0" sz="8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8"/>
          <p:cNvSpPr txBox="1"/>
          <p:nvPr/>
        </p:nvSpPr>
        <p:spPr>
          <a:xfrm>
            <a:off x="4253550" y="2299588"/>
            <a:ext cx="4572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rPr>
              <a:t>f06</a:t>
            </a:r>
            <a:endParaRPr b="1" i="0" sz="1200" u="none" cap="none" strike="noStrike">
              <a:solidFill>
                <a:srgbClr val="25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9" name="Google Shape;659;p8"/>
          <p:cNvCxnSpPr/>
          <p:nvPr/>
        </p:nvCxnSpPr>
        <p:spPr>
          <a:xfrm flipH="1" rot="10800000">
            <a:off x="8160150" y="2614585"/>
            <a:ext cx="848100" cy="8400"/>
          </a:xfrm>
          <a:prstGeom prst="straightConnector1">
            <a:avLst/>
          </a:prstGeom>
          <a:noFill/>
          <a:ln cap="flat" cmpd="sng" w="38100">
            <a:solidFill>
              <a:srgbClr val="323B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0" name="Google Shape;660;p8"/>
          <p:cNvCxnSpPr/>
          <p:nvPr/>
        </p:nvCxnSpPr>
        <p:spPr>
          <a:xfrm flipH="1" rot="10800000">
            <a:off x="8160150" y="3185920"/>
            <a:ext cx="848100" cy="8400"/>
          </a:xfrm>
          <a:prstGeom prst="straightConnector1">
            <a:avLst/>
          </a:prstGeom>
          <a:noFill/>
          <a:ln cap="flat" cmpd="sng" w="3810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1" name="Google Shape;661;p8"/>
          <p:cNvSpPr txBox="1"/>
          <p:nvPr/>
        </p:nvSpPr>
        <p:spPr>
          <a:xfrm>
            <a:off x="7793975" y="2192452"/>
            <a:ext cx="84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REFS</a:t>
            </a:r>
            <a:endParaRPr b="1" i="0" sz="15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8"/>
          <p:cNvSpPr txBox="1"/>
          <p:nvPr/>
        </p:nvSpPr>
        <p:spPr>
          <a:xfrm>
            <a:off x="7878944" y="2783675"/>
            <a:ext cx="84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HREF</a:t>
            </a:r>
            <a:endParaRPr b="1" i="0" sz="1500" u="none" cap="none" strike="noStrike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8"/>
          <p:cNvSpPr txBox="1"/>
          <p:nvPr/>
        </p:nvSpPr>
        <p:spPr>
          <a:xfrm>
            <a:off x="547925" y="788050"/>
            <a:ext cx="1405500" cy="329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m Temp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8"/>
          <p:cNvSpPr txBox="1"/>
          <p:nvPr/>
        </p:nvSpPr>
        <p:spPr>
          <a:xfrm>
            <a:off x="4307950" y="786384"/>
            <a:ext cx="1048800" cy="329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m Td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8"/>
          <p:cNvSpPr txBox="1"/>
          <p:nvPr/>
        </p:nvSpPr>
        <p:spPr>
          <a:xfrm>
            <a:off x="1693025" y="4100"/>
            <a:ext cx="48933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mid-Apr to mid-Jul 2024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ensemble performance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8"/>
          <p:cNvSpPr txBox="1"/>
          <p:nvPr/>
        </p:nvSpPr>
        <p:spPr>
          <a:xfrm rot="-5400000">
            <a:off x="353725" y="3328470"/>
            <a:ext cx="544800" cy="2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bias</a:t>
            </a:r>
            <a:endParaRPr b="1" i="0" sz="12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7" name="Google Shape;667;p8"/>
          <p:cNvCxnSpPr>
            <a:endCxn id="655" idx="0"/>
          </p:cNvCxnSpPr>
          <p:nvPr/>
        </p:nvCxnSpPr>
        <p:spPr>
          <a:xfrm flipH="1" rot="10800000">
            <a:off x="4526350" y="3637763"/>
            <a:ext cx="3087600" cy="108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8" name="Google Shape;668;p8"/>
          <p:cNvSpPr txBox="1"/>
          <p:nvPr/>
        </p:nvSpPr>
        <p:spPr>
          <a:xfrm rot="-5400000">
            <a:off x="4072637" y="3351045"/>
            <a:ext cx="544800" cy="2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bias</a:t>
            </a:r>
            <a:endParaRPr b="1" i="0" sz="12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8"/>
          <p:cNvSpPr txBox="1"/>
          <p:nvPr/>
        </p:nvSpPr>
        <p:spPr>
          <a:xfrm rot="-5400000">
            <a:off x="3788225" y="1639788"/>
            <a:ext cx="1054200" cy="22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RMSE &amp; spread</a:t>
            </a:r>
            <a:endParaRPr b="1" i="0" sz="900" u="none" cap="none" strike="noStrike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0" name="Google Shape;670;p8"/>
          <p:cNvCxnSpPr/>
          <p:nvPr/>
        </p:nvCxnSpPr>
        <p:spPr>
          <a:xfrm rot="10800000">
            <a:off x="5396025" y="1314600"/>
            <a:ext cx="0" cy="454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671" name="Google Shape;671;p8"/>
          <p:cNvCxnSpPr/>
          <p:nvPr/>
        </p:nvCxnSpPr>
        <p:spPr>
          <a:xfrm rot="10800000">
            <a:off x="5527625" y="1295303"/>
            <a:ext cx="0" cy="860100"/>
          </a:xfrm>
          <a:prstGeom prst="straightConnector1">
            <a:avLst/>
          </a:prstGeom>
          <a:noFill/>
          <a:ln cap="flat" cmpd="sng" w="19050">
            <a:solidFill>
              <a:srgbClr val="171616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475" y="1231925"/>
            <a:ext cx="3925700" cy="354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4875" y="1710742"/>
            <a:ext cx="4679115" cy="2657959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9"/>
          <p:cNvSpPr txBox="1"/>
          <p:nvPr/>
        </p:nvSpPr>
        <p:spPr>
          <a:xfrm>
            <a:off x="4848625" y="2243750"/>
            <a:ext cx="846300" cy="39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CTL</a:t>
            </a:r>
            <a:endParaRPr b="1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9"/>
          <p:cNvSpPr txBox="1"/>
          <p:nvPr/>
        </p:nvSpPr>
        <p:spPr>
          <a:xfrm>
            <a:off x="7577400" y="2243750"/>
            <a:ext cx="1426200" cy="39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728FF"/>
                </a:solidFill>
                <a:latin typeface="Arial"/>
                <a:ea typeface="Arial"/>
                <a:cs typeface="Arial"/>
                <a:sym typeface="Arial"/>
              </a:rPr>
              <a:t>Grell-Freitas</a:t>
            </a:r>
            <a:endParaRPr b="1" i="0" sz="1600" u="none" cap="none" strike="noStrike">
              <a:solidFill>
                <a:srgbClr val="0728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9"/>
          <p:cNvSpPr txBox="1"/>
          <p:nvPr/>
        </p:nvSpPr>
        <p:spPr>
          <a:xfrm>
            <a:off x="2557475" y="1747850"/>
            <a:ext cx="17049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CTL</a:t>
            </a:r>
            <a:endParaRPr b="0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Grell-Freitas</a:t>
            </a:r>
            <a:endParaRPr b="0" i="0" sz="16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9"/>
          <p:cNvSpPr/>
          <p:nvPr/>
        </p:nvSpPr>
        <p:spPr>
          <a:xfrm>
            <a:off x="5029200" y="3076575"/>
            <a:ext cx="324000" cy="538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9"/>
          <p:cNvSpPr/>
          <p:nvPr/>
        </p:nvSpPr>
        <p:spPr>
          <a:xfrm>
            <a:off x="6432776" y="1828800"/>
            <a:ext cx="430200" cy="814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9"/>
          <p:cNvSpPr/>
          <p:nvPr/>
        </p:nvSpPr>
        <p:spPr>
          <a:xfrm>
            <a:off x="7924800" y="3076575"/>
            <a:ext cx="324000" cy="538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9"/>
          <p:cNvSpPr txBox="1"/>
          <p:nvPr/>
        </p:nvSpPr>
        <p:spPr>
          <a:xfrm>
            <a:off x="1067700" y="1137463"/>
            <a:ext cx="29055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00Z July 20 ~ 23Z July 26, 2022</a:t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9"/>
          <p:cNvSpPr txBox="1"/>
          <p:nvPr/>
        </p:nvSpPr>
        <p:spPr>
          <a:xfrm>
            <a:off x="5999450" y="1348550"/>
            <a:ext cx="1426200" cy="39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MRMS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9"/>
          <p:cNvSpPr txBox="1"/>
          <p:nvPr/>
        </p:nvSpPr>
        <p:spPr>
          <a:xfrm>
            <a:off x="5110600" y="4437200"/>
            <a:ext cx="35763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*Thanks to Georg Grell and Haiqin Li for this work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9"/>
          <p:cNvSpPr txBox="1"/>
          <p:nvPr>
            <p:ph type="title"/>
          </p:nvPr>
        </p:nvSpPr>
        <p:spPr>
          <a:xfrm>
            <a:off x="346200" y="38975"/>
            <a:ext cx="86574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" sz="2200">
                <a:latin typeface="Arial"/>
                <a:ea typeface="Arial"/>
                <a:cs typeface="Arial"/>
                <a:sym typeface="Arial"/>
              </a:rPr>
              <a:t>RRFS convective-storm intensity and coverage issue -  </a:t>
            </a:r>
            <a:endParaRPr b="1"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 testing impact of GF convection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8" name="Google Shape;688;p9"/>
          <p:cNvCxnSpPr/>
          <p:nvPr/>
        </p:nvCxnSpPr>
        <p:spPr>
          <a:xfrm>
            <a:off x="4060200" y="3685850"/>
            <a:ext cx="0" cy="422700"/>
          </a:xfrm>
          <a:prstGeom prst="straightConnector1">
            <a:avLst/>
          </a:prstGeom>
          <a:noFill/>
          <a:ln cap="flat" cmpd="sng" w="28575">
            <a:solidFill>
              <a:srgbClr val="22222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89" name="Google Shape;689;p9"/>
          <p:cNvSpPr txBox="1"/>
          <p:nvPr/>
        </p:nvSpPr>
        <p:spPr>
          <a:xfrm>
            <a:off x="7438050" y="1348549"/>
            <a:ext cx="1704900" cy="39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20220724/00Z VT</a:t>
            </a:r>
            <a:endParaRPr b="1" i="1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