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6.xml"/>
  <Override ContentType="application/vnd.openxmlformats-officedocument.presentationml.comments+xml" PartName="/ppt/comments/comment3.xml"/>
  <Override ContentType="application/vnd.openxmlformats-officedocument.presentationml.comments+xml" PartName="/ppt/comments/comment15.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2.xml"/>
  <Override ContentType="application/vnd.openxmlformats-officedocument.presentationml.comments+xml" PartName="/ppt/comments/comment1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aleway"/>
      <p:regular r:id="rId28"/>
      <p:bold r:id="rId29"/>
      <p:italic r:id="rId30"/>
      <p:boldItalic r:id="rId31"/>
    </p:embeddedFont>
    <p:embeddedFont>
      <p:font typeface="Raleway SemiBold"/>
      <p:regular r:id="rId32"/>
      <p:bold r:id="rId33"/>
      <p:italic r:id="rId34"/>
      <p:boldItalic r:id="rId35"/>
    </p:embeddedFont>
    <p:embeddedFont>
      <p:font typeface="Roboto"/>
      <p:regular r:id="rId36"/>
      <p:bold r:id="rId37"/>
      <p:italic r:id="rId38"/>
      <p:boldItalic r:id="rId39"/>
    </p:embeddedFont>
    <p:embeddedFont>
      <p:font typeface="Lato"/>
      <p:regular r:id="rId40"/>
      <p:bold r:id="rId41"/>
      <p:italic r:id="rId42"/>
      <p:boldItalic r:id="rId43"/>
    </p:embeddedFont>
    <p:embeddedFont>
      <p:font typeface="Arial Narrow"/>
      <p:regular r:id="rId44"/>
      <p:bold r:id="rId45"/>
      <p:italic r:id="rId46"/>
      <p:boldItalic r:id="rId47"/>
    </p:embeddedFont>
    <p:embeddedFont>
      <p:font typeface="Helvetica Neue"/>
      <p:regular r:id="rId48"/>
      <p:bold r:id="rId49"/>
      <p:italic r:id="rId50"/>
      <p:boldItalic r:id="rId51"/>
    </p:embeddedFont>
    <p:embeddedFont>
      <p:font typeface="Open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6" roundtripDataSignature="AMtx7mgm5jkb7n4wkBqv5QDgvqZ47oaS7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1" name="Paola Santini-Dosal - NOAA Affiliate"/>
  <p:cmAuthor clrIdx="1" id="1" initials="" lastIdx="1" name="Analise Keeney - NOAA Federa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42" Type="http://schemas.openxmlformats.org/officeDocument/2006/relationships/font" Target="fonts/Lato-italic.fntdata"/><Relationship Id="rId41" Type="http://schemas.openxmlformats.org/officeDocument/2006/relationships/font" Target="fonts/Lato-bold.fntdata"/><Relationship Id="rId44" Type="http://schemas.openxmlformats.org/officeDocument/2006/relationships/font" Target="fonts/ArialNarrow-regular.fntdata"/><Relationship Id="rId43" Type="http://schemas.openxmlformats.org/officeDocument/2006/relationships/font" Target="fonts/Lato-boldItalic.fntdata"/><Relationship Id="rId46" Type="http://schemas.openxmlformats.org/officeDocument/2006/relationships/font" Target="fonts/ArialNarrow-italic.fntdata"/><Relationship Id="rId45" Type="http://schemas.openxmlformats.org/officeDocument/2006/relationships/font" Target="fonts/ArialNarrow-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regular.fntdata"/><Relationship Id="rId47" Type="http://schemas.openxmlformats.org/officeDocument/2006/relationships/font" Target="fonts/ArialNarrow-boldItalic.fntdata"/><Relationship Id="rId49"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Italic.fntdata"/><Relationship Id="rId30" Type="http://schemas.openxmlformats.org/officeDocument/2006/relationships/font" Target="fonts/Raleway-italic.fntdata"/><Relationship Id="rId33" Type="http://schemas.openxmlformats.org/officeDocument/2006/relationships/font" Target="fonts/RalewaySemiBold-bold.fntdata"/><Relationship Id="rId32" Type="http://schemas.openxmlformats.org/officeDocument/2006/relationships/font" Target="fonts/RalewaySemiBold-regular.fntdata"/><Relationship Id="rId35" Type="http://schemas.openxmlformats.org/officeDocument/2006/relationships/font" Target="fonts/RalewaySemiBold-boldItalic.fntdata"/><Relationship Id="rId34" Type="http://schemas.openxmlformats.org/officeDocument/2006/relationships/font" Target="fonts/RalewaySemiBold-italic.fntdata"/><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regular.fntdata"/><Relationship Id="rId27" Type="http://schemas.openxmlformats.org/officeDocument/2006/relationships/slide" Target="slides/slide22.xml"/><Relationship Id="rId29" Type="http://schemas.openxmlformats.org/officeDocument/2006/relationships/font" Target="fonts/Raleway-bold.fntdata"/><Relationship Id="rId51" Type="http://schemas.openxmlformats.org/officeDocument/2006/relationships/font" Target="fonts/HelveticaNeue-boldItalic.fntdata"/><Relationship Id="rId50" Type="http://schemas.openxmlformats.org/officeDocument/2006/relationships/font" Target="fonts/HelveticaNeue-italic.fntdata"/><Relationship Id="rId53" Type="http://schemas.openxmlformats.org/officeDocument/2006/relationships/font" Target="fonts/OpenSans-bold.fntdata"/><Relationship Id="rId52" Type="http://schemas.openxmlformats.org/officeDocument/2006/relationships/font" Target="fonts/OpenSans-regular.fntdata"/><Relationship Id="rId11" Type="http://schemas.openxmlformats.org/officeDocument/2006/relationships/slide" Target="slides/slide6.xml"/><Relationship Id="rId55" Type="http://schemas.openxmlformats.org/officeDocument/2006/relationships/font" Target="fonts/OpenSans-boldItalic.fntdata"/><Relationship Id="rId10" Type="http://schemas.openxmlformats.org/officeDocument/2006/relationships/slide" Target="slides/slide5.xml"/><Relationship Id="rId54"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56"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7-23T19:10:04.538">
    <p:pos x="6000" y="0"/>
    <p:text>NOAA EPP/MSI minority serving institutions</p:text>
    <p:extLst>
      <p:ext uri="{C676402C-5697-4E1C-873F-D02D1690AC5C}">
        <p15:threadingInfo timeZoneBias="0"/>
      </p:ext>
      <p:ext uri="http://customooxmlschemas.google.com/">
        <go:slidesCustomData xmlns:go="http://customooxmlschemas.google.com/" commentPostId="AAABSZs2R_U"/>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4-07-23T19:27:07.247">
    <p:pos x="6000" y="0"/>
    <p:text>this is what the model looks like irl</p:text>
    <p:extLst>
      <p:ext uri="{C676402C-5697-4E1C-873F-D02D1690AC5C}">
        <p15:threadingInfo timeZoneBias="0"/>
      </p:ext>
      <p:ext uri="http://customooxmlschemas.google.com/">
        <go:slidesCustomData xmlns:go="http://customooxmlschemas.google.com/" commentPostId="AAABSaJiQ7k"/>
      </p:ext>
    </p:extLs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4-07-23T19:28:43.128">
    <p:pos x="6000" y="0"/>
    <p:text>pilot region. this data is going to be released in september. NOAAS OPEN DATA DISSIMENATION DASHBOARD.</p:text>
    <p:extLst>
      <p:ext uri="{C676402C-5697-4E1C-873F-D02D1690AC5C}">
        <p15:threadingInfo timeZoneBias="0"/>
      </p:ext>
      <p:ext uri="http://customooxmlschemas.google.com/">
        <go:slidesCustomData xmlns:go="http://customooxmlschemas.google.com/" commentPostId="AAABSaJiQ7o"/>
      </p:ext>
    </p:extLst>
  </p:cm>
  <p:cm authorId="0" idx="15" dt="2024-07-23T19:28:43.128">
    <p:pos x="6000" y="0"/>
    <p:text>GULF COAST AND CARRIBEAN DATASET</p:text>
    <p:extLst>
      <p:ext uri="{C676402C-5697-4E1C-873F-D02D1690AC5C}">
        <p15:threadingInfo timeZoneBias="0">
          <p15:parentCm authorId="0" idx="14"/>
        </p15:threadingInfo>
      </p:ext>
      <p:ext uri="http://customooxmlschemas.google.com/">
        <go:slidesCustomData xmlns:go="http://customooxmlschemas.google.com/" commentPostId="AAABSaJiQ7s"/>
      </p:ext>
    </p:extLs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4-07-23T19:29:56.348">
    <p:pos x="6000" y="0"/>
    <p:text>Landfall all across coast. highest historical flooding. 10-15 years ago and were expecting more.</p:text>
    <p:extLst>
      <p:ext uri="{C676402C-5697-4E1C-873F-D02D1690AC5C}">
        <p15:threadingInfo timeZoneBias="0"/>
      </p:ext>
      <p:ext uri="http://customooxmlschemas.google.com/">
        <go:slidesCustomData xmlns:go="http://customooxmlschemas.google.com/" commentPostId="AAABSaJiQ7w"/>
      </p:ext>
    </p:extLs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4-07-23T19:30:29.682">
    <p:pos x="6000" y="0"/>
    <p:text>resource for anything real time. CID is the way to let people know when and where levels are</p:text>
    <p:extLst>
      <p:ext uri="{C676402C-5697-4E1C-873F-D02D1690AC5C}">
        <p15:threadingInfo timeZoneBias="0"/>
      </p:ext>
      <p:ext uri="http://customooxmlschemas.google.com/">
        <go:slidesCustomData xmlns:go="http://customooxmlschemas.google.com/" commentPostId="AAABSaJiQ70"/>
      </p:ext>
    </p:extLs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4-07-23T19:30:44.057">
    <p:pos x="6000" y="0"/>
    <p:text>500 NEW impact graphics.</p:text>
    <p:extLst>
      <p:ext uri="{C676402C-5697-4E1C-873F-D02D1690AC5C}">
        <p15:threadingInfo timeZoneBias="0"/>
      </p:ext>
      <p:ext uri="http://customooxmlschemas.google.com/">
        <go:slidesCustomData xmlns:go="http://customooxmlschemas.google.com/" commentPostId="AAABSaJiQ78"/>
      </p:ext>
    </p:extLs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9" dt="2024-07-23T19:32:56.212">
    <p:pos x="6000" y="0"/>
    <p:text>tribal governments as well</p:text>
    <p:extLst>
      <p:ext uri="{C676402C-5697-4E1C-873F-D02D1690AC5C}">
        <p15:threadingInfo timeZoneBias="0"/>
      </p:ext>
      <p:ext uri="http://customooxmlschemas.google.com/">
        <go:slidesCustomData xmlns:go="http://customooxmlschemas.google.com/" commentPostId="AAABSaJiQ8A"/>
      </p:ext>
    </p:extLst>
  </p:cm>
  <p:cm authorId="0" idx="20" dt="2024-07-23T19:32:56.212">
    <p:pos x="6000" y="0"/>
    <p:text>island communities and pacific islands</p:text>
    <p:extLst>
      <p:ext uri="{C676402C-5697-4E1C-873F-D02D1690AC5C}">
        <p15:threadingInfo timeZoneBias="0">
          <p15:parentCm authorId="0" idx="19"/>
        </p15:threadingInfo>
      </p:ext>
      <p:ext uri="http://customooxmlschemas.google.com/">
        <go:slidesCustomData xmlns:go="http://customooxmlschemas.google.com/" commentPostId="AAABSaJiQ8E"/>
      </p:ext>
    </p:extLs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4-07-23T19:34:44.315">
    <p:pos x="264" y="852"/>
    <p:text>NOAA's Open Data Dissemination (NODD) Platform: https://www.noaa.gov/information-technology/open-data-dissemination - BIG data &amp; open access via Amazon Web services. 
Gulf, East Coast, and Caribbean data sets coming in September!</p:text>
    <p:extLst>
      <p:ext uri="{C676402C-5697-4E1C-873F-D02D1690AC5C}">
        <p15:threadingInfo timeZoneBias="0"/>
      </p:ext>
      <p:ext uri="http://customooxmlschemas.google.com/">
        <go:slidesCustomData xmlns:go="http://customooxmlschemas.google.com/" commentPostId="AAABSaJiQ8I"/>
      </p:ext>
    </p:extLs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1" dt="2024-07-23T18:51:24.622">
    <p:pos x="6000" y="0"/>
    <p:text>CID MAP QR</p:text>
    <p:extLst>
      <p:ext uri="{C676402C-5697-4E1C-873F-D02D1690AC5C}">
        <p15:threadingInfo timeZoneBias="0"/>
      </p:ext>
      <p:ext uri="http://customooxmlschemas.google.com/">
        <go:slidesCustomData xmlns:go="http://customooxmlschemas.google.com/" commentPostId="AAABSZs2R_Q"/>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7-23T19:13:23.606">
    <p:pos x="6000" y="0"/>
    <p:text>talk with UH Shows information is useful</p:text>
    <p:extLst>
      <p:ext uri="{C676402C-5697-4E1C-873F-D02D1690AC5C}">
        <p15:threadingInfo timeZoneBias="0"/>
      </p:ext>
      <p:ext uri="http://customooxmlschemas.google.com/">
        <go:slidesCustomData xmlns:go="http://customooxmlschemas.google.com/" commentPostId="AAABSaJiQ7A"/>
      </p:ext>
    </p:extLst>
  </p:cm>
  <p:cm authorId="0" idx="3" dt="2024-07-23T19:12:24.367">
    <p:pos x="6000" y="100"/>
    <p:text>its a wheel for a reason. Plain language is key. Science descriptions</p:text>
    <p:extLst>
      <p:ext uri="{C676402C-5697-4E1C-873F-D02D1690AC5C}">
        <p15:threadingInfo timeZoneBias="0"/>
      </p:ext>
      <p:ext uri="http://customooxmlschemas.google.com/">
        <go:slidesCustomData xmlns:go="http://customooxmlschemas.google.com/" commentPostId="AAABSZs2R_Y"/>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07-23T19:15:05.308">
    <p:pos x="6000" y="0"/>
    <p:text>mention CORA Coastal Inundation Dashboard</p:text>
    <p:extLst>
      <p:ext uri="{C676402C-5697-4E1C-873F-D02D1690AC5C}">
        <p15:threadingInfo timeZoneBias="0"/>
      </p:ext>
      <p:ext uri="http://customooxmlschemas.google.com/">
        <go:slidesCustomData xmlns:go="http://customooxmlschemas.google.com/" commentPostId="AAABSaJiQ68"/>
      </p:ext>
    </p:extLst>
  </p:cm>
  <p:cm authorId="0" idx="5" dt="2024-07-23T19:14:04.103">
    <p:pos x="6000" y="0"/>
    <p:text>pango pango</p:text>
    <p:extLst>
      <p:ext uri="{C676402C-5697-4E1C-873F-D02D1690AC5C}">
        <p15:threadingInfo timeZoneBias="0">
          <p15:parentCm authorId="0" idx="4"/>
        </p15:threadingInfo>
      </p:ext>
      <p:ext uri="http://customooxmlschemas.google.com/">
        <go:slidesCustomData xmlns:go="http://customooxmlschemas.google.com/" commentPostId="AAABSaJiQ7E"/>
      </p:ext>
    </p:extLst>
  </p:cm>
  <p:cm authorId="0" idx="6" dt="2024-07-23T19:15:05.308">
    <p:pos x="6000" y="0"/>
    <p:text>CORA only historical data hope to build projections. Real time impacts.</p:text>
    <p:extLst>
      <p:ext uri="{C676402C-5697-4E1C-873F-D02D1690AC5C}">
        <p15:threadingInfo timeZoneBias="0">
          <p15:parentCm authorId="0" idx="4"/>
        </p15:threadingInfo>
      </p:ext>
      <p:ext uri="http://customooxmlschemas.google.com/">
        <go:slidesCustomData xmlns:go="http://customooxmlschemas.google.com/" commentPostId="AAABSaJiQ7I"/>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4-07-23T19:17:00.311">
    <p:pos x="6000" y="0"/>
    <p:text>focused on these bc they experienced devastating flood impacts. You can see these in the cora data. historical highest is important. 3 areas with 3 different impacts.</p:text>
    <p:extLst>
      <p:ext uri="{C676402C-5697-4E1C-873F-D02D1690AC5C}">
        <p15:threadingInfo timeZoneBias="0"/>
      </p:ext>
      <p:ext uri="http://customooxmlschemas.google.com/">
        <go:slidesCustomData xmlns:go="http://customooxmlschemas.google.com/" commentPostId="AAABSaJiQ7M"/>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4-07-23T19:24:48.458">
    <p:pos x="6000" y="0"/>
    <p:text>focusing on the ENTIRE community, not a specific area. Thanks to CO-OPS allow see rise since 1940.</p:text>
    <p:extLst>
      <p:ext uri="{C676402C-5697-4E1C-873F-D02D1690AC5C}">
        <p15:threadingInfo timeZoneBias="0"/>
      </p:ext>
      <p:ext uri="http://customooxmlschemas.google.com/">
        <go:slidesCustomData xmlns:go="http://customooxmlschemas.google.com/" commentPostId="AAABSaJiQ7U"/>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4-07-23T19:21:55.077">
    <p:pos x="6000" y="0"/>
    <p:text>we are committed to being able to create info available when needed</p:text>
    <p:extLst>
      <p:ext uri="{C676402C-5697-4E1C-873F-D02D1690AC5C}">
        <p15:threadingInfo timeZoneBias="0"/>
      </p:ext>
      <p:ext uri="http://customooxmlschemas.google.com/">
        <go:slidesCustomData xmlns:go="http://customooxmlschemas.google.com/" commentPostId="AAABSaJiQ7Q"/>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4-07-23T19:25:34.571">
    <p:pos x="6000" y="0"/>
    <p:text>dots are cora data reanalysis Ty- bee island</p:text>
    <p:extLst>
      <p:ext uri="{C676402C-5697-4E1C-873F-D02D1690AC5C}">
        <p15:threadingInfo timeZoneBias="0"/>
      </p:ext>
      <p:ext uri="http://customooxmlschemas.google.com/">
        <go:slidesCustomData xmlns:go="http://customooxmlschemas.google.com/" commentPostId="AAABSaJiQ7Y"/>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4-07-23T19:26:14.596">
    <p:pos x="6000" y="0"/>
    <p:text>cora dataset allows understand land data. not only coast like most</p:text>
    <p:extLst>
      <p:ext uri="{C676402C-5697-4E1C-873F-D02D1690AC5C}">
        <p15:threadingInfo timeZoneBias="0"/>
      </p:ext>
      <p:ext uri="http://customooxmlschemas.google.com/">
        <go:slidesCustomData xmlns:go="http://customooxmlschemas.google.com/" commentPostId="AAABSaJiQ7c"/>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4-07-23T19:26:53.392">
    <p:pos x="6000" y="0"/>
    <p:text>each dot has an elevation. even at coast it reached max levels</p:text>
    <p:extLst>
      <p:ext uri="{C676402C-5697-4E1C-873F-D02D1690AC5C}">
        <p15:threadingInfo timeZoneBias="0"/>
      </p:ext>
      <p:ext uri="http://customooxmlschemas.google.com/">
        <go:slidesCustomData xmlns:go="http://customooxmlschemas.google.com/" commentPostId="AAABSaJiQ7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qdvGRBEaq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aa.gov/sites/default/files/2022-02/A-Model-of-Service-Delivery-for-the-NOAA-Water-Initiative_FINAL.pdf"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gov/news-features/features/interactive-map-how-has-local-sea-level-united-states-changed-over-tim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 Good morning/afternoon, everyone. My name is Paola Santini Dosal, I am an undergrad attending the University of Central Florida, and I am excited to present “Improving Spatial Resolution in NOAA’s Historical Flood Data with the Coastal Ocean Reanalysis (CORA) project”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-This presentation will explore how (CORA) enhances our understanding of flood risks and aids in community education through data-driven insights.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ebc5555e92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ebc5555e92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000">
                <a:solidFill>
                  <a:srgbClr val="595959"/>
                </a:solidFill>
                <a:latin typeface="Lato"/>
                <a:ea typeface="Lato"/>
                <a:cs typeface="Lato"/>
                <a:sym typeface="Lato"/>
              </a:rPr>
              <a:t>^Tybee Island - Max water level with CORA data. </a:t>
            </a:r>
            <a:r>
              <a:rPr lang="en" sz="1000">
                <a:solidFill>
                  <a:srgbClr val="444746"/>
                </a:solidFill>
                <a:latin typeface="Roboto"/>
                <a:ea typeface="Roboto"/>
                <a:cs typeface="Roboto"/>
                <a:sym typeface="Roboto"/>
              </a:rPr>
              <a:t>Near Fort Pulaski, GA - a NWLON station.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ebc5555e92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2ebc5555e92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203200" rtl="0" algn="l">
              <a:lnSpc>
                <a:spcPct val="142857"/>
              </a:lnSpc>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Flooding at Tybee Island near Fort Pulaski, GA. 5.06 ft. above mean higher high water (aka. minor flooding threshold)</a:t>
            </a:r>
            <a:endParaRPr sz="105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ebd4be664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ebd4be6644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In 2015, Tybee Island faced severe flooding, which we analyzed using CORA data.</a:t>
            </a:r>
            <a:endParaRPr/>
          </a:p>
          <a:p>
            <a:pPr indent="0" lvl="0" marL="0" rtl="0" algn="l">
              <a:lnSpc>
                <a:spcPct val="100000"/>
              </a:lnSpc>
              <a:spcBef>
                <a:spcPts val="0"/>
              </a:spcBef>
              <a:spcAft>
                <a:spcPts val="0"/>
              </a:spcAft>
              <a:buClr>
                <a:schemeClr val="dk1"/>
              </a:buClr>
              <a:buSzPts val="1100"/>
              <a:buFont typeface="Arial"/>
              <a:buNone/>
            </a:pPr>
            <a:r>
              <a:rPr lang="en"/>
              <a:t>The linked drone footage provides a striking visual of the flooding's extent and impact.</a:t>
            </a:r>
            <a:endParaRPr/>
          </a:p>
          <a:p>
            <a:pPr indent="0" lvl="0" marL="0" rtl="0" algn="l">
              <a:lnSpc>
                <a:spcPct val="100000"/>
              </a:lnSpc>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Flooding in the wake of Hurricane Oscar in late October, 2018.</a:t>
            </a:r>
            <a:endParaRPr/>
          </a:p>
          <a:p>
            <a:pPr indent="0" lvl="0" marL="0" rtl="0" algn="l">
              <a:lnSpc>
                <a:spcPct val="100000"/>
              </a:lnSpc>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Link to video: </a:t>
            </a:r>
            <a:r>
              <a:rPr lang="en" sz="1050">
                <a:solidFill>
                  <a:srgbClr val="0B57D0"/>
                </a:solidFill>
                <a:uFill>
                  <a:noFill/>
                </a:uFill>
                <a:latin typeface="Roboto"/>
                <a:ea typeface="Roboto"/>
                <a:cs typeface="Roboto"/>
                <a:sym typeface="Roboto"/>
                <a:hlinkClick r:id="rId2">
                  <a:extLst>
                    <a:ext uri="{A12FA001-AC4F-418D-AE19-62706E023703}">
                      <ahyp:hlinkClr val="tx"/>
                    </a:ext>
                  </a:extLst>
                </a:hlinkClick>
              </a:rPr>
              <a:t>https://www.youtube.com/watch?v=RqdvGRBEaqs</a:t>
            </a:r>
            <a:endParaRPr/>
          </a:p>
          <a:p>
            <a:pPr indent="0" lvl="0" marL="0" rtl="0" algn="l">
              <a:lnSpc>
                <a:spcPct val="100000"/>
              </a:lnSpc>
              <a:spcBef>
                <a:spcPts val="0"/>
              </a:spcBef>
              <a:spcAft>
                <a:spcPts val="0"/>
              </a:spcAft>
              <a:buClr>
                <a:schemeClr val="dk1"/>
              </a:buClr>
              <a:buSzPts val="1100"/>
              <a:buFont typeface="Arial"/>
              <a:buNone/>
            </a:pPr>
            <a:r>
              <a:rPr lang="en"/>
              <a:t>By studying the maximum water level elevations, we assessed the flood's impact on the community, infrastructure, and local environment.</a:t>
            </a:r>
            <a:endParaRPr/>
          </a:p>
          <a:p>
            <a:pPr indent="0" lvl="0" marL="0" rtl="0" algn="l">
              <a:lnSpc>
                <a:spcPct val="100000"/>
              </a:lnSpc>
              <a:spcBef>
                <a:spcPts val="0"/>
              </a:spcBef>
              <a:spcAft>
                <a:spcPts val="0"/>
              </a:spcAft>
              <a:buClr>
                <a:schemeClr val="dk1"/>
              </a:buClr>
              <a:buSzPts val="1100"/>
              <a:buFont typeface="Arial"/>
              <a:buNone/>
            </a:pPr>
            <a:r>
              <a:rPr lang="en"/>
              <a:t>This analysis helps us understand the vulnerabilities and improve future resilience measures for Tybee Island.</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ebb0ba8dfd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ebb0ba8dfd_1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Hurricane Floyd in 1999 had a significant impact on Wrightsville Beach.</a:t>
            </a:r>
            <a:endParaRPr/>
          </a:p>
          <a:p>
            <a:pPr indent="0" lvl="0" marL="0" rtl="0" algn="l">
              <a:lnSpc>
                <a:spcPct val="100000"/>
              </a:lnSpc>
              <a:spcBef>
                <a:spcPts val="0"/>
              </a:spcBef>
              <a:spcAft>
                <a:spcPts val="0"/>
              </a:spcAft>
              <a:buSzPts val="1100"/>
              <a:buNone/>
            </a:pPr>
            <a:r>
              <a:rPr lang="en"/>
              <a:t>The National Weather Service provides comprehensive information on this event, which can be accessed through the provided link.</a:t>
            </a:r>
            <a:endParaRPr/>
          </a:p>
          <a:p>
            <a:pPr indent="0" lvl="0" marL="0" rtl="0" algn="l">
              <a:lnSpc>
                <a:spcPct val="100000"/>
              </a:lnSpc>
              <a:spcBef>
                <a:spcPts val="0"/>
              </a:spcBef>
              <a:spcAft>
                <a:spcPts val="0"/>
              </a:spcAft>
              <a:buSzPts val="1100"/>
              <a:buNone/>
            </a:pPr>
            <a:r>
              <a:rPr lang="en"/>
              <a:t>Our analysis focused on the maximum water levels and the overall flood impact.</a:t>
            </a:r>
            <a:endParaRPr/>
          </a:p>
          <a:p>
            <a:pPr indent="0" lvl="0" marL="0" rtl="0" algn="l">
              <a:lnSpc>
                <a:spcPct val="100000"/>
              </a:lnSpc>
              <a:spcBef>
                <a:spcPts val="0"/>
              </a:spcBef>
              <a:spcAft>
                <a:spcPts val="0"/>
              </a:spcAft>
              <a:buSzPts val="1100"/>
              <a:buNone/>
            </a:pPr>
            <a:r>
              <a:rPr lang="en"/>
              <a:t>Understanding historical data like this is crucial for preparing for and mitigating the effects of future hurricanes.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ebb0ba8dfd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2ebb0ba8dfd_1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bb0ba8dfd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ebb0ba8dfd_1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Various map resources were integral to our analysis.</a:t>
            </a:r>
            <a:endParaRPr/>
          </a:p>
          <a:p>
            <a:pPr indent="0" lvl="0" marL="0" rtl="0" algn="l">
              <a:lnSpc>
                <a:spcPct val="100000"/>
              </a:lnSpc>
              <a:spcBef>
                <a:spcPts val="0"/>
              </a:spcBef>
              <a:spcAft>
                <a:spcPts val="0"/>
              </a:spcAft>
              <a:buClr>
                <a:schemeClr val="dk1"/>
              </a:buClr>
              <a:buSzPts val="1100"/>
              <a:buFont typeface="Arial"/>
              <a:buNone/>
            </a:pPr>
            <a:r>
              <a:rPr lang="en"/>
              <a:t>Maximum water level elevation maps show the extent and height of flooding.</a:t>
            </a:r>
            <a:endParaRPr/>
          </a:p>
          <a:p>
            <a:pPr indent="0" lvl="0" marL="0" rtl="0" algn="l">
              <a:lnSpc>
                <a:spcPct val="100000"/>
              </a:lnSpc>
              <a:spcBef>
                <a:spcPts val="0"/>
              </a:spcBef>
              <a:spcAft>
                <a:spcPts val="0"/>
              </a:spcAft>
              <a:buClr>
                <a:schemeClr val="dk1"/>
              </a:buClr>
              <a:buSzPts val="1100"/>
              <a:buFont typeface="Arial"/>
              <a:buNone/>
            </a:pPr>
            <a:r>
              <a:rPr lang="en"/>
              <a:t>The CORA Grid structure provides high-resolution data that enhances the accuracy of our simulations.</a:t>
            </a:r>
            <a:endParaRPr/>
          </a:p>
          <a:p>
            <a:pPr indent="0" lvl="0" marL="0" rtl="0" algn="l">
              <a:lnSpc>
                <a:spcPct val="100000"/>
              </a:lnSpc>
              <a:spcBef>
                <a:spcPts val="0"/>
              </a:spcBef>
              <a:spcAft>
                <a:spcPts val="0"/>
              </a:spcAft>
              <a:buClr>
                <a:schemeClr val="dk1"/>
              </a:buClr>
              <a:buSzPts val="1100"/>
              <a:buFont typeface="Arial"/>
              <a:buNone/>
            </a:pPr>
            <a:r>
              <a:rPr lang="en"/>
              <a:t>UH supplementary maps add valuable additional data layers to our analysis.</a:t>
            </a:r>
            <a:endParaRPr/>
          </a:p>
          <a:p>
            <a:pPr indent="0" lvl="0" marL="0" rtl="0" algn="l">
              <a:lnSpc>
                <a:spcPct val="100000"/>
              </a:lnSpc>
              <a:spcBef>
                <a:spcPts val="0"/>
              </a:spcBef>
              <a:spcAft>
                <a:spcPts val="0"/>
              </a:spcAft>
              <a:buClr>
                <a:schemeClr val="dk1"/>
              </a:buClr>
              <a:buSzPts val="1100"/>
              <a:buFont typeface="Arial"/>
              <a:buNone/>
            </a:pPr>
            <a:r>
              <a:rPr lang="en"/>
              <a:t>The peak water levels map highlights the areas most affected by extreme water levels, aiding in focused resilience planning.</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ed73af5b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ed73af5b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ed73af5b9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ed73af5b9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ed73af5b9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ed73af5b9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ebb0ba8dfd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2ebb0ba8dfd_1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High-resolution CORA data provides detailed insights into historical sea level changes and the impacts of extreme weather.</a:t>
            </a:r>
            <a:endParaRPr/>
          </a:p>
          <a:p>
            <a:pPr indent="0" lvl="0" marL="0" rtl="0" algn="l">
              <a:lnSpc>
                <a:spcPct val="100000"/>
              </a:lnSpc>
              <a:spcBef>
                <a:spcPts val="0"/>
              </a:spcBef>
              <a:spcAft>
                <a:spcPts val="0"/>
              </a:spcAft>
              <a:buSzPts val="1100"/>
              <a:buNone/>
            </a:pPr>
            <a:r>
              <a:rPr lang="en"/>
              <a:t>This data is crucial for enhancing the accuracy of flood risk assessments and long-term planning.</a:t>
            </a:r>
            <a:endParaRPr/>
          </a:p>
          <a:p>
            <a:pPr indent="0" lvl="0" marL="0" rtl="0" algn="l">
              <a:lnSpc>
                <a:spcPct val="100000"/>
              </a:lnSpc>
              <a:spcBef>
                <a:spcPts val="0"/>
              </a:spcBef>
              <a:spcAft>
                <a:spcPts val="0"/>
              </a:spcAft>
              <a:buSzPts val="1100"/>
              <a:buNone/>
            </a:pPr>
            <a:r>
              <a:rPr lang="en"/>
              <a:t>Applications of this data range from scientific research to </a:t>
            </a:r>
            <a:r>
              <a:rPr lang="en"/>
              <a:t>policy making</a:t>
            </a:r>
            <a:r>
              <a:rPr lang="en"/>
              <a:t> and community planning.</a:t>
            </a:r>
            <a:endParaRPr/>
          </a:p>
          <a:p>
            <a:pPr indent="0" lvl="0" marL="0" rtl="0" algn="l">
              <a:lnSpc>
                <a:spcPct val="100000"/>
              </a:lnSpc>
              <a:spcBef>
                <a:spcPts val="0"/>
              </a:spcBef>
              <a:spcAft>
                <a:spcPts val="0"/>
              </a:spcAft>
              <a:buSzPts val="1100"/>
              <a:buNone/>
            </a:pPr>
            <a:r>
              <a:rPr lang="en"/>
              <a:t>For instance, accurate flood risk assessments help improve evacuation planning and infrastructure development.</a:t>
            </a:r>
            <a:endParaRPr/>
          </a:p>
          <a:p>
            <a:pPr indent="0" lvl="0" marL="0" rtl="0" algn="l">
              <a:lnSpc>
                <a:spcPct val="100000"/>
              </a:lnSpc>
              <a:spcBef>
                <a:spcPts val="0"/>
              </a:spcBef>
              <a:spcAft>
                <a:spcPts val="0"/>
              </a:spcAft>
              <a:buSzPts val="1100"/>
              <a:buNone/>
            </a:pPr>
            <a:r>
              <a:rPr lang="en"/>
              <a:t>Understanding long-term trends in sea level rise and extreme weather impacts allows for better preparation and resilience planning.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ebb0ba8dfd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2ebb0ba8dfd_1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summer I worked on my internship under the National Ocean Service (NOS) working with NOAA’s Center for Operational Oceanographic Products and Services, also known as CO-OPS, an office integral to NOAA’s mission, providing essential data for maritime and coastal activities.</a:t>
            </a:r>
            <a:endParaRPr/>
          </a:p>
          <a:p>
            <a:pPr indent="0" lvl="0" marL="0" rtl="0" algn="l">
              <a:lnSpc>
                <a:spcPct val="100000"/>
              </a:lnSpc>
              <a:spcBef>
                <a:spcPts val="0"/>
              </a:spcBef>
              <a:spcAft>
                <a:spcPts val="0"/>
              </a:spcAft>
              <a:buSzPts val="1100"/>
              <a:buNone/>
            </a:pPr>
            <a:r>
              <a:rPr lang="en" sz="1050">
                <a:solidFill>
                  <a:srgbClr val="444746"/>
                </a:solidFill>
                <a:latin typeface="Roboto"/>
                <a:ea typeface="Roboto"/>
                <a:cs typeface="Roboto"/>
                <a:sym typeface="Roboto"/>
              </a:rPr>
              <a:t>what do you think of this? I nudged things over so I could include pics - the bottom is a SPIP built to endure Cat-5 hurricanes - they are the sentinels of NWLON. And above is an example of a shipping port that uses our data to ensure safe navigation. Please feel free to use or lose what you'd like. I find adding pics helps people stay engaged.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rPr lang="en"/>
              <a:t>-Our vision is to ensure public safety and economic efficiency through superior data and services.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-The National Water Level Observation Network, or NWLON, is key to our operations, providing continuous water level data crucial for tracking sea level trends and coastal changes.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t>
            </a:r>
            <a:r>
              <a:rPr lang="en" sz="1050">
                <a:solidFill>
                  <a:srgbClr val="444746"/>
                </a:solidFill>
                <a:latin typeface="Roboto"/>
                <a:ea typeface="Roboto"/>
                <a:cs typeface="Roboto"/>
                <a:sym typeface="Roboto"/>
              </a:rPr>
              <a:t>the bottom is a SPIP built to endure Cat-5 hurricanes - they are the sentinels of NWLON. And above is an example of a shipping port that uses our data to ensure safe navigation.</a:t>
            </a:r>
            <a:endParaRPr sz="1050">
              <a:solidFill>
                <a:srgbClr val="444746"/>
              </a:solidFill>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444746"/>
                </a:solidFill>
                <a:latin typeface="Roboto"/>
                <a:ea typeface="Roboto"/>
                <a:cs typeface="Roboto"/>
                <a:sym typeface="Roboto"/>
              </a:rPr>
              <a:t>-</a:t>
            </a:r>
            <a:r>
              <a:rPr lang="en" sz="1050">
                <a:solidFill>
                  <a:srgbClr val="444746"/>
                </a:solidFill>
                <a:highlight>
                  <a:srgbClr val="FFFFFF"/>
                </a:highlight>
                <a:latin typeface="Roboto"/>
                <a:ea typeface="Roboto"/>
                <a:cs typeface="Roboto"/>
                <a:sym typeface="Roboto"/>
              </a:rPr>
              <a:t>Ship Transit:</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444746"/>
                </a:solidFill>
                <a:highlight>
                  <a:srgbClr val="FFFFFF"/>
                </a:highlight>
                <a:latin typeface="Roboto"/>
                <a:ea typeface="Roboto"/>
                <a:cs typeface="Roboto"/>
                <a:sym typeface="Roboto"/>
              </a:rPr>
              <a:t>A shipment of cranes going under a bridge. NWLON sensors make such shipments possible by providing real-time water level observations, allowing ship captains to determine when it is safest to transit.</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444746"/>
                </a:solidFill>
                <a:highlight>
                  <a:srgbClr val="FFFFFF"/>
                </a:highlight>
                <a:latin typeface="Roboto"/>
                <a:ea typeface="Roboto"/>
                <a:cs typeface="Roboto"/>
                <a:sym typeface="Roboto"/>
              </a:rPr>
              <a:t>-</a:t>
            </a:r>
            <a:r>
              <a:rPr lang="en" sz="1050">
                <a:solidFill>
                  <a:srgbClr val="444746"/>
                </a:solidFill>
                <a:latin typeface="Roboto"/>
                <a:ea typeface="Roboto"/>
                <a:cs typeface="Roboto"/>
                <a:sym typeface="Roboto"/>
              </a:rPr>
              <a:t>NWLON Sentinel Station:</a:t>
            </a:r>
            <a:endParaRPr sz="1050">
              <a:solidFill>
                <a:srgbClr val="444746"/>
              </a:solidFill>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444746"/>
                </a:solidFill>
                <a:latin typeface="Roboto"/>
                <a:ea typeface="Roboto"/>
                <a:cs typeface="Roboto"/>
                <a:sym typeface="Roboto"/>
              </a:rPr>
              <a:t>Some NWLON stations are specially reinforced to withstand hurricanes and other major storm events. The reinforced stations are better able to keep functioning during these events, providing critical information on water levels and winds that aids emergency response organizations.</a:t>
            </a:r>
            <a:endParaRPr sz="1050">
              <a:solidFill>
                <a:srgbClr val="44474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Ship Transit:</a:t>
            </a:r>
            <a:endParaRPr sz="1050">
              <a:solidFill>
                <a:srgbClr val="444746"/>
              </a:solidFill>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444746"/>
                </a:solidFill>
                <a:latin typeface="Roboto"/>
                <a:ea typeface="Roboto"/>
                <a:cs typeface="Roboto"/>
                <a:sym typeface="Roboto"/>
              </a:rPr>
              <a:t>A shipment of cranes going under a bridge. NWLON sensors make such shipments possible by providing real-time water level observations, allowing ship captains to determine when it is safest to transit.</a:t>
            </a:r>
            <a:endParaRPr sz="1050">
              <a:solidFill>
                <a:srgbClr val="44474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NWLON Sentinel Station:</a:t>
            </a:r>
            <a:endParaRPr sz="1050">
              <a:solidFill>
                <a:srgbClr val="444746"/>
              </a:solidFill>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444746"/>
                </a:solidFill>
                <a:latin typeface="Roboto"/>
                <a:ea typeface="Roboto"/>
                <a:cs typeface="Roboto"/>
                <a:sym typeface="Roboto"/>
              </a:rPr>
              <a:t>Some NWLON stations are specially reinforced to withstand hurricanes and other major storm events. The reinforced stations are better able to keep functioning during these events, providing critical information on water levels and winds that aids emergency response organizations.</a:t>
            </a:r>
            <a:endParaRPr sz="1050">
              <a:solidFill>
                <a:srgbClr val="444746"/>
              </a:solidFill>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bb0ba8dfd_1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ebb0ba8dfd_1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bb0ba8dfd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ebb0ba8dfd_1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conclusion, the CORA project is pivotal in providing the high-resolution data necessary for understanding and mitigating coastal flood risks.</a:t>
            </a:r>
            <a:endParaRPr/>
          </a:p>
          <a:p>
            <a:pPr indent="0" lvl="0" marL="0" rtl="0" algn="l">
              <a:lnSpc>
                <a:spcPct val="100000"/>
              </a:lnSpc>
              <a:spcBef>
                <a:spcPts val="0"/>
              </a:spcBef>
              <a:spcAft>
                <a:spcPts val="0"/>
              </a:spcAft>
              <a:buSzPts val="1100"/>
              <a:buNone/>
            </a:pPr>
            <a:r>
              <a:rPr lang="en"/>
              <a:t>Through our case studies in Miami, Tybee Island, and Wrightsville Beach, we've shown how CORA data can be practically applied to enhance community resilience.</a:t>
            </a:r>
            <a:endParaRPr/>
          </a:p>
          <a:p>
            <a:pPr indent="0" lvl="0" marL="0" rtl="0" algn="l">
              <a:lnSpc>
                <a:spcPct val="100000"/>
              </a:lnSpc>
              <a:spcBef>
                <a:spcPts val="0"/>
              </a:spcBef>
              <a:spcAft>
                <a:spcPts val="0"/>
              </a:spcAft>
              <a:buSzPts val="1100"/>
              <a:buNone/>
            </a:pPr>
            <a:r>
              <a:rPr lang="en"/>
              <a:t>Our partnerships, particularly with the University of Hawaii, and our stakeholder engagement efforts are crucial for refining our products and making data accessible to all, especially underserved communities.</a:t>
            </a:r>
            <a:endParaRPr/>
          </a:p>
          <a:p>
            <a:pPr indent="0" lvl="0" marL="0" rtl="0" algn="l">
              <a:lnSpc>
                <a:spcPct val="100000"/>
              </a:lnSpc>
              <a:spcBef>
                <a:spcPts val="0"/>
              </a:spcBef>
              <a:spcAft>
                <a:spcPts val="0"/>
              </a:spcAft>
              <a:buSzPts val="1100"/>
              <a:buNone/>
            </a:pPr>
            <a:r>
              <a:rPr lang="en"/>
              <a:t>Moving forward, we aim to continue improving our data products, expand our outreach efforts, and ensure that all communities can benefit from our work.</a:t>
            </a:r>
            <a:endParaRPr/>
          </a:p>
          <a:p>
            <a:pPr indent="0" lvl="0" marL="0" rtl="0" algn="l">
              <a:lnSpc>
                <a:spcPct val="100000"/>
              </a:lnSpc>
              <a:spcBef>
                <a:spcPts val="0"/>
              </a:spcBef>
              <a:spcAft>
                <a:spcPts val="0"/>
              </a:spcAft>
              <a:buSzPts val="1100"/>
              <a:buNone/>
            </a:pPr>
            <a:r>
              <a:rPr lang="en"/>
              <a:t>I now welcome any questions or comments you may have. Let's discuss how we can further enhance coastal resilience together.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eccd934c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eccd934c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bb0ba8dfd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2ebb0ba8dfd_1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Engaging with stakeholders is a cornerstone of our approach at CO-OPS.</a:t>
            </a:r>
            <a:endParaRPr/>
          </a:p>
          <a:p>
            <a:pPr indent="0" lvl="0" marL="0" rtl="0" algn="l">
              <a:lnSpc>
                <a:spcPct val="100000"/>
              </a:lnSpc>
              <a:spcBef>
                <a:spcPts val="0"/>
              </a:spcBef>
              <a:spcAft>
                <a:spcPts val="0"/>
              </a:spcAft>
              <a:buSzPts val="1100"/>
              <a:buNone/>
            </a:pPr>
            <a:r>
              <a:rPr lang="en" sz="1050">
                <a:solidFill>
                  <a:srgbClr val="444746"/>
                </a:solidFill>
                <a:latin typeface="Roboto"/>
                <a:ea typeface="Roboto"/>
                <a:cs typeface="Roboto"/>
                <a:sym typeface="Roboto"/>
              </a:rPr>
              <a:t>From NOAA's Service Delivery Framework white paper: </a:t>
            </a:r>
            <a:r>
              <a:rPr lang="en" sz="1050">
                <a:solidFill>
                  <a:srgbClr val="0B57D0"/>
                </a:solidFill>
                <a:uFill>
                  <a:noFill/>
                </a:uFill>
                <a:latin typeface="Roboto"/>
                <a:ea typeface="Roboto"/>
                <a:cs typeface="Roboto"/>
                <a:sym typeface="Roboto"/>
                <a:hlinkClick r:id="rId2">
                  <a:extLst>
                    <a:ext uri="{A12FA001-AC4F-418D-AE19-62706E023703}">
                      <ahyp:hlinkClr val="tx"/>
                    </a:ext>
                  </a:extLst>
                </a:hlinkClick>
              </a:rPr>
              <a:t>https://www.noaa.gov/sites/default/files/2022-02/A-Model-of-Service-Delivery-for-the-NOAA-Water-Initiative_FINAL.pdf</a:t>
            </a:r>
            <a:endParaRPr/>
          </a:p>
          <a:p>
            <a:pPr indent="0" lvl="0" marL="0" rtl="0" algn="l">
              <a:lnSpc>
                <a:spcPct val="100000"/>
              </a:lnSpc>
              <a:spcBef>
                <a:spcPts val="0"/>
              </a:spcBef>
              <a:spcAft>
                <a:spcPts val="0"/>
              </a:spcAft>
              <a:buSzPts val="1100"/>
              <a:buNone/>
            </a:pPr>
            <a:r>
              <a:rPr lang="en"/>
              <a:t>We work closely with a wide range of partners, including government agencies, academic institutions, and the private sector, to ensure our data products are relevant and useful.</a:t>
            </a:r>
            <a:endParaRPr/>
          </a:p>
          <a:p>
            <a:pPr indent="0" lvl="0" marL="0" rtl="0" algn="l">
              <a:lnSpc>
                <a:spcPct val="100000"/>
              </a:lnSpc>
              <a:spcBef>
                <a:spcPts val="0"/>
              </a:spcBef>
              <a:spcAft>
                <a:spcPts val="0"/>
              </a:spcAft>
              <a:buSzPts val="1100"/>
              <a:buNone/>
            </a:pPr>
            <a:r>
              <a:rPr lang="en"/>
              <a:t>The input from these stakeholders is crucial in shaping our services, making sure they address real-world needs effectively.</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ebb0ba8dfd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g2ebb0ba8dfd_1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Our partnership with the University of Hawaii is particularly impactful.</a:t>
            </a:r>
            <a:endParaRPr/>
          </a:p>
          <a:p>
            <a:pPr indent="0" lvl="0" marL="0" marR="203200" rtl="0" algn="l">
              <a:lnSpc>
                <a:spcPct val="142857"/>
              </a:lnSpc>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Pago Pago, American Samoa. High Tide Flooding in a local village.</a:t>
            </a:r>
            <a:endParaRPr sz="105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UH researchers bring valuable expertise that enhances our inundation products.</a:t>
            </a:r>
            <a:endParaRPr/>
          </a:p>
          <a:p>
            <a:pPr indent="0" lvl="0" marL="0" rtl="0" algn="l">
              <a:lnSpc>
                <a:spcPct val="100000"/>
              </a:lnSpc>
              <a:spcBef>
                <a:spcPts val="0"/>
              </a:spcBef>
              <a:spcAft>
                <a:spcPts val="0"/>
              </a:spcAft>
              <a:buSzPts val="1100"/>
              <a:buNone/>
            </a:pPr>
            <a:r>
              <a:rPr lang="en"/>
              <a:t>A key focus of our collaboration is to support underserved communities, ensuring they have access to accurate data and the tools they need to respond to coastal hazards.</a:t>
            </a:r>
            <a:endParaRPr/>
          </a:p>
          <a:p>
            <a:pPr indent="0" lvl="0" marL="0" rtl="0" algn="l">
              <a:lnSpc>
                <a:spcPct val="100000"/>
              </a:lnSpc>
              <a:spcBef>
                <a:spcPts val="0"/>
              </a:spcBef>
              <a:spcAft>
                <a:spcPts val="0"/>
              </a:spcAft>
              <a:buSzPts val="1100"/>
              <a:buNone/>
            </a:pPr>
            <a:r>
              <a:rPr lang="en"/>
              <a:t>By tailoring our outreach and education efforts, we aim to empower these communities to better understand and mitigate flood risks.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ebb0ba8dfd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2ebb0ba8dfd_1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Our study included three key locations: Miami, FL during Hurricane Irma in 2017, Tybee Island, GA in 2015, and Wrightsville Beach, SC during Hurricane Floyd in 1999.</a:t>
            </a:r>
            <a:endParaRPr/>
          </a:p>
          <a:p>
            <a:pPr indent="0" lvl="0" marL="0" rtl="0" algn="l">
              <a:lnSpc>
                <a:spcPct val="100000"/>
              </a:lnSpc>
              <a:spcBef>
                <a:spcPts val="0"/>
              </a:spcBef>
              <a:spcAft>
                <a:spcPts val="0"/>
              </a:spcAft>
              <a:buClr>
                <a:schemeClr val="dk1"/>
              </a:buClr>
              <a:buSzPts val="1100"/>
              <a:buFont typeface="Arial"/>
              <a:buNone/>
            </a:pPr>
            <a:r>
              <a:rPr lang="en"/>
              <a:t>This map highlights these locations, showcasing the diverse range of coastal environments we studied.</a:t>
            </a:r>
            <a:endParaRPr/>
          </a:p>
          <a:p>
            <a:pPr indent="0" lvl="0" marL="0" rtl="0" algn="l">
              <a:lnSpc>
                <a:spcPct val="100000"/>
              </a:lnSpc>
              <a:spcBef>
                <a:spcPts val="0"/>
              </a:spcBef>
              <a:spcAft>
                <a:spcPts val="0"/>
              </a:spcAft>
              <a:buClr>
                <a:schemeClr val="dk1"/>
              </a:buClr>
              <a:buSzPts val="1100"/>
              <a:buFont typeface="Arial"/>
              <a:buNone/>
            </a:pPr>
            <a:r>
              <a:rPr lang="en"/>
              <a:t>Each location provided unique insights into the impact of flooding and the utility of CORA data.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bb0ba8dfd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ebb0ba8dfd_1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We interviewed Linta Rose and Matthew Widlansky from UH, who emphasized the critical role of high-resolution inundation data.</a:t>
            </a:r>
            <a:endParaRPr/>
          </a:p>
          <a:p>
            <a:pPr indent="0" lvl="0" marL="0" rtl="0" algn="l">
              <a:lnSpc>
                <a:spcPct val="100000"/>
              </a:lnSpc>
              <a:spcBef>
                <a:spcPts val="0"/>
              </a:spcBef>
              <a:spcAft>
                <a:spcPts val="0"/>
              </a:spcAft>
              <a:buClr>
                <a:schemeClr val="dk1"/>
              </a:buClr>
              <a:buSzPts val="1100"/>
              <a:buFont typeface="Arial"/>
              <a:buNone/>
            </a:pPr>
            <a:r>
              <a:rPr lang="en"/>
              <a:t>Their insights highlight how accurate data improves flood risk assessments and helps build community resilience.</a:t>
            </a:r>
            <a:endParaRPr/>
          </a:p>
          <a:p>
            <a:pPr indent="0" lvl="0" marL="0" rtl="0" algn="l">
              <a:lnSpc>
                <a:spcPct val="100000"/>
              </a:lnSpc>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From Climate.Gov - CO-OPS Data support NOAA's Coastal Resilience Toolkit. </a:t>
            </a:r>
            <a:r>
              <a:rPr lang="en" sz="1050">
                <a:solidFill>
                  <a:srgbClr val="0B57D0"/>
                </a:solidFill>
                <a:uFill>
                  <a:noFill/>
                </a:uFill>
                <a:latin typeface="Roboto"/>
                <a:ea typeface="Roboto"/>
                <a:cs typeface="Roboto"/>
                <a:sym typeface="Roboto"/>
                <a:hlinkClick r:id="rId2">
                  <a:extLst>
                    <a:ext uri="{A12FA001-AC4F-418D-AE19-62706E023703}">
                      <ahyp:hlinkClr val="tx"/>
                    </a:ext>
                  </a:extLst>
                </a:hlinkClick>
              </a:rPr>
              <a:t>https://www.climate.gov/news-features/features/interactive-map-how-has-local-sea-level-united-states-changed-over-time</a:t>
            </a:r>
            <a:endParaRPr/>
          </a:p>
          <a:p>
            <a:pPr indent="0" lvl="0" marL="152400" marR="355600" rtl="0" algn="l">
              <a:lnSpc>
                <a:spcPct val="142857"/>
              </a:lnSpc>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Mean sea level through time from the Virginia Key NWLON station.</a:t>
            </a:r>
            <a:endParaRPr sz="1050">
              <a:solidFill>
                <a:srgbClr val="444746"/>
              </a:solidFill>
              <a:highlight>
                <a:srgbClr val="FFFFFF"/>
              </a:highlight>
              <a:latin typeface="Roboto"/>
              <a:ea typeface="Roboto"/>
              <a:cs typeface="Roboto"/>
              <a:sym typeface="Roboto"/>
            </a:endParaRPr>
          </a:p>
          <a:p>
            <a:pPr indent="0" lvl="0" marL="152400" marR="152400" rtl="0" algn="l">
              <a:lnSpc>
                <a:spcPct val="133333"/>
              </a:lnSpc>
              <a:spcBef>
                <a:spcPts val="600"/>
              </a:spcBef>
              <a:spcAft>
                <a:spcPts val="0"/>
              </a:spcAft>
              <a:buClr>
                <a:schemeClr val="dk1"/>
              </a:buClr>
              <a:buSzPts val="1100"/>
              <a:buFont typeface="Arial"/>
              <a:buNone/>
            </a:pPr>
            <a:r>
              <a:rPr lang="en" sz="900">
                <a:solidFill>
                  <a:srgbClr val="444746"/>
                </a:solidFill>
                <a:highlight>
                  <a:srgbClr val="FFFFFF"/>
                </a:highlight>
                <a:latin typeface="Roboto"/>
                <a:ea typeface="Roboto"/>
                <a:cs typeface="Roboto"/>
                <a:sym typeface="Roboto"/>
              </a:rPr>
              <a:t>Viewers of this file can see comments and suggestions</a:t>
            </a:r>
            <a:endParaRPr sz="900">
              <a:solidFill>
                <a:srgbClr val="444746"/>
              </a:solidFill>
              <a:highlight>
                <a:srgbClr val="FFFFFF"/>
              </a:highlight>
              <a:latin typeface="Roboto"/>
              <a:ea typeface="Roboto"/>
              <a:cs typeface="Roboto"/>
              <a:sym typeface="Roboto"/>
            </a:endParaRPr>
          </a:p>
          <a:p>
            <a:pPr indent="0" lvl="0" marL="266700" marR="342900" rtl="0" algn="ctr">
              <a:lnSpc>
                <a:spcPct val="114285"/>
              </a:lnSpc>
              <a:spcBef>
                <a:spcPts val="0"/>
              </a:spcBef>
              <a:spcAft>
                <a:spcPts val="0"/>
              </a:spcAft>
              <a:buClr>
                <a:schemeClr val="dk1"/>
              </a:buClr>
              <a:buSzPts val="1100"/>
              <a:buFont typeface="Arial"/>
              <a:buNone/>
            </a:pPr>
            <a:r>
              <a:rPr lang="en" sz="1050">
                <a:solidFill>
                  <a:srgbClr val="0B57D0"/>
                </a:solidFill>
                <a:highlight>
                  <a:srgbClr val="FFFFFF"/>
                </a:highlight>
                <a:latin typeface="Roboto"/>
                <a:ea typeface="Roboto"/>
                <a:cs typeface="Roboto"/>
                <a:sym typeface="Roboto"/>
              </a:rPr>
              <a:t>Thanks</a:t>
            </a:r>
            <a:endParaRPr sz="1050">
              <a:solidFill>
                <a:srgbClr val="0B57D0"/>
              </a:solidFill>
              <a:highlight>
                <a:srgbClr val="FFFFFF"/>
              </a:highlight>
              <a:latin typeface="Roboto"/>
              <a:ea typeface="Roboto"/>
              <a:cs typeface="Roboto"/>
              <a:sym typeface="Roboto"/>
            </a:endParaRPr>
          </a:p>
          <a:p>
            <a:pPr indent="0" lvl="0" marL="266700" marR="342900" rtl="0" algn="ctr">
              <a:lnSpc>
                <a:spcPct val="114285"/>
              </a:lnSpc>
              <a:spcBef>
                <a:spcPts val="0"/>
              </a:spcBef>
              <a:spcAft>
                <a:spcPts val="0"/>
              </a:spcAft>
              <a:buClr>
                <a:schemeClr val="dk1"/>
              </a:buClr>
              <a:buSzPts val="1100"/>
              <a:buFont typeface="Arial"/>
              <a:buNone/>
            </a:pPr>
            <a:r>
              <a:rPr lang="en" sz="1050">
                <a:solidFill>
                  <a:srgbClr val="0B57D0"/>
                </a:solidFill>
                <a:highlight>
                  <a:srgbClr val="FFFFFF"/>
                </a:highlight>
                <a:latin typeface="Roboto"/>
                <a:ea typeface="Roboto"/>
                <a:cs typeface="Roboto"/>
                <a:sym typeface="Roboto"/>
              </a:rPr>
              <a:t>Ok</a:t>
            </a:r>
            <a:endParaRPr sz="1050">
              <a:solidFill>
                <a:srgbClr val="0B57D0"/>
              </a:solidFill>
              <a:highlight>
                <a:srgbClr val="FFFFFF"/>
              </a:highlight>
              <a:latin typeface="Roboto"/>
              <a:ea typeface="Roboto"/>
              <a:cs typeface="Roboto"/>
              <a:sym typeface="Roboto"/>
            </a:endParaRPr>
          </a:p>
          <a:p>
            <a:pPr indent="0" lvl="0" marL="266700" marR="266700" rtl="0" algn="ctr">
              <a:lnSpc>
                <a:spcPct val="114285"/>
              </a:lnSpc>
              <a:spcBef>
                <a:spcPts val="0"/>
              </a:spcBef>
              <a:spcAft>
                <a:spcPts val="0"/>
              </a:spcAft>
              <a:buClr>
                <a:schemeClr val="dk1"/>
              </a:buClr>
              <a:buSzPts val="1100"/>
              <a:buFont typeface="Arial"/>
              <a:buNone/>
            </a:pPr>
            <a:r>
              <a:rPr lang="en" sz="1050">
                <a:solidFill>
                  <a:srgbClr val="0B57D0"/>
                </a:solidFill>
                <a:highlight>
                  <a:srgbClr val="FFFFFF"/>
                </a:highlight>
                <a:latin typeface="Roboto"/>
                <a:ea typeface="Roboto"/>
                <a:cs typeface="Roboto"/>
                <a:sym typeface="Roboto"/>
              </a:rPr>
              <a:t>Added</a:t>
            </a:r>
            <a:endParaRPr sz="1050">
              <a:solidFill>
                <a:srgbClr val="0B57D0"/>
              </a:solidFill>
              <a:highlight>
                <a:srgbClr val="FFFFFF"/>
              </a:highlight>
              <a:latin typeface="Roboto"/>
              <a:ea typeface="Roboto"/>
              <a:cs typeface="Roboto"/>
              <a:sym typeface="Roboto"/>
            </a:endParaRPr>
          </a:p>
          <a:p>
            <a:pPr indent="0" lvl="0" marL="266700" marR="266700" rtl="0" algn="ctr">
              <a:lnSpc>
                <a:spcPct val="114285"/>
              </a:lnSpc>
              <a:spcBef>
                <a:spcPts val="0"/>
              </a:spcBef>
              <a:spcAft>
                <a:spcPts val="0"/>
              </a:spcAft>
              <a:buClr>
                <a:schemeClr val="dk1"/>
              </a:buClr>
              <a:buSzPts val="1100"/>
              <a:buFont typeface="Arial"/>
              <a:buNone/>
            </a:pPr>
            <a:r>
              <a:t/>
            </a:r>
            <a:endParaRPr sz="1050">
              <a:solidFill>
                <a:srgbClr val="0B57D0"/>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The Miami Case Study during Hurricane Irma in 2017 is a prime example of CORA’s capabilities.</a:t>
            </a:r>
            <a:endParaRPr/>
          </a:p>
          <a:p>
            <a:pPr indent="0" lvl="0" marL="0" rtl="0" algn="l">
              <a:lnSpc>
                <a:spcPct val="100000"/>
              </a:lnSpc>
              <a:spcBef>
                <a:spcPts val="0"/>
              </a:spcBef>
              <a:spcAft>
                <a:spcPts val="0"/>
              </a:spcAft>
              <a:buClr>
                <a:schemeClr val="dk1"/>
              </a:buClr>
              <a:buSzPts val="1100"/>
              <a:buFont typeface="Arial"/>
              <a:buNone/>
            </a:pPr>
            <a:r>
              <a:rPr lang="en"/>
              <a:t>CORA accurately simulated the significant storm surge in Miami, even though the hurricane made landfall 180 km south.</a:t>
            </a:r>
            <a:endParaRPr/>
          </a:p>
          <a:p>
            <a:pPr indent="0" lvl="0" marL="0" rtl="0" algn="l">
              <a:lnSpc>
                <a:spcPct val="100000"/>
              </a:lnSpc>
              <a:spcBef>
                <a:spcPts val="0"/>
              </a:spcBef>
              <a:spcAft>
                <a:spcPts val="0"/>
              </a:spcAft>
              <a:buClr>
                <a:schemeClr val="dk1"/>
              </a:buClr>
              <a:buSzPts val="1100"/>
              <a:buFont typeface="Arial"/>
              <a:buNone/>
            </a:pPr>
            <a:r>
              <a:rPr lang="en"/>
              <a:t>The maps and charts here illustrate the maximum water levels and the extent of flooding, showcasing CORA's precision.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edf60e082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edf60e082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ebd4be664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ebd4be664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bb0ba8dfd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2ebb0ba8dfd_1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In 2015, Tybee Island faced severe flooding, which we analyzed using CORA data.</a:t>
            </a:r>
            <a:endParaRPr/>
          </a:p>
          <a:p>
            <a:pPr indent="0" lvl="0" marL="0" rtl="0" algn="l">
              <a:lnSpc>
                <a:spcPct val="100000"/>
              </a:lnSpc>
              <a:spcBef>
                <a:spcPts val="0"/>
              </a:spcBef>
              <a:spcAft>
                <a:spcPts val="0"/>
              </a:spcAft>
              <a:buClr>
                <a:schemeClr val="dk1"/>
              </a:buClr>
              <a:buSzPts val="1100"/>
              <a:buFont typeface="Arial"/>
              <a:buNone/>
            </a:pPr>
            <a:r>
              <a:rPr lang="en"/>
              <a:t>The linked drone footage provides a striking visual of the flooding's extent and impact.</a:t>
            </a:r>
            <a:endParaRPr/>
          </a:p>
          <a:p>
            <a:pPr indent="0" lvl="0" marL="0" rtl="0" algn="l">
              <a:lnSpc>
                <a:spcPct val="100000"/>
              </a:lnSpc>
              <a:spcBef>
                <a:spcPts val="0"/>
              </a:spcBef>
              <a:spcAft>
                <a:spcPts val="0"/>
              </a:spcAft>
              <a:buClr>
                <a:schemeClr val="dk1"/>
              </a:buClr>
              <a:buSzPts val="1100"/>
              <a:buFont typeface="Arial"/>
              <a:buNone/>
            </a:pPr>
            <a:r>
              <a:rPr lang="en"/>
              <a:t>By studying the maximum water level elevations, we assessed the flood's impact on the community, infrastructure, and local environment.</a:t>
            </a:r>
            <a:endParaRPr/>
          </a:p>
          <a:p>
            <a:pPr indent="0" lvl="0" marL="0" rtl="0" algn="l">
              <a:lnSpc>
                <a:spcPct val="100000"/>
              </a:lnSpc>
              <a:spcBef>
                <a:spcPts val="0"/>
              </a:spcBef>
              <a:spcAft>
                <a:spcPts val="0"/>
              </a:spcAft>
              <a:buClr>
                <a:schemeClr val="dk1"/>
              </a:buClr>
              <a:buSzPts val="1100"/>
              <a:buFont typeface="Arial"/>
              <a:buNone/>
            </a:pPr>
            <a:r>
              <a:rPr lang="en"/>
              <a:t>This analysis helps us understand the vulnerabilities and improve future resilience measures for Tybee Island.</a:t>
            </a:r>
            <a:endParaRPr/>
          </a:p>
          <a:p>
            <a:pPr indent="0" lvl="0" marL="0" marR="203200" rtl="0" algn="l">
              <a:lnSpc>
                <a:spcPct val="142857"/>
              </a:lnSpc>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Maximum water levels (5.09 ft. above MHHW) in CORA data.</a:t>
            </a:r>
            <a:endParaRPr sz="105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marR="203200" rtl="0" algn="l">
              <a:lnSpc>
                <a:spcPct val="142857"/>
              </a:lnSpc>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Water level observations from nearby Fort Pulaski NWLON station.</a:t>
            </a:r>
            <a:endParaRPr sz="105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9" name="Shape 9"/>
        <p:cNvGrpSpPr/>
        <p:nvPr/>
      </p:nvGrpSpPr>
      <p:grpSpPr>
        <a:xfrm>
          <a:off x="0" y="0"/>
          <a:ext cx="0" cy="0"/>
          <a:chOff x="0" y="0"/>
          <a:chExt cx="0" cy="0"/>
        </a:xfrm>
      </p:grpSpPr>
      <p:sp>
        <p:nvSpPr>
          <p:cNvPr id="10" name="Google Shape;10;p4"/>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4"/>
          <p:cNvGrpSpPr/>
          <p:nvPr/>
        </p:nvGrpSpPr>
        <p:grpSpPr>
          <a:xfrm>
            <a:off x="830392" y="1191256"/>
            <a:ext cx="745763" cy="45826"/>
            <a:chOff x="4580561" y="2589004"/>
            <a:chExt cx="1064464" cy="25200"/>
          </a:xfrm>
        </p:grpSpPr>
        <p:sp>
          <p:nvSpPr>
            <p:cNvPr id="12" name="Google Shape;12;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4"/>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5" name="Google Shape;15;p4"/>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7" name="Google Shape;17;p4"/>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18" name="Google Shape;18;p4"/>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9" name="Shape 89"/>
        <p:cNvGrpSpPr/>
        <p:nvPr/>
      </p:nvGrpSpPr>
      <p:grpSpPr>
        <a:xfrm>
          <a:off x="0" y="0"/>
          <a:ext cx="0" cy="0"/>
          <a:chOff x="0" y="0"/>
          <a:chExt cx="0" cy="0"/>
        </a:xfrm>
      </p:grpSpPr>
      <p:sp>
        <p:nvSpPr>
          <p:cNvPr id="90" name="Google Shape;90;p12"/>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91" name="Google Shape;91;p1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92" name="Google Shape;92;p12"/>
          <p:cNvPicPr preferRelativeResize="0"/>
          <p:nvPr/>
        </p:nvPicPr>
        <p:blipFill rotWithShape="1">
          <a:blip r:embed="rId2">
            <a:alphaModFix/>
          </a:blip>
          <a:srcRect b="0" l="0" r="0" t="0"/>
          <a:stretch/>
        </p:blipFill>
        <p:spPr>
          <a:xfrm>
            <a:off x="7470226" y="97375"/>
            <a:ext cx="1519050" cy="10392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145FA6"/>
        </a:solidFill>
      </p:bgPr>
    </p:bg>
    <p:spTree>
      <p:nvGrpSpPr>
        <p:cNvPr id="93" name="Shape 93"/>
        <p:cNvGrpSpPr/>
        <p:nvPr/>
      </p:nvGrpSpPr>
      <p:grpSpPr>
        <a:xfrm>
          <a:off x="0" y="0"/>
          <a:ext cx="0" cy="0"/>
          <a:chOff x="0" y="0"/>
          <a:chExt cx="0" cy="0"/>
        </a:xfrm>
      </p:grpSpPr>
      <p:grpSp>
        <p:nvGrpSpPr>
          <p:cNvPr id="94" name="Google Shape;94;p13"/>
          <p:cNvGrpSpPr/>
          <p:nvPr/>
        </p:nvGrpSpPr>
        <p:grpSpPr>
          <a:xfrm>
            <a:off x="830392" y="4169130"/>
            <a:ext cx="745763" cy="45826"/>
            <a:chOff x="4580561" y="2589004"/>
            <a:chExt cx="1064464" cy="25200"/>
          </a:xfrm>
        </p:grpSpPr>
        <p:sp>
          <p:nvSpPr>
            <p:cNvPr id="95" name="Google Shape;95;p1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 name="Google Shape;97;p13"/>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98" name="Google Shape;98;p13"/>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99" name="Google Shape;99;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00" name="Google Shape;100;p13"/>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101" name="Google Shape;101;p13"/>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1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14"/>
          <p:cNvPicPr preferRelativeResize="0"/>
          <p:nvPr/>
        </p:nvPicPr>
        <p:blipFill rotWithShape="1">
          <a:blip r:embed="rId2">
            <a:alphaModFix/>
          </a:blip>
          <a:srcRect b="0" l="0" r="0" t="0"/>
          <a:stretch/>
        </p:blipFill>
        <p:spPr>
          <a:xfrm>
            <a:off x="7470226" y="97375"/>
            <a:ext cx="1519050" cy="1039250"/>
          </a:xfrm>
          <a:prstGeom prst="rect">
            <a:avLst/>
          </a:prstGeom>
          <a:noFill/>
          <a:ln>
            <a:noFill/>
          </a:ln>
        </p:spPr>
      </p:pic>
      <p:pic>
        <p:nvPicPr>
          <p:cNvPr id="105" name="Google Shape;105;p14"/>
          <p:cNvPicPr preferRelativeResize="0"/>
          <p:nvPr/>
        </p:nvPicPr>
        <p:blipFill rotWithShape="1">
          <a:blip r:embed="rId3">
            <a:alphaModFix amt="25000"/>
          </a:blip>
          <a:srcRect b="0" l="0" r="0" t="0"/>
          <a:stretch/>
        </p:blipFill>
        <p:spPr>
          <a:xfrm>
            <a:off x="467975" y="76200"/>
            <a:ext cx="4991099" cy="49910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6" name="Shape 106"/>
        <p:cNvGrpSpPr/>
        <p:nvPr/>
      </p:nvGrpSpPr>
      <p:grpSpPr>
        <a:xfrm>
          <a:off x="0" y="0"/>
          <a:ext cx="0" cy="0"/>
          <a:chOff x="0" y="0"/>
          <a:chExt cx="0" cy="0"/>
        </a:xfrm>
      </p:grpSpPr>
      <p:sp>
        <p:nvSpPr>
          <p:cNvPr id="107" name="Google Shape;107;g2ea547a53eb_0_111"/>
          <p:cNvSpPr txBox="1"/>
          <p:nvPr>
            <p:ph type="title"/>
          </p:nvPr>
        </p:nvSpPr>
        <p:spPr>
          <a:xfrm>
            <a:off x="623625" y="10926"/>
            <a:ext cx="7896600" cy="10992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800">
                <a:solidFill>
                  <a:srgbClr val="0099D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2ea547a53eb_0_111"/>
          <p:cNvSpPr txBox="1"/>
          <p:nvPr>
            <p:ph idx="1" type="body"/>
          </p:nvPr>
        </p:nvSpPr>
        <p:spPr>
          <a:xfrm>
            <a:off x="671937" y="844188"/>
            <a:ext cx="3658200" cy="30696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a:solidFill>
                  <a:schemeClr val="dk1"/>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9" name="Google Shape;109;g2ea547a53eb_0_111"/>
          <p:cNvSpPr txBox="1"/>
          <p:nvPr>
            <p:ph idx="11" type="ftr"/>
          </p:nvPr>
        </p:nvSpPr>
        <p:spPr>
          <a:xfrm>
            <a:off x="595170" y="4855739"/>
            <a:ext cx="2685300" cy="224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A459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0" name="Google Shape;110;g2ea547a53eb_0_111"/>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g2ea547a53eb_0_111"/>
          <p:cNvSpPr txBox="1"/>
          <p:nvPr>
            <p:ph idx="12" type="sldNum"/>
          </p:nvPr>
        </p:nvSpPr>
        <p:spPr>
          <a:xfrm>
            <a:off x="6162076" y="4870601"/>
            <a:ext cx="2556000" cy="4002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1pPr>
            <a:lvl2pPr indent="0" lvl="1"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2pPr>
            <a:lvl3pPr indent="0" lvl="2"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3pPr>
            <a:lvl4pPr indent="0" lvl="3"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4pPr>
            <a:lvl5pPr indent="0" lvl="4"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5pPr>
            <a:lvl6pPr indent="0" lvl="5"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6pPr>
            <a:lvl7pPr indent="0" lvl="6"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7pPr>
            <a:lvl8pPr indent="0" lvl="7"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8pPr>
            <a:lvl9pPr indent="0" lvl="8" marL="12700" marR="0" algn="l">
              <a:lnSpc>
                <a:spcPct val="100000"/>
              </a:lnSpc>
              <a:spcBef>
                <a:spcPts val="0"/>
              </a:spcBef>
              <a:spcAft>
                <a:spcPts val="0"/>
              </a:spcAft>
              <a:buClr>
                <a:srgbClr val="000000"/>
              </a:buClr>
              <a:buSzPts val="1300"/>
              <a:buFont typeface="Arial"/>
              <a:buNone/>
              <a:defRPr b="1" i="0" sz="1300" u="none" cap="none" strike="noStrike">
                <a:solidFill>
                  <a:srgbClr val="0B4596"/>
                </a:solidFill>
                <a:latin typeface="Arial Narrow"/>
                <a:ea typeface="Arial Narrow"/>
                <a:cs typeface="Arial Narrow"/>
                <a:sym typeface="Arial Narrow"/>
              </a:defRPr>
            </a:lvl9pPr>
          </a:lstStyle>
          <a:p>
            <a:pPr indent="0" lvl="0" marL="12700" rtl="0" algn="l">
              <a:spcBef>
                <a:spcPts val="0"/>
              </a:spcBef>
              <a:spcAft>
                <a:spcPts val="0"/>
              </a:spcAft>
              <a:buNone/>
            </a:pPr>
            <a:r>
              <a:rPr lang="en"/>
              <a:t>Building a Weather-Ready Nation // </a:t>
            </a: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type="twoObj">
  <p:cSld name="TWO_OBJECTS">
    <p:spTree>
      <p:nvGrpSpPr>
        <p:cNvPr id="112" name="Shape 112"/>
        <p:cNvGrpSpPr/>
        <p:nvPr/>
      </p:nvGrpSpPr>
      <p:grpSpPr>
        <a:xfrm>
          <a:off x="0" y="0"/>
          <a:ext cx="0" cy="0"/>
          <a:chOff x="0" y="0"/>
          <a:chExt cx="0" cy="0"/>
        </a:xfrm>
      </p:grpSpPr>
      <p:sp>
        <p:nvSpPr>
          <p:cNvPr id="113" name="Google Shape;113;g2ea547a53eb_0_338"/>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14" name="Google Shape;114;g2ea547a53eb_0_338"/>
          <p:cNvSpPr txBox="1"/>
          <p:nvPr>
            <p:ph idx="1" type="body"/>
          </p:nvPr>
        </p:nvSpPr>
        <p:spPr>
          <a:xfrm>
            <a:off x="457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 name="Google Shape;115;g2ea547a53eb_0_338"/>
          <p:cNvSpPr txBox="1"/>
          <p:nvPr>
            <p:ph idx="2" type="body"/>
          </p:nvPr>
        </p:nvSpPr>
        <p:spPr>
          <a:xfrm>
            <a:off x="4648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g2ea547a53eb_0_338"/>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17" name="Google Shape;117;g2ea547a53eb_0_338"/>
          <p:cNvSpPr txBox="1"/>
          <p:nvPr>
            <p:ph idx="11" type="ftr"/>
          </p:nvPr>
        </p:nvSpPr>
        <p:spPr>
          <a:xfrm>
            <a:off x="3124201"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18" name="Google Shape;118;g2ea547a53eb_0_338"/>
          <p:cNvSpPr txBox="1"/>
          <p:nvPr>
            <p:ph idx="12" type="sldNum"/>
          </p:nvPr>
        </p:nvSpPr>
        <p:spPr>
          <a:xfrm>
            <a:off x="6553200" y="4767264"/>
            <a:ext cx="2133600" cy="273900"/>
          </a:xfrm>
          <a:prstGeom prst="rect">
            <a:avLst/>
          </a:prstGeom>
          <a:noFill/>
          <a:ln>
            <a:noFill/>
          </a:ln>
        </p:spPr>
        <p:txBody>
          <a:bodyPr anchorCtr="0" anchor="ctr" bIns="45675" lIns="91350" spcFirstLastPara="1" rIns="91350" wrap="square" tIns="4567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3"/>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145FA6"/>
              </a:highlight>
              <a:latin typeface="Arial"/>
              <a:ea typeface="Arial"/>
              <a:cs typeface="Arial"/>
              <a:sym typeface="Arial"/>
            </a:endParaRPr>
          </a:p>
        </p:txBody>
      </p:sp>
      <p:sp>
        <p:nvSpPr>
          <p:cNvPr id="21" name="Google Shape;21;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2" name="Google Shape;22;p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3" name="Google Shape;23;p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 name="Google Shape;27;p3"/>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28" name="Google Shape;28;p3"/>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C11C"/>
        </a:solidFill>
      </p:bgPr>
    </p:bg>
    <p:spTree>
      <p:nvGrpSpPr>
        <p:cNvPr id="29" name="Shape 29"/>
        <p:cNvGrpSpPr/>
        <p:nvPr/>
      </p:nvGrpSpPr>
      <p:grpSpPr>
        <a:xfrm>
          <a:off x="0" y="0"/>
          <a:ext cx="0" cy="0"/>
          <a:chOff x="0" y="0"/>
          <a:chExt cx="0" cy="0"/>
        </a:xfrm>
      </p:grpSpPr>
      <p:grpSp>
        <p:nvGrpSpPr>
          <p:cNvPr id="30" name="Google Shape;30;p5"/>
          <p:cNvGrpSpPr/>
          <p:nvPr/>
        </p:nvGrpSpPr>
        <p:grpSpPr>
          <a:xfrm>
            <a:off x="830392" y="1191256"/>
            <a:ext cx="745763" cy="45826"/>
            <a:chOff x="4580561" y="2589004"/>
            <a:chExt cx="1064464" cy="25200"/>
          </a:xfrm>
        </p:grpSpPr>
        <p:sp>
          <p:nvSpPr>
            <p:cNvPr id="31" name="Google Shape;31;p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 name="Google Shape;33;p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4" name="Google Shape;34;p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5"/>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36" name="Google Shape;36;p5"/>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6"/>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40" name="Google Shape;40;p6"/>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1" name="Google Shape;41;p6"/>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2" name="Google Shape;42;p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43" name="Google Shape;43;p6"/>
          <p:cNvGrpSpPr/>
          <p:nvPr/>
        </p:nvGrpSpPr>
        <p:grpSpPr>
          <a:xfrm>
            <a:off x="830392" y="1191256"/>
            <a:ext cx="745763" cy="45826"/>
            <a:chOff x="4580561" y="2589004"/>
            <a:chExt cx="1064464" cy="25200"/>
          </a:xfrm>
        </p:grpSpPr>
        <p:sp>
          <p:nvSpPr>
            <p:cNvPr id="44" name="Google Shape;44;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6"/>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 name="Google Shape;46;p6"/>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47" name="Google Shape;47;p6"/>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7"/>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1" name="Google Shape;51;p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52" name="Google Shape;52;p7"/>
          <p:cNvGrpSpPr/>
          <p:nvPr/>
        </p:nvGrpSpPr>
        <p:grpSpPr>
          <a:xfrm>
            <a:off x="830392" y="1191256"/>
            <a:ext cx="745763" cy="45826"/>
            <a:chOff x="4580561" y="2589004"/>
            <a:chExt cx="1064464" cy="25200"/>
          </a:xfrm>
        </p:grpSpPr>
        <p:sp>
          <p:nvSpPr>
            <p:cNvPr id="53" name="Google Shape;53;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 name="Google Shape;55;p7"/>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56" name="Google Shape;56;p7"/>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bar">
  <p:cSld name="TITLE_ONLY_1">
    <p:spTree>
      <p:nvGrpSpPr>
        <p:cNvPr id="57" name="Shape 57"/>
        <p:cNvGrpSpPr/>
        <p:nvPr/>
      </p:nvGrpSpPr>
      <p:grpSpPr>
        <a:xfrm>
          <a:off x="0" y="0"/>
          <a:ext cx="0" cy="0"/>
          <a:chOff x="0" y="0"/>
          <a:chExt cx="0" cy="0"/>
        </a:xfrm>
      </p:grpSpPr>
      <p:sp>
        <p:nvSpPr>
          <p:cNvPr id="58" name="Google Shape;58;p8"/>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9" name="Google Shape;59;p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60" name="Google Shape;60;p8"/>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61" name="Google Shape;61;p8"/>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sp>
        <p:nvSpPr>
          <p:cNvPr id="63" name="Google Shape;63;p9"/>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9"/>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5" name="Google Shape;65;p9"/>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6" name="Google Shape;66;p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67" name="Google Shape;67;p9"/>
          <p:cNvGrpSpPr/>
          <p:nvPr/>
        </p:nvGrpSpPr>
        <p:grpSpPr>
          <a:xfrm>
            <a:off x="830392" y="1191256"/>
            <a:ext cx="745763" cy="45826"/>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9"/>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0" name="Google Shape;70;p9"/>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71" name="Google Shape;71;p9"/>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72" name="Shape 72"/>
        <p:cNvGrpSpPr/>
        <p:nvPr/>
      </p:nvGrpSpPr>
      <p:grpSpPr>
        <a:xfrm>
          <a:off x="0" y="0"/>
          <a:ext cx="0" cy="0"/>
          <a:chOff x="0" y="0"/>
          <a:chExt cx="0" cy="0"/>
        </a:xfrm>
      </p:grpSpPr>
      <p:grpSp>
        <p:nvGrpSpPr>
          <p:cNvPr id="73" name="Google Shape;73;p10"/>
          <p:cNvGrpSpPr/>
          <p:nvPr/>
        </p:nvGrpSpPr>
        <p:grpSpPr>
          <a:xfrm>
            <a:off x="830392" y="4169130"/>
            <a:ext cx="745763" cy="45826"/>
            <a:chOff x="4580561" y="2589004"/>
            <a:chExt cx="1064464" cy="25200"/>
          </a:xfrm>
        </p:grpSpPr>
        <p:sp>
          <p:nvSpPr>
            <p:cNvPr id="74" name="Google Shape;74;p1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 name="Google Shape;76;p10"/>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77" name="Google Shape;77;p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0"/>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79" name="Google Shape;79;p10"/>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1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1"/>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83" name="Google Shape;83;p11"/>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Font typeface="Open Sans"/>
              <a:buNone/>
              <a:defRPr sz="1600">
                <a:latin typeface="Open Sans"/>
                <a:ea typeface="Open Sans"/>
                <a:cs typeface="Open Sans"/>
                <a:sym typeface="Open Sans"/>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84" name="Google Shape;84;p11"/>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85" name="Google Shape;85;p1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86" name="Google Shape;86;p11"/>
          <p:cNvGrpSpPr/>
          <p:nvPr/>
        </p:nvGrpSpPr>
        <p:grpSpPr>
          <a:xfrm>
            <a:off x="830392" y="1191256"/>
            <a:ext cx="745763" cy="45826"/>
            <a:chOff x="4580561" y="2589004"/>
            <a:chExt cx="1064464" cy="25200"/>
          </a:xfrm>
        </p:grpSpPr>
        <p:sp>
          <p:nvSpPr>
            <p:cNvPr id="87" name="Google Shape;87;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1"/>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Open Sans"/>
              <a:buNone/>
              <a:defRPr b="1" i="0" sz="28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7" name="Google Shape;7;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omments" Target="../comments/comment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omments" Target="../comments/comment9.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10.xml"/><Relationship Id="rId4" Type="http://schemas.openxmlformats.org/officeDocument/2006/relationships/hyperlink" Target="http://www.youtube.com/watch?v=RqdvGRBEaqs" TargetMode="External"/><Relationship Id="rId5"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omments" Target="../comments/comment11.xml"/><Relationship Id="rId4" Type="http://schemas.openxmlformats.org/officeDocument/2006/relationships/image" Target="../media/image21.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omments" Target="../comments/comment12.xml"/><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omments" Target="../comments/comment1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omments" Target="../comments/comment1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omments" Target="../comments/comment15.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omments" Target="../comments/commen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omments" Target="../comments/comment17.xml"/><Relationship Id="rId4" Type="http://schemas.openxmlformats.org/officeDocument/2006/relationships/image" Target="../media/image29.png"/><Relationship Id="rId5" Type="http://schemas.openxmlformats.org/officeDocument/2006/relationships/image" Target="../media/image27.jpg"/><Relationship Id="rId6"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omments" Target="../comments/commen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3.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omments" Target="../comments/commen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omments" Target="../comments/comment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6.xml"/><Relationship Id="rId4" Type="http://schemas.openxmlformats.org/officeDocument/2006/relationships/image" Target="../media/image14.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omments" Target="../comments/comment7.xml"/><Relationship Id="rId4" Type="http://schemas.openxmlformats.org/officeDocument/2006/relationships/image" Target="../media/image11.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
          <p:cNvSpPr txBox="1"/>
          <p:nvPr>
            <p:ph type="ctrTitle"/>
          </p:nvPr>
        </p:nvSpPr>
        <p:spPr>
          <a:xfrm>
            <a:off x="521400" y="1376825"/>
            <a:ext cx="8101200" cy="166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3380">
                <a:extLst>
                  <a:ext uri="http://customooxmlschemas.google.com/">
                    <go:slidesCustomData xmlns:go="http://customooxmlschemas.google.com/" textRoundtripDataId="0"/>
                  </a:ext>
                </a:extLst>
              </a:rPr>
              <a:t>Improving Spatial Resolution in NOAA’s Historical Flood Data with the Coastal Ocean Reanalysis (CORA)</a:t>
            </a:r>
            <a:endParaRPr sz="3380"/>
          </a:p>
        </p:txBody>
      </p:sp>
      <p:sp>
        <p:nvSpPr>
          <p:cNvPr id="124" name="Google Shape;124;p1"/>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SzPct val="117647"/>
              <a:buNone/>
            </a:pPr>
            <a:r>
              <a:rPr lang="en"/>
              <a:t>Enhancing Coastal Resilience through Data-Driven Insights</a:t>
            </a:r>
            <a:endParaRPr/>
          </a:p>
          <a:p>
            <a:pPr indent="0" lvl="0" marL="0" rtl="0" algn="l">
              <a:lnSpc>
                <a:spcPct val="100000"/>
              </a:lnSpc>
              <a:spcBef>
                <a:spcPts val="0"/>
              </a:spcBef>
              <a:spcAft>
                <a:spcPts val="0"/>
              </a:spcAft>
              <a:buSzPct val="117647"/>
              <a:buNone/>
            </a:pPr>
            <a:r>
              <a:rPr lang="en"/>
              <a:t>Paola Marie Santini Dosal</a:t>
            </a:r>
            <a:endParaRPr/>
          </a:p>
        </p:txBody>
      </p:sp>
      <p:pic>
        <p:nvPicPr>
          <p:cNvPr id="125" name="Google Shape;125;p1"/>
          <p:cNvPicPr preferRelativeResize="0"/>
          <p:nvPr/>
        </p:nvPicPr>
        <p:blipFill rotWithShape="1">
          <a:blip r:embed="rId4">
            <a:alphaModFix/>
          </a:blip>
          <a:srcRect b="0" l="0" r="0" t="0"/>
          <a:stretch/>
        </p:blipFill>
        <p:spPr>
          <a:xfrm>
            <a:off x="109148" y="3845475"/>
            <a:ext cx="1170950" cy="1170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g2ebc5555e92_1_11"/>
          <p:cNvPicPr preferRelativeResize="0"/>
          <p:nvPr/>
        </p:nvPicPr>
        <p:blipFill>
          <a:blip r:embed="rId4">
            <a:alphaModFix/>
          </a:blip>
          <a:stretch>
            <a:fillRect/>
          </a:stretch>
        </p:blipFill>
        <p:spPr>
          <a:xfrm>
            <a:off x="1800775" y="734400"/>
            <a:ext cx="5542426" cy="4085600"/>
          </a:xfrm>
          <a:prstGeom prst="rect">
            <a:avLst/>
          </a:prstGeom>
          <a:noFill/>
          <a:ln>
            <a:noFill/>
          </a:ln>
        </p:spPr>
      </p:pic>
      <p:sp>
        <p:nvSpPr>
          <p:cNvPr id="199" name="Google Shape;199;g2ebc5555e92_1_11"/>
          <p:cNvSpPr txBox="1"/>
          <p:nvPr/>
        </p:nvSpPr>
        <p:spPr>
          <a:xfrm>
            <a:off x="1800800" y="4787125"/>
            <a:ext cx="53889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^Fort Pulaski, GA Tybee Island - Max water level with CORA data. </a:t>
            </a:r>
            <a:r>
              <a:rPr lang="en" sz="800">
                <a:solidFill>
                  <a:srgbClr val="444746"/>
                </a:solidFill>
                <a:latin typeface="Roboto"/>
                <a:ea typeface="Roboto"/>
                <a:cs typeface="Roboto"/>
                <a:sym typeface="Roboto"/>
              </a:rPr>
              <a:t>Near Fort Pulaski, GA - a NWLON station.</a:t>
            </a:r>
            <a:endParaRPr sz="800">
              <a:solidFill>
                <a:schemeClr val="accen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2ebc5555e92_1_4"/>
          <p:cNvPicPr preferRelativeResize="0"/>
          <p:nvPr/>
        </p:nvPicPr>
        <p:blipFill>
          <a:blip r:embed="rId4">
            <a:alphaModFix/>
          </a:blip>
          <a:stretch>
            <a:fillRect/>
          </a:stretch>
        </p:blipFill>
        <p:spPr>
          <a:xfrm>
            <a:off x="347426" y="590650"/>
            <a:ext cx="6596400" cy="4184600"/>
          </a:xfrm>
          <a:prstGeom prst="rect">
            <a:avLst/>
          </a:prstGeom>
          <a:noFill/>
          <a:ln>
            <a:noFill/>
          </a:ln>
        </p:spPr>
      </p:pic>
      <p:sp>
        <p:nvSpPr>
          <p:cNvPr id="205" name="Google Shape;205;g2ebc5555e92_1_4"/>
          <p:cNvSpPr txBox="1"/>
          <p:nvPr/>
        </p:nvSpPr>
        <p:spPr>
          <a:xfrm>
            <a:off x="6831100" y="2239350"/>
            <a:ext cx="2202900" cy="6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&lt;Flooding at Tybee Island near Fort Pulaski, GA. 5.06 ft. above mean higher high water (aka. minor flooding threshold)</a:t>
            </a:r>
            <a:endParaRPr sz="800">
              <a:solidFill>
                <a:schemeClr val="accent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Watch Drone video of Highway 80 flooding on Wednesday, Oct. 28, 2015. Video from Craig Davidenko/DroneMedia.com." id="210" name="Google Shape;210;g2ebd4be6644_0_7" title="VIDEO: Highway 80 Floods, Wednesday, Oct. 28, 2015">
            <a:hlinkClick r:id="rId4"/>
          </p:cNvPr>
          <p:cNvPicPr preferRelativeResize="0"/>
          <p:nvPr/>
        </p:nvPicPr>
        <p:blipFill>
          <a:blip r:embed="rId5">
            <a:alphaModFix/>
          </a:blip>
          <a:stretch>
            <a:fillRect/>
          </a:stretch>
        </p:blipFill>
        <p:spPr>
          <a:xfrm>
            <a:off x="134450" y="584450"/>
            <a:ext cx="7334775" cy="4125825"/>
          </a:xfrm>
          <a:prstGeom prst="rect">
            <a:avLst/>
          </a:prstGeom>
          <a:noFill/>
          <a:ln>
            <a:noFill/>
          </a:ln>
          <a:effectLst>
            <a:outerShdw blurRad="57150" rotWithShape="0" algn="bl" dir="5400000" dist="19050">
              <a:srgbClr val="000000">
                <a:alpha val="50000"/>
              </a:srgbClr>
            </a:outerShdw>
          </a:effectLst>
        </p:spPr>
      </p:pic>
      <p:sp>
        <p:nvSpPr>
          <p:cNvPr id="211" name="Google Shape;211;g2ebd4be6644_0_7"/>
          <p:cNvSpPr txBox="1"/>
          <p:nvPr>
            <p:ph type="title"/>
          </p:nvPr>
        </p:nvSpPr>
        <p:spPr>
          <a:xfrm>
            <a:off x="212725" y="1290325"/>
            <a:ext cx="1374000" cy="2870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600"/>
              <a:buNone/>
            </a:pPr>
            <a:r>
              <a:rPr lang="en" sz="1640"/>
              <a:t> </a:t>
            </a:r>
            <a:endParaRPr sz="1640"/>
          </a:p>
        </p:txBody>
      </p:sp>
      <p:sp>
        <p:nvSpPr>
          <p:cNvPr id="212" name="Google Shape;212;g2ebd4be6644_0_7"/>
          <p:cNvSpPr txBox="1"/>
          <p:nvPr/>
        </p:nvSpPr>
        <p:spPr>
          <a:xfrm>
            <a:off x="134450" y="4710275"/>
            <a:ext cx="7534200" cy="3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^Drone Footage of flooding in Tybee Island, GA  after Hurricane Oscar, October 2015.</a:t>
            </a:r>
            <a:endParaRPr sz="800">
              <a:solidFill>
                <a:schemeClr val="accent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ebb0ba8dfd_1_135"/>
          <p:cNvSpPr txBox="1"/>
          <p:nvPr>
            <p:ph type="title"/>
          </p:nvPr>
        </p:nvSpPr>
        <p:spPr>
          <a:xfrm>
            <a:off x="179800" y="610600"/>
            <a:ext cx="7688700" cy="535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 sz="2040"/>
              <a:t>Wrightsville Beach Case Study</a:t>
            </a:r>
            <a:endParaRPr sz="2040"/>
          </a:p>
        </p:txBody>
      </p:sp>
      <p:sp>
        <p:nvSpPr>
          <p:cNvPr id="218" name="Google Shape;218;g2ebb0ba8dfd_1_135"/>
          <p:cNvSpPr txBox="1"/>
          <p:nvPr>
            <p:ph idx="1" type="body"/>
          </p:nvPr>
        </p:nvSpPr>
        <p:spPr>
          <a:xfrm>
            <a:off x="107225" y="1205550"/>
            <a:ext cx="4212600" cy="35058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08"/>
              <a:buNone/>
            </a:pPr>
            <a:r>
              <a:rPr b="1" lang="en" sz="1200">
                <a:solidFill>
                  <a:srgbClr val="000000"/>
                </a:solidFill>
                <a:latin typeface="Arial"/>
                <a:ea typeface="Arial"/>
                <a:cs typeface="Arial"/>
                <a:sym typeface="Arial"/>
              </a:rPr>
              <a:t>Event:</a:t>
            </a:r>
            <a:endParaRPr b="1" sz="1200">
              <a:solidFill>
                <a:srgbClr val="000000"/>
              </a:solidFill>
              <a:latin typeface="Arial"/>
              <a:ea typeface="Arial"/>
              <a:cs typeface="Arial"/>
              <a:sym typeface="Arial"/>
            </a:endParaRPr>
          </a:p>
          <a:p>
            <a:pPr indent="-304800" lvl="0" marL="457200" rtl="0" algn="l">
              <a:lnSpc>
                <a:spcPct val="9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Hurricane Floyd in 1999 caused extensive flooding in Wrightsville Beach, SC.</a:t>
            </a:r>
            <a:endParaRPr sz="1200" u="sng">
              <a:solidFill>
                <a:schemeClr val="hlink"/>
              </a:solidFill>
              <a:latin typeface="Arial"/>
              <a:ea typeface="Arial"/>
              <a:cs typeface="Arial"/>
              <a:sym typeface="Arial"/>
            </a:endParaRPr>
          </a:p>
          <a:p>
            <a:pPr indent="0" lvl="0" marL="0" rtl="0" algn="l">
              <a:lnSpc>
                <a:spcPct val="95000"/>
              </a:lnSpc>
              <a:spcBef>
                <a:spcPts val="1200"/>
              </a:spcBef>
              <a:spcAft>
                <a:spcPts val="0"/>
              </a:spcAft>
              <a:buSzPts val="1008"/>
              <a:buNone/>
            </a:pPr>
            <a:r>
              <a:rPr b="1" lang="en" sz="1200">
                <a:solidFill>
                  <a:srgbClr val="000000"/>
                </a:solidFill>
                <a:latin typeface="Arial"/>
                <a:ea typeface="Arial"/>
                <a:cs typeface="Arial"/>
                <a:sym typeface="Arial"/>
              </a:rPr>
              <a:t>Discussion:</a:t>
            </a:r>
            <a:endParaRPr b="1" sz="1200">
              <a:solidFill>
                <a:srgbClr val="000000"/>
              </a:solidFill>
              <a:latin typeface="Arial"/>
              <a:ea typeface="Arial"/>
              <a:cs typeface="Arial"/>
              <a:sym typeface="Arial"/>
            </a:endParaRPr>
          </a:p>
          <a:p>
            <a:pPr indent="-304800" lvl="0" marL="457200" rtl="0" algn="l">
              <a:lnSpc>
                <a:spcPct val="9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Detailed flood analysis and impact on the area.</a:t>
            </a:r>
            <a:endParaRPr sz="1200">
              <a:solidFill>
                <a:srgbClr val="000000"/>
              </a:solidFill>
              <a:latin typeface="Arial"/>
              <a:ea typeface="Arial"/>
              <a:cs typeface="Arial"/>
              <a:sym typeface="Arial"/>
            </a:endParaRPr>
          </a:p>
          <a:p>
            <a:pPr indent="-304800" lvl="0" marL="457200" rtl="0" algn="l">
              <a:lnSpc>
                <a:spcPct val="9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Historical data significance in understanding and preparing for similar events.</a:t>
            </a:r>
            <a:endParaRPr sz="1200">
              <a:solidFill>
                <a:srgbClr val="000000"/>
              </a:solidFill>
              <a:latin typeface="Arial"/>
              <a:ea typeface="Arial"/>
              <a:cs typeface="Arial"/>
              <a:sym typeface="Arial"/>
            </a:endParaRPr>
          </a:p>
          <a:p>
            <a:pPr indent="0" lvl="0" marL="0" rtl="0" algn="l">
              <a:lnSpc>
                <a:spcPct val="95000"/>
              </a:lnSpc>
              <a:spcBef>
                <a:spcPts val="0"/>
              </a:spcBef>
              <a:spcAft>
                <a:spcPts val="0"/>
              </a:spcAft>
              <a:buSzPts val="852"/>
              <a:buNone/>
            </a:pPr>
            <a:r>
              <a:rPr b="1" lang="en" sz="1200">
                <a:solidFill>
                  <a:srgbClr val="000000"/>
                </a:solidFill>
                <a:latin typeface="Arial"/>
                <a:ea typeface="Arial"/>
                <a:cs typeface="Arial"/>
                <a:sym typeface="Arial"/>
              </a:rPr>
              <a:t>Details:</a:t>
            </a:r>
            <a:endParaRPr b="1" sz="1200">
              <a:solidFill>
                <a:srgbClr val="000000"/>
              </a:solidFill>
              <a:latin typeface="Arial"/>
              <a:ea typeface="Arial"/>
              <a:cs typeface="Arial"/>
              <a:sym typeface="Arial"/>
            </a:endParaRPr>
          </a:p>
          <a:p>
            <a:pPr indent="0" lvl="0" marL="0" rtl="0" algn="l">
              <a:lnSpc>
                <a:spcPct val="95000"/>
              </a:lnSpc>
              <a:spcBef>
                <a:spcPts val="0"/>
              </a:spcBef>
              <a:spcAft>
                <a:spcPts val="0"/>
              </a:spcAft>
              <a:buSzPts val="852"/>
              <a:buNone/>
            </a:pPr>
            <a:r>
              <a:t/>
            </a:r>
            <a:endParaRPr b="1" sz="1200">
              <a:solidFill>
                <a:srgbClr val="000000"/>
              </a:solidFill>
              <a:latin typeface="Arial"/>
              <a:ea typeface="Arial"/>
              <a:cs typeface="Arial"/>
              <a:sym typeface="Arial"/>
            </a:endParaRPr>
          </a:p>
          <a:p>
            <a:pPr indent="-304800" lvl="0" marL="457200" rtl="0" algn="l">
              <a:lnSpc>
                <a:spcPct val="9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Caused unprecedented flooding across North and South Carolina, and the Mid-Atlantic states.</a:t>
            </a:r>
            <a:endParaRPr sz="1200">
              <a:solidFill>
                <a:srgbClr val="000000"/>
              </a:solidFill>
              <a:latin typeface="Arial"/>
              <a:ea typeface="Arial"/>
              <a:cs typeface="Arial"/>
              <a:sym typeface="Arial"/>
            </a:endParaRPr>
          </a:p>
          <a:p>
            <a:pPr indent="-304800" lvl="0" marL="457200" rtl="0" algn="l">
              <a:lnSpc>
                <a:spcPct val="9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Flooding resulted in significant damage: ~537,000 homes and businesses lost power in NC.</a:t>
            </a:r>
            <a:endParaRPr sz="1200">
              <a:solidFill>
                <a:srgbClr val="000000"/>
              </a:solidFill>
              <a:latin typeface="Arial"/>
              <a:ea typeface="Arial"/>
              <a:cs typeface="Arial"/>
              <a:sym typeface="Arial"/>
            </a:endParaRPr>
          </a:p>
          <a:p>
            <a:pPr indent="-304800" lvl="0" marL="457200" rtl="0" algn="l">
              <a:lnSpc>
                <a:spcPct val="9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Total damage was estimated at $6.5 billion, with 57 fatalities across the United States.</a:t>
            </a:r>
            <a:endParaRPr sz="1200">
              <a:solidFill>
                <a:srgbClr val="000000"/>
              </a:solidFill>
              <a:latin typeface="Arial"/>
              <a:ea typeface="Arial"/>
              <a:cs typeface="Arial"/>
              <a:sym typeface="Arial"/>
            </a:endParaRPr>
          </a:p>
          <a:p>
            <a:pPr indent="-304800" lvl="0" marL="457200" rtl="0" algn="l">
              <a:lnSpc>
                <a:spcPct val="9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Environmental disaster ensued due to hog farm waste, sewage, and chemicals entering rivers.</a:t>
            </a:r>
            <a:endParaRPr sz="1200">
              <a:solidFill>
                <a:srgbClr val="000000"/>
              </a:solidFill>
              <a:latin typeface="Arial"/>
              <a:ea typeface="Arial"/>
              <a:cs typeface="Arial"/>
              <a:sym typeface="Arial"/>
            </a:endParaRPr>
          </a:p>
        </p:txBody>
      </p:sp>
      <p:pic>
        <p:nvPicPr>
          <p:cNvPr id="219" name="Google Shape;219;g2ebb0ba8dfd_1_135"/>
          <p:cNvPicPr preferRelativeResize="0"/>
          <p:nvPr/>
        </p:nvPicPr>
        <p:blipFill>
          <a:blip r:embed="rId4">
            <a:alphaModFix/>
          </a:blip>
          <a:stretch>
            <a:fillRect/>
          </a:stretch>
        </p:blipFill>
        <p:spPr>
          <a:xfrm>
            <a:off x="5361249" y="534125"/>
            <a:ext cx="3481774" cy="1782725"/>
          </a:xfrm>
          <a:prstGeom prst="rect">
            <a:avLst/>
          </a:prstGeom>
          <a:noFill/>
          <a:ln>
            <a:noFill/>
          </a:ln>
          <a:effectLst>
            <a:outerShdw blurRad="57150" rotWithShape="0" algn="bl" dir="5400000" dist="19050">
              <a:srgbClr val="000000">
                <a:alpha val="50000"/>
              </a:srgbClr>
            </a:outerShdw>
          </a:effectLst>
        </p:spPr>
      </p:pic>
      <p:pic>
        <p:nvPicPr>
          <p:cNvPr id="220" name="Google Shape;220;g2ebb0ba8dfd_1_135"/>
          <p:cNvPicPr preferRelativeResize="0"/>
          <p:nvPr/>
        </p:nvPicPr>
        <p:blipFill>
          <a:blip r:embed="rId5">
            <a:alphaModFix/>
          </a:blip>
          <a:stretch>
            <a:fillRect/>
          </a:stretch>
        </p:blipFill>
        <p:spPr>
          <a:xfrm>
            <a:off x="4382200" y="2745075"/>
            <a:ext cx="3418252" cy="1709124"/>
          </a:xfrm>
          <a:prstGeom prst="rect">
            <a:avLst/>
          </a:prstGeom>
          <a:noFill/>
          <a:ln>
            <a:noFill/>
          </a:ln>
          <a:effectLst>
            <a:outerShdw blurRad="57150" rotWithShape="0" algn="bl" dir="5400000" dist="19050">
              <a:srgbClr val="000000">
                <a:alpha val="50000"/>
              </a:srgbClr>
            </a:outerShdw>
          </a:effectLst>
        </p:spPr>
      </p:pic>
      <p:sp>
        <p:nvSpPr>
          <p:cNvPr id="221" name="Google Shape;221;g2ebb0ba8dfd_1_135"/>
          <p:cNvSpPr txBox="1"/>
          <p:nvPr/>
        </p:nvSpPr>
        <p:spPr>
          <a:xfrm>
            <a:off x="5361250" y="2316850"/>
            <a:ext cx="25872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^Tybee Island - Max water level with CORA data. </a:t>
            </a:r>
            <a:endParaRPr sz="800">
              <a:solidFill>
                <a:schemeClr val="accent1"/>
              </a:solidFill>
              <a:latin typeface="Lato"/>
              <a:ea typeface="Lato"/>
              <a:cs typeface="Lato"/>
              <a:sym typeface="Lato"/>
            </a:endParaRPr>
          </a:p>
          <a:p>
            <a:pPr indent="0" lvl="0" marL="0" rtl="0" algn="l">
              <a:spcBef>
                <a:spcPts val="0"/>
              </a:spcBef>
              <a:spcAft>
                <a:spcPts val="0"/>
              </a:spcAft>
              <a:buNone/>
            </a:pPr>
            <a:r>
              <a:rPr lang="en" sz="800">
                <a:solidFill>
                  <a:srgbClr val="444746"/>
                </a:solidFill>
                <a:latin typeface="Roboto"/>
                <a:ea typeface="Roboto"/>
                <a:cs typeface="Roboto"/>
                <a:sym typeface="Roboto"/>
              </a:rPr>
              <a:t>Near Wrightsville Beach, SC - a NWLON station.</a:t>
            </a:r>
            <a:endParaRPr sz="800">
              <a:solidFill>
                <a:schemeClr val="accent1"/>
              </a:solidFill>
              <a:latin typeface="Lato"/>
              <a:ea typeface="Lato"/>
              <a:cs typeface="Lato"/>
              <a:sym typeface="Lato"/>
            </a:endParaRPr>
          </a:p>
        </p:txBody>
      </p:sp>
      <p:sp>
        <p:nvSpPr>
          <p:cNvPr id="222" name="Google Shape;222;g2ebb0ba8dfd_1_135"/>
          <p:cNvSpPr txBox="1"/>
          <p:nvPr/>
        </p:nvSpPr>
        <p:spPr>
          <a:xfrm>
            <a:off x="4382200" y="4454200"/>
            <a:ext cx="28587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^Water level observations from nearby Wrightsville Beach NWLON station.</a:t>
            </a:r>
            <a:endParaRPr sz="800">
              <a:solidFill>
                <a:schemeClr val="accen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ebb0ba8dfd_1_40"/>
          <p:cNvSpPr txBox="1"/>
          <p:nvPr>
            <p:ph type="title"/>
          </p:nvPr>
        </p:nvSpPr>
        <p:spPr>
          <a:xfrm>
            <a:off x="302450" y="6012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Wrightsville Beach Case Study</a:t>
            </a:r>
            <a:endParaRPr/>
          </a:p>
        </p:txBody>
      </p:sp>
      <p:sp>
        <p:nvSpPr>
          <p:cNvPr id="228" name="Google Shape;228;g2ebb0ba8dfd_1_40"/>
          <p:cNvSpPr txBox="1"/>
          <p:nvPr>
            <p:ph idx="1" type="body"/>
          </p:nvPr>
        </p:nvSpPr>
        <p:spPr>
          <a:xfrm>
            <a:off x="6473150" y="2585750"/>
            <a:ext cx="1518000" cy="84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423"/>
              <a:buNone/>
            </a:pPr>
            <a:r>
              <a:rPr lang="en" sz="825">
                <a:solidFill>
                  <a:srgbClr val="000000"/>
                </a:solidFill>
                <a:latin typeface="Arial"/>
                <a:ea typeface="Arial"/>
                <a:cs typeface="Arial"/>
                <a:sym typeface="Arial"/>
              </a:rPr>
              <a:t>&lt;</a:t>
            </a:r>
            <a:r>
              <a:rPr lang="en" sz="825">
                <a:solidFill>
                  <a:srgbClr val="000000"/>
                </a:solidFill>
                <a:latin typeface="Arial"/>
                <a:ea typeface="Arial"/>
                <a:cs typeface="Arial"/>
                <a:sym typeface="Arial"/>
              </a:rPr>
              <a:t>Hurricane Floyd (1999) Impact and flood analysis.</a:t>
            </a:r>
            <a:endParaRPr sz="825">
              <a:solidFill>
                <a:srgbClr val="000000"/>
              </a:solidFill>
              <a:latin typeface="Arial"/>
              <a:ea typeface="Arial"/>
              <a:cs typeface="Arial"/>
              <a:sym typeface="Arial"/>
            </a:endParaRPr>
          </a:p>
          <a:p>
            <a:pPr indent="0" lvl="0" marL="0" rtl="0" algn="l">
              <a:lnSpc>
                <a:spcPct val="115000"/>
              </a:lnSpc>
              <a:spcBef>
                <a:spcPts val="0"/>
              </a:spcBef>
              <a:spcAft>
                <a:spcPts val="0"/>
              </a:spcAft>
              <a:buSzPts val="423"/>
              <a:buNone/>
            </a:pPr>
            <a:r>
              <a:t/>
            </a:r>
            <a:endParaRPr sz="422"/>
          </a:p>
        </p:txBody>
      </p:sp>
      <p:pic>
        <p:nvPicPr>
          <p:cNvPr id="229" name="Google Shape;229;g2ebb0ba8dfd_1_40"/>
          <p:cNvPicPr preferRelativeResize="0"/>
          <p:nvPr/>
        </p:nvPicPr>
        <p:blipFill>
          <a:blip r:embed="rId4">
            <a:alphaModFix/>
          </a:blip>
          <a:stretch>
            <a:fillRect/>
          </a:stretch>
        </p:blipFill>
        <p:spPr>
          <a:xfrm>
            <a:off x="2992587" y="1099500"/>
            <a:ext cx="3158825" cy="39687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ebb0ba8dfd_1_140"/>
          <p:cNvSpPr txBox="1"/>
          <p:nvPr>
            <p:ph type="title"/>
          </p:nvPr>
        </p:nvSpPr>
        <p:spPr>
          <a:xfrm>
            <a:off x="727650" y="655325"/>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Map Resources</a:t>
            </a:r>
            <a:endParaRPr/>
          </a:p>
        </p:txBody>
      </p:sp>
      <p:sp>
        <p:nvSpPr>
          <p:cNvPr id="235" name="Google Shape;235;g2ebb0ba8dfd_1_140"/>
          <p:cNvSpPr txBox="1"/>
          <p:nvPr>
            <p:ph idx="1" type="body"/>
          </p:nvPr>
        </p:nvSpPr>
        <p:spPr>
          <a:xfrm>
            <a:off x="382775" y="1473250"/>
            <a:ext cx="4159500" cy="3565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300"/>
              <a:buNone/>
            </a:pPr>
            <a:r>
              <a:rPr b="1" lang="en" sz="1200">
                <a:solidFill>
                  <a:srgbClr val="000000"/>
                </a:solidFill>
                <a:latin typeface="Arial"/>
                <a:ea typeface="Arial"/>
                <a:cs typeface="Arial"/>
                <a:sym typeface="Arial"/>
              </a:rPr>
              <a:t>Resources Used:</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Maximum water level elevation maps: Provide detailed insights into flood extents and heights.</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CORA Grid structure: High-resolution grid that enhances data accuracy.</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UH supplementary maps: Additional data layers from the University of Hawaii.</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Peak water levels map: Highlights areas most affected by extreme water levels.</a:t>
            </a:r>
            <a:endParaRPr sz="1200"/>
          </a:p>
        </p:txBody>
      </p:sp>
      <p:pic>
        <p:nvPicPr>
          <p:cNvPr id="236" name="Google Shape;236;g2ebb0ba8dfd_1_140"/>
          <p:cNvPicPr preferRelativeResize="0"/>
          <p:nvPr/>
        </p:nvPicPr>
        <p:blipFill rotWithShape="1">
          <a:blip r:embed="rId4">
            <a:alphaModFix/>
          </a:blip>
          <a:srcRect b="0" l="44079" r="2895" t="0"/>
          <a:stretch/>
        </p:blipFill>
        <p:spPr>
          <a:xfrm>
            <a:off x="4616425" y="816013"/>
            <a:ext cx="3207875" cy="3511474"/>
          </a:xfrm>
          <a:prstGeom prst="rect">
            <a:avLst/>
          </a:prstGeom>
          <a:noFill/>
          <a:ln>
            <a:noFill/>
          </a:ln>
          <a:effectLst>
            <a:outerShdw blurRad="57150" rotWithShape="0" algn="bl" dir="5400000" dist="19050">
              <a:srgbClr val="000000">
                <a:alpha val="50000"/>
              </a:srgbClr>
            </a:outerShdw>
          </a:effectLst>
        </p:spPr>
      </p:pic>
      <p:sp>
        <p:nvSpPr>
          <p:cNvPr id="237" name="Google Shape;237;g2ebb0ba8dfd_1_140"/>
          <p:cNvSpPr txBox="1"/>
          <p:nvPr/>
        </p:nvSpPr>
        <p:spPr>
          <a:xfrm>
            <a:off x="4542350" y="4327475"/>
            <a:ext cx="2874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^CORA (Coastal Ocean Reanalysis) </a:t>
            </a:r>
            <a:endParaRPr sz="800">
              <a:solidFill>
                <a:schemeClr val="accent1"/>
              </a:solidFill>
              <a:latin typeface="Lato"/>
              <a:ea typeface="Lato"/>
              <a:cs typeface="Lato"/>
              <a:sym typeface="Lato"/>
            </a:endParaRPr>
          </a:p>
          <a:p>
            <a:pPr indent="0" lvl="0" marL="0" rtl="0" algn="l">
              <a:spcBef>
                <a:spcPts val="0"/>
              </a:spcBef>
              <a:spcAft>
                <a:spcPts val="0"/>
              </a:spcAft>
              <a:buNone/>
            </a:pPr>
            <a:r>
              <a:rPr lang="en" sz="800">
                <a:solidFill>
                  <a:schemeClr val="accent1"/>
                </a:solidFill>
                <a:latin typeface="Lato"/>
                <a:ea typeface="Lato"/>
                <a:cs typeface="Lato"/>
                <a:sym typeface="Lato"/>
              </a:rPr>
              <a:t>Impact Graphics and Coastal Inundation Dashboard.</a:t>
            </a:r>
            <a:endParaRPr sz="800">
              <a:solidFill>
                <a:schemeClr val="accen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g2ed73af5b98_0_0"/>
          <p:cNvPicPr preferRelativeResize="0"/>
          <p:nvPr/>
        </p:nvPicPr>
        <p:blipFill>
          <a:blip r:embed="rId4">
            <a:alphaModFix/>
          </a:blip>
          <a:stretch>
            <a:fillRect/>
          </a:stretch>
        </p:blipFill>
        <p:spPr>
          <a:xfrm>
            <a:off x="152400" y="532975"/>
            <a:ext cx="7744450" cy="3773823"/>
          </a:xfrm>
          <a:prstGeom prst="rect">
            <a:avLst/>
          </a:prstGeom>
          <a:noFill/>
          <a:ln>
            <a:noFill/>
          </a:ln>
        </p:spPr>
      </p:pic>
      <p:sp>
        <p:nvSpPr>
          <p:cNvPr id="243" name="Google Shape;243;g2ed73af5b98_0_0"/>
          <p:cNvSpPr txBox="1"/>
          <p:nvPr/>
        </p:nvSpPr>
        <p:spPr>
          <a:xfrm>
            <a:off x="152400" y="4306800"/>
            <a:ext cx="53451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000000"/>
                </a:solidFill>
                <a:latin typeface="Helvetica Neue"/>
                <a:ea typeface="Helvetica Neue"/>
                <a:cs typeface="Helvetica Neue"/>
                <a:sym typeface="Helvetica Neue"/>
              </a:rPr>
              <a:t>^Impact Graphics metadata chart for future publications.</a:t>
            </a:r>
            <a:endParaRPr sz="800">
              <a:solidFill>
                <a:srgbClr val="000000"/>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g2ed73af5b98_0_8"/>
          <p:cNvPicPr preferRelativeResize="0"/>
          <p:nvPr/>
        </p:nvPicPr>
        <p:blipFill>
          <a:blip r:embed="rId3">
            <a:alphaModFix/>
          </a:blip>
          <a:stretch>
            <a:fillRect/>
          </a:stretch>
        </p:blipFill>
        <p:spPr>
          <a:xfrm>
            <a:off x="54375" y="556762"/>
            <a:ext cx="7689648" cy="40299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g2ed73af5b98_0_5"/>
          <p:cNvPicPr preferRelativeResize="0"/>
          <p:nvPr/>
        </p:nvPicPr>
        <p:blipFill>
          <a:blip r:embed="rId3">
            <a:alphaModFix/>
          </a:blip>
          <a:stretch>
            <a:fillRect/>
          </a:stretch>
        </p:blipFill>
        <p:spPr>
          <a:xfrm>
            <a:off x="63525" y="526475"/>
            <a:ext cx="7712150" cy="40668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ebb0ba8dfd_1_150"/>
          <p:cNvSpPr txBox="1"/>
          <p:nvPr>
            <p:ph type="title"/>
          </p:nvPr>
        </p:nvSpPr>
        <p:spPr>
          <a:xfrm>
            <a:off x="729450" y="6444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Applications for High-Resolution Historical Data</a:t>
            </a:r>
            <a:endParaRPr/>
          </a:p>
        </p:txBody>
      </p:sp>
      <p:sp>
        <p:nvSpPr>
          <p:cNvPr id="259" name="Google Shape;259;g2ebb0ba8dfd_1_150"/>
          <p:cNvSpPr txBox="1"/>
          <p:nvPr>
            <p:ph idx="1" type="body"/>
          </p:nvPr>
        </p:nvSpPr>
        <p:spPr>
          <a:xfrm>
            <a:off x="491525" y="1288375"/>
            <a:ext cx="7926600" cy="305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b="1" lang="en" sz="1200">
                <a:solidFill>
                  <a:srgbClr val="000000"/>
                </a:solidFill>
                <a:latin typeface="Arial"/>
                <a:ea typeface="Arial"/>
                <a:cs typeface="Arial"/>
                <a:sym typeface="Arial"/>
              </a:rPr>
              <a:t>Benefits:</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High-resolution CORA data offers detailed insights into historical sea level changes and extreme weather impacts.</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Enhanced accuracy in flood risk assessments and planning.</a:t>
            </a:r>
            <a:endParaRPr sz="1200">
              <a:solidFill>
                <a:srgbClr val="000000"/>
              </a:solidFill>
              <a:latin typeface="Arial"/>
              <a:ea typeface="Arial"/>
              <a:cs typeface="Arial"/>
              <a:sym typeface="Arial"/>
            </a:endParaRPr>
          </a:p>
          <a:p>
            <a:pPr indent="0" lvl="0" marL="0" rtl="0" algn="l">
              <a:lnSpc>
                <a:spcPct val="115000"/>
              </a:lnSpc>
              <a:spcBef>
                <a:spcPts val="1200"/>
              </a:spcBef>
              <a:spcAft>
                <a:spcPts val="0"/>
              </a:spcAft>
              <a:buSzPts val="1300"/>
              <a:buNone/>
            </a:pPr>
            <a:r>
              <a:rPr b="1" lang="en" sz="1200">
                <a:solidFill>
                  <a:srgbClr val="000000"/>
                </a:solidFill>
                <a:latin typeface="Arial"/>
                <a:ea typeface="Arial"/>
                <a:cs typeface="Arial"/>
                <a:sym typeface="Arial"/>
              </a:rPr>
              <a:t>Applications:</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Used in scientific research to study past and predict future coastal changes.</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Policymaking: Informs regulations and policies for coastal development and hazard mitigation.</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Community planning: Helps local governments and communities prepare for and respond to flood risks.</a:t>
            </a:r>
            <a:endParaRPr sz="1200">
              <a:solidFill>
                <a:srgbClr val="000000"/>
              </a:solidFill>
              <a:latin typeface="Arial"/>
              <a:ea typeface="Arial"/>
              <a:cs typeface="Arial"/>
              <a:sym typeface="Arial"/>
            </a:endParaRPr>
          </a:p>
          <a:p>
            <a:pPr indent="0" lvl="0" marL="0" rtl="0" algn="l">
              <a:lnSpc>
                <a:spcPct val="115000"/>
              </a:lnSpc>
              <a:spcBef>
                <a:spcPts val="1200"/>
              </a:spcBef>
              <a:spcAft>
                <a:spcPts val="0"/>
              </a:spcAft>
              <a:buSzPts val="1300"/>
              <a:buNone/>
            </a:pPr>
            <a:r>
              <a:rPr b="1" lang="en" sz="1200">
                <a:solidFill>
                  <a:srgbClr val="000000"/>
                </a:solidFill>
                <a:latin typeface="Arial"/>
                <a:ea typeface="Arial"/>
                <a:cs typeface="Arial"/>
                <a:sym typeface="Arial"/>
              </a:rPr>
              <a:t>Examples:</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Accurate flood risk assessments lead to improved evacuation planning and infrastructure development.</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Historical data aids in understanding long-term trends in sea level rise and extreme weather impacts.</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ebb0ba8dfd_1_105"/>
          <p:cNvSpPr txBox="1"/>
          <p:nvPr>
            <p:ph type="title"/>
          </p:nvPr>
        </p:nvSpPr>
        <p:spPr>
          <a:xfrm>
            <a:off x="208050" y="612325"/>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extLst>
                  <a:ext uri="http://customooxmlschemas.google.com/">
                    <go:slidesCustomData xmlns:go="http://customooxmlschemas.google.com/" textRoundtripDataId="1"/>
                  </a:ext>
                </a:extLst>
              </a:rPr>
              <a:t>Introduction to CO-OPS</a:t>
            </a:r>
            <a:endParaRPr/>
          </a:p>
        </p:txBody>
      </p:sp>
      <p:sp>
        <p:nvSpPr>
          <p:cNvPr id="131" name="Google Shape;131;g2ebb0ba8dfd_1_105"/>
          <p:cNvSpPr txBox="1"/>
          <p:nvPr>
            <p:ph idx="1" type="body"/>
          </p:nvPr>
        </p:nvSpPr>
        <p:spPr>
          <a:xfrm>
            <a:off x="208050" y="1301575"/>
            <a:ext cx="5010600" cy="27300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b="1" lang="en" sz="1035">
                <a:solidFill>
                  <a:srgbClr val="000000"/>
                </a:solidFill>
                <a:latin typeface="Arial"/>
                <a:ea typeface="Arial"/>
                <a:cs typeface="Arial"/>
                <a:sym typeface="Arial"/>
              </a:rPr>
              <a:t>Overview of CO-OPS:</a:t>
            </a:r>
            <a:endParaRPr b="1" sz="1035">
              <a:solidFill>
                <a:srgbClr val="000000"/>
              </a:solidFill>
              <a:latin typeface="Arial"/>
              <a:ea typeface="Arial"/>
              <a:cs typeface="Arial"/>
              <a:sym typeface="Arial"/>
            </a:endParaRPr>
          </a:p>
          <a:p>
            <a:pPr indent="-294322" lvl="0" marL="457200" rtl="0" algn="l">
              <a:lnSpc>
                <a:spcPct val="95000"/>
              </a:lnSpc>
              <a:spcBef>
                <a:spcPts val="1200"/>
              </a:spcBef>
              <a:spcAft>
                <a:spcPts val="0"/>
              </a:spcAft>
              <a:buClr>
                <a:srgbClr val="000000"/>
              </a:buClr>
              <a:buSzPts val="1035"/>
              <a:buFont typeface="Arial"/>
              <a:buChar char="●"/>
            </a:pPr>
            <a:r>
              <a:rPr lang="en" sz="1035">
                <a:solidFill>
                  <a:srgbClr val="000000"/>
                </a:solidFill>
                <a:latin typeface="Arial"/>
                <a:ea typeface="Arial"/>
                <a:cs typeface="Arial"/>
                <a:sym typeface="Arial"/>
              </a:rPr>
              <a:t>National Ocean Service - NOAA's Center for Operational Oceanographic Products and Services</a:t>
            </a:r>
            <a:endParaRPr sz="1035">
              <a:solidFill>
                <a:srgbClr val="000000"/>
              </a:solidFill>
              <a:latin typeface="Arial"/>
              <a:ea typeface="Arial"/>
              <a:cs typeface="Arial"/>
              <a:sym typeface="Arial"/>
            </a:endParaRPr>
          </a:p>
          <a:p>
            <a:pPr indent="-294322" lvl="0" marL="457200" rtl="0" algn="l">
              <a:lnSpc>
                <a:spcPct val="95000"/>
              </a:lnSpc>
              <a:spcBef>
                <a:spcPts val="0"/>
              </a:spcBef>
              <a:spcAft>
                <a:spcPts val="0"/>
              </a:spcAft>
              <a:buClr>
                <a:srgbClr val="000000"/>
              </a:buClr>
              <a:buSzPts val="1035"/>
              <a:buFont typeface="Arial"/>
              <a:buChar char="●"/>
            </a:pPr>
            <a:r>
              <a:rPr lang="en" sz="1035">
                <a:solidFill>
                  <a:srgbClr val="000000"/>
                </a:solidFill>
                <a:latin typeface="Arial"/>
                <a:ea typeface="Arial"/>
                <a:cs typeface="Arial"/>
                <a:sym typeface="Arial"/>
              </a:rPr>
              <a:t>Part of NOAA focused on monitoring water levels, tides, and currents.</a:t>
            </a:r>
            <a:endParaRPr sz="1035">
              <a:solidFill>
                <a:srgbClr val="000000"/>
              </a:solidFill>
              <a:latin typeface="Arial"/>
              <a:ea typeface="Arial"/>
              <a:cs typeface="Arial"/>
              <a:sym typeface="Arial"/>
            </a:endParaRPr>
          </a:p>
          <a:p>
            <a:pPr indent="-294322" lvl="0" marL="457200" rtl="0" algn="l">
              <a:lnSpc>
                <a:spcPct val="95000"/>
              </a:lnSpc>
              <a:spcBef>
                <a:spcPts val="0"/>
              </a:spcBef>
              <a:spcAft>
                <a:spcPts val="0"/>
              </a:spcAft>
              <a:buClr>
                <a:srgbClr val="000000"/>
              </a:buClr>
              <a:buSzPts val="1035"/>
              <a:buFont typeface="Arial"/>
              <a:buChar char="●"/>
            </a:pPr>
            <a:r>
              <a:rPr lang="en" sz="1035">
                <a:solidFill>
                  <a:srgbClr val="000000"/>
                </a:solidFill>
                <a:latin typeface="Arial"/>
                <a:ea typeface="Arial"/>
                <a:cs typeface="Arial"/>
                <a:sym typeface="Arial"/>
              </a:rPr>
              <a:t>Provides accurate, reliable, and timely data to support safe and efficient maritime navigation, coastal resilience, and informed decision-making.</a:t>
            </a:r>
            <a:endParaRPr sz="1035">
              <a:solidFill>
                <a:srgbClr val="000000"/>
              </a:solidFill>
              <a:latin typeface="Arial"/>
              <a:ea typeface="Arial"/>
              <a:cs typeface="Arial"/>
              <a:sym typeface="Arial"/>
            </a:endParaRPr>
          </a:p>
          <a:p>
            <a:pPr indent="0" lvl="0" marL="0" rtl="0" algn="l">
              <a:lnSpc>
                <a:spcPct val="95000"/>
              </a:lnSpc>
              <a:spcBef>
                <a:spcPts val="1200"/>
              </a:spcBef>
              <a:spcAft>
                <a:spcPts val="0"/>
              </a:spcAft>
              <a:buSzPts val="935"/>
              <a:buNone/>
            </a:pPr>
            <a:r>
              <a:rPr b="1" lang="en" sz="1035">
                <a:solidFill>
                  <a:srgbClr val="000000"/>
                </a:solidFill>
                <a:latin typeface="Arial"/>
                <a:ea typeface="Arial"/>
                <a:cs typeface="Arial"/>
                <a:sym typeface="Arial"/>
              </a:rPr>
              <a:t>Mission and Vision:</a:t>
            </a:r>
            <a:endParaRPr b="1" sz="1035">
              <a:solidFill>
                <a:srgbClr val="000000"/>
              </a:solidFill>
              <a:latin typeface="Arial"/>
              <a:ea typeface="Arial"/>
              <a:cs typeface="Arial"/>
              <a:sym typeface="Arial"/>
            </a:endParaRPr>
          </a:p>
          <a:p>
            <a:pPr indent="-294322" lvl="0" marL="457200" rtl="0" algn="l">
              <a:lnSpc>
                <a:spcPct val="95000"/>
              </a:lnSpc>
              <a:spcBef>
                <a:spcPts val="1200"/>
              </a:spcBef>
              <a:spcAft>
                <a:spcPts val="0"/>
              </a:spcAft>
              <a:buClr>
                <a:srgbClr val="000000"/>
              </a:buClr>
              <a:buSzPts val="1035"/>
              <a:buFont typeface="Arial"/>
              <a:buChar char="●"/>
            </a:pPr>
            <a:r>
              <a:rPr lang="en" sz="1035">
                <a:solidFill>
                  <a:srgbClr val="000000"/>
                </a:solidFill>
                <a:latin typeface="Arial"/>
                <a:ea typeface="Arial"/>
                <a:cs typeface="Arial"/>
                <a:sym typeface="Arial"/>
              </a:rPr>
              <a:t>To be the nation’s trusted source for water level and coastal current information.</a:t>
            </a:r>
            <a:endParaRPr sz="1035">
              <a:solidFill>
                <a:srgbClr val="000000"/>
              </a:solidFill>
              <a:latin typeface="Arial"/>
              <a:ea typeface="Arial"/>
              <a:cs typeface="Arial"/>
              <a:sym typeface="Arial"/>
            </a:endParaRPr>
          </a:p>
          <a:p>
            <a:pPr indent="-294322" lvl="0" marL="457200" rtl="0" algn="l">
              <a:lnSpc>
                <a:spcPct val="95000"/>
              </a:lnSpc>
              <a:spcBef>
                <a:spcPts val="0"/>
              </a:spcBef>
              <a:spcAft>
                <a:spcPts val="0"/>
              </a:spcAft>
              <a:buClr>
                <a:srgbClr val="000000"/>
              </a:buClr>
              <a:buSzPts val="1035"/>
              <a:buFont typeface="Arial"/>
              <a:buChar char="●"/>
            </a:pPr>
            <a:r>
              <a:rPr lang="en" sz="1035">
                <a:solidFill>
                  <a:srgbClr val="000000"/>
                </a:solidFill>
                <a:latin typeface="Arial"/>
                <a:ea typeface="Arial"/>
                <a:cs typeface="Arial"/>
                <a:sym typeface="Arial"/>
              </a:rPr>
              <a:t>Enhance public safety, economic efficiency, and environmental stewardship through superior coastal and oceanographic data and services.</a:t>
            </a:r>
            <a:endParaRPr sz="1035">
              <a:solidFill>
                <a:srgbClr val="000000"/>
              </a:solidFill>
              <a:latin typeface="Arial"/>
              <a:ea typeface="Arial"/>
              <a:cs typeface="Arial"/>
              <a:sym typeface="Arial"/>
            </a:endParaRPr>
          </a:p>
          <a:p>
            <a:pPr indent="0" lvl="0" marL="0" rtl="0" algn="l">
              <a:lnSpc>
                <a:spcPct val="95000"/>
              </a:lnSpc>
              <a:spcBef>
                <a:spcPts val="1200"/>
              </a:spcBef>
              <a:spcAft>
                <a:spcPts val="0"/>
              </a:spcAft>
              <a:buSzPts val="935"/>
              <a:buNone/>
            </a:pPr>
            <a:r>
              <a:rPr b="1" lang="en" sz="1035">
                <a:solidFill>
                  <a:srgbClr val="000000"/>
                </a:solidFill>
                <a:latin typeface="Arial"/>
                <a:ea typeface="Arial"/>
                <a:cs typeface="Arial"/>
                <a:sym typeface="Arial"/>
              </a:rPr>
              <a:t>National Water Level Observation Network (NWLON):</a:t>
            </a:r>
            <a:endParaRPr b="1" sz="1035">
              <a:solidFill>
                <a:srgbClr val="000000"/>
              </a:solidFill>
              <a:latin typeface="Arial"/>
              <a:ea typeface="Arial"/>
              <a:cs typeface="Arial"/>
              <a:sym typeface="Arial"/>
            </a:endParaRPr>
          </a:p>
          <a:p>
            <a:pPr indent="-294322" lvl="0" marL="457200" rtl="0" algn="l">
              <a:lnSpc>
                <a:spcPct val="95000"/>
              </a:lnSpc>
              <a:spcBef>
                <a:spcPts val="1200"/>
              </a:spcBef>
              <a:spcAft>
                <a:spcPts val="0"/>
              </a:spcAft>
              <a:buClr>
                <a:srgbClr val="000000"/>
              </a:buClr>
              <a:buSzPts val="1035"/>
              <a:buFont typeface="Arial"/>
              <a:buChar char="●"/>
            </a:pPr>
            <a:r>
              <a:rPr lang="en" sz="1035">
                <a:solidFill>
                  <a:srgbClr val="000000"/>
                </a:solidFill>
                <a:latin typeface="Arial"/>
                <a:ea typeface="Arial"/>
                <a:cs typeface="Arial"/>
                <a:sym typeface="Arial"/>
              </a:rPr>
              <a:t>A network of long-term, continuously operating water level stations throughout the United States and its territories.</a:t>
            </a:r>
            <a:endParaRPr sz="1035">
              <a:solidFill>
                <a:srgbClr val="000000"/>
              </a:solidFill>
              <a:latin typeface="Arial"/>
              <a:ea typeface="Arial"/>
              <a:cs typeface="Arial"/>
              <a:sym typeface="Arial"/>
            </a:endParaRPr>
          </a:p>
          <a:p>
            <a:pPr indent="-294322" lvl="0" marL="457200" rtl="0" algn="l">
              <a:lnSpc>
                <a:spcPct val="95000"/>
              </a:lnSpc>
              <a:spcBef>
                <a:spcPts val="0"/>
              </a:spcBef>
              <a:spcAft>
                <a:spcPts val="0"/>
              </a:spcAft>
              <a:buClr>
                <a:srgbClr val="000000"/>
              </a:buClr>
              <a:buSzPts val="1035"/>
              <a:buFont typeface="Arial"/>
              <a:buChar char="●"/>
            </a:pPr>
            <a:r>
              <a:rPr lang="en" sz="1035">
                <a:solidFill>
                  <a:srgbClr val="000000"/>
                </a:solidFill>
                <a:latin typeface="Arial"/>
                <a:ea typeface="Arial"/>
                <a:cs typeface="Arial"/>
                <a:sym typeface="Arial"/>
              </a:rPr>
              <a:t>Provides vital data for understanding sea level trends, coastal inundation, and navigation.</a:t>
            </a:r>
            <a:endParaRPr sz="1205"/>
          </a:p>
        </p:txBody>
      </p:sp>
      <p:pic>
        <p:nvPicPr>
          <p:cNvPr id="132" name="Google Shape;132;g2ebb0ba8dfd_1_105"/>
          <p:cNvPicPr preferRelativeResize="0"/>
          <p:nvPr/>
        </p:nvPicPr>
        <p:blipFill rotWithShape="1">
          <a:blip r:embed="rId3">
            <a:alphaModFix/>
          </a:blip>
          <a:srcRect b="0" l="0" r="0" t="0"/>
          <a:stretch/>
        </p:blipFill>
        <p:spPr>
          <a:xfrm>
            <a:off x="5130475" y="773325"/>
            <a:ext cx="2157150" cy="1617875"/>
          </a:xfrm>
          <a:prstGeom prst="rect">
            <a:avLst/>
          </a:prstGeom>
          <a:noFill/>
          <a:ln>
            <a:noFill/>
          </a:ln>
          <a:effectLst>
            <a:outerShdw blurRad="57150" rotWithShape="0" algn="bl" dir="5400000" dist="19050">
              <a:srgbClr val="000000">
                <a:alpha val="49803"/>
              </a:srgbClr>
            </a:outerShdw>
          </a:effectLst>
        </p:spPr>
      </p:pic>
      <p:pic>
        <p:nvPicPr>
          <p:cNvPr id="133" name="Google Shape;133;g2ebb0ba8dfd_1_105"/>
          <p:cNvPicPr preferRelativeResize="0"/>
          <p:nvPr/>
        </p:nvPicPr>
        <p:blipFill rotWithShape="1">
          <a:blip r:embed="rId4">
            <a:alphaModFix/>
          </a:blip>
          <a:srcRect b="0" l="0" r="0" t="0"/>
          <a:stretch/>
        </p:blipFill>
        <p:spPr>
          <a:xfrm>
            <a:off x="5376200" y="2630225"/>
            <a:ext cx="1665700" cy="2117425"/>
          </a:xfrm>
          <a:prstGeom prst="rect">
            <a:avLst/>
          </a:prstGeom>
          <a:noFill/>
          <a:ln>
            <a:noFill/>
          </a:ln>
          <a:effectLst>
            <a:outerShdw blurRad="57150" rotWithShape="0" algn="bl" dir="5400000" dist="19050">
              <a:srgbClr val="000000">
                <a:alpha val="49803"/>
              </a:srgbClr>
            </a:outerShdw>
          </a:effectLst>
        </p:spPr>
      </p:pic>
      <p:sp>
        <p:nvSpPr>
          <p:cNvPr id="134" name="Google Shape;134;g2ebb0ba8dfd_1_105"/>
          <p:cNvSpPr txBox="1"/>
          <p:nvPr/>
        </p:nvSpPr>
        <p:spPr>
          <a:xfrm>
            <a:off x="7287625" y="1247900"/>
            <a:ext cx="1590300" cy="8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&lt; A shipping port that uses data to ensure safe navigation.</a:t>
            </a:r>
            <a:endParaRPr sz="800">
              <a:solidFill>
                <a:schemeClr val="accent1"/>
              </a:solidFill>
              <a:latin typeface="Lato"/>
              <a:ea typeface="Lato"/>
              <a:cs typeface="Lato"/>
              <a:sym typeface="Lato"/>
            </a:endParaRPr>
          </a:p>
        </p:txBody>
      </p:sp>
      <p:sp>
        <p:nvSpPr>
          <p:cNvPr id="135" name="Google Shape;135;g2ebb0ba8dfd_1_105"/>
          <p:cNvSpPr txBox="1"/>
          <p:nvPr/>
        </p:nvSpPr>
        <p:spPr>
          <a:xfrm>
            <a:off x="7287625" y="2916025"/>
            <a:ext cx="1665600" cy="10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&lt;NWLON Sentinel Station SPIP Built to endure Cat-5 hurricanes.</a:t>
            </a:r>
            <a:endParaRPr sz="800">
              <a:solidFill>
                <a:schemeClr val="accen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ebb0ba8dfd_1_155"/>
          <p:cNvSpPr txBox="1"/>
          <p:nvPr>
            <p:ph type="title"/>
          </p:nvPr>
        </p:nvSpPr>
        <p:spPr>
          <a:xfrm>
            <a:off x="642450" y="655325"/>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Future: Informed, Equitable Service Delivery</a:t>
            </a:r>
            <a:endParaRPr/>
          </a:p>
        </p:txBody>
      </p:sp>
      <p:sp>
        <p:nvSpPr>
          <p:cNvPr id="265" name="Google Shape;265;g2ebb0ba8dfd_1_155"/>
          <p:cNvSpPr txBox="1"/>
          <p:nvPr>
            <p:ph idx="1" type="body"/>
          </p:nvPr>
        </p:nvSpPr>
        <p:spPr>
          <a:xfrm>
            <a:off x="400950" y="1320250"/>
            <a:ext cx="4150800" cy="273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b="1" lang="en" sz="1200">
                <a:solidFill>
                  <a:srgbClr val="000000"/>
                </a:solidFill>
                <a:latin typeface="Arial"/>
                <a:ea typeface="Arial"/>
                <a:cs typeface="Arial"/>
                <a:sym typeface="Arial"/>
              </a:rPr>
              <a:t>Vision:</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Ensuring all communities have access to accurate, high-quality data for informed decision-making.</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Continuing to enhance data products and services for better coastal resilience.</a:t>
            </a:r>
            <a:endParaRPr sz="1200">
              <a:solidFill>
                <a:srgbClr val="000000"/>
              </a:solidFill>
              <a:latin typeface="Arial"/>
              <a:ea typeface="Arial"/>
              <a:cs typeface="Arial"/>
              <a:sym typeface="Arial"/>
            </a:endParaRPr>
          </a:p>
          <a:p>
            <a:pPr indent="0" lvl="0" marL="0" rtl="0" algn="l">
              <a:lnSpc>
                <a:spcPct val="115000"/>
              </a:lnSpc>
              <a:spcBef>
                <a:spcPts val="1200"/>
              </a:spcBef>
              <a:spcAft>
                <a:spcPts val="0"/>
              </a:spcAft>
              <a:buSzPts val="1300"/>
              <a:buNone/>
            </a:pPr>
            <a:r>
              <a:rPr b="1" lang="en" sz="1200">
                <a:solidFill>
                  <a:srgbClr val="000000"/>
                </a:solidFill>
                <a:latin typeface="Arial"/>
                <a:ea typeface="Arial"/>
                <a:cs typeface="Arial"/>
                <a:sym typeface="Arial"/>
              </a:rPr>
              <a:t>Equity:</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Providing equitable access to data and services, especially for underserved communities.</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Tailoring outreach and education efforts to ensure all communities can use the data.</a:t>
            </a:r>
            <a:endParaRPr sz="1400"/>
          </a:p>
        </p:txBody>
      </p:sp>
      <p:pic>
        <p:nvPicPr>
          <p:cNvPr id="266" name="Google Shape;266;g2ebb0ba8dfd_1_155"/>
          <p:cNvPicPr preferRelativeResize="0"/>
          <p:nvPr/>
        </p:nvPicPr>
        <p:blipFill>
          <a:blip r:embed="rId4">
            <a:alphaModFix/>
          </a:blip>
          <a:stretch>
            <a:fillRect/>
          </a:stretch>
        </p:blipFill>
        <p:spPr>
          <a:xfrm>
            <a:off x="4587775" y="1267700"/>
            <a:ext cx="4103851" cy="25662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ebb0ba8dfd_1_160"/>
          <p:cNvSpPr txBox="1"/>
          <p:nvPr>
            <p:ph type="title"/>
          </p:nvPr>
        </p:nvSpPr>
        <p:spPr>
          <a:xfrm>
            <a:off x="727650" y="633575"/>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Conclusion and Q&amp;A</a:t>
            </a:r>
            <a:endParaRPr/>
          </a:p>
        </p:txBody>
      </p:sp>
      <p:sp>
        <p:nvSpPr>
          <p:cNvPr id="272" name="Google Shape;272;g2ebb0ba8dfd_1_160"/>
          <p:cNvSpPr txBox="1"/>
          <p:nvPr>
            <p:ph idx="1" type="body"/>
          </p:nvPr>
        </p:nvSpPr>
        <p:spPr>
          <a:xfrm>
            <a:off x="419100" y="1353625"/>
            <a:ext cx="8228100" cy="34638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1300"/>
              <a:buNone/>
            </a:pPr>
            <a:r>
              <a:rPr b="1" lang="en" sz="1217">
                <a:solidFill>
                  <a:srgbClr val="000000"/>
                </a:solidFill>
                <a:latin typeface="Arial"/>
                <a:ea typeface="Arial"/>
                <a:cs typeface="Arial"/>
                <a:sym typeface="Arial"/>
              </a:rPr>
              <a:t>Summary of Key Points:</a:t>
            </a:r>
            <a:endParaRPr b="1" sz="1217">
              <a:solidFill>
                <a:srgbClr val="000000"/>
              </a:solidFill>
              <a:latin typeface="Arial"/>
              <a:ea typeface="Arial"/>
              <a:cs typeface="Arial"/>
              <a:sym typeface="Arial"/>
            </a:endParaRPr>
          </a:p>
          <a:p>
            <a:pPr indent="-305942" lvl="0" marL="457200" rtl="0" algn="l">
              <a:lnSpc>
                <a:spcPct val="105000"/>
              </a:lnSpc>
              <a:spcBef>
                <a:spcPts val="1200"/>
              </a:spcBef>
              <a:spcAft>
                <a:spcPts val="0"/>
              </a:spcAft>
              <a:buClr>
                <a:srgbClr val="000000"/>
              </a:buClr>
              <a:buSzPts val="1218"/>
              <a:buFont typeface="Arial"/>
              <a:buChar char="●"/>
            </a:pPr>
            <a:r>
              <a:rPr lang="en" sz="1217">
                <a:solidFill>
                  <a:srgbClr val="000000"/>
                </a:solidFill>
                <a:latin typeface="Arial"/>
                <a:ea typeface="Arial"/>
                <a:cs typeface="Arial"/>
                <a:sym typeface="Arial"/>
              </a:rPr>
              <a:t>CORA project provides high-resolution data essential for understanding and mitigating coastal flood risks.</a:t>
            </a:r>
            <a:endParaRPr sz="1217">
              <a:solidFill>
                <a:srgbClr val="000000"/>
              </a:solidFill>
              <a:latin typeface="Arial"/>
              <a:ea typeface="Arial"/>
              <a:cs typeface="Arial"/>
              <a:sym typeface="Arial"/>
            </a:endParaRPr>
          </a:p>
          <a:p>
            <a:pPr indent="-305942" lvl="0" marL="457200" rtl="0" algn="l">
              <a:lnSpc>
                <a:spcPct val="105000"/>
              </a:lnSpc>
              <a:spcBef>
                <a:spcPts val="0"/>
              </a:spcBef>
              <a:spcAft>
                <a:spcPts val="0"/>
              </a:spcAft>
              <a:buClr>
                <a:srgbClr val="000000"/>
              </a:buClr>
              <a:buSzPts val="1218"/>
              <a:buFont typeface="Arial"/>
              <a:buChar char="●"/>
            </a:pPr>
            <a:r>
              <a:rPr lang="en" sz="1217">
                <a:solidFill>
                  <a:srgbClr val="000000"/>
                </a:solidFill>
                <a:latin typeface="Arial"/>
                <a:ea typeface="Arial"/>
                <a:cs typeface="Arial"/>
                <a:sym typeface="Arial"/>
              </a:rPr>
              <a:t>Case studies (Miami, Fort Pulaski, Wrightsville Beach) demonstrate the practical applications </a:t>
            </a:r>
            <a:r>
              <a:rPr lang="en" sz="1217">
                <a:solidFill>
                  <a:srgbClr val="000000"/>
                </a:solidFill>
                <a:latin typeface="Arial"/>
                <a:ea typeface="Arial"/>
                <a:cs typeface="Arial"/>
                <a:sym typeface="Arial"/>
                <a:extLst>
                  <a:ext uri="http://customooxmlschemas.google.com/">
                    <go:slidesCustomData xmlns:go="http://customooxmlschemas.google.com/" textRoundtripDataId="2"/>
                  </a:ext>
                </a:extLst>
              </a:rPr>
              <a:t>a</a:t>
            </a:r>
            <a:r>
              <a:rPr lang="en" sz="1217">
                <a:solidFill>
                  <a:srgbClr val="000000"/>
                </a:solidFill>
                <a:latin typeface="Arial"/>
                <a:ea typeface="Arial"/>
                <a:cs typeface="Arial"/>
                <a:sym typeface="Arial"/>
              </a:rPr>
              <a:t>nd benefits of CORA data.</a:t>
            </a:r>
            <a:endParaRPr sz="1217">
              <a:solidFill>
                <a:srgbClr val="000000"/>
              </a:solidFill>
              <a:latin typeface="Arial"/>
              <a:ea typeface="Arial"/>
              <a:cs typeface="Arial"/>
              <a:sym typeface="Arial"/>
            </a:endParaRPr>
          </a:p>
          <a:p>
            <a:pPr indent="-305942" lvl="0" marL="457200" rtl="0" algn="l">
              <a:lnSpc>
                <a:spcPct val="105000"/>
              </a:lnSpc>
              <a:spcBef>
                <a:spcPts val="0"/>
              </a:spcBef>
              <a:spcAft>
                <a:spcPts val="0"/>
              </a:spcAft>
              <a:buClr>
                <a:srgbClr val="000000"/>
              </a:buClr>
              <a:buSzPts val="1218"/>
              <a:buFont typeface="Arial"/>
              <a:buChar char="●"/>
            </a:pPr>
            <a:r>
              <a:rPr lang="en" sz="1217">
                <a:solidFill>
                  <a:srgbClr val="000000"/>
                </a:solidFill>
                <a:latin typeface="Arial"/>
                <a:ea typeface="Arial"/>
                <a:cs typeface="Arial"/>
                <a:sym typeface="Arial"/>
              </a:rPr>
              <a:t>Stakeholder engagement and partnerships, particularly with the University of Hawaii, are vital to enhancing data accuracy and accessibility.</a:t>
            </a:r>
            <a:endParaRPr sz="1217">
              <a:solidFill>
                <a:srgbClr val="000000"/>
              </a:solidFill>
              <a:latin typeface="Arial"/>
              <a:ea typeface="Arial"/>
              <a:cs typeface="Arial"/>
              <a:sym typeface="Arial"/>
            </a:endParaRPr>
          </a:p>
          <a:p>
            <a:pPr indent="-305942" lvl="0" marL="457200" rtl="0" algn="l">
              <a:lnSpc>
                <a:spcPct val="105000"/>
              </a:lnSpc>
              <a:spcBef>
                <a:spcPts val="0"/>
              </a:spcBef>
              <a:spcAft>
                <a:spcPts val="0"/>
              </a:spcAft>
              <a:buClr>
                <a:srgbClr val="000000"/>
              </a:buClr>
              <a:buSzPts val="1218"/>
              <a:buFont typeface="Arial"/>
              <a:buChar char="●"/>
            </a:pPr>
            <a:r>
              <a:rPr lang="en" sz="1217">
                <a:solidFill>
                  <a:srgbClr val="000000"/>
                </a:solidFill>
                <a:latin typeface="Arial"/>
                <a:ea typeface="Arial"/>
                <a:cs typeface="Arial"/>
                <a:sym typeface="Arial"/>
              </a:rPr>
              <a:t>Commitment to supporting underserved communities and ensuring equitable access to data and services.</a:t>
            </a:r>
            <a:endParaRPr sz="1217">
              <a:solidFill>
                <a:srgbClr val="000000"/>
              </a:solidFill>
              <a:latin typeface="Arial"/>
              <a:ea typeface="Arial"/>
              <a:cs typeface="Arial"/>
              <a:sym typeface="Arial"/>
            </a:endParaRPr>
          </a:p>
          <a:p>
            <a:pPr indent="0" lvl="0" marL="0" rtl="0" algn="l">
              <a:lnSpc>
                <a:spcPct val="105000"/>
              </a:lnSpc>
              <a:spcBef>
                <a:spcPts val="1200"/>
              </a:spcBef>
              <a:spcAft>
                <a:spcPts val="0"/>
              </a:spcAft>
              <a:buSzPts val="1300"/>
              <a:buNone/>
            </a:pPr>
            <a:r>
              <a:rPr b="1" lang="en" sz="1217">
                <a:solidFill>
                  <a:srgbClr val="000000"/>
                </a:solidFill>
                <a:latin typeface="Arial"/>
                <a:ea typeface="Arial"/>
                <a:cs typeface="Arial"/>
                <a:sym typeface="Arial"/>
              </a:rPr>
              <a:t>Future Directions:</a:t>
            </a:r>
            <a:endParaRPr b="1" sz="1217">
              <a:solidFill>
                <a:srgbClr val="000000"/>
              </a:solidFill>
              <a:latin typeface="Arial"/>
              <a:ea typeface="Arial"/>
              <a:cs typeface="Arial"/>
              <a:sym typeface="Arial"/>
            </a:endParaRPr>
          </a:p>
          <a:p>
            <a:pPr indent="-305942" lvl="0" marL="457200" rtl="0" algn="l">
              <a:lnSpc>
                <a:spcPct val="105000"/>
              </a:lnSpc>
              <a:spcBef>
                <a:spcPts val="1200"/>
              </a:spcBef>
              <a:spcAft>
                <a:spcPts val="0"/>
              </a:spcAft>
              <a:buClr>
                <a:srgbClr val="000000"/>
              </a:buClr>
              <a:buSzPts val="1218"/>
              <a:buFont typeface="Arial"/>
              <a:buChar char="●"/>
            </a:pPr>
            <a:r>
              <a:rPr lang="en" sz="1217">
                <a:solidFill>
                  <a:srgbClr val="000000"/>
                </a:solidFill>
                <a:latin typeface="Arial"/>
                <a:ea typeface="Arial"/>
                <a:cs typeface="Arial"/>
                <a:sym typeface="Arial"/>
              </a:rPr>
              <a:t>Continuing to refine and enhance data products for improved coastal resilience.</a:t>
            </a:r>
            <a:endParaRPr sz="1217">
              <a:solidFill>
                <a:srgbClr val="000000"/>
              </a:solidFill>
              <a:latin typeface="Arial"/>
              <a:ea typeface="Arial"/>
              <a:cs typeface="Arial"/>
              <a:sym typeface="Arial"/>
            </a:endParaRPr>
          </a:p>
          <a:p>
            <a:pPr indent="-305942" lvl="0" marL="457200" rtl="0" algn="l">
              <a:lnSpc>
                <a:spcPct val="105000"/>
              </a:lnSpc>
              <a:spcBef>
                <a:spcPts val="0"/>
              </a:spcBef>
              <a:spcAft>
                <a:spcPts val="0"/>
              </a:spcAft>
              <a:buClr>
                <a:srgbClr val="000000"/>
              </a:buClr>
              <a:buSzPts val="1218"/>
              <a:buFont typeface="Arial"/>
              <a:buChar char="●"/>
            </a:pPr>
            <a:r>
              <a:rPr lang="en" sz="1217">
                <a:solidFill>
                  <a:srgbClr val="000000"/>
                </a:solidFill>
                <a:latin typeface="Arial"/>
                <a:ea typeface="Arial"/>
                <a:cs typeface="Arial"/>
                <a:sym typeface="Arial"/>
              </a:rPr>
              <a:t>Expanding outreach and educational initiatives to empower all communities.</a:t>
            </a:r>
            <a:endParaRPr sz="1217">
              <a:solidFill>
                <a:srgbClr val="000000"/>
              </a:solidFill>
              <a:latin typeface="Arial"/>
              <a:ea typeface="Arial"/>
              <a:cs typeface="Arial"/>
              <a:sym typeface="Arial"/>
            </a:endParaRPr>
          </a:p>
          <a:p>
            <a:pPr indent="-305942" lvl="0" marL="457200" rtl="0" algn="l">
              <a:lnSpc>
                <a:spcPct val="105000"/>
              </a:lnSpc>
              <a:spcBef>
                <a:spcPts val="0"/>
              </a:spcBef>
              <a:spcAft>
                <a:spcPts val="0"/>
              </a:spcAft>
              <a:buClr>
                <a:srgbClr val="000000"/>
              </a:buClr>
              <a:buSzPts val="1218"/>
              <a:buFont typeface="Arial"/>
              <a:buChar char="●"/>
            </a:pPr>
            <a:r>
              <a:rPr lang="en" sz="1217">
                <a:solidFill>
                  <a:srgbClr val="000000"/>
                </a:solidFill>
                <a:latin typeface="Arial"/>
                <a:ea typeface="Arial"/>
                <a:cs typeface="Arial"/>
                <a:sym typeface="Arial"/>
              </a:rPr>
              <a:t>Leveraging stakeholder feedback for ongoing improvements.</a:t>
            </a:r>
            <a:endParaRPr sz="1217">
              <a:solidFill>
                <a:srgbClr val="000000"/>
              </a:solidFill>
              <a:latin typeface="Arial"/>
              <a:ea typeface="Arial"/>
              <a:cs typeface="Arial"/>
              <a:sym typeface="Arial"/>
            </a:endParaRPr>
          </a:p>
          <a:p>
            <a:pPr indent="0" lvl="0" marL="0" rtl="0" algn="l">
              <a:lnSpc>
                <a:spcPct val="105000"/>
              </a:lnSpc>
              <a:spcBef>
                <a:spcPts val="1200"/>
              </a:spcBef>
              <a:spcAft>
                <a:spcPts val="0"/>
              </a:spcAft>
              <a:buSzPts val="1300"/>
              <a:buNone/>
            </a:pPr>
            <a:r>
              <a:rPr b="1" lang="en" sz="1217">
                <a:solidFill>
                  <a:srgbClr val="000000"/>
                </a:solidFill>
                <a:latin typeface="Arial"/>
                <a:ea typeface="Arial"/>
                <a:cs typeface="Arial"/>
                <a:sym typeface="Arial"/>
              </a:rPr>
              <a:t>Q&amp;A:</a:t>
            </a:r>
            <a:endParaRPr b="1" sz="1217">
              <a:solidFill>
                <a:srgbClr val="000000"/>
              </a:solidFill>
              <a:latin typeface="Arial"/>
              <a:ea typeface="Arial"/>
              <a:cs typeface="Arial"/>
              <a:sym typeface="Arial"/>
            </a:endParaRPr>
          </a:p>
          <a:p>
            <a:pPr indent="-305942" lvl="0" marL="457200" rtl="0" algn="l">
              <a:lnSpc>
                <a:spcPct val="105000"/>
              </a:lnSpc>
              <a:spcBef>
                <a:spcPts val="1200"/>
              </a:spcBef>
              <a:spcAft>
                <a:spcPts val="0"/>
              </a:spcAft>
              <a:buClr>
                <a:srgbClr val="000000"/>
              </a:buClr>
              <a:buSzPts val="1218"/>
              <a:buFont typeface="Arial"/>
              <a:buChar char="●"/>
            </a:pPr>
            <a:r>
              <a:rPr lang="en" sz="1217">
                <a:solidFill>
                  <a:srgbClr val="000000"/>
                </a:solidFill>
                <a:latin typeface="Arial"/>
                <a:ea typeface="Arial"/>
                <a:cs typeface="Arial"/>
                <a:sym typeface="Arial"/>
              </a:rPr>
              <a:t>Open floor for questions and discussions.</a:t>
            </a:r>
            <a:endParaRPr sz="1402"/>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g2eccd934c61_0_0"/>
          <p:cNvPicPr preferRelativeResize="0"/>
          <p:nvPr/>
        </p:nvPicPr>
        <p:blipFill rotWithShape="1">
          <a:blip r:embed="rId4">
            <a:alphaModFix amt="60000"/>
          </a:blip>
          <a:srcRect b="0" l="0" r="0" t="0"/>
          <a:stretch/>
        </p:blipFill>
        <p:spPr>
          <a:xfrm>
            <a:off x="0" y="481750"/>
            <a:ext cx="9144000" cy="4661751"/>
          </a:xfrm>
          <a:prstGeom prst="rect">
            <a:avLst/>
          </a:prstGeom>
          <a:noFill/>
          <a:ln>
            <a:noFill/>
          </a:ln>
          <a:effectLst>
            <a:outerShdw blurRad="57150" rotWithShape="0" algn="bl" dir="5400000" dist="19050">
              <a:srgbClr val="000000">
                <a:alpha val="30000"/>
              </a:srgbClr>
            </a:outerShdw>
          </a:effectLst>
        </p:spPr>
      </p:pic>
      <p:sp>
        <p:nvSpPr>
          <p:cNvPr id="278" name="Google Shape;278;g2eccd934c61_0_0"/>
          <p:cNvSpPr txBox="1"/>
          <p:nvPr>
            <p:ph type="title"/>
          </p:nvPr>
        </p:nvSpPr>
        <p:spPr>
          <a:xfrm>
            <a:off x="6044225" y="1654525"/>
            <a:ext cx="3664800" cy="75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840"/>
              <a:t> </a:t>
            </a:r>
            <a:endParaRPr sz="3840"/>
          </a:p>
        </p:txBody>
      </p:sp>
      <p:sp>
        <p:nvSpPr>
          <p:cNvPr id="279" name="Google Shape;279;g2eccd934c61_0_0"/>
          <p:cNvSpPr txBox="1"/>
          <p:nvPr>
            <p:ph idx="1" type="body"/>
          </p:nvPr>
        </p:nvSpPr>
        <p:spPr>
          <a:xfrm>
            <a:off x="7029450" y="4556300"/>
            <a:ext cx="8277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a:t>
            </a:r>
            <a:endParaRPr/>
          </a:p>
        </p:txBody>
      </p:sp>
      <p:sp>
        <p:nvSpPr>
          <p:cNvPr id="280" name="Google Shape;280;g2eccd934c61_0_0"/>
          <p:cNvSpPr txBox="1"/>
          <p:nvPr/>
        </p:nvSpPr>
        <p:spPr>
          <a:xfrm>
            <a:off x="627150" y="1962975"/>
            <a:ext cx="3317700" cy="6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FFFFFF"/>
                </a:solidFill>
                <a:latin typeface="Helvetica Neue"/>
                <a:ea typeface="Helvetica Neue"/>
                <a:cs typeface="Helvetica Neue"/>
                <a:sym typeface="Helvetica Neue"/>
              </a:rPr>
              <a:t>THANK YOU!</a:t>
            </a:r>
            <a:endParaRPr sz="4100">
              <a:solidFill>
                <a:srgbClr val="FFFFFF"/>
              </a:solidFill>
              <a:latin typeface="Helvetica Neue"/>
              <a:ea typeface="Helvetica Neue"/>
              <a:cs typeface="Helvetica Neue"/>
              <a:sym typeface="Helvetica Neue"/>
            </a:endParaRPr>
          </a:p>
        </p:txBody>
      </p:sp>
      <p:sp>
        <p:nvSpPr>
          <p:cNvPr id="281" name="Google Shape;281;g2eccd934c61_0_0"/>
          <p:cNvSpPr txBox="1"/>
          <p:nvPr/>
        </p:nvSpPr>
        <p:spPr>
          <a:xfrm>
            <a:off x="2361275" y="4414175"/>
            <a:ext cx="1896000" cy="72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Helvetica Neue"/>
                <a:ea typeface="Helvetica Neue"/>
                <a:cs typeface="Helvetica Neue"/>
                <a:sym typeface="Helvetica Neue"/>
              </a:rPr>
              <a:t>Contact</a:t>
            </a:r>
            <a:endParaRPr sz="15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 sz="1500">
                <a:solidFill>
                  <a:srgbClr val="FFFFFF"/>
                </a:solidFill>
                <a:latin typeface="Helvetica Neue"/>
                <a:ea typeface="Helvetica Neue"/>
                <a:cs typeface="Helvetica Neue"/>
                <a:sym typeface="Helvetica Neue"/>
              </a:rPr>
              <a:t>Information</a:t>
            </a:r>
            <a:endParaRPr sz="15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2100">
              <a:solidFill>
                <a:srgbClr val="FFFFFF"/>
              </a:solidFill>
              <a:latin typeface="Helvetica Neue"/>
              <a:ea typeface="Helvetica Neue"/>
              <a:cs typeface="Helvetica Neue"/>
              <a:sym typeface="Helvetica Neue"/>
            </a:endParaRPr>
          </a:p>
        </p:txBody>
      </p:sp>
      <p:sp>
        <p:nvSpPr>
          <p:cNvPr id="282" name="Google Shape;282;g2eccd934c61_0_0"/>
          <p:cNvSpPr txBox="1"/>
          <p:nvPr/>
        </p:nvSpPr>
        <p:spPr>
          <a:xfrm>
            <a:off x="476425" y="4319200"/>
            <a:ext cx="1572600" cy="63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Helvetica Neue"/>
                <a:ea typeface="Helvetica Neue"/>
                <a:cs typeface="Helvetica Neue"/>
                <a:sym typeface="Helvetica Neue"/>
              </a:rPr>
              <a:t>CORA</a:t>
            </a:r>
            <a:endParaRPr sz="15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 sz="1500">
                <a:solidFill>
                  <a:srgbClr val="FFFFFF"/>
                </a:solidFill>
                <a:latin typeface="Helvetica Neue"/>
                <a:ea typeface="Helvetica Neue"/>
                <a:cs typeface="Helvetica Neue"/>
                <a:sym typeface="Helvetica Neue"/>
              </a:rPr>
              <a:t>Publication</a:t>
            </a:r>
            <a:endParaRPr sz="1500">
              <a:solidFill>
                <a:srgbClr val="FFFFFF"/>
              </a:solidFill>
              <a:latin typeface="Helvetica Neue"/>
              <a:ea typeface="Helvetica Neue"/>
              <a:cs typeface="Helvetica Neue"/>
              <a:sym typeface="Helvetica Neue"/>
            </a:endParaRPr>
          </a:p>
        </p:txBody>
      </p:sp>
      <p:pic>
        <p:nvPicPr>
          <p:cNvPr id="283" name="Google Shape;283;g2eccd934c61_0_0"/>
          <p:cNvPicPr preferRelativeResize="0"/>
          <p:nvPr/>
        </p:nvPicPr>
        <p:blipFill>
          <a:blip r:embed="rId5">
            <a:alphaModFix/>
          </a:blip>
          <a:stretch>
            <a:fillRect/>
          </a:stretch>
        </p:blipFill>
        <p:spPr>
          <a:xfrm>
            <a:off x="2673700" y="2958450"/>
            <a:ext cx="1271150" cy="1271150"/>
          </a:xfrm>
          <a:prstGeom prst="rect">
            <a:avLst/>
          </a:prstGeom>
          <a:noFill/>
          <a:ln>
            <a:noFill/>
          </a:ln>
        </p:spPr>
      </p:pic>
      <p:pic>
        <p:nvPicPr>
          <p:cNvPr id="284" name="Google Shape;284;g2eccd934c61_0_0"/>
          <p:cNvPicPr preferRelativeResize="0"/>
          <p:nvPr/>
        </p:nvPicPr>
        <p:blipFill>
          <a:blip r:embed="rId6">
            <a:alphaModFix/>
          </a:blip>
          <a:stretch>
            <a:fillRect/>
          </a:stretch>
        </p:blipFill>
        <p:spPr>
          <a:xfrm>
            <a:off x="627150" y="2958439"/>
            <a:ext cx="1271150" cy="12711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2ebb0ba8dfd_1_112"/>
          <p:cNvSpPr txBox="1"/>
          <p:nvPr>
            <p:ph type="title"/>
          </p:nvPr>
        </p:nvSpPr>
        <p:spPr>
          <a:xfrm>
            <a:off x="253850" y="5839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Stakeholder Framework</a:t>
            </a:r>
            <a:endParaRPr/>
          </a:p>
        </p:txBody>
      </p:sp>
      <p:sp>
        <p:nvSpPr>
          <p:cNvPr id="141" name="Google Shape;141;g2ebb0ba8dfd_1_112"/>
          <p:cNvSpPr txBox="1"/>
          <p:nvPr>
            <p:ph idx="1" type="body"/>
          </p:nvPr>
        </p:nvSpPr>
        <p:spPr>
          <a:xfrm>
            <a:off x="384800" y="1403300"/>
            <a:ext cx="4147500" cy="2718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300"/>
              <a:buNone/>
            </a:pPr>
            <a:r>
              <a:rPr b="1" lang="en" sz="1200">
                <a:solidFill>
                  <a:srgbClr val="000000"/>
                </a:solidFill>
                <a:latin typeface="Arial"/>
                <a:ea typeface="Arial"/>
                <a:cs typeface="Arial"/>
                <a:sym typeface="Arial"/>
              </a:rPr>
              <a:t>Stakeholder Engagement:</a:t>
            </a:r>
            <a:endParaRPr b="1" sz="1200">
              <a:solidFill>
                <a:srgbClr val="000000"/>
              </a:solidFill>
              <a:latin typeface="Arial"/>
              <a:ea typeface="Arial"/>
              <a:cs typeface="Arial"/>
              <a:sym typeface="Arial"/>
            </a:endParaRPr>
          </a:p>
          <a:p>
            <a:pPr indent="-304800" lvl="0" marL="457200" rtl="0" algn="l">
              <a:lnSpc>
                <a:spcPct val="9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CO-OPS engages with various stakeholders, including federal, state, and local agencies, academia, private sector, and the public.</a:t>
            </a:r>
            <a:endParaRPr sz="1200">
              <a:solidFill>
                <a:srgbClr val="000000"/>
              </a:solidFill>
              <a:latin typeface="Arial"/>
              <a:ea typeface="Arial"/>
              <a:cs typeface="Arial"/>
              <a:sym typeface="Arial"/>
            </a:endParaRPr>
          </a:p>
          <a:p>
            <a:pPr indent="-304800" lvl="0" marL="457200" rtl="0" algn="l">
              <a:lnSpc>
                <a:spcPct val="9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Stakeholder input is vital for developing relevant and useful data products and services.</a:t>
            </a:r>
            <a:endParaRPr sz="1200">
              <a:solidFill>
                <a:srgbClr val="000000"/>
              </a:solidFill>
              <a:latin typeface="Arial"/>
              <a:ea typeface="Arial"/>
              <a:cs typeface="Arial"/>
              <a:sym typeface="Arial"/>
            </a:endParaRPr>
          </a:p>
          <a:p>
            <a:pPr indent="0" lvl="0" marL="0" rtl="0" algn="l">
              <a:lnSpc>
                <a:spcPct val="95000"/>
              </a:lnSpc>
              <a:spcBef>
                <a:spcPts val="1200"/>
              </a:spcBef>
              <a:spcAft>
                <a:spcPts val="0"/>
              </a:spcAft>
              <a:buSzPts val="1300"/>
              <a:buNone/>
            </a:pPr>
            <a:r>
              <a:rPr b="1" lang="en" sz="1200">
                <a:solidFill>
                  <a:srgbClr val="000000"/>
                </a:solidFill>
                <a:latin typeface="Arial"/>
                <a:ea typeface="Arial"/>
                <a:cs typeface="Arial"/>
                <a:sym typeface="Arial"/>
              </a:rPr>
              <a:t>Collaborations:</a:t>
            </a:r>
            <a:endParaRPr b="1" sz="1200">
              <a:solidFill>
                <a:srgbClr val="000000"/>
              </a:solidFill>
              <a:latin typeface="Arial"/>
              <a:ea typeface="Arial"/>
              <a:cs typeface="Arial"/>
              <a:sym typeface="Arial"/>
            </a:endParaRPr>
          </a:p>
          <a:p>
            <a:pPr indent="-304800" lvl="0" marL="457200" rtl="0" algn="l">
              <a:lnSpc>
                <a:spcPct val="9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Partnerships with academic institutions like the University of Hawaii enhance our capabilities.</a:t>
            </a:r>
            <a:endParaRPr sz="1200">
              <a:solidFill>
                <a:srgbClr val="000000"/>
              </a:solidFill>
              <a:latin typeface="Arial"/>
              <a:ea typeface="Arial"/>
              <a:cs typeface="Arial"/>
              <a:sym typeface="Arial"/>
            </a:endParaRPr>
          </a:p>
          <a:p>
            <a:pPr indent="-304800" lvl="0" marL="457200" rtl="0" algn="l">
              <a:lnSpc>
                <a:spcPct val="9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Collaboration with stakeholders ensures the data meets diverse needs, from scientific research to public safety.</a:t>
            </a:r>
            <a:endParaRPr sz="1400"/>
          </a:p>
        </p:txBody>
      </p:sp>
      <p:pic>
        <p:nvPicPr>
          <p:cNvPr id="142" name="Google Shape;142;g2ebb0ba8dfd_1_112"/>
          <p:cNvPicPr preferRelativeResize="0"/>
          <p:nvPr/>
        </p:nvPicPr>
        <p:blipFill>
          <a:blip r:embed="rId4">
            <a:alphaModFix/>
          </a:blip>
          <a:stretch>
            <a:fillRect/>
          </a:stretch>
        </p:blipFill>
        <p:spPr>
          <a:xfrm>
            <a:off x="4887925" y="1119150"/>
            <a:ext cx="2721574" cy="3215651"/>
          </a:xfrm>
          <a:prstGeom prst="rect">
            <a:avLst/>
          </a:prstGeom>
          <a:noFill/>
          <a:ln>
            <a:noFill/>
          </a:ln>
          <a:effectLst>
            <a:outerShdw blurRad="57150" rotWithShape="0" algn="bl" dir="5400000" dist="19050">
              <a:srgbClr val="000000">
                <a:alpha val="50000"/>
              </a:srgbClr>
            </a:outerShdw>
          </a:effectLst>
        </p:spPr>
      </p:pic>
      <p:sp>
        <p:nvSpPr>
          <p:cNvPr id="143" name="Google Shape;143;g2ebb0ba8dfd_1_112"/>
          <p:cNvSpPr txBox="1"/>
          <p:nvPr/>
        </p:nvSpPr>
        <p:spPr>
          <a:xfrm>
            <a:off x="4887750" y="4334800"/>
            <a:ext cx="2721600" cy="8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^NOAA’s Service Delivery Framework Model</a:t>
            </a:r>
            <a:endParaRPr sz="800">
              <a:solidFill>
                <a:schemeClr val="accen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ebb0ba8dfd_1_120"/>
          <p:cNvSpPr txBox="1"/>
          <p:nvPr>
            <p:ph type="title"/>
          </p:nvPr>
        </p:nvSpPr>
        <p:spPr>
          <a:xfrm>
            <a:off x="182775" y="597075"/>
            <a:ext cx="84054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Engagement with Partners - Underserved Communities</a:t>
            </a:r>
            <a:endParaRPr/>
          </a:p>
        </p:txBody>
      </p:sp>
      <p:sp>
        <p:nvSpPr>
          <p:cNvPr id="149" name="Google Shape;149;g2ebb0ba8dfd_1_120"/>
          <p:cNvSpPr txBox="1"/>
          <p:nvPr>
            <p:ph idx="1" type="body"/>
          </p:nvPr>
        </p:nvSpPr>
        <p:spPr>
          <a:xfrm>
            <a:off x="182775" y="1351150"/>
            <a:ext cx="3738000" cy="343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b="1" lang="en" sz="1200">
                <a:solidFill>
                  <a:srgbClr val="000000"/>
                </a:solidFill>
                <a:latin typeface="Arial"/>
                <a:ea typeface="Arial"/>
                <a:cs typeface="Arial"/>
                <a:sym typeface="Arial"/>
              </a:rPr>
              <a:t>University of Hawaii Partnership:</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UH researchers contribute to developing and enhancing CO-OPS’ inundation products.</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Focus on improving data accuracy and accessibility, particularly for underserved communities.</a:t>
            </a:r>
            <a:endParaRPr sz="1200">
              <a:solidFill>
                <a:srgbClr val="000000"/>
              </a:solidFill>
              <a:latin typeface="Arial"/>
              <a:ea typeface="Arial"/>
              <a:cs typeface="Arial"/>
              <a:sym typeface="Arial"/>
            </a:endParaRPr>
          </a:p>
          <a:p>
            <a:pPr indent="0" lvl="0" marL="0" rtl="0" algn="l">
              <a:lnSpc>
                <a:spcPct val="115000"/>
              </a:lnSpc>
              <a:spcBef>
                <a:spcPts val="1200"/>
              </a:spcBef>
              <a:spcAft>
                <a:spcPts val="0"/>
              </a:spcAft>
              <a:buSzPts val="1300"/>
              <a:buNone/>
            </a:pPr>
            <a:r>
              <a:rPr b="1" lang="en" sz="1200">
                <a:solidFill>
                  <a:srgbClr val="000000"/>
                </a:solidFill>
                <a:latin typeface="Arial"/>
                <a:ea typeface="Arial"/>
                <a:cs typeface="Arial"/>
                <a:sym typeface="Arial"/>
              </a:rPr>
              <a:t>Supporting Underserved Communities:</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Efforts to provide accurate, accessible data to communities most vulnerable to coastal hazards.</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Tailored outreach and education initiatives to ensure these communities can use the data effectively.</a:t>
            </a:r>
            <a:endParaRPr sz="1400"/>
          </a:p>
        </p:txBody>
      </p:sp>
      <p:pic>
        <p:nvPicPr>
          <p:cNvPr id="150" name="Google Shape;150;g2ebb0ba8dfd_1_120"/>
          <p:cNvPicPr preferRelativeResize="0"/>
          <p:nvPr/>
        </p:nvPicPr>
        <p:blipFill>
          <a:blip r:embed="rId4">
            <a:alphaModFix/>
          </a:blip>
          <a:stretch>
            <a:fillRect/>
          </a:stretch>
        </p:blipFill>
        <p:spPr>
          <a:xfrm>
            <a:off x="3976508" y="1351150"/>
            <a:ext cx="3738092" cy="2825751"/>
          </a:xfrm>
          <a:prstGeom prst="rect">
            <a:avLst/>
          </a:prstGeom>
          <a:noFill/>
          <a:ln>
            <a:noFill/>
          </a:ln>
          <a:effectLst>
            <a:outerShdw blurRad="57150" rotWithShape="0" algn="bl" dir="5400000" dist="19050">
              <a:srgbClr val="000000">
                <a:alpha val="50000"/>
              </a:srgbClr>
            </a:outerShdw>
          </a:effectLst>
        </p:spPr>
      </p:pic>
      <p:sp>
        <p:nvSpPr>
          <p:cNvPr id="151" name="Google Shape;151;g2ebb0ba8dfd_1_120"/>
          <p:cNvSpPr txBox="1"/>
          <p:nvPr/>
        </p:nvSpPr>
        <p:spPr>
          <a:xfrm>
            <a:off x="3976500" y="4176900"/>
            <a:ext cx="35232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^Pago Pago, American Samoa.</a:t>
            </a:r>
            <a:endParaRPr sz="800">
              <a:solidFill>
                <a:schemeClr val="accent1"/>
              </a:solidFill>
              <a:latin typeface="Lato"/>
              <a:ea typeface="Lato"/>
              <a:cs typeface="Lato"/>
              <a:sym typeface="Lato"/>
            </a:endParaRPr>
          </a:p>
          <a:p>
            <a:pPr indent="0" lvl="0" marL="0" rtl="0" algn="l">
              <a:spcBef>
                <a:spcPts val="0"/>
              </a:spcBef>
              <a:spcAft>
                <a:spcPts val="0"/>
              </a:spcAft>
              <a:buNone/>
            </a:pPr>
            <a:r>
              <a:rPr lang="en" sz="800">
                <a:solidFill>
                  <a:schemeClr val="accent1"/>
                </a:solidFill>
                <a:latin typeface="Lato"/>
                <a:ea typeface="Lato"/>
                <a:cs typeface="Lato"/>
                <a:sym typeface="Lato"/>
              </a:rPr>
              <a:t>High Tide Flooding in a local village.</a:t>
            </a:r>
            <a:endParaRPr sz="800">
              <a:solidFill>
                <a:schemeClr val="accent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ebb0ba8dfd_1_145"/>
          <p:cNvSpPr txBox="1"/>
          <p:nvPr>
            <p:ph type="title"/>
          </p:nvPr>
        </p:nvSpPr>
        <p:spPr>
          <a:xfrm>
            <a:off x="102975" y="5357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Locations</a:t>
            </a:r>
            <a:endParaRPr/>
          </a:p>
        </p:txBody>
      </p:sp>
      <p:sp>
        <p:nvSpPr>
          <p:cNvPr id="157" name="Google Shape;157;g2ebb0ba8dfd_1_145"/>
          <p:cNvSpPr txBox="1"/>
          <p:nvPr>
            <p:ph idx="1" type="body"/>
          </p:nvPr>
        </p:nvSpPr>
        <p:spPr>
          <a:xfrm>
            <a:off x="4785475" y="2284100"/>
            <a:ext cx="4176900" cy="15588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1200"/>
              </a:spcBef>
              <a:spcAft>
                <a:spcPts val="0"/>
              </a:spcAft>
              <a:buSzPts val="1300"/>
              <a:buNone/>
            </a:pPr>
            <a:r>
              <a:rPr b="1" lang="en">
                <a:solidFill>
                  <a:srgbClr val="000000"/>
                </a:solidFill>
                <a:latin typeface="Arial"/>
                <a:ea typeface="Arial"/>
                <a:cs typeface="Arial"/>
                <a:sym typeface="Arial"/>
              </a:rPr>
              <a:t>Highlight Locations:</a:t>
            </a:r>
            <a:endParaRPr b="1">
              <a:solidFill>
                <a:srgbClr val="000000"/>
              </a:solidFill>
              <a:latin typeface="Arial"/>
              <a:ea typeface="Arial"/>
              <a:cs typeface="Arial"/>
              <a:sym typeface="Arial"/>
            </a:endParaRPr>
          </a:p>
          <a:p>
            <a:pPr indent="-311150" lvl="0" marL="457200" rtl="0" algn="l">
              <a:lnSpc>
                <a:spcPct val="115000"/>
              </a:lnSpc>
              <a:spcBef>
                <a:spcPts val="1200"/>
              </a:spcBef>
              <a:spcAft>
                <a:spcPts val="0"/>
              </a:spcAft>
              <a:buClr>
                <a:srgbClr val="000000"/>
              </a:buClr>
              <a:buSzPts val="1300"/>
              <a:buFont typeface="Arial"/>
              <a:buChar char="●"/>
            </a:pPr>
            <a:r>
              <a:rPr lang="en">
                <a:solidFill>
                  <a:srgbClr val="000000"/>
                </a:solidFill>
                <a:latin typeface="Arial"/>
                <a:ea typeface="Arial"/>
                <a:cs typeface="Arial"/>
                <a:sym typeface="Arial"/>
              </a:rPr>
              <a:t>Miami, FL - Hurricane Irma (2017)</a:t>
            </a:r>
            <a:endParaRPr>
              <a:solidFill>
                <a:srgbClr val="000000"/>
              </a:solidFill>
              <a:latin typeface="Arial"/>
              <a:ea typeface="Arial"/>
              <a:cs typeface="Arial"/>
              <a:sym typeface="Arial"/>
            </a:endParaRPr>
          </a:p>
          <a:p>
            <a:pPr indent="-311150" lvl="0" marL="457200" rtl="0" algn="l">
              <a:lnSpc>
                <a:spcPct val="115000"/>
              </a:lnSpc>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Tybee Island, GA - Flooding (2015)</a:t>
            </a:r>
            <a:endParaRPr>
              <a:solidFill>
                <a:srgbClr val="000000"/>
              </a:solidFill>
              <a:latin typeface="Arial"/>
              <a:ea typeface="Arial"/>
              <a:cs typeface="Arial"/>
              <a:sym typeface="Arial"/>
            </a:endParaRPr>
          </a:p>
          <a:p>
            <a:pPr indent="-311150" lvl="0" marL="457200" rtl="0" algn="l">
              <a:lnSpc>
                <a:spcPct val="115000"/>
              </a:lnSpc>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Wrightsville Beach, SC - Hurricane Floyd (1999)</a:t>
            </a:r>
            <a:endParaRPr>
              <a:solidFill>
                <a:srgbClr val="000000"/>
              </a:solidFill>
              <a:latin typeface="Arial"/>
              <a:ea typeface="Arial"/>
              <a:cs typeface="Arial"/>
              <a:sym typeface="Arial"/>
            </a:endParaRPr>
          </a:p>
          <a:p>
            <a:pPr indent="0" lvl="0" marL="0" rtl="0" algn="l">
              <a:lnSpc>
                <a:spcPct val="115000"/>
              </a:lnSpc>
              <a:spcBef>
                <a:spcPts val="1200"/>
              </a:spcBef>
              <a:spcAft>
                <a:spcPts val="0"/>
              </a:spcAft>
              <a:buSzPts val="1300"/>
              <a:buNone/>
            </a:pPr>
            <a:r>
              <a:t/>
            </a:r>
            <a:endParaRPr/>
          </a:p>
        </p:txBody>
      </p:sp>
      <p:pic>
        <p:nvPicPr>
          <p:cNvPr id="158" name="Google Shape;158;g2ebb0ba8dfd_1_145"/>
          <p:cNvPicPr preferRelativeResize="0"/>
          <p:nvPr/>
        </p:nvPicPr>
        <p:blipFill>
          <a:blip r:embed="rId4">
            <a:alphaModFix/>
          </a:blip>
          <a:stretch>
            <a:fillRect/>
          </a:stretch>
        </p:blipFill>
        <p:spPr>
          <a:xfrm>
            <a:off x="178050" y="1070949"/>
            <a:ext cx="4518875" cy="37598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ebb0ba8dfd_1_125"/>
          <p:cNvSpPr txBox="1"/>
          <p:nvPr>
            <p:ph type="title"/>
          </p:nvPr>
        </p:nvSpPr>
        <p:spPr>
          <a:xfrm>
            <a:off x="385800" y="5932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Interview Highlights &amp; Miami Case Study</a:t>
            </a:r>
            <a:endParaRPr/>
          </a:p>
        </p:txBody>
      </p:sp>
      <p:sp>
        <p:nvSpPr>
          <p:cNvPr id="164" name="Google Shape;164;g2ebb0ba8dfd_1_125"/>
          <p:cNvSpPr txBox="1"/>
          <p:nvPr>
            <p:ph idx="1" type="body"/>
          </p:nvPr>
        </p:nvSpPr>
        <p:spPr>
          <a:xfrm>
            <a:off x="302975" y="1471500"/>
            <a:ext cx="4288200" cy="273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b="1" lang="en" sz="1200">
                <a:solidFill>
                  <a:srgbClr val="000000"/>
                </a:solidFill>
                <a:latin typeface="Arial"/>
                <a:ea typeface="Arial"/>
                <a:cs typeface="Arial"/>
                <a:sym typeface="Arial"/>
              </a:rPr>
              <a:t>Interview Highlights:</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Linta Rose and Matthew Widlansky from UH provide insights into the importance of accurate inundation data.</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Discuss the role of high-resolution data in improving flood risk assessments and community resilience.</a:t>
            </a:r>
            <a:endParaRPr sz="1200">
              <a:solidFill>
                <a:srgbClr val="000000"/>
              </a:solidFill>
              <a:latin typeface="Arial"/>
              <a:ea typeface="Arial"/>
              <a:cs typeface="Arial"/>
              <a:sym typeface="Arial"/>
            </a:endParaRPr>
          </a:p>
          <a:p>
            <a:pPr indent="0" lvl="0" marL="0" rtl="0" algn="l">
              <a:lnSpc>
                <a:spcPct val="115000"/>
              </a:lnSpc>
              <a:spcBef>
                <a:spcPts val="1200"/>
              </a:spcBef>
              <a:spcAft>
                <a:spcPts val="0"/>
              </a:spcAft>
              <a:buSzPts val="1300"/>
              <a:buNone/>
            </a:pPr>
            <a:r>
              <a:rPr b="1" lang="en" sz="1200">
                <a:solidFill>
                  <a:srgbClr val="000000"/>
                </a:solidFill>
                <a:latin typeface="Arial"/>
                <a:ea typeface="Arial"/>
                <a:cs typeface="Arial"/>
                <a:sym typeface="Arial"/>
              </a:rPr>
              <a:t>Miami Case Study:</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Hurricane Irma (2017) demonstrated CORA’s ability to simulate and validate coastal flooding.</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Despite making landfall 180 km south, Irma caused significant storm surge in Miami.</a:t>
            </a:r>
            <a:endParaRPr sz="1400"/>
          </a:p>
        </p:txBody>
      </p:sp>
      <p:sp>
        <p:nvSpPr>
          <p:cNvPr id="165" name="Google Shape;165;g2ebb0ba8dfd_1_125"/>
          <p:cNvSpPr txBox="1"/>
          <p:nvPr>
            <p:ph type="title"/>
          </p:nvPr>
        </p:nvSpPr>
        <p:spPr>
          <a:xfrm>
            <a:off x="3438425" y="1184888"/>
            <a:ext cx="5887200" cy="38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endParaRPr/>
          </a:p>
        </p:txBody>
      </p:sp>
      <p:pic>
        <p:nvPicPr>
          <p:cNvPr id="166" name="Google Shape;166;g2ebb0ba8dfd_1_125"/>
          <p:cNvPicPr preferRelativeResize="0"/>
          <p:nvPr/>
        </p:nvPicPr>
        <p:blipFill>
          <a:blip r:embed="rId4">
            <a:alphaModFix/>
          </a:blip>
          <a:stretch>
            <a:fillRect/>
          </a:stretch>
        </p:blipFill>
        <p:spPr>
          <a:xfrm>
            <a:off x="4843288" y="1200563"/>
            <a:ext cx="3381926" cy="2645826"/>
          </a:xfrm>
          <a:prstGeom prst="rect">
            <a:avLst/>
          </a:prstGeom>
          <a:noFill/>
          <a:ln>
            <a:noFill/>
          </a:ln>
          <a:effectLst>
            <a:outerShdw blurRad="57150" rotWithShape="0" algn="bl" dir="5400000" dist="19050">
              <a:srgbClr val="000000">
                <a:alpha val="50000"/>
              </a:srgbClr>
            </a:outerShdw>
          </a:effectLst>
        </p:spPr>
      </p:pic>
      <p:sp>
        <p:nvSpPr>
          <p:cNvPr id="167" name="Google Shape;167;g2ebb0ba8dfd_1_125"/>
          <p:cNvSpPr txBox="1"/>
          <p:nvPr/>
        </p:nvSpPr>
        <p:spPr>
          <a:xfrm>
            <a:off x="4843288" y="3918513"/>
            <a:ext cx="3275100" cy="4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Lato"/>
                <a:ea typeface="Lato"/>
                <a:cs typeface="Lato"/>
                <a:sym typeface="Lato"/>
              </a:rPr>
              <a:t>^GIS map of Hurricane Irma, 2017 showing extreme flooding and susceptible areas.</a:t>
            </a:r>
            <a:endParaRPr sz="80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g2edf60e082f_1_1"/>
          <p:cNvPicPr preferRelativeResize="0"/>
          <p:nvPr/>
        </p:nvPicPr>
        <p:blipFill>
          <a:blip r:embed="rId3">
            <a:alphaModFix/>
          </a:blip>
          <a:stretch>
            <a:fillRect/>
          </a:stretch>
        </p:blipFill>
        <p:spPr>
          <a:xfrm>
            <a:off x="852375" y="775950"/>
            <a:ext cx="6680100" cy="3591600"/>
          </a:xfrm>
          <a:prstGeom prst="rect">
            <a:avLst/>
          </a:prstGeom>
          <a:noFill/>
          <a:ln>
            <a:noFill/>
          </a:ln>
          <a:effectLst>
            <a:outerShdw blurRad="57150" rotWithShape="0" algn="bl" dir="5400000" dist="19050">
              <a:srgbClr val="000000">
                <a:alpha val="50000"/>
              </a:srgbClr>
            </a:outerShdw>
          </a:effectLst>
        </p:spPr>
      </p:pic>
      <p:sp>
        <p:nvSpPr>
          <p:cNvPr id="173" name="Google Shape;173;g2edf60e082f_1_1"/>
          <p:cNvSpPr txBox="1"/>
          <p:nvPr/>
        </p:nvSpPr>
        <p:spPr>
          <a:xfrm>
            <a:off x="469775" y="4381523"/>
            <a:ext cx="5511600" cy="10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^Mean sea level through time from the Virginia Key NWLON station.</a:t>
            </a:r>
            <a:endParaRPr sz="800">
              <a:solidFill>
                <a:schemeClr val="accen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ebd4be6644_0_41"/>
          <p:cNvSpPr txBox="1"/>
          <p:nvPr>
            <p:ph type="title"/>
          </p:nvPr>
        </p:nvSpPr>
        <p:spPr>
          <a:xfrm>
            <a:off x="432100" y="6112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Miami Case Study: CORA</a:t>
            </a:r>
            <a:endParaRPr/>
          </a:p>
        </p:txBody>
      </p:sp>
      <p:sp>
        <p:nvSpPr>
          <p:cNvPr id="179" name="Google Shape;179;g2ebd4be6644_0_41"/>
          <p:cNvSpPr txBox="1"/>
          <p:nvPr/>
        </p:nvSpPr>
        <p:spPr>
          <a:xfrm>
            <a:off x="183250" y="1714500"/>
            <a:ext cx="3632400" cy="28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Lato"/>
                <a:ea typeface="Lato"/>
                <a:cs typeface="Lato"/>
                <a:sym typeface="Lato"/>
              </a:rPr>
              <a:t>Impact Summary:</a:t>
            </a:r>
            <a:endParaRPr b="1"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Despite Hurricane Irma making landfall 180 km south, Miami experienced a substantial storm surge.</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Flooding of roads, buildings, and critical facilities.</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Estimated damages in millions of dollars.</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Major impacts on transportation and essential services.</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Prolonged recovery period due to extensive damage.</a:t>
            </a:r>
            <a:endParaRPr sz="1200">
              <a:latin typeface="Lato"/>
              <a:ea typeface="Lato"/>
              <a:cs typeface="Lato"/>
              <a:sym typeface="Lato"/>
            </a:endParaRPr>
          </a:p>
        </p:txBody>
      </p:sp>
      <p:pic>
        <p:nvPicPr>
          <p:cNvPr id="180" name="Google Shape;180;g2ebd4be6644_0_41"/>
          <p:cNvPicPr preferRelativeResize="0"/>
          <p:nvPr/>
        </p:nvPicPr>
        <p:blipFill>
          <a:blip r:embed="rId4">
            <a:alphaModFix/>
          </a:blip>
          <a:stretch>
            <a:fillRect/>
          </a:stretch>
        </p:blipFill>
        <p:spPr>
          <a:xfrm>
            <a:off x="4606250" y="611250"/>
            <a:ext cx="4271676" cy="2135838"/>
          </a:xfrm>
          <a:prstGeom prst="rect">
            <a:avLst/>
          </a:prstGeom>
          <a:noFill/>
          <a:ln>
            <a:noFill/>
          </a:ln>
          <a:effectLst>
            <a:outerShdw blurRad="57150" rotWithShape="0" algn="bl" dir="5400000" dist="19050">
              <a:srgbClr val="000000">
                <a:alpha val="50000"/>
              </a:srgbClr>
            </a:outerShdw>
          </a:effectLst>
        </p:spPr>
      </p:pic>
      <p:pic>
        <p:nvPicPr>
          <p:cNvPr id="181" name="Google Shape;181;g2ebd4be6644_0_41"/>
          <p:cNvPicPr preferRelativeResize="0"/>
          <p:nvPr/>
        </p:nvPicPr>
        <p:blipFill>
          <a:blip r:embed="rId5">
            <a:alphaModFix/>
          </a:blip>
          <a:stretch>
            <a:fillRect/>
          </a:stretch>
        </p:blipFill>
        <p:spPr>
          <a:xfrm>
            <a:off x="4093800" y="2979150"/>
            <a:ext cx="3430048" cy="1787000"/>
          </a:xfrm>
          <a:prstGeom prst="rect">
            <a:avLst/>
          </a:prstGeom>
          <a:noFill/>
          <a:ln>
            <a:noFill/>
          </a:ln>
          <a:effectLst>
            <a:outerShdw blurRad="57150" rotWithShape="0" algn="bl" dir="5400000" dist="19050">
              <a:srgbClr val="000000">
                <a:alpha val="50000"/>
              </a:srgbClr>
            </a:outerShdw>
          </a:effectLst>
        </p:spPr>
      </p:pic>
      <p:sp>
        <p:nvSpPr>
          <p:cNvPr id="182" name="Google Shape;182;g2ebd4be6644_0_41"/>
          <p:cNvSpPr txBox="1"/>
          <p:nvPr/>
        </p:nvSpPr>
        <p:spPr>
          <a:xfrm>
            <a:off x="4606250" y="2670650"/>
            <a:ext cx="4343400" cy="1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Lato"/>
                <a:ea typeface="Lato"/>
                <a:cs typeface="Lato"/>
                <a:sym typeface="Lato"/>
              </a:rPr>
              <a:t>^Observed water levels in Miami during Hurricane Irma (2017).</a:t>
            </a:r>
            <a:endParaRPr sz="800">
              <a:latin typeface="Lato"/>
              <a:ea typeface="Lato"/>
              <a:cs typeface="Lato"/>
              <a:sym typeface="Lato"/>
            </a:endParaRPr>
          </a:p>
        </p:txBody>
      </p:sp>
      <p:sp>
        <p:nvSpPr>
          <p:cNvPr id="183" name="Google Shape;183;g2ebd4be6644_0_41"/>
          <p:cNvSpPr txBox="1"/>
          <p:nvPr/>
        </p:nvSpPr>
        <p:spPr>
          <a:xfrm>
            <a:off x="4058025" y="4766150"/>
            <a:ext cx="3501600" cy="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Lato"/>
                <a:ea typeface="Lato"/>
                <a:cs typeface="Lato"/>
                <a:sym typeface="Lato"/>
              </a:rPr>
              <a:t>^Map of peak water levels in Miami during Hurricane Irma (2017).</a:t>
            </a:r>
            <a:endParaRPr sz="800">
              <a:latin typeface="Lato"/>
              <a:ea typeface="Lato"/>
              <a:cs typeface="Lato"/>
              <a:sym typeface="Lato"/>
            </a:endParaRPr>
          </a:p>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ebb0ba8dfd_1_130"/>
          <p:cNvSpPr txBox="1"/>
          <p:nvPr>
            <p:ph type="title"/>
          </p:nvPr>
        </p:nvSpPr>
        <p:spPr>
          <a:xfrm>
            <a:off x="252450" y="603975"/>
            <a:ext cx="75390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Fort Pulaski, GA Case Study</a:t>
            </a:r>
            <a:endParaRPr/>
          </a:p>
        </p:txBody>
      </p:sp>
      <p:sp>
        <p:nvSpPr>
          <p:cNvPr id="189" name="Google Shape;189;g2ebb0ba8dfd_1_130"/>
          <p:cNvSpPr txBox="1"/>
          <p:nvPr>
            <p:ph idx="1" type="body"/>
          </p:nvPr>
        </p:nvSpPr>
        <p:spPr>
          <a:xfrm>
            <a:off x="252450" y="1359000"/>
            <a:ext cx="3924300" cy="3653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 sz="1200">
                <a:solidFill>
                  <a:srgbClr val="000000"/>
                </a:solidFill>
                <a:latin typeface="Arial"/>
                <a:ea typeface="Arial"/>
                <a:cs typeface="Arial"/>
                <a:sym typeface="Arial"/>
              </a:rPr>
              <a:t>Event:</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Extreme water levels in the wake of Hurricane Oscar, October 2015. </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More than 5 ft. </a:t>
            </a:r>
            <a:r>
              <a:rPr lang="en" sz="1200">
                <a:solidFill>
                  <a:srgbClr val="000000"/>
                </a:solidFill>
                <a:latin typeface="Arial"/>
                <a:ea typeface="Arial"/>
                <a:cs typeface="Arial"/>
                <a:sym typeface="Arial"/>
              </a:rPr>
              <a:t>above Mean Higher High Water (MHHW), the thresholds for minor high tide flooding. </a:t>
            </a:r>
            <a:endParaRPr sz="1200">
              <a:solidFill>
                <a:srgbClr val="000000"/>
              </a:solidFill>
              <a:latin typeface="Arial"/>
              <a:ea typeface="Arial"/>
              <a:cs typeface="Arial"/>
              <a:sym typeface="Arial"/>
            </a:endParaRPr>
          </a:p>
          <a:p>
            <a:pPr indent="0" lvl="0" marL="0" rtl="0" algn="l">
              <a:lnSpc>
                <a:spcPct val="115000"/>
              </a:lnSpc>
              <a:spcBef>
                <a:spcPts val="1200"/>
              </a:spcBef>
              <a:spcAft>
                <a:spcPts val="0"/>
              </a:spcAft>
              <a:buSzPts val="1300"/>
              <a:buNone/>
            </a:pPr>
            <a:r>
              <a:rPr b="1" lang="en" sz="1200">
                <a:solidFill>
                  <a:srgbClr val="000000"/>
                </a:solidFill>
                <a:latin typeface="Arial"/>
                <a:ea typeface="Arial"/>
                <a:cs typeface="Arial"/>
                <a:sym typeface="Arial"/>
              </a:rPr>
              <a:t>Analysis:</a:t>
            </a:r>
            <a:endParaRPr b="1"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Examined maximum water level elevations during the flooding event.</a:t>
            </a:r>
            <a:endParaRPr sz="12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Impact assessment on the community, infrastructure, and local environment.</a:t>
            </a:r>
            <a:endParaRPr sz="1200">
              <a:solidFill>
                <a:srgbClr val="000000"/>
              </a:solidFill>
              <a:latin typeface="Arial"/>
              <a:ea typeface="Arial"/>
              <a:cs typeface="Arial"/>
              <a:sym typeface="Arial"/>
            </a:endParaRPr>
          </a:p>
          <a:p>
            <a:pPr indent="0" lvl="0" marL="0" rtl="0" algn="l">
              <a:lnSpc>
                <a:spcPct val="115000"/>
              </a:lnSpc>
              <a:spcBef>
                <a:spcPts val="1200"/>
              </a:spcBef>
              <a:spcAft>
                <a:spcPts val="0"/>
              </a:spcAft>
              <a:buSzPts val="1300"/>
              <a:buNone/>
            </a:pPr>
            <a:r>
              <a:t/>
            </a:r>
            <a:endParaRPr/>
          </a:p>
        </p:txBody>
      </p:sp>
      <p:pic>
        <p:nvPicPr>
          <p:cNvPr id="190" name="Google Shape;190;g2ebb0ba8dfd_1_130"/>
          <p:cNvPicPr preferRelativeResize="0"/>
          <p:nvPr/>
        </p:nvPicPr>
        <p:blipFill>
          <a:blip r:embed="rId4">
            <a:alphaModFix/>
          </a:blip>
          <a:stretch>
            <a:fillRect/>
          </a:stretch>
        </p:blipFill>
        <p:spPr>
          <a:xfrm>
            <a:off x="4176800" y="2826400"/>
            <a:ext cx="3533300" cy="1766650"/>
          </a:xfrm>
          <a:prstGeom prst="rect">
            <a:avLst/>
          </a:prstGeom>
          <a:noFill/>
          <a:ln>
            <a:noFill/>
          </a:ln>
          <a:effectLst>
            <a:outerShdw blurRad="57150" rotWithShape="0" algn="bl" dir="5400000" dist="19050">
              <a:srgbClr val="000000">
                <a:alpha val="50000"/>
              </a:srgbClr>
            </a:outerShdw>
          </a:effectLst>
        </p:spPr>
      </p:pic>
      <p:pic>
        <p:nvPicPr>
          <p:cNvPr id="191" name="Google Shape;191;g2ebb0ba8dfd_1_130"/>
          <p:cNvPicPr preferRelativeResize="0"/>
          <p:nvPr/>
        </p:nvPicPr>
        <p:blipFill>
          <a:blip r:embed="rId5">
            <a:alphaModFix/>
          </a:blip>
          <a:stretch>
            <a:fillRect/>
          </a:stretch>
        </p:blipFill>
        <p:spPr>
          <a:xfrm>
            <a:off x="4760350" y="603975"/>
            <a:ext cx="4009551" cy="1906326"/>
          </a:xfrm>
          <a:prstGeom prst="rect">
            <a:avLst/>
          </a:prstGeom>
          <a:noFill/>
          <a:ln>
            <a:noFill/>
          </a:ln>
          <a:effectLst>
            <a:outerShdw blurRad="57150" rotWithShape="0" algn="bl" dir="5400000" dist="19050">
              <a:srgbClr val="000000">
                <a:alpha val="50000"/>
              </a:srgbClr>
            </a:outerShdw>
          </a:effectLst>
        </p:spPr>
      </p:pic>
      <p:sp>
        <p:nvSpPr>
          <p:cNvPr id="192" name="Google Shape;192;g2ebb0ba8dfd_1_130"/>
          <p:cNvSpPr txBox="1"/>
          <p:nvPr/>
        </p:nvSpPr>
        <p:spPr>
          <a:xfrm>
            <a:off x="4176800" y="4593050"/>
            <a:ext cx="3090600" cy="4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^Water level observations from nearby Fort Pulaski NWLON station.</a:t>
            </a:r>
            <a:endParaRPr sz="800">
              <a:solidFill>
                <a:schemeClr val="accent1"/>
              </a:solidFill>
              <a:latin typeface="Lato"/>
              <a:ea typeface="Lato"/>
              <a:cs typeface="Lato"/>
              <a:sym typeface="Lato"/>
            </a:endParaRPr>
          </a:p>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
        <p:nvSpPr>
          <p:cNvPr id="193" name="Google Shape;193;g2ebb0ba8dfd_1_130"/>
          <p:cNvSpPr txBox="1"/>
          <p:nvPr/>
        </p:nvSpPr>
        <p:spPr>
          <a:xfrm>
            <a:off x="4760350" y="2446100"/>
            <a:ext cx="3710700" cy="32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Lato"/>
                <a:ea typeface="Lato"/>
                <a:cs typeface="Lato"/>
                <a:sym typeface="Lato"/>
              </a:rPr>
              <a:t>^Maximum water levels (5.09 ft. above MHHW) in CORA data.</a:t>
            </a:r>
            <a:endParaRPr sz="800">
              <a:solidFill>
                <a:schemeClr val="accent1"/>
              </a:solidFill>
              <a:latin typeface="Lato"/>
              <a:ea typeface="Lato"/>
              <a:cs typeface="Lato"/>
              <a:sym typeface="Lato"/>
            </a:endParaRPr>
          </a:p>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145FA6"/>
      </a:accent2>
      <a:accent3>
        <a:srgbClr val="EE4238"/>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