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aleway SemiBold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gNOXzQNTI6Ptjk5lM2p12Qw/O3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590A7D-F544-40EC-803C-78FEB2F501C7}">
  <a:tblStyle styleId="{3E590A7D-F544-40EC-803C-78FEB2F501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13D47F82-5571-498E-A7D5-4DD2CFAE6E4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.fntdata"/><Relationship Id="rId25" Type="http://schemas.openxmlformats.org/officeDocument/2006/relationships/font" Target="fonts/RalewaySemiBold-regular.fntdata"/><Relationship Id="rId28" Type="http://schemas.openxmlformats.org/officeDocument/2006/relationships/font" Target="fonts/RalewaySemiBold-boldItalic.fntdata"/><Relationship Id="rId27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d99e5180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ed99e5180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c9b697c92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ec9b697c92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c9b697c92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ec9b697c92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c9b697c92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ec9b697c92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c9b697c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ec9b697c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c898ea2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ec898ea2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bd15924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ebd15924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c898ea2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ec898ea246_0_35:notes"/>
          <p:cNvSpPr/>
          <p:nvPr>
            <p:ph idx="2" type="sldImg"/>
          </p:nvPr>
        </p:nvSpPr>
        <p:spPr>
          <a:xfrm>
            <a:off x="399766" y="685878"/>
            <a:ext cx="60582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ce9e0b9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ece9e0b9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c898ea2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ec898ea2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d99e518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ed99e518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d99e5180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ed99e5180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d99e5180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ed99e5180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c898ea24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ec898ea24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0" name="Google Shape;90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8" name="Google Shape;9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ec898ea246_0_21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9pPr>
          </a:lstStyle>
          <a:p/>
        </p:txBody>
      </p:sp>
      <p:sp>
        <p:nvSpPr>
          <p:cNvPr id="21" name="Google Shape;21;g2ec898ea246_0_214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9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9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7" name="Google Shape;7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0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 of the next version GEFS (v13)</a:t>
            </a:r>
            <a:endParaRPr sz="3000"/>
          </a:p>
        </p:txBody>
      </p:sp>
      <p:sp>
        <p:nvSpPr>
          <p:cNvPr id="114" name="Google Shape;114;p1"/>
          <p:cNvSpPr txBox="1"/>
          <p:nvPr>
            <p:ph idx="1" type="body"/>
          </p:nvPr>
        </p:nvSpPr>
        <p:spPr>
          <a:xfrm>
            <a:off x="727650" y="2168550"/>
            <a:ext cx="76887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Bing Fu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Neil Barton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Philip Pegion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Fanglin Yang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Avichal Mehra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NOAA/NWS/NCEP/EMC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NOAA/ESRL/PSL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UIFCW 2024, July 22-26, Jackson, MS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93900" y="4305450"/>
            <a:ext cx="715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Acknowledgements: </a:t>
            </a:r>
            <a:r>
              <a:rPr b="0" i="0" lang="en" sz="12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Yuejian</a:t>
            </a:r>
            <a:r>
              <a:rPr lang="en" sz="1200">
                <a:solidFill>
                  <a:srgbClr val="1A1A1A"/>
                </a:solidFill>
              </a:rPr>
              <a:t> Zhu*, </a:t>
            </a:r>
            <a:r>
              <a:rPr b="0" i="0" lang="en" sz="12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Eric Sinsky, Hong Guan, Sulagna Ray, Lydia Stefanova, Michael Barlage, Jessica Meixner, Saeideh Banihashemi, Raffaele Montuoro, Barry Baker, Li Pan, Partha Bhattacharjee</a:t>
            </a:r>
            <a:endParaRPr b="0" i="0" sz="12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d99e51804_0_24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Z500 CRPS</a:t>
            </a:r>
            <a:endParaRPr/>
          </a:p>
        </p:txBody>
      </p:sp>
      <p:pic>
        <p:nvPicPr>
          <p:cNvPr id="205" name="Google Shape;205;g2ed99e51804_0_247"/>
          <p:cNvPicPr preferRelativeResize="0"/>
          <p:nvPr/>
        </p:nvPicPr>
        <p:blipFill rotWithShape="1">
          <a:blip r:embed="rId3">
            <a:alphaModFix/>
          </a:blip>
          <a:srcRect b="0" l="9550" r="0" t="0"/>
          <a:stretch/>
        </p:blipFill>
        <p:spPr>
          <a:xfrm>
            <a:off x="0" y="1100713"/>
            <a:ext cx="4553876" cy="389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ed99e51804_0_247"/>
          <p:cNvPicPr preferRelativeResize="0"/>
          <p:nvPr/>
        </p:nvPicPr>
        <p:blipFill rotWithShape="1">
          <a:blip r:embed="rId4">
            <a:alphaModFix/>
          </a:blip>
          <a:srcRect b="0" l="9869" r="0" t="0"/>
          <a:stretch/>
        </p:blipFill>
        <p:spPr>
          <a:xfrm>
            <a:off x="4572000" y="1128450"/>
            <a:ext cx="4505267" cy="386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ed99e51804_0_247"/>
          <p:cNvSpPr txBox="1"/>
          <p:nvPr/>
        </p:nvSpPr>
        <p:spPr>
          <a:xfrm>
            <a:off x="1568800" y="2398650"/>
            <a:ext cx="2658600" cy="738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Z500 CRPS for both NH/SH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ed99e51804_0_247"/>
          <p:cNvSpPr txBox="1"/>
          <p:nvPr/>
        </p:nvSpPr>
        <p:spPr>
          <a:xfrm>
            <a:off x="3380425" y="656225"/>
            <a:ext cx="22014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Z500 CRPS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c9b697c92_0_39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U10M RMSE &amp; SPRD</a:t>
            </a:r>
            <a:endParaRPr/>
          </a:p>
        </p:txBody>
      </p:sp>
      <p:pic>
        <p:nvPicPr>
          <p:cNvPr id="214" name="Google Shape;214;g2ec9b697c92_0_395"/>
          <p:cNvPicPr preferRelativeResize="0"/>
          <p:nvPr/>
        </p:nvPicPr>
        <p:blipFill rotWithShape="1">
          <a:blip r:embed="rId3">
            <a:alphaModFix/>
          </a:blip>
          <a:srcRect b="0" l="10193" r="0" t="0"/>
          <a:stretch/>
        </p:blipFill>
        <p:spPr>
          <a:xfrm>
            <a:off x="0" y="1170125"/>
            <a:ext cx="4505276" cy="387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c9b697c92_0_395"/>
          <p:cNvPicPr preferRelativeResize="0"/>
          <p:nvPr/>
        </p:nvPicPr>
        <p:blipFill rotWithShape="1">
          <a:blip r:embed="rId4">
            <a:alphaModFix/>
          </a:blip>
          <a:srcRect b="0" l="10426" r="0" t="0"/>
          <a:stretch/>
        </p:blipFill>
        <p:spPr>
          <a:xfrm>
            <a:off x="4486325" y="1170125"/>
            <a:ext cx="4505276" cy="388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ec9b697c92_0_395"/>
          <p:cNvSpPr txBox="1"/>
          <p:nvPr/>
        </p:nvSpPr>
        <p:spPr>
          <a:xfrm>
            <a:off x="1258225" y="3520125"/>
            <a:ext cx="2894700" cy="738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Reduced U10M RMSE for both NH/SH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ec9b697c92_0_395"/>
          <p:cNvSpPr txBox="1"/>
          <p:nvPr/>
        </p:nvSpPr>
        <p:spPr>
          <a:xfrm>
            <a:off x="5746575" y="3520125"/>
            <a:ext cx="2894700" cy="738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Better RMSE/SPRD relationship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ec9b697c92_0_395"/>
          <p:cNvSpPr txBox="1"/>
          <p:nvPr/>
        </p:nvSpPr>
        <p:spPr>
          <a:xfrm>
            <a:off x="2715300" y="597425"/>
            <a:ext cx="37170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U10M RMSE &amp; SPRD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c9b697c92_0_40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U10M bias</a:t>
            </a:r>
            <a:endParaRPr/>
          </a:p>
        </p:txBody>
      </p:sp>
      <p:pic>
        <p:nvPicPr>
          <p:cNvPr id="224" name="Google Shape;224;g2ec9b697c92_0_403"/>
          <p:cNvPicPr preferRelativeResize="0"/>
          <p:nvPr/>
        </p:nvPicPr>
        <p:blipFill rotWithShape="1">
          <a:blip r:embed="rId3">
            <a:alphaModFix/>
          </a:blip>
          <a:srcRect b="0" l="9321" r="0" t="0"/>
          <a:stretch/>
        </p:blipFill>
        <p:spPr>
          <a:xfrm>
            <a:off x="0" y="1146575"/>
            <a:ext cx="4532910" cy="386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ec9b697c92_0_403"/>
          <p:cNvPicPr preferRelativeResize="0"/>
          <p:nvPr/>
        </p:nvPicPr>
        <p:blipFill rotWithShape="1">
          <a:blip r:embed="rId4">
            <a:alphaModFix/>
          </a:blip>
          <a:srcRect b="0" l="9271" r="0" t="0"/>
          <a:stretch/>
        </p:blipFill>
        <p:spPr>
          <a:xfrm>
            <a:off x="4458700" y="1170125"/>
            <a:ext cx="4532899" cy="3860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ec9b697c92_0_403"/>
          <p:cNvSpPr txBox="1"/>
          <p:nvPr/>
        </p:nvSpPr>
        <p:spPr>
          <a:xfrm>
            <a:off x="1307925" y="3134975"/>
            <a:ext cx="2894700" cy="738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Reduced U10M bias for both NH/SH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ec9b697c92_0_403"/>
          <p:cNvSpPr txBox="1"/>
          <p:nvPr/>
        </p:nvSpPr>
        <p:spPr>
          <a:xfrm>
            <a:off x="3570750" y="597425"/>
            <a:ext cx="20025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U10M bias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c9b697c92_0_4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U850/U250 RMSE &amp; SPRD</a:t>
            </a:r>
            <a:endParaRPr/>
          </a:p>
        </p:txBody>
      </p:sp>
      <p:pic>
        <p:nvPicPr>
          <p:cNvPr id="233" name="Google Shape;233;g2ec9b697c92_0_410"/>
          <p:cNvPicPr preferRelativeResize="0"/>
          <p:nvPr/>
        </p:nvPicPr>
        <p:blipFill rotWithShape="1">
          <a:blip r:embed="rId3">
            <a:alphaModFix/>
          </a:blip>
          <a:srcRect b="0" l="10482" r="0" t="0"/>
          <a:stretch/>
        </p:blipFill>
        <p:spPr>
          <a:xfrm>
            <a:off x="0" y="1170125"/>
            <a:ext cx="4505276" cy="388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ec9b697c92_0_410"/>
          <p:cNvPicPr preferRelativeResize="0"/>
          <p:nvPr/>
        </p:nvPicPr>
        <p:blipFill rotWithShape="1">
          <a:blip r:embed="rId4">
            <a:alphaModFix/>
          </a:blip>
          <a:srcRect b="0" l="11000" r="0" t="0"/>
          <a:stretch/>
        </p:blipFill>
        <p:spPr>
          <a:xfrm>
            <a:off x="4486325" y="1170125"/>
            <a:ext cx="4505276" cy="391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ec9b697c92_0_410"/>
          <p:cNvSpPr txBox="1"/>
          <p:nvPr/>
        </p:nvSpPr>
        <p:spPr>
          <a:xfrm>
            <a:off x="1233375" y="3321325"/>
            <a:ext cx="2894700" cy="738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Reduced RMSE, reduced overdispersion U850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ec9b697c92_0_410"/>
          <p:cNvSpPr txBox="1"/>
          <p:nvPr/>
        </p:nvSpPr>
        <p:spPr>
          <a:xfrm>
            <a:off x="2292900" y="534225"/>
            <a:ext cx="45618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U850/U250 RMSE &amp; SPRD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c9b697c92_0_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g2ec9b697c92_0_0"/>
          <p:cNvSpPr txBox="1"/>
          <p:nvPr/>
        </p:nvSpPr>
        <p:spPr>
          <a:xfrm>
            <a:off x="0" y="0"/>
            <a:ext cx="902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EP5r2 vs GEFSv12 Scorecard: (Oct 2017 - Sep 2019)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g2ec9b697c92_0_0"/>
          <p:cNvGrpSpPr/>
          <p:nvPr/>
        </p:nvGrpSpPr>
        <p:grpSpPr>
          <a:xfrm>
            <a:off x="3" y="461725"/>
            <a:ext cx="4997889" cy="4681972"/>
            <a:chOff x="173275" y="461700"/>
            <a:chExt cx="5617499" cy="4595125"/>
          </a:xfrm>
        </p:grpSpPr>
        <p:pic>
          <p:nvPicPr>
            <p:cNvPr id="244" name="Google Shape;244;g2ec9b697c92_0_0"/>
            <p:cNvPicPr preferRelativeResize="0"/>
            <p:nvPr/>
          </p:nvPicPr>
          <p:blipFill rotWithShape="1">
            <a:blip r:embed="rId3">
              <a:alphaModFix/>
            </a:blip>
            <a:srcRect b="40723" l="0" r="41833" t="0"/>
            <a:stretch/>
          </p:blipFill>
          <p:spPr>
            <a:xfrm>
              <a:off x="173275" y="749050"/>
              <a:ext cx="5617499" cy="4307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g2ec9b697c9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3275" y="461700"/>
              <a:ext cx="5464401" cy="32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2ec9b697c92_0_0"/>
          <p:cNvGrpSpPr/>
          <p:nvPr/>
        </p:nvGrpSpPr>
        <p:grpSpPr>
          <a:xfrm>
            <a:off x="4888578" y="461746"/>
            <a:ext cx="4333498" cy="3085935"/>
            <a:chOff x="152400" y="1048925"/>
            <a:chExt cx="6731125" cy="3942176"/>
          </a:xfrm>
        </p:grpSpPr>
        <p:pic>
          <p:nvPicPr>
            <p:cNvPr id="247" name="Google Shape;247;g2ec9b697c92_0_0"/>
            <p:cNvPicPr preferRelativeResize="0"/>
            <p:nvPr/>
          </p:nvPicPr>
          <p:blipFill rotWithShape="1">
            <a:blip r:embed="rId3">
              <a:alphaModFix/>
            </a:blip>
            <a:srcRect b="0" l="0" r="41903" t="59298"/>
            <a:stretch/>
          </p:blipFill>
          <p:spPr>
            <a:xfrm>
              <a:off x="152400" y="1442526"/>
              <a:ext cx="6731125" cy="354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g2ec9b697c9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400" y="1048925"/>
              <a:ext cx="6571049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g2ec9b697c92_0_0"/>
          <p:cNvSpPr txBox="1"/>
          <p:nvPr/>
        </p:nvSpPr>
        <p:spPr>
          <a:xfrm>
            <a:off x="4888575" y="3547725"/>
            <a:ext cx="4255500" cy="1569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b="1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ACC:</a:t>
            </a:r>
            <a:r>
              <a:rPr b="0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significantly improved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b="1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RMSE:</a:t>
            </a:r>
            <a:r>
              <a:rPr b="0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overall improved, except temperature in the tropics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b="1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Bias: </a:t>
            </a:r>
            <a:r>
              <a:rPr b="0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mixed results, degradation at lower lev</a:t>
            </a:r>
            <a:r>
              <a:rPr b="0" i="0" lang="en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endParaRPr b="0" i="0" sz="15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ec9b697c92_0_0"/>
          <p:cNvSpPr txBox="1"/>
          <p:nvPr/>
        </p:nvSpPr>
        <p:spPr>
          <a:xfrm>
            <a:off x="7404600" y="4754200"/>
            <a:ext cx="1739400" cy="384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Courtesy: Eric Sinsky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c898ea246_0_20"/>
          <p:cNvSpPr txBox="1"/>
          <p:nvPr>
            <p:ph type="title"/>
          </p:nvPr>
        </p:nvSpPr>
        <p:spPr>
          <a:xfrm>
            <a:off x="3642800" y="759550"/>
            <a:ext cx="16737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256" name="Google Shape;256;g2ec898ea246_0_20"/>
          <p:cNvSpPr txBox="1"/>
          <p:nvPr>
            <p:ph idx="1" type="body"/>
          </p:nvPr>
        </p:nvSpPr>
        <p:spPr>
          <a:xfrm>
            <a:off x="619350" y="1403925"/>
            <a:ext cx="790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Several ensemble experiments with aerosol have been carried out with the recently updated UFS coupled model </a:t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968"/>
              <a:buNone/>
            </a:pPr>
            <a:r>
              <a:t/>
            </a:r>
            <a:endParaRPr sz="1900"/>
          </a:p>
          <a:p>
            <a:pPr indent="-3402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The full set  (3+ years) experiments using the latest ensemble prototype has completed, evaluation in progress</a:t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968"/>
              <a:buNone/>
            </a:pPr>
            <a:r>
              <a:t/>
            </a:r>
            <a:endParaRPr sz="1900"/>
          </a:p>
          <a:p>
            <a:pPr indent="-3402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Preliminary results show better performance of EP5r2 compared with GEFSv12 in some metrics, some degradations also noticed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968"/>
              <a:buNone/>
            </a:pPr>
            <a:r>
              <a:t/>
            </a:r>
            <a:endParaRPr sz="1900"/>
          </a:p>
        </p:txBody>
      </p:sp>
      <p:sp>
        <p:nvSpPr>
          <p:cNvPr id="257" name="Google Shape;257;g2ec898ea246_0_20"/>
          <p:cNvSpPr txBox="1"/>
          <p:nvPr>
            <p:ph type="title"/>
          </p:nvPr>
        </p:nvSpPr>
        <p:spPr>
          <a:xfrm>
            <a:off x="2841500" y="3347050"/>
            <a:ext cx="3276300" cy="53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Future experiments </a:t>
            </a:r>
            <a:endParaRPr/>
          </a:p>
        </p:txBody>
      </p:sp>
      <p:sp>
        <p:nvSpPr>
          <p:cNvPr id="258" name="Google Shape;258;g2ec898ea246_0_20"/>
          <p:cNvSpPr txBox="1"/>
          <p:nvPr>
            <p:ph idx="1" type="body"/>
          </p:nvPr>
        </p:nvSpPr>
        <p:spPr>
          <a:xfrm>
            <a:off x="619350" y="3709100"/>
            <a:ext cx="71988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Testing HR4 physics (land surface updates, damping parameters, GWD etc) as well as some sensitivity tests of aerosol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bd15924cc_1_0"/>
          <p:cNvSpPr txBox="1"/>
          <p:nvPr>
            <p:ph type="title"/>
          </p:nvPr>
        </p:nvSpPr>
        <p:spPr>
          <a:xfrm>
            <a:off x="654900" y="585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121" name="Google Shape;121;g2ebd15924cc_1_0"/>
          <p:cNvSpPr txBox="1"/>
          <p:nvPr>
            <p:ph idx="1" type="body"/>
          </p:nvPr>
        </p:nvSpPr>
        <p:spPr>
          <a:xfrm>
            <a:off x="605200" y="1589600"/>
            <a:ext cx="82938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Configurations: GEFSv12 vs GEFSv13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Ensemble prototypes with aerosol (EP4-EP5) 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Ensemble prototype (EP5r2) targeting for GEFSv13 reforecast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Summary and future experiments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g2ec898ea246_0_35"/>
          <p:cNvGraphicFramePr/>
          <p:nvPr/>
        </p:nvGraphicFramePr>
        <p:xfrm>
          <a:off x="420300" y="4798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{3E590A7D-F544-40EC-803C-78FEB2F501C7}</a:tableStyleId>
              </a:tblPr>
              <a:tblGrid>
                <a:gridCol w="790275"/>
                <a:gridCol w="1902950"/>
                <a:gridCol w="2672775"/>
                <a:gridCol w="2937375"/>
              </a:tblGrid>
              <a:tr h="242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</a:t>
                      </a:r>
                      <a:endParaRPr b="1" sz="1200" u="none" cap="none" strike="noStrike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111111"/>
                          </a:solidFill>
                        </a:rPr>
                        <a:t>V12 (Sep 23. 2020)</a:t>
                      </a:r>
                      <a:endParaRPr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targeting 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200" u="none" cap="none" strike="noStrike"/>
                    </a:p>
                  </a:txBody>
                  <a:tcPr marT="34300" marB="34300" marR="91450" marL="91450"/>
                </a:tc>
              </a:tr>
              <a:tr h="24207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Atmos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Dynamics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FV3 (Finite-Vol Cubed-Sphere) GFSv15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FV3 (Finite-Vol Cubed-Sphere) GFSv17</a:t>
                      </a:r>
                      <a:endParaRPr sz="1200" u="none" cap="none" strike="noStrike"/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saSAS, GFDL-MP, K-EDMF, oroGWD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saSAS,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</a:rPr>
                        <a:t>Thompson-MP, sa-TKE-EDMF, uGWD</a:t>
                      </a:r>
                      <a:endParaRPr b="1" sz="12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perturbation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EnKF f06 (previous cycle)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EnKF f00 (</a:t>
                      </a: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</a:rPr>
                        <a:t>early cycle</a:t>
                      </a: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)</a:t>
                      </a:r>
                      <a:endParaRPr sz="1200" u="none" cap="none" strike="noStrike"/>
                    </a:p>
                  </a:txBody>
                  <a:tcPr marT="34300" marB="34300" marR="91450" marL="91450" anchor="ctr"/>
                </a:tc>
              </a:tr>
              <a:tr h="2450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uncertainty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5-scale SPPT and SKEB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5-scale SPPT, SKEB,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P, 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</a:t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Boundary (ocean surface)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NSST + 2-tiered SST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NSST </a:t>
                      </a:r>
                      <a:endParaRPr sz="1200" u="none" cap="none" strike="noStrike"/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Resolutions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C384L64 (25km)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C384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L127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(25km)</a:t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Land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Model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NOAH-LSM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</a:rPr>
                        <a:t>NOAH-MP</a:t>
                      </a:r>
                      <a:endParaRPr b="1" sz="12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Initial perturbation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N/A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000FF"/>
                          </a:solidFill>
                        </a:rPr>
                        <a:t>Soil moisture</a:t>
                      </a:r>
                      <a:endParaRPr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Ocean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Model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" sz="3200" u="none" cap="none" strike="noStrike">
                          <a:solidFill>
                            <a:schemeClr val="dk2"/>
                          </a:solidFill>
                        </a:rPr>
                        <a:t>N/A</a:t>
                      </a:r>
                      <a:endParaRPr b="1" sz="3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MOM6 (0.25</a:t>
                      </a:r>
                      <a:r>
                        <a:rPr b="1" baseline="30000" lang="en" sz="1200" u="none" cap="none" strike="noStrike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L75)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Initial perturbation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SOCA-Ens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Model uncertainty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5-scale oSPPT and  ePBL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2420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Ice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Model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CICE6 (0.25</a:t>
                      </a:r>
                      <a:r>
                        <a:rPr b="1" baseline="30000" lang="en" sz="1200" u="none" cap="none" strike="noStrike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)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  <a:tr h="351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Initial perturbation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SOCA-Ens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7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Wave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WW3 (</a:t>
                      </a: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1-</a:t>
                      </a: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way) (0.5</a:t>
                      </a:r>
                      <a:r>
                        <a:rPr b="1" baseline="30000" lang="en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)</a:t>
                      </a:r>
                      <a:endParaRPr b="1"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WW3 (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2-way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(0.25</a:t>
                      </a:r>
                      <a:r>
                        <a:rPr b="1" baseline="30000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lat/lon grid)</a:t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5725">
                <a:tc vMerge="1"/>
                <a:tc vMerge="1"/>
                <a:tc vMerge="1"/>
                <a:tc vMerge="1"/>
              </a:tr>
              <a:tr h="24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111111"/>
                          </a:solidFill>
                        </a:rPr>
                        <a:t>Aerosol</a:t>
                      </a:r>
                      <a:endParaRPr b="1" sz="1200" u="none" cap="none" strike="noStrike">
                        <a:solidFill>
                          <a:srgbClr val="111111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2"/>
                          </a:solidFill>
                        </a:rPr>
                        <a:t>Model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GOCART (1-way)</a:t>
                      </a:r>
                      <a:endParaRPr b="1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GOCART (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</a:rPr>
                        <a:t>2-way? TBD</a:t>
                      </a:r>
                      <a:r>
                        <a:rPr b="1" lang="en" sz="1200" u="none" cap="none" strike="noStrike">
                          <a:solidFill>
                            <a:srgbClr val="0000FF"/>
                          </a:solidFill>
                        </a:rPr>
                        <a:t>)</a:t>
                      </a:r>
                      <a:endParaRPr b="1" sz="1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34300" marB="34300" marR="91450" marL="91450" anchor="ctr"/>
                </a:tc>
              </a:tr>
            </a:tbl>
          </a:graphicData>
        </a:graphic>
      </p:graphicFrame>
      <p:sp>
        <p:nvSpPr>
          <p:cNvPr id="127" name="Google Shape;127;g2ec898ea246_0_35"/>
          <p:cNvSpPr txBox="1"/>
          <p:nvPr>
            <p:ph type="title"/>
          </p:nvPr>
        </p:nvSpPr>
        <p:spPr>
          <a:xfrm>
            <a:off x="381000" y="43043"/>
            <a:ext cx="8229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958"/>
              <a:buFont typeface="Calibri"/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Model </a:t>
            </a:r>
            <a:r>
              <a:rPr b="1"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Configurations (GEFSv12 vs GEFSv13)</a:t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ec898ea246_0_35"/>
          <p:cNvSpPr/>
          <p:nvPr/>
        </p:nvSpPr>
        <p:spPr>
          <a:xfrm>
            <a:off x="5800600" y="2756800"/>
            <a:ext cx="2923200" cy="13434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ce9e0b9c2_0_1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00">
                <a:solidFill>
                  <a:srgbClr val="0000FF"/>
                </a:solidFill>
              </a:rPr>
              <a:t>Ensemble prototypes for GEFSv13</a:t>
            </a:r>
            <a:endParaRPr sz="2700">
              <a:solidFill>
                <a:srgbClr val="0000FF"/>
              </a:solidFill>
            </a:endParaRPr>
          </a:p>
        </p:txBody>
      </p:sp>
      <p:graphicFrame>
        <p:nvGraphicFramePr>
          <p:cNvPr id="134" name="Google Shape;134;g2ece9e0b9c2_0_10"/>
          <p:cNvGraphicFramePr/>
          <p:nvPr/>
        </p:nvGraphicFramePr>
        <p:xfrm>
          <a:off x="752900" y="86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{13D47F82-5571-498E-A7D5-4DD2CFAE6E44}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Coupled model prototype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Timestamp of the model tag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P5 (EP1)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09/16/2020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P6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02/19/2021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P7 (EP2)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08/23/2021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P8 (EP3)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05/31/2022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HR1 (EP4)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01/30/2023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</a:rPr>
                        <a:t>07/24/2023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HR3 (EP5)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01/11/2024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5" name="Google Shape;135;g2ece9e0b9c2_0_10"/>
          <p:cNvSpPr txBox="1"/>
          <p:nvPr/>
        </p:nvSpPr>
        <p:spPr>
          <a:xfrm>
            <a:off x="806875" y="4256175"/>
            <a:ext cx="745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usually takes </a:t>
            </a:r>
            <a:r>
              <a:rPr b="1" i="0" lang="en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8 - 11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months to complete one ensemble prototype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ece9e0b9c2_0_10"/>
          <p:cNvSpPr/>
          <p:nvPr/>
        </p:nvSpPr>
        <p:spPr>
          <a:xfrm>
            <a:off x="6678925" y="1465775"/>
            <a:ext cx="282900" cy="358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ece9e0b9c2_0_10"/>
          <p:cNvSpPr txBox="1"/>
          <p:nvPr/>
        </p:nvSpPr>
        <p:spPr>
          <a:xfrm>
            <a:off x="6961825" y="1437425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months</a:t>
            </a:r>
            <a:endParaRPr b="0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ece9e0b9c2_0_10"/>
          <p:cNvSpPr/>
          <p:nvPr/>
        </p:nvSpPr>
        <p:spPr>
          <a:xfrm>
            <a:off x="5471900" y="1918200"/>
            <a:ext cx="228300" cy="358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ece9e0b9c2_0_10"/>
          <p:cNvSpPr txBox="1"/>
          <p:nvPr/>
        </p:nvSpPr>
        <p:spPr>
          <a:xfrm>
            <a:off x="4504325" y="1889850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months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ece9e0b9c2_0_10"/>
          <p:cNvSpPr/>
          <p:nvPr/>
        </p:nvSpPr>
        <p:spPr>
          <a:xfrm>
            <a:off x="6678925" y="2272750"/>
            <a:ext cx="282900" cy="358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ece9e0b9c2_0_10"/>
          <p:cNvSpPr txBox="1"/>
          <p:nvPr/>
        </p:nvSpPr>
        <p:spPr>
          <a:xfrm>
            <a:off x="6961825" y="2244400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months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ece9e0b9c2_0_10"/>
          <p:cNvSpPr/>
          <p:nvPr/>
        </p:nvSpPr>
        <p:spPr>
          <a:xfrm>
            <a:off x="5463488" y="2666088"/>
            <a:ext cx="228300" cy="358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ece9e0b9c2_0_10"/>
          <p:cNvSpPr txBox="1"/>
          <p:nvPr/>
        </p:nvSpPr>
        <p:spPr>
          <a:xfrm>
            <a:off x="4495913" y="2637738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months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ece9e0b9c2_0_10"/>
          <p:cNvSpPr/>
          <p:nvPr/>
        </p:nvSpPr>
        <p:spPr>
          <a:xfrm>
            <a:off x="5463500" y="3461125"/>
            <a:ext cx="228300" cy="358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ece9e0b9c2_0_10"/>
          <p:cNvSpPr txBox="1"/>
          <p:nvPr/>
        </p:nvSpPr>
        <p:spPr>
          <a:xfrm>
            <a:off x="4504325" y="3432788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months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ece9e0b9c2_0_10"/>
          <p:cNvSpPr/>
          <p:nvPr/>
        </p:nvSpPr>
        <p:spPr>
          <a:xfrm>
            <a:off x="6665300" y="3053250"/>
            <a:ext cx="282900" cy="358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ece9e0b9c2_0_10"/>
          <p:cNvSpPr txBox="1"/>
          <p:nvPr/>
        </p:nvSpPr>
        <p:spPr>
          <a:xfrm>
            <a:off x="6948200" y="3024900"/>
            <a:ext cx="10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months</a:t>
            </a:r>
            <a:endParaRPr b="0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c898ea246_0_5"/>
          <p:cNvSpPr txBox="1"/>
          <p:nvPr>
            <p:ph type="title"/>
          </p:nvPr>
        </p:nvSpPr>
        <p:spPr>
          <a:xfrm>
            <a:off x="727650" y="4986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Recent ensemble experiments with aerosol</a:t>
            </a:r>
            <a:endParaRPr/>
          </a:p>
        </p:txBody>
      </p:sp>
      <p:graphicFrame>
        <p:nvGraphicFramePr>
          <p:cNvPr id="153" name="Google Shape;153;g2ec898ea246_0_5"/>
          <p:cNvGraphicFramePr/>
          <p:nvPr/>
        </p:nvGraphicFramePr>
        <p:xfrm>
          <a:off x="814625" y="124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{13D47F82-5571-498E-A7D5-4DD2CFAE6E44}</a:tableStyleId>
              </a:tblPr>
              <a:tblGrid>
                <a:gridCol w="919250"/>
                <a:gridCol w="6061275"/>
              </a:tblGrid>
              <a:tr h="5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EP4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HR1 physics; Climatology aerosol;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GFSv15(atm)/ORAS5(ocn)/CPC(ice)/GEFSv12 (wav)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EP4b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HR1 physics; </a:t>
                      </a:r>
                      <a:r>
                        <a:rPr b="1" lang="en" sz="1400" u="none" cap="none" strike="noStrike"/>
                        <a:t>prognostic aerosol with observed emission</a:t>
                      </a:r>
                      <a:r>
                        <a:rPr lang="en" sz="1400" u="none" cap="none" strike="noStrike"/>
                        <a:t>; GFSv15(atm)/ORAS5(ocn)/CPC(ice)/GEFSv12 (wav)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EP4d (mini)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HR1 physics; prognostic aerosol with </a:t>
                      </a:r>
                      <a:r>
                        <a:rPr b="1" lang="en" sz="1400" u="none" cap="none" strike="noStrike"/>
                        <a:t>blending emission</a:t>
                      </a:r>
                      <a:r>
                        <a:rPr lang="en" sz="1400" u="none" cap="none" strike="noStrike"/>
                        <a:t>*; GFSv15(atm)/ORAS5(ocn)/CPC(ice)/GEFSv12 (wav)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EP5d (mini)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HR3 physics</a:t>
                      </a:r>
                      <a:r>
                        <a:rPr lang="en" sz="1400" u="none" cap="none" strike="noStrike"/>
                        <a:t>; prognostic aerosol with blending emission*; GFSv15(atm)/ORAS5(ocn)/CPC(ice)/GEFSv12 (wav)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EP5r2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HR3 physics; prognostic aerosol with blending emission*; </a:t>
                      </a:r>
                      <a:r>
                        <a:rPr b="1" lang="en" sz="1400" u="none" cap="none" strike="noStrike"/>
                        <a:t>replay IC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99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Note: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Blending emission: (using observed emission at initial time for the first 5 days (day 1 - day 5), then blending observed emission with climatology for the rest of forecast time (day 6 - day 35/48)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d99e51804_0_5"/>
          <p:cNvSpPr txBox="1"/>
          <p:nvPr>
            <p:ph type="title"/>
          </p:nvPr>
        </p:nvSpPr>
        <p:spPr>
          <a:xfrm>
            <a:off x="49700" y="3872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Average AC of 2017-2019</a:t>
            </a:r>
            <a:endParaRPr/>
          </a:p>
        </p:txBody>
      </p:sp>
      <p:sp>
        <p:nvSpPr>
          <p:cNvPr id="159" name="Google Shape;159;g2ed99e51804_0_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0" name="Google Shape;160;g2ed99e51804_0_5"/>
          <p:cNvGraphicFramePr/>
          <p:nvPr/>
        </p:nvGraphicFramePr>
        <p:xfrm>
          <a:off x="1857375" y="8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{13D47F82-5571-498E-A7D5-4DD2CFAE6E44}</a:tableStyleId>
              </a:tblPr>
              <a:tblGrid>
                <a:gridCol w="1452350"/>
                <a:gridCol w="1452350"/>
                <a:gridCol w="1452350"/>
                <a:gridCol w="1452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/>
                        <a:t>Z500: NH</a:t>
                      </a:r>
                      <a:endParaRPr b="1" sz="1400" u="sng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GEFSv12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EP4 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EP4b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0.965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0.967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0.967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0.629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0.656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0.648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3-4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0.356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0.378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0.386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Google Shape;161;g2ed99e51804_0_5"/>
          <p:cNvGraphicFramePr/>
          <p:nvPr/>
        </p:nvGraphicFramePr>
        <p:xfrm>
          <a:off x="1857375" y="253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{13D47F82-5571-498E-A7D5-4DD2CFAE6E44}</a:tableStyleId>
              </a:tblPr>
              <a:tblGrid>
                <a:gridCol w="1452350"/>
                <a:gridCol w="1452350"/>
                <a:gridCol w="1452350"/>
                <a:gridCol w="1452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/>
                        <a:t>Z500: SH</a:t>
                      </a:r>
                      <a:endParaRPr b="1" sz="1400" u="sng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GEFSv12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EP4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EP4b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0.958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0.961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0.962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0.586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0.584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FF"/>
                          </a:solidFill>
                        </a:rPr>
                        <a:t>0.604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Week 3-4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0.291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0.278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0.243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2" name="Google Shape;162;g2ed99e51804_0_5"/>
          <p:cNvSpPr txBox="1"/>
          <p:nvPr/>
        </p:nvSpPr>
        <p:spPr>
          <a:xfrm>
            <a:off x="0" y="4124000"/>
            <a:ext cx="809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text: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higher AC than GEFSv12 (bolded text: significant improvement from GEFSv12 at a 95% confidence interval)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text: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lower AC than GEFSv12 (bolded text: significant degradation from GEFSv12 at a 95% confidence interval)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ed99e51804_0_5"/>
          <p:cNvSpPr txBox="1"/>
          <p:nvPr/>
        </p:nvSpPr>
        <p:spPr>
          <a:xfrm>
            <a:off x="7404600" y="4758600"/>
            <a:ext cx="1739400" cy="384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Courtesy: Eric Sinsky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d99e51804_0_1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g2ed99e51804_0_121"/>
          <p:cNvSpPr txBox="1"/>
          <p:nvPr/>
        </p:nvSpPr>
        <p:spPr>
          <a:xfrm>
            <a:off x="2154300" y="-37925"/>
            <a:ext cx="483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EP4b vs EP4d (8 winter cases)</a:t>
            </a:r>
            <a:r>
              <a:rPr b="1" i="0" lang="en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g2ed99e51804_0_121"/>
          <p:cNvGrpSpPr/>
          <p:nvPr/>
        </p:nvGrpSpPr>
        <p:grpSpPr>
          <a:xfrm>
            <a:off x="90388" y="516178"/>
            <a:ext cx="4550959" cy="3727239"/>
            <a:chOff x="1377700" y="576825"/>
            <a:chExt cx="3072274" cy="2528999"/>
          </a:xfrm>
        </p:grpSpPr>
        <p:pic>
          <p:nvPicPr>
            <p:cNvPr id="171" name="Google Shape;171;g2ed99e51804_0_121"/>
            <p:cNvPicPr preferRelativeResize="0"/>
            <p:nvPr/>
          </p:nvPicPr>
          <p:blipFill rotWithShape="1">
            <a:blip r:embed="rId3">
              <a:alphaModFix/>
            </a:blip>
            <a:srcRect b="42349" l="0" r="62384" t="0"/>
            <a:stretch/>
          </p:blipFill>
          <p:spPr>
            <a:xfrm>
              <a:off x="1377700" y="817700"/>
              <a:ext cx="3072274" cy="228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2ed99e51804_0_121"/>
            <p:cNvPicPr preferRelativeResize="0"/>
            <p:nvPr/>
          </p:nvPicPr>
          <p:blipFill rotWithShape="1">
            <a:blip r:embed="rId4">
              <a:alphaModFix/>
            </a:blip>
            <a:srcRect b="94579" l="0" r="61252" t="0"/>
            <a:stretch/>
          </p:blipFill>
          <p:spPr>
            <a:xfrm>
              <a:off x="1385338" y="576825"/>
              <a:ext cx="3057000" cy="240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g2ed99e51804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1225" y="3361225"/>
            <a:ext cx="4443750" cy="88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g2ed99e51804_0_121"/>
          <p:cNvGrpSpPr/>
          <p:nvPr/>
        </p:nvGrpSpPr>
        <p:grpSpPr>
          <a:xfrm>
            <a:off x="4641230" y="516170"/>
            <a:ext cx="4443737" cy="2657359"/>
            <a:chOff x="4654025" y="588275"/>
            <a:chExt cx="3072274" cy="1739792"/>
          </a:xfrm>
        </p:grpSpPr>
        <p:pic>
          <p:nvPicPr>
            <p:cNvPr id="175" name="Google Shape;175;g2ed99e51804_0_121"/>
            <p:cNvPicPr preferRelativeResize="0"/>
            <p:nvPr/>
          </p:nvPicPr>
          <p:blipFill rotWithShape="1">
            <a:blip r:embed="rId3">
              <a:alphaModFix/>
            </a:blip>
            <a:srcRect b="4871" l="0" r="62384" t="57362"/>
            <a:stretch/>
          </p:blipFill>
          <p:spPr>
            <a:xfrm>
              <a:off x="4654025" y="829142"/>
              <a:ext cx="3072274" cy="149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2ed99e51804_0_121"/>
            <p:cNvPicPr preferRelativeResize="0"/>
            <p:nvPr/>
          </p:nvPicPr>
          <p:blipFill rotWithShape="1">
            <a:blip r:embed="rId4">
              <a:alphaModFix/>
            </a:blip>
            <a:srcRect b="94579" l="0" r="61252" t="0"/>
            <a:stretch/>
          </p:blipFill>
          <p:spPr>
            <a:xfrm>
              <a:off x="4661650" y="588275"/>
              <a:ext cx="3057000" cy="24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g2ed99e51804_0_121"/>
          <p:cNvSpPr txBox="1"/>
          <p:nvPr/>
        </p:nvSpPr>
        <p:spPr>
          <a:xfrm>
            <a:off x="90400" y="4431100"/>
            <a:ext cx="71562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Replacing observed emission with blending emission overall show similar skill scores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d99e51804_0_121"/>
          <p:cNvSpPr txBox="1"/>
          <p:nvPr/>
        </p:nvSpPr>
        <p:spPr>
          <a:xfrm>
            <a:off x="7404600" y="4754200"/>
            <a:ext cx="1739400" cy="384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Courtesy: Eric Sinsky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d99e51804_0_18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" name="Google Shape;184;g2ed99e51804_0_184"/>
          <p:cNvGrpSpPr/>
          <p:nvPr/>
        </p:nvGrpSpPr>
        <p:grpSpPr>
          <a:xfrm>
            <a:off x="54025" y="469284"/>
            <a:ext cx="4429550" cy="3873483"/>
            <a:chOff x="1514263" y="654925"/>
            <a:chExt cx="2985677" cy="2462325"/>
          </a:xfrm>
        </p:grpSpPr>
        <p:pic>
          <p:nvPicPr>
            <p:cNvPr id="185" name="Google Shape;185;g2ed99e51804_0_184"/>
            <p:cNvPicPr preferRelativeResize="0"/>
            <p:nvPr/>
          </p:nvPicPr>
          <p:blipFill rotWithShape="1">
            <a:blip r:embed="rId3">
              <a:alphaModFix/>
            </a:blip>
            <a:srcRect b="41254" l="0" r="62456" t="0"/>
            <a:stretch/>
          </p:blipFill>
          <p:spPr>
            <a:xfrm>
              <a:off x="1514263" y="895800"/>
              <a:ext cx="2985677" cy="222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2ed99e51804_0_184"/>
            <p:cNvPicPr preferRelativeResize="0"/>
            <p:nvPr/>
          </p:nvPicPr>
          <p:blipFill rotWithShape="1">
            <a:blip r:embed="rId4">
              <a:alphaModFix/>
            </a:blip>
            <a:srcRect b="94579" l="0" r="61252" t="0"/>
            <a:stretch/>
          </p:blipFill>
          <p:spPr>
            <a:xfrm>
              <a:off x="1514263" y="654925"/>
              <a:ext cx="2985677" cy="240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g2ed99e51804_0_184"/>
          <p:cNvGrpSpPr/>
          <p:nvPr/>
        </p:nvGrpSpPr>
        <p:grpSpPr>
          <a:xfrm>
            <a:off x="4483725" y="469280"/>
            <a:ext cx="4601525" cy="3078430"/>
            <a:chOff x="4644063" y="654925"/>
            <a:chExt cx="2985677" cy="1837649"/>
          </a:xfrm>
        </p:grpSpPr>
        <p:pic>
          <p:nvPicPr>
            <p:cNvPr id="188" name="Google Shape;188;g2ed99e51804_0_184"/>
            <p:cNvPicPr preferRelativeResize="0"/>
            <p:nvPr/>
          </p:nvPicPr>
          <p:blipFill rotWithShape="1">
            <a:blip r:embed="rId3">
              <a:alphaModFix/>
            </a:blip>
            <a:srcRect b="0" l="0" r="62456" t="58765"/>
            <a:stretch/>
          </p:blipFill>
          <p:spPr>
            <a:xfrm>
              <a:off x="4644063" y="933300"/>
              <a:ext cx="2985677" cy="1559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g2ed99e51804_0_184"/>
            <p:cNvPicPr preferRelativeResize="0"/>
            <p:nvPr/>
          </p:nvPicPr>
          <p:blipFill rotWithShape="1">
            <a:blip r:embed="rId4">
              <a:alphaModFix/>
            </a:blip>
            <a:srcRect b="94579" l="0" r="61252" t="0"/>
            <a:stretch/>
          </p:blipFill>
          <p:spPr>
            <a:xfrm>
              <a:off x="4644063" y="654925"/>
              <a:ext cx="2985677" cy="240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g2ed99e51804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3725" y="3656525"/>
            <a:ext cx="4601524" cy="7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ed99e51804_0_184"/>
          <p:cNvSpPr txBox="1"/>
          <p:nvPr/>
        </p:nvSpPr>
        <p:spPr>
          <a:xfrm>
            <a:off x="1417175" y="0"/>
            <a:ext cx="678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EP4b vs EP4d (8 summer cases) </a:t>
            </a:r>
            <a:endParaRPr b="1" i="0" sz="2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ed99e51804_0_184"/>
          <p:cNvSpPr txBox="1"/>
          <p:nvPr/>
        </p:nvSpPr>
        <p:spPr>
          <a:xfrm>
            <a:off x="90400" y="4431100"/>
            <a:ext cx="71562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Replacing observed emission with blending emission overall show similar skill scores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ed99e51804_0_184"/>
          <p:cNvSpPr txBox="1"/>
          <p:nvPr/>
        </p:nvSpPr>
        <p:spPr>
          <a:xfrm>
            <a:off x="7404600" y="4754200"/>
            <a:ext cx="1739400" cy="384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Courtesy: Eric Sinsky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c898ea246_0_25"/>
          <p:cNvSpPr txBox="1"/>
          <p:nvPr>
            <p:ph type="title"/>
          </p:nvPr>
        </p:nvSpPr>
        <p:spPr>
          <a:xfrm>
            <a:off x="727650" y="585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Targeting for GEFSv13 reforecast (EP5r2)</a:t>
            </a:r>
            <a:endParaRPr/>
          </a:p>
        </p:txBody>
      </p:sp>
      <p:sp>
        <p:nvSpPr>
          <p:cNvPr id="199" name="Google Shape;199;g2ec898ea246_0_25"/>
          <p:cNvSpPr txBox="1"/>
          <p:nvPr>
            <p:ph idx="1" type="body"/>
          </p:nvPr>
        </p:nvSpPr>
        <p:spPr>
          <a:xfrm>
            <a:off x="207650" y="1370700"/>
            <a:ext cx="76887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The model: EP5r2</a:t>
            </a:r>
            <a:endParaRPr b="1"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HR3 tag + bugfix for tsfc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The experiments: </a:t>
            </a:r>
            <a:endParaRPr b="1"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3 years (Oct 2017 - Sep 2019, Oct 2020 - Sep 2021) experiments + cases from DYNAMO period (Oct 2011 - Jan 2012)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Evaluations: (in progress)</a:t>
            </a:r>
            <a:endParaRPr b="1"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Multiple centers (EMC, CPC, OWP, PSL, WPC etc) </a:t>
            </a:r>
            <a:endParaRPr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Expected to be completed by Sep 1, 2024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