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aleway"/>
      <p:regular r:id="rId20"/>
      <p:bold r:id="rId21"/>
      <p:italic r:id="rId22"/>
      <p:boldItalic r:id="rId23"/>
    </p:embeddedFont>
    <p:embeddedFont>
      <p:font typeface="Raleway SemiBold"/>
      <p:regular r:id="rId24"/>
      <p:bold r:id="rId25"/>
      <p:italic r:id="rId26"/>
      <p:boldItalic r:id="rId27"/>
    </p:embeddedFont>
    <p:embeddedFont>
      <p:font typeface="Lato"/>
      <p:regular r:id="rId28"/>
      <p:bold r:id="rId29"/>
      <p:italic r:id="rId30"/>
      <p:boldItalic r:id="rId31"/>
    </p:embeddedFont>
    <p:embeddedFont>
      <p:font typeface="Arial Narrow"/>
      <p:regular r:id="rId32"/>
      <p:bold r:id="rId33"/>
      <p:italic r:id="rId34"/>
      <p:boldItalic r:id="rId35"/>
    </p:embeddedFont>
    <p:embeddedFont>
      <p:font typeface="Roboto Condensed"/>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h3OZ+VFSKK/AZc8Z2YPqOPv+HP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font" Target="fonts/Raleway-regular.fntdata"/><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font" Target="fonts/Raleway-italic.fntdata"/><Relationship Id="rId44" Type="http://customschemas.google.com/relationships/presentationmetadata" Target="metadata"/><Relationship Id="rId21" Type="http://schemas.openxmlformats.org/officeDocument/2006/relationships/font" Target="fonts/Raleway-bold.fntdata"/><Relationship Id="rId43" Type="http://schemas.openxmlformats.org/officeDocument/2006/relationships/font" Target="fonts/OpenSans-boldItalic.fntdata"/><Relationship Id="rId24" Type="http://schemas.openxmlformats.org/officeDocument/2006/relationships/font" Target="fonts/RalewaySemiBold-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SemiBold-italic.fntdata"/><Relationship Id="rId25" Type="http://schemas.openxmlformats.org/officeDocument/2006/relationships/font" Target="fonts/RalewaySemiBold-bold.fntdata"/><Relationship Id="rId28" Type="http://schemas.openxmlformats.org/officeDocument/2006/relationships/font" Target="fonts/Lato-regular.fntdata"/><Relationship Id="rId27" Type="http://schemas.openxmlformats.org/officeDocument/2006/relationships/font" Target="fonts/RalewaySemi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schemas.openxmlformats.org/officeDocument/2006/relationships/font" Target="fonts/ArialNarrow-bold.fntdata"/><Relationship Id="rId10" Type="http://schemas.openxmlformats.org/officeDocument/2006/relationships/slide" Target="slides/slide6.xml"/><Relationship Id="rId32" Type="http://schemas.openxmlformats.org/officeDocument/2006/relationships/font" Target="fonts/ArialNarrow-regular.fntdata"/><Relationship Id="rId13" Type="http://schemas.openxmlformats.org/officeDocument/2006/relationships/slide" Target="slides/slide9.xml"/><Relationship Id="rId35" Type="http://schemas.openxmlformats.org/officeDocument/2006/relationships/font" Target="fonts/ArialNarrow-boldItalic.fntdata"/><Relationship Id="rId12" Type="http://schemas.openxmlformats.org/officeDocument/2006/relationships/slide" Target="slides/slide8.xml"/><Relationship Id="rId34" Type="http://schemas.openxmlformats.org/officeDocument/2006/relationships/font" Target="fonts/ArialNarrow-italic.fntdata"/><Relationship Id="rId15" Type="http://schemas.openxmlformats.org/officeDocument/2006/relationships/slide" Target="slides/slide11.xml"/><Relationship Id="rId37" Type="http://schemas.openxmlformats.org/officeDocument/2006/relationships/font" Target="fonts/RobotoCondensed-bold.fntdata"/><Relationship Id="rId14" Type="http://schemas.openxmlformats.org/officeDocument/2006/relationships/slide" Target="slides/slide10.xml"/><Relationship Id="rId36" Type="http://schemas.openxmlformats.org/officeDocument/2006/relationships/font" Target="fonts/RobotoCondensed-regular.fntdata"/><Relationship Id="rId17" Type="http://schemas.openxmlformats.org/officeDocument/2006/relationships/slide" Target="slides/slide13.xml"/><Relationship Id="rId39" Type="http://schemas.openxmlformats.org/officeDocument/2006/relationships/font" Target="fonts/RobotoCondensed-boldItalic.fntdata"/><Relationship Id="rId16" Type="http://schemas.openxmlformats.org/officeDocument/2006/relationships/slide" Target="slides/slide12.xml"/><Relationship Id="rId38" Type="http://schemas.openxmlformats.org/officeDocument/2006/relationships/font" Target="fonts/RobotoCondense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b65215b75_0_0:notes"/>
          <p:cNvSpPr txBox="1"/>
          <p:nvPr>
            <p:ph idx="1" type="body"/>
          </p:nvPr>
        </p:nvSpPr>
        <p:spPr>
          <a:xfrm>
            <a:off x="670891" y="4572000"/>
            <a:ext cx="5367000" cy="3747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Narrow"/>
              <a:ea typeface="Arial Narrow"/>
              <a:cs typeface="Arial Narrow"/>
              <a:sym typeface="Arial Narrow"/>
            </a:endParaRPr>
          </a:p>
        </p:txBody>
      </p:sp>
      <p:sp>
        <p:nvSpPr>
          <p:cNvPr id="117" name="Google Shape;117;g2eb65215b75_0_0:notes"/>
          <p:cNvSpPr/>
          <p:nvPr>
            <p:ph idx="2" type="sldImg"/>
          </p:nvPr>
        </p:nvSpPr>
        <p:spPr>
          <a:xfrm>
            <a:off x="-242888" y="374650"/>
            <a:ext cx="7194600" cy="4048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7704b6f6a1_0_4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7704b6f6a1_0_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704b6f6a1_0_4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7704b6f6a1_0_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7704b6f6a1_0_5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27704b6f6a1_0_5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7704b6f6a1_0_6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27704b6f6a1_0_6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eb65215b75_0_2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2eb65215b75_0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eb65215b75_0_2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2eb65215b75_0_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b65215b75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eb65215b75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g2eb65215b75_0_6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eb65215b75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2eb65215b75_0_1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704b6f6a1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7704b6f6a1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b65215b75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2eb65215b75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704b6f6a1_0_4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7704b6f6a1_0_4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en" sz="1400">
                <a:solidFill>
                  <a:schemeClr val="dk1"/>
                </a:solidFill>
              </a:rPr>
              <a:t>The enhanced AMV dataset are generated from rapid-scan GOES-16 and GOES-18 imagery.</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Moveable “meso sector” , focus on a TC center with 10x10 domain.</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This set of data was tested in HWRF for forecasting of Hurricanes (Li et al. 2020, Lewis et al. 2020, Lim et al .2022).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704b6f6a1_0_5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7704b6f6a1_0_5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b65215b75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2eb65215b75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704b6f6a1_0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27704b6f6a1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 name="Google Shape;11;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 name="Google Shape;12;p3"/>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3" name="Google Shape;13;p3"/>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sp>
        <p:nvSpPr>
          <p:cNvPr id="65" name="Google Shape;65;p1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66" name="Google Shape;66;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68" name="Shape 68"/>
        <p:cNvGrpSpPr/>
        <p:nvPr/>
      </p:nvGrpSpPr>
      <p:grpSpPr>
        <a:xfrm>
          <a:off x="0" y="0"/>
          <a:ext cx="0" cy="0"/>
          <a:chOff x="0" y="0"/>
          <a:chExt cx="0" cy="0"/>
        </a:xfrm>
      </p:grpSpPr>
      <p:grpSp>
        <p:nvGrpSpPr>
          <p:cNvPr id="69" name="Google Shape;69;p13"/>
          <p:cNvGrpSpPr/>
          <p:nvPr/>
        </p:nvGrpSpPr>
        <p:grpSpPr>
          <a:xfrm>
            <a:off x="830392" y="4169130"/>
            <a:ext cx="745763" cy="45826"/>
            <a:chOff x="4580561" y="2589004"/>
            <a:chExt cx="1064464" cy="25200"/>
          </a:xfrm>
        </p:grpSpPr>
        <p:sp>
          <p:nvSpPr>
            <p:cNvPr id="70" name="Google Shape;70;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 name="Google Shape;72;p1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3" name="Google Shape;73;p1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74" name="Google Shape;74;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5" name="Google Shape;75;p1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76" name="Google Shape;76;p1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4"/>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80" name="Google Shape;80;p14"/>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g2ea547a53eb_0_111"/>
          <p:cNvSpPr txBox="1"/>
          <p:nvPr>
            <p:ph type="title"/>
          </p:nvPr>
        </p:nvSpPr>
        <p:spPr>
          <a:xfrm>
            <a:off x="623625" y="10926"/>
            <a:ext cx="7896600" cy="10992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800">
                <a:solidFill>
                  <a:srgbClr val="0099D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2ea547a53eb_0_111"/>
          <p:cNvSpPr txBox="1"/>
          <p:nvPr>
            <p:ph idx="1" type="body"/>
          </p:nvPr>
        </p:nvSpPr>
        <p:spPr>
          <a:xfrm>
            <a:off x="671937" y="844188"/>
            <a:ext cx="3658200" cy="30696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g2ea547a53eb_0_111"/>
          <p:cNvSpPr txBox="1"/>
          <p:nvPr>
            <p:ph idx="11" type="ftr"/>
          </p:nvPr>
        </p:nvSpPr>
        <p:spPr>
          <a:xfrm>
            <a:off x="595170" y="4855739"/>
            <a:ext cx="2685300" cy="224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rgbClr val="0A45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g2ea547a53eb_0_111"/>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g2ea547a53eb_0_111"/>
          <p:cNvSpPr txBox="1"/>
          <p:nvPr>
            <p:ph idx="12" type="sldNum"/>
          </p:nvPr>
        </p:nvSpPr>
        <p:spPr>
          <a:xfrm>
            <a:off x="6162076" y="4870601"/>
            <a:ext cx="2556000" cy="400200"/>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spcAft>
                <a:spcPts val="0"/>
              </a:spcAft>
              <a:buClr>
                <a:srgbClr val="000000"/>
              </a:buClr>
              <a:buSzPts val="1300"/>
              <a:buFont typeface="Arial"/>
              <a:buNone/>
              <a:defRPr b="1" i="0" sz="1300" u="none" cap="none" strike="noStrike">
                <a:solidFill>
                  <a:srgbClr val="0B4596"/>
                </a:solidFill>
                <a:latin typeface="Arial Narrow"/>
                <a:ea typeface="Arial Narrow"/>
                <a:cs typeface="Arial Narrow"/>
                <a:sym typeface="Arial Narrow"/>
              </a:defRPr>
            </a:lvl1pPr>
            <a:lvl2pPr indent="0" lvl="1" marL="12700" marR="0" algn="l">
              <a:lnSpc>
                <a:spcPct val="100000"/>
              </a:lnSpc>
              <a:spcBef>
                <a:spcPts val="0"/>
              </a:spcBef>
              <a:spcAft>
                <a:spcPts val="0"/>
              </a:spcAft>
              <a:buClr>
                <a:srgbClr val="000000"/>
              </a:buClr>
              <a:buSzPts val="1300"/>
              <a:buFont typeface="Arial"/>
              <a:buNone/>
              <a:defRPr b="1" i="0" sz="1300" u="none" cap="none" strike="noStrike">
                <a:solidFill>
                  <a:srgbClr val="0B4596"/>
                </a:solidFill>
                <a:latin typeface="Arial Narrow"/>
                <a:ea typeface="Arial Narrow"/>
                <a:cs typeface="Arial Narrow"/>
                <a:sym typeface="Arial Narrow"/>
              </a:defRPr>
            </a:lvl2pPr>
            <a:lvl3pPr indent="0" lvl="2" marL="12700" marR="0" algn="l">
              <a:lnSpc>
                <a:spcPct val="100000"/>
              </a:lnSpc>
              <a:spcBef>
                <a:spcPts val="0"/>
              </a:spcBef>
              <a:spcAft>
                <a:spcPts val="0"/>
              </a:spcAft>
              <a:buClr>
                <a:srgbClr val="000000"/>
              </a:buClr>
              <a:buSzPts val="1300"/>
              <a:buFont typeface="Arial"/>
              <a:buNone/>
              <a:defRPr b="1" i="0" sz="1300" u="none" cap="none" strike="noStrike">
                <a:solidFill>
                  <a:srgbClr val="0B4596"/>
                </a:solidFill>
                <a:latin typeface="Arial Narrow"/>
                <a:ea typeface="Arial Narrow"/>
                <a:cs typeface="Arial Narrow"/>
                <a:sym typeface="Arial Narrow"/>
              </a:defRPr>
            </a:lvl3pPr>
            <a:lvl4pPr indent="0" lvl="3" marL="12700" marR="0" algn="l">
              <a:lnSpc>
                <a:spcPct val="100000"/>
              </a:lnSpc>
              <a:spcBef>
                <a:spcPts val="0"/>
              </a:spcBef>
              <a:spcAft>
                <a:spcPts val="0"/>
              </a:spcAft>
              <a:buClr>
                <a:srgbClr val="000000"/>
              </a:buClr>
              <a:buSzPts val="1300"/>
              <a:buFont typeface="Arial"/>
              <a:buNone/>
              <a:defRPr b="1" i="0" sz="1300" u="none" cap="none" strike="noStrike">
                <a:solidFill>
                  <a:srgbClr val="0B4596"/>
                </a:solidFill>
                <a:latin typeface="Arial Narrow"/>
                <a:ea typeface="Arial Narrow"/>
                <a:cs typeface="Arial Narrow"/>
                <a:sym typeface="Arial Narrow"/>
              </a:defRPr>
            </a:lvl4pPr>
            <a:lvl5pPr indent="0" lvl="4" marL="12700" marR="0" algn="l">
              <a:lnSpc>
                <a:spcPct val="100000"/>
              </a:lnSpc>
              <a:spcBef>
                <a:spcPts val="0"/>
              </a:spcBef>
              <a:spcAft>
                <a:spcPts val="0"/>
              </a:spcAft>
              <a:buClr>
                <a:srgbClr val="000000"/>
              </a:buClr>
              <a:buSzPts val="1300"/>
              <a:buFont typeface="Arial"/>
              <a:buNone/>
              <a:defRPr b="1" i="0" sz="1300" u="none" cap="none" strike="noStrike">
                <a:solidFill>
                  <a:srgbClr val="0B4596"/>
                </a:solidFill>
                <a:latin typeface="Arial Narrow"/>
                <a:ea typeface="Arial Narrow"/>
                <a:cs typeface="Arial Narrow"/>
                <a:sym typeface="Arial Narrow"/>
              </a:defRPr>
            </a:lvl5pPr>
            <a:lvl6pPr indent="0" lvl="5" marL="12700" marR="0" algn="l">
              <a:lnSpc>
                <a:spcPct val="100000"/>
              </a:lnSpc>
              <a:spcBef>
                <a:spcPts val="0"/>
              </a:spcBef>
              <a:spcAft>
                <a:spcPts val="0"/>
              </a:spcAft>
              <a:buClr>
                <a:srgbClr val="000000"/>
              </a:buClr>
              <a:buSzPts val="1300"/>
              <a:buFont typeface="Arial"/>
              <a:buNone/>
              <a:defRPr b="1" i="0" sz="1300" u="none" cap="none" strike="noStrike">
                <a:solidFill>
                  <a:srgbClr val="0B4596"/>
                </a:solidFill>
                <a:latin typeface="Arial Narrow"/>
                <a:ea typeface="Arial Narrow"/>
                <a:cs typeface="Arial Narrow"/>
                <a:sym typeface="Arial Narrow"/>
              </a:defRPr>
            </a:lvl6pPr>
            <a:lvl7pPr indent="0" lvl="6" marL="12700" marR="0" algn="l">
              <a:lnSpc>
                <a:spcPct val="100000"/>
              </a:lnSpc>
              <a:spcBef>
                <a:spcPts val="0"/>
              </a:spcBef>
              <a:spcAft>
                <a:spcPts val="0"/>
              </a:spcAft>
              <a:buClr>
                <a:srgbClr val="000000"/>
              </a:buClr>
              <a:buSzPts val="1300"/>
              <a:buFont typeface="Arial"/>
              <a:buNone/>
              <a:defRPr b="1" i="0" sz="1300" u="none" cap="none" strike="noStrike">
                <a:solidFill>
                  <a:srgbClr val="0B4596"/>
                </a:solidFill>
                <a:latin typeface="Arial Narrow"/>
                <a:ea typeface="Arial Narrow"/>
                <a:cs typeface="Arial Narrow"/>
                <a:sym typeface="Arial Narrow"/>
              </a:defRPr>
            </a:lvl7pPr>
            <a:lvl8pPr indent="0" lvl="7" marL="12700" marR="0" algn="l">
              <a:lnSpc>
                <a:spcPct val="100000"/>
              </a:lnSpc>
              <a:spcBef>
                <a:spcPts val="0"/>
              </a:spcBef>
              <a:spcAft>
                <a:spcPts val="0"/>
              </a:spcAft>
              <a:buClr>
                <a:srgbClr val="000000"/>
              </a:buClr>
              <a:buSzPts val="1300"/>
              <a:buFont typeface="Arial"/>
              <a:buNone/>
              <a:defRPr b="1" i="0" sz="1300" u="none" cap="none" strike="noStrike">
                <a:solidFill>
                  <a:srgbClr val="0B4596"/>
                </a:solidFill>
                <a:latin typeface="Arial Narrow"/>
                <a:ea typeface="Arial Narrow"/>
                <a:cs typeface="Arial Narrow"/>
                <a:sym typeface="Arial Narrow"/>
              </a:defRPr>
            </a:lvl8pPr>
            <a:lvl9pPr indent="0" lvl="8" marL="12700" marR="0" algn="l">
              <a:lnSpc>
                <a:spcPct val="100000"/>
              </a:lnSpc>
              <a:spcBef>
                <a:spcPts val="0"/>
              </a:spcBef>
              <a:spcAft>
                <a:spcPts val="0"/>
              </a:spcAft>
              <a:buClr>
                <a:srgbClr val="000000"/>
              </a:buClr>
              <a:buSzPts val="1300"/>
              <a:buFont typeface="Arial"/>
              <a:buNone/>
              <a:defRPr b="1" i="0" sz="1300" u="none" cap="none" strike="noStrike">
                <a:solidFill>
                  <a:srgbClr val="0B4596"/>
                </a:solidFill>
                <a:latin typeface="Arial Narrow"/>
                <a:ea typeface="Arial Narrow"/>
                <a:cs typeface="Arial Narrow"/>
                <a:sym typeface="Arial Narrow"/>
              </a:defRPr>
            </a:lvl9pPr>
          </a:lstStyle>
          <a:p>
            <a:pPr indent="0" lvl="0" marL="12700" rtl="0" algn="l">
              <a:spcBef>
                <a:spcPts val="0"/>
              </a:spcBef>
              <a:spcAft>
                <a:spcPts val="0"/>
              </a:spcAft>
              <a:buNone/>
            </a:pPr>
            <a:r>
              <a:rPr lang="en"/>
              <a:t>Building a Weather-Ready Nation // </a:t>
            </a: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87" name="Shape 87"/>
        <p:cNvGrpSpPr/>
        <p:nvPr/>
      </p:nvGrpSpPr>
      <p:grpSpPr>
        <a:xfrm>
          <a:off x="0" y="0"/>
          <a:ext cx="0" cy="0"/>
          <a:chOff x="0" y="0"/>
          <a:chExt cx="0" cy="0"/>
        </a:xfrm>
      </p:grpSpPr>
      <p:sp>
        <p:nvSpPr>
          <p:cNvPr id="88" name="Google Shape;88;g2ea547a53eb_0_338"/>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9" name="Google Shape;89;g2ea547a53eb_0_338"/>
          <p:cNvSpPr txBox="1"/>
          <p:nvPr>
            <p:ph idx="1" type="body"/>
          </p:nvPr>
        </p:nvSpPr>
        <p:spPr>
          <a:xfrm>
            <a:off x="457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g2ea547a53eb_0_338"/>
          <p:cNvSpPr txBox="1"/>
          <p:nvPr>
            <p:ph idx="2" type="body"/>
          </p:nvPr>
        </p:nvSpPr>
        <p:spPr>
          <a:xfrm>
            <a:off x="4648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g2ea547a53eb_0_338"/>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92" name="Google Shape;92;g2ea547a53eb_0_338"/>
          <p:cNvSpPr txBox="1"/>
          <p:nvPr>
            <p:ph idx="11" type="ftr"/>
          </p:nvPr>
        </p:nvSpPr>
        <p:spPr>
          <a:xfrm>
            <a:off x="3124201" y="4767264"/>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93" name="Google Shape;93;g2ea547a53eb_0_338"/>
          <p:cNvSpPr txBox="1"/>
          <p:nvPr>
            <p:ph idx="12" type="sldNum"/>
          </p:nvPr>
        </p:nvSpPr>
        <p:spPr>
          <a:xfrm>
            <a:off x="6553200" y="4767264"/>
            <a:ext cx="2133600" cy="273900"/>
          </a:xfrm>
          <a:prstGeom prst="rect">
            <a:avLst/>
          </a:prstGeom>
          <a:noFill/>
          <a:ln>
            <a:noFill/>
          </a:ln>
        </p:spPr>
        <p:txBody>
          <a:bodyPr anchorCtr="0" anchor="ctr" bIns="45675" lIns="91350" spcFirstLastPara="1" rIns="91350" wrap="square" tIns="4567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94" name="Shape 94"/>
        <p:cNvGrpSpPr/>
        <p:nvPr/>
      </p:nvGrpSpPr>
      <p:grpSpPr>
        <a:xfrm>
          <a:off x="0" y="0"/>
          <a:ext cx="0" cy="0"/>
          <a:chOff x="0" y="0"/>
          <a:chExt cx="0" cy="0"/>
        </a:xfrm>
      </p:grpSpPr>
      <p:sp>
        <p:nvSpPr>
          <p:cNvPr id="95" name="Google Shape;95;g2eb65215b75_0_61"/>
          <p:cNvSpPr/>
          <p:nvPr/>
        </p:nvSpPr>
        <p:spPr>
          <a:xfrm>
            <a:off x="0" y="0"/>
            <a:ext cx="91440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g2eb65215b75_0_61"/>
          <p:cNvSpPr/>
          <p:nvPr>
            <p:ph idx="2" type="pic"/>
          </p:nvPr>
        </p:nvSpPr>
        <p:spPr>
          <a:xfrm>
            <a:off x="0" y="3200400"/>
            <a:ext cx="9144000" cy="1943100"/>
          </a:xfrm>
          <a:prstGeom prst="rect">
            <a:avLst/>
          </a:prstGeom>
          <a:solidFill>
            <a:srgbClr val="F2F2F2"/>
          </a:solidFill>
          <a:ln>
            <a:noFill/>
          </a:ln>
        </p:spPr>
      </p:sp>
      <p:cxnSp>
        <p:nvCxnSpPr>
          <p:cNvPr id="97" name="Google Shape;97;g2eb65215b75_0_61"/>
          <p:cNvCxnSpPr/>
          <p:nvPr/>
        </p:nvCxnSpPr>
        <p:spPr>
          <a:xfrm>
            <a:off x="1908402"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98" name="Google Shape;98;g2eb65215b75_0_61"/>
          <p:cNvPicPr preferRelativeResize="0"/>
          <p:nvPr/>
        </p:nvPicPr>
        <p:blipFill rotWithShape="1">
          <a:blip r:embed="rId2">
            <a:alphaModFix/>
          </a:blip>
          <a:srcRect b="0" l="0" r="0" t="0"/>
          <a:stretch/>
        </p:blipFill>
        <p:spPr>
          <a:xfrm>
            <a:off x="458621" y="573025"/>
            <a:ext cx="1109049" cy="1109049"/>
          </a:xfrm>
          <a:prstGeom prst="rect">
            <a:avLst/>
          </a:prstGeom>
          <a:noFill/>
          <a:ln>
            <a:noFill/>
          </a:ln>
        </p:spPr>
      </p:pic>
      <p:sp>
        <p:nvSpPr>
          <p:cNvPr id="99" name="Google Shape;99;g2eb65215b75_0_61"/>
          <p:cNvSpPr txBox="1"/>
          <p:nvPr/>
        </p:nvSpPr>
        <p:spPr>
          <a:xfrm>
            <a:off x="425363" y="1682075"/>
            <a:ext cx="1175700" cy="546000"/>
          </a:xfrm>
          <a:prstGeom prst="rect">
            <a:avLst/>
          </a:prstGeom>
          <a:noFill/>
          <a:ln>
            <a:noFill/>
          </a:ln>
        </p:spPr>
        <p:txBody>
          <a:bodyPr anchorCtr="0" anchor="t" bIns="91425" lIns="0" spcFirstLastPara="1" rIns="0" wrap="square" tIns="182875">
            <a:noAutofit/>
          </a:bodyPr>
          <a:lstStyle/>
          <a:p>
            <a:pPr indent="0" lvl="0" marL="0" marR="0" rtl="0" algn="ctr">
              <a:lnSpc>
                <a:spcPct val="110000"/>
              </a:lnSpc>
              <a:spcBef>
                <a:spcPts val="0"/>
              </a:spcBef>
              <a:spcAft>
                <a:spcPts val="0"/>
              </a:spcAft>
              <a:buClr>
                <a:srgbClr val="000000"/>
              </a:buClr>
              <a:buSzPts val="1600"/>
              <a:buFont typeface="Arial"/>
              <a:buNone/>
            </a:pPr>
            <a:r>
              <a:rPr b="1" i="0" lang="en" sz="1600" u="none" cap="none" strike="noStrike">
                <a:solidFill>
                  <a:srgbClr val="FFFFFF"/>
                </a:solidFill>
                <a:latin typeface="Arial"/>
                <a:ea typeface="Arial"/>
                <a:cs typeface="Arial"/>
                <a:sym typeface="Arial"/>
              </a:rPr>
              <a:t>NATIONALWEATHER</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1" i="0" lang="en" sz="1600" u="none" cap="none" strike="noStrike">
                <a:solidFill>
                  <a:srgbClr val="FFFFFF"/>
                </a:solidFill>
                <a:latin typeface="Arial"/>
                <a:ea typeface="Arial"/>
                <a:cs typeface="Arial"/>
                <a:sym typeface="Arial"/>
              </a:rPr>
              <a:t>SERVICE</a:t>
            </a:r>
            <a:endParaRPr b="1" i="0" sz="1600" u="none" cap="none" strike="noStrike">
              <a:solidFill>
                <a:srgbClr val="FFFFFF"/>
              </a:solidFill>
              <a:latin typeface="Arial"/>
              <a:ea typeface="Arial"/>
              <a:cs typeface="Arial"/>
              <a:sym typeface="Arial"/>
            </a:endParaRPr>
          </a:p>
        </p:txBody>
      </p:sp>
      <p:sp>
        <p:nvSpPr>
          <p:cNvPr id="100" name="Google Shape;100;g2eb65215b75_0_6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blue">
  <p:cSld name="Title Darkblue">
    <p:spTree>
      <p:nvGrpSpPr>
        <p:cNvPr id="101" name="Shape 101"/>
        <p:cNvGrpSpPr/>
        <p:nvPr/>
      </p:nvGrpSpPr>
      <p:grpSpPr>
        <a:xfrm>
          <a:off x="0" y="0"/>
          <a:ext cx="0" cy="0"/>
          <a:chOff x="0" y="0"/>
          <a:chExt cx="0" cy="0"/>
        </a:xfrm>
      </p:grpSpPr>
      <p:sp>
        <p:nvSpPr>
          <p:cNvPr id="102" name="Google Shape;102;g2eb65215b75_0_314"/>
          <p:cNvSpPr/>
          <p:nvPr/>
        </p:nvSpPr>
        <p:spPr>
          <a:xfrm>
            <a:off x="175" y="0"/>
            <a:ext cx="9144000" cy="47982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g2eb65215b75_0_314"/>
          <p:cNvSpPr txBox="1"/>
          <p:nvPr>
            <p:ph type="ctrTitle"/>
          </p:nvPr>
        </p:nvSpPr>
        <p:spPr>
          <a:xfrm>
            <a:off x="311708" y="4397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3600"/>
              <a:buNone/>
              <a:defRPr sz="3600">
                <a:solidFill>
                  <a:schemeClr val="lt1"/>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04" name="Google Shape;104;g2eb65215b75_0_314"/>
          <p:cNvSpPr txBox="1"/>
          <p:nvPr>
            <p:ph idx="1" type="subTitle"/>
          </p:nvPr>
        </p:nvSpPr>
        <p:spPr>
          <a:xfrm>
            <a:off x="311700" y="26817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5" name="Google Shape;105;g2eb65215b75_0_3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_1_1">
    <p:spTree>
      <p:nvGrpSpPr>
        <p:cNvPr id="106" name="Shape 106"/>
        <p:cNvGrpSpPr/>
        <p:nvPr/>
      </p:nvGrpSpPr>
      <p:grpSpPr>
        <a:xfrm>
          <a:off x="0" y="0"/>
          <a:ext cx="0" cy="0"/>
          <a:chOff x="0" y="0"/>
          <a:chExt cx="0" cy="0"/>
        </a:xfrm>
      </p:grpSpPr>
      <p:sp>
        <p:nvSpPr>
          <p:cNvPr id="107" name="Google Shape;107;g27704b6f6a1_0_81"/>
          <p:cNvSpPr txBox="1"/>
          <p:nvPr>
            <p:ph type="title"/>
          </p:nvPr>
        </p:nvSpPr>
        <p:spPr>
          <a:xfrm>
            <a:off x="456000" y="41925"/>
            <a:ext cx="8220000" cy="6906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3000"/>
              <a:buNone/>
              <a:defRPr sz="3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g27704b6f6a1_0_81"/>
          <p:cNvSpPr txBox="1"/>
          <p:nvPr>
            <p:ph idx="1" type="body"/>
          </p:nvPr>
        </p:nvSpPr>
        <p:spPr>
          <a:xfrm>
            <a:off x="109050" y="732525"/>
            <a:ext cx="4342800" cy="4068300"/>
          </a:xfrm>
          <a:prstGeom prst="rect">
            <a:avLst/>
          </a:prstGeom>
          <a:noFill/>
          <a:ln>
            <a:noFill/>
          </a:ln>
        </p:spPr>
        <p:txBody>
          <a:bodyPr anchorCtr="0" anchor="t" bIns="0" lIns="0" spcFirstLastPara="1" rIns="0" wrap="square" tIns="0">
            <a:noAutofit/>
          </a:bodyPr>
          <a:lstStyle>
            <a:lvl1pPr indent="-342900" lvl="0" marL="457200" marR="0" rtl="0" algn="l">
              <a:lnSpc>
                <a:spcPct val="100000"/>
              </a:lnSpc>
              <a:spcBef>
                <a:spcPts val="64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100000"/>
              </a:lnSpc>
              <a:spcBef>
                <a:spcPts val="56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u="none" cap="none" strike="noStrike">
                <a:solidFill>
                  <a:schemeClr val="dk1"/>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u="none" cap="none" strike="noStrike">
                <a:solidFill>
                  <a:schemeClr val="dk1"/>
                </a:solidFill>
                <a:latin typeface="Arial"/>
                <a:ea typeface="Arial"/>
                <a:cs typeface="Arial"/>
                <a:sym typeface="Arial"/>
              </a:defRPr>
            </a:lvl4pPr>
            <a:lvl5pPr indent="-317500" lvl="4" marL="2286000" marR="0" rtl="0" algn="l">
              <a:lnSpc>
                <a:spcPct val="100000"/>
              </a:lnSpc>
              <a:spcBef>
                <a:spcPts val="360"/>
              </a:spcBef>
              <a:spcAft>
                <a:spcPts val="0"/>
              </a:spcAft>
              <a:buClr>
                <a:schemeClr val="dk1"/>
              </a:buClr>
              <a:buSzPts val="1400"/>
              <a:buFont typeface="Arial"/>
              <a:buChar char="○"/>
              <a:defRPr b="0" i="0" u="none" cap="none" strike="noStrike">
                <a:solidFill>
                  <a:schemeClr val="dk1"/>
                </a:solidFill>
                <a:latin typeface="Arial"/>
                <a:ea typeface="Arial"/>
                <a:cs typeface="Arial"/>
                <a:sym typeface="Arial"/>
              </a:defRPr>
            </a:lvl5pPr>
            <a:lvl6pPr indent="-317500" lvl="5" marL="2743200" marR="0" rtl="0" algn="l">
              <a:lnSpc>
                <a:spcPct val="100000"/>
              </a:lnSpc>
              <a:spcBef>
                <a:spcPts val="320"/>
              </a:spcBef>
              <a:spcAft>
                <a:spcPts val="0"/>
              </a:spcAft>
              <a:buClr>
                <a:schemeClr val="dk1"/>
              </a:buClr>
              <a:buSzPts val="1400"/>
              <a:buFont typeface="Arial"/>
              <a:buChar char="■"/>
              <a:defRPr b="0" i="0" u="none" cap="none" strike="noStrike">
                <a:solidFill>
                  <a:schemeClr val="dk1"/>
                </a:solidFill>
                <a:latin typeface="Calibri"/>
                <a:ea typeface="Calibri"/>
                <a:cs typeface="Calibri"/>
                <a:sym typeface="Calibri"/>
              </a:defRPr>
            </a:lvl6pPr>
            <a:lvl7pPr indent="-304800" lvl="6" marL="3200400" marR="0" rtl="0" algn="l">
              <a:lnSpc>
                <a:spcPct val="10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109" name="Google Shape;109;g27704b6f6a1_0_81"/>
          <p:cNvSpPr txBox="1"/>
          <p:nvPr>
            <p:ph idx="2" type="body"/>
          </p:nvPr>
        </p:nvSpPr>
        <p:spPr>
          <a:xfrm>
            <a:off x="4802575" y="732375"/>
            <a:ext cx="4230300" cy="4068300"/>
          </a:xfrm>
          <a:prstGeom prst="rect">
            <a:avLst/>
          </a:prstGeom>
          <a:noFill/>
          <a:ln>
            <a:noFill/>
          </a:ln>
        </p:spPr>
        <p:txBody>
          <a:bodyPr anchorCtr="0" anchor="t" bIns="0" lIns="0" spcFirstLastPara="1" rIns="0" wrap="square" tIns="0">
            <a:noAutofit/>
          </a:bodyPr>
          <a:lstStyle>
            <a:lvl1pPr indent="-342900" lvl="0" marL="457200" marR="0" rtl="0" algn="l">
              <a:lnSpc>
                <a:spcPct val="100000"/>
              </a:lnSpc>
              <a:spcBef>
                <a:spcPts val="64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100000"/>
              </a:lnSpc>
              <a:spcBef>
                <a:spcPts val="56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u="none" cap="none" strike="noStrike">
                <a:solidFill>
                  <a:schemeClr val="dk1"/>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u="none" cap="none" strike="noStrike">
                <a:solidFill>
                  <a:schemeClr val="dk1"/>
                </a:solidFill>
                <a:latin typeface="Arial"/>
                <a:ea typeface="Arial"/>
                <a:cs typeface="Arial"/>
                <a:sym typeface="Arial"/>
              </a:defRPr>
            </a:lvl4pPr>
            <a:lvl5pPr indent="-317500" lvl="4" marL="2286000" marR="0" rtl="0" algn="l">
              <a:lnSpc>
                <a:spcPct val="100000"/>
              </a:lnSpc>
              <a:spcBef>
                <a:spcPts val="360"/>
              </a:spcBef>
              <a:spcAft>
                <a:spcPts val="0"/>
              </a:spcAft>
              <a:buClr>
                <a:schemeClr val="dk1"/>
              </a:buClr>
              <a:buSzPts val="1400"/>
              <a:buFont typeface="Arial"/>
              <a:buChar char="○"/>
              <a:defRPr b="0" i="0" u="none" cap="none" strike="noStrike">
                <a:solidFill>
                  <a:schemeClr val="dk1"/>
                </a:solidFill>
                <a:latin typeface="Arial"/>
                <a:ea typeface="Arial"/>
                <a:cs typeface="Arial"/>
                <a:sym typeface="Arial"/>
              </a:defRPr>
            </a:lvl5pPr>
            <a:lvl6pPr indent="-317500" lvl="5" marL="2743200" marR="0" rtl="0" algn="l">
              <a:lnSpc>
                <a:spcPct val="100000"/>
              </a:lnSpc>
              <a:spcBef>
                <a:spcPts val="320"/>
              </a:spcBef>
              <a:spcAft>
                <a:spcPts val="0"/>
              </a:spcAft>
              <a:buClr>
                <a:schemeClr val="dk1"/>
              </a:buClr>
              <a:buSzPts val="1400"/>
              <a:buFont typeface="Arial"/>
              <a:buChar char="■"/>
              <a:defRPr b="0" i="0" u="none" cap="none" strike="noStrike">
                <a:solidFill>
                  <a:schemeClr val="dk1"/>
                </a:solidFill>
                <a:latin typeface="Calibri"/>
                <a:ea typeface="Calibri"/>
                <a:cs typeface="Calibri"/>
                <a:sym typeface="Calibri"/>
              </a:defRPr>
            </a:lvl6pPr>
            <a:lvl7pPr indent="-304800" lvl="6" marL="3200400" marR="0" rtl="0" algn="l">
              <a:lnSpc>
                <a:spcPct val="10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110" name="Google Shape;110;g27704b6f6a1_0_8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chemeClr val="dk1"/>
                </a:solidFill>
                <a:latin typeface="Arial"/>
                <a:ea typeface="Arial"/>
                <a:cs typeface="Arial"/>
                <a:sym typeface="Arial"/>
              </a:defRPr>
            </a:lvl1pPr>
            <a:lvl2pPr lvl="1">
              <a:buNone/>
              <a:defRPr sz="1300">
                <a:solidFill>
                  <a:schemeClr val="dk1"/>
                </a:solidFill>
                <a:latin typeface="Arial"/>
                <a:ea typeface="Arial"/>
                <a:cs typeface="Arial"/>
                <a:sym typeface="Arial"/>
              </a:defRPr>
            </a:lvl2pPr>
            <a:lvl3pPr lvl="2">
              <a:buNone/>
              <a:defRPr sz="1300">
                <a:solidFill>
                  <a:schemeClr val="dk1"/>
                </a:solidFill>
                <a:latin typeface="Arial"/>
                <a:ea typeface="Arial"/>
                <a:cs typeface="Arial"/>
                <a:sym typeface="Arial"/>
              </a:defRPr>
            </a:lvl3pPr>
            <a:lvl4pPr lvl="3">
              <a:buNone/>
              <a:defRPr sz="1300">
                <a:solidFill>
                  <a:schemeClr val="dk1"/>
                </a:solidFill>
                <a:latin typeface="Arial"/>
                <a:ea typeface="Arial"/>
                <a:cs typeface="Arial"/>
                <a:sym typeface="Arial"/>
              </a:defRPr>
            </a:lvl4pPr>
            <a:lvl5pPr lvl="4">
              <a:buNone/>
              <a:defRPr sz="1300">
                <a:solidFill>
                  <a:schemeClr val="dk1"/>
                </a:solidFill>
                <a:latin typeface="Arial"/>
                <a:ea typeface="Arial"/>
                <a:cs typeface="Arial"/>
                <a:sym typeface="Arial"/>
              </a:defRPr>
            </a:lvl5pPr>
            <a:lvl6pPr lvl="5">
              <a:buNone/>
              <a:defRPr sz="1300">
                <a:solidFill>
                  <a:schemeClr val="dk1"/>
                </a:solidFill>
                <a:latin typeface="Arial"/>
                <a:ea typeface="Arial"/>
                <a:cs typeface="Arial"/>
                <a:sym typeface="Arial"/>
              </a:defRPr>
            </a:lvl6pPr>
            <a:lvl7pPr lvl="6">
              <a:buNone/>
              <a:defRPr sz="1300">
                <a:solidFill>
                  <a:schemeClr val="dk1"/>
                </a:solidFill>
                <a:latin typeface="Arial"/>
                <a:ea typeface="Arial"/>
                <a:cs typeface="Arial"/>
                <a:sym typeface="Arial"/>
              </a:defRPr>
            </a:lvl7pPr>
            <a:lvl8pPr lvl="7">
              <a:buNone/>
              <a:defRPr sz="1300">
                <a:solidFill>
                  <a:schemeClr val="dk1"/>
                </a:solidFill>
                <a:latin typeface="Arial"/>
                <a:ea typeface="Arial"/>
                <a:cs typeface="Arial"/>
                <a:sym typeface="Arial"/>
              </a:defRPr>
            </a:lvl8pPr>
            <a:lvl9pPr lvl="8">
              <a:buNone/>
              <a:defRPr sz="13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11" name="Shape 111"/>
        <p:cNvGrpSpPr/>
        <p:nvPr/>
      </p:nvGrpSpPr>
      <p:grpSpPr>
        <a:xfrm>
          <a:off x="0" y="0"/>
          <a:ext cx="0" cy="0"/>
          <a:chOff x="0" y="0"/>
          <a:chExt cx="0" cy="0"/>
        </a:xfrm>
      </p:grpSpPr>
      <p:sp>
        <p:nvSpPr>
          <p:cNvPr id="112" name="Google Shape;112;g27704b6f6a1_0_4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90000"/>
              </a:lnSpc>
              <a:spcBef>
                <a:spcPts val="0"/>
              </a:spcBef>
              <a:spcAft>
                <a:spcPts val="0"/>
              </a:spcAft>
              <a:buClr>
                <a:schemeClr val="dk1"/>
              </a:buClr>
              <a:buSzPts val="2800"/>
              <a:buFont typeface="Calibri"/>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3" name="Google Shape;113;g27704b6f6a1_0_4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90000"/>
              </a:lnSpc>
              <a:spcBef>
                <a:spcPts val="0"/>
              </a:spcBef>
              <a:spcAft>
                <a:spcPts val="0"/>
              </a:spcAft>
              <a:buClr>
                <a:schemeClr val="dk1"/>
              </a:buClr>
              <a:buSzPts val="18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114" name="Google Shape;114;g27704b6f6a1_0_4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14" name="Shape 14"/>
        <p:cNvGrpSpPr/>
        <p:nvPr/>
      </p:nvGrpSpPr>
      <p:grpSpPr>
        <a:xfrm>
          <a:off x="0" y="0"/>
          <a:ext cx="0" cy="0"/>
          <a:chOff x="0" y="0"/>
          <a:chExt cx="0" cy="0"/>
        </a:xfrm>
      </p:grpSpPr>
      <p:sp>
        <p:nvSpPr>
          <p:cNvPr id="15" name="Google Shape;15;p4"/>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4"/>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8" name="Google Shape;18;p4"/>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19" name="Shape 19"/>
        <p:cNvGrpSpPr/>
        <p:nvPr/>
      </p:nvGrpSpPr>
      <p:grpSpPr>
        <a:xfrm>
          <a:off x="0" y="0"/>
          <a:ext cx="0" cy="0"/>
          <a:chOff x="0" y="0"/>
          <a:chExt cx="0" cy="0"/>
        </a:xfrm>
      </p:grpSpPr>
      <p:grpSp>
        <p:nvGrpSpPr>
          <p:cNvPr id="20" name="Google Shape;20;p5"/>
          <p:cNvGrpSpPr/>
          <p:nvPr/>
        </p:nvGrpSpPr>
        <p:grpSpPr>
          <a:xfrm>
            <a:off x="830392" y="1191256"/>
            <a:ext cx="745763" cy="45826"/>
            <a:chOff x="4580561" y="2589004"/>
            <a:chExt cx="1064464" cy="25200"/>
          </a:xfrm>
        </p:grpSpPr>
        <p:sp>
          <p:nvSpPr>
            <p:cNvPr id="21" name="Google Shape;21;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4" name="Google Shape;24;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5"/>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26" name="Google Shape;26;p5"/>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31" name="Google Shape;31;p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5" name="Google Shape;35;p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36" name="Google Shape;36;p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37" name="Shape 37"/>
        <p:cNvGrpSpPr/>
        <p:nvPr/>
      </p:nvGrpSpPr>
      <p:grpSpPr>
        <a:xfrm>
          <a:off x="0" y="0"/>
          <a:ext cx="0" cy="0"/>
          <a:chOff x="0" y="0"/>
          <a:chExt cx="0" cy="0"/>
        </a:xfrm>
      </p:grpSpPr>
      <p:sp>
        <p:nvSpPr>
          <p:cNvPr id="38" name="Google Shape;38;p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9" name="Google Shape;39;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0" name="Google Shape;40;p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41" name="Google Shape;41;p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5" name="Google Shape;45;p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46" name="Google Shape;46;p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7" name="Shape 47"/>
        <p:cNvGrpSpPr/>
        <p:nvPr/>
      </p:nvGrpSpPr>
      <p:grpSpPr>
        <a:xfrm>
          <a:off x="0" y="0"/>
          <a:ext cx="0" cy="0"/>
          <a:chOff x="0" y="0"/>
          <a:chExt cx="0" cy="0"/>
        </a:xfrm>
      </p:grpSpPr>
      <p:grpSp>
        <p:nvGrpSpPr>
          <p:cNvPr id="48" name="Google Shape;48;p10"/>
          <p:cNvGrpSpPr/>
          <p:nvPr/>
        </p:nvGrpSpPr>
        <p:grpSpPr>
          <a:xfrm>
            <a:off x="830392" y="4169130"/>
            <a:ext cx="745763" cy="45826"/>
            <a:chOff x="4580561" y="2589004"/>
            <a:chExt cx="1064464" cy="25200"/>
          </a:xfrm>
        </p:grpSpPr>
        <p:sp>
          <p:nvSpPr>
            <p:cNvPr id="49" name="Google Shape;49;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p1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52" name="Google Shape;52;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10"/>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54" name="Google Shape;54;p10"/>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 name="Shape 55"/>
        <p:cNvGrpSpPr/>
        <p:nvPr/>
      </p:nvGrpSpPr>
      <p:grpSpPr>
        <a:xfrm>
          <a:off x="0" y="0"/>
          <a:ext cx="0" cy="0"/>
          <a:chOff x="0" y="0"/>
          <a:chExt cx="0" cy="0"/>
        </a:xfrm>
      </p:grpSpPr>
      <p:sp>
        <p:nvSpPr>
          <p:cNvPr id="56" name="Google Shape;56;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8" name="Google Shape;58;p1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59" name="Google Shape;59;p1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0" name="Google Shape;60;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61" name="Google Shape;61;p11"/>
          <p:cNvGrpSpPr/>
          <p:nvPr/>
        </p:nvGrpSpPr>
        <p:grpSpPr>
          <a:xfrm>
            <a:off x="830392" y="1191256"/>
            <a:ext cx="745763" cy="45826"/>
            <a:chOff x="4580561" y="2589004"/>
            <a:chExt cx="1064464" cy="25200"/>
          </a:xfrm>
        </p:grpSpPr>
        <p:sp>
          <p:nvSpPr>
            <p:cNvPr id="62" name="Google Shape;62;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hyperlink" Target="https://journals.ametsoc.org/view/journals/mwre/149/12/MWR-D-21-0068.1.x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2eb65215b75_0_0"/>
          <p:cNvPicPr preferRelativeResize="0"/>
          <p:nvPr/>
        </p:nvPicPr>
        <p:blipFill rotWithShape="1">
          <a:blip r:embed="rId3">
            <a:alphaModFix/>
          </a:blip>
          <a:srcRect b="0" l="0" r="0" t="0"/>
          <a:stretch/>
        </p:blipFill>
        <p:spPr>
          <a:xfrm>
            <a:off x="0" y="3054751"/>
            <a:ext cx="9144000" cy="2165760"/>
          </a:xfrm>
          <a:prstGeom prst="rect">
            <a:avLst/>
          </a:prstGeom>
          <a:noFill/>
          <a:ln>
            <a:noFill/>
          </a:ln>
        </p:spPr>
      </p:pic>
      <p:sp>
        <p:nvSpPr>
          <p:cNvPr id="120" name="Google Shape;120;g2eb65215b75_0_0"/>
          <p:cNvSpPr/>
          <p:nvPr/>
        </p:nvSpPr>
        <p:spPr>
          <a:xfrm>
            <a:off x="1906900" y="17000"/>
            <a:ext cx="7249200" cy="704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1000"/>
              </a:spcAft>
              <a:buNone/>
            </a:pPr>
            <a:r>
              <a:rPr b="1" lang="en" sz="2200">
                <a:solidFill>
                  <a:srgbClr val="FFFF00"/>
                </a:solidFill>
              </a:rPr>
              <a:t>Hurricane Inner-core Data Assimilation Upgrades for HAFSv2 and 2024 Real-Time Parallel Experiments</a:t>
            </a:r>
            <a:endParaRPr i="0" sz="2200" u="none" cap="none" strike="noStrike">
              <a:solidFill>
                <a:srgbClr val="FFFF00"/>
              </a:solidFill>
            </a:endParaRPr>
          </a:p>
        </p:txBody>
      </p:sp>
      <p:sp>
        <p:nvSpPr>
          <p:cNvPr id="121" name="Google Shape;121;g2eb65215b75_0_0"/>
          <p:cNvSpPr txBox="1"/>
          <p:nvPr/>
        </p:nvSpPr>
        <p:spPr>
          <a:xfrm>
            <a:off x="1928500" y="1025400"/>
            <a:ext cx="7206000" cy="9717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0"/>
              </a:spcBef>
              <a:spcAft>
                <a:spcPts val="0"/>
              </a:spcAft>
              <a:buNone/>
            </a:pPr>
            <a:r>
              <a:rPr lang="en" sz="1600">
                <a:solidFill>
                  <a:schemeClr val="lt1"/>
                </a:solidFill>
                <a:latin typeface="Times New Roman"/>
                <a:ea typeface="Times New Roman"/>
                <a:cs typeface="Times New Roman"/>
                <a:sym typeface="Times New Roman"/>
              </a:rPr>
              <a:t>Xu Lu,</a:t>
            </a:r>
            <a:r>
              <a:rPr baseline="30000" lang="en" sz="1600">
                <a:solidFill>
                  <a:schemeClr val="lt1"/>
                </a:solidFill>
                <a:latin typeface="Times New Roman"/>
                <a:ea typeface="Times New Roman"/>
                <a:cs typeface="Times New Roman"/>
                <a:sym typeface="Times New Roman"/>
              </a:rPr>
              <a:t>1</a:t>
            </a:r>
            <a:r>
              <a:rPr lang="en" sz="1600">
                <a:solidFill>
                  <a:schemeClr val="lt1"/>
                </a:solidFill>
                <a:latin typeface="Times New Roman"/>
                <a:ea typeface="Times New Roman"/>
                <a:cs typeface="Times New Roman"/>
                <a:sym typeface="Times New Roman"/>
              </a:rPr>
              <a:t> Jing Cheng,</a:t>
            </a:r>
            <a:r>
              <a:rPr baseline="30000" lang="en" sz="1600">
                <a:solidFill>
                  <a:schemeClr val="lt1"/>
                </a:solidFill>
                <a:latin typeface="Times New Roman"/>
                <a:ea typeface="Times New Roman"/>
                <a:cs typeface="Times New Roman"/>
                <a:sym typeface="Times New Roman"/>
              </a:rPr>
              <a:t>2</a:t>
            </a:r>
            <a:r>
              <a:rPr lang="en" sz="1600">
                <a:solidFill>
                  <a:schemeClr val="lt1"/>
                </a:solidFill>
                <a:latin typeface="Times New Roman"/>
                <a:ea typeface="Times New Roman"/>
                <a:cs typeface="Times New Roman"/>
                <a:sym typeface="Times New Roman"/>
              </a:rPr>
              <a:t> Yonghui Weng,</a:t>
            </a:r>
            <a:r>
              <a:rPr baseline="30000" lang="en" sz="1600">
                <a:solidFill>
                  <a:schemeClr val="lt1"/>
                </a:solidFill>
                <a:latin typeface="Times New Roman"/>
                <a:ea typeface="Times New Roman"/>
                <a:cs typeface="Times New Roman"/>
                <a:sym typeface="Times New Roman"/>
              </a:rPr>
              <a:t>1</a:t>
            </a:r>
            <a:r>
              <a:rPr lang="en" sz="1600">
                <a:solidFill>
                  <a:schemeClr val="lt1"/>
                </a:solidFill>
                <a:latin typeface="Times New Roman"/>
                <a:ea typeface="Times New Roman"/>
                <a:cs typeface="Times New Roman"/>
                <a:sym typeface="Times New Roman"/>
              </a:rPr>
              <a:t> Bin Liu,</a:t>
            </a:r>
            <a:r>
              <a:rPr baseline="30000" lang="en" sz="1600">
                <a:solidFill>
                  <a:schemeClr val="lt1"/>
                </a:solidFill>
                <a:latin typeface="Times New Roman"/>
                <a:ea typeface="Times New Roman"/>
                <a:cs typeface="Times New Roman"/>
                <a:sym typeface="Times New Roman"/>
              </a:rPr>
              <a:t>1</a:t>
            </a:r>
            <a:r>
              <a:rPr lang="en" sz="1600">
                <a:solidFill>
                  <a:schemeClr val="lt1"/>
                </a:solidFill>
                <a:latin typeface="Times New Roman"/>
                <a:ea typeface="Times New Roman"/>
                <a:cs typeface="Times New Roman"/>
                <a:sym typeface="Times New Roman"/>
              </a:rPr>
              <a:t> Zhan Zhang,</a:t>
            </a:r>
            <a:r>
              <a:rPr baseline="30000" lang="en" sz="1600">
                <a:solidFill>
                  <a:schemeClr val="lt1"/>
                </a:solidFill>
                <a:latin typeface="Times New Roman"/>
                <a:ea typeface="Times New Roman"/>
                <a:cs typeface="Times New Roman"/>
                <a:sym typeface="Times New Roman"/>
              </a:rPr>
              <a:t>3</a:t>
            </a:r>
            <a:r>
              <a:rPr lang="en" sz="1600">
                <a:solidFill>
                  <a:schemeClr val="lt1"/>
                </a:solidFill>
                <a:latin typeface="Times New Roman"/>
                <a:ea typeface="Times New Roman"/>
                <a:cs typeface="Times New Roman"/>
                <a:sym typeface="Times New Roman"/>
              </a:rPr>
              <a:t> Avichal Mehra,</a:t>
            </a:r>
            <a:r>
              <a:rPr baseline="30000" lang="en" sz="1600">
                <a:solidFill>
                  <a:schemeClr val="lt1"/>
                </a:solidFill>
                <a:latin typeface="Times New Roman"/>
                <a:ea typeface="Times New Roman"/>
                <a:cs typeface="Times New Roman"/>
                <a:sym typeface="Times New Roman"/>
              </a:rPr>
              <a:t>3</a:t>
            </a:r>
            <a:r>
              <a:rPr lang="en" sz="1600">
                <a:solidFill>
                  <a:schemeClr val="lt1"/>
                </a:solidFill>
                <a:latin typeface="Times New Roman"/>
                <a:ea typeface="Times New Roman"/>
                <a:cs typeface="Times New Roman"/>
                <a:sym typeface="Times New Roman"/>
              </a:rPr>
              <a:t> and Vijay Tallapragada</a:t>
            </a:r>
            <a:r>
              <a:rPr baseline="30000" lang="en" sz="1600">
                <a:solidFill>
                  <a:schemeClr val="lt1"/>
                </a:solidFill>
                <a:latin typeface="Times New Roman"/>
                <a:ea typeface="Times New Roman"/>
                <a:cs typeface="Times New Roman"/>
                <a:sym typeface="Times New Roman"/>
              </a:rPr>
              <a:t>3</a:t>
            </a:r>
            <a:endParaRPr b="0" sz="1600" u="none" cap="none" strike="noStrike">
              <a:solidFill>
                <a:schemeClr val="lt1"/>
              </a:solidFill>
              <a:latin typeface="Arial"/>
              <a:ea typeface="Arial"/>
              <a:cs typeface="Arial"/>
              <a:sym typeface="Arial"/>
            </a:endParaRPr>
          </a:p>
          <a:p>
            <a:pPr indent="0" lvl="0" marL="0" rtl="0" algn="ctr">
              <a:lnSpc>
                <a:spcPct val="115000"/>
              </a:lnSpc>
              <a:spcBef>
                <a:spcPts val="1000"/>
              </a:spcBef>
              <a:spcAft>
                <a:spcPts val="1000"/>
              </a:spcAft>
              <a:buNone/>
            </a:pPr>
            <a:r>
              <a:rPr baseline="30000" lang="en" sz="1200">
                <a:solidFill>
                  <a:schemeClr val="lt1"/>
                </a:solidFill>
                <a:latin typeface="Times New Roman"/>
                <a:ea typeface="Times New Roman"/>
                <a:cs typeface="Times New Roman"/>
                <a:sym typeface="Times New Roman"/>
              </a:rPr>
              <a:t>1</a:t>
            </a:r>
            <a:r>
              <a:rPr lang="en" sz="1200">
                <a:solidFill>
                  <a:schemeClr val="lt1"/>
                </a:solidFill>
                <a:latin typeface="Times New Roman"/>
                <a:ea typeface="Times New Roman"/>
                <a:cs typeface="Times New Roman"/>
                <a:sym typeface="Times New Roman"/>
              </a:rPr>
              <a:t>Lynker at NOAA/NWS/NCEP/EMC; </a:t>
            </a:r>
            <a:r>
              <a:rPr baseline="30000" lang="en" sz="1200">
                <a:solidFill>
                  <a:schemeClr val="lt1"/>
                </a:solidFill>
                <a:latin typeface="Times New Roman"/>
                <a:ea typeface="Times New Roman"/>
                <a:cs typeface="Times New Roman"/>
                <a:sym typeface="Times New Roman"/>
              </a:rPr>
              <a:t>2</a:t>
            </a:r>
            <a:r>
              <a:rPr lang="en" sz="1200">
                <a:solidFill>
                  <a:schemeClr val="lt1"/>
                </a:solidFill>
                <a:latin typeface="Times New Roman"/>
                <a:ea typeface="Times New Roman"/>
                <a:cs typeface="Times New Roman"/>
                <a:sym typeface="Times New Roman"/>
              </a:rPr>
              <a:t>Axiom at NOAA/NWS/NCEP/EMC; </a:t>
            </a:r>
            <a:r>
              <a:rPr baseline="30000" lang="en" sz="1200">
                <a:solidFill>
                  <a:schemeClr val="lt1"/>
                </a:solidFill>
                <a:latin typeface="Times New Roman"/>
                <a:ea typeface="Times New Roman"/>
                <a:cs typeface="Times New Roman"/>
                <a:sym typeface="Times New Roman"/>
              </a:rPr>
              <a:t>3</a:t>
            </a:r>
            <a:r>
              <a:rPr lang="en" sz="1200">
                <a:solidFill>
                  <a:schemeClr val="lt1"/>
                </a:solidFill>
                <a:latin typeface="Times New Roman"/>
                <a:ea typeface="Times New Roman"/>
                <a:cs typeface="Times New Roman"/>
                <a:sym typeface="Times New Roman"/>
              </a:rPr>
              <a:t>NOAA/NWS/NCEP/EMC</a:t>
            </a:r>
            <a:endParaRPr b="0" sz="1200" u="none" cap="none" strike="noStrike">
              <a:solidFill>
                <a:schemeClr val="lt1"/>
              </a:solidFill>
              <a:latin typeface="Arial"/>
              <a:ea typeface="Arial"/>
              <a:cs typeface="Arial"/>
              <a:sym typeface="Arial"/>
            </a:endParaRPr>
          </a:p>
        </p:txBody>
      </p:sp>
      <p:sp>
        <p:nvSpPr>
          <p:cNvPr id="122" name="Google Shape;122;g2eb65215b75_0_0"/>
          <p:cNvSpPr txBox="1"/>
          <p:nvPr/>
        </p:nvSpPr>
        <p:spPr>
          <a:xfrm>
            <a:off x="1928500" y="2564788"/>
            <a:ext cx="7206000" cy="461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lang="en" sz="1200">
                <a:solidFill>
                  <a:schemeClr val="lt1"/>
                </a:solidFill>
              </a:rPr>
              <a:t>Unifying Innovations in Forecasting Capabilities Workshop 2024</a:t>
            </a:r>
            <a:endParaRPr sz="1200">
              <a:solidFill>
                <a:schemeClr val="lt1"/>
              </a:solidFill>
            </a:endParaRPr>
          </a:p>
          <a:p>
            <a:pPr indent="0" lvl="0" marL="0" marR="0" rtl="0" algn="r">
              <a:lnSpc>
                <a:spcPct val="100000"/>
              </a:lnSpc>
              <a:spcBef>
                <a:spcPts val="0"/>
              </a:spcBef>
              <a:spcAft>
                <a:spcPts val="0"/>
              </a:spcAft>
              <a:buNone/>
            </a:pPr>
            <a:r>
              <a:rPr lang="en" sz="1200">
                <a:solidFill>
                  <a:schemeClr val="lt1"/>
                </a:solidFill>
              </a:rPr>
              <a:t>22-26 July </a:t>
            </a:r>
            <a:r>
              <a:rPr b="0" i="0" lang="en" sz="1200" u="none" cap="none" strike="noStrike">
                <a:solidFill>
                  <a:schemeClr val="lt1"/>
                </a:solidFill>
                <a:latin typeface="Arial"/>
                <a:ea typeface="Arial"/>
                <a:cs typeface="Arial"/>
                <a:sym typeface="Arial"/>
              </a:rPr>
              <a:t>2024, Jack</a:t>
            </a:r>
            <a:r>
              <a:rPr lang="en" sz="1200">
                <a:solidFill>
                  <a:schemeClr val="lt1"/>
                </a:solidFill>
              </a:rPr>
              <a:t>son, MS</a:t>
            </a:r>
            <a:endParaRPr b="0" i="0" sz="1200" u="none" cap="none" strike="noStrike">
              <a:solidFill>
                <a:schemeClr val="lt1"/>
              </a:solidFill>
              <a:latin typeface="Arial"/>
              <a:ea typeface="Arial"/>
              <a:cs typeface="Arial"/>
              <a:sym typeface="Arial"/>
            </a:endParaRPr>
          </a:p>
        </p:txBody>
      </p:sp>
      <p:sp>
        <p:nvSpPr>
          <p:cNvPr id="123" name="Google Shape;123;g2eb65215b75_0_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4" name="Google Shape;124;g2eb65215b75_0_0"/>
          <p:cNvSpPr txBox="1"/>
          <p:nvPr/>
        </p:nvSpPr>
        <p:spPr>
          <a:xfrm>
            <a:off x="2138975" y="2137250"/>
            <a:ext cx="6743100" cy="323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en" sz="1500">
                <a:solidFill>
                  <a:schemeClr val="lt1"/>
                </a:solidFill>
                <a:latin typeface="Times New Roman"/>
                <a:ea typeface="Times New Roman"/>
                <a:cs typeface="Times New Roman"/>
                <a:sym typeface="Times New Roman"/>
              </a:rPr>
              <a:t>Acknowledgement: Xuguang Wang (</a:t>
            </a:r>
            <a:r>
              <a:rPr lang="en" sz="1200">
                <a:solidFill>
                  <a:schemeClr val="lt1"/>
                </a:solidFill>
                <a:latin typeface="Times New Roman"/>
                <a:ea typeface="Times New Roman"/>
                <a:cs typeface="Times New Roman"/>
                <a:sym typeface="Times New Roman"/>
              </a:rPr>
              <a:t>MAP/OU</a:t>
            </a:r>
            <a:r>
              <a:rPr lang="en" sz="1500">
                <a:solidFill>
                  <a:schemeClr val="lt1"/>
                </a:solidFill>
                <a:latin typeface="Times New Roman"/>
                <a:ea typeface="Times New Roman"/>
                <a:cs typeface="Times New Roman"/>
                <a:sym typeface="Times New Roman"/>
              </a:rPr>
              <a:t>)</a:t>
            </a:r>
            <a:endParaRPr sz="150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g27704b6f6a1_0_496"/>
          <p:cNvPicPr preferRelativeResize="0"/>
          <p:nvPr/>
        </p:nvPicPr>
        <p:blipFill>
          <a:blip r:embed="rId3">
            <a:alphaModFix/>
          </a:blip>
          <a:stretch>
            <a:fillRect/>
          </a:stretch>
        </p:blipFill>
        <p:spPr>
          <a:xfrm>
            <a:off x="508963" y="2694725"/>
            <a:ext cx="4081300" cy="2448776"/>
          </a:xfrm>
          <a:prstGeom prst="rect">
            <a:avLst/>
          </a:prstGeom>
          <a:noFill/>
          <a:ln>
            <a:noFill/>
          </a:ln>
        </p:spPr>
      </p:pic>
      <p:pic>
        <p:nvPicPr>
          <p:cNvPr id="239" name="Google Shape;239;g27704b6f6a1_0_496"/>
          <p:cNvPicPr preferRelativeResize="0"/>
          <p:nvPr/>
        </p:nvPicPr>
        <p:blipFill>
          <a:blip r:embed="rId4">
            <a:alphaModFix/>
          </a:blip>
          <a:stretch>
            <a:fillRect/>
          </a:stretch>
        </p:blipFill>
        <p:spPr>
          <a:xfrm>
            <a:off x="79575" y="551375"/>
            <a:ext cx="4754876" cy="2286000"/>
          </a:xfrm>
          <a:prstGeom prst="rect">
            <a:avLst/>
          </a:prstGeom>
          <a:noFill/>
          <a:ln cap="flat" cmpd="sng" w="9525">
            <a:solidFill>
              <a:schemeClr val="dk2"/>
            </a:solidFill>
            <a:prstDash val="solid"/>
            <a:round/>
            <a:headEnd len="sm" w="sm" type="none"/>
            <a:tailEnd len="sm" w="sm" type="none"/>
          </a:ln>
        </p:spPr>
      </p:pic>
      <p:sp>
        <p:nvSpPr>
          <p:cNvPr id="240" name="Google Shape;240;g27704b6f6a1_0_496"/>
          <p:cNvSpPr txBox="1"/>
          <p:nvPr/>
        </p:nvSpPr>
        <p:spPr>
          <a:xfrm>
            <a:off x="-7250" y="-71075"/>
            <a:ext cx="9144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 sz="2600">
                <a:solidFill>
                  <a:srgbClr val="FFFF00"/>
                </a:solidFill>
                <a:latin typeface="Roboto Condensed"/>
                <a:ea typeface="Roboto Condensed"/>
                <a:cs typeface="Roboto Condensed"/>
                <a:sym typeface="Roboto Condensed"/>
              </a:rPr>
              <a:t>Storm-Following </a:t>
            </a:r>
            <a:r>
              <a:rPr b="1" lang="en" sz="2600">
                <a:solidFill>
                  <a:srgbClr val="FFFF00"/>
                </a:solidFill>
                <a:latin typeface="Roboto Condensed"/>
                <a:ea typeface="Roboto Condensed"/>
                <a:cs typeface="Roboto Condensed"/>
                <a:sym typeface="Roboto Condensed"/>
              </a:rPr>
              <a:t>3DIAU Methodology</a:t>
            </a:r>
            <a:endParaRPr b="1" i="0" sz="1800" u="none" cap="none" strike="noStrike">
              <a:solidFill>
                <a:srgbClr val="0000FF"/>
              </a:solidFill>
              <a:latin typeface="Roboto Condensed"/>
              <a:ea typeface="Roboto Condensed"/>
              <a:cs typeface="Roboto Condensed"/>
              <a:sym typeface="Roboto Condensed"/>
            </a:endParaRPr>
          </a:p>
        </p:txBody>
      </p:sp>
      <p:sp>
        <p:nvSpPr>
          <p:cNvPr id="241" name="Google Shape;241;g27704b6f6a1_0_496"/>
          <p:cNvSpPr txBox="1"/>
          <p:nvPr/>
        </p:nvSpPr>
        <p:spPr>
          <a:xfrm>
            <a:off x="4448800" y="4513225"/>
            <a:ext cx="3201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0097A7"/>
                </a:solidFill>
                <a:hlinkClick r:id="rId5">
                  <a:extLst>
                    <a:ext uri="{A12FA001-AC4F-418D-AE19-62706E023703}">
                      <ahyp:hlinkClr val="tx"/>
                    </a:ext>
                  </a:extLst>
                </a:hlinkClick>
              </a:rPr>
              <a:t>Feature-Relative 4DIAU https://doi.org/10.1175/MWR-D-21-0068.1</a:t>
            </a:r>
            <a:endParaRPr sz="1200">
              <a:solidFill>
                <a:srgbClr val="595959"/>
              </a:solidFill>
            </a:endParaRPr>
          </a:p>
        </p:txBody>
      </p:sp>
      <p:sp>
        <p:nvSpPr>
          <p:cNvPr id="242" name="Google Shape;242;g27704b6f6a1_0_496"/>
          <p:cNvSpPr txBox="1"/>
          <p:nvPr/>
        </p:nvSpPr>
        <p:spPr>
          <a:xfrm>
            <a:off x="5183950" y="513925"/>
            <a:ext cx="3664500" cy="3957900"/>
          </a:xfrm>
          <a:prstGeom prst="rect">
            <a:avLst/>
          </a:prstGeom>
          <a:noFill/>
          <a:ln>
            <a:noFill/>
          </a:ln>
        </p:spPr>
        <p:txBody>
          <a:bodyPr anchorCtr="0" anchor="t" bIns="91425" lIns="91425" spcFirstLastPara="1" rIns="91425" wrap="square" tIns="91425">
            <a:spAutoFit/>
          </a:bodyPr>
          <a:lstStyle/>
          <a:p>
            <a:pPr indent="-193040" lvl="0" marL="182880" rtl="0" algn="l">
              <a:lnSpc>
                <a:spcPct val="115000"/>
              </a:lnSpc>
              <a:spcBef>
                <a:spcPts val="1000"/>
              </a:spcBef>
              <a:spcAft>
                <a:spcPts val="0"/>
              </a:spcAft>
              <a:buClr>
                <a:schemeClr val="accent1"/>
              </a:buClr>
              <a:buSzPts val="1600"/>
              <a:buChar char="●"/>
            </a:pPr>
            <a:r>
              <a:rPr lang="en" sz="1600">
                <a:solidFill>
                  <a:schemeClr val="accent1"/>
                </a:solidFill>
              </a:rPr>
              <a:t>The Incremental Analysis Update (IAU) uses the increment as an additional but continuous forcing to the model integration (Bloom et al. 1996). </a:t>
            </a:r>
            <a:endParaRPr sz="1600">
              <a:solidFill>
                <a:schemeClr val="accent1"/>
              </a:solidFill>
            </a:endParaRPr>
          </a:p>
          <a:p>
            <a:pPr indent="-193040" lvl="0" marL="182880" rtl="0" algn="l">
              <a:lnSpc>
                <a:spcPct val="115000"/>
              </a:lnSpc>
              <a:spcBef>
                <a:spcPts val="1000"/>
              </a:spcBef>
              <a:spcAft>
                <a:spcPts val="1000"/>
              </a:spcAft>
              <a:buClr>
                <a:schemeClr val="accent1"/>
              </a:buClr>
              <a:buSzPts val="1600"/>
              <a:buChar char="●"/>
            </a:pPr>
            <a:r>
              <a:rPr lang="en" sz="1600">
                <a:solidFill>
                  <a:schemeClr val="accent1"/>
                </a:solidFill>
              </a:rPr>
              <a:t>The continuous but relatively small forcing added to each model integration time step is designed to maximally maintain the dynamical balance of the mass and momentum fields of the model, and therefore reduce the shocks caused by the intermittent DA</a:t>
            </a:r>
            <a:endParaRPr sz="1600"/>
          </a:p>
        </p:txBody>
      </p:sp>
      <p:sp>
        <p:nvSpPr>
          <p:cNvPr id="243" name="Google Shape;243;g27704b6f6a1_0_49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g27704b6f6a1_0_477"/>
          <p:cNvPicPr preferRelativeResize="0"/>
          <p:nvPr/>
        </p:nvPicPr>
        <p:blipFill>
          <a:blip r:embed="rId3">
            <a:alphaModFix/>
          </a:blip>
          <a:stretch>
            <a:fillRect/>
          </a:stretch>
        </p:blipFill>
        <p:spPr>
          <a:xfrm>
            <a:off x="92557" y="861925"/>
            <a:ext cx="2933852" cy="2103120"/>
          </a:xfrm>
          <a:prstGeom prst="rect">
            <a:avLst/>
          </a:prstGeom>
          <a:noFill/>
          <a:ln>
            <a:noFill/>
          </a:ln>
        </p:spPr>
      </p:pic>
      <p:pic>
        <p:nvPicPr>
          <p:cNvPr id="249" name="Google Shape;249;g27704b6f6a1_0_477"/>
          <p:cNvPicPr preferRelativeResize="0"/>
          <p:nvPr/>
        </p:nvPicPr>
        <p:blipFill>
          <a:blip r:embed="rId4">
            <a:alphaModFix/>
          </a:blip>
          <a:stretch>
            <a:fillRect/>
          </a:stretch>
        </p:blipFill>
        <p:spPr>
          <a:xfrm>
            <a:off x="92557" y="3040375"/>
            <a:ext cx="2933852" cy="2103120"/>
          </a:xfrm>
          <a:prstGeom prst="rect">
            <a:avLst/>
          </a:prstGeom>
          <a:noFill/>
          <a:ln>
            <a:noFill/>
          </a:ln>
        </p:spPr>
      </p:pic>
      <p:pic>
        <p:nvPicPr>
          <p:cNvPr id="250" name="Google Shape;250;g27704b6f6a1_0_477"/>
          <p:cNvPicPr preferRelativeResize="0"/>
          <p:nvPr/>
        </p:nvPicPr>
        <p:blipFill>
          <a:blip r:embed="rId5">
            <a:alphaModFix/>
          </a:blip>
          <a:stretch>
            <a:fillRect/>
          </a:stretch>
        </p:blipFill>
        <p:spPr>
          <a:xfrm>
            <a:off x="3056455" y="861922"/>
            <a:ext cx="2933852" cy="2103120"/>
          </a:xfrm>
          <a:prstGeom prst="rect">
            <a:avLst/>
          </a:prstGeom>
          <a:noFill/>
          <a:ln>
            <a:noFill/>
          </a:ln>
        </p:spPr>
      </p:pic>
      <p:pic>
        <p:nvPicPr>
          <p:cNvPr id="251" name="Google Shape;251;g27704b6f6a1_0_477"/>
          <p:cNvPicPr preferRelativeResize="0"/>
          <p:nvPr/>
        </p:nvPicPr>
        <p:blipFill>
          <a:blip r:embed="rId6">
            <a:alphaModFix/>
          </a:blip>
          <a:stretch>
            <a:fillRect/>
          </a:stretch>
        </p:blipFill>
        <p:spPr>
          <a:xfrm>
            <a:off x="3056455" y="3040375"/>
            <a:ext cx="2933852" cy="2103120"/>
          </a:xfrm>
          <a:prstGeom prst="rect">
            <a:avLst/>
          </a:prstGeom>
          <a:noFill/>
          <a:ln>
            <a:noFill/>
          </a:ln>
        </p:spPr>
      </p:pic>
      <p:sp>
        <p:nvSpPr>
          <p:cNvPr id="252" name="Google Shape;252;g27704b6f6a1_0_477"/>
          <p:cNvSpPr txBox="1"/>
          <p:nvPr/>
        </p:nvSpPr>
        <p:spPr>
          <a:xfrm>
            <a:off x="-7250" y="-71075"/>
            <a:ext cx="9144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 sz="2600">
                <a:solidFill>
                  <a:srgbClr val="FFFF00"/>
                </a:solidFill>
                <a:latin typeface="Roboto Condensed"/>
                <a:ea typeface="Roboto Condensed"/>
                <a:cs typeface="Roboto Condensed"/>
                <a:sym typeface="Roboto Condensed"/>
              </a:rPr>
              <a:t>3DIAU </a:t>
            </a:r>
            <a:r>
              <a:rPr b="1" lang="en" sz="2600">
                <a:solidFill>
                  <a:srgbClr val="FFFF00"/>
                </a:solidFill>
                <a:latin typeface="Roboto Condensed"/>
                <a:ea typeface="Roboto Condensed"/>
                <a:cs typeface="Roboto Condensed"/>
                <a:sym typeface="Roboto Condensed"/>
              </a:rPr>
              <a:t>Upgrades </a:t>
            </a:r>
            <a:r>
              <a:rPr b="1" lang="en" sz="2000">
                <a:solidFill>
                  <a:srgbClr val="FFFF00"/>
                </a:solidFill>
                <a:latin typeface="Roboto Condensed"/>
                <a:ea typeface="Roboto Condensed"/>
                <a:cs typeface="Roboto Condensed"/>
                <a:sym typeface="Roboto Condensed"/>
              </a:rPr>
              <a:t>(Atlantic Storms between 2021-2023)</a:t>
            </a:r>
            <a:endParaRPr b="1" i="0" sz="1800" u="none" cap="none" strike="noStrike">
              <a:solidFill>
                <a:srgbClr val="0000FF"/>
              </a:solidFill>
              <a:latin typeface="Roboto Condensed"/>
              <a:ea typeface="Roboto Condensed"/>
              <a:cs typeface="Roboto Condensed"/>
              <a:sym typeface="Roboto Condensed"/>
            </a:endParaRPr>
          </a:p>
        </p:txBody>
      </p:sp>
      <p:sp>
        <p:nvSpPr>
          <p:cNvPr id="253" name="Google Shape;253;g27704b6f6a1_0_477"/>
          <p:cNvSpPr/>
          <p:nvPr/>
        </p:nvSpPr>
        <p:spPr>
          <a:xfrm>
            <a:off x="1648158" y="2292055"/>
            <a:ext cx="13704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Track Error</a:t>
            </a:r>
            <a:endParaRPr b="0" i="0" sz="1800" u="none" cap="none" strike="noStrike">
              <a:solidFill>
                <a:srgbClr val="000000"/>
              </a:solidFill>
              <a:latin typeface="Arial"/>
              <a:ea typeface="Arial"/>
              <a:cs typeface="Arial"/>
              <a:sym typeface="Arial"/>
            </a:endParaRPr>
          </a:p>
        </p:txBody>
      </p:sp>
      <p:sp>
        <p:nvSpPr>
          <p:cNvPr id="254" name="Google Shape;254;g27704b6f6a1_0_477"/>
          <p:cNvSpPr/>
          <p:nvPr/>
        </p:nvSpPr>
        <p:spPr>
          <a:xfrm>
            <a:off x="4685681" y="2292055"/>
            <a:ext cx="12741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Track Skill</a:t>
            </a:r>
            <a:endParaRPr b="0" i="0" sz="1800" u="none" cap="none" strike="noStrike">
              <a:solidFill>
                <a:srgbClr val="000000"/>
              </a:solidFill>
              <a:latin typeface="Arial"/>
              <a:ea typeface="Arial"/>
              <a:cs typeface="Arial"/>
              <a:sym typeface="Arial"/>
            </a:endParaRPr>
          </a:p>
        </p:txBody>
      </p:sp>
      <p:sp>
        <p:nvSpPr>
          <p:cNvPr id="255" name="Google Shape;255;g27704b6f6a1_0_477"/>
          <p:cNvSpPr/>
          <p:nvPr/>
        </p:nvSpPr>
        <p:spPr>
          <a:xfrm>
            <a:off x="1610059" y="4476233"/>
            <a:ext cx="13704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Vmax Error</a:t>
            </a:r>
            <a:endParaRPr b="0" i="0" sz="1800" u="none" cap="none" strike="noStrike">
              <a:solidFill>
                <a:srgbClr val="000000"/>
              </a:solidFill>
              <a:latin typeface="Arial"/>
              <a:ea typeface="Arial"/>
              <a:cs typeface="Arial"/>
              <a:sym typeface="Arial"/>
            </a:endParaRPr>
          </a:p>
        </p:txBody>
      </p:sp>
      <p:sp>
        <p:nvSpPr>
          <p:cNvPr id="256" name="Google Shape;256;g27704b6f6a1_0_477"/>
          <p:cNvSpPr/>
          <p:nvPr/>
        </p:nvSpPr>
        <p:spPr>
          <a:xfrm>
            <a:off x="4647581" y="4476233"/>
            <a:ext cx="12741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Vmax Skill</a:t>
            </a:r>
            <a:endParaRPr b="0" i="0" sz="1800" u="none" cap="none" strike="noStrike">
              <a:solidFill>
                <a:srgbClr val="000000"/>
              </a:solidFill>
              <a:latin typeface="Arial"/>
              <a:ea typeface="Arial"/>
              <a:cs typeface="Arial"/>
              <a:sym typeface="Arial"/>
            </a:endParaRPr>
          </a:p>
        </p:txBody>
      </p:sp>
      <p:sp>
        <p:nvSpPr>
          <p:cNvPr id="257" name="Google Shape;257;g27704b6f6a1_0_477"/>
          <p:cNvSpPr/>
          <p:nvPr/>
        </p:nvSpPr>
        <p:spPr>
          <a:xfrm>
            <a:off x="6076450" y="1235607"/>
            <a:ext cx="3107700" cy="24822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sz="1600">
              <a:solidFill>
                <a:schemeClr val="accent1"/>
              </a:solidFill>
            </a:endParaRPr>
          </a:p>
          <a:p>
            <a:pPr indent="0" lvl="0" marL="457200" rtl="0" algn="l">
              <a:lnSpc>
                <a:spcPct val="100000"/>
              </a:lnSpc>
              <a:spcBef>
                <a:spcPts val="1000"/>
              </a:spcBef>
              <a:spcAft>
                <a:spcPts val="0"/>
              </a:spcAft>
              <a:buNone/>
            </a:pPr>
            <a:r>
              <a:t/>
            </a:r>
            <a:endParaRPr sz="1600">
              <a:solidFill>
                <a:schemeClr val="accent1"/>
              </a:solidFill>
            </a:endParaRPr>
          </a:p>
          <a:p>
            <a:pPr indent="-330200" lvl="0" marL="457200" rtl="0" algn="l">
              <a:lnSpc>
                <a:spcPct val="100000"/>
              </a:lnSpc>
              <a:spcBef>
                <a:spcPts val="1000"/>
              </a:spcBef>
              <a:spcAft>
                <a:spcPts val="1000"/>
              </a:spcAft>
              <a:buClr>
                <a:schemeClr val="accent1"/>
              </a:buClr>
              <a:buSzPts val="1600"/>
              <a:buChar char="❖"/>
            </a:pPr>
            <a:r>
              <a:rPr lang="en" sz="1600">
                <a:solidFill>
                  <a:srgbClr val="0000FF"/>
                </a:solidFill>
              </a:rPr>
              <a:t>3DIAU </a:t>
            </a:r>
            <a:r>
              <a:rPr lang="en" sz="1600">
                <a:solidFill>
                  <a:schemeClr val="accent1"/>
                </a:solidFill>
              </a:rPr>
              <a:t>improves track and intensity skills upon the HV2F.</a:t>
            </a:r>
            <a:endParaRPr sz="1600">
              <a:solidFill>
                <a:schemeClr val="accent1"/>
              </a:solidFill>
            </a:endParaRPr>
          </a:p>
        </p:txBody>
      </p:sp>
      <p:sp>
        <p:nvSpPr>
          <p:cNvPr id="258" name="Google Shape;258;g27704b6f6a1_0_47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g27704b6f6a1_0_577"/>
          <p:cNvPicPr preferRelativeResize="0"/>
          <p:nvPr/>
        </p:nvPicPr>
        <p:blipFill>
          <a:blip r:embed="rId3">
            <a:alphaModFix/>
          </a:blip>
          <a:stretch>
            <a:fillRect/>
          </a:stretch>
        </p:blipFill>
        <p:spPr>
          <a:xfrm>
            <a:off x="3392247" y="754825"/>
            <a:ext cx="2839212" cy="2103120"/>
          </a:xfrm>
          <a:prstGeom prst="rect">
            <a:avLst/>
          </a:prstGeom>
          <a:noFill/>
          <a:ln>
            <a:noFill/>
          </a:ln>
        </p:spPr>
      </p:pic>
      <p:pic>
        <p:nvPicPr>
          <p:cNvPr id="264" name="Google Shape;264;g27704b6f6a1_0_577"/>
          <p:cNvPicPr preferRelativeResize="0"/>
          <p:nvPr/>
        </p:nvPicPr>
        <p:blipFill>
          <a:blip r:embed="rId4">
            <a:alphaModFix/>
          </a:blip>
          <a:stretch>
            <a:fillRect/>
          </a:stretch>
        </p:blipFill>
        <p:spPr>
          <a:xfrm>
            <a:off x="420525" y="754825"/>
            <a:ext cx="2839212" cy="2103120"/>
          </a:xfrm>
          <a:prstGeom prst="rect">
            <a:avLst/>
          </a:prstGeom>
          <a:noFill/>
          <a:ln>
            <a:noFill/>
          </a:ln>
        </p:spPr>
      </p:pic>
      <p:pic>
        <p:nvPicPr>
          <p:cNvPr id="265" name="Google Shape;265;g27704b6f6a1_0_577"/>
          <p:cNvPicPr preferRelativeResize="0"/>
          <p:nvPr/>
        </p:nvPicPr>
        <p:blipFill>
          <a:blip r:embed="rId5">
            <a:alphaModFix/>
          </a:blip>
          <a:stretch>
            <a:fillRect/>
          </a:stretch>
        </p:blipFill>
        <p:spPr>
          <a:xfrm>
            <a:off x="420522" y="3040379"/>
            <a:ext cx="2839212" cy="2103120"/>
          </a:xfrm>
          <a:prstGeom prst="rect">
            <a:avLst/>
          </a:prstGeom>
          <a:noFill/>
          <a:ln>
            <a:noFill/>
          </a:ln>
        </p:spPr>
      </p:pic>
      <p:pic>
        <p:nvPicPr>
          <p:cNvPr id="266" name="Google Shape;266;g27704b6f6a1_0_577"/>
          <p:cNvPicPr preferRelativeResize="0"/>
          <p:nvPr/>
        </p:nvPicPr>
        <p:blipFill>
          <a:blip r:embed="rId6">
            <a:alphaModFix/>
          </a:blip>
          <a:stretch>
            <a:fillRect/>
          </a:stretch>
        </p:blipFill>
        <p:spPr>
          <a:xfrm>
            <a:off x="3392247" y="3040379"/>
            <a:ext cx="2839212" cy="2103120"/>
          </a:xfrm>
          <a:prstGeom prst="rect">
            <a:avLst/>
          </a:prstGeom>
          <a:noFill/>
          <a:ln>
            <a:noFill/>
          </a:ln>
        </p:spPr>
      </p:pic>
      <p:sp>
        <p:nvSpPr>
          <p:cNvPr id="267" name="Google Shape;267;g27704b6f6a1_0_577"/>
          <p:cNvSpPr txBox="1"/>
          <p:nvPr/>
        </p:nvSpPr>
        <p:spPr>
          <a:xfrm>
            <a:off x="-7250" y="-71075"/>
            <a:ext cx="9144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 sz="2600">
                <a:solidFill>
                  <a:srgbClr val="FFFF00"/>
                </a:solidFill>
                <a:latin typeface="Roboto Condensed"/>
                <a:ea typeface="Roboto Condensed"/>
                <a:cs typeface="Roboto Condensed"/>
                <a:sym typeface="Roboto Condensed"/>
              </a:rPr>
              <a:t>CRTM Upgrades </a:t>
            </a:r>
            <a:r>
              <a:rPr b="1" lang="en" sz="2000">
                <a:solidFill>
                  <a:srgbClr val="FFFF00"/>
                </a:solidFill>
                <a:latin typeface="Roboto Condensed"/>
                <a:ea typeface="Roboto Condensed"/>
                <a:cs typeface="Roboto Condensed"/>
                <a:sym typeface="Roboto Condensed"/>
              </a:rPr>
              <a:t>(Atlantic Storms between 2021-2023)</a:t>
            </a:r>
            <a:endParaRPr b="1" i="0" sz="1800" u="none" cap="none" strike="noStrike">
              <a:solidFill>
                <a:srgbClr val="0000FF"/>
              </a:solidFill>
              <a:latin typeface="Roboto Condensed"/>
              <a:ea typeface="Roboto Condensed"/>
              <a:cs typeface="Roboto Condensed"/>
              <a:sym typeface="Roboto Condensed"/>
            </a:endParaRPr>
          </a:p>
        </p:txBody>
      </p:sp>
      <p:sp>
        <p:nvSpPr>
          <p:cNvPr id="268" name="Google Shape;268;g27704b6f6a1_0_577"/>
          <p:cNvSpPr/>
          <p:nvPr/>
        </p:nvSpPr>
        <p:spPr>
          <a:xfrm>
            <a:off x="1648158" y="2292055"/>
            <a:ext cx="13704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Track Error</a:t>
            </a:r>
            <a:endParaRPr b="0" i="0" sz="1800" u="none" cap="none" strike="noStrike">
              <a:solidFill>
                <a:srgbClr val="000000"/>
              </a:solidFill>
              <a:latin typeface="Arial"/>
              <a:ea typeface="Arial"/>
              <a:cs typeface="Arial"/>
              <a:sym typeface="Arial"/>
            </a:endParaRPr>
          </a:p>
        </p:txBody>
      </p:sp>
      <p:sp>
        <p:nvSpPr>
          <p:cNvPr id="269" name="Google Shape;269;g27704b6f6a1_0_577"/>
          <p:cNvSpPr/>
          <p:nvPr/>
        </p:nvSpPr>
        <p:spPr>
          <a:xfrm>
            <a:off x="4685681" y="2292055"/>
            <a:ext cx="12741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Track Skill</a:t>
            </a:r>
            <a:endParaRPr b="0" i="0" sz="1800" u="none" cap="none" strike="noStrike">
              <a:solidFill>
                <a:srgbClr val="000000"/>
              </a:solidFill>
              <a:latin typeface="Arial"/>
              <a:ea typeface="Arial"/>
              <a:cs typeface="Arial"/>
              <a:sym typeface="Arial"/>
            </a:endParaRPr>
          </a:p>
        </p:txBody>
      </p:sp>
      <p:sp>
        <p:nvSpPr>
          <p:cNvPr id="270" name="Google Shape;270;g27704b6f6a1_0_577"/>
          <p:cNvSpPr/>
          <p:nvPr/>
        </p:nvSpPr>
        <p:spPr>
          <a:xfrm>
            <a:off x="1610059" y="4476233"/>
            <a:ext cx="13704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Vmax Error</a:t>
            </a:r>
            <a:endParaRPr b="0" i="0" sz="1800" u="none" cap="none" strike="noStrike">
              <a:solidFill>
                <a:srgbClr val="000000"/>
              </a:solidFill>
              <a:latin typeface="Arial"/>
              <a:ea typeface="Arial"/>
              <a:cs typeface="Arial"/>
              <a:sym typeface="Arial"/>
            </a:endParaRPr>
          </a:p>
        </p:txBody>
      </p:sp>
      <p:sp>
        <p:nvSpPr>
          <p:cNvPr id="271" name="Google Shape;271;g27704b6f6a1_0_577"/>
          <p:cNvSpPr/>
          <p:nvPr/>
        </p:nvSpPr>
        <p:spPr>
          <a:xfrm>
            <a:off x="4647581" y="4476233"/>
            <a:ext cx="12741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Vmax Skill</a:t>
            </a:r>
            <a:endParaRPr b="0" i="0" sz="1800" u="none" cap="none" strike="noStrike">
              <a:solidFill>
                <a:srgbClr val="000000"/>
              </a:solidFill>
              <a:latin typeface="Arial"/>
              <a:ea typeface="Arial"/>
              <a:cs typeface="Arial"/>
              <a:sym typeface="Arial"/>
            </a:endParaRPr>
          </a:p>
        </p:txBody>
      </p:sp>
      <p:sp>
        <p:nvSpPr>
          <p:cNvPr id="272" name="Google Shape;272;g27704b6f6a1_0_577"/>
          <p:cNvSpPr/>
          <p:nvPr/>
        </p:nvSpPr>
        <p:spPr>
          <a:xfrm>
            <a:off x="6059623" y="1756465"/>
            <a:ext cx="3107700" cy="14772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Clr>
                <a:schemeClr val="accent1"/>
              </a:buClr>
              <a:buSzPts val="1600"/>
              <a:buChar char="❖"/>
            </a:pPr>
            <a:r>
              <a:rPr lang="en" sz="1600">
                <a:solidFill>
                  <a:srgbClr val="F68822"/>
                </a:solidFill>
              </a:rPr>
              <a:t>New CRTM (2.4.0.1)</a:t>
            </a:r>
            <a:r>
              <a:rPr lang="en" sz="1600">
                <a:solidFill>
                  <a:schemeClr val="accent1"/>
                </a:solidFill>
              </a:rPr>
              <a:t> with additional observations is overall comparable with the </a:t>
            </a:r>
            <a:r>
              <a:rPr lang="en" sz="1600">
                <a:solidFill>
                  <a:srgbClr val="0000FF"/>
                </a:solidFill>
              </a:rPr>
              <a:t>old CRTM (2.4.0)</a:t>
            </a:r>
            <a:r>
              <a:rPr lang="en" sz="1600">
                <a:solidFill>
                  <a:schemeClr val="accent1"/>
                </a:solidFill>
              </a:rPr>
              <a:t>. </a:t>
            </a:r>
            <a:endParaRPr sz="1600">
              <a:solidFill>
                <a:schemeClr val="accent1"/>
              </a:solidFill>
            </a:endParaRPr>
          </a:p>
          <a:p>
            <a:pPr indent="-330200" lvl="0" marL="457200" rtl="0" algn="l">
              <a:lnSpc>
                <a:spcPct val="100000"/>
              </a:lnSpc>
              <a:spcBef>
                <a:spcPts val="1000"/>
              </a:spcBef>
              <a:spcAft>
                <a:spcPts val="1000"/>
              </a:spcAft>
              <a:buClr>
                <a:schemeClr val="accent1"/>
              </a:buClr>
              <a:buSzPts val="1600"/>
              <a:buChar char="❖"/>
            </a:pPr>
            <a:r>
              <a:rPr lang="en" sz="1600">
                <a:solidFill>
                  <a:schemeClr val="accent1"/>
                </a:solidFill>
              </a:rPr>
              <a:t>Slight degradation in track but improvements in intensity.</a:t>
            </a:r>
            <a:endParaRPr sz="1600">
              <a:solidFill>
                <a:schemeClr val="accent1"/>
              </a:solidFill>
            </a:endParaRPr>
          </a:p>
        </p:txBody>
      </p:sp>
      <p:sp>
        <p:nvSpPr>
          <p:cNvPr id="273" name="Google Shape;273;g27704b6f6a1_0_57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7704b6f6a1_0_600"/>
          <p:cNvSpPr txBox="1"/>
          <p:nvPr/>
        </p:nvSpPr>
        <p:spPr>
          <a:xfrm>
            <a:off x="-7250" y="-71075"/>
            <a:ext cx="9144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 sz="2600">
                <a:solidFill>
                  <a:srgbClr val="FFFF00"/>
                </a:solidFill>
                <a:latin typeface="Roboto Condensed"/>
                <a:ea typeface="Roboto Condensed"/>
                <a:cs typeface="Roboto Condensed"/>
                <a:sym typeface="Roboto Condensed"/>
                <a:extLst>
                  <a:ext uri="http://customooxmlschemas.google.com/">
                    <go:slidesCustomData xmlns:go="http://customooxmlschemas.google.com/" textRoundtripDataId="1"/>
                  </a:ext>
                </a:extLst>
              </a:rPr>
              <a:t>HAFS-DA JEDI</a:t>
            </a:r>
            <a:r>
              <a:rPr b="1" lang="en" sz="2600">
                <a:solidFill>
                  <a:srgbClr val="FFFF00"/>
                </a:solidFill>
                <a:latin typeface="Roboto Condensed"/>
                <a:ea typeface="Roboto Condensed"/>
                <a:cs typeface="Roboto Condensed"/>
                <a:sym typeface="Roboto Condensed"/>
              </a:rPr>
              <a:t> transition</a:t>
            </a:r>
            <a:endParaRPr b="1" i="0" sz="1800" u="none" cap="none" strike="noStrike">
              <a:solidFill>
                <a:srgbClr val="0000FF"/>
              </a:solidFill>
              <a:latin typeface="Roboto Condensed"/>
              <a:ea typeface="Roboto Condensed"/>
              <a:cs typeface="Roboto Condensed"/>
              <a:sym typeface="Roboto Condensed"/>
            </a:endParaRPr>
          </a:p>
        </p:txBody>
      </p:sp>
      <p:pic>
        <p:nvPicPr>
          <p:cNvPr id="279" name="Google Shape;279;g27704b6f6a1_0_600"/>
          <p:cNvPicPr preferRelativeResize="0"/>
          <p:nvPr/>
        </p:nvPicPr>
        <p:blipFill>
          <a:blip r:embed="rId3">
            <a:alphaModFix/>
          </a:blip>
          <a:stretch>
            <a:fillRect/>
          </a:stretch>
        </p:blipFill>
        <p:spPr>
          <a:xfrm>
            <a:off x="333624" y="909427"/>
            <a:ext cx="3742276" cy="3419325"/>
          </a:xfrm>
          <a:prstGeom prst="rect">
            <a:avLst/>
          </a:prstGeom>
          <a:noFill/>
          <a:ln>
            <a:noFill/>
          </a:ln>
        </p:spPr>
      </p:pic>
      <p:sp>
        <p:nvSpPr>
          <p:cNvPr id="280" name="Google Shape;280;g27704b6f6a1_0_600"/>
          <p:cNvSpPr txBox="1"/>
          <p:nvPr/>
        </p:nvSpPr>
        <p:spPr>
          <a:xfrm>
            <a:off x="4264550" y="1009450"/>
            <a:ext cx="4559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accent1"/>
                </a:solidFill>
                <a:highlight>
                  <a:srgbClr val="C9DAF8"/>
                </a:highlight>
                <a:latin typeface="Lato"/>
                <a:ea typeface="Lato"/>
                <a:cs typeface="Lato"/>
                <a:sym typeface="Lato"/>
              </a:rPr>
              <a:t>Current status of </a:t>
            </a:r>
            <a:r>
              <a:rPr b="1" lang="en" sz="1700">
                <a:solidFill>
                  <a:schemeClr val="accent1"/>
                </a:solidFill>
                <a:highlight>
                  <a:srgbClr val="C9DAF8"/>
                </a:highlight>
                <a:latin typeface="Lato"/>
                <a:ea typeface="Lato"/>
                <a:cs typeface="Lato"/>
                <a:sym typeface="Lato"/>
              </a:rPr>
              <a:t>transition</a:t>
            </a:r>
            <a:r>
              <a:rPr b="1" lang="en" sz="1700">
                <a:solidFill>
                  <a:schemeClr val="accent1"/>
                </a:solidFill>
                <a:highlight>
                  <a:srgbClr val="C9DAF8"/>
                </a:highlight>
                <a:latin typeface="Lato"/>
                <a:ea typeface="Lato"/>
                <a:cs typeface="Lato"/>
                <a:sym typeface="Lato"/>
              </a:rPr>
              <a:t> from GSI to JEDI</a:t>
            </a:r>
            <a:endParaRPr b="1" sz="1700">
              <a:solidFill>
                <a:schemeClr val="accent1"/>
              </a:solidFill>
              <a:highlight>
                <a:srgbClr val="C9DAF8"/>
              </a:highlight>
              <a:latin typeface="Lato"/>
              <a:ea typeface="Lato"/>
              <a:cs typeface="Lato"/>
              <a:sym typeface="Lato"/>
            </a:endParaRPr>
          </a:p>
        </p:txBody>
      </p:sp>
      <p:sp>
        <p:nvSpPr>
          <p:cNvPr id="281" name="Google Shape;281;g27704b6f6a1_0_600"/>
          <p:cNvSpPr txBox="1"/>
          <p:nvPr/>
        </p:nvSpPr>
        <p:spPr>
          <a:xfrm>
            <a:off x="4140950" y="1974450"/>
            <a:ext cx="4724400" cy="585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accent1"/>
              </a:buClr>
              <a:buSzPts val="1300"/>
              <a:buFont typeface="Lato"/>
              <a:buChar char="●"/>
            </a:pPr>
            <a:r>
              <a:rPr b="1" lang="en" sz="1300" u="sng">
                <a:solidFill>
                  <a:schemeClr val="accent1"/>
                </a:solidFill>
                <a:latin typeface="Lato"/>
                <a:ea typeface="Lato"/>
                <a:cs typeface="Lato"/>
                <a:sym typeface="Lato"/>
              </a:rPr>
              <a:t>Tested JEDI functions with HAFS model interface:</a:t>
            </a:r>
            <a:endParaRPr b="1" sz="1300" u="sng">
              <a:solidFill>
                <a:schemeClr val="accent1"/>
              </a:solidFill>
              <a:latin typeface="Lato"/>
              <a:ea typeface="Lato"/>
              <a:cs typeface="Lato"/>
              <a:sym typeface="Lato"/>
            </a:endParaRPr>
          </a:p>
          <a:p>
            <a:pPr indent="457200" lvl="0" marL="0" rtl="0" algn="l">
              <a:spcBef>
                <a:spcPts val="0"/>
              </a:spcBef>
              <a:spcAft>
                <a:spcPts val="0"/>
              </a:spcAft>
              <a:buNone/>
            </a:pPr>
            <a:r>
              <a:rPr lang="en" sz="1300">
                <a:solidFill>
                  <a:schemeClr val="accent1"/>
                </a:solidFill>
                <a:latin typeface="Lato"/>
                <a:ea typeface="Lato"/>
                <a:cs typeface="Lato"/>
                <a:sym typeface="Lato"/>
              </a:rPr>
              <a:t> BUMP, 3DVar, 3DEnVar, 4DEnVar</a:t>
            </a:r>
            <a:endParaRPr sz="1300">
              <a:solidFill>
                <a:schemeClr val="accent1"/>
              </a:solidFill>
              <a:latin typeface="Lato"/>
              <a:ea typeface="Lato"/>
              <a:cs typeface="Lato"/>
              <a:sym typeface="Lato"/>
            </a:endParaRPr>
          </a:p>
        </p:txBody>
      </p:sp>
      <p:sp>
        <p:nvSpPr>
          <p:cNvPr id="282" name="Google Shape;282;g27704b6f6a1_0_600"/>
          <p:cNvSpPr txBox="1"/>
          <p:nvPr/>
        </p:nvSpPr>
        <p:spPr>
          <a:xfrm>
            <a:off x="4184700" y="2559450"/>
            <a:ext cx="5009700" cy="985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accent1"/>
              </a:buClr>
              <a:buSzPts val="1300"/>
              <a:buFont typeface="Lato"/>
              <a:buChar char="●"/>
            </a:pPr>
            <a:r>
              <a:rPr b="1" lang="en" sz="1300" u="sng">
                <a:solidFill>
                  <a:schemeClr val="accent1"/>
                </a:solidFill>
                <a:latin typeface="Lato"/>
                <a:ea typeface="Lato"/>
                <a:cs typeface="Lato"/>
                <a:sym typeface="Lato"/>
              </a:rPr>
              <a:t>Observation Operator Validation:</a:t>
            </a:r>
            <a:endParaRPr b="1" sz="1300" u="sng">
              <a:solidFill>
                <a:schemeClr val="accent1"/>
              </a:solidFill>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 	SATWND, SFCSHP, </a:t>
            </a:r>
            <a:r>
              <a:rPr lang="en" sz="1300">
                <a:solidFill>
                  <a:srgbClr val="888888"/>
                </a:solidFill>
                <a:latin typeface="Lato"/>
                <a:ea typeface="Lato"/>
                <a:cs typeface="Lato"/>
                <a:sym typeface="Lato"/>
              </a:rPr>
              <a:t>SURFACE, SONDE, MSONET,Dropsonde</a:t>
            </a:r>
            <a:endParaRPr sz="1300">
              <a:solidFill>
                <a:srgbClr val="888888"/>
              </a:solidFill>
              <a:latin typeface="Lato"/>
              <a:ea typeface="Lato"/>
              <a:cs typeface="Lato"/>
              <a:sym typeface="Lato"/>
            </a:endParaRPr>
          </a:p>
          <a:p>
            <a:pPr indent="457200" lvl="0" marL="0" rtl="0" algn="l">
              <a:spcBef>
                <a:spcPts val="0"/>
              </a:spcBef>
              <a:spcAft>
                <a:spcPts val="0"/>
              </a:spcAft>
              <a:buNone/>
            </a:pPr>
            <a:r>
              <a:rPr lang="en" sz="1300">
                <a:solidFill>
                  <a:schemeClr val="accent1"/>
                </a:solidFill>
                <a:latin typeface="Lato"/>
                <a:ea typeface="Lato"/>
                <a:cs typeface="Lato"/>
                <a:sym typeface="Lato"/>
              </a:rPr>
              <a:t> ATM, </a:t>
            </a:r>
            <a:r>
              <a:rPr lang="en" sz="1300">
                <a:solidFill>
                  <a:srgbClr val="888888"/>
                </a:solidFill>
                <a:latin typeface="Lato"/>
                <a:ea typeface="Lato"/>
                <a:cs typeface="Lato"/>
                <a:sym typeface="Lato"/>
              </a:rPr>
              <a:t>MHS, AMSUA, CRIS, IASI, SSMIS,  ABI,</a:t>
            </a:r>
            <a:endParaRPr sz="1300">
              <a:solidFill>
                <a:srgbClr val="888888"/>
              </a:solidFill>
              <a:latin typeface="Lato"/>
              <a:ea typeface="Lato"/>
              <a:cs typeface="Lato"/>
              <a:sym typeface="Lato"/>
            </a:endParaRPr>
          </a:p>
          <a:p>
            <a:pPr indent="457200" lvl="0" marL="0" rtl="0" algn="l">
              <a:spcBef>
                <a:spcPts val="0"/>
              </a:spcBef>
              <a:spcAft>
                <a:spcPts val="0"/>
              </a:spcAft>
              <a:buNone/>
            </a:pPr>
            <a:r>
              <a:rPr lang="en" sz="1300">
                <a:solidFill>
                  <a:schemeClr val="accent1"/>
                </a:solidFill>
                <a:latin typeface="Lato"/>
                <a:ea typeface="Lato"/>
                <a:cs typeface="Lato"/>
                <a:sym typeface="Lato"/>
              </a:rPr>
              <a:t> </a:t>
            </a:r>
            <a:r>
              <a:rPr lang="en" sz="1300">
                <a:solidFill>
                  <a:srgbClr val="888888"/>
                </a:solidFill>
                <a:latin typeface="Lato"/>
                <a:ea typeface="Lato"/>
                <a:cs typeface="Lato"/>
                <a:sym typeface="Lato"/>
              </a:rPr>
              <a:t>NEXRAD,</a:t>
            </a:r>
            <a:r>
              <a:rPr lang="en" sz="1300">
                <a:solidFill>
                  <a:schemeClr val="accent1"/>
                </a:solidFill>
                <a:latin typeface="Lato"/>
                <a:ea typeface="Lato"/>
                <a:cs typeface="Lato"/>
                <a:sym typeface="Lato"/>
              </a:rPr>
              <a:t> </a:t>
            </a:r>
            <a:r>
              <a:rPr lang="en" sz="1300">
                <a:solidFill>
                  <a:srgbClr val="888888"/>
                </a:solidFill>
                <a:latin typeface="Lato"/>
                <a:ea typeface="Lato"/>
                <a:cs typeface="Lato"/>
                <a:sym typeface="Lato"/>
              </a:rPr>
              <a:t>TDR</a:t>
            </a:r>
            <a:endParaRPr sz="1300">
              <a:solidFill>
                <a:srgbClr val="888888"/>
              </a:solidFill>
              <a:latin typeface="Lato"/>
              <a:ea typeface="Lato"/>
              <a:cs typeface="Lato"/>
              <a:sym typeface="Lato"/>
            </a:endParaRPr>
          </a:p>
        </p:txBody>
      </p:sp>
      <p:sp>
        <p:nvSpPr>
          <p:cNvPr id="283" name="Google Shape;283;g27704b6f6a1_0_600"/>
          <p:cNvSpPr txBox="1"/>
          <p:nvPr/>
        </p:nvSpPr>
        <p:spPr>
          <a:xfrm>
            <a:off x="4188350" y="3482475"/>
            <a:ext cx="4660200" cy="585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accent1"/>
              </a:buClr>
              <a:buSzPts val="1300"/>
              <a:buFont typeface="Lato"/>
              <a:buChar char="●"/>
            </a:pPr>
            <a:r>
              <a:rPr b="1" lang="en" sz="1300" u="sng">
                <a:solidFill>
                  <a:schemeClr val="accent1"/>
                </a:solidFill>
                <a:latin typeface="Lato"/>
                <a:ea typeface="Lato"/>
                <a:cs typeface="Lato"/>
                <a:sym typeface="Lato"/>
              </a:rPr>
              <a:t>Background Covariance choice:</a:t>
            </a:r>
            <a:endParaRPr b="1" sz="1300" u="sng">
              <a:solidFill>
                <a:schemeClr val="accent1"/>
              </a:solidFill>
              <a:latin typeface="Lato"/>
              <a:ea typeface="Lato"/>
              <a:cs typeface="Lato"/>
              <a:sym typeface="Lato"/>
            </a:endParaRPr>
          </a:p>
          <a:p>
            <a:pPr indent="457200" lvl="0" marL="0" rtl="0" algn="l">
              <a:spcBef>
                <a:spcPts val="0"/>
              </a:spcBef>
              <a:spcAft>
                <a:spcPts val="0"/>
              </a:spcAft>
              <a:buNone/>
            </a:pPr>
            <a:r>
              <a:rPr lang="en" sz="1300">
                <a:solidFill>
                  <a:schemeClr val="accent1"/>
                </a:solidFill>
                <a:latin typeface="Lato"/>
                <a:ea typeface="Lato"/>
                <a:cs typeface="Lato"/>
                <a:sym typeface="Lato"/>
              </a:rPr>
              <a:t>80 members GDAS </a:t>
            </a:r>
            <a:r>
              <a:rPr lang="en" sz="1300">
                <a:solidFill>
                  <a:schemeClr val="accent1"/>
                </a:solidFill>
                <a:latin typeface="Lato"/>
                <a:ea typeface="Lato"/>
                <a:cs typeface="Lato"/>
                <a:sym typeface="Lato"/>
              </a:rPr>
              <a:t>interpolated</a:t>
            </a:r>
            <a:r>
              <a:rPr lang="en" sz="1300">
                <a:solidFill>
                  <a:schemeClr val="accent1"/>
                </a:solidFill>
                <a:latin typeface="Lato"/>
                <a:ea typeface="Lato"/>
                <a:cs typeface="Lato"/>
                <a:sym typeface="Lato"/>
              </a:rPr>
              <a:t> onto HAFS GRID</a:t>
            </a:r>
            <a:endParaRPr sz="1300">
              <a:solidFill>
                <a:schemeClr val="accent1"/>
              </a:solidFill>
              <a:latin typeface="Lato"/>
              <a:ea typeface="Lato"/>
              <a:cs typeface="Lato"/>
              <a:sym typeface="Lato"/>
            </a:endParaRPr>
          </a:p>
        </p:txBody>
      </p:sp>
      <p:sp>
        <p:nvSpPr>
          <p:cNvPr id="284" name="Google Shape;284;g27704b6f6a1_0_600"/>
          <p:cNvSpPr txBox="1"/>
          <p:nvPr/>
        </p:nvSpPr>
        <p:spPr>
          <a:xfrm>
            <a:off x="4359450" y="1629675"/>
            <a:ext cx="4660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accent1"/>
                </a:solidFill>
                <a:latin typeface="Lato"/>
                <a:ea typeface="Lato"/>
                <a:cs typeface="Lato"/>
                <a:sym typeface="Lato"/>
              </a:rPr>
              <a:t>HDASApp: HAFS Data Assimilation System Application</a:t>
            </a:r>
            <a:endParaRPr b="1" sz="1300">
              <a:solidFill>
                <a:schemeClr val="accent1"/>
              </a:solidFill>
              <a:latin typeface="Lato"/>
              <a:ea typeface="Lato"/>
              <a:cs typeface="Lato"/>
              <a:sym typeface="Lato"/>
            </a:endParaRPr>
          </a:p>
        </p:txBody>
      </p:sp>
      <p:sp>
        <p:nvSpPr>
          <p:cNvPr id="285" name="Google Shape;285;g27704b6f6a1_0_60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eb65215b75_0_248"/>
          <p:cNvSpPr txBox="1"/>
          <p:nvPr/>
        </p:nvSpPr>
        <p:spPr>
          <a:xfrm>
            <a:off x="5661610" y="857100"/>
            <a:ext cx="3482400" cy="3932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800" u="none" cap="none" strike="noStrike">
                <a:solidFill>
                  <a:srgbClr val="000000"/>
                </a:solidFill>
                <a:latin typeface="Arial"/>
                <a:ea typeface="Arial"/>
                <a:cs typeface="Arial"/>
                <a:sym typeface="Arial"/>
              </a:rPr>
              <a:t>References:</a:t>
            </a:r>
            <a:endParaRPr sz="800"/>
          </a:p>
          <a:p>
            <a:pPr indent="0" lvl="0" marL="0" marR="0" rtl="0" algn="l">
              <a:lnSpc>
                <a:spcPct val="100000"/>
              </a:lnSpc>
              <a:spcBef>
                <a:spcPts val="300"/>
              </a:spcBef>
              <a:spcAft>
                <a:spcPts val="0"/>
              </a:spcAft>
              <a:buNone/>
            </a:pPr>
            <a:r>
              <a:rPr b="0" i="0" lang="en" sz="800" u="none" cap="none" strike="noStrike">
                <a:solidFill>
                  <a:srgbClr val="000000"/>
                </a:solidFill>
                <a:latin typeface="Arial"/>
                <a:ea typeface="Arial"/>
                <a:cs typeface="Arial"/>
                <a:sym typeface="Arial"/>
              </a:rPr>
              <a:t>Lu, X., X. Wang, M. Tong, and V. Tallapragada, 2017a: GSI-based, Continuously Cycled, Dual-Resolution Hybrid </a:t>
            </a:r>
            <a:r>
              <a:rPr lang="en" sz="800"/>
              <a:t>Ensemble</a:t>
            </a:r>
            <a:r>
              <a:rPr b="0" i="0" lang="en" sz="800" u="none" cap="none" strike="noStrike">
                <a:solidFill>
                  <a:srgbClr val="000000"/>
                </a:solidFill>
                <a:latin typeface="Arial"/>
                <a:ea typeface="Arial"/>
                <a:cs typeface="Arial"/>
                <a:sym typeface="Arial"/>
              </a:rPr>
              <a:t>-Variational Data Assimilation System for HWRF: System Description and Experiments with. </a:t>
            </a:r>
            <a:r>
              <a:rPr b="0" i="1" lang="en" sz="800" u="none" cap="none" strike="noStrike">
                <a:solidFill>
                  <a:srgbClr val="000000"/>
                </a:solidFill>
                <a:latin typeface="Arial"/>
                <a:ea typeface="Arial"/>
                <a:cs typeface="Arial"/>
                <a:sym typeface="Arial"/>
              </a:rPr>
              <a:t>Mon. Wea. Rev.</a:t>
            </a:r>
            <a:r>
              <a:rPr b="0" i="0" lang="en" sz="800" u="none" cap="none" strike="noStrike">
                <a:solidFill>
                  <a:srgbClr val="000000"/>
                </a:solidFill>
                <a:latin typeface="Arial"/>
                <a:ea typeface="Arial"/>
                <a:cs typeface="Arial"/>
                <a:sym typeface="Arial"/>
              </a:rPr>
              <a:t>, </a:t>
            </a:r>
            <a:r>
              <a:rPr b="1" i="0" lang="en" sz="800" u="none" cap="none" strike="noStrike">
                <a:solidFill>
                  <a:srgbClr val="000000"/>
                </a:solidFill>
                <a:latin typeface="Arial"/>
                <a:ea typeface="Arial"/>
                <a:cs typeface="Arial"/>
                <a:sym typeface="Arial"/>
              </a:rPr>
              <a:t>145</a:t>
            </a:r>
            <a:r>
              <a:rPr b="0" i="0" lang="en" sz="800" u="none" cap="none" strike="noStrike">
                <a:solidFill>
                  <a:srgbClr val="000000"/>
                </a:solidFill>
                <a:latin typeface="Arial"/>
                <a:ea typeface="Arial"/>
                <a:cs typeface="Arial"/>
                <a:sym typeface="Arial"/>
              </a:rPr>
              <a:t>, 4877–4898.</a:t>
            </a:r>
            <a:endParaRPr sz="800"/>
          </a:p>
          <a:p>
            <a:pPr indent="0" lvl="0" marL="0" marR="0" rtl="0" algn="l">
              <a:lnSpc>
                <a:spcPct val="100000"/>
              </a:lnSpc>
              <a:spcBef>
                <a:spcPts val="300"/>
              </a:spcBef>
              <a:spcAft>
                <a:spcPts val="0"/>
              </a:spcAft>
              <a:buNone/>
            </a:pPr>
            <a:r>
              <a:rPr b="0" i="0" lang="en" sz="800" u="none" cap="none" strike="noStrike">
                <a:solidFill>
                  <a:srgbClr val="000000"/>
                </a:solidFill>
                <a:latin typeface="Arial"/>
                <a:ea typeface="Arial"/>
                <a:cs typeface="Arial"/>
                <a:sym typeface="Arial"/>
              </a:rPr>
              <a:t>——, ——, Y. Li, M. Tong, and X. Ma, 2017b: GSI-based ensemble-variational hybrid data assimilation for HWRF for hurricane initialization and prediction: Impact of various error covariances for airborne radar observation assimilation. </a:t>
            </a:r>
            <a:r>
              <a:rPr b="0" i="1" lang="en" sz="800" u="none" cap="none" strike="noStrike">
                <a:solidFill>
                  <a:srgbClr val="000000"/>
                </a:solidFill>
                <a:latin typeface="Arial"/>
                <a:ea typeface="Arial"/>
                <a:cs typeface="Arial"/>
                <a:sym typeface="Arial"/>
              </a:rPr>
              <a:t>Quart. J. Roy. Meteor. Soc., </a:t>
            </a:r>
            <a:r>
              <a:rPr b="1" i="0" lang="en" sz="800" u="none" cap="none" strike="noStrike">
                <a:solidFill>
                  <a:srgbClr val="000000"/>
                </a:solidFill>
                <a:latin typeface="Arial"/>
                <a:ea typeface="Arial"/>
                <a:cs typeface="Arial"/>
                <a:sym typeface="Arial"/>
              </a:rPr>
              <a:t>14</a:t>
            </a:r>
            <a:r>
              <a:rPr b="1" i="0" lang="en" sz="800" u="none" cap="none" strike="noStrike">
                <a:solidFill>
                  <a:schemeClr val="dk2"/>
                </a:solidFill>
                <a:latin typeface="Arial"/>
                <a:ea typeface="Arial"/>
                <a:cs typeface="Arial"/>
                <a:sym typeface="Arial"/>
              </a:rPr>
              <a:t>3</a:t>
            </a:r>
            <a:r>
              <a:rPr b="0" i="0" lang="en" sz="800" u="none" cap="none" strike="noStrike">
                <a:solidFill>
                  <a:schemeClr val="dk2"/>
                </a:solidFill>
                <a:latin typeface="Arial"/>
                <a:ea typeface="Arial"/>
                <a:cs typeface="Arial"/>
                <a:sym typeface="Arial"/>
              </a:rPr>
              <a:t>, 223–239.</a:t>
            </a:r>
            <a:endParaRPr sz="800">
              <a:solidFill>
                <a:schemeClr val="dk2"/>
              </a:solidFill>
            </a:endParaRPr>
          </a:p>
          <a:p>
            <a:pPr indent="0" lvl="0" marL="0" marR="0" rtl="0" algn="l">
              <a:lnSpc>
                <a:spcPct val="100000"/>
              </a:lnSpc>
              <a:spcBef>
                <a:spcPts val="300"/>
              </a:spcBef>
              <a:spcAft>
                <a:spcPts val="0"/>
              </a:spcAft>
              <a:buNone/>
            </a:pPr>
            <a:r>
              <a:rPr lang="en" sz="800">
                <a:solidFill>
                  <a:schemeClr val="dk2"/>
                </a:solidFill>
              </a:rPr>
              <a:t>——, ——</a:t>
            </a:r>
            <a:r>
              <a:rPr lang="en" sz="800">
                <a:solidFill>
                  <a:schemeClr val="dk2"/>
                </a:solidFill>
                <a:highlight>
                  <a:srgbClr val="FFFFFF"/>
                </a:highlight>
              </a:rPr>
              <a:t>, 2021. Improving the four-dimensional incremental analysis update (4DIAU) with the HWRF 4DEnVar data assimilation system for rapidly evolving hurricane prediction. </a:t>
            </a:r>
            <a:r>
              <a:rPr i="1" lang="en" sz="800">
                <a:solidFill>
                  <a:schemeClr val="dk2"/>
                </a:solidFill>
                <a:highlight>
                  <a:srgbClr val="FFFFFF"/>
                </a:highlight>
              </a:rPr>
              <a:t>Monthly Weather Review</a:t>
            </a:r>
            <a:r>
              <a:rPr lang="en" sz="800">
                <a:solidFill>
                  <a:schemeClr val="dk2"/>
                </a:solidFill>
                <a:highlight>
                  <a:srgbClr val="FFFFFF"/>
                </a:highlight>
              </a:rPr>
              <a:t>, </a:t>
            </a:r>
            <a:r>
              <a:rPr b="1" lang="en" sz="800">
                <a:solidFill>
                  <a:schemeClr val="dk2"/>
                </a:solidFill>
                <a:highlight>
                  <a:srgbClr val="FFFFFF"/>
                </a:highlight>
              </a:rPr>
              <a:t>149(12)</a:t>
            </a:r>
            <a:r>
              <a:rPr lang="en" sz="800">
                <a:solidFill>
                  <a:schemeClr val="dk2"/>
                </a:solidFill>
                <a:highlight>
                  <a:srgbClr val="FFFFFF"/>
                </a:highlight>
              </a:rPr>
              <a:t>, pp.4027-4043.</a:t>
            </a:r>
            <a:endParaRPr sz="800">
              <a:solidFill>
                <a:schemeClr val="dk2"/>
              </a:solidFill>
              <a:highlight>
                <a:srgbClr val="FFFFFF"/>
              </a:highlight>
            </a:endParaRPr>
          </a:p>
          <a:p>
            <a:pPr indent="0" lvl="0" marL="0" marR="0" rtl="0" algn="l">
              <a:lnSpc>
                <a:spcPct val="100000"/>
              </a:lnSpc>
              <a:spcBef>
                <a:spcPts val="300"/>
              </a:spcBef>
              <a:spcAft>
                <a:spcPts val="0"/>
              </a:spcAft>
              <a:buNone/>
            </a:pPr>
            <a:r>
              <a:rPr b="0" i="0" lang="en" sz="800" u="none" cap="none" strike="noStrike">
                <a:solidFill>
                  <a:schemeClr val="dk2"/>
                </a:solidFill>
                <a:latin typeface="Arial"/>
                <a:ea typeface="Arial"/>
                <a:cs typeface="Arial"/>
                <a:sym typeface="Arial"/>
              </a:rPr>
              <a:t>——, ——, 202</a:t>
            </a:r>
            <a:r>
              <a:rPr lang="en" sz="800">
                <a:solidFill>
                  <a:schemeClr val="dk2"/>
                </a:solidFill>
              </a:rPr>
              <a:t>4</a:t>
            </a:r>
            <a:r>
              <a:rPr b="0" i="0" lang="en" sz="800" u="none" cap="none" strike="noStrike">
                <a:solidFill>
                  <a:schemeClr val="dk2"/>
                </a:solidFill>
                <a:latin typeface="Arial"/>
                <a:ea typeface="Arial"/>
                <a:cs typeface="Arial"/>
                <a:sym typeface="Arial"/>
              </a:rPr>
              <a:t>: Simultaneous Multiscale 4DEnVar with scale-dependent localization (SDL) in HAFS to improve hurricane predictions. </a:t>
            </a:r>
            <a:r>
              <a:rPr b="0" i="1" lang="en" sz="800" u="none" cap="none" strike="noStrike">
                <a:solidFill>
                  <a:schemeClr val="dk2"/>
                </a:solidFill>
                <a:latin typeface="Arial"/>
                <a:ea typeface="Arial"/>
                <a:cs typeface="Arial"/>
                <a:sym typeface="Arial"/>
              </a:rPr>
              <a:t>Journal of Geophysical Research: Atmospheres</a:t>
            </a:r>
            <a:r>
              <a:rPr b="0" i="0" lang="en" sz="800" u="none" cap="none" strike="noStrike">
                <a:solidFill>
                  <a:schemeClr val="dk2"/>
                </a:solidFill>
                <a:latin typeface="Arial"/>
                <a:ea typeface="Arial"/>
                <a:cs typeface="Arial"/>
                <a:sym typeface="Arial"/>
              </a:rPr>
              <a:t>, </a:t>
            </a:r>
            <a:r>
              <a:rPr b="1" lang="en" sz="800">
                <a:solidFill>
                  <a:schemeClr val="dk2"/>
                </a:solidFill>
              </a:rPr>
              <a:t>Accepted</a:t>
            </a:r>
            <a:r>
              <a:rPr b="0" i="0" lang="en" sz="800" u="none" cap="none" strike="noStrike">
                <a:solidFill>
                  <a:schemeClr val="dk2"/>
                </a:solidFill>
                <a:latin typeface="Arial"/>
                <a:ea typeface="Arial"/>
                <a:cs typeface="Arial"/>
                <a:sym typeface="Arial"/>
              </a:rPr>
              <a:t>. </a:t>
            </a:r>
            <a:endParaRPr b="0" i="0" sz="800" u="none" cap="none" strike="noStrike">
              <a:solidFill>
                <a:schemeClr val="dk2"/>
              </a:solidFill>
              <a:latin typeface="Arial"/>
              <a:ea typeface="Arial"/>
              <a:cs typeface="Arial"/>
              <a:sym typeface="Arial"/>
            </a:endParaRPr>
          </a:p>
          <a:p>
            <a:pPr indent="0" lvl="0" marL="0" marR="0" rtl="0" algn="l">
              <a:lnSpc>
                <a:spcPct val="100000"/>
              </a:lnSpc>
              <a:spcBef>
                <a:spcPts val="300"/>
              </a:spcBef>
              <a:spcAft>
                <a:spcPts val="0"/>
              </a:spcAft>
              <a:buNone/>
            </a:pPr>
            <a:r>
              <a:rPr lang="en" sz="800">
                <a:solidFill>
                  <a:srgbClr val="222222"/>
                </a:solidFill>
                <a:highlight>
                  <a:srgbClr val="FFFFFF"/>
                </a:highlight>
              </a:rPr>
              <a:t>Wang, X., Chipilski, H.G., Bishop, C.H., Satterfield, E., Baker, N. and Whitaker, J.S., 2021. A multiscale local gain form ensemble transform Kalman filter (MLGETKF). </a:t>
            </a:r>
            <a:r>
              <a:rPr i="1" lang="en" sz="800">
                <a:solidFill>
                  <a:srgbClr val="222222"/>
                </a:solidFill>
                <a:highlight>
                  <a:srgbClr val="FFFFFF"/>
                </a:highlight>
              </a:rPr>
              <a:t>Monthly Weather Review</a:t>
            </a:r>
            <a:r>
              <a:rPr lang="en" sz="800">
                <a:solidFill>
                  <a:srgbClr val="222222"/>
                </a:solidFill>
                <a:highlight>
                  <a:srgbClr val="FFFFFF"/>
                </a:highlight>
              </a:rPr>
              <a:t>, </a:t>
            </a:r>
            <a:r>
              <a:rPr b="1" lang="en" sz="800">
                <a:solidFill>
                  <a:srgbClr val="222222"/>
                </a:solidFill>
                <a:highlight>
                  <a:srgbClr val="FFFFFF"/>
                </a:highlight>
              </a:rPr>
              <a:t>149(3)</a:t>
            </a:r>
            <a:r>
              <a:rPr lang="en" sz="800">
                <a:solidFill>
                  <a:srgbClr val="222222"/>
                </a:solidFill>
                <a:highlight>
                  <a:srgbClr val="FFFFFF"/>
                </a:highlight>
              </a:rPr>
              <a:t>, pp.605-622.</a:t>
            </a:r>
            <a:endParaRPr sz="800">
              <a:solidFill>
                <a:schemeClr val="dk2"/>
              </a:solidFill>
            </a:endParaRPr>
          </a:p>
          <a:p>
            <a:pPr indent="0" lvl="0" marL="0" marR="0" rtl="0" algn="l">
              <a:lnSpc>
                <a:spcPct val="100000"/>
              </a:lnSpc>
              <a:spcBef>
                <a:spcPts val="300"/>
              </a:spcBef>
              <a:spcAft>
                <a:spcPts val="0"/>
              </a:spcAft>
              <a:buNone/>
            </a:pPr>
            <a:r>
              <a:rPr b="0" i="0" lang="en" sz="800" u="none" cap="none" strike="noStrike">
                <a:solidFill>
                  <a:schemeClr val="dk2"/>
                </a:solidFill>
                <a:latin typeface="Arial"/>
                <a:ea typeface="Arial"/>
                <a:cs typeface="Arial"/>
                <a:sym typeface="Arial"/>
              </a:rPr>
              <a:t>Huang, B., Wang, X., Kleist, D. T., a</a:t>
            </a:r>
            <a:r>
              <a:rPr b="0" i="0" lang="en" sz="800" u="none" cap="none" strike="noStrike">
                <a:solidFill>
                  <a:srgbClr val="000000"/>
                </a:solidFill>
                <a:latin typeface="Arial"/>
                <a:ea typeface="Arial"/>
                <a:cs typeface="Arial"/>
                <a:sym typeface="Arial"/>
              </a:rPr>
              <a:t>nd Lei, T. (2021). A Simultaneous Multiscale Data Assimilation Using Scale-Dependent Localization in GSI-Based Hybrid 4DEnVar for NCEP FV3-Based GFS, </a:t>
            </a:r>
            <a:r>
              <a:rPr b="0" i="1" lang="en" sz="800" u="none" cap="none" strike="noStrike">
                <a:solidFill>
                  <a:srgbClr val="000000"/>
                </a:solidFill>
                <a:latin typeface="Arial"/>
                <a:ea typeface="Arial"/>
                <a:cs typeface="Arial"/>
                <a:sym typeface="Arial"/>
              </a:rPr>
              <a:t>Mon. Wea. Rev.</a:t>
            </a:r>
            <a:r>
              <a:rPr b="0" i="0" lang="en" sz="800" u="none" cap="none" strike="noStrike">
                <a:solidFill>
                  <a:srgbClr val="000000"/>
                </a:solidFill>
                <a:latin typeface="Arial"/>
                <a:ea typeface="Arial"/>
                <a:cs typeface="Arial"/>
                <a:sym typeface="Arial"/>
              </a:rPr>
              <a:t>, </a:t>
            </a:r>
            <a:r>
              <a:rPr b="1" i="0" lang="en" sz="800" u="none" cap="none" strike="noStrike">
                <a:solidFill>
                  <a:srgbClr val="000000"/>
                </a:solidFill>
                <a:latin typeface="Arial"/>
                <a:ea typeface="Arial"/>
                <a:cs typeface="Arial"/>
                <a:sym typeface="Arial"/>
              </a:rPr>
              <a:t>149(2)</a:t>
            </a:r>
            <a:r>
              <a:rPr b="0" i="0" lang="en" sz="800" u="none" cap="none" strike="noStrike">
                <a:solidFill>
                  <a:srgbClr val="000000"/>
                </a:solidFill>
                <a:latin typeface="Arial"/>
                <a:ea typeface="Arial"/>
                <a:cs typeface="Arial"/>
                <a:sym typeface="Arial"/>
              </a:rPr>
              <a:t>, 479-501. </a:t>
            </a:r>
            <a:endParaRPr sz="800"/>
          </a:p>
          <a:p>
            <a:pPr indent="0" lvl="0" marL="0" marR="0" rtl="0" algn="l">
              <a:lnSpc>
                <a:spcPct val="100000"/>
              </a:lnSpc>
              <a:spcBef>
                <a:spcPts val="300"/>
              </a:spcBef>
              <a:spcAft>
                <a:spcPts val="0"/>
              </a:spcAft>
              <a:buNone/>
            </a:pPr>
            <a:r>
              <a:rPr b="0" i="0" lang="en" sz="800" u="none" cap="none" strike="noStrike">
                <a:solidFill>
                  <a:srgbClr val="000000"/>
                </a:solidFill>
                <a:latin typeface="Arial"/>
                <a:ea typeface="Arial"/>
                <a:cs typeface="Arial"/>
                <a:sym typeface="Arial"/>
              </a:rPr>
              <a:t>Wang, Y., and X. Wang, 2023. Simultaneous Multiscale Data Assimilation Using Scale‐and Variable‐Dependent Localization in EnVar for Convection Allowing Analyses and Forecasts: Methodology and Experiments for a Tornadic Supercell. </a:t>
            </a:r>
            <a:r>
              <a:rPr b="0" i="1" lang="en" sz="800" u="none" cap="none" strike="noStrike">
                <a:solidFill>
                  <a:srgbClr val="000000"/>
                </a:solidFill>
                <a:latin typeface="Arial"/>
                <a:ea typeface="Arial"/>
                <a:cs typeface="Arial"/>
                <a:sym typeface="Arial"/>
              </a:rPr>
              <a:t>Journal of Advances in Modeling Earth Systems</a:t>
            </a:r>
            <a:r>
              <a:rPr b="0" i="0" lang="en" sz="800" u="none" cap="none" strike="noStrike">
                <a:solidFill>
                  <a:srgbClr val="000000"/>
                </a:solidFill>
                <a:latin typeface="Arial"/>
                <a:ea typeface="Arial"/>
                <a:cs typeface="Arial"/>
                <a:sym typeface="Arial"/>
              </a:rPr>
              <a:t>, </a:t>
            </a:r>
            <a:r>
              <a:rPr b="1" i="0" lang="en" sz="800" u="none" cap="none" strike="noStrike">
                <a:solidFill>
                  <a:srgbClr val="000000"/>
                </a:solidFill>
                <a:latin typeface="Arial"/>
                <a:ea typeface="Arial"/>
                <a:cs typeface="Arial"/>
                <a:sym typeface="Arial"/>
              </a:rPr>
              <a:t>15(5)</a:t>
            </a:r>
            <a:r>
              <a:rPr b="0" i="0" lang="en" sz="800" u="none" cap="none" strike="noStrike">
                <a:solidFill>
                  <a:srgbClr val="000000"/>
                </a:solidFill>
                <a:latin typeface="Arial"/>
                <a:ea typeface="Arial"/>
                <a:cs typeface="Arial"/>
                <a:sym typeface="Arial"/>
              </a:rPr>
              <a:t>, p.e2022MS003430.</a:t>
            </a:r>
            <a:endParaRPr b="0" i="0" sz="800" u="none" cap="none" strike="noStrike">
              <a:solidFill>
                <a:srgbClr val="000000"/>
              </a:solidFill>
              <a:latin typeface="Arial"/>
              <a:ea typeface="Arial"/>
              <a:cs typeface="Arial"/>
              <a:sym typeface="Arial"/>
            </a:endParaRPr>
          </a:p>
        </p:txBody>
      </p:sp>
      <p:sp>
        <p:nvSpPr>
          <p:cNvPr id="291" name="Google Shape;291;g2eb65215b75_0_248"/>
          <p:cNvSpPr/>
          <p:nvPr/>
        </p:nvSpPr>
        <p:spPr>
          <a:xfrm>
            <a:off x="0" y="588275"/>
            <a:ext cx="5661600" cy="4555200"/>
          </a:xfrm>
          <a:prstGeom prst="roundRect">
            <a:avLst>
              <a:gd fmla="val 16667" name="adj"/>
            </a:avLst>
          </a:prstGeom>
          <a:solidFill>
            <a:srgbClr val="CCF1FA"/>
          </a:solidFill>
          <a:ln cap="flat" cmpd="sng" w="9525">
            <a:solidFill>
              <a:schemeClr val="lt2"/>
            </a:solidFill>
            <a:prstDash val="solid"/>
            <a:round/>
            <a:headEnd len="sm" w="sm" type="none"/>
            <a:tailEnd len="sm" w="sm" type="none"/>
          </a:ln>
        </p:spPr>
        <p:txBody>
          <a:bodyPr anchorCtr="0" anchor="t" bIns="0" lIns="0" spcFirstLastPara="1" rIns="0" wrap="square" tIns="0">
            <a:noAutofit/>
          </a:bodyPr>
          <a:lstStyle/>
          <a:p>
            <a:pPr indent="-342900" lvl="0" marL="457200" marR="0" rtl="0" algn="l">
              <a:lnSpc>
                <a:spcPct val="100000"/>
              </a:lnSpc>
              <a:spcBef>
                <a:spcPts val="1000"/>
              </a:spcBef>
              <a:spcAft>
                <a:spcPts val="0"/>
              </a:spcAft>
              <a:buSzPts val="1800"/>
              <a:buChar char="❖"/>
            </a:pPr>
            <a:r>
              <a:rPr b="1" lang="en" sz="1800"/>
              <a:t>HAFSv2 DA upgrades:</a:t>
            </a:r>
            <a:endParaRPr b="1" sz="1800"/>
          </a:p>
          <a:p>
            <a:pPr indent="-342900" lvl="1" marL="914400" marR="0" rtl="0" algn="l">
              <a:lnSpc>
                <a:spcPct val="100000"/>
              </a:lnSpc>
              <a:spcBef>
                <a:spcPts val="0"/>
              </a:spcBef>
              <a:spcAft>
                <a:spcPts val="0"/>
              </a:spcAft>
              <a:buClr>
                <a:schemeClr val="dk2"/>
              </a:buClr>
              <a:buSzPts val="1800"/>
              <a:buChar char="➢"/>
            </a:pPr>
            <a:r>
              <a:rPr b="1" lang="en" sz="1800">
                <a:solidFill>
                  <a:schemeClr val="dk2"/>
                </a:solidFill>
              </a:rPr>
              <a:t>Enhanced AMV assimilation: produces neutral to positive improvements, especially intrack</a:t>
            </a:r>
            <a:r>
              <a:rPr b="1" lang="en" sz="1800">
                <a:solidFill>
                  <a:schemeClr val="dk2"/>
                </a:solidFill>
              </a:rPr>
              <a:t>.</a:t>
            </a:r>
            <a:endParaRPr b="1" sz="1800">
              <a:solidFill>
                <a:schemeClr val="dk2"/>
              </a:solidFill>
            </a:endParaRPr>
          </a:p>
          <a:p>
            <a:pPr indent="-342900" lvl="1" marL="914400" marR="0" rtl="0" algn="l">
              <a:lnSpc>
                <a:spcPct val="100000"/>
              </a:lnSpc>
              <a:spcBef>
                <a:spcPts val="0"/>
              </a:spcBef>
              <a:spcAft>
                <a:spcPts val="0"/>
              </a:spcAft>
              <a:buClr>
                <a:schemeClr val="dk2"/>
              </a:buClr>
              <a:buSzPts val="1800"/>
              <a:buChar char="➢"/>
            </a:pPr>
            <a:r>
              <a:rPr b="1" lang="en" sz="1800">
                <a:solidFill>
                  <a:schemeClr val="dk2"/>
                </a:solidFill>
              </a:rPr>
              <a:t>SDL configuration: imp</a:t>
            </a:r>
            <a:r>
              <a:rPr b="1" lang="en" sz="1800">
                <a:solidFill>
                  <a:schemeClr val="dk2"/>
                </a:solidFill>
              </a:rPr>
              <a:t>roves long-term track, short-term intensity, and overall intensity bias</a:t>
            </a:r>
            <a:endParaRPr b="1" sz="1800">
              <a:solidFill>
                <a:srgbClr val="FFFF00"/>
              </a:solidFill>
            </a:endParaRPr>
          </a:p>
          <a:p>
            <a:pPr indent="-342900" lvl="0" marL="457200" rtl="0" algn="l">
              <a:spcBef>
                <a:spcPts val="1000"/>
              </a:spcBef>
              <a:spcAft>
                <a:spcPts val="0"/>
              </a:spcAft>
              <a:buSzPts val="1800"/>
              <a:buChar char="❖"/>
            </a:pPr>
            <a:r>
              <a:rPr b="1" lang="en" sz="1800"/>
              <a:t>2024 HAFSv2.xA Real-time Parallel Experiment DA upgrades:</a:t>
            </a:r>
            <a:endParaRPr b="1" sz="1800"/>
          </a:p>
          <a:p>
            <a:pPr indent="-342900" lvl="1" marL="914400" marR="0" rtl="0" algn="l">
              <a:lnSpc>
                <a:spcPct val="100000"/>
              </a:lnSpc>
              <a:spcBef>
                <a:spcPts val="0"/>
              </a:spcBef>
              <a:spcAft>
                <a:spcPts val="0"/>
              </a:spcAft>
              <a:buClr>
                <a:schemeClr val="dk2"/>
              </a:buClr>
              <a:buSzPts val="1800"/>
              <a:buChar char="➢"/>
            </a:pPr>
            <a:r>
              <a:rPr b="1" lang="en" sz="1800">
                <a:solidFill>
                  <a:schemeClr val="dk2"/>
                </a:solidFill>
              </a:rPr>
              <a:t>Storm-following 3DIAU: improves track and intensity predictions.</a:t>
            </a:r>
            <a:endParaRPr b="1" sz="1800">
              <a:solidFill>
                <a:schemeClr val="dk2"/>
              </a:solidFill>
            </a:endParaRPr>
          </a:p>
          <a:p>
            <a:pPr indent="-342900" lvl="1" marL="914400" marR="0" rtl="0" algn="l">
              <a:lnSpc>
                <a:spcPct val="100000"/>
              </a:lnSpc>
              <a:spcBef>
                <a:spcPts val="0"/>
              </a:spcBef>
              <a:spcAft>
                <a:spcPts val="0"/>
              </a:spcAft>
              <a:buClr>
                <a:schemeClr val="dk2"/>
              </a:buClr>
              <a:buSzPts val="1800"/>
              <a:buChar char="➢"/>
            </a:pPr>
            <a:r>
              <a:rPr b="1" lang="en" sz="1800">
                <a:solidFill>
                  <a:schemeClr val="dk2"/>
                </a:solidFill>
              </a:rPr>
              <a:t>CTRM upgrade with additional obs: improves overall intensity predictions.</a:t>
            </a:r>
            <a:endParaRPr b="1" sz="1800">
              <a:solidFill>
                <a:schemeClr val="dk2"/>
              </a:solidFill>
            </a:endParaRPr>
          </a:p>
          <a:p>
            <a:pPr indent="-342900" lvl="0" marL="457200" marR="0" rtl="0" algn="l">
              <a:lnSpc>
                <a:spcPct val="100000"/>
              </a:lnSpc>
              <a:spcBef>
                <a:spcPts val="1000"/>
              </a:spcBef>
              <a:spcAft>
                <a:spcPts val="0"/>
              </a:spcAft>
              <a:buClr>
                <a:schemeClr val="dk2"/>
              </a:buClr>
              <a:buSzPts val="1800"/>
              <a:buChar char="❖"/>
            </a:pPr>
            <a:r>
              <a:rPr b="1" lang="en" sz="1800"/>
              <a:t>JEDI based DA in HAFSv3 is planned</a:t>
            </a:r>
            <a:endParaRPr b="1" sz="1800">
              <a:solidFill>
                <a:schemeClr val="dk2"/>
              </a:solidFill>
            </a:endParaRPr>
          </a:p>
        </p:txBody>
      </p:sp>
      <p:sp>
        <p:nvSpPr>
          <p:cNvPr id="292" name="Google Shape;292;g2eb65215b75_0_248"/>
          <p:cNvSpPr txBox="1"/>
          <p:nvPr/>
        </p:nvSpPr>
        <p:spPr>
          <a:xfrm>
            <a:off x="-7250" y="-71075"/>
            <a:ext cx="9144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 sz="2600">
                <a:solidFill>
                  <a:srgbClr val="FFFF00"/>
                </a:solidFill>
                <a:latin typeface="Roboto Condensed"/>
                <a:ea typeface="Roboto Condensed"/>
                <a:cs typeface="Roboto Condensed"/>
                <a:sym typeface="Roboto Condensed"/>
              </a:rPr>
              <a:t>Summary</a:t>
            </a:r>
            <a:endParaRPr b="1" i="0" sz="1800" u="none" cap="none" strike="noStrike">
              <a:solidFill>
                <a:srgbClr val="0000FF"/>
              </a:solidFill>
              <a:latin typeface="Roboto Condensed"/>
              <a:ea typeface="Roboto Condensed"/>
              <a:cs typeface="Roboto Condensed"/>
              <a:sym typeface="Roboto Condensed"/>
            </a:endParaRPr>
          </a:p>
        </p:txBody>
      </p:sp>
      <p:sp>
        <p:nvSpPr>
          <p:cNvPr id="293" name="Google Shape;293;g2eb65215b75_0_24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eb65215b75_0_255"/>
          <p:cNvSpPr txBox="1"/>
          <p:nvPr>
            <p:ph idx="4294967295" type="ctrTitle"/>
          </p:nvPr>
        </p:nvSpPr>
        <p:spPr>
          <a:xfrm>
            <a:off x="0" y="1340425"/>
            <a:ext cx="9144000" cy="7164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99D8"/>
              </a:buClr>
              <a:buSzPts val="1100"/>
              <a:buFont typeface="Arial"/>
              <a:buNone/>
            </a:pPr>
            <a:r>
              <a:rPr b="1" i="0" lang="en" sz="4800" u="none" cap="none" strike="noStrike">
                <a:solidFill>
                  <a:srgbClr val="FFFFFF"/>
                </a:solidFill>
                <a:latin typeface="Arial"/>
                <a:ea typeface="Arial"/>
                <a:cs typeface="Arial"/>
                <a:sym typeface="Arial"/>
              </a:rPr>
              <a:t>Thank you!</a:t>
            </a:r>
            <a:endParaRPr b="1" i="0" sz="4800" u="none" cap="none" strike="noStrike">
              <a:solidFill>
                <a:srgbClr val="FFFFFF"/>
              </a:solidFill>
              <a:latin typeface="Arial"/>
              <a:ea typeface="Arial"/>
              <a:cs typeface="Arial"/>
              <a:sym typeface="Arial"/>
            </a:endParaRPr>
          </a:p>
        </p:txBody>
      </p:sp>
      <p:pic>
        <p:nvPicPr>
          <p:cNvPr id="299" name="Google Shape;299;g2eb65215b75_0_255"/>
          <p:cNvPicPr preferRelativeResize="0"/>
          <p:nvPr/>
        </p:nvPicPr>
        <p:blipFill rotWithShape="1">
          <a:blip r:embed="rId3">
            <a:alphaModFix/>
          </a:blip>
          <a:srcRect b="0" l="0" r="0" t="0"/>
          <a:stretch/>
        </p:blipFill>
        <p:spPr>
          <a:xfrm>
            <a:off x="0" y="3054751"/>
            <a:ext cx="9144000" cy="2165760"/>
          </a:xfrm>
          <a:prstGeom prst="rect">
            <a:avLst/>
          </a:prstGeom>
          <a:noFill/>
          <a:ln>
            <a:noFill/>
          </a:ln>
        </p:spPr>
      </p:pic>
      <p:sp>
        <p:nvSpPr>
          <p:cNvPr id="300" name="Google Shape;300;g2eb65215b75_0_25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eb65215b75_0_68"/>
          <p:cNvSpPr txBox="1"/>
          <p:nvPr>
            <p:ph idx="4294967295" type="title"/>
          </p:nvPr>
        </p:nvSpPr>
        <p:spPr>
          <a:xfrm>
            <a:off x="0" y="52950"/>
            <a:ext cx="8310600" cy="5970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SzPts val="2800"/>
              <a:buNone/>
            </a:pPr>
            <a:r>
              <a:rPr lang="en" sz="3000">
                <a:solidFill>
                  <a:srgbClr val="0000FF"/>
                </a:solidFill>
              </a:rPr>
              <a:t>Outline</a:t>
            </a:r>
            <a:endParaRPr b="1" sz="3000">
              <a:solidFill>
                <a:srgbClr val="0000FF"/>
              </a:solidFill>
              <a:latin typeface="Calibri"/>
              <a:ea typeface="Calibri"/>
              <a:cs typeface="Calibri"/>
              <a:sym typeface="Calibri"/>
            </a:endParaRPr>
          </a:p>
        </p:txBody>
      </p:sp>
      <p:cxnSp>
        <p:nvCxnSpPr>
          <p:cNvPr id="131" name="Google Shape;131;g2eb65215b75_0_68"/>
          <p:cNvCxnSpPr/>
          <p:nvPr/>
        </p:nvCxnSpPr>
        <p:spPr>
          <a:xfrm>
            <a:off x="0" y="725266"/>
            <a:ext cx="7558200" cy="0"/>
          </a:xfrm>
          <a:prstGeom prst="straightConnector1">
            <a:avLst/>
          </a:prstGeom>
          <a:noFill/>
          <a:ln cap="flat" cmpd="sng" w="57150">
            <a:solidFill>
              <a:srgbClr val="FF0000"/>
            </a:solidFill>
            <a:prstDash val="solid"/>
            <a:miter lim="800000"/>
            <a:headEnd len="sm" w="sm" type="none"/>
            <a:tailEnd len="sm" w="sm" type="none"/>
          </a:ln>
        </p:spPr>
      </p:cxnSp>
      <p:sp>
        <p:nvSpPr>
          <p:cNvPr id="132" name="Google Shape;132;g2eb65215b75_0_68"/>
          <p:cNvSpPr txBox="1"/>
          <p:nvPr/>
        </p:nvSpPr>
        <p:spPr>
          <a:xfrm>
            <a:off x="304800" y="1438975"/>
            <a:ext cx="8559600" cy="3432900"/>
          </a:xfrm>
          <a:prstGeom prst="rect">
            <a:avLst/>
          </a:prstGeom>
          <a:noFill/>
          <a:ln>
            <a:noFill/>
          </a:ln>
        </p:spPr>
        <p:txBody>
          <a:bodyPr anchorCtr="0" anchor="t" bIns="45700" lIns="0" spcFirstLastPara="1" rIns="0" wrap="square" tIns="0">
            <a:noAutofit/>
          </a:bodyPr>
          <a:lstStyle/>
          <a:p>
            <a:pPr indent="-381000" lvl="0" marL="457200" marR="0" rtl="0" algn="l">
              <a:lnSpc>
                <a:spcPct val="150000"/>
              </a:lnSpc>
              <a:spcBef>
                <a:spcPts val="1000"/>
              </a:spcBef>
              <a:spcAft>
                <a:spcPts val="0"/>
              </a:spcAft>
              <a:buClr>
                <a:schemeClr val="dk2"/>
              </a:buClr>
              <a:buSzPts val="2400"/>
              <a:buChar char="●"/>
            </a:pPr>
            <a:r>
              <a:rPr b="1" lang="en" sz="2400">
                <a:solidFill>
                  <a:schemeClr val="dk2"/>
                </a:solidFill>
              </a:rPr>
              <a:t>Data Assimilation (DA) </a:t>
            </a:r>
            <a:r>
              <a:rPr b="1" lang="en" sz="2400">
                <a:solidFill>
                  <a:schemeClr val="dk2"/>
                </a:solidFill>
              </a:rPr>
              <a:t>upgrades in the </a:t>
            </a:r>
            <a:r>
              <a:rPr b="1" lang="en" sz="2400">
                <a:solidFill>
                  <a:schemeClr val="dk2"/>
                </a:solidFill>
              </a:rPr>
              <a:t>Hurricane Analysis and Forecast System version 2 (HAFSv2)</a:t>
            </a:r>
            <a:r>
              <a:rPr b="1" lang="en" sz="2400">
                <a:solidFill>
                  <a:schemeClr val="dk2"/>
                </a:solidFill>
              </a:rPr>
              <a:t>.</a:t>
            </a:r>
            <a:endParaRPr b="1" sz="2400">
              <a:solidFill>
                <a:schemeClr val="dk2"/>
              </a:solidFill>
            </a:endParaRPr>
          </a:p>
          <a:p>
            <a:pPr indent="-381000" lvl="0" marL="457200" rtl="0" algn="l">
              <a:lnSpc>
                <a:spcPct val="150000"/>
              </a:lnSpc>
              <a:spcBef>
                <a:spcPts val="1000"/>
              </a:spcBef>
              <a:spcAft>
                <a:spcPts val="0"/>
              </a:spcAft>
              <a:buClr>
                <a:schemeClr val="dk2"/>
              </a:buClr>
              <a:buSzPts val="2400"/>
              <a:buChar char="●"/>
            </a:pPr>
            <a:r>
              <a:rPr b="1" lang="en" sz="2400">
                <a:solidFill>
                  <a:schemeClr val="dk2"/>
                </a:solidFill>
              </a:rPr>
              <a:t>DA upgrades in the </a:t>
            </a:r>
            <a:r>
              <a:rPr b="1" lang="en" sz="2400">
                <a:solidFill>
                  <a:schemeClr val="dk2"/>
                </a:solidFill>
              </a:rPr>
              <a:t>2024 HAFS-A configuration based real-time parallel experiment.</a:t>
            </a:r>
            <a:endParaRPr b="1" sz="2400">
              <a:solidFill>
                <a:schemeClr val="dk2"/>
              </a:solidFill>
            </a:endParaRPr>
          </a:p>
          <a:p>
            <a:pPr indent="-381000" lvl="0" marL="457200" rtl="0" algn="l">
              <a:lnSpc>
                <a:spcPct val="150000"/>
              </a:lnSpc>
              <a:spcBef>
                <a:spcPts val="1000"/>
              </a:spcBef>
              <a:spcAft>
                <a:spcPts val="1000"/>
              </a:spcAft>
              <a:buClr>
                <a:schemeClr val="dk2"/>
              </a:buClr>
              <a:buSzPts val="2400"/>
              <a:buChar char="●"/>
            </a:pPr>
            <a:r>
              <a:rPr b="1" lang="en" sz="2400">
                <a:solidFill>
                  <a:schemeClr val="dk2"/>
                </a:solidFill>
                <a:extLst>
                  <a:ext uri="http://customooxmlschemas.google.com/">
                    <go:slidesCustomData xmlns:go="http://customooxmlschemas.google.com/" textRoundtripDataId="0"/>
                  </a:ext>
                </a:extLst>
              </a:rPr>
              <a:t>HAFS-DA JEDI</a:t>
            </a:r>
            <a:r>
              <a:rPr b="1" lang="en" sz="2400">
                <a:solidFill>
                  <a:schemeClr val="dk2"/>
                </a:solidFill>
              </a:rPr>
              <a:t> transition.</a:t>
            </a:r>
            <a:endParaRPr b="1" sz="2400">
              <a:solidFill>
                <a:schemeClr val="dk2"/>
              </a:solidFill>
            </a:endParaRPr>
          </a:p>
        </p:txBody>
      </p:sp>
      <p:sp>
        <p:nvSpPr>
          <p:cNvPr id="133" name="Google Shape;133;g2eb65215b75_0_6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eb65215b75_0_151"/>
          <p:cNvSpPr txBox="1"/>
          <p:nvPr/>
        </p:nvSpPr>
        <p:spPr>
          <a:xfrm>
            <a:off x="1878400" y="2999550"/>
            <a:ext cx="146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2eb65215b75_0_151"/>
          <p:cNvSpPr txBox="1"/>
          <p:nvPr/>
        </p:nvSpPr>
        <p:spPr>
          <a:xfrm>
            <a:off x="5533400" y="635975"/>
            <a:ext cx="3610500" cy="3977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DA Options </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Vortex Initialization</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FGAT</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3DVar/3DEnVar/4DEnVar/EnKF</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3DEnVar/4DEnVar:</a:t>
            </a:r>
            <a:endParaRPr b="0" i="0" sz="1200" u="none" cap="none" strike="noStrike">
              <a:solidFill>
                <a:srgbClr val="000000"/>
              </a:solidFill>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GDAS ensemble</a:t>
            </a:r>
            <a:endParaRPr b="0" i="0" sz="1200" u="none" cap="none" strike="noStrike">
              <a:solidFill>
                <a:srgbClr val="000000"/>
              </a:solidFill>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HAFS ensemble</a:t>
            </a:r>
            <a:endParaRPr b="0" i="0" sz="1200" u="none" cap="none" strike="noStrike">
              <a:solidFill>
                <a:srgbClr val="000000"/>
              </a:solidFill>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GDAS/HAFS ensemble combined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Options for DA domains</a:t>
            </a:r>
            <a:endParaRPr b="0" i="0" sz="1400" u="none" cap="none" strike="noStrike">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Nest domain only, and use GFS analysis elsewhere</a:t>
            </a:r>
            <a:endParaRPr b="0" i="0" sz="1200" u="none" cap="none" strike="noStrike">
              <a:solidFill>
                <a:schemeClr val="dk1"/>
              </a:solidFill>
              <a:latin typeface="Arial"/>
              <a:ea typeface="Arial"/>
              <a:cs typeface="Arial"/>
              <a:sym typeface="Arial"/>
            </a:endParaRPr>
          </a:p>
          <a:p>
            <a:pPr indent="-304800" lvl="0" marL="457200" marR="0" rtl="0" algn="l">
              <a:lnSpc>
                <a:spcPct val="115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Parent domain only</a:t>
            </a:r>
            <a:endParaRPr b="0" i="0" sz="1200" u="none" cap="none" strike="noStrike">
              <a:solidFill>
                <a:schemeClr val="dk1"/>
              </a:solidFill>
              <a:latin typeface="Arial"/>
              <a:ea typeface="Arial"/>
              <a:cs typeface="Arial"/>
              <a:sym typeface="Arial"/>
            </a:endParaRPr>
          </a:p>
          <a:p>
            <a:pPr indent="-304800" lvl="0" marL="457200" marR="0" rtl="0" algn="l">
              <a:lnSpc>
                <a:spcPct val="115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Self-cycled DA for nest using dual-res. approach, highRes. deterministic and lowRes HAFS EnKF</a:t>
            </a:r>
            <a:endParaRPr b="0" i="0" sz="1200" u="none" cap="none" strike="noStrike">
              <a:solidFill>
                <a:schemeClr val="dk1"/>
              </a:solidFill>
              <a:latin typeface="Arial"/>
              <a:ea typeface="Arial"/>
              <a:cs typeface="Arial"/>
              <a:sym typeface="Arial"/>
            </a:endParaRPr>
          </a:p>
          <a:p>
            <a:pPr indent="-304800" lvl="0" marL="457200" marR="0" rtl="0" algn="l">
              <a:lnSpc>
                <a:spcPct val="115000"/>
              </a:lnSpc>
              <a:spcBef>
                <a:spcPts val="0"/>
              </a:spcBef>
              <a:spcAft>
                <a:spcPts val="0"/>
              </a:spcAft>
              <a:buClr>
                <a:schemeClr val="dk1"/>
              </a:buClr>
              <a:buSzPts val="1200"/>
              <a:buFont typeface="Arial"/>
              <a:buChar char="●"/>
            </a:pPr>
            <a:r>
              <a:rPr b="0" i="0" lang="en" sz="1200" u="none" cap="none" strike="noStrike">
                <a:solidFill>
                  <a:schemeClr val="dk1"/>
                </a:solidFill>
                <a:latin typeface="Arial"/>
                <a:ea typeface="Arial"/>
                <a:cs typeface="Arial"/>
                <a:sym typeface="Arial"/>
              </a:rPr>
              <a:t>Self-cycled static DA domain for parent only, beyond IOC</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1"/>
                </a:solidFill>
                <a:latin typeface="Arial"/>
                <a:ea typeface="Arial"/>
                <a:cs typeface="Arial"/>
                <a:sym typeface="Arial"/>
              </a:rPr>
              <a:t>No ocean DA</a:t>
            </a:r>
            <a:endParaRPr b="0" i="0" sz="1400" u="none" cap="none" strike="noStrike">
              <a:solidFill>
                <a:schemeClr val="dk1"/>
              </a:solidFill>
              <a:latin typeface="Arial"/>
              <a:ea typeface="Arial"/>
              <a:cs typeface="Arial"/>
              <a:sym typeface="Arial"/>
            </a:endParaRPr>
          </a:p>
        </p:txBody>
      </p:sp>
      <p:pic>
        <p:nvPicPr>
          <p:cNvPr id="140" name="Google Shape;140;g2eb65215b75_0_151"/>
          <p:cNvPicPr preferRelativeResize="0"/>
          <p:nvPr/>
        </p:nvPicPr>
        <p:blipFill rotWithShape="1">
          <a:blip r:embed="rId3">
            <a:alphaModFix/>
          </a:blip>
          <a:srcRect b="0" l="0" r="0" t="0"/>
          <a:stretch/>
        </p:blipFill>
        <p:spPr>
          <a:xfrm>
            <a:off x="154425" y="603325"/>
            <a:ext cx="5378969" cy="3949599"/>
          </a:xfrm>
          <a:prstGeom prst="rect">
            <a:avLst/>
          </a:prstGeom>
          <a:noFill/>
          <a:ln>
            <a:noFill/>
          </a:ln>
        </p:spPr>
      </p:pic>
      <p:sp>
        <p:nvSpPr>
          <p:cNvPr id="141" name="Google Shape;141;g2eb65215b75_0_151"/>
          <p:cNvSpPr/>
          <p:nvPr/>
        </p:nvSpPr>
        <p:spPr>
          <a:xfrm>
            <a:off x="1868625" y="2825225"/>
            <a:ext cx="1293900" cy="488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2eb65215b75_0_151"/>
          <p:cNvSpPr/>
          <p:nvPr/>
        </p:nvSpPr>
        <p:spPr>
          <a:xfrm>
            <a:off x="4239500" y="3313325"/>
            <a:ext cx="1293900" cy="488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2eb65215b75_0_151"/>
          <p:cNvSpPr txBox="1"/>
          <p:nvPr/>
        </p:nvSpPr>
        <p:spPr>
          <a:xfrm>
            <a:off x="0" y="0"/>
            <a:ext cx="9144000" cy="4995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800"/>
              <a:buFont typeface="Arial"/>
              <a:buNone/>
            </a:pPr>
            <a:r>
              <a:rPr b="1" i="0" lang="en" sz="2600" u="none" cap="none" strike="noStrike">
                <a:solidFill>
                  <a:srgbClr val="FFFF00"/>
                </a:solidFill>
                <a:latin typeface="Arial"/>
                <a:ea typeface="Arial"/>
                <a:cs typeface="Arial"/>
                <a:sym typeface="Arial"/>
              </a:rPr>
              <a:t>HAFS Workflow and DA Capabilities</a:t>
            </a:r>
            <a:endParaRPr b="1" i="0" sz="2600" u="none" cap="none" strike="noStrike">
              <a:solidFill>
                <a:srgbClr val="FFFF00"/>
              </a:solidFill>
              <a:latin typeface="Calibri"/>
              <a:ea typeface="Calibri"/>
              <a:cs typeface="Calibri"/>
              <a:sym typeface="Calibri"/>
            </a:endParaRPr>
          </a:p>
        </p:txBody>
      </p:sp>
      <p:sp>
        <p:nvSpPr>
          <p:cNvPr id="144" name="Google Shape;144;g2eb65215b75_0_15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g27704b6f6a1_0_225"/>
          <p:cNvPicPr preferRelativeResize="0"/>
          <p:nvPr/>
        </p:nvPicPr>
        <p:blipFill>
          <a:blip r:embed="rId3">
            <a:alphaModFix/>
          </a:blip>
          <a:stretch>
            <a:fillRect/>
          </a:stretch>
        </p:blipFill>
        <p:spPr>
          <a:xfrm>
            <a:off x="6167904" y="732194"/>
            <a:ext cx="2958916" cy="2066544"/>
          </a:xfrm>
          <a:prstGeom prst="rect">
            <a:avLst/>
          </a:prstGeom>
          <a:noFill/>
          <a:ln>
            <a:noFill/>
          </a:ln>
        </p:spPr>
      </p:pic>
      <p:pic>
        <p:nvPicPr>
          <p:cNvPr id="150" name="Google Shape;150;g27704b6f6a1_0_225"/>
          <p:cNvPicPr preferRelativeResize="0"/>
          <p:nvPr/>
        </p:nvPicPr>
        <p:blipFill>
          <a:blip r:embed="rId4">
            <a:alphaModFix/>
          </a:blip>
          <a:stretch>
            <a:fillRect/>
          </a:stretch>
        </p:blipFill>
        <p:spPr>
          <a:xfrm>
            <a:off x="6180322" y="2730433"/>
            <a:ext cx="2958916" cy="2066544"/>
          </a:xfrm>
          <a:prstGeom prst="rect">
            <a:avLst/>
          </a:prstGeom>
          <a:noFill/>
          <a:ln>
            <a:noFill/>
          </a:ln>
        </p:spPr>
      </p:pic>
      <p:sp>
        <p:nvSpPr>
          <p:cNvPr id="151" name="Google Shape;151;g27704b6f6a1_0_225"/>
          <p:cNvSpPr txBox="1"/>
          <p:nvPr>
            <p:ph idx="4294967295" type="title"/>
          </p:nvPr>
        </p:nvSpPr>
        <p:spPr>
          <a:xfrm>
            <a:off x="311700" y="0"/>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rgbClr val="FFFF00"/>
                </a:solidFill>
              </a:rPr>
              <a:t>From HAFSv1.1A Real-time Experiment to HAFSv2A Upgrade</a:t>
            </a:r>
            <a:endParaRPr sz="2000">
              <a:solidFill>
                <a:srgbClr val="FFFF00"/>
              </a:solidFill>
            </a:endParaRPr>
          </a:p>
        </p:txBody>
      </p:sp>
      <p:sp>
        <p:nvSpPr>
          <p:cNvPr id="152" name="Google Shape;152;g27704b6f6a1_0_225"/>
          <p:cNvSpPr txBox="1"/>
          <p:nvPr>
            <p:ph idx="4294967295" type="body"/>
          </p:nvPr>
        </p:nvSpPr>
        <p:spPr>
          <a:xfrm>
            <a:off x="0" y="496500"/>
            <a:ext cx="6194400" cy="42318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The HAFSv2A upgrade is based on the HAFSv1.1A configuration with additional improvements and optimizations in model dynamics, physics, coupling, as well as vortex initialization and data assimilation</a:t>
            </a:r>
            <a:endParaRPr sz="1800"/>
          </a:p>
          <a:p>
            <a:pPr indent="-342900" lvl="1" marL="914400" marR="0" rtl="0" algn="l">
              <a:lnSpc>
                <a:spcPct val="100000"/>
              </a:lnSpc>
              <a:spcBef>
                <a:spcPts val="0"/>
              </a:spcBef>
              <a:spcAft>
                <a:spcPts val="0"/>
              </a:spcAft>
              <a:buSzPts val="1800"/>
              <a:buChar char="○"/>
            </a:pPr>
            <a:r>
              <a:rPr lang="en" sz="1800"/>
              <a:t>Latest HAFS package with updated subcomponents under UFS</a:t>
            </a:r>
            <a:endParaRPr sz="1800"/>
          </a:p>
          <a:p>
            <a:pPr indent="-342900" lvl="1" marL="914400" marR="0" rtl="0" algn="l">
              <a:lnSpc>
                <a:spcPct val="100000"/>
              </a:lnSpc>
              <a:spcBef>
                <a:spcPts val="0"/>
              </a:spcBef>
              <a:spcAft>
                <a:spcPts val="0"/>
              </a:spcAft>
              <a:buSzPts val="1800"/>
              <a:buChar char="○"/>
            </a:pPr>
            <a:r>
              <a:rPr lang="en" sz="1800"/>
              <a:t>Improved DA with</a:t>
            </a:r>
            <a:r>
              <a:rPr b="1" lang="en" sz="1800"/>
              <a:t> </a:t>
            </a:r>
            <a:r>
              <a:rPr b="1" lang="en" sz="1800">
                <a:solidFill>
                  <a:srgbClr val="FF0000"/>
                </a:solidFill>
              </a:rPr>
              <a:t>S</a:t>
            </a:r>
            <a:r>
              <a:rPr b="1" lang="en" sz="1800">
                <a:solidFill>
                  <a:srgbClr val="FF0000"/>
                </a:solidFill>
              </a:rPr>
              <a:t>cale-Dependent Localization (SDL)</a:t>
            </a:r>
            <a:endParaRPr b="1" sz="1800">
              <a:solidFill>
                <a:srgbClr val="FF0000"/>
              </a:solidFill>
            </a:endParaRPr>
          </a:p>
          <a:p>
            <a:pPr indent="-342900" lvl="1" marL="914400" marR="0" rtl="0" algn="l">
              <a:lnSpc>
                <a:spcPct val="100000"/>
              </a:lnSpc>
              <a:spcBef>
                <a:spcPts val="0"/>
              </a:spcBef>
              <a:spcAft>
                <a:spcPts val="0"/>
              </a:spcAft>
              <a:buSzPts val="1800"/>
              <a:buChar char="○"/>
            </a:pPr>
            <a:r>
              <a:rPr lang="en" sz="1800"/>
              <a:t>Alternative </a:t>
            </a:r>
            <a:r>
              <a:rPr lang="en" sz="1800">
                <a:solidFill>
                  <a:srgbClr val="FF0000"/>
                </a:solidFill>
              </a:rPr>
              <a:t>horizontal advection scheme</a:t>
            </a:r>
            <a:r>
              <a:rPr lang="en" sz="1800"/>
              <a:t> for model dynamics</a:t>
            </a:r>
            <a:endParaRPr sz="1800"/>
          </a:p>
          <a:p>
            <a:pPr indent="-342900" lvl="1" marL="914400" marR="0" rtl="0" algn="l">
              <a:lnSpc>
                <a:spcPct val="100000"/>
              </a:lnSpc>
              <a:spcBef>
                <a:spcPts val="0"/>
              </a:spcBef>
              <a:spcAft>
                <a:spcPts val="0"/>
              </a:spcAft>
              <a:buSzPts val="1800"/>
              <a:buChar char="○"/>
            </a:pPr>
            <a:r>
              <a:rPr lang="en" sz="1800"/>
              <a:t>Further </a:t>
            </a:r>
            <a:r>
              <a:rPr lang="en" sz="1800">
                <a:solidFill>
                  <a:srgbClr val="FF0000"/>
                </a:solidFill>
              </a:rPr>
              <a:t>optimized model physics</a:t>
            </a:r>
            <a:r>
              <a:rPr lang="en" sz="1800"/>
              <a:t> in both atmospheric and oceanic components</a:t>
            </a:r>
            <a:endParaRPr sz="1800"/>
          </a:p>
          <a:p>
            <a:pPr indent="-342900" lvl="1" marL="914400" marR="0" rtl="0" algn="l">
              <a:lnSpc>
                <a:spcPct val="100000"/>
              </a:lnSpc>
              <a:spcBef>
                <a:spcPts val="0"/>
              </a:spcBef>
              <a:spcAft>
                <a:spcPts val="0"/>
              </a:spcAft>
              <a:buSzPts val="1800"/>
              <a:buChar char="○"/>
            </a:pPr>
            <a:r>
              <a:rPr lang="en" sz="1800"/>
              <a:t>Unified </a:t>
            </a:r>
            <a:r>
              <a:rPr lang="en" sz="1800">
                <a:solidFill>
                  <a:srgbClr val="FF0000"/>
                </a:solidFill>
              </a:rPr>
              <a:t>UFS regional coupling through CMEPS with inline CDEPS</a:t>
            </a:r>
            <a:r>
              <a:rPr lang="en" sz="1800"/>
              <a:t> and also consider </a:t>
            </a:r>
            <a:r>
              <a:rPr lang="en" sz="1800">
                <a:solidFill>
                  <a:srgbClr val="FF0000"/>
                </a:solidFill>
              </a:rPr>
              <a:t>sea surface current coupling</a:t>
            </a:r>
            <a:endParaRPr sz="1800">
              <a:solidFill>
                <a:srgbClr val="FF0000"/>
              </a:solidFill>
            </a:endParaRPr>
          </a:p>
          <a:p>
            <a:pPr indent="-342900" lvl="1" marL="914400" marR="0" rtl="0" algn="l">
              <a:lnSpc>
                <a:spcPct val="100000"/>
              </a:lnSpc>
              <a:spcBef>
                <a:spcPts val="0"/>
              </a:spcBef>
              <a:spcAft>
                <a:spcPts val="0"/>
              </a:spcAft>
              <a:buSzPts val="1800"/>
              <a:buChar char="○"/>
            </a:pPr>
            <a:r>
              <a:rPr lang="en" sz="1800"/>
              <a:t>Upgraded GFDL vortex tracker</a:t>
            </a:r>
            <a:endParaRPr sz="1800"/>
          </a:p>
        </p:txBody>
      </p:sp>
      <p:sp>
        <p:nvSpPr>
          <p:cNvPr id="153" name="Google Shape;153;g27704b6f6a1_0_225"/>
          <p:cNvSpPr txBox="1"/>
          <p:nvPr/>
        </p:nvSpPr>
        <p:spPr>
          <a:xfrm>
            <a:off x="6442200" y="454150"/>
            <a:ext cx="2701800" cy="3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2021-2023 NATL storms</a:t>
            </a:r>
            <a:endParaRPr/>
          </a:p>
        </p:txBody>
      </p:sp>
      <p:sp>
        <p:nvSpPr>
          <p:cNvPr id="154" name="Google Shape;154;g27704b6f6a1_0_225"/>
          <p:cNvSpPr txBox="1"/>
          <p:nvPr/>
        </p:nvSpPr>
        <p:spPr>
          <a:xfrm>
            <a:off x="6442188" y="1085900"/>
            <a:ext cx="2183400" cy="60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
                <a:solidFill>
                  <a:srgbClr val="9900FF"/>
                </a:solidFill>
              </a:rPr>
              <a:t>HFSA: HAFSv1A</a:t>
            </a:r>
            <a:endParaRPr b="1"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lang="en">
                <a:solidFill>
                  <a:srgbClr val="4A86E8"/>
                </a:solidFill>
              </a:rPr>
              <a:t>HV2A: HAFSv2A</a:t>
            </a:r>
            <a:endParaRPr b="1">
              <a:solidFill>
                <a:srgbClr val="4A86E8"/>
              </a:solidFill>
            </a:endParaRPr>
          </a:p>
        </p:txBody>
      </p:sp>
      <p:sp>
        <p:nvSpPr>
          <p:cNvPr id="155" name="Google Shape;155;g27704b6f6a1_0_225"/>
          <p:cNvSpPr txBox="1"/>
          <p:nvPr/>
        </p:nvSpPr>
        <p:spPr>
          <a:xfrm>
            <a:off x="7766300" y="4097250"/>
            <a:ext cx="1255500" cy="34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t>Intensity</a:t>
            </a:r>
            <a:r>
              <a:rPr lang="en"/>
              <a:t> </a:t>
            </a:r>
            <a:r>
              <a:rPr lang="en"/>
              <a:t>skill</a:t>
            </a:r>
            <a:endParaRPr b="0" i="0" sz="1400" u="none" cap="none" strike="noStrike">
              <a:solidFill>
                <a:srgbClr val="000000"/>
              </a:solidFill>
              <a:latin typeface="Arial"/>
              <a:ea typeface="Arial"/>
              <a:cs typeface="Arial"/>
              <a:sym typeface="Arial"/>
            </a:endParaRPr>
          </a:p>
        </p:txBody>
      </p:sp>
      <p:sp>
        <p:nvSpPr>
          <p:cNvPr id="156" name="Google Shape;156;g27704b6f6a1_0_225"/>
          <p:cNvSpPr txBox="1"/>
          <p:nvPr/>
        </p:nvSpPr>
        <p:spPr>
          <a:xfrm>
            <a:off x="7766300" y="2209000"/>
            <a:ext cx="1255500" cy="34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t>Track Error</a:t>
            </a:r>
            <a:endParaRPr b="0" i="0" sz="1400" u="none" cap="none" strike="noStrike">
              <a:solidFill>
                <a:srgbClr val="000000"/>
              </a:solidFill>
              <a:latin typeface="Arial"/>
              <a:ea typeface="Arial"/>
              <a:cs typeface="Arial"/>
              <a:sym typeface="Arial"/>
            </a:endParaRPr>
          </a:p>
        </p:txBody>
      </p:sp>
      <p:sp>
        <p:nvSpPr>
          <p:cNvPr id="157" name="Google Shape;157;g27704b6f6a1_0_22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eb65215b75_0_139"/>
          <p:cNvSpPr txBox="1"/>
          <p:nvPr>
            <p:ph idx="4294967295" type="body"/>
          </p:nvPr>
        </p:nvSpPr>
        <p:spPr>
          <a:xfrm>
            <a:off x="262325" y="2641300"/>
            <a:ext cx="4783200" cy="23571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800"/>
              <a:buNone/>
            </a:pPr>
            <a:r>
              <a:rPr b="1" lang="en" sz="2000">
                <a:solidFill>
                  <a:srgbClr val="000000"/>
                </a:solidFill>
                <a:latin typeface="Times New Roman"/>
                <a:ea typeface="Times New Roman"/>
                <a:cs typeface="Times New Roman"/>
                <a:sym typeface="Times New Roman"/>
              </a:rPr>
              <a:t>New Features in HAFSv2 VI/DA</a:t>
            </a:r>
            <a:endParaRPr b="1" sz="2000">
              <a:solidFill>
                <a:srgbClr val="000000"/>
              </a:solidFill>
              <a:latin typeface="Times New Roman"/>
              <a:ea typeface="Times New Roman"/>
              <a:cs typeface="Times New Roman"/>
              <a:sym typeface="Times New Roman"/>
            </a:endParaRPr>
          </a:p>
          <a:p>
            <a:pPr indent="-355600" lvl="0" marL="457200" rtl="0" algn="l">
              <a:lnSpc>
                <a:spcPct val="90000"/>
              </a:lnSpc>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Hydrometeor and vertical velocity relocation</a:t>
            </a:r>
            <a:endParaRPr sz="2000">
              <a:solidFill>
                <a:srgbClr val="000000"/>
              </a:solidFill>
              <a:latin typeface="Times New Roman"/>
              <a:ea typeface="Times New Roman"/>
              <a:cs typeface="Times New Roman"/>
              <a:sym typeface="Times New Roman"/>
            </a:endParaRPr>
          </a:p>
          <a:p>
            <a:pPr indent="-355600" lvl="0" marL="457200" rtl="0" algn="l">
              <a:lnSpc>
                <a:spcPct val="90000"/>
              </a:lnSpc>
              <a:spcBef>
                <a:spcPts val="0"/>
              </a:spcBef>
              <a:spcAft>
                <a:spcPts val="0"/>
              </a:spcAft>
              <a:buClr>
                <a:srgbClr val="F10182"/>
              </a:buClr>
              <a:buSzPts val="2000"/>
              <a:buFont typeface="Times New Roman"/>
              <a:buChar char="●"/>
            </a:pPr>
            <a:r>
              <a:rPr lang="en" sz="2000">
                <a:solidFill>
                  <a:srgbClr val="F10182"/>
                </a:solidFill>
                <a:latin typeface="Times New Roman"/>
                <a:ea typeface="Times New Roman"/>
                <a:cs typeface="Times New Roman"/>
                <a:sym typeface="Times New Roman"/>
              </a:rPr>
              <a:t>Ingest high res. meso-sector AMVs</a:t>
            </a:r>
            <a:endParaRPr sz="2000">
              <a:solidFill>
                <a:srgbClr val="F10182"/>
              </a:solidFill>
              <a:latin typeface="Times New Roman"/>
              <a:ea typeface="Times New Roman"/>
              <a:cs typeface="Times New Roman"/>
              <a:sym typeface="Times New Roman"/>
            </a:endParaRPr>
          </a:p>
          <a:p>
            <a:pPr indent="-355600" lvl="0" marL="457200" rtl="0" algn="l">
              <a:lnSpc>
                <a:spcPct val="90000"/>
              </a:lnSpc>
              <a:spcBef>
                <a:spcPts val="0"/>
              </a:spcBef>
              <a:spcAft>
                <a:spcPts val="0"/>
              </a:spcAft>
              <a:buClr>
                <a:srgbClr val="F10182"/>
              </a:buClr>
              <a:buSzPts val="2000"/>
              <a:buFont typeface="Times New Roman"/>
              <a:buChar char="●"/>
            </a:pPr>
            <a:r>
              <a:rPr lang="en" sz="2000">
                <a:solidFill>
                  <a:srgbClr val="F10182"/>
                </a:solidFill>
                <a:latin typeface="Times New Roman"/>
                <a:ea typeface="Times New Roman"/>
                <a:cs typeface="Times New Roman"/>
                <a:sym typeface="Times New Roman"/>
              </a:rPr>
              <a:t>Scale-Dependent Localization (SDL)</a:t>
            </a:r>
            <a:endParaRPr sz="2000">
              <a:solidFill>
                <a:srgbClr val="F10182"/>
              </a:solidFill>
              <a:latin typeface="Times New Roman"/>
              <a:ea typeface="Times New Roman"/>
              <a:cs typeface="Times New Roman"/>
              <a:sym typeface="Times New Roman"/>
            </a:endParaRPr>
          </a:p>
          <a:p>
            <a:pPr indent="-355600" lvl="0" marL="457200" rtl="0" algn="l">
              <a:lnSpc>
                <a:spcPct val="90000"/>
              </a:lnSpc>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Refine DA for the GPS RO (Radio Occultation) </a:t>
            </a:r>
            <a:endParaRPr sz="2000">
              <a:solidFill>
                <a:srgbClr val="000000"/>
              </a:solidFill>
              <a:latin typeface="Times New Roman"/>
              <a:ea typeface="Times New Roman"/>
              <a:cs typeface="Times New Roman"/>
              <a:sym typeface="Times New Roman"/>
            </a:endParaRPr>
          </a:p>
          <a:p>
            <a:pPr indent="-355600" lvl="0" marL="457200" rtl="0" algn="l">
              <a:lnSpc>
                <a:spcPct val="90000"/>
              </a:lnSpc>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Bug fixes</a:t>
            </a:r>
            <a:endParaRPr sz="2000" strike="sngStrike">
              <a:solidFill>
                <a:srgbClr val="000000"/>
              </a:solidFill>
              <a:latin typeface="Times New Roman"/>
              <a:ea typeface="Times New Roman"/>
              <a:cs typeface="Times New Roman"/>
              <a:sym typeface="Times New Roman"/>
            </a:endParaRPr>
          </a:p>
        </p:txBody>
      </p:sp>
      <p:sp>
        <p:nvSpPr>
          <p:cNvPr id="163" name="Google Shape;163;g2eb65215b75_0_139"/>
          <p:cNvSpPr txBox="1"/>
          <p:nvPr/>
        </p:nvSpPr>
        <p:spPr>
          <a:xfrm>
            <a:off x="262375" y="578800"/>
            <a:ext cx="4783200" cy="2062500"/>
          </a:xfrm>
          <a:prstGeom prst="rect">
            <a:avLst/>
          </a:prstGeom>
          <a:noFill/>
          <a:ln cap="flat" cmpd="sng" w="22225">
            <a:solidFill>
              <a:srgbClr val="0000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 sz="1600" u="none" cap="none" strike="noStrike">
                <a:solidFill>
                  <a:srgbClr val="222222"/>
                </a:solidFill>
                <a:latin typeface="Times New Roman"/>
                <a:ea typeface="Times New Roman"/>
                <a:cs typeface="Times New Roman"/>
                <a:sym typeface="Times New Roman"/>
              </a:rPr>
              <a:t>HAFSv</a:t>
            </a:r>
            <a:r>
              <a:rPr b="1" i="0" lang="en" sz="1600" u="none" cap="none" strike="noStrike">
                <a:solidFill>
                  <a:srgbClr val="222222"/>
                </a:solidFill>
                <a:latin typeface="Times New Roman"/>
                <a:ea typeface="Times New Roman"/>
                <a:cs typeface="Times New Roman"/>
                <a:sym typeface="Times New Roman"/>
              </a:rPr>
              <a:t>1</a:t>
            </a:r>
            <a:r>
              <a:rPr b="1" lang="en" sz="1600">
                <a:solidFill>
                  <a:srgbClr val="222222"/>
                </a:solidFill>
                <a:latin typeface="Times New Roman"/>
                <a:ea typeface="Times New Roman"/>
                <a:cs typeface="Times New Roman"/>
                <a:sym typeface="Times New Roman"/>
              </a:rPr>
              <a:t> </a:t>
            </a:r>
            <a:r>
              <a:rPr b="1" i="0" lang="en" sz="1600" u="none" cap="none" strike="noStrike">
                <a:solidFill>
                  <a:srgbClr val="222222"/>
                </a:solidFill>
                <a:latin typeface="Times New Roman"/>
                <a:ea typeface="Times New Roman"/>
                <a:cs typeface="Times New Roman"/>
                <a:sym typeface="Times New Roman"/>
              </a:rPr>
              <a:t>VI/DA</a:t>
            </a:r>
            <a:endParaRPr b="1" i="0" sz="1600" u="none" cap="none" strike="noStrike">
              <a:solidFill>
                <a:srgbClr val="222222"/>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222222"/>
              </a:buClr>
              <a:buSzPts val="1600"/>
              <a:buFont typeface="Times New Roman"/>
              <a:buChar char="●"/>
            </a:pPr>
            <a:r>
              <a:rPr b="0" i="0" lang="en" sz="1600" u="none" cap="none" strike="noStrike">
                <a:solidFill>
                  <a:srgbClr val="222222"/>
                </a:solidFill>
                <a:latin typeface="Times New Roman"/>
                <a:ea typeface="Times New Roman"/>
                <a:cs typeface="Times New Roman"/>
                <a:sym typeface="Times New Roman"/>
              </a:rPr>
              <a:t>Vortex Initialization</a:t>
            </a:r>
            <a:endParaRPr b="0" i="0" sz="1600" u="none" cap="none" strike="noStrike">
              <a:solidFill>
                <a:srgbClr val="222222"/>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222222"/>
              </a:buClr>
              <a:buSzPts val="1600"/>
              <a:buFont typeface="Times New Roman"/>
              <a:buChar char="●"/>
            </a:pPr>
            <a:r>
              <a:rPr b="0" i="0" lang="en" sz="1600" u="none" cap="none" strike="noStrike">
                <a:solidFill>
                  <a:srgbClr val="222222"/>
                </a:solidFill>
                <a:latin typeface="Times New Roman"/>
                <a:ea typeface="Times New Roman"/>
                <a:cs typeface="Times New Roman"/>
                <a:sym typeface="Times New Roman"/>
              </a:rPr>
              <a:t>6-hourly DA cycling</a:t>
            </a:r>
            <a:r>
              <a:rPr b="0" i="0" lang="en" sz="1600" u="none" cap="none" strike="noStrike">
                <a:solidFill>
                  <a:schemeClr val="dk2"/>
                </a:solidFill>
                <a:latin typeface="Times New Roman"/>
                <a:ea typeface="Times New Roman"/>
                <a:cs typeface="Times New Roman"/>
                <a:sym typeface="Times New Roman"/>
              </a:rPr>
              <a:t> in nested domain region, and GFS analysis elsewhere </a:t>
            </a:r>
            <a:endParaRPr b="0" i="0" sz="1600" u="none" cap="none" strike="noStrike">
              <a:solidFill>
                <a:schemeClr val="dk2"/>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chemeClr val="dk2"/>
              </a:buClr>
              <a:buSzPts val="1600"/>
              <a:buFont typeface="Times New Roman"/>
              <a:buChar char="●"/>
            </a:pPr>
            <a:r>
              <a:rPr b="0" i="0" lang="en" sz="1600" u="none" cap="none" strike="noStrike">
                <a:solidFill>
                  <a:schemeClr val="dk2"/>
                </a:solidFill>
                <a:latin typeface="Times New Roman"/>
                <a:ea typeface="Times New Roman"/>
                <a:cs typeface="Times New Roman"/>
                <a:sym typeface="Times New Roman"/>
              </a:rPr>
              <a:t>+/- 3-hour FGAT window</a:t>
            </a:r>
            <a:endParaRPr b="0" i="0" sz="1600" u="none" cap="none" strike="noStrike">
              <a:solidFill>
                <a:schemeClr val="dk2"/>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chemeClr val="dk2"/>
              </a:buClr>
              <a:buSzPts val="1600"/>
              <a:buFont typeface="Times New Roman"/>
              <a:buChar char="●"/>
            </a:pPr>
            <a:r>
              <a:rPr b="0" i="0" lang="en" sz="1600" u="none" cap="none" strike="noStrike">
                <a:solidFill>
                  <a:schemeClr val="dk2"/>
                </a:solidFill>
                <a:latin typeface="Times New Roman"/>
                <a:ea typeface="Times New Roman"/>
                <a:cs typeface="Times New Roman"/>
                <a:sym typeface="Times New Roman"/>
              </a:rPr>
              <a:t>4DEnVar with GDAS ensembles</a:t>
            </a:r>
            <a:endParaRPr b="0" i="0" sz="1600" u="none" cap="none" strike="noStrike">
              <a:solidFill>
                <a:schemeClr val="dk2"/>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chemeClr val="dk2"/>
              </a:buClr>
              <a:buSzPts val="1600"/>
              <a:buFont typeface="Times New Roman"/>
              <a:buChar char="●"/>
            </a:pPr>
            <a:r>
              <a:rPr b="0" i="0" lang="en" sz="1600" u="none" cap="none" strike="noStrike">
                <a:solidFill>
                  <a:schemeClr val="dk2"/>
                </a:solidFill>
                <a:latin typeface="Times New Roman"/>
                <a:ea typeface="Times New Roman"/>
                <a:cs typeface="Times New Roman"/>
                <a:sym typeface="Times New Roman"/>
              </a:rPr>
              <a:t>Leverage obs. used in GFS</a:t>
            </a:r>
            <a:endParaRPr b="0" i="0" sz="1600" u="none" cap="none" strike="noStrike">
              <a:solidFill>
                <a:schemeClr val="dk2"/>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chemeClr val="dk2"/>
              </a:buClr>
              <a:buSzPts val="1600"/>
              <a:buFont typeface="Times New Roman"/>
              <a:buChar char="●"/>
            </a:pPr>
            <a:r>
              <a:rPr b="0" i="0" lang="en" sz="1600" u="none" cap="none" strike="noStrike">
                <a:solidFill>
                  <a:schemeClr val="dk2"/>
                </a:solidFill>
                <a:latin typeface="Times New Roman"/>
                <a:ea typeface="Times New Roman"/>
                <a:cs typeface="Times New Roman"/>
                <a:sym typeface="Times New Roman"/>
              </a:rPr>
              <a:t>Additional meso-scale obs. </a:t>
            </a:r>
            <a:endParaRPr b="0" i="0" sz="1600" u="none" cap="none" strike="noStrike">
              <a:solidFill>
                <a:schemeClr val="dk2"/>
              </a:solidFill>
              <a:latin typeface="Times New Roman"/>
              <a:ea typeface="Times New Roman"/>
              <a:cs typeface="Times New Roman"/>
              <a:sym typeface="Times New Roman"/>
            </a:endParaRPr>
          </a:p>
        </p:txBody>
      </p:sp>
      <p:sp>
        <p:nvSpPr>
          <p:cNvPr id="164" name="Google Shape;164;g2eb65215b75_0_139"/>
          <p:cNvSpPr txBox="1"/>
          <p:nvPr>
            <p:ph idx="4294967295" type="title"/>
          </p:nvPr>
        </p:nvSpPr>
        <p:spPr>
          <a:xfrm>
            <a:off x="0" y="0"/>
            <a:ext cx="9144000" cy="4995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3000">
                <a:solidFill>
                  <a:srgbClr val="FFFF00"/>
                </a:solidFill>
              </a:rPr>
              <a:t>HAFSv2A VI / DA Upgrade</a:t>
            </a:r>
            <a:endParaRPr sz="3000">
              <a:solidFill>
                <a:srgbClr val="FFFF00"/>
              </a:solidFill>
            </a:endParaRPr>
          </a:p>
        </p:txBody>
      </p:sp>
      <p:pic>
        <p:nvPicPr>
          <p:cNvPr id="165" name="Google Shape;165;g2eb65215b75_0_139"/>
          <p:cNvPicPr preferRelativeResize="0"/>
          <p:nvPr/>
        </p:nvPicPr>
        <p:blipFill>
          <a:blip r:embed="rId3">
            <a:alphaModFix/>
          </a:blip>
          <a:stretch>
            <a:fillRect/>
          </a:stretch>
        </p:blipFill>
        <p:spPr>
          <a:xfrm>
            <a:off x="5542700" y="578788"/>
            <a:ext cx="3405589" cy="3731753"/>
          </a:xfrm>
          <a:prstGeom prst="rect">
            <a:avLst/>
          </a:prstGeom>
          <a:noFill/>
          <a:ln>
            <a:noFill/>
          </a:ln>
        </p:spPr>
      </p:pic>
      <p:sp>
        <p:nvSpPr>
          <p:cNvPr id="166" name="Google Shape;166;g2eb65215b75_0_13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27704b6f6a1_0_457"/>
          <p:cNvPicPr preferRelativeResize="0"/>
          <p:nvPr/>
        </p:nvPicPr>
        <p:blipFill>
          <a:blip r:embed="rId3">
            <a:alphaModFix/>
          </a:blip>
          <a:stretch>
            <a:fillRect/>
          </a:stretch>
        </p:blipFill>
        <p:spPr>
          <a:xfrm>
            <a:off x="82283" y="709527"/>
            <a:ext cx="2944368" cy="2103120"/>
          </a:xfrm>
          <a:prstGeom prst="rect">
            <a:avLst/>
          </a:prstGeom>
          <a:noFill/>
          <a:ln>
            <a:noFill/>
          </a:ln>
        </p:spPr>
      </p:pic>
      <p:pic>
        <p:nvPicPr>
          <p:cNvPr id="172" name="Google Shape;172;g27704b6f6a1_0_457"/>
          <p:cNvPicPr preferRelativeResize="0"/>
          <p:nvPr/>
        </p:nvPicPr>
        <p:blipFill>
          <a:blip r:embed="rId4">
            <a:alphaModFix/>
          </a:blip>
          <a:stretch>
            <a:fillRect/>
          </a:stretch>
        </p:blipFill>
        <p:spPr>
          <a:xfrm>
            <a:off x="3173856" y="709528"/>
            <a:ext cx="3091587" cy="2103120"/>
          </a:xfrm>
          <a:prstGeom prst="rect">
            <a:avLst/>
          </a:prstGeom>
          <a:noFill/>
          <a:ln>
            <a:noFill/>
          </a:ln>
        </p:spPr>
      </p:pic>
      <p:pic>
        <p:nvPicPr>
          <p:cNvPr id="173" name="Google Shape;173;g27704b6f6a1_0_457"/>
          <p:cNvPicPr preferRelativeResize="0"/>
          <p:nvPr/>
        </p:nvPicPr>
        <p:blipFill>
          <a:blip r:embed="rId5">
            <a:alphaModFix/>
          </a:blip>
          <a:stretch>
            <a:fillRect/>
          </a:stretch>
        </p:blipFill>
        <p:spPr>
          <a:xfrm>
            <a:off x="82270" y="2965040"/>
            <a:ext cx="3115707" cy="2103120"/>
          </a:xfrm>
          <a:prstGeom prst="rect">
            <a:avLst/>
          </a:prstGeom>
          <a:noFill/>
          <a:ln>
            <a:noFill/>
          </a:ln>
        </p:spPr>
      </p:pic>
      <p:pic>
        <p:nvPicPr>
          <p:cNvPr id="174" name="Google Shape;174;g27704b6f6a1_0_457"/>
          <p:cNvPicPr preferRelativeResize="0"/>
          <p:nvPr/>
        </p:nvPicPr>
        <p:blipFill>
          <a:blip r:embed="rId6">
            <a:alphaModFix/>
          </a:blip>
          <a:stretch>
            <a:fillRect/>
          </a:stretch>
        </p:blipFill>
        <p:spPr>
          <a:xfrm>
            <a:off x="3162061" y="2971592"/>
            <a:ext cx="3103382" cy="2096568"/>
          </a:xfrm>
          <a:prstGeom prst="rect">
            <a:avLst/>
          </a:prstGeom>
          <a:noFill/>
          <a:ln>
            <a:noFill/>
          </a:ln>
        </p:spPr>
      </p:pic>
      <p:sp>
        <p:nvSpPr>
          <p:cNvPr id="175" name="Google Shape;175;g27704b6f6a1_0_457"/>
          <p:cNvSpPr txBox="1"/>
          <p:nvPr/>
        </p:nvSpPr>
        <p:spPr>
          <a:xfrm>
            <a:off x="-7250" y="-71075"/>
            <a:ext cx="9144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 sz="2600">
                <a:solidFill>
                  <a:srgbClr val="FFFF00"/>
                </a:solidFill>
                <a:latin typeface="Roboto Condensed"/>
                <a:ea typeface="Roboto Condensed"/>
                <a:cs typeface="Roboto Condensed"/>
                <a:sym typeface="Roboto Condensed"/>
              </a:rPr>
              <a:t>Enhanced AMV </a:t>
            </a:r>
            <a:r>
              <a:rPr b="1" lang="en" sz="2600">
                <a:solidFill>
                  <a:srgbClr val="FFFF00"/>
                </a:solidFill>
                <a:latin typeface="Roboto Condensed"/>
                <a:ea typeface="Roboto Condensed"/>
                <a:cs typeface="Roboto Condensed"/>
                <a:sym typeface="Roboto Condensed"/>
              </a:rPr>
              <a:t>Upgrades </a:t>
            </a:r>
            <a:r>
              <a:rPr b="1" lang="en" sz="2000">
                <a:solidFill>
                  <a:srgbClr val="FFFF00"/>
                </a:solidFill>
                <a:latin typeface="Roboto Condensed"/>
                <a:ea typeface="Roboto Condensed"/>
                <a:cs typeface="Roboto Condensed"/>
                <a:sym typeface="Roboto Condensed"/>
              </a:rPr>
              <a:t>(Major Atlantic Storms in 2023)</a:t>
            </a:r>
            <a:endParaRPr b="1" i="0" sz="1800" u="none" cap="none" strike="noStrike">
              <a:solidFill>
                <a:srgbClr val="0000FF"/>
              </a:solidFill>
              <a:latin typeface="Roboto Condensed"/>
              <a:ea typeface="Roboto Condensed"/>
              <a:cs typeface="Roboto Condensed"/>
              <a:sym typeface="Roboto Condensed"/>
            </a:endParaRPr>
          </a:p>
        </p:txBody>
      </p:sp>
      <p:sp>
        <p:nvSpPr>
          <p:cNvPr id="176" name="Google Shape;176;g27704b6f6a1_0_457"/>
          <p:cNvSpPr/>
          <p:nvPr/>
        </p:nvSpPr>
        <p:spPr>
          <a:xfrm>
            <a:off x="1648158" y="2215855"/>
            <a:ext cx="13704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Track Error</a:t>
            </a:r>
            <a:endParaRPr b="0" i="0" sz="1800" u="none" cap="none" strike="noStrike">
              <a:solidFill>
                <a:srgbClr val="000000"/>
              </a:solidFill>
              <a:latin typeface="Arial"/>
              <a:ea typeface="Arial"/>
              <a:cs typeface="Arial"/>
              <a:sym typeface="Arial"/>
            </a:endParaRPr>
          </a:p>
        </p:txBody>
      </p:sp>
      <p:sp>
        <p:nvSpPr>
          <p:cNvPr id="177" name="Google Shape;177;g27704b6f6a1_0_457"/>
          <p:cNvSpPr/>
          <p:nvPr/>
        </p:nvSpPr>
        <p:spPr>
          <a:xfrm>
            <a:off x="4685681" y="2215855"/>
            <a:ext cx="12741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Track Skill</a:t>
            </a:r>
            <a:endParaRPr b="0" i="0" sz="1800" u="none" cap="none" strike="noStrike">
              <a:solidFill>
                <a:srgbClr val="000000"/>
              </a:solidFill>
              <a:latin typeface="Arial"/>
              <a:ea typeface="Arial"/>
              <a:cs typeface="Arial"/>
              <a:sym typeface="Arial"/>
            </a:endParaRPr>
          </a:p>
        </p:txBody>
      </p:sp>
      <p:sp>
        <p:nvSpPr>
          <p:cNvPr id="178" name="Google Shape;178;g27704b6f6a1_0_457"/>
          <p:cNvSpPr/>
          <p:nvPr/>
        </p:nvSpPr>
        <p:spPr>
          <a:xfrm>
            <a:off x="1610059" y="4376858"/>
            <a:ext cx="13704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Vmax Error</a:t>
            </a:r>
            <a:endParaRPr b="0" i="0" sz="1800" u="none" cap="none" strike="noStrike">
              <a:solidFill>
                <a:srgbClr val="000000"/>
              </a:solidFill>
              <a:latin typeface="Arial"/>
              <a:ea typeface="Arial"/>
              <a:cs typeface="Arial"/>
              <a:sym typeface="Arial"/>
            </a:endParaRPr>
          </a:p>
        </p:txBody>
      </p:sp>
      <p:sp>
        <p:nvSpPr>
          <p:cNvPr id="179" name="Google Shape;179;g27704b6f6a1_0_457"/>
          <p:cNvSpPr/>
          <p:nvPr/>
        </p:nvSpPr>
        <p:spPr>
          <a:xfrm>
            <a:off x="4647581" y="4376858"/>
            <a:ext cx="12741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Vmax Skill</a:t>
            </a:r>
            <a:endParaRPr b="0" i="0" sz="1800" u="none" cap="none" strike="noStrike">
              <a:solidFill>
                <a:srgbClr val="000000"/>
              </a:solidFill>
              <a:latin typeface="Arial"/>
              <a:ea typeface="Arial"/>
              <a:cs typeface="Arial"/>
              <a:sym typeface="Arial"/>
            </a:endParaRPr>
          </a:p>
        </p:txBody>
      </p:sp>
      <p:sp>
        <p:nvSpPr>
          <p:cNvPr id="180" name="Google Shape;180;g27704b6f6a1_0_457"/>
          <p:cNvSpPr/>
          <p:nvPr/>
        </p:nvSpPr>
        <p:spPr>
          <a:xfrm>
            <a:off x="6188610" y="1487840"/>
            <a:ext cx="3107700" cy="1477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Char char="❖"/>
            </a:pPr>
            <a:r>
              <a:rPr lang="en" sz="1800">
                <a:solidFill>
                  <a:schemeClr val="dk2"/>
                </a:solidFill>
              </a:rPr>
              <a:t>Overall, assimilating enhanced AMV has neutral to positive impact on hurricane forecast, especially on track forecast.</a:t>
            </a:r>
            <a:endParaRPr sz="1800">
              <a:solidFill>
                <a:schemeClr val="dk2"/>
              </a:solidFill>
            </a:endParaRPr>
          </a:p>
        </p:txBody>
      </p:sp>
      <p:sp>
        <p:nvSpPr>
          <p:cNvPr id="181" name="Google Shape;181;g27704b6f6a1_0_45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27704b6f6a1_0_547"/>
          <p:cNvPicPr preferRelativeResize="0"/>
          <p:nvPr/>
        </p:nvPicPr>
        <p:blipFill>
          <a:blip r:embed="rId3">
            <a:alphaModFix/>
          </a:blip>
          <a:stretch>
            <a:fillRect/>
          </a:stretch>
        </p:blipFill>
        <p:spPr>
          <a:xfrm>
            <a:off x="514700" y="488287"/>
            <a:ext cx="5782925" cy="4584825"/>
          </a:xfrm>
          <a:prstGeom prst="rect">
            <a:avLst/>
          </a:prstGeom>
          <a:noFill/>
          <a:ln>
            <a:noFill/>
          </a:ln>
        </p:spPr>
      </p:pic>
      <p:sp>
        <p:nvSpPr>
          <p:cNvPr id="187" name="Google Shape;187;g27704b6f6a1_0_547"/>
          <p:cNvSpPr txBox="1"/>
          <p:nvPr/>
        </p:nvSpPr>
        <p:spPr>
          <a:xfrm>
            <a:off x="-7250" y="-71075"/>
            <a:ext cx="9144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 sz="2600">
                <a:solidFill>
                  <a:srgbClr val="FFFF00"/>
                </a:solidFill>
                <a:latin typeface="Roboto Condensed"/>
                <a:ea typeface="Roboto Condensed"/>
                <a:cs typeface="Roboto Condensed"/>
                <a:sym typeface="Roboto Condensed"/>
              </a:rPr>
              <a:t>SDL </a:t>
            </a:r>
            <a:r>
              <a:rPr b="1" lang="en" sz="2600">
                <a:solidFill>
                  <a:srgbClr val="FFFF00"/>
                </a:solidFill>
                <a:latin typeface="Roboto Condensed"/>
                <a:ea typeface="Roboto Condensed"/>
                <a:cs typeface="Roboto Condensed"/>
                <a:sym typeface="Roboto Condensed"/>
              </a:rPr>
              <a:t>Methodology</a:t>
            </a:r>
            <a:endParaRPr b="1" i="0" sz="1800" u="none" cap="none" strike="noStrike">
              <a:solidFill>
                <a:srgbClr val="0000FF"/>
              </a:solidFill>
              <a:latin typeface="Roboto Condensed"/>
              <a:ea typeface="Roboto Condensed"/>
              <a:cs typeface="Roboto Condensed"/>
              <a:sym typeface="Roboto Condensed"/>
            </a:endParaRPr>
          </a:p>
        </p:txBody>
      </p:sp>
      <p:sp>
        <p:nvSpPr>
          <p:cNvPr id="188" name="Google Shape;188;g27704b6f6a1_0_547"/>
          <p:cNvSpPr/>
          <p:nvPr/>
        </p:nvSpPr>
        <p:spPr>
          <a:xfrm>
            <a:off x="168832" y="2150240"/>
            <a:ext cx="1998600" cy="3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Near Storm </a:t>
            </a:r>
            <a:r>
              <a:rPr lang="en" sz="1800"/>
              <a:t>V</a:t>
            </a:r>
            <a:r>
              <a:rPr b="0" i="0" lang="en" sz="1800" u="none" cap="none" strike="noStrike">
                <a:solidFill>
                  <a:srgbClr val="000000"/>
                </a:solidFill>
                <a:latin typeface="Arial"/>
                <a:ea typeface="Arial"/>
                <a:cs typeface="Arial"/>
                <a:sym typeface="Arial"/>
              </a:rPr>
              <a:t> Inc</a:t>
            </a:r>
            <a:endParaRPr b="0" i="0" sz="1800" u="none" cap="none" strike="noStrike">
              <a:solidFill>
                <a:srgbClr val="000000"/>
              </a:solidFill>
              <a:latin typeface="Arial"/>
              <a:ea typeface="Arial"/>
              <a:cs typeface="Arial"/>
              <a:sym typeface="Arial"/>
            </a:endParaRPr>
          </a:p>
        </p:txBody>
      </p:sp>
      <p:sp>
        <p:nvSpPr>
          <p:cNvPr id="189" name="Google Shape;189;g27704b6f6a1_0_547"/>
          <p:cNvSpPr/>
          <p:nvPr/>
        </p:nvSpPr>
        <p:spPr>
          <a:xfrm>
            <a:off x="168832" y="4117936"/>
            <a:ext cx="2250300" cy="3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Environmental </a:t>
            </a:r>
            <a:r>
              <a:rPr lang="en" sz="1800"/>
              <a:t>V</a:t>
            </a:r>
            <a:r>
              <a:rPr b="0" i="0" lang="en" sz="1800" u="none" cap="none" strike="noStrike">
                <a:solidFill>
                  <a:srgbClr val="000000"/>
                </a:solidFill>
                <a:latin typeface="Arial"/>
                <a:ea typeface="Arial"/>
                <a:cs typeface="Arial"/>
                <a:sym typeface="Arial"/>
              </a:rPr>
              <a:t> Inc</a:t>
            </a:r>
            <a:endParaRPr b="0" i="0" sz="1800" u="none" cap="none" strike="noStrike">
              <a:solidFill>
                <a:srgbClr val="000000"/>
              </a:solidFill>
              <a:latin typeface="Arial"/>
              <a:ea typeface="Arial"/>
              <a:cs typeface="Arial"/>
              <a:sym typeface="Arial"/>
            </a:endParaRPr>
          </a:p>
        </p:txBody>
      </p:sp>
      <p:sp>
        <p:nvSpPr>
          <p:cNvPr id="190" name="Google Shape;190;g27704b6f6a1_0_547"/>
          <p:cNvSpPr/>
          <p:nvPr/>
        </p:nvSpPr>
        <p:spPr>
          <a:xfrm>
            <a:off x="873437" y="488282"/>
            <a:ext cx="1664100" cy="3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~180-km SSL</a:t>
            </a:r>
            <a:endParaRPr b="0" i="0" sz="1800" u="none" cap="none" strike="noStrike">
              <a:solidFill>
                <a:srgbClr val="000000"/>
              </a:solidFill>
              <a:latin typeface="Arial"/>
              <a:ea typeface="Arial"/>
              <a:cs typeface="Arial"/>
              <a:sym typeface="Arial"/>
            </a:endParaRPr>
          </a:p>
        </p:txBody>
      </p:sp>
      <p:sp>
        <p:nvSpPr>
          <p:cNvPr id="191" name="Google Shape;191;g27704b6f6a1_0_547"/>
          <p:cNvSpPr/>
          <p:nvPr/>
        </p:nvSpPr>
        <p:spPr>
          <a:xfrm>
            <a:off x="4511730" y="488284"/>
            <a:ext cx="1785900" cy="3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~1</a:t>
            </a:r>
            <a:r>
              <a:rPr lang="en" sz="1800"/>
              <a:t>6</a:t>
            </a:r>
            <a:r>
              <a:rPr b="0" i="0" lang="en" sz="1800" u="none" cap="none" strike="noStrike">
                <a:solidFill>
                  <a:srgbClr val="000000"/>
                </a:solidFill>
                <a:latin typeface="Arial"/>
                <a:ea typeface="Arial"/>
                <a:cs typeface="Arial"/>
                <a:sym typeface="Arial"/>
              </a:rPr>
              <a:t>00-km SSL</a:t>
            </a:r>
            <a:endParaRPr b="0" i="0" sz="1800" u="none" cap="none" strike="noStrike">
              <a:solidFill>
                <a:srgbClr val="000000"/>
              </a:solidFill>
              <a:latin typeface="Arial"/>
              <a:ea typeface="Arial"/>
              <a:cs typeface="Arial"/>
              <a:sym typeface="Arial"/>
            </a:endParaRPr>
          </a:p>
        </p:txBody>
      </p:sp>
      <p:sp>
        <p:nvSpPr>
          <p:cNvPr id="192" name="Google Shape;192;g27704b6f6a1_0_547"/>
          <p:cNvSpPr/>
          <p:nvPr/>
        </p:nvSpPr>
        <p:spPr>
          <a:xfrm>
            <a:off x="3107631" y="488282"/>
            <a:ext cx="691500" cy="3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SDL</a:t>
            </a:r>
            <a:endParaRPr b="0" i="0" sz="1800" u="none" cap="none" strike="noStrike">
              <a:solidFill>
                <a:srgbClr val="000000"/>
              </a:solidFill>
              <a:latin typeface="Arial"/>
              <a:ea typeface="Arial"/>
              <a:cs typeface="Arial"/>
              <a:sym typeface="Arial"/>
            </a:endParaRPr>
          </a:p>
        </p:txBody>
      </p:sp>
      <p:sp>
        <p:nvSpPr>
          <p:cNvPr id="193" name="Google Shape;193;g27704b6f6a1_0_547"/>
          <p:cNvSpPr txBox="1"/>
          <p:nvPr/>
        </p:nvSpPr>
        <p:spPr>
          <a:xfrm>
            <a:off x="6437356" y="1544848"/>
            <a:ext cx="2699400" cy="1754700"/>
          </a:xfrm>
          <a:prstGeom prst="rect">
            <a:avLst/>
          </a:prstGeom>
          <a:noFill/>
          <a:ln>
            <a:noFill/>
          </a:ln>
        </p:spPr>
        <p:txBody>
          <a:bodyPr anchorCtr="0" anchor="t" bIns="45700" lIns="91425" spcFirstLastPara="1" rIns="91425" wrap="square" tIns="45700">
            <a:spAutoFit/>
          </a:bodyPr>
          <a:lstStyle/>
          <a:p>
            <a:pPr indent="-457188" lvl="0" marL="457188" marR="0" rtl="0" algn="l">
              <a:lnSpc>
                <a:spcPct val="100000"/>
              </a:lnSpc>
              <a:spcBef>
                <a:spcPts val="1200"/>
              </a:spcBef>
              <a:spcAft>
                <a:spcPts val="0"/>
              </a:spcAft>
              <a:buClr>
                <a:srgbClr val="000000"/>
              </a:buClr>
              <a:buSzPts val="1800"/>
              <a:buChar char="❖"/>
            </a:pPr>
            <a:r>
              <a:rPr i="0" lang="en" sz="1800" u="none" cap="none" strike="noStrike">
                <a:solidFill>
                  <a:srgbClr val="000000"/>
                </a:solidFill>
              </a:rPr>
              <a:t>MDA with SDL can simultaneously properly correct both the TC and its large-scale steering environment</a:t>
            </a:r>
            <a:endParaRPr i="0" sz="1800" u="none" cap="none" strike="noStrike">
              <a:solidFill>
                <a:srgbClr val="000000"/>
              </a:solidFill>
            </a:endParaRPr>
          </a:p>
        </p:txBody>
      </p:sp>
      <p:cxnSp>
        <p:nvCxnSpPr>
          <p:cNvPr id="194" name="Google Shape;194;g27704b6f6a1_0_547"/>
          <p:cNvCxnSpPr/>
          <p:nvPr/>
        </p:nvCxnSpPr>
        <p:spPr>
          <a:xfrm rot="10800000">
            <a:off x="1675950" y="1618050"/>
            <a:ext cx="1924500" cy="722700"/>
          </a:xfrm>
          <a:prstGeom prst="straightConnector1">
            <a:avLst/>
          </a:prstGeom>
          <a:noFill/>
          <a:ln cap="flat" cmpd="sng" w="9525">
            <a:solidFill>
              <a:srgbClr val="595959"/>
            </a:solidFill>
            <a:prstDash val="solid"/>
            <a:round/>
            <a:headEnd len="med" w="med" type="none"/>
            <a:tailEnd len="med" w="med" type="triangle"/>
          </a:ln>
        </p:spPr>
      </p:cxnSp>
      <p:cxnSp>
        <p:nvCxnSpPr>
          <p:cNvPr id="195" name="Google Shape;195;g27704b6f6a1_0_547"/>
          <p:cNvCxnSpPr/>
          <p:nvPr/>
        </p:nvCxnSpPr>
        <p:spPr>
          <a:xfrm flipH="1">
            <a:off x="1650650" y="2534850"/>
            <a:ext cx="1940100" cy="657300"/>
          </a:xfrm>
          <a:prstGeom prst="straightConnector1">
            <a:avLst/>
          </a:prstGeom>
          <a:noFill/>
          <a:ln cap="flat" cmpd="sng" w="9525">
            <a:solidFill>
              <a:srgbClr val="595959"/>
            </a:solidFill>
            <a:prstDash val="solid"/>
            <a:round/>
            <a:headEnd len="med" w="med" type="none"/>
            <a:tailEnd len="med" w="med" type="triangle"/>
          </a:ln>
        </p:spPr>
      </p:cxnSp>
      <p:sp>
        <p:nvSpPr>
          <p:cNvPr id="196" name="Google Shape;196;g27704b6f6a1_0_547"/>
          <p:cNvSpPr/>
          <p:nvPr/>
        </p:nvSpPr>
        <p:spPr>
          <a:xfrm>
            <a:off x="2836175" y="2302650"/>
            <a:ext cx="1471200" cy="2391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1200"/>
              <a:t>1 m/s V innovation</a:t>
            </a:r>
            <a:endParaRPr b="0" i="0" sz="1200" u="none" cap="none" strike="noStrike">
              <a:solidFill>
                <a:srgbClr val="000000"/>
              </a:solidFill>
              <a:latin typeface="Arial"/>
              <a:ea typeface="Arial"/>
              <a:cs typeface="Arial"/>
              <a:sym typeface="Arial"/>
            </a:endParaRPr>
          </a:p>
        </p:txBody>
      </p:sp>
      <p:sp>
        <p:nvSpPr>
          <p:cNvPr id="197" name="Google Shape;197;g27704b6f6a1_0_54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98" name="Google Shape;198;g27704b6f6a1_0_547"/>
          <p:cNvSpPr txBox="1"/>
          <p:nvPr/>
        </p:nvSpPr>
        <p:spPr>
          <a:xfrm>
            <a:off x="4940606" y="4549923"/>
            <a:ext cx="2699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None/>
            </a:pPr>
            <a:r>
              <a:rPr lang="en">
                <a:solidFill>
                  <a:schemeClr val="dk1"/>
                </a:solidFill>
              </a:rPr>
              <a:t>Lu and Wang (2024, JGR-A, accepted)</a:t>
            </a:r>
            <a:endParaRPr i="0" u="none" cap="none" strike="noStrike">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g2eb65215b75_0_167"/>
          <p:cNvPicPr preferRelativeResize="0"/>
          <p:nvPr/>
        </p:nvPicPr>
        <p:blipFill rotWithShape="1">
          <a:blip r:embed="rId3">
            <a:alphaModFix/>
          </a:blip>
          <a:srcRect b="0" l="0" r="0" t="10984"/>
          <a:stretch/>
        </p:blipFill>
        <p:spPr>
          <a:xfrm>
            <a:off x="3037523" y="804948"/>
            <a:ext cx="3108961" cy="2087523"/>
          </a:xfrm>
          <a:prstGeom prst="rect">
            <a:avLst/>
          </a:prstGeom>
          <a:noFill/>
          <a:ln>
            <a:noFill/>
          </a:ln>
        </p:spPr>
      </p:pic>
      <p:pic>
        <p:nvPicPr>
          <p:cNvPr id="204" name="Google Shape;204;g2eb65215b75_0_167"/>
          <p:cNvPicPr preferRelativeResize="0"/>
          <p:nvPr/>
        </p:nvPicPr>
        <p:blipFill rotWithShape="1">
          <a:blip r:embed="rId4">
            <a:alphaModFix/>
          </a:blip>
          <a:srcRect b="0" l="0" r="0" t="10410"/>
          <a:stretch/>
        </p:blipFill>
        <p:spPr>
          <a:xfrm>
            <a:off x="6027851" y="2977632"/>
            <a:ext cx="3108961" cy="2100858"/>
          </a:xfrm>
          <a:prstGeom prst="rect">
            <a:avLst/>
          </a:prstGeom>
          <a:noFill/>
          <a:ln>
            <a:noFill/>
          </a:ln>
        </p:spPr>
      </p:pic>
      <p:pic>
        <p:nvPicPr>
          <p:cNvPr id="205" name="Google Shape;205;g2eb65215b75_0_167"/>
          <p:cNvPicPr preferRelativeResize="0"/>
          <p:nvPr/>
        </p:nvPicPr>
        <p:blipFill rotWithShape="1">
          <a:blip r:embed="rId5">
            <a:alphaModFix/>
          </a:blip>
          <a:srcRect b="0" l="0" r="0" t="9673"/>
          <a:stretch/>
        </p:blipFill>
        <p:spPr>
          <a:xfrm>
            <a:off x="3023236" y="2962393"/>
            <a:ext cx="3108961" cy="2118130"/>
          </a:xfrm>
          <a:prstGeom prst="rect">
            <a:avLst/>
          </a:prstGeom>
          <a:noFill/>
          <a:ln>
            <a:noFill/>
          </a:ln>
        </p:spPr>
      </p:pic>
      <p:sp>
        <p:nvSpPr>
          <p:cNvPr id="206" name="Google Shape;206;g2eb65215b75_0_167"/>
          <p:cNvSpPr txBox="1"/>
          <p:nvPr/>
        </p:nvSpPr>
        <p:spPr>
          <a:xfrm>
            <a:off x="-50" y="-71075"/>
            <a:ext cx="9144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 sz="2600" u="none" cap="none" strike="noStrike">
                <a:solidFill>
                  <a:srgbClr val="FFFF00"/>
                </a:solidFill>
                <a:latin typeface="Roboto Condensed"/>
                <a:ea typeface="Roboto Condensed"/>
                <a:cs typeface="Roboto Condensed"/>
                <a:sym typeface="Roboto Condensed"/>
              </a:rPr>
              <a:t>SDL </a:t>
            </a:r>
            <a:r>
              <a:rPr b="1" lang="en" sz="2600">
                <a:solidFill>
                  <a:srgbClr val="FFFF00"/>
                </a:solidFill>
                <a:latin typeface="Roboto Condensed"/>
                <a:ea typeface="Roboto Condensed"/>
                <a:cs typeface="Roboto Condensed"/>
                <a:sym typeface="Roboto Condensed"/>
              </a:rPr>
              <a:t>Upgrades </a:t>
            </a:r>
            <a:r>
              <a:rPr b="1" i="0" lang="en" sz="2000" u="none" cap="none" strike="noStrike">
                <a:solidFill>
                  <a:srgbClr val="FFFF00"/>
                </a:solidFill>
                <a:latin typeface="Roboto Condensed"/>
                <a:ea typeface="Roboto Condensed"/>
                <a:cs typeface="Roboto Condensed"/>
                <a:sym typeface="Roboto Condensed"/>
              </a:rPr>
              <a:t>(Major Atlantic Storms Between 2021-2023)</a:t>
            </a:r>
            <a:endParaRPr b="1" i="0" sz="2000" u="none" cap="none" strike="noStrike">
              <a:solidFill>
                <a:srgbClr val="FFFF00"/>
              </a:solidFill>
              <a:latin typeface="Roboto Condensed"/>
              <a:ea typeface="Roboto Condensed"/>
              <a:cs typeface="Roboto Condensed"/>
              <a:sym typeface="Roboto Condensed"/>
            </a:endParaRPr>
          </a:p>
        </p:txBody>
      </p:sp>
      <p:pic>
        <p:nvPicPr>
          <p:cNvPr id="207" name="Google Shape;207;g2eb65215b75_0_167"/>
          <p:cNvPicPr preferRelativeResize="0"/>
          <p:nvPr/>
        </p:nvPicPr>
        <p:blipFill rotWithShape="1">
          <a:blip r:embed="rId6">
            <a:alphaModFix/>
          </a:blip>
          <a:srcRect b="0" l="0" r="0" t="10241"/>
          <a:stretch/>
        </p:blipFill>
        <p:spPr>
          <a:xfrm>
            <a:off x="0" y="789708"/>
            <a:ext cx="3108961" cy="2104795"/>
          </a:xfrm>
          <a:prstGeom prst="rect">
            <a:avLst/>
          </a:prstGeom>
          <a:noFill/>
          <a:ln>
            <a:noFill/>
          </a:ln>
        </p:spPr>
      </p:pic>
      <p:pic>
        <p:nvPicPr>
          <p:cNvPr id="208" name="Google Shape;208;g2eb65215b75_0_167"/>
          <p:cNvPicPr preferRelativeResize="0"/>
          <p:nvPr/>
        </p:nvPicPr>
        <p:blipFill rotWithShape="1">
          <a:blip r:embed="rId7">
            <a:alphaModFix/>
          </a:blip>
          <a:srcRect b="0" l="0" r="0" t="10410"/>
          <a:stretch/>
        </p:blipFill>
        <p:spPr>
          <a:xfrm>
            <a:off x="0" y="2977640"/>
            <a:ext cx="3108961" cy="2100849"/>
          </a:xfrm>
          <a:prstGeom prst="rect">
            <a:avLst/>
          </a:prstGeom>
          <a:noFill/>
          <a:ln>
            <a:noFill/>
          </a:ln>
        </p:spPr>
      </p:pic>
      <p:sp>
        <p:nvSpPr>
          <p:cNvPr id="209" name="Google Shape;209;g2eb65215b75_0_167"/>
          <p:cNvSpPr/>
          <p:nvPr/>
        </p:nvSpPr>
        <p:spPr>
          <a:xfrm>
            <a:off x="1648158" y="2215855"/>
            <a:ext cx="13704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Track Error</a:t>
            </a:r>
            <a:endParaRPr b="0" i="0" sz="1800" u="none" cap="none" strike="noStrike">
              <a:solidFill>
                <a:srgbClr val="000000"/>
              </a:solidFill>
              <a:latin typeface="Arial"/>
              <a:ea typeface="Arial"/>
              <a:cs typeface="Arial"/>
              <a:sym typeface="Arial"/>
            </a:endParaRPr>
          </a:p>
        </p:txBody>
      </p:sp>
      <p:sp>
        <p:nvSpPr>
          <p:cNvPr id="210" name="Google Shape;210;g2eb65215b75_0_167"/>
          <p:cNvSpPr/>
          <p:nvPr/>
        </p:nvSpPr>
        <p:spPr>
          <a:xfrm>
            <a:off x="4685681" y="2215855"/>
            <a:ext cx="12741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Track Skill</a:t>
            </a:r>
            <a:endParaRPr b="0" i="0" sz="1800" u="none" cap="none" strike="noStrike">
              <a:solidFill>
                <a:srgbClr val="000000"/>
              </a:solidFill>
              <a:latin typeface="Arial"/>
              <a:ea typeface="Arial"/>
              <a:cs typeface="Arial"/>
              <a:sym typeface="Arial"/>
            </a:endParaRPr>
          </a:p>
        </p:txBody>
      </p:sp>
      <p:sp>
        <p:nvSpPr>
          <p:cNvPr id="211" name="Google Shape;211;g2eb65215b75_0_167"/>
          <p:cNvSpPr/>
          <p:nvPr/>
        </p:nvSpPr>
        <p:spPr>
          <a:xfrm>
            <a:off x="1610059" y="4376858"/>
            <a:ext cx="13704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Vmax Error</a:t>
            </a:r>
            <a:endParaRPr b="0" i="0" sz="1800" u="none" cap="none" strike="noStrike">
              <a:solidFill>
                <a:srgbClr val="000000"/>
              </a:solidFill>
              <a:latin typeface="Arial"/>
              <a:ea typeface="Arial"/>
              <a:cs typeface="Arial"/>
              <a:sym typeface="Arial"/>
            </a:endParaRPr>
          </a:p>
        </p:txBody>
      </p:sp>
      <p:sp>
        <p:nvSpPr>
          <p:cNvPr id="212" name="Google Shape;212;g2eb65215b75_0_167"/>
          <p:cNvSpPr/>
          <p:nvPr/>
        </p:nvSpPr>
        <p:spPr>
          <a:xfrm>
            <a:off x="4647581" y="4376858"/>
            <a:ext cx="12741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Vmax Skill</a:t>
            </a:r>
            <a:endParaRPr b="0" i="0" sz="1800" u="none" cap="none" strike="noStrike">
              <a:solidFill>
                <a:srgbClr val="000000"/>
              </a:solidFill>
              <a:latin typeface="Arial"/>
              <a:ea typeface="Arial"/>
              <a:cs typeface="Arial"/>
              <a:sym typeface="Arial"/>
            </a:endParaRPr>
          </a:p>
        </p:txBody>
      </p:sp>
      <p:sp>
        <p:nvSpPr>
          <p:cNvPr id="213" name="Google Shape;213;g2eb65215b75_0_167"/>
          <p:cNvSpPr/>
          <p:nvPr/>
        </p:nvSpPr>
        <p:spPr>
          <a:xfrm>
            <a:off x="7627433" y="4376858"/>
            <a:ext cx="12966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Vmax Bias</a:t>
            </a:r>
            <a:endParaRPr b="0" i="0" sz="1800" u="none" cap="none" strike="noStrike">
              <a:solidFill>
                <a:srgbClr val="000000"/>
              </a:solidFill>
              <a:latin typeface="Arial"/>
              <a:ea typeface="Arial"/>
              <a:cs typeface="Arial"/>
              <a:sym typeface="Arial"/>
            </a:endParaRPr>
          </a:p>
        </p:txBody>
      </p:sp>
      <p:sp>
        <p:nvSpPr>
          <p:cNvPr id="214" name="Google Shape;214;g2eb65215b75_0_167"/>
          <p:cNvSpPr/>
          <p:nvPr/>
        </p:nvSpPr>
        <p:spPr>
          <a:xfrm>
            <a:off x="6188610" y="1152765"/>
            <a:ext cx="3107700" cy="1477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Noto Sans Symbols"/>
              <a:buChar char="❖"/>
            </a:pPr>
            <a:r>
              <a:rPr b="0" i="0" lang="en" sz="1800" u="none" cap="none" strike="noStrike">
                <a:solidFill>
                  <a:srgbClr val="0000FF"/>
                </a:solidFill>
                <a:latin typeface="Arial"/>
                <a:ea typeface="Arial"/>
                <a:cs typeface="Arial"/>
                <a:sym typeface="Arial"/>
              </a:rPr>
              <a:t>HSDL </a:t>
            </a:r>
            <a:r>
              <a:rPr b="0" i="0" lang="en" sz="1800" u="none" cap="none" strike="noStrike">
                <a:solidFill>
                  <a:srgbClr val="000000"/>
                </a:solidFill>
                <a:latin typeface="Arial"/>
                <a:ea typeface="Arial"/>
                <a:cs typeface="Arial"/>
                <a:sym typeface="Arial"/>
              </a:rPr>
              <a:t>slightly improves long-term track, short-term intensity, and overall intensity bias as compared to </a:t>
            </a:r>
            <a:r>
              <a:rPr b="0" i="0" lang="en" sz="1800" u="none" cap="none" strike="noStrike">
                <a:solidFill>
                  <a:srgbClr val="FFAB40"/>
                </a:solidFill>
                <a:latin typeface="Arial"/>
                <a:ea typeface="Arial"/>
                <a:cs typeface="Arial"/>
                <a:sym typeface="Arial"/>
              </a:rPr>
              <a:t>H2AB</a:t>
            </a:r>
            <a:r>
              <a:rPr b="0" i="0" lang="en"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215" name="Google Shape;215;g2eb65215b75_0_16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g27704b6f6a1_0_245"/>
          <p:cNvGrpSpPr/>
          <p:nvPr/>
        </p:nvGrpSpPr>
        <p:grpSpPr>
          <a:xfrm>
            <a:off x="6220875" y="742963"/>
            <a:ext cx="2880349" cy="4063263"/>
            <a:chOff x="6220875" y="742963"/>
            <a:chExt cx="2880349" cy="4063263"/>
          </a:xfrm>
        </p:grpSpPr>
        <p:grpSp>
          <p:nvGrpSpPr>
            <p:cNvPr id="221" name="Google Shape;221;g27704b6f6a1_0_245"/>
            <p:cNvGrpSpPr/>
            <p:nvPr/>
          </p:nvGrpSpPr>
          <p:grpSpPr>
            <a:xfrm>
              <a:off x="6220875" y="742963"/>
              <a:ext cx="2880349" cy="1909575"/>
              <a:chOff x="9379625" y="741238"/>
              <a:chExt cx="2880349" cy="1909575"/>
            </a:xfrm>
          </p:grpSpPr>
          <p:pic>
            <p:nvPicPr>
              <p:cNvPr id="222" name="Google Shape;222;g27704b6f6a1_0_245"/>
              <p:cNvPicPr preferRelativeResize="0"/>
              <p:nvPr/>
            </p:nvPicPr>
            <p:blipFill rotWithShape="1">
              <a:blip r:embed="rId3">
                <a:alphaModFix/>
              </a:blip>
              <a:srcRect b="0" l="0" r="0" t="10257"/>
              <a:stretch/>
            </p:blipFill>
            <p:spPr>
              <a:xfrm>
                <a:off x="9379625" y="741238"/>
                <a:ext cx="2880349" cy="1909575"/>
              </a:xfrm>
              <a:prstGeom prst="rect">
                <a:avLst/>
              </a:prstGeom>
              <a:noFill/>
              <a:ln>
                <a:noFill/>
              </a:ln>
            </p:spPr>
          </p:pic>
          <p:sp>
            <p:nvSpPr>
              <p:cNvPr id="223" name="Google Shape;223;g27704b6f6a1_0_245"/>
              <p:cNvSpPr txBox="1"/>
              <p:nvPr/>
            </p:nvSpPr>
            <p:spPr>
              <a:xfrm>
                <a:off x="10771700" y="1841088"/>
                <a:ext cx="128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595959"/>
                    </a:solidFill>
                    <a:latin typeface="Arial"/>
                    <a:ea typeface="Arial"/>
                    <a:cs typeface="Arial"/>
                    <a:sym typeface="Arial"/>
                  </a:rPr>
                  <a:t>intensity skill</a:t>
                </a:r>
                <a:endParaRPr b="0" i="0" sz="1400" u="none" cap="none" strike="noStrike">
                  <a:solidFill>
                    <a:srgbClr val="595959"/>
                  </a:solidFill>
                  <a:latin typeface="Arial"/>
                  <a:ea typeface="Arial"/>
                  <a:cs typeface="Arial"/>
                  <a:sym typeface="Arial"/>
                </a:endParaRPr>
              </a:p>
            </p:txBody>
          </p:sp>
        </p:grpSp>
        <p:grpSp>
          <p:nvGrpSpPr>
            <p:cNvPr id="224" name="Google Shape;224;g27704b6f6a1_0_245"/>
            <p:cNvGrpSpPr/>
            <p:nvPr/>
          </p:nvGrpSpPr>
          <p:grpSpPr>
            <a:xfrm>
              <a:off x="6220875" y="2839751"/>
              <a:ext cx="2880349" cy="1966475"/>
              <a:chOff x="9379625" y="2838026"/>
              <a:chExt cx="2880349" cy="1966475"/>
            </a:xfrm>
          </p:grpSpPr>
          <p:pic>
            <p:nvPicPr>
              <p:cNvPr id="225" name="Google Shape;225;g27704b6f6a1_0_245"/>
              <p:cNvPicPr preferRelativeResize="0"/>
              <p:nvPr/>
            </p:nvPicPr>
            <p:blipFill rotWithShape="1">
              <a:blip r:embed="rId4">
                <a:alphaModFix/>
              </a:blip>
              <a:srcRect b="0" l="0" r="0" t="4662"/>
              <a:stretch/>
            </p:blipFill>
            <p:spPr>
              <a:xfrm>
                <a:off x="9379625" y="2838026"/>
                <a:ext cx="2880349" cy="1966475"/>
              </a:xfrm>
              <a:prstGeom prst="rect">
                <a:avLst/>
              </a:prstGeom>
              <a:noFill/>
              <a:ln>
                <a:noFill/>
              </a:ln>
            </p:spPr>
          </p:pic>
          <p:sp>
            <p:nvSpPr>
              <p:cNvPr id="226" name="Google Shape;226;g27704b6f6a1_0_245"/>
              <p:cNvSpPr txBox="1"/>
              <p:nvPr/>
            </p:nvSpPr>
            <p:spPr>
              <a:xfrm>
                <a:off x="10771700" y="4022538"/>
                <a:ext cx="128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595959"/>
                    </a:solidFill>
                    <a:latin typeface="Arial"/>
                    <a:ea typeface="Arial"/>
                    <a:cs typeface="Arial"/>
                    <a:sym typeface="Arial"/>
                  </a:rPr>
                  <a:t>intensity skill</a:t>
                </a:r>
                <a:endParaRPr b="0" i="0" sz="1400" u="none" cap="none" strike="noStrike">
                  <a:solidFill>
                    <a:srgbClr val="595959"/>
                  </a:solidFill>
                  <a:latin typeface="Arial"/>
                  <a:ea typeface="Arial"/>
                  <a:cs typeface="Arial"/>
                  <a:sym typeface="Arial"/>
                </a:endParaRPr>
              </a:p>
            </p:txBody>
          </p:sp>
        </p:grpSp>
      </p:grpSp>
      <p:sp>
        <p:nvSpPr>
          <p:cNvPr id="227" name="Google Shape;227;g27704b6f6a1_0_245"/>
          <p:cNvSpPr txBox="1"/>
          <p:nvPr>
            <p:ph idx="4294967295" type="body"/>
          </p:nvPr>
        </p:nvSpPr>
        <p:spPr>
          <a:xfrm>
            <a:off x="105825" y="519275"/>
            <a:ext cx="4701300" cy="4231800"/>
          </a:xfrm>
          <a:prstGeom prst="rect">
            <a:avLst/>
          </a:prstGeom>
          <a:noFill/>
          <a:ln>
            <a:noFill/>
          </a:ln>
        </p:spPr>
        <p:txBody>
          <a:bodyPr anchorCtr="0" anchor="t" bIns="0" lIns="0" spcFirstLastPara="1" rIns="0" wrap="square" tIns="0">
            <a:noAutofit/>
          </a:bodyPr>
          <a:lstStyle/>
          <a:p>
            <a:pPr indent="-222250" lvl="0" marL="342900" rtl="0" algn="l">
              <a:lnSpc>
                <a:spcPct val="100000"/>
              </a:lnSpc>
              <a:spcBef>
                <a:spcPts val="0"/>
              </a:spcBef>
              <a:spcAft>
                <a:spcPts val="0"/>
              </a:spcAft>
              <a:buSzPts val="1700"/>
              <a:buFont typeface="Arial"/>
              <a:buChar char="●"/>
            </a:pPr>
            <a:r>
              <a:rPr lang="en" sz="1700">
                <a:latin typeface="Arial"/>
                <a:ea typeface="Arial"/>
                <a:cs typeface="Arial"/>
                <a:sym typeface="Arial"/>
              </a:rPr>
              <a:t>Infrastructure</a:t>
            </a:r>
            <a:endParaRPr sz="1700">
              <a:latin typeface="Arial"/>
              <a:ea typeface="Arial"/>
              <a:cs typeface="Arial"/>
              <a:sym typeface="Arial"/>
            </a:endParaRPr>
          </a:p>
          <a:p>
            <a:pPr indent="-222250" lvl="1" marL="571500" rtl="0" algn="l">
              <a:lnSpc>
                <a:spcPct val="115000"/>
              </a:lnSpc>
              <a:spcBef>
                <a:spcPts val="0"/>
              </a:spcBef>
              <a:spcAft>
                <a:spcPts val="0"/>
              </a:spcAft>
              <a:buSzPts val="1700"/>
              <a:buFont typeface="Arial"/>
              <a:buChar char="○"/>
            </a:pPr>
            <a:r>
              <a:rPr lang="en" sz="1700">
                <a:latin typeface="Arial"/>
                <a:ea typeface="Arial"/>
                <a:cs typeface="Arial"/>
                <a:sym typeface="Arial"/>
              </a:rPr>
              <a:t>Sync all HAFS submodules/subcomponents with their latest authoritative repositories and branches</a:t>
            </a:r>
            <a:endParaRPr sz="1700">
              <a:latin typeface="Arial"/>
              <a:ea typeface="Arial"/>
              <a:cs typeface="Arial"/>
              <a:sym typeface="Arial"/>
            </a:endParaRPr>
          </a:p>
          <a:p>
            <a:pPr indent="-222250" lvl="1" marL="571500" rtl="0" algn="l">
              <a:lnSpc>
                <a:spcPct val="115000"/>
              </a:lnSpc>
              <a:spcBef>
                <a:spcPts val="0"/>
              </a:spcBef>
              <a:spcAft>
                <a:spcPts val="0"/>
              </a:spcAft>
              <a:buSzPts val="1700"/>
              <a:buFont typeface="Arial"/>
              <a:buChar char="○"/>
            </a:pPr>
            <a:r>
              <a:rPr lang="en" sz="1700">
                <a:latin typeface="Arial"/>
                <a:ea typeface="Arial"/>
                <a:cs typeface="Arial"/>
                <a:sym typeface="Arial"/>
              </a:rPr>
              <a:t>Latest HAFS application/workflow</a:t>
            </a:r>
            <a:endParaRPr sz="1700">
              <a:latin typeface="Arial"/>
              <a:ea typeface="Arial"/>
              <a:cs typeface="Arial"/>
              <a:sym typeface="Arial"/>
            </a:endParaRPr>
          </a:p>
          <a:p>
            <a:pPr indent="0" lvl="0" marL="914400" rtl="0" algn="l">
              <a:lnSpc>
                <a:spcPct val="115000"/>
              </a:lnSpc>
              <a:spcBef>
                <a:spcPts val="0"/>
              </a:spcBef>
              <a:spcAft>
                <a:spcPts val="0"/>
              </a:spcAft>
              <a:buNone/>
            </a:pPr>
            <a:r>
              <a:t/>
            </a:r>
            <a:endParaRPr sz="1700">
              <a:latin typeface="Arial"/>
              <a:ea typeface="Arial"/>
              <a:cs typeface="Arial"/>
              <a:sym typeface="Arial"/>
            </a:endParaRPr>
          </a:p>
          <a:p>
            <a:pPr indent="-336550" lvl="0" marL="457200" rtl="0" algn="l">
              <a:lnSpc>
                <a:spcPct val="115000"/>
              </a:lnSpc>
              <a:spcBef>
                <a:spcPts val="0"/>
              </a:spcBef>
              <a:spcAft>
                <a:spcPts val="0"/>
              </a:spcAft>
              <a:buSzPts val="1700"/>
              <a:buFont typeface="Arial"/>
              <a:buChar char="●"/>
            </a:pPr>
            <a:r>
              <a:rPr lang="en" sz="1700">
                <a:latin typeface="Arial"/>
                <a:ea typeface="Arial"/>
                <a:cs typeface="Arial"/>
                <a:sym typeface="Arial"/>
              </a:rPr>
              <a:t>VI and DA</a:t>
            </a:r>
            <a:endParaRPr sz="1700">
              <a:latin typeface="Arial"/>
              <a:ea typeface="Arial"/>
              <a:cs typeface="Arial"/>
              <a:sym typeface="Arial"/>
            </a:endParaRPr>
          </a:p>
          <a:p>
            <a:pPr indent="-222250" lvl="1" marL="571500" rtl="0" algn="l">
              <a:lnSpc>
                <a:spcPct val="115000"/>
              </a:lnSpc>
              <a:spcBef>
                <a:spcPts val="0"/>
              </a:spcBef>
              <a:spcAft>
                <a:spcPts val="0"/>
              </a:spcAft>
              <a:buSzPts val="1700"/>
              <a:buChar char="○"/>
            </a:pPr>
            <a:r>
              <a:rPr lang="en" sz="1700">
                <a:latin typeface="Arial"/>
                <a:ea typeface="Arial"/>
                <a:cs typeface="Arial"/>
                <a:sym typeface="Arial"/>
              </a:rPr>
              <a:t>Further improved </a:t>
            </a:r>
            <a:r>
              <a:rPr lang="en" sz="1700">
                <a:solidFill>
                  <a:schemeClr val="dk2"/>
                </a:solidFill>
                <a:latin typeface="Arial"/>
                <a:ea typeface="Arial"/>
                <a:cs typeface="Arial"/>
                <a:sym typeface="Arial"/>
              </a:rPr>
              <a:t>Vortex Initialization by improving the Pmin enhancement</a:t>
            </a:r>
            <a:r>
              <a:rPr b="1" lang="en" sz="1700">
                <a:latin typeface="Arial"/>
                <a:ea typeface="Arial"/>
                <a:cs typeface="Arial"/>
                <a:sym typeface="Arial"/>
              </a:rPr>
              <a:t> </a:t>
            </a:r>
            <a:r>
              <a:rPr lang="en" sz="1200">
                <a:latin typeface="Arial"/>
                <a:ea typeface="Arial"/>
                <a:cs typeface="Arial"/>
                <a:sym typeface="Arial"/>
              </a:rPr>
              <a:t>(By </a:t>
            </a:r>
            <a:r>
              <a:rPr lang="en" sz="1200">
                <a:solidFill>
                  <a:srgbClr val="000000"/>
                </a:solidFill>
                <a:highlight>
                  <a:srgbClr val="FFFFFF"/>
                </a:highlight>
                <a:latin typeface="Arial"/>
                <a:ea typeface="Arial"/>
                <a:cs typeface="Arial"/>
                <a:sym typeface="Arial"/>
              </a:rPr>
              <a:t>JungHoon Shin, Wednesday afternoon</a:t>
            </a:r>
            <a:r>
              <a:rPr lang="en" sz="1200">
                <a:latin typeface="Arial"/>
                <a:ea typeface="Arial"/>
                <a:cs typeface="Arial"/>
                <a:sym typeface="Arial"/>
              </a:rPr>
              <a:t>)</a:t>
            </a:r>
            <a:endParaRPr sz="1200">
              <a:latin typeface="Arial"/>
              <a:ea typeface="Arial"/>
              <a:cs typeface="Arial"/>
              <a:sym typeface="Arial"/>
            </a:endParaRPr>
          </a:p>
          <a:p>
            <a:pPr indent="-222250" lvl="1" marL="571500" rtl="0" algn="l">
              <a:lnSpc>
                <a:spcPct val="115000"/>
              </a:lnSpc>
              <a:spcBef>
                <a:spcPts val="0"/>
              </a:spcBef>
              <a:spcAft>
                <a:spcPts val="0"/>
              </a:spcAft>
              <a:buSzPts val="1700"/>
              <a:buChar char="○"/>
            </a:pPr>
            <a:r>
              <a:rPr lang="en" sz="1700">
                <a:solidFill>
                  <a:schemeClr val="dk2"/>
                </a:solidFill>
                <a:latin typeface="Arial"/>
                <a:ea typeface="Arial"/>
                <a:cs typeface="Arial"/>
                <a:sym typeface="Arial"/>
              </a:rPr>
              <a:t>Apply </a:t>
            </a:r>
            <a:r>
              <a:rPr b="1" lang="en" sz="1700">
                <a:solidFill>
                  <a:srgbClr val="FF0000"/>
                </a:solidFill>
                <a:latin typeface="Arial"/>
                <a:ea typeface="Arial"/>
                <a:cs typeface="Arial"/>
                <a:sym typeface="Arial"/>
              </a:rPr>
              <a:t>S</a:t>
            </a:r>
            <a:r>
              <a:rPr b="1" lang="en" sz="1700">
                <a:solidFill>
                  <a:srgbClr val="FF0000"/>
                </a:solidFill>
                <a:latin typeface="Arial"/>
                <a:ea typeface="Arial"/>
                <a:cs typeface="Arial"/>
                <a:sym typeface="Arial"/>
              </a:rPr>
              <a:t>torm-Following 3DIAU (Three-Dimensional Incremental Analysis Update)</a:t>
            </a:r>
            <a:r>
              <a:rPr lang="en" sz="1700">
                <a:latin typeface="Arial"/>
                <a:ea typeface="Arial"/>
                <a:cs typeface="Arial"/>
                <a:sym typeface="Arial"/>
              </a:rPr>
              <a:t> in innercore DA</a:t>
            </a:r>
            <a:endParaRPr sz="1700">
              <a:latin typeface="Arial"/>
              <a:ea typeface="Arial"/>
              <a:cs typeface="Arial"/>
              <a:sym typeface="Arial"/>
            </a:endParaRPr>
          </a:p>
          <a:p>
            <a:pPr indent="-222250" lvl="1" marL="571500" rtl="0" algn="l">
              <a:lnSpc>
                <a:spcPct val="115000"/>
              </a:lnSpc>
              <a:spcBef>
                <a:spcPts val="0"/>
              </a:spcBef>
              <a:spcAft>
                <a:spcPts val="0"/>
              </a:spcAft>
              <a:buSzPts val="1700"/>
              <a:buChar char="○"/>
            </a:pPr>
            <a:r>
              <a:rPr lang="en" sz="1700">
                <a:latin typeface="Arial"/>
                <a:ea typeface="Arial"/>
                <a:cs typeface="Arial"/>
                <a:sym typeface="Arial"/>
              </a:rPr>
              <a:t>Assimilate more obs and</a:t>
            </a:r>
            <a:r>
              <a:rPr b="1" lang="en" sz="1700">
                <a:latin typeface="Arial"/>
                <a:ea typeface="Arial"/>
                <a:cs typeface="Arial"/>
                <a:sym typeface="Arial"/>
              </a:rPr>
              <a:t> </a:t>
            </a:r>
            <a:r>
              <a:rPr b="1" lang="en" sz="1700">
                <a:solidFill>
                  <a:srgbClr val="FF0000"/>
                </a:solidFill>
                <a:latin typeface="Arial"/>
                <a:ea typeface="Arial"/>
                <a:cs typeface="Arial"/>
                <a:sym typeface="Arial"/>
              </a:rPr>
              <a:t>use new CRTM/2.4.0.1</a:t>
            </a:r>
            <a:endParaRPr b="1" sz="1700">
              <a:solidFill>
                <a:srgbClr val="FF0000"/>
              </a:solidFill>
              <a:latin typeface="Arial"/>
              <a:ea typeface="Arial"/>
              <a:cs typeface="Arial"/>
              <a:sym typeface="Arial"/>
            </a:endParaRPr>
          </a:p>
        </p:txBody>
      </p:sp>
      <p:sp>
        <p:nvSpPr>
          <p:cNvPr id="228" name="Google Shape;228;g27704b6f6a1_0_245"/>
          <p:cNvSpPr txBox="1"/>
          <p:nvPr/>
        </p:nvSpPr>
        <p:spPr>
          <a:xfrm>
            <a:off x="4807100" y="2990150"/>
            <a:ext cx="1352400" cy="1693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595959"/>
                </a:solidFill>
                <a:latin typeface="Arial"/>
                <a:ea typeface="Arial"/>
                <a:cs typeface="Arial"/>
                <a:sym typeface="Arial"/>
              </a:rPr>
              <a:t>The 3DIAU approach reduces intensity errors for almost all forecast lead times</a:t>
            </a:r>
            <a:endParaRPr b="0" i="0" sz="1400" u="none" cap="none" strike="noStrike">
              <a:solidFill>
                <a:srgbClr val="595959"/>
              </a:solidFill>
              <a:latin typeface="Arial"/>
              <a:ea typeface="Arial"/>
              <a:cs typeface="Arial"/>
              <a:sym typeface="Arial"/>
            </a:endParaRPr>
          </a:p>
        </p:txBody>
      </p:sp>
      <p:sp>
        <p:nvSpPr>
          <p:cNvPr id="229" name="Google Shape;229;g27704b6f6a1_0_245"/>
          <p:cNvSpPr txBox="1"/>
          <p:nvPr/>
        </p:nvSpPr>
        <p:spPr>
          <a:xfrm>
            <a:off x="4807100" y="741725"/>
            <a:ext cx="1352400" cy="19086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595959"/>
                </a:solidFill>
                <a:latin typeface="Arial"/>
                <a:ea typeface="Arial"/>
                <a:cs typeface="Arial"/>
                <a:sym typeface="Arial"/>
              </a:rPr>
              <a:t>The VI improvement resulting in better intensity forecast skills, especially for short forecast lead times</a:t>
            </a:r>
            <a:endParaRPr b="0" i="0" sz="1400" u="none" cap="none" strike="noStrike">
              <a:solidFill>
                <a:srgbClr val="595959"/>
              </a:solidFill>
              <a:latin typeface="Arial"/>
              <a:ea typeface="Arial"/>
              <a:cs typeface="Arial"/>
              <a:sym typeface="Arial"/>
            </a:endParaRPr>
          </a:p>
        </p:txBody>
      </p:sp>
      <p:sp>
        <p:nvSpPr>
          <p:cNvPr id="230" name="Google Shape;230;g27704b6f6a1_0_245"/>
          <p:cNvSpPr txBox="1"/>
          <p:nvPr/>
        </p:nvSpPr>
        <p:spPr>
          <a:xfrm>
            <a:off x="6300525" y="519275"/>
            <a:ext cx="2800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Arial"/>
                <a:ea typeface="Arial"/>
                <a:cs typeface="Arial"/>
                <a:sym typeface="Arial"/>
              </a:rPr>
              <a:t>for selected 2021-2023 NATL storms</a:t>
            </a:r>
            <a:endParaRPr b="0" i="0" sz="1200" u="none" cap="none" strike="noStrike">
              <a:solidFill>
                <a:srgbClr val="000000"/>
              </a:solidFill>
              <a:latin typeface="Arial"/>
              <a:ea typeface="Arial"/>
              <a:cs typeface="Arial"/>
              <a:sym typeface="Arial"/>
            </a:endParaRPr>
          </a:p>
        </p:txBody>
      </p:sp>
      <p:sp>
        <p:nvSpPr>
          <p:cNvPr id="231" name="Google Shape;231;g27704b6f6a1_0_245"/>
          <p:cNvSpPr txBox="1"/>
          <p:nvPr/>
        </p:nvSpPr>
        <p:spPr>
          <a:xfrm>
            <a:off x="6260650" y="2589950"/>
            <a:ext cx="2800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Arial"/>
                <a:ea typeface="Arial"/>
                <a:cs typeface="Arial"/>
                <a:sym typeface="Arial"/>
              </a:rPr>
              <a:t>for 2023 NATL storms</a:t>
            </a:r>
            <a:endParaRPr b="0" i="0" sz="1200" u="none" cap="none" strike="noStrike">
              <a:solidFill>
                <a:srgbClr val="000000"/>
              </a:solidFill>
              <a:latin typeface="Arial"/>
              <a:ea typeface="Arial"/>
              <a:cs typeface="Arial"/>
              <a:sym typeface="Arial"/>
            </a:endParaRPr>
          </a:p>
        </p:txBody>
      </p:sp>
      <p:sp>
        <p:nvSpPr>
          <p:cNvPr id="232" name="Google Shape;232;g27704b6f6a1_0_245"/>
          <p:cNvSpPr txBox="1"/>
          <p:nvPr>
            <p:ph idx="4294967295"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3000"/>
              <a:buFont typeface="Arial"/>
              <a:buNone/>
            </a:pPr>
            <a:r>
              <a:rPr lang="en" sz="2000">
                <a:solidFill>
                  <a:srgbClr val="FFFF00"/>
                </a:solidFill>
              </a:rPr>
              <a:t>2024 HAFSv2.xA Real-time Parallel Experiment Configurations</a:t>
            </a:r>
            <a:endParaRPr sz="2000">
              <a:solidFill>
                <a:srgbClr val="FFFF00"/>
              </a:solidFill>
            </a:endParaRPr>
          </a:p>
          <a:p>
            <a:pPr indent="0" lvl="0" marL="0" rtl="0" algn="ctr">
              <a:spcBef>
                <a:spcPts val="0"/>
              </a:spcBef>
              <a:spcAft>
                <a:spcPts val="0"/>
              </a:spcAft>
              <a:buNone/>
            </a:pPr>
            <a:r>
              <a:t/>
            </a:r>
            <a:endParaRPr sz="2000">
              <a:solidFill>
                <a:srgbClr val="FFFF00"/>
              </a:solidFill>
            </a:endParaRPr>
          </a:p>
        </p:txBody>
      </p:sp>
      <p:sp>
        <p:nvSpPr>
          <p:cNvPr id="233" name="Google Shape;233;g27704b6f6a1_0_24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