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683" r:id="rId6"/>
    <p:sldId id="261" r:id="rId7"/>
    <p:sldId id="684" r:id="rId8"/>
    <p:sldId id="262" r:id="rId9"/>
    <p:sldId id="263" r:id="rId10"/>
    <p:sldId id="685" r:id="rId11"/>
    <p:sldId id="686" r:id="rId12"/>
    <p:sldId id="688" r:id="rId13"/>
    <p:sldId id="260" r:id="rId14"/>
    <p:sldId id="689" r:id="rId15"/>
    <p:sldId id="690" r:id="rId16"/>
    <p:sldId id="691" r:id="rId17"/>
    <p:sldId id="692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Raleway SemiBold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607"/>
  </p:normalViewPr>
  <p:slideViewPr>
    <p:cSldViewPr snapToGrid="0">
      <p:cViewPr varScale="1">
        <p:scale>
          <a:sx n="189" d="100"/>
          <a:sy n="189" d="100"/>
        </p:scale>
        <p:origin x="1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11C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145FA6"/>
              </a:highlight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3" name="Google Shape;33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" name="Google Shape;3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" name="Google Shape;5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bar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" name="Google Shape;7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enlinhe@ucar.edu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CC22D-C1A7-023A-5306-71FCE1427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755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7A8C4D53-5420-27DA-3E13-E47B1AF2A4D4}"/>
              </a:ext>
            </a:extLst>
          </p:cNvPr>
          <p:cNvSpPr txBox="1">
            <a:spLocks/>
          </p:cNvSpPr>
          <p:nvPr/>
        </p:nvSpPr>
        <p:spPr>
          <a:xfrm>
            <a:off x="257327" y="77999"/>
            <a:ext cx="8629346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observation-constrained scale-aware snow cover parameterization in Noah-MP</a:t>
            </a:r>
            <a:endParaRPr lang="zh-CN" altLang="en-US" sz="15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245D3-7F3B-2952-71F8-58A0711143B3}"/>
              </a:ext>
            </a:extLst>
          </p:cNvPr>
          <p:cNvGrpSpPr/>
          <p:nvPr/>
        </p:nvGrpSpPr>
        <p:grpSpPr>
          <a:xfrm>
            <a:off x="564543" y="571253"/>
            <a:ext cx="6194066" cy="4390403"/>
            <a:chOff x="5426869" y="1506330"/>
            <a:chExt cx="6502293" cy="46088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6DF91C-ACA1-6984-CD95-9E9B7B80AB44}"/>
                </a:ext>
              </a:extLst>
            </p:cNvPr>
            <p:cNvSpPr txBox="1"/>
            <p:nvPr/>
          </p:nvSpPr>
          <p:spPr>
            <a:xfrm>
              <a:off x="5527632" y="1506330"/>
              <a:ext cx="6249439" cy="290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/>
                  </a:solidFill>
                </a:rPr>
                <a:t>Snow cover evaluation with MODSCAG observations at UFS-relevant scale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4C200A-6503-94E7-B05A-273E6D37F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7632" y="1849913"/>
              <a:ext cx="3237822" cy="2063953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F8AEE8-B27E-D4E5-B09B-3196A354743A}"/>
                </a:ext>
              </a:extLst>
            </p:cNvPr>
            <p:cNvSpPr txBox="1"/>
            <p:nvPr/>
          </p:nvSpPr>
          <p:spPr>
            <a:xfrm>
              <a:off x="7146544" y="2149498"/>
              <a:ext cx="667090" cy="29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 km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D53EFB-32B7-F4D2-0EDC-9584B3DFB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1725" y="1855919"/>
              <a:ext cx="3368558" cy="206395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B756D2-C8D3-8879-E0D5-D66F0156C7F2}"/>
                </a:ext>
              </a:extLst>
            </p:cNvPr>
            <p:cNvSpPr txBox="1"/>
            <p:nvPr/>
          </p:nvSpPr>
          <p:spPr>
            <a:xfrm>
              <a:off x="10312312" y="2149498"/>
              <a:ext cx="628928" cy="29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 km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8F74E8-CBDC-B360-6984-48E82B63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6869" y="4028322"/>
              <a:ext cx="3347550" cy="205108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5F0CF5-2BB0-10BA-58B6-2AC1AAA330E4}"/>
                </a:ext>
              </a:extLst>
            </p:cNvPr>
            <p:cNvSpPr txBox="1"/>
            <p:nvPr/>
          </p:nvSpPr>
          <p:spPr>
            <a:xfrm>
              <a:off x="7200331" y="4272512"/>
              <a:ext cx="737403" cy="29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13 km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14342CD-FBA3-8259-3F57-CC85861E1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23174" y="4028322"/>
              <a:ext cx="3405988" cy="208688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1B2DEE-26C4-ECD1-4DF9-B243814F4BFD}"/>
                </a:ext>
              </a:extLst>
            </p:cNvPr>
            <p:cNvSpPr txBox="1"/>
            <p:nvPr/>
          </p:nvSpPr>
          <p:spPr>
            <a:xfrm>
              <a:off x="10312312" y="4236383"/>
              <a:ext cx="773134" cy="29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25 km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5183A3-0897-2429-7EDF-8506CEC54BDD}"/>
              </a:ext>
            </a:extLst>
          </p:cNvPr>
          <p:cNvSpPr txBox="1"/>
          <p:nvPr/>
        </p:nvSpPr>
        <p:spPr>
          <a:xfrm>
            <a:off x="6353859" y="4881890"/>
            <a:ext cx="2755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 et al. 2024b in prep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1814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7A8C4D53-5420-27DA-3E13-E47B1AF2A4D4}"/>
              </a:ext>
            </a:extLst>
          </p:cNvPr>
          <p:cNvSpPr txBox="1">
            <a:spLocks/>
          </p:cNvSpPr>
          <p:nvPr/>
        </p:nvSpPr>
        <p:spPr>
          <a:xfrm>
            <a:off x="257327" y="77999"/>
            <a:ext cx="8629346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observation-constrained scale-aware snow cover parameterization in Noah-MP</a:t>
            </a:r>
            <a:endParaRPr lang="zh-CN" altLang="en-US" sz="15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1C4CD-9E95-B8B0-E40C-A45BA32A7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4" y="643214"/>
            <a:ext cx="5126603" cy="2215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55202-15DB-206E-6C8A-BC978899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4" y="2855340"/>
            <a:ext cx="5293581" cy="2288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36A37-6942-AEA4-4C56-578E2342E10B}"/>
              </a:ext>
            </a:extLst>
          </p:cNvPr>
          <p:cNvSpPr txBox="1"/>
          <p:nvPr/>
        </p:nvSpPr>
        <p:spPr>
          <a:xfrm>
            <a:off x="5431607" y="710840"/>
            <a:ext cx="3551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 WRF/Noah-MP 4-km tests using new SCF formulation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3D5D5-590C-2088-735F-F03208AFD474}"/>
              </a:ext>
            </a:extLst>
          </p:cNvPr>
          <p:cNvSpPr txBox="1"/>
          <p:nvPr/>
        </p:nvSpPr>
        <p:spPr>
          <a:xfrm>
            <a:off x="-235686" y="432537"/>
            <a:ext cx="35513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WRF/NoahMP </a:t>
            </a:r>
            <a:r>
              <a:rPr lang="en-US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Tmax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bias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C25FD-5BB1-8455-31B2-148E6A121F09}"/>
              </a:ext>
            </a:extLst>
          </p:cNvPr>
          <p:cNvSpPr txBox="1"/>
          <p:nvPr/>
        </p:nvSpPr>
        <p:spPr>
          <a:xfrm>
            <a:off x="2348492" y="432537"/>
            <a:ext cx="35513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using new SCF scheme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9F5EA-1F01-7CAA-7FB2-ED8DCF265683}"/>
              </a:ext>
            </a:extLst>
          </p:cNvPr>
          <p:cNvSpPr txBox="1"/>
          <p:nvPr/>
        </p:nvSpPr>
        <p:spPr>
          <a:xfrm>
            <a:off x="2817616" y="2011161"/>
            <a:ext cx="1110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Dec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DF88D-A400-BD49-6AA5-350428539753}"/>
              </a:ext>
            </a:extLst>
          </p:cNvPr>
          <p:cNvSpPr txBox="1"/>
          <p:nvPr/>
        </p:nvSpPr>
        <p:spPr>
          <a:xfrm>
            <a:off x="193719" y="2027063"/>
            <a:ext cx="1110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Dec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C9A178-CC4E-C22A-4DBE-FD7629015E84}"/>
              </a:ext>
            </a:extLst>
          </p:cNvPr>
          <p:cNvSpPr txBox="1"/>
          <p:nvPr/>
        </p:nvSpPr>
        <p:spPr>
          <a:xfrm>
            <a:off x="2792332" y="4319317"/>
            <a:ext cx="1110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Jan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8C1F7-F61E-45F8-5AEC-A8C24DAFE298}"/>
              </a:ext>
            </a:extLst>
          </p:cNvPr>
          <p:cNvSpPr txBox="1"/>
          <p:nvPr/>
        </p:nvSpPr>
        <p:spPr>
          <a:xfrm>
            <a:off x="144581" y="4311366"/>
            <a:ext cx="1110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Jan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F44D30-14FC-F91B-7F79-E368C422F28E}"/>
              </a:ext>
            </a:extLst>
          </p:cNvPr>
          <p:cNvSpPr txBox="1"/>
          <p:nvPr/>
        </p:nvSpPr>
        <p:spPr>
          <a:xfrm>
            <a:off x="5431606" y="2027063"/>
            <a:ext cx="3551379" cy="889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SCF formulation reduces long-standing wintertime </a:t>
            </a:r>
            <a:r>
              <a:rPr lang="en-US" sz="1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Tmax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cold bias in WRF/Noah-MP due to reduced SCF.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8C4E66-7157-4593-3E88-D972E89C670D}"/>
              </a:ext>
            </a:extLst>
          </p:cNvPr>
          <p:cNvSpPr txBox="1"/>
          <p:nvPr/>
        </p:nvSpPr>
        <p:spPr>
          <a:xfrm>
            <a:off x="6353859" y="4881890"/>
            <a:ext cx="27553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 et al. 2024b in prep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6728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7A8C4D53-5420-27DA-3E13-E47B1AF2A4D4}"/>
              </a:ext>
            </a:extLst>
          </p:cNvPr>
          <p:cNvSpPr txBox="1">
            <a:spLocks/>
          </p:cNvSpPr>
          <p:nvPr/>
        </p:nvSpPr>
        <p:spPr>
          <a:xfrm>
            <a:off x="257327" y="77999"/>
            <a:ext cx="8629346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observation-constrained scale-aware snow cover parameterization in Noah-MP</a:t>
            </a:r>
            <a:endParaRPr lang="zh-CN" altLang="en-US" sz="15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D333C8-9D9F-B117-C71E-F3E7B1F0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1" y="841523"/>
            <a:ext cx="8911318" cy="42239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23DBA5-CDFE-1428-2F21-49C4EFB1FABA}"/>
              </a:ext>
            </a:extLst>
          </p:cNvPr>
          <p:cNvSpPr txBox="1"/>
          <p:nvPr/>
        </p:nvSpPr>
        <p:spPr>
          <a:xfrm>
            <a:off x="116341" y="437366"/>
            <a:ext cx="877033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SCF formulation however reduces SWE which tends to be underestimated in WRF/Noah-MP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2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0773FA-4009-DD87-04D5-EC780A0E54C8}"/>
              </a:ext>
            </a:extLst>
          </p:cNvPr>
          <p:cNvSpPr txBox="1">
            <a:spLocks/>
          </p:cNvSpPr>
          <p:nvPr/>
        </p:nvSpPr>
        <p:spPr>
          <a:xfrm>
            <a:off x="625683" y="1778159"/>
            <a:ext cx="7892634" cy="226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Open Sans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33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Thank you!</a:t>
            </a:r>
            <a:br>
              <a:rPr lang="en-US" sz="33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sz="27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5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If you are interested in our work, please email me: </a:t>
            </a:r>
            <a:r>
              <a:rPr lang="en-US" sz="1500" u="sng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cenlinhe@ucar.edu</a:t>
            </a:r>
            <a:endParaRPr lang="en-US" sz="1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7A8C4D53-5420-27DA-3E13-E47B1AF2A4D4}"/>
              </a:ext>
            </a:extLst>
          </p:cNvPr>
          <p:cNvSpPr txBox="1">
            <a:spLocks/>
          </p:cNvSpPr>
          <p:nvPr/>
        </p:nvSpPr>
        <p:spPr>
          <a:xfrm>
            <a:off x="257327" y="77999"/>
            <a:ext cx="8629346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observation-constrained scale-aware snow cover parameterization in Noah-MP</a:t>
            </a:r>
            <a:endParaRPr lang="zh-CN" altLang="en-US" sz="15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F61E1784-67AB-3CE9-A851-A92ACFB1D2F6}"/>
              </a:ext>
            </a:extLst>
          </p:cNvPr>
          <p:cNvSpPr/>
          <p:nvPr/>
        </p:nvSpPr>
        <p:spPr>
          <a:xfrm>
            <a:off x="92426" y="503259"/>
            <a:ext cx="8959148" cy="933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UFS/Noah-MP coupled test:</a:t>
            </a:r>
            <a:endParaRPr lang="en-US" sz="1200" b="1" i="1" strike="noStrike" spc="-1" dirty="0">
              <a:solidFill>
                <a:srgbClr val="0A4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●  </a:t>
            </a:r>
            <a:r>
              <a:rPr lang="en-US" sz="1200" b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Model:  </a:t>
            </a:r>
            <a:r>
              <a:rPr lang="en-US" sz="1200" b="1" strike="noStrike" spc="-1" dirty="0">
                <a:solidFill>
                  <a:srgbClr val="323B4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HR3-SFS (C96; atm-only)</a:t>
            </a:r>
            <a:r>
              <a:rPr lang="en-US" sz="1200" spc="-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1200" b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● </a:t>
            </a:r>
            <a:r>
              <a:rPr lang="en-US" sz="1200" b="1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</a:t>
            </a:r>
            <a:r>
              <a:rPr lang="en-US" sz="1200" b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easons:  </a:t>
            </a:r>
            <a:r>
              <a:rPr lang="en-US" sz="1200" b="1" strike="noStrike" spc="-1" dirty="0">
                <a:solidFill>
                  <a:srgbClr val="323B4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One-year simulations;  </a:t>
            </a:r>
            <a:r>
              <a:rPr lang="en-US" sz="1200" b="1" spc="-1" dirty="0">
                <a:solidFill>
                  <a:srgbClr val="323B4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Cold start from GFSv16 outputs; ICs:  1 Sep, 2018-2022 (5 cases)</a:t>
            </a:r>
            <a:endParaRPr lang="en-US" sz="1200" b="1" strike="noStrike" spc="-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5A4F2-D79F-C8A6-6DE3-85F50473EBE9}"/>
              </a:ext>
            </a:extLst>
          </p:cNvPr>
          <p:cNvSpPr txBox="1"/>
          <p:nvPr/>
        </p:nvSpPr>
        <p:spPr>
          <a:xfrm>
            <a:off x="6599583" y="4881890"/>
            <a:ext cx="25096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 </a:t>
            </a:r>
            <a:r>
              <a:rPr lang="en-US" sz="105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Weizhong</a:t>
            </a:r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Zheng (NOAA)</a:t>
            </a:r>
            <a:endParaRPr lang="en-US" sz="1050" dirty="0"/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862F06C8-1740-01FF-C7D3-74D0C7E543BE}"/>
              </a:ext>
            </a:extLst>
          </p:cNvPr>
          <p:cNvSpPr/>
          <p:nvPr/>
        </p:nvSpPr>
        <p:spPr>
          <a:xfrm>
            <a:off x="2675320" y="1564640"/>
            <a:ext cx="3924263" cy="333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C00000"/>
                </a:solidFill>
                <a:latin typeface="Arial"/>
                <a:ea typeface="Arial"/>
              </a:rPr>
              <a:t>Diff Snow: </a:t>
            </a:r>
            <a:r>
              <a:rPr lang="en-US" b="1" spc="-1" dirty="0">
                <a:solidFill>
                  <a:srgbClr val="C00000"/>
                </a:solidFill>
                <a:latin typeface="Arial"/>
                <a:ea typeface="Arial"/>
              </a:rPr>
              <a:t>SCF</a:t>
            </a:r>
            <a:r>
              <a:rPr lang="en-US" b="1" strike="noStrike" spc="-1" dirty="0">
                <a:solidFill>
                  <a:srgbClr val="C00000"/>
                </a:solidFill>
                <a:latin typeface="Arial"/>
                <a:ea typeface="Arial"/>
              </a:rPr>
              <a:t>-</a:t>
            </a:r>
            <a:r>
              <a:rPr lang="en-US" b="1" spc="-1" dirty="0">
                <a:solidFill>
                  <a:srgbClr val="C00000"/>
                </a:solidFill>
                <a:latin typeface="Arial"/>
                <a:ea typeface="Arial"/>
              </a:rPr>
              <a:t>CTL </a:t>
            </a:r>
            <a:r>
              <a:rPr lang="en-US" b="1" strike="noStrike" spc="-1" dirty="0" err="1">
                <a:solidFill>
                  <a:srgbClr val="C00000"/>
                </a:solidFill>
                <a:latin typeface="Arial"/>
                <a:ea typeface="Arial"/>
              </a:rPr>
              <a:t>Ave@Winter</a:t>
            </a:r>
            <a:endParaRPr lang="en-US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F2E38A-5E4B-0430-6BAF-7614649B5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9" y="2388937"/>
            <a:ext cx="3108960" cy="2402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2CCFD5-4086-4A34-7340-7CAC8557B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09" y="2388937"/>
            <a:ext cx="3108960" cy="2402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9E07C2-0B37-E632-1556-E775713E1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49" y="2388937"/>
            <a:ext cx="3108960" cy="2402378"/>
          </a:xfrm>
          <a:prstGeom prst="rect">
            <a:avLst/>
          </a:prstGeom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872C15E9-2ED3-B504-3EF3-1203BB9A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29" y="2146006"/>
            <a:ext cx="2164359" cy="3715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CTL-CMC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89C6D34B-0FD9-9E95-421F-E461C4B3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909" y="2140987"/>
            <a:ext cx="2164359" cy="3715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SCF-CMC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7A3FF115-1C05-5630-EEFD-7C968EB5D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535" y="2132600"/>
            <a:ext cx="2126388" cy="37151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SCF-CTL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1CD96B-CF97-E6A9-52A4-2233B50C4AE6}"/>
              </a:ext>
            </a:extLst>
          </p:cNvPr>
          <p:cNvSpPr/>
          <p:nvPr/>
        </p:nvSpPr>
        <p:spPr>
          <a:xfrm>
            <a:off x="6547601" y="3025882"/>
            <a:ext cx="648918" cy="211226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A1B226-1C86-4C08-624A-29302E00AF18}"/>
              </a:ext>
            </a:extLst>
          </p:cNvPr>
          <p:cNvSpPr/>
          <p:nvPr/>
        </p:nvSpPr>
        <p:spPr>
          <a:xfrm>
            <a:off x="7613143" y="2927510"/>
            <a:ext cx="430524" cy="268449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96EC50-BDF4-C029-0738-10E841F04DAA}"/>
              </a:ext>
            </a:extLst>
          </p:cNvPr>
          <p:cNvSpPr/>
          <p:nvPr/>
        </p:nvSpPr>
        <p:spPr>
          <a:xfrm>
            <a:off x="8187399" y="2969455"/>
            <a:ext cx="430524" cy="268450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5A3CAE8-42EF-4848-A901-0003139A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9" y="1626702"/>
            <a:ext cx="1054399" cy="34073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/>
              <a:t>SFS </a:t>
            </a:r>
            <a:r>
              <a:rPr lang="en-US" sz="1600" b="1" dirty="0" err="1"/>
              <a:t>fcst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9532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7A8C4D53-5420-27DA-3E13-E47B1AF2A4D4}"/>
              </a:ext>
            </a:extLst>
          </p:cNvPr>
          <p:cNvSpPr txBox="1">
            <a:spLocks/>
          </p:cNvSpPr>
          <p:nvPr/>
        </p:nvSpPr>
        <p:spPr>
          <a:xfrm>
            <a:off x="257327" y="77999"/>
            <a:ext cx="8629346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observation-constrained scale-aware snow cover parameterization in Noah-MP</a:t>
            </a:r>
            <a:endParaRPr lang="zh-CN" altLang="en-US" sz="15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F61E1784-67AB-3CE9-A851-A92ACFB1D2F6}"/>
              </a:ext>
            </a:extLst>
          </p:cNvPr>
          <p:cNvSpPr/>
          <p:nvPr/>
        </p:nvSpPr>
        <p:spPr>
          <a:xfrm>
            <a:off x="92426" y="503259"/>
            <a:ext cx="8959148" cy="933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UFS/Noah-MP coupled test:</a:t>
            </a:r>
            <a:endParaRPr lang="en-US" sz="1200" b="1" i="1" strike="noStrike" spc="-1" dirty="0">
              <a:solidFill>
                <a:srgbClr val="0A4595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i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●  </a:t>
            </a:r>
            <a:r>
              <a:rPr lang="en-US" sz="1200" b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Model:  </a:t>
            </a:r>
            <a:r>
              <a:rPr lang="en-US" sz="1200" b="1" strike="noStrike" spc="-1" dirty="0">
                <a:solidFill>
                  <a:srgbClr val="323B4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HR3-SFS (C96; atm-only)</a:t>
            </a:r>
            <a:r>
              <a:rPr lang="en-US" sz="1200" spc="-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1200" b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● </a:t>
            </a:r>
            <a:r>
              <a:rPr lang="en-US" sz="1200" b="1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</a:t>
            </a:r>
            <a:r>
              <a:rPr lang="en-US" sz="1200" b="1" strike="noStrike" spc="-1" dirty="0">
                <a:solidFill>
                  <a:srgbClr val="0A459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easons:  </a:t>
            </a:r>
            <a:r>
              <a:rPr lang="en-US" sz="1200" b="1" strike="noStrike" spc="-1" dirty="0">
                <a:solidFill>
                  <a:srgbClr val="323B4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One-year simulations;  </a:t>
            </a:r>
            <a:r>
              <a:rPr lang="en-US" sz="1200" b="1" spc="-1" dirty="0">
                <a:solidFill>
                  <a:srgbClr val="323B4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Cold start from GFSv16 outputs; ICs:  1 Sep, 2018-2022 (5 cases)</a:t>
            </a:r>
            <a:endParaRPr lang="en-US" sz="1200" b="1" strike="noStrike" spc="-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5A4F2-D79F-C8A6-6DE3-85F50473EBE9}"/>
              </a:ext>
            </a:extLst>
          </p:cNvPr>
          <p:cNvSpPr txBox="1"/>
          <p:nvPr/>
        </p:nvSpPr>
        <p:spPr>
          <a:xfrm>
            <a:off x="6599583" y="4881890"/>
            <a:ext cx="25096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 </a:t>
            </a:r>
            <a:r>
              <a:rPr lang="en-US" sz="105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Weizhong</a:t>
            </a:r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Zheng (NOAA)</a:t>
            </a:r>
            <a:endParaRPr lang="en-US" sz="1050" dirty="0"/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862F06C8-1740-01FF-C7D3-74D0C7E543BE}"/>
              </a:ext>
            </a:extLst>
          </p:cNvPr>
          <p:cNvSpPr/>
          <p:nvPr/>
        </p:nvSpPr>
        <p:spPr>
          <a:xfrm>
            <a:off x="2675320" y="1564640"/>
            <a:ext cx="3924263" cy="333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C00000"/>
                </a:solidFill>
                <a:latin typeface="Arial"/>
                <a:ea typeface="Arial"/>
              </a:rPr>
              <a:t>Diff Snow: </a:t>
            </a:r>
            <a:r>
              <a:rPr lang="en-US" b="1" spc="-1" dirty="0">
                <a:solidFill>
                  <a:srgbClr val="C00000"/>
                </a:solidFill>
                <a:latin typeface="Arial"/>
                <a:ea typeface="Arial"/>
              </a:rPr>
              <a:t>SCF</a:t>
            </a:r>
            <a:r>
              <a:rPr lang="en-US" b="1" strike="noStrike" spc="-1" dirty="0">
                <a:solidFill>
                  <a:srgbClr val="C00000"/>
                </a:solidFill>
                <a:latin typeface="Arial"/>
                <a:ea typeface="Arial"/>
              </a:rPr>
              <a:t>-</a:t>
            </a:r>
            <a:r>
              <a:rPr lang="en-US" b="1" spc="-1" dirty="0">
                <a:solidFill>
                  <a:srgbClr val="C00000"/>
                </a:solidFill>
                <a:latin typeface="Arial"/>
                <a:ea typeface="Arial"/>
              </a:rPr>
              <a:t>CTL </a:t>
            </a:r>
            <a:r>
              <a:rPr lang="en-US" b="1" strike="noStrike" spc="-1" dirty="0" err="1">
                <a:solidFill>
                  <a:srgbClr val="C00000"/>
                </a:solidFill>
                <a:latin typeface="Arial"/>
                <a:ea typeface="Arial"/>
              </a:rPr>
              <a:t>Ave@Spring</a:t>
            </a:r>
            <a:endParaRPr lang="en-US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5A3CAE8-42EF-4848-A901-0003139A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9" y="1626702"/>
            <a:ext cx="1054399" cy="34073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/>
              <a:t>SFS </a:t>
            </a:r>
            <a:r>
              <a:rPr lang="en-US" sz="1600" b="1" dirty="0" err="1"/>
              <a:t>fcst</a:t>
            </a:r>
            <a:endParaRPr lang="en-US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85A6C-32AB-6A2C-E542-ADBD3474D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3" y="2413415"/>
            <a:ext cx="3108960" cy="2402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CB0C8-3DCA-56E8-27B1-FA7CA5D13D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63" y="2413415"/>
            <a:ext cx="3108960" cy="240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78E1B-DF9B-2514-E602-844E14ACD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903" y="2413415"/>
            <a:ext cx="3108960" cy="2402378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CD4D0FE9-2AE7-117E-0BA1-5720DDD1F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83" y="2170484"/>
            <a:ext cx="2164359" cy="3715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CTL-CMC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F766C7-A47B-8D0B-C23B-55F3AAD31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563" y="2165465"/>
            <a:ext cx="2164359" cy="3715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SCF-CMC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2A4F091-F586-7E12-1E85-6DCA8BF61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189" y="2157078"/>
            <a:ext cx="2126388" cy="37151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SCF-CTL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35A1B8-EB31-7FCE-0568-488C97BB1257}"/>
              </a:ext>
            </a:extLst>
          </p:cNvPr>
          <p:cNvSpPr/>
          <p:nvPr/>
        </p:nvSpPr>
        <p:spPr>
          <a:xfrm>
            <a:off x="6706135" y="2979565"/>
            <a:ext cx="383038" cy="250216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D56AAB-65B0-79CB-751F-F5C861EA1B1B}"/>
              </a:ext>
            </a:extLst>
          </p:cNvPr>
          <p:cNvSpPr/>
          <p:nvPr/>
        </p:nvSpPr>
        <p:spPr>
          <a:xfrm>
            <a:off x="7447383" y="2854166"/>
            <a:ext cx="1252476" cy="416604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7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7A8C4D53-5420-27DA-3E13-E47B1AF2A4D4}"/>
              </a:ext>
            </a:extLst>
          </p:cNvPr>
          <p:cNvSpPr txBox="1">
            <a:spLocks/>
          </p:cNvSpPr>
          <p:nvPr/>
        </p:nvSpPr>
        <p:spPr>
          <a:xfrm>
            <a:off x="257327" y="77999"/>
            <a:ext cx="8629346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observation-constrained scale-aware snow cover parameterization in Noah-MP</a:t>
            </a:r>
            <a:endParaRPr lang="zh-CN" altLang="en-US" sz="15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5A4F2-D79F-C8A6-6DE3-85F50473EBE9}"/>
              </a:ext>
            </a:extLst>
          </p:cNvPr>
          <p:cNvSpPr txBox="1"/>
          <p:nvPr/>
        </p:nvSpPr>
        <p:spPr>
          <a:xfrm>
            <a:off x="6598075" y="3577877"/>
            <a:ext cx="25096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 </a:t>
            </a:r>
            <a:r>
              <a:rPr lang="en-US" sz="105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Weizhong</a:t>
            </a:r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Zheng (NOAA)</a:t>
            </a:r>
            <a:endParaRPr lang="en-US" sz="1050" dirty="0"/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862F06C8-1740-01FF-C7D3-74D0C7E543BE}"/>
              </a:ext>
            </a:extLst>
          </p:cNvPr>
          <p:cNvSpPr/>
          <p:nvPr/>
        </p:nvSpPr>
        <p:spPr>
          <a:xfrm>
            <a:off x="2803816" y="541632"/>
            <a:ext cx="3924263" cy="333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C00000"/>
                </a:solidFill>
                <a:latin typeface="Arial"/>
                <a:ea typeface="Arial"/>
              </a:rPr>
              <a:t>Diff T2m: </a:t>
            </a:r>
            <a:r>
              <a:rPr lang="en-US" b="1" spc="-1" dirty="0">
                <a:solidFill>
                  <a:srgbClr val="C00000"/>
                </a:solidFill>
                <a:latin typeface="Arial"/>
                <a:ea typeface="Arial"/>
              </a:rPr>
              <a:t>SCF</a:t>
            </a:r>
            <a:r>
              <a:rPr lang="en-US" b="1" strike="noStrike" spc="-1" dirty="0">
                <a:solidFill>
                  <a:srgbClr val="C00000"/>
                </a:solidFill>
                <a:latin typeface="Arial"/>
                <a:ea typeface="Arial"/>
              </a:rPr>
              <a:t>-</a:t>
            </a:r>
            <a:r>
              <a:rPr lang="en-US" b="1" spc="-1" dirty="0">
                <a:solidFill>
                  <a:srgbClr val="C00000"/>
                </a:solidFill>
                <a:latin typeface="Arial"/>
                <a:ea typeface="Arial"/>
              </a:rPr>
              <a:t>CTL </a:t>
            </a:r>
            <a:r>
              <a:rPr lang="en-US" b="1" strike="noStrike" spc="-1" dirty="0" err="1">
                <a:solidFill>
                  <a:srgbClr val="C00000"/>
                </a:solidFill>
                <a:latin typeface="Arial"/>
                <a:ea typeface="Arial"/>
              </a:rPr>
              <a:t>Ave@Winter</a:t>
            </a:r>
            <a:endParaRPr lang="en-US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5B7F3C-BC4A-5975-4FC8-8CA5AAD1E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" y="1267737"/>
            <a:ext cx="4572000" cy="3532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9DA69-2AF3-394F-5155-54A445811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2" y="1267737"/>
            <a:ext cx="4572000" cy="3532909"/>
          </a:xfrm>
          <a:prstGeom prst="rect">
            <a:avLst/>
          </a:prstGeom>
        </p:spPr>
      </p:pic>
      <p:sp>
        <p:nvSpPr>
          <p:cNvPr id="16" name="Text Box 11">
            <a:extLst>
              <a:ext uri="{FF2B5EF4-FFF2-40B4-BE49-F238E27FC236}">
                <a16:creationId xmlns:a16="http://schemas.microsoft.com/office/drawing/2014/main" id="{A90A9C77-738A-D8E3-8540-7AF7AC370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519" y="1110390"/>
            <a:ext cx="1990266" cy="37151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SCF-CTL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A4D98434-5F8C-A165-F3AD-277A64A0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775" y="1110390"/>
            <a:ext cx="1933705" cy="3715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CTL-ERA5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9116B2-AE23-FFA4-6EC5-E4FEDFAE97B4}"/>
              </a:ext>
            </a:extLst>
          </p:cNvPr>
          <p:cNvSpPr/>
          <p:nvPr/>
        </p:nvSpPr>
        <p:spPr>
          <a:xfrm>
            <a:off x="5568839" y="2224082"/>
            <a:ext cx="637953" cy="486561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FB7B5C-84BB-2BE3-71AF-D28016A50B6B}"/>
              </a:ext>
            </a:extLst>
          </p:cNvPr>
          <p:cNvSpPr/>
          <p:nvPr/>
        </p:nvSpPr>
        <p:spPr>
          <a:xfrm>
            <a:off x="6728079" y="1958401"/>
            <a:ext cx="702345" cy="500572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C5F477-A99B-42D5-865C-78CB89B3F907}"/>
              </a:ext>
            </a:extLst>
          </p:cNvPr>
          <p:cNvSpPr/>
          <p:nvPr/>
        </p:nvSpPr>
        <p:spPr>
          <a:xfrm>
            <a:off x="7537651" y="2224082"/>
            <a:ext cx="824665" cy="578840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F4F77AB0-330D-335F-1EAA-A6A5F8A0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4" y="1018696"/>
            <a:ext cx="1158362" cy="34073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/>
              <a:t>SFS </a:t>
            </a:r>
            <a:r>
              <a:rPr lang="en-US" sz="1600" b="1" dirty="0" err="1"/>
              <a:t>fcst</a:t>
            </a:r>
            <a:endParaRPr lang="en-US" sz="1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9A2431-BDB9-E6DE-3862-9955DF55B033}"/>
              </a:ext>
            </a:extLst>
          </p:cNvPr>
          <p:cNvSpPr txBox="1"/>
          <p:nvPr/>
        </p:nvSpPr>
        <p:spPr>
          <a:xfrm>
            <a:off x="6599583" y="4881890"/>
            <a:ext cx="25096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 </a:t>
            </a:r>
            <a:r>
              <a:rPr lang="en-US" sz="105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Weizhong</a:t>
            </a:r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Zheng (NOAA)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8362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7A8C4D53-5420-27DA-3E13-E47B1AF2A4D4}"/>
              </a:ext>
            </a:extLst>
          </p:cNvPr>
          <p:cNvSpPr txBox="1">
            <a:spLocks/>
          </p:cNvSpPr>
          <p:nvPr/>
        </p:nvSpPr>
        <p:spPr>
          <a:xfrm>
            <a:off x="257327" y="77999"/>
            <a:ext cx="8629346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observation-constrained scale-aware snow cover parameterization in Noah-MP</a:t>
            </a:r>
            <a:endParaRPr lang="zh-CN" altLang="en-US" sz="15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862F06C8-1740-01FF-C7D3-74D0C7E543BE}"/>
              </a:ext>
            </a:extLst>
          </p:cNvPr>
          <p:cNvSpPr/>
          <p:nvPr/>
        </p:nvSpPr>
        <p:spPr>
          <a:xfrm>
            <a:off x="2803816" y="541632"/>
            <a:ext cx="3924263" cy="333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strike="noStrike" spc="-1" dirty="0">
                <a:solidFill>
                  <a:srgbClr val="C00000"/>
                </a:solidFill>
                <a:latin typeface="Arial"/>
                <a:ea typeface="Arial"/>
              </a:rPr>
              <a:t>Diff T2m: </a:t>
            </a:r>
            <a:r>
              <a:rPr lang="en-US" b="1" spc="-1" dirty="0">
                <a:solidFill>
                  <a:srgbClr val="C00000"/>
                </a:solidFill>
                <a:latin typeface="Arial"/>
                <a:ea typeface="Arial"/>
              </a:rPr>
              <a:t>SCF</a:t>
            </a:r>
            <a:r>
              <a:rPr lang="en-US" b="1" strike="noStrike" spc="-1" dirty="0">
                <a:solidFill>
                  <a:srgbClr val="C00000"/>
                </a:solidFill>
                <a:latin typeface="Arial"/>
                <a:ea typeface="Arial"/>
              </a:rPr>
              <a:t>-</a:t>
            </a:r>
            <a:r>
              <a:rPr lang="en-US" b="1" spc="-1" dirty="0">
                <a:solidFill>
                  <a:srgbClr val="C00000"/>
                </a:solidFill>
                <a:latin typeface="Arial"/>
                <a:ea typeface="Arial"/>
              </a:rPr>
              <a:t>CTL </a:t>
            </a:r>
            <a:r>
              <a:rPr lang="en-US" b="1" strike="noStrike" spc="-1" dirty="0" err="1">
                <a:solidFill>
                  <a:srgbClr val="C00000"/>
                </a:solidFill>
                <a:latin typeface="Arial"/>
                <a:ea typeface="Arial"/>
              </a:rPr>
              <a:t>Ave@Spring</a:t>
            </a:r>
            <a:endParaRPr lang="en-US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9A2431-BDB9-E6DE-3862-9955DF55B033}"/>
              </a:ext>
            </a:extLst>
          </p:cNvPr>
          <p:cNvSpPr txBox="1"/>
          <p:nvPr/>
        </p:nvSpPr>
        <p:spPr>
          <a:xfrm>
            <a:off x="6599583" y="4881890"/>
            <a:ext cx="25096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 </a:t>
            </a:r>
            <a:r>
              <a:rPr lang="en-US" sz="105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Weizhong</a:t>
            </a:r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Zheng (NOAA)</a:t>
            </a:r>
            <a:endParaRPr lang="en-US" sz="1050" dirty="0"/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FB5B47F2-9AAA-D07E-EE0E-3A0828BBA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00" y="1022129"/>
            <a:ext cx="1158362" cy="37151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SFS </a:t>
            </a:r>
            <a:r>
              <a:rPr lang="en-US" b="1" dirty="0" err="1"/>
              <a:t>fcst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A4C34-DAE8-2732-0F07-BF31597D4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9" y="1286559"/>
            <a:ext cx="4572000" cy="3532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88BBC-9787-CC86-2688-01BFD1384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79" y="1286559"/>
            <a:ext cx="4572000" cy="3532909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9855F664-2848-8F20-0156-A8B51809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106" y="1129212"/>
            <a:ext cx="1990266" cy="37151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SCF-CTL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E31E6754-7109-0EAE-3B13-113A9F49B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362" y="1129212"/>
            <a:ext cx="1933705" cy="3715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/>
              <a:t>CTL-ERA5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F552CB-3834-E836-BA2D-164214698F62}"/>
              </a:ext>
            </a:extLst>
          </p:cNvPr>
          <p:cNvSpPr/>
          <p:nvPr/>
        </p:nvSpPr>
        <p:spPr>
          <a:xfrm>
            <a:off x="7214462" y="1985741"/>
            <a:ext cx="1285344" cy="643057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3C83C8-7320-CB14-111E-B283A099B4BC}"/>
              </a:ext>
            </a:extLst>
          </p:cNvPr>
          <p:cNvSpPr/>
          <p:nvPr/>
        </p:nvSpPr>
        <p:spPr>
          <a:xfrm>
            <a:off x="5440426" y="2242904"/>
            <a:ext cx="637953" cy="486561"/>
          </a:xfrm>
          <a:prstGeom prst="ellipse">
            <a:avLst/>
          </a:prstGeom>
          <a:noFill/>
          <a:ln w="31750" cap="sq" cmpd="sng">
            <a:solidFill>
              <a:schemeClr val="bg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6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3B0DD68A-D699-6B95-B31F-6EA547B53A51}"/>
              </a:ext>
            </a:extLst>
          </p:cNvPr>
          <p:cNvSpPr txBox="1">
            <a:spLocks/>
          </p:cNvSpPr>
          <p:nvPr/>
        </p:nvSpPr>
        <p:spPr>
          <a:xfrm>
            <a:off x="1217727" y="28362"/>
            <a:ext cx="7630747" cy="4930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Noah-MP land surface model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57CD2D2-D47A-7387-126E-3D2CA3E852F8}"/>
              </a:ext>
            </a:extLst>
          </p:cNvPr>
          <p:cNvSpPr txBox="1"/>
          <p:nvPr/>
        </p:nvSpPr>
        <p:spPr>
          <a:xfrm>
            <a:off x="438028" y="823662"/>
            <a:ext cx="3281009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Noah-MP International Users’ Workshop 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(June 3-4, 2024; hybrid)</a:t>
            </a:r>
            <a:endParaRPr lang="en-US" sz="1050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3A6E73E-E34B-5345-6A16-BBCC2D53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2"/>
            <a:ext cx="1287040" cy="50062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2ABED029-64A0-80FC-4B56-85BD93A65ECB}"/>
              </a:ext>
            </a:extLst>
          </p:cNvPr>
          <p:cNvGrpSpPr/>
          <p:nvPr/>
        </p:nvGrpSpPr>
        <p:grpSpPr>
          <a:xfrm>
            <a:off x="4438255" y="1080203"/>
            <a:ext cx="4578523" cy="2775960"/>
            <a:chOff x="2005772" y="2249724"/>
            <a:chExt cx="5174613" cy="305890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4B8E81A-0D5C-45D8-65DC-1A69A6CC3491}"/>
                </a:ext>
              </a:extLst>
            </p:cNvPr>
            <p:cNvSpPr txBox="1"/>
            <p:nvPr/>
          </p:nvSpPr>
          <p:spPr>
            <a:xfrm>
              <a:off x="2246130" y="2714845"/>
              <a:ext cx="1572660" cy="33914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WRF, MPAS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17BD81-3E04-270D-D51E-9FCE7B8433B5}"/>
                </a:ext>
              </a:extLst>
            </p:cNvPr>
            <p:cNvCxnSpPr/>
            <p:nvPr/>
          </p:nvCxnSpPr>
          <p:spPr>
            <a:xfrm flipV="1">
              <a:off x="3371850" y="3997153"/>
              <a:ext cx="228600" cy="346249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3A572BF-0E6F-C7FD-403D-C216E96E9AE4}"/>
                </a:ext>
              </a:extLst>
            </p:cNvPr>
            <p:cNvSpPr txBox="1"/>
            <p:nvPr/>
          </p:nvSpPr>
          <p:spPr>
            <a:xfrm>
              <a:off x="2561270" y="4401836"/>
              <a:ext cx="1200150" cy="33914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HRLDAS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4EFC1B5-8593-F2BF-2FFC-4A86D70CEF70}"/>
                </a:ext>
              </a:extLst>
            </p:cNvPr>
            <p:cNvSpPr txBox="1"/>
            <p:nvPr/>
          </p:nvSpPr>
          <p:spPr>
            <a:xfrm>
              <a:off x="3434521" y="2249724"/>
              <a:ext cx="1994729" cy="576551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NWM/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WRF-Hydro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34BF6B0-9AA1-E75D-86F1-E3D5E6DEDEAC}"/>
                </a:ext>
              </a:extLst>
            </p:cNvPr>
            <p:cNvSpPr txBox="1"/>
            <p:nvPr/>
          </p:nvSpPr>
          <p:spPr>
            <a:xfrm>
              <a:off x="5076091" y="2576593"/>
              <a:ext cx="1371600" cy="33914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NOAA/UFS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15A0DC0-637F-FD42-28A4-3D6ECB0BEB5E}"/>
                </a:ext>
              </a:extLst>
            </p:cNvPr>
            <p:cNvSpPr/>
            <p:nvPr/>
          </p:nvSpPr>
          <p:spPr>
            <a:xfrm>
              <a:off x="3314700" y="3197051"/>
              <a:ext cx="2400300" cy="97155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AAFEC87-B90D-1695-DCED-4F82EAFB7873}"/>
                </a:ext>
              </a:extLst>
            </p:cNvPr>
            <p:cNvCxnSpPr/>
            <p:nvPr/>
          </p:nvCxnSpPr>
          <p:spPr>
            <a:xfrm>
              <a:off x="3371850" y="3028950"/>
              <a:ext cx="228600" cy="342900"/>
            </a:xfrm>
            <a:prstGeom prst="line">
              <a:avLst/>
            </a:prstGeom>
            <a:ln w="381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8043461-1020-FA39-14F3-95A2F540E1C0}"/>
                </a:ext>
              </a:extLst>
            </p:cNvPr>
            <p:cNvCxnSpPr>
              <a:cxnSpLocks/>
            </p:cNvCxnSpPr>
            <p:nvPr/>
          </p:nvCxnSpPr>
          <p:spPr>
            <a:xfrm>
              <a:off x="4400550" y="2818032"/>
              <a:ext cx="0" cy="382369"/>
            </a:xfrm>
            <a:prstGeom prst="line">
              <a:avLst/>
            </a:prstGeom>
            <a:ln w="381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ABF823C-1CD0-DFC1-FB3F-628158CB4A7E}"/>
                </a:ext>
              </a:extLst>
            </p:cNvPr>
            <p:cNvCxnSpPr>
              <a:stCxn id="64" idx="2"/>
            </p:cNvCxnSpPr>
            <p:nvPr/>
          </p:nvCxnSpPr>
          <p:spPr>
            <a:xfrm flipH="1">
              <a:off x="5418990" y="2915742"/>
              <a:ext cx="342900" cy="414047"/>
            </a:xfrm>
            <a:prstGeom prst="line">
              <a:avLst/>
            </a:prstGeom>
            <a:ln w="38100" cmpd="sng">
              <a:solidFill>
                <a:srgbClr val="0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DC14B38-6C52-4E23-33DB-9E13C42CEF60}"/>
                </a:ext>
              </a:extLst>
            </p:cNvPr>
            <p:cNvSpPr txBox="1"/>
            <p:nvPr/>
          </p:nvSpPr>
          <p:spPr>
            <a:xfrm>
              <a:off x="3486150" y="3493498"/>
              <a:ext cx="1994729" cy="406977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Noah-MP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1229621-B667-698B-FCE5-F5B1EF08BE25}"/>
                </a:ext>
              </a:extLst>
            </p:cNvPr>
            <p:cNvSpPr txBox="1"/>
            <p:nvPr/>
          </p:nvSpPr>
          <p:spPr>
            <a:xfrm>
              <a:off x="5382145" y="4343400"/>
              <a:ext cx="1534674" cy="576551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KIM, GRIST, etc.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EB6A6E3-9178-C449-5D17-9218D289D3F0}"/>
                </a:ext>
              </a:extLst>
            </p:cNvPr>
            <p:cNvSpPr txBox="1"/>
            <p:nvPr/>
          </p:nvSpPr>
          <p:spPr>
            <a:xfrm>
              <a:off x="3815808" y="4494678"/>
              <a:ext cx="1314450" cy="81395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UT-Austin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U of Arizona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EC19B3D-D51F-8B06-1395-2340E010D69B}"/>
                </a:ext>
              </a:extLst>
            </p:cNvPr>
            <p:cNvSpPr txBox="1"/>
            <p:nvPr/>
          </p:nvSpPr>
          <p:spPr>
            <a:xfrm>
              <a:off x="6049525" y="3485825"/>
              <a:ext cx="1130860" cy="576551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NASA/LIS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04E2512-5792-59F0-5764-0A139B5D4BB6}"/>
                </a:ext>
              </a:extLst>
            </p:cNvPr>
            <p:cNvSpPr txBox="1"/>
            <p:nvPr/>
          </p:nvSpPr>
          <p:spPr>
            <a:xfrm>
              <a:off x="2005772" y="3489149"/>
              <a:ext cx="1137478" cy="339148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NLDAS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DE098C8-695B-088C-E352-C7B332347558}"/>
                </a:ext>
              </a:extLst>
            </p:cNvPr>
            <p:cNvCxnSpPr/>
            <p:nvPr/>
          </p:nvCxnSpPr>
          <p:spPr>
            <a:xfrm>
              <a:off x="2971800" y="3657600"/>
              <a:ext cx="342900" cy="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E185F3F-CF60-1B0E-3C01-785AFC8C1794}"/>
                </a:ext>
              </a:extLst>
            </p:cNvPr>
            <p:cNvCxnSpPr/>
            <p:nvPr/>
          </p:nvCxnSpPr>
          <p:spPr>
            <a:xfrm flipV="1">
              <a:off x="5715000" y="3676912"/>
              <a:ext cx="400050" cy="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947E4D8-BB0C-0673-3E4F-6E32C6C4052A}"/>
                </a:ext>
              </a:extLst>
            </p:cNvPr>
            <p:cNvCxnSpPr>
              <a:endCxn id="65" idx="4"/>
            </p:cNvCxnSpPr>
            <p:nvPr/>
          </p:nvCxnSpPr>
          <p:spPr>
            <a:xfrm flipV="1">
              <a:off x="4514850" y="4168603"/>
              <a:ext cx="0" cy="289099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DD73933-B28D-6944-F24C-F9C96F16368C}"/>
                </a:ext>
              </a:extLst>
            </p:cNvPr>
            <p:cNvCxnSpPr/>
            <p:nvPr/>
          </p:nvCxnSpPr>
          <p:spPr>
            <a:xfrm flipH="1" flipV="1">
              <a:off x="5429250" y="4000500"/>
              <a:ext cx="400050" cy="3429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5666A10-E340-7B68-FBCD-C34DF81A786F}"/>
                </a:ext>
              </a:extLst>
            </p:cNvPr>
            <p:cNvSpPr/>
            <p:nvPr/>
          </p:nvSpPr>
          <p:spPr>
            <a:xfrm>
              <a:off x="2114550" y="2331799"/>
              <a:ext cx="5050840" cy="2525951"/>
            </a:xfrm>
            <a:prstGeom prst="rect">
              <a:avLst/>
            </a:prstGeom>
            <a:noFill/>
            <a:ln w="285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D209258D-202F-1D84-5D37-3CF952F2C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6" y="1585857"/>
            <a:ext cx="3987179" cy="245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7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24243F-6FBB-B0AC-639C-9B5AFAB51416}"/>
              </a:ext>
            </a:extLst>
          </p:cNvPr>
          <p:cNvSpPr txBox="1"/>
          <p:nvPr/>
        </p:nvSpPr>
        <p:spPr>
          <a:xfrm>
            <a:off x="322489" y="1486837"/>
            <a:ext cx="849902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1800"/>
              </a:spcBef>
              <a:buFontTx/>
              <a:buAutoNum type="arabicPeriod"/>
            </a:pPr>
            <a:r>
              <a:rPr lang="en-US" sz="1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canopy turbulence scheme above snowpack: </a:t>
            </a:r>
            <a:r>
              <a:rPr lang="en-US" sz="12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-Rosenzweig, He, et al. 2021 JAMES</a:t>
            </a:r>
            <a:endParaRPr lang="en-US" sz="15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Bef>
                <a:spcPts val="1800"/>
              </a:spcBef>
              <a:buFontTx/>
              <a:buAutoNum type="arabicPeriod"/>
            </a:pPr>
            <a:r>
              <a:rPr lang="en-US" sz="1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snow compaction/densification: </a:t>
            </a:r>
            <a:r>
              <a:rPr lang="en-US" sz="12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-Rosenzweig, He, et al. 2024 JAMES</a:t>
            </a:r>
          </a:p>
          <a:p>
            <a:pPr marL="257175" indent="-257175">
              <a:spcBef>
                <a:spcPts val="1800"/>
              </a:spcBef>
              <a:buFontTx/>
              <a:buAutoNum type="arabicPeriod"/>
            </a:pPr>
            <a:r>
              <a:rPr lang="en-US" sz="1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snow albedo scheme: </a:t>
            </a:r>
            <a:r>
              <a:rPr lang="en-US" sz="1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Lin, He, et al., 2024 JGR-Atmos in review          </a:t>
            </a:r>
          </a:p>
          <a:p>
            <a:pPr marL="257175" indent="-257175">
              <a:spcBef>
                <a:spcPts val="1800"/>
              </a:spcBef>
              <a:buFontTx/>
              <a:buAutoNum type="arabicPeriod"/>
            </a:pPr>
            <a:r>
              <a:rPr lang="en-US" sz="1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snow cover parameterization: </a:t>
            </a:r>
            <a:r>
              <a:rPr lang="en-US" sz="12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-Rosenzweig, He, et al. 2024 in preparation</a:t>
            </a:r>
          </a:p>
          <a:p>
            <a:pPr marL="257175" indent="-257175">
              <a:spcBef>
                <a:spcPts val="1800"/>
              </a:spcBef>
              <a:buFontTx/>
              <a:buAutoNum type="arabicPeriod"/>
            </a:pPr>
            <a:r>
              <a:rPr lang="en-US" sz="1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canopy snow interception: </a:t>
            </a:r>
            <a:r>
              <a:rPr lang="en-US" sz="13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next-step work</a:t>
            </a:r>
            <a:endParaRPr lang="en-US" sz="15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85;p42">
            <a:extLst>
              <a:ext uri="{FF2B5EF4-FFF2-40B4-BE49-F238E27FC236}">
                <a16:creationId xmlns:a16="http://schemas.microsoft.com/office/drawing/2014/main" id="{6CAF5CCE-D71D-955D-B38A-BC3B8BAD4257}"/>
              </a:ext>
            </a:extLst>
          </p:cNvPr>
          <p:cNvSpPr txBox="1">
            <a:spLocks/>
          </p:cNvSpPr>
          <p:nvPr/>
        </p:nvSpPr>
        <p:spPr>
          <a:xfrm>
            <a:off x="898072" y="117224"/>
            <a:ext cx="7200900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Snowpack physics improvements in Noah-MP LSM</a:t>
            </a:r>
            <a:endParaRPr lang="zh-CN" altLang="en-US" sz="1800" u="sng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2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069862C5-7256-A5A6-6524-36DCBE2B04D5}"/>
              </a:ext>
            </a:extLst>
          </p:cNvPr>
          <p:cNvSpPr txBox="1">
            <a:spLocks/>
          </p:cNvSpPr>
          <p:nvPr/>
        </p:nvSpPr>
        <p:spPr>
          <a:xfrm>
            <a:off x="95464" y="82935"/>
            <a:ext cx="8909090" cy="3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Implementing a Unified Turbulence Parameterization Throughout the Canopy and Roughness Sublayer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818D7-7F0C-DB23-C948-5C83FE52C9A6}"/>
              </a:ext>
            </a:extLst>
          </p:cNvPr>
          <p:cNvSpPr txBox="1"/>
          <p:nvPr/>
        </p:nvSpPr>
        <p:spPr>
          <a:xfrm>
            <a:off x="154329" y="516324"/>
            <a:ext cx="8973489" cy="11772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Noah-MP uses the </a:t>
            </a:r>
            <a:r>
              <a:rPr lang="en-US" sz="1200" dirty="0" err="1"/>
              <a:t>Monin</a:t>
            </a:r>
            <a:r>
              <a:rPr lang="en-US" sz="1200" dirty="0"/>
              <a:t>-Obukhov (M-O) Similarity Theory (MOST) to calculate land-atmosphere exchanges of fluxes. 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The MOST flux-profile relationships are known to fail within and above rough surfaces (particularly in the RSL).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Previous work concluded that simulated SWE is sensitive to different surface turbulence parameterizations.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We integrate a RSL turbulence parameterization (</a:t>
            </a:r>
            <a:r>
              <a:rPr lang="en-US" sz="1200" dirty="0" err="1"/>
              <a:t>Bonan</a:t>
            </a:r>
            <a:r>
              <a:rPr lang="en-US" sz="1200" dirty="0"/>
              <a:t> et al., 2018) within Noah-MP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96C1B-AB1D-58C3-3B0B-4CF3C5128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4" y="1991247"/>
            <a:ext cx="3253988" cy="2917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37B42-2BD6-C7FF-78BE-B32C23DBC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18" y="2166123"/>
            <a:ext cx="2793872" cy="2666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DFBE6-0674-6327-7915-EFEDBD11F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79" y="2136896"/>
            <a:ext cx="2793872" cy="26662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6A507A-43B0-577C-12B5-82CE70557DA8}"/>
              </a:ext>
            </a:extLst>
          </p:cNvPr>
          <p:cNvSpPr txBox="1"/>
          <p:nvPr/>
        </p:nvSpPr>
        <p:spPr>
          <a:xfrm>
            <a:off x="4006548" y="1945443"/>
            <a:ext cx="1909190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C00000"/>
                </a:solidFill>
              </a:rPr>
              <a:t>Reduced RMSE of SWE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43598E-F263-7099-3C9E-486DE108C836}"/>
              </a:ext>
            </a:extLst>
          </p:cNvPr>
          <p:cNvSpPr txBox="1"/>
          <p:nvPr/>
        </p:nvSpPr>
        <p:spPr>
          <a:xfrm>
            <a:off x="6603444" y="1912207"/>
            <a:ext cx="2175509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solidFill>
                  <a:srgbClr val="C00000"/>
                </a:solidFill>
              </a:rPr>
              <a:t>Increased Correlation of SWE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9F9B37-C7F3-1CF7-CAE2-6360680E270F}"/>
              </a:ext>
            </a:extLst>
          </p:cNvPr>
          <p:cNvSpPr txBox="1"/>
          <p:nvPr/>
        </p:nvSpPr>
        <p:spPr>
          <a:xfrm>
            <a:off x="6358079" y="4885503"/>
            <a:ext cx="27106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 et al. 2021 JAMES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12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069862C5-7256-A5A6-6524-36DCBE2B04D5}"/>
              </a:ext>
            </a:extLst>
          </p:cNvPr>
          <p:cNvSpPr txBox="1">
            <a:spLocks/>
          </p:cNvSpPr>
          <p:nvPr/>
        </p:nvSpPr>
        <p:spPr>
          <a:xfrm>
            <a:off x="95464" y="82935"/>
            <a:ext cx="8909090" cy="3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Implementing a Unified Turbulence Parameterization Throughout the Canopy and Roughness Sublayer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7A481-B3DC-338B-2AF7-3EFBB2B2F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197"/>
            <a:ext cx="5344230" cy="2466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11EF53-CF29-8500-A502-470C94FD5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48" y="2300717"/>
            <a:ext cx="7633252" cy="2759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600F39-4F14-5648-2DE4-3F9E42FC10D0}"/>
              </a:ext>
            </a:extLst>
          </p:cNvPr>
          <p:cNvSpPr txBox="1"/>
          <p:nvPr/>
        </p:nvSpPr>
        <p:spPr>
          <a:xfrm>
            <a:off x="0" y="4881890"/>
            <a:ext cx="212173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5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05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 et al. 2021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741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8284BE81-C937-9F28-C001-C74AB8DA3C5B}"/>
              </a:ext>
            </a:extLst>
          </p:cNvPr>
          <p:cNvSpPr txBox="1">
            <a:spLocks/>
          </p:cNvSpPr>
          <p:nvPr/>
        </p:nvSpPr>
        <p:spPr>
          <a:xfrm>
            <a:off x="95464" y="82935"/>
            <a:ext cx="8909090" cy="3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Improved Noah-MP snowpack compaction parameterization constrained by SNOTEL in-situ observations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D020B-25DD-2D83-7469-725B0C232FA1}"/>
              </a:ext>
            </a:extLst>
          </p:cNvPr>
          <p:cNvSpPr txBox="1"/>
          <p:nvPr/>
        </p:nvSpPr>
        <p:spPr>
          <a:xfrm>
            <a:off x="296110" y="699413"/>
            <a:ext cx="4253899" cy="11772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dirty="0"/>
              <a:t>Noah-MP </a:t>
            </a:r>
            <a:r>
              <a:rPr lang="en-US" sz="1200" b="1" dirty="0"/>
              <a:t>snow compaction processes</a:t>
            </a:r>
            <a:r>
              <a:rPr lang="en-US" sz="1200" dirty="0"/>
              <a:t>: 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Destructive metamorphism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Overburden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Melt metamorphism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ECFA3-6C1F-CCEF-177A-55D14EEFA80F}"/>
              </a:ext>
            </a:extLst>
          </p:cNvPr>
          <p:cNvSpPr txBox="1"/>
          <p:nvPr/>
        </p:nvSpPr>
        <p:spPr>
          <a:xfrm>
            <a:off x="0" y="4845536"/>
            <a:ext cx="29737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 et al. 2024a JAMES</a:t>
            </a:r>
            <a:endParaRPr lang="en-US" sz="11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6A5CD5-AD3F-BEA3-0D61-CCA9E9D8B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279"/>
            <a:ext cx="5112759" cy="2117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A71A4-11CB-5306-192C-660F33E9B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30" y="505575"/>
            <a:ext cx="4691270" cy="23581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101303-C5CD-C281-F899-1DAC46485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146" y="2269684"/>
            <a:ext cx="3814293" cy="28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8284BE81-C937-9F28-C001-C74AB8DA3C5B}"/>
              </a:ext>
            </a:extLst>
          </p:cNvPr>
          <p:cNvSpPr txBox="1">
            <a:spLocks/>
          </p:cNvSpPr>
          <p:nvPr/>
        </p:nvSpPr>
        <p:spPr>
          <a:xfrm>
            <a:off x="95464" y="82935"/>
            <a:ext cx="8909090" cy="33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Improved Noah-MP snowpack compaction parameterization constrained by SNOTEL in-situ observations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DCA8BB-BA62-5072-6CFF-56325CD3A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395"/>
            <a:ext cx="7474226" cy="43911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6BB2FF-CD4D-2B57-9589-D14A32541A21}"/>
              </a:ext>
            </a:extLst>
          </p:cNvPr>
          <p:cNvSpPr txBox="1"/>
          <p:nvPr/>
        </p:nvSpPr>
        <p:spPr>
          <a:xfrm>
            <a:off x="6742707" y="4885503"/>
            <a:ext cx="23259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 et al. 2024a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9449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B2588D89-0A56-DF57-483D-55FBE2287133}"/>
              </a:ext>
            </a:extLst>
          </p:cNvPr>
          <p:cNvSpPr txBox="1">
            <a:spLocks/>
          </p:cNvSpPr>
          <p:nvPr/>
        </p:nvSpPr>
        <p:spPr>
          <a:xfrm>
            <a:off x="144452" y="108335"/>
            <a:ext cx="8773718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snow albedo modeling in Noah-MP coupled with a physical snowpack radiative transfer scheme</a:t>
            </a:r>
            <a:endParaRPr lang="zh-CN" altLang="en-US" sz="1350" u="sng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C9B19-8E51-DDAC-59B0-7A8F57F4ADAD}"/>
              </a:ext>
            </a:extLst>
          </p:cNvPr>
          <p:cNvSpPr txBox="1"/>
          <p:nvPr/>
        </p:nvSpPr>
        <p:spPr>
          <a:xfrm>
            <a:off x="123457" y="562802"/>
            <a:ext cx="8970812" cy="7745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Default Noah-MP snow albedo schemes (e.g., BATS &amp; CLASS) are semi-empirical, showing systematic biases.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SNICAR is a physical radiative transfer model that resolves snow-aerosol-radiation interactions.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NoahMP-SNICAR significantly improves the magnitude and variability of snow albedo modeling.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61F79-DC0F-BF34-B334-E6E70921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0" y="1945970"/>
            <a:ext cx="2904635" cy="2532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68009A-16D4-1D99-9EC1-452880876E64}"/>
              </a:ext>
            </a:extLst>
          </p:cNvPr>
          <p:cNvSpPr txBox="1"/>
          <p:nvPr/>
        </p:nvSpPr>
        <p:spPr>
          <a:xfrm>
            <a:off x="380159" y="1461834"/>
            <a:ext cx="29044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/>
              <a:t>Snow albedo bias using default Noah-MP snow albedo scheme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23D91-3E53-07EE-060F-6C31CDE4AF75}"/>
              </a:ext>
            </a:extLst>
          </p:cNvPr>
          <p:cNvSpPr txBox="1"/>
          <p:nvPr/>
        </p:nvSpPr>
        <p:spPr>
          <a:xfrm>
            <a:off x="95465" y="4588257"/>
            <a:ext cx="873957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latin typeface="Arial" panose="020B0604020202020204" pitchFamily="34" charset="0"/>
                <a:cs typeface="Arial" panose="020B0604020202020204" pitchFamily="34" charset="0"/>
              </a:rPr>
              <a:t>He et al.,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06916-54FC-0010-19EC-E29FA52A652F}"/>
              </a:ext>
            </a:extLst>
          </p:cNvPr>
          <p:cNvSpPr txBox="1"/>
          <p:nvPr/>
        </p:nvSpPr>
        <p:spPr>
          <a:xfrm>
            <a:off x="4160485" y="1443676"/>
            <a:ext cx="4715324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25" b="1" dirty="0">
                <a:solidFill>
                  <a:schemeClr val="bg2"/>
                </a:solidFill>
              </a:rPr>
              <a:t>NoahMP-SNICAR comparison with in-situ measured snow albedo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44916A-00DD-F5F0-82EC-BF6443F7B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990" y="1705538"/>
            <a:ext cx="5208875" cy="3092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CC9DF-EB43-48BA-3260-04B5518D96F9}"/>
              </a:ext>
            </a:extLst>
          </p:cNvPr>
          <p:cNvSpPr txBox="1"/>
          <p:nvPr/>
        </p:nvSpPr>
        <p:spPr>
          <a:xfrm>
            <a:off x="7386762" y="4885503"/>
            <a:ext cx="16819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 et al. 2024 in review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965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5;p42">
            <a:extLst>
              <a:ext uri="{FF2B5EF4-FFF2-40B4-BE49-F238E27FC236}">
                <a16:creationId xmlns:a16="http://schemas.microsoft.com/office/drawing/2014/main" id="{7A8C4D53-5420-27DA-3E13-E47B1AF2A4D4}"/>
              </a:ext>
            </a:extLst>
          </p:cNvPr>
          <p:cNvSpPr txBox="1">
            <a:spLocks/>
          </p:cNvSpPr>
          <p:nvPr/>
        </p:nvSpPr>
        <p:spPr>
          <a:xfrm>
            <a:off x="257327" y="77999"/>
            <a:ext cx="8629346" cy="28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sz="22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an observation-constrained scale-aware snow cover parameterization in Noah-MP</a:t>
            </a:r>
            <a:endParaRPr lang="zh-CN" altLang="en-US" sz="15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54D0F-B433-7A0B-52F2-0D454FBCED52}"/>
              </a:ext>
            </a:extLst>
          </p:cNvPr>
          <p:cNvSpPr txBox="1"/>
          <p:nvPr/>
        </p:nvSpPr>
        <p:spPr>
          <a:xfrm>
            <a:off x="324103" y="1391181"/>
            <a:ext cx="3141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Snow cover bias using default Noah-MP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F9335F-D982-05D3-166A-EB87A18038B4}"/>
              </a:ext>
            </a:extLst>
          </p:cNvPr>
          <p:cNvGrpSpPr/>
          <p:nvPr/>
        </p:nvGrpSpPr>
        <p:grpSpPr>
          <a:xfrm>
            <a:off x="324103" y="1793627"/>
            <a:ext cx="3108060" cy="2980702"/>
            <a:chOff x="520387" y="1674864"/>
            <a:chExt cx="3177859" cy="30476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6D7D57-A8B7-FD1F-9528-DF632B53E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387" y="1674864"/>
              <a:ext cx="3177859" cy="273598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2B1291-AE21-5072-A707-448D79293CC5}"/>
                </a:ext>
              </a:extLst>
            </p:cNvPr>
            <p:cNvSpPr txBox="1"/>
            <p:nvPr/>
          </p:nvSpPr>
          <p:spPr>
            <a:xfrm>
              <a:off x="520387" y="4451065"/>
              <a:ext cx="1081786" cy="271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>
                  <a:latin typeface="Arial" panose="020B0604020202020204" pitchFamily="34" charset="0"/>
                  <a:cs typeface="Arial" panose="020B0604020202020204" pitchFamily="34" charset="0"/>
                </a:rPr>
                <a:t>He et al., 2019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FE8BC68-C86F-BAEE-5C70-7ADB5C94BAA0}"/>
              </a:ext>
            </a:extLst>
          </p:cNvPr>
          <p:cNvSpPr txBox="1"/>
          <p:nvPr/>
        </p:nvSpPr>
        <p:spPr>
          <a:xfrm>
            <a:off x="74788" y="575068"/>
            <a:ext cx="899442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Default Noah-MP snow cover parameterization tends to systematically overestimate snow cover.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Developing a scale-aware snow cover parameterization using observation-based data (MODSCAG SCF, SNODAS SWE &amp; SD)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25644-D68C-A1A2-3A05-96A2C6B3190B}"/>
              </a:ext>
            </a:extLst>
          </p:cNvPr>
          <p:cNvSpPr txBox="1"/>
          <p:nvPr/>
        </p:nvSpPr>
        <p:spPr>
          <a:xfrm>
            <a:off x="4606262" y="1539648"/>
            <a:ext cx="38062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Optimized snow cover parameter vs spatial scale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4F53EA-95C3-C7F6-3EBB-EEABA775B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4" y="1965814"/>
            <a:ext cx="5066848" cy="17982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0720D7-0383-FE50-6AD7-CCFF514AF5BD}"/>
              </a:ext>
            </a:extLst>
          </p:cNvPr>
          <p:cNvSpPr txBox="1"/>
          <p:nvPr/>
        </p:nvSpPr>
        <p:spPr>
          <a:xfrm>
            <a:off x="5128591" y="4803891"/>
            <a:ext cx="31847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Abolafia</a:t>
            </a:r>
            <a:r>
              <a:rPr lang="en-US" sz="1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-Rosenzweig et al. 2024b in prep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34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753</Words>
  <Application>Microsoft Macintosh PowerPoint</Application>
  <PresentationFormat>On-screen Show (16:9)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Lato</vt:lpstr>
      <vt:lpstr>Open Sans</vt:lpstr>
      <vt:lpstr>Raleway SemiBold</vt:lpstr>
      <vt:lpstr>Arial</vt:lpstr>
      <vt:lpstr>Streamline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Cenlin He</cp:lastModifiedBy>
  <cp:revision>27</cp:revision>
  <dcterms:modified xsi:type="dcterms:W3CDTF">2024-07-15T17:49:24Z</dcterms:modified>
</cp:coreProperties>
</file>