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Raleway SemiBold"/>
      <p:regular r:id="rId24"/>
      <p:bold r:id="rId25"/>
      <p:italic r:id="rId26"/>
      <p:boldItalic r:id="rId27"/>
    </p:embeddedFont>
    <p:embeddedFont>
      <p:font typeface="Roboto"/>
      <p:regular r:id="rId28"/>
      <p:bold r:id="rId29"/>
      <p:italic r:id="rId30"/>
      <p:boldItalic r:id="rId31"/>
    </p:embeddedFont>
    <p:embeddedFont>
      <p:font typeface="Lato"/>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g4h2usw7ynCbe3z6sjk5nurGLX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365933-72CE-4841-845D-C17C6160E27D}">
  <a:tblStyle styleId="{E7365933-72CE-4841-845D-C17C6160E27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RalewaySemiBold-regular.fntdata"/><Relationship Id="rId23" Type="http://schemas.openxmlformats.org/officeDocument/2006/relationships/font" Target="fonts/Raleway-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alewaySemiBold-italic.fntdata"/><Relationship Id="rId25" Type="http://schemas.openxmlformats.org/officeDocument/2006/relationships/font" Target="fonts/RalewaySemiBold-bold.fntdata"/><Relationship Id="rId28" Type="http://schemas.openxmlformats.org/officeDocument/2006/relationships/font" Target="fonts/Roboto-regular.fntdata"/><Relationship Id="rId27" Type="http://schemas.openxmlformats.org/officeDocument/2006/relationships/font" Target="fonts/RalewaySemiBold-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Lato-bold.fntdata"/><Relationship Id="rId10" Type="http://schemas.openxmlformats.org/officeDocument/2006/relationships/slide" Target="slides/slide4.xml"/><Relationship Id="rId32" Type="http://schemas.openxmlformats.org/officeDocument/2006/relationships/font" Target="fonts/Lato-regular.fntdata"/><Relationship Id="rId13" Type="http://schemas.openxmlformats.org/officeDocument/2006/relationships/slide" Target="slides/slide7.xml"/><Relationship Id="rId35" Type="http://schemas.openxmlformats.org/officeDocument/2006/relationships/font" Target="fonts/Lato-boldItalic.fntdata"/><Relationship Id="rId12" Type="http://schemas.openxmlformats.org/officeDocument/2006/relationships/slide" Target="slides/slide6.xml"/><Relationship Id="rId34" Type="http://schemas.openxmlformats.org/officeDocument/2006/relationships/font" Target="fonts/Lato-italic.fntdata"/><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c1e5a3a42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2ec1e5a3a42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ec1e5a3a42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ec1e5a3a42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Jump to PM2.5. The spatial map shows extremely high values over the northwestern US and Canada due to wildfire. The fire plumes can be transported to the northeastern US. The mean bias near the fire locations are very high up to 15 ug/m3, indicating big uncertainties in wildfire emissions, smoke transport, and plume chemistry. Smaller positive bias are found in the northeastern US, which is reduced by the new model.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t>
            </a:r>
            <a:r>
              <a:rPr lang="en"/>
              <a:t>hourly and daily time series show both model capture the extreme values around August 20th. And the new model generally has low PM2.5 values on most days.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ec1e5a3a42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ec1e5a3a42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that makes the mean bias higher in the new model as see in the table, but the median bias and RMSE actually become </a:t>
            </a:r>
            <a:r>
              <a:rPr lang="en"/>
              <a:t>better. This indicates extreme values from fire lead to the overall high bias. The hit rate and false alarm rate also become higher and lower respectively, although the critical success rate is similar between the two models.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ec1e5a3a42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ec1e5a3a4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Look at each region. In the eastern US rom R1 to R5, the current model overestimated PM2.5 while an underestimation is found in the western US from R8 to R10. The new model has a uniformly lower PM2.5 in all regions, which will improve the model performance in the east and make it worse in the west.  This can also be seen from the scorecard. Most of the red colors are in the east US before the fire occurs. This implies an underestimation of PM2.5 from wildfire, which can be partly attributed to the fact that VOC emissions from the RAVE inventory are disabled.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ec1e5a3a42_0_3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2ec1e5a3a42_0_3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 in summary on the Progress and Future of the UFS AQM/Online-CMAQ, we at NOAA-ARL and George Mason University are…read bullets.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c1e5a3a42_0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ec1e5a3a42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You have heard plenty of the UFS-based AQM component, also known as Online-CMAQ platform from our colleagues at EMC already, so I will not repeat, but will emphasize what the current status of AQMv7 is that is slotted to replace the operational model later this year.</a:t>
            </a:r>
            <a:endParaRPr>
              <a:solidFill>
                <a:srgbClr val="101111"/>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t/>
            </a:r>
            <a:endParaRPr>
              <a:solidFill>
                <a:srgbClr val="101111"/>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a:solidFill>
                  <a:srgbClr val="101111"/>
                </a:solidFill>
                <a:highlight>
                  <a:srgbClr val="FFFFFF"/>
                </a:highlight>
                <a:latin typeface="Roboto"/>
                <a:ea typeface="Roboto"/>
                <a:cs typeface="Roboto"/>
                <a:sym typeface="Roboto"/>
              </a:rPr>
              <a:t>This </a:t>
            </a:r>
            <a:r>
              <a:rPr lang="en">
                <a:solidFill>
                  <a:srgbClr val="101111"/>
                </a:solidFill>
                <a:highlight>
                  <a:srgbClr val="FFFFFF"/>
                </a:highlight>
                <a:latin typeface="Roboto"/>
                <a:ea typeface="Roboto"/>
                <a:cs typeface="Roboto"/>
                <a:sym typeface="Roboto"/>
              </a:rPr>
              <a:t>diagram</a:t>
            </a:r>
            <a:r>
              <a:rPr lang="en">
                <a:solidFill>
                  <a:srgbClr val="101111"/>
                </a:solidFill>
                <a:highlight>
                  <a:srgbClr val="FFFFFF"/>
                </a:highlight>
                <a:latin typeface="Roboto"/>
                <a:ea typeface="Roboto"/>
                <a:cs typeface="Roboto"/>
                <a:sym typeface="Roboto"/>
              </a:rPr>
              <a:t> shows the model structure of the online-coupled air quality model. Basically, UFS is coupled with CMAQ </a:t>
            </a:r>
            <a:r>
              <a:rPr lang="en">
                <a:solidFill>
                  <a:srgbClr val="101111"/>
                </a:solidFill>
                <a:highlight>
                  <a:srgbClr val="FFFFFF"/>
                </a:highlight>
                <a:latin typeface="Roboto"/>
                <a:ea typeface="Roboto"/>
                <a:cs typeface="Roboto"/>
                <a:sym typeface="Roboto"/>
              </a:rPr>
              <a:t>through</a:t>
            </a:r>
            <a:r>
              <a:rPr lang="en">
                <a:solidFill>
                  <a:srgbClr val="101111"/>
                </a:solidFill>
                <a:highlight>
                  <a:srgbClr val="FFFFFF"/>
                </a:highlight>
                <a:latin typeface="Roboto"/>
                <a:ea typeface="Roboto"/>
                <a:cs typeface="Roboto"/>
                <a:sym typeface="Roboto"/>
              </a:rPr>
              <a:t> a </a:t>
            </a:r>
            <a:r>
              <a:rPr lang="en" sz="1100">
                <a:solidFill>
                  <a:srgbClr val="101111"/>
                </a:solidFill>
                <a:highlight>
                  <a:srgbClr val="FFFFFF"/>
                </a:highlight>
                <a:latin typeface="Roboto"/>
                <a:ea typeface="Roboto"/>
                <a:cs typeface="Roboto"/>
                <a:sym typeface="Roboto"/>
              </a:rPr>
              <a:t> ESMF</a:t>
            </a:r>
            <a:r>
              <a:rPr lang="en">
                <a:solidFill>
                  <a:srgbClr val="101111"/>
                </a:solidFill>
                <a:highlight>
                  <a:srgbClr val="FFFFFF"/>
                </a:highlight>
                <a:latin typeface="Roboto"/>
                <a:ea typeface="Roboto"/>
                <a:cs typeface="Roboto"/>
                <a:sym typeface="Roboto"/>
              </a:rPr>
              <a:t> NUOPC layer.</a:t>
            </a:r>
            <a:r>
              <a:rPr lang="en"/>
              <a:t> </a:t>
            </a:r>
            <a:r>
              <a:rPr lang="en" sz="1100">
                <a:solidFill>
                  <a:srgbClr val="101111"/>
                </a:solidFill>
                <a:highlight>
                  <a:srgbClr val="FFFFFF"/>
                </a:highlight>
                <a:latin typeface="Roboto"/>
                <a:ea typeface="Roboto"/>
                <a:cs typeface="Roboto"/>
                <a:sym typeface="Roboto"/>
              </a:rPr>
              <a:t> In this case, in the green box, CMAQ now handles only</a:t>
            </a:r>
            <a:r>
              <a:rPr lang="en">
                <a:solidFill>
                  <a:srgbClr val="101111"/>
                </a:solidFill>
                <a:highlight>
                  <a:srgbClr val="FFFFFF"/>
                </a:highlight>
                <a:latin typeface="Roboto"/>
                <a:ea typeface="Roboto"/>
                <a:cs typeface="Roboto"/>
                <a:sym typeface="Roboto"/>
              </a:rPr>
              <a:t> emission,</a:t>
            </a:r>
            <a:r>
              <a:rPr lang="en" sz="1100">
                <a:solidFill>
                  <a:srgbClr val="101111"/>
                </a:solidFill>
                <a:highlight>
                  <a:srgbClr val="FFFFFF"/>
                </a:highlight>
                <a:latin typeface="Roboto"/>
                <a:ea typeface="Roboto"/>
                <a:cs typeface="Roboto"/>
                <a:sym typeface="Roboto"/>
              </a:rPr>
              <a:t>, chemistry, aerosols, and dry deposition</a:t>
            </a:r>
            <a:r>
              <a:rPr lang="en">
                <a:solidFill>
                  <a:srgbClr val="101111"/>
                </a:solidFill>
                <a:highlight>
                  <a:srgbClr val="FFFFFF"/>
                </a:highlight>
                <a:latin typeface="Roboto"/>
                <a:ea typeface="Roboto"/>
                <a:cs typeface="Roboto"/>
                <a:sym typeface="Roboto"/>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ec1e5a3a42_0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2ec1e5a3a42_0_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01111"/>
                </a:solidFill>
                <a:highlight>
                  <a:schemeClr val="lt1"/>
                </a:highlight>
                <a:latin typeface="Roboto"/>
                <a:ea typeface="Roboto"/>
                <a:cs typeface="Roboto"/>
                <a:sym typeface="Roboto"/>
              </a:rPr>
              <a:t> As indicated in the red boxes, other processes, such as vertical mixing, convection, horizontal diffusion, or advection, are more appropriately handled in the FV3  under the UFS Earth System Model Framework.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SzPts val="1100"/>
              <a:buNone/>
            </a:pPr>
            <a:r>
              <a:rPr lang="en">
                <a:solidFill>
                  <a:schemeClr val="dk1"/>
                </a:solidFill>
              </a:rPr>
              <a:t>Focus point in our ARL development work is to advance the processes in the boxes,, including emissions/air-surface exchange and the chemical/aerosol formation processes in the AQM component.</a:t>
            </a:r>
            <a:r>
              <a:rPr lang="en"/>
              <a:t> The current </a:t>
            </a:r>
            <a:r>
              <a:rPr lang="en"/>
              <a:t>CMAQ version used in AQM is 5.2.1, released in 2017 and is scientifically outdated. Our job is to update the AQM to be </a:t>
            </a:r>
            <a:r>
              <a:rPr lang="en"/>
              <a:t>coupled with the latest CMAQ </a:t>
            </a:r>
            <a:r>
              <a:rPr lang="en"/>
              <a:t>version 5.4, which contains major </a:t>
            </a:r>
            <a:r>
              <a:rPr lang="en"/>
              <a:t>structural</a:t>
            </a:r>
            <a:r>
              <a:rPr lang="en"/>
              <a:t> and scientific changes.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ec1e5a3a42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ec1e5a3a42_0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 there is a long list of chemical model changes to CMAQ since version 5.2.1 5 years ago, up until the more current version CMAQv5.4+.</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First Bullet:  The updated chemical mechanism to the Carbon Bond Version 6, revision 5 includes changes to the photochemistry that largely results in reduced ozone formation, at least compared CB6r3 used in CMAQ.</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Second Bullet:  The updated aerosol module from AERO6 to AERO7 will change the secondary organic aerosol formation considerably in the model.  This will largely be dependent on region considered, and more analyses are needed in the AQMv7/Online-CMAQ system.</a:t>
            </a:r>
            <a:endParaRPr/>
          </a:p>
          <a:p>
            <a:pPr indent="0" lvl="0" marL="0" rtl="0" algn="l">
              <a:lnSpc>
                <a:spcPct val="115000"/>
              </a:lnSpc>
              <a:spcBef>
                <a:spcPts val="1200"/>
              </a:spcBef>
              <a:spcAft>
                <a:spcPts val="0"/>
              </a:spcAft>
              <a:buNone/>
            </a:pPr>
            <a:r>
              <a:rPr lang="en" sz="1200">
                <a:solidFill>
                  <a:srgbClr val="595959"/>
                </a:solidFill>
              </a:rPr>
              <a:t>Lead to significant changes in predictions of near-surface air quality, such as O</a:t>
            </a:r>
            <a:r>
              <a:rPr baseline="-25000" lang="en" sz="1200">
                <a:solidFill>
                  <a:srgbClr val="595959"/>
                </a:solidFill>
              </a:rPr>
              <a:t>3</a:t>
            </a:r>
            <a:r>
              <a:rPr lang="en" sz="1200">
                <a:solidFill>
                  <a:srgbClr val="595959"/>
                </a:solidFill>
              </a:rPr>
              <a:t> and PM</a:t>
            </a:r>
            <a:r>
              <a:rPr baseline="-25000" lang="en" sz="1200">
                <a:solidFill>
                  <a:srgbClr val="595959"/>
                </a:solidFill>
              </a:rPr>
              <a:t>2.5</a:t>
            </a:r>
            <a:endParaRPr sz="5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ec1e5a3a42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ec1e5a3a42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ec1e5a3a42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ec1e5a3a42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again major update to UFS-AQM as presented by Jianping:   </a:t>
            </a:r>
            <a:r>
              <a:rPr lang="en" sz="1200">
                <a:solidFill>
                  <a:schemeClr val="dk1"/>
                </a:solidFill>
              </a:rPr>
              <a:t>Regional Hourly Advanced Baseline Imager (ABI) and Visible Infrared Imaging Radiometer Suite (VIIRS) Emissions (RAVE), for calculating fire emissions.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ec1e5a3a42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ec1e5a3a42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ozone evaluation. For figure on the left, the first column is the average ozone overlaid with AirNow site.  If you compare the background color, the new model shows a </a:t>
            </a:r>
            <a:r>
              <a:rPr lang="en"/>
              <a:t>relatively</a:t>
            </a:r>
            <a:r>
              <a:rPr lang="en"/>
              <a:t> low ozone almost anywhere, which can reduce positive ozone bias, </a:t>
            </a:r>
            <a:r>
              <a:rPr lang="en"/>
              <a:t>especially</a:t>
            </a:r>
            <a:r>
              <a:rPr lang="en"/>
              <a:t> in the eastern and western US, as shown in the </a:t>
            </a:r>
            <a:r>
              <a:rPr lang="en"/>
              <a:t>second</a:t>
            </a:r>
            <a:r>
              <a:rPr lang="en"/>
              <a:t> column.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figure on the right is the CONUS domain average hourly and MDA8 ozone time series.  The new model, indicated by blue line, lower the positive bias during both daytime and nighttime, and that will make MDA8 ozone much closer the the observations.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ec1e5a3a42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ec1e5a3a42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Statistically as shown in the table, the hourly ozone bias was reduced by about 50% from 7 to 3.5 ppb. And all the other metrics are also improved by the model updates.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In </a:t>
            </a:r>
            <a:r>
              <a:rPr lang="en" sz="1200"/>
              <a:t>addition, </a:t>
            </a:r>
            <a:r>
              <a:rPr lang="en" sz="1200">
                <a:solidFill>
                  <a:schemeClr val="dk1"/>
                </a:solidFill>
                <a:latin typeface="Times New Roman"/>
                <a:ea typeface="Times New Roman"/>
                <a:cs typeface="Times New Roman"/>
                <a:sym typeface="Times New Roman"/>
              </a:rPr>
              <a:t>hit rate, false alarm rate, and critical success index (CSI) are also commonly used to evaluate the forecast accuracy and reliability.  In general, the updated model shows a higher hit rate and critical success index and a lowe false alarm rate when the threshold is greater than 20 ppb. These indicate the new model can simulate ozone more accurately.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ec1e5a3a42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ec1e5a3a42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We also assessed the ozone simulations in all the 10 EPA regions. The current model, shown as green boxes, overestimated the observations in blue in all the 10 regions, and the new model in orange color improves the ozone simulation by reducing the bias by 2-5 ppb across the regions.</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 The scorecard on the right compare the IOA of each region on a daily basis. X axis is dates and y axis is region </a:t>
            </a:r>
            <a:r>
              <a:rPr lang="en" sz="1250">
                <a:solidFill>
                  <a:schemeClr val="dk1"/>
                </a:solidFill>
                <a:latin typeface="Times New Roman"/>
                <a:ea typeface="Times New Roman"/>
                <a:cs typeface="Times New Roman"/>
                <a:sym typeface="Times New Roman"/>
              </a:rPr>
              <a:t>separated</a:t>
            </a:r>
            <a:r>
              <a:rPr lang="en" sz="1250">
                <a:solidFill>
                  <a:schemeClr val="dk1"/>
                </a:solidFill>
                <a:latin typeface="Times New Roman"/>
                <a:ea typeface="Times New Roman"/>
                <a:cs typeface="Times New Roman"/>
                <a:sym typeface="Times New Roman"/>
              </a:rPr>
              <a:t> to urban and rural. The red color means the new model </a:t>
            </a:r>
            <a:r>
              <a:rPr lang="en" sz="1250">
                <a:solidFill>
                  <a:schemeClr val="dk1"/>
                </a:solidFill>
                <a:latin typeface="Times New Roman"/>
                <a:ea typeface="Times New Roman"/>
                <a:cs typeface="Times New Roman"/>
                <a:sym typeface="Times New Roman"/>
              </a:rPr>
              <a:t>perform</a:t>
            </a:r>
            <a:r>
              <a:rPr lang="en" sz="1250">
                <a:solidFill>
                  <a:schemeClr val="dk1"/>
                </a:solidFill>
                <a:latin typeface="Times New Roman"/>
                <a:ea typeface="Times New Roman"/>
                <a:cs typeface="Times New Roman"/>
                <a:sym typeface="Times New Roman"/>
              </a:rPr>
              <a:t> better and blue color means the opposite. We can see red color is </a:t>
            </a:r>
            <a:r>
              <a:rPr lang="en" sz="1250">
                <a:solidFill>
                  <a:schemeClr val="dk1"/>
                </a:solidFill>
                <a:latin typeface="Times New Roman"/>
                <a:ea typeface="Times New Roman"/>
                <a:cs typeface="Times New Roman"/>
                <a:sym typeface="Times New Roman"/>
              </a:rPr>
              <a:t>dominant</a:t>
            </a:r>
            <a:r>
              <a:rPr lang="en" sz="1250">
                <a:solidFill>
                  <a:schemeClr val="dk1"/>
                </a:solidFill>
                <a:latin typeface="Times New Roman"/>
                <a:ea typeface="Times New Roman"/>
                <a:cs typeface="Times New Roman"/>
                <a:sym typeface="Times New Roman"/>
              </a:rPr>
              <a:t> over blue colors, </a:t>
            </a:r>
            <a:r>
              <a:rPr lang="en" sz="1250">
                <a:solidFill>
                  <a:schemeClr val="dk1"/>
                </a:solidFill>
                <a:latin typeface="Times New Roman"/>
                <a:ea typeface="Times New Roman"/>
                <a:cs typeface="Times New Roman"/>
                <a:sym typeface="Times New Roman"/>
              </a:rPr>
              <a:t>which</a:t>
            </a:r>
            <a:r>
              <a:rPr lang="en" sz="1250">
                <a:solidFill>
                  <a:schemeClr val="dk1"/>
                </a:solidFill>
                <a:latin typeface="Times New Roman"/>
                <a:ea typeface="Times New Roman"/>
                <a:cs typeface="Times New Roman"/>
                <a:sym typeface="Times New Roman"/>
              </a:rPr>
              <a:t> means the new model performs better </a:t>
            </a:r>
            <a:r>
              <a:rPr lang="en" sz="1200">
                <a:solidFill>
                  <a:schemeClr val="dk1"/>
                </a:solidFill>
                <a:latin typeface="Times New Roman"/>
                <a:ea typeface="Times New Roman"/>
                <a:cs typeface="Times New Roman"/>
                <a:sym typeface="Times New Roman"/>
              </a:rPr>
              <a:t>on most days across the US.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Times New Roman"/>
                <a:ea typeface="Times New Roman"/>
                <a:cs typeface="Times New Roman"/>
                <a:sym typeface="Times New Roman"/>
              </a:rPr>
              <a:t> </a:t>
            </a:r>
            <a:endParaRPr sz="12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3"/>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11" name="Google Shape;11;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2" name="Google Shape;12;p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3" name="Google Shape;13;p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4" name="Google Shape;14;p3"/>
          <p:cNvGrpSpPr/>
          <p:nvPr/>
        </p:nvGrpSpPr>
        <p:grpSpPr>
          <a:xfrm>
            <a:off x="830392" y="1191256"/>
            <a:ext cx="745763" cy="45826"/>
            <a:chOff x="4580561" y="2589004"/>
            <a:chExt cx="1064464" cy="25200"/>
          </a:xfrm>
        </p:grpSpPr>
        <p:sp>
          <p:nvSpPr>
            <p:cNvPr id="15" name="Google Shape;15;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 name="Google Shape;17;p3"/>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8" name="Google Shape;18;p3"/>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12"/>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91" name="Google Shape;91;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2"/>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93" name="Shape 93"/>
        <p:cNvGrpSpPr/>
        <p:nvPr/>
      </p:nvGrpSpPr>
      <p:grpSpPr>
        <a:xfrm>
          <a:off x="0" y="0"/>
          <a:ext cx="0" cy="0"/>
          <a:chOff x="0" y="0"/>
          <a:chExt cx="0" cy="0"/>
        </a:xfrm>
      </p:grpSpPr>
      <p:grpSp>
        <p:nvGrpSpPr>
          <p:cNvPr id="94" name="Google Shape;94;p13"/>
          <p:cNvGrpSpPr/>
          <p:nvPr/>
        </p:nvGrpSpPr>
        <p:grpSpPr>
          <a:xfrm>
            <a:off x="830392" y="4169130"/>
            <a:ext cx="745763" cy="45826"/>
            <a:chOff x="4580561" y="2589004"/>
            <a:chExt cx="1064464" cy="25200"/>
          </a:xfrm>
        </p:grpSpPr>
        <p:sp>
          <p:nvSpPr>
            <p:cNvPr id="95" name="Google Shape;95;p1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 name="Google Shape;97;p1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1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99" name="Google Shape;99;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13"/>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01" name="Google Shape;101;p13"/>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4"/>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105" name="Google Shape;105;p14"/>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 name="Shape 110"/>
        <p:cNvGrpSpPr/>
        <p:nvPr/>
      </p:nvGrpSpPr>
      <p:grpSpPr>
        <a:xfrm>
          <a:off x="0" y="0"/>
          <a:ext cx="0" cy="0"/>
          <a:chOff x="0" y="0"/>
          <a:chExt cx="0" cy="0"/>
        </a:xfrm>
      </p:grpSpPr>
      <p:sp>
        <p:nvSpPr>
          <p:cNvPr id="111" name="Google Shape;111;g2ec1e5a3a42_0_7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12" name="Google Shape;112;g2ec1e5a3a42_0_7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3" name="Google Shape;113;g2ec1e5a3a42_0_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g2ec1e5a3a42_0_7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6" name="Google Shape;116;g2ec1e5a3a42_0_7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17" name="Google Shape;117;g2ec1e5a3a42_0_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g2ec1e5a3a42_0_8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20" name="Google Shape;120;g2ec1e5a3a42_0_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1" name="Shape 121"/>
        <p:cNvGrpSpPr/>
        <p:nvPr/>
      </p:nvGrpSpPr>
      <p:grpSpPr>
        <a:xfrm>
          <a:off x="0" y="0"/>
          <a:ext cx="0" cy="0"/>
          <a:chOff x="0" y="0"/>
          <a:chExt cx="0" cy="0"/>
        </a:xfrm>
      </p:grpSpPr>
      <p:sp>
        <p:nvSpPr>
          <p:cNvPr id="122" name="Google Shape;122;g2ec1e5a3a42_0_8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3" name="Google Shape;123;g2ec1e5a3a42_0_8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24" name="Google Shape;124;g2ec1e5a3a42_0_8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25" name="Google Shape;125;g2ec1e5a3a42_0_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g2ec1e5a3a42_0_9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8" name="Google Shape;128;g2ec1e5a3a42_0_9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9" name="Shape 129"/>
        <p:cNvGrpSpPr/>
        <p:nvPr/>
      </p:nvGrpSpPr>
      <p:grpSpPr>
        <a:xfrm>
          <a:off x="0" y="0"/>
          <a:ext cx="0" cy="0"/>
          <a:chOff x="0" y="0"/>
          <a:chExt cx="0" cy="0"/>
        </a:xfrm>
      </p:grpSpPr>
      <p:sp>
        <p:nvSpPr>
          <p:cNvPr id="130" name="Google Shape;130;g2ec1e5a3a42_0_9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31" name="Google Shape;131;g2ec1e5a3a42_0_9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32" name="Google Shape;132;g2ec1e5a3a42_0_9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3" name="Shape 133"/>
        <p:cNvGrpSpPr/>
        <p:nvPr/>
      </p:nvGrpSpPr>
      <p:grpSpPr>
        <a:xfrm>
          <a:off x="0" y="0"/>
          <a:ext cx="0" cy="0"/>
          <a:chOff x="0" y="0"/>
          <a:chExt cx="0" cy="0"/>
        </a:xfrm>
      </p:grpSpPr>
      <p:sp>
        <p:nvSpPr>
          <p:cNvPr id="134" name="Google Shape;134;g2ec1e5a3a42_0_9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35" name="Google Shape;135;g2ec1e5a3a42_0_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19" name="Shape 19"/>
        <p:cNvGrpSpPr/>
        <p:nvPr/>
      </p:nvGrpSpPr>
      <p:grpSpPr>
        <a:xfrm>
          <a:off x="0" y="0"/>
          <a:ext cx="0" cy="0"/>
          <a:chOff x="0" y="0"/>
          <a:chExt cx="0" cy="0"/>
        </a:xfrm>
      </p:grpSpPr>
      <p:sp>
        <p:nvSpPr>
          <p:cNvPr id="20" name="Google Shape;20;p4"/>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 name="Google Shape;21;p4"/>
          <p:cNvGrpSpPr/>
          <p:nvPr/>
        </p:nvGrpSpPr>
        <p:grpSpPr>
          <a:xfrm>
            <a:off x="830392" y="1191256"/>
            <a:ext cx="745763" cy="45826"/>
            <a:chOff x="4580561" y="2589004"/>
            <a:chExt cx="1064464" cy="25200"/>
          </a:xfrm>
        </p:grpSpPr>
        <p:sp>
          <p:nvSpPr>
            <p:cNvPr id="22" name="Google Shape;22;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 name="Google Shape;24;p4"/>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25" name="Google Shape;25;p4"/>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6" name="Google Shape;26;p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7" name="Google Shape;27;p4"/>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28" name="Google Shape;28;p4"/>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6" name="Shape 136"/>
        <p:cNvGrpSpPr/>
        <p:nvPr/>
      </p:nvGrpSpPr>
      <p:grpSpPr>
        <a:xfrm>
          <a:off x="0" y="0"/>
          <a:ext cx="0" cy="0"/>
          <a:chOff x="0" y="0"/>
          <a:chExt cx="0" cy="0"/>
        </a:xfrm>
      </p:grpSpPr>
      <p:sp>
        <p:nvSpPr>
          <p:cNvPr id="137" name="Google Shape;137;g2ec1e5a3a42_0_10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2ec1e5a3a42_0_10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39" name="Google Shape;139;g2ec1e5a3a42_0_10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0" name="Google Shape;140;g2ec1e5a3a42_0_10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41" name="Google Shape;141;g2ec1e5a3a42_0_10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g2ec1e5a3a42_0_10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144" name="Google Shape;144;g2ec1e5a3a42_0_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5" name="Shape 145"/>
        <p:cNvGrpSpPr/>
        <p:nvPr/>
      </p:nvGrpSpPr>
      <p:grpSpPr>
        <a:xfrm>
          <a:off x="0" y="0"/>
          <a:ext cx="0" cy="0"/>
          <a:chOff x="0" y="0"/>
          <a:chExt cx="0" cy="0"/>
        </a:xfrm>
      </p:grpSpPr>
      <p:sp>
        <p:nvSpPr>
          <p:cNvPr id="146" name="Google Shape;146;g2ec1e5a3a42_0_11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47" name="Google Shape;147;g2ec1e5a3a42_0_11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148" name="Google Shape;148;g2ec1e5a3a42_0_1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9" name="Shape 149"/>
        <p:cNvGrpSpPr/>
        <p:nvPr/>
      </p:nvGrpSpPr>
      <p:grpSpPr>
        <a:xfrm>
          <a:off x="0" y="0"/>
          <a:ext cx="0" cy="0"/>
          <a:chOff x="0" y="0"/>
          <a:chExt cx="0" cy="0"/>
        </a:xfrm>
      </p:grpSpPr>
      <p:sp>
        <p:nvSpPr>
          <p:cNvPr id="150" name="Google Shape;150;g2ec1e5a3a42_0_1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1" name="Shape 151"/>
        <p:cNvGrpSpPr/>
        <p:nvPr/>
      </p:nvGrpSpPr>
      <p:grpSpPr>
        <a:xfrm>
          <a:off x="0" y="0"/>
          <a:ext cx="0" cy="0"/>
          <a:chOff x="0" y="0"/>
          <a:chExt cx="0" cy="0"/>
        </a:xfrm>
      </p:grpSpPr>
      <p:sp>
        <p:nvSpPr>
          <p:cNvPr id="152" name="Google Shape;152;g2ec1e5a3a42_0_116"/>
          <p:cNvSpPr txBox="1"/>
          <p:nvPr>
            <p:ph type="title"/>
          </p:nvPr>
        </p:nvSpPr>
        <p:spPr>
          <a:xfrm>
            <a:off x="628650" y="77139"/>
            <a:ext cx="7886700" cy="619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374C8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3" name="Google Shape;153;g2ec1e5a3a42_0_116"/>
          <p:cNvSpPr txBox="1"/>
          <p:nvPr>
            <p:ph idx="1" type="body"/>
          </p:nvPr>
        </p:nvSpPr>
        <p:spPr>
          <a:xfrm>
            <a:off x="628650" y="942762"/>
            <a:ext cx="7886700" cy="3570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54" name="Google Shape;154;g2ec1e5a3a42_0_116"/>
          <p:cNvCxnSpPr/>
          <p:nvPr/>
        </p:nvCxnSpPr>
        <p:spPr>
          <a:xfrm>
            <a:off x="628650" y="819704"/>
            <a:ext cx="7886700" cy="0"/>
          </a:xfrm>
          <a:prstGeom prst="straightConnector1">
            <a:avLst/>
          </a:prstGeom>
          <a:noFill/>
          <a:ln cap="flat" cmpd="sng" w="12700">
            <a:solidFill>
              <a:schemeClr val="accent4"/>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C11C"/>
        </a:solidFill>
      </p:bgPr>
    </p:bg>
    <p:spTree>
      <p:nvGrpSpPr>
        <p:cNvPr id="29" name="Shape 29"/>
        <p:cNvGrpSpPr/>
        <p:nvPr/>
      </p:nvGrpSpPr>
      <p:grpSpPr>
        <a:xfrm>
          <a:off x="0" y="0"/>
          <a:ext cx="0" cy="0"/>
          <a:chOff x="0" y="0"/>
          <a:chExt cx="0" cy="0"/>
        </a:xfrm>
      </p:grpSpPr>
      <p:grpSp>
        <p:nvGrpSpPr>
          <p:cNvPr id="30" name="Google Shape;30;p5"/>
          <p:cNvGrpSpPr/>
          <p:nvPr/>
        </p:nvGrpSpPr>
        <p:grpSpPr>
          <a:xfrm>
            <a:off x="830392" y="1191256"/>
            <a:ext cx="745763" cy="45826"/>
            <a:chOff x="4580561" y="2589004"/>
            <a:chExt cx="1064464" cy="25200"/>
          </a:xfrm>
        </p:grpSpPr>
        <p:sp>
          <p:nvSpPr>
            <p:cNvPr id="31" name="Google Shape;31;p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 name="Google Shape;33;p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34" name="Google Shape;34;p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5" name="Google Shape;35;p5"/>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36" name="Google Shape;36;p5"/>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6"/>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0" name="Google Shape;40;p6"/>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1" name="Google Shape;41;p6"/>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2" name="Google Shape;42;p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43" name="Google Shape;43;p6"/>
          <p:cNvGrpSpPr/>
          <p:nvPr/>
        </p:nvGrpSpPr>
        <p:grpSpPr>
          <a:xfrm>
            <a:off x="830392" y="1191256"/>
            <a:ext cx="745763" cy="45826"/>
            <a:chOff x="4580561" y="2589004"/>
            <a:chExt cx="1064464" cy="25200"/>
          </a:xfrm>
        </p:grpSpPr>
        <p:sp>
          <p:nvSpPr>
            <p:cNvPr id="44" name="Google Shape;44;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6" name="Google Shape;46;p6"/>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47" name="Google Shape;47;p6"/>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1" name="Google Shape;51;p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52" name="Google Shape;52;p7"/>
          <p:cNvGrpSpPr/>
          <p:nvPr/>
        </p:nvGrpSpPr>
        <p:grpSpPr>
          <a:xfrm>
            <a:off x="830392" y="1191256"/>
            <a:ext cx="745763" cy="45826"/>
            <a:chOff x="4580561" y="2589004"/>
            <a:chExt cx="1064464" cy="25200"/>
          </a:xfrm>
        </p:grpSpPr>
        <p:sp>
          <p:nvSpPr>
            <p:cNvPr id="53" name="Google Shape;53;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7"/>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5" name="Google Shape;55;p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56" name="Google Shape;56;p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p:cSld name="TITLE_ONLY_1">
    <p:spTree>
      <p:nvGrpSpPr>
        <p:cNvPr id="57" name="Shape 57"/>
        <p:cNvGrpSpPr/>
        <p:nvPr/>
      </p:nvGrpSpPr>
      <p:grpSpPr>
        <a:xfrm>
          <a:off x="0" y="0"/>
          <a:ext cx="0" cy="0"/>
          <a:chOff x="0" y="0"/>
          <a:chExt cx="0" cy="0"/>
        </a:xfrm>
      </p:grpSpPr>
      <p:sp>
        <p:nvSpPr>
          <p:cNvPr id="58" name="Google Shape;58;p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9" name="Google Shape;59;p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8"/>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61" name="Google Shape;61;p8"/>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sp>
        <p:nvSpPr>
          <p:cNvPr id="63" name="Google Shape;63;p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9"/>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5" name="Google Shape;65;p9"/>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6" name="Google Shape;66;p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67" name="Google Shape;67;p9"/>
          <p:cNvGrpSpPr/>
          <p:nvPr/>
        </p:nvGrpSpPr>
        <p:grpSpPr>
          <a:xfrm>
            <a:off x="830392" y="1191256"/>
            <a:ext cx="745763" cy="45826"/>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0" name="Google Shape;70;p9"/>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71" name="Google Shape;71;p9"/>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72" name="Shape 72"/>
        <p:cNvGrpSpPr/>
        <p:nvPr/>
      </p:nvGrpSpPr>
      <p:grpSpPr>
        <a:xfrm>
          <a:off x="0" y="0"/>
          <a:ext cx="0" cy="0"/>
          <a:chOff x="0" y="0"/>
          <a:chExt cx="0" cy="0"/>
        </a:xfrm>
      </p:grpSpPr>
      <p:grpSp>
        <p:nvGrpSpPr>
          <p:cNvPr id="73" name="Google Shape;73;p10"/>
          <p:cNvGrpSpPr/>
          <p:nvPr/>
        </p:nvGrpSpPr>
        <p:grpSpPr>
          <a:xfrm>
            <a:off x="830392" y="4169130"/>
            <a:ext cx="745763" cy="45826"/>
            <a:chOff x="4580561" y="2589004"/>
            <a:chExt cx="1064464" cy="25200"/>
          </a:xfrm>
        </p:grpSpPr>
        <p:sp>
          <p:nvSpPr>
            <p:cNvPr id="74" name="Google Shape;74;p1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10"/>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77" name="Google Shape;77;p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8" name="Google Shape;78;p10"/>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79" name="Google Shape;79;p10"/>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1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1"/>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83" name="Google Shape;83;p11"/>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84" name="Google Shape;84;p11"/>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5" name="Google Shape;85;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86" name="Google Shape;86;p11"/>
          <p:cNvGrpSpPr/>
          <p:nvPr/>
        </p:nvGrpSpPr>
        <p:grpSpPr>
          <a:xfrm>
            <a:off x="830392" y="1191256"/>
            <a:ext cx="745763" cy="45826"/>
            <a:chOff x="4580561" y="2589004"/>
            <a:chExt cx="1064464" cy="25200"/>
          </a:xfrm>
        </p:grpSpPr>
        <p:sp>
          <p:nvSpPr>
            <p:cNvPr id="87" name="Google Shape;87;p1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1"/>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6" name="Shape 106"/>
        <p:cNvGrpSpPr/>
        <p:nvPr/>
      </p:nvGrpSpPr>
      <p:grpSpPr>
        <a:xfrm>
          <a:off x="0" y="0"/>
          <a:ext cx="0" cy="0"/>
          <a:chOff x="0" y="0"/>
          <a:chExt cx="0" cy="0"/>
        </a:xfrm>
      </p:grpSpPr>
      <p:sp>
        <p:nvSpPr>
          <p:cNvPr id="107" name="Google Shape;107;g2ec1e5a3a42_0_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8" name="Google Shape;108;g2ec1e5a3a42_0_7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09" name="Google Shape;109;g2ec1e5a3a42_0_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s://doi.org/10.5194/gmd-2024-10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hyperlink" Target="https://github.com/ufs-community"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hyperlink" Target="https://github.com/USEPA/CMAQ/tree/5.2.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s://www.cmascenter.org/conference/2020/slides/BeardsleyR_CMAS2020_CarbonBond6_Revision5_clean.pdf" TargetMode="External"/><Relationship Id="rId4" Type="http://schemas.openxmlformats.org/officeDocument/2006/relationships/hyperlink" Target="https://github.com/USEPA/CMAQ/blob/5.3/DOCS/Release_Notes/aero7_overview.md" TargetMode="External"/><Relationship Id="rId5" Type="http://schemas.openxmlformats.org/officeDocument/2006/relationships/hyperlink" Target="https://github.com/USEPA/CMAQ/blob/5.3/DOCS/Release_Notes/README.md" TargetMode="External"/><Relationship Id="rId6" Type="http://schemas.openxmlformats.org/officeDocument/2006/relationships/hyperlink" Target="https://github.com/USEPA/CMAQ/wiki/CMAQv5.4-Series-FAQ#do-i-need-to-update-from-v533-to-v5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ec1e5a3a42_0_60"/>
          <p:cNvSpPr/>
          <p:nvPr/>
        </p:nvSpPr>
        <p:spPr>
          <a:xfrm>
            <a:off x="-81275" y="1490700"/>
            <a:ext cx="9347100" cy="1893900"/>
          </a:xfrm>
          <a:prstGeom prst="rect">
            <a:avLst/>
          </a:prstGeom>
          <a:solidFill>
            <a:srgbClr val="145F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0" name="Google Shape;160;g2ec1e5a3a42_0_60"/>
          <p:cNvSpPr txBox="1"/>
          <p:nvPr>
            <p:ph type="ctrTitle"/>
          </p:nvPr>
        </p:nvSpPr>
        <p:spPr>
          <a:xfrm>
            <a:off x="192900" y="1559700"/>
            <a:ext cx="8758200" cy="1748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3600">
                <a:solidFill>
                  <a:schemeClr val="lt1"/>
                </a:solidFill>
              </a:rPr>
              <a:t>Updates and evaluation of NOAA’s online-coupled air quality model within the Unified Forecast System</a:t>
            </a:r>
            <a:endParaRPr sz="3600">
              <a:solidFill>
                <a:schemeClr val="lt1"/>
              </a:solidFill>
            </a:endParaRPr>
          </a:p>
        </p:txBody>
      </p:sp>
      <p:sp>
        <p:nvSpPr>
          <p:cNvPr id="161" name="Google Shape;161;g2ec1e5a3a42_0_60"/>
          <p:cNvSpPr txBox="1"/>
          <p:nvPr>
            <p:ph idx="1" type="subTitle"/>
          </p:nvPr>
        </p:nvSpPr>
        <p:spPr>
          <a:xfrm>
            <a:off x="421225" y="3528976"/>
            <a:ext cx="8520600" cy="127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97"/>
              <a:buFont typeface="Arial"/>
              <a:buNone/>
            </a:pPr>
            <a:r>
              <a:rPr lang="en" sz="1265"/>
              <a:t>Wei Li</a:t>
            </a:r>
            <a:r>
              <a:rPr baseline="30000" lang="en" sz="1265"/>
              <a:t>1,2</a:t>
            </a:r>
            <a:r>
              <a:rPr lang="en" sz="1265"/>
              <a:t>, Beiming Tang</a:t>
            </a:r>
            <a:r>
              <a:rPr baseline="30000" lang="en" sz="1265"/>
              <a:t>1,2</a:t>
            </a:r>
            <a:r>
              <a:rPr lang="en" sz="1265"/>
              <a:t>, </a:t>
            </a:r>
            <a:r>
              <a:rPr lang="en" sz="1265"/>
              <a:t>Patrick C. Campbell</a:t>
            </a:r>
            <a:r>
              <a:rPr baseline="30000" lang="en" sz="1265"/>
              <a:t>1,2</a:t>
            </a:r>
            <a:r>
              <a:rPr lang="en" sz="1265"/>
              <a:t>, </a:t>
            </a:r>
            <a:r>
              <a:rPr lang="en" sz="1265"/>
              <a:t> Youhua Tang</a:t>
            </a:r>
            <a:r>
              <a:rPr baseline="30000" lang="en" sz="1265"/>
              <a:t>1,2</a:t>
            </a:r>
            <a:r>
              <a:rPr lang="en" sz="1265"/>
              <a:t>, Barry Baker</a:t>
            </a:r>
            <a:r>
              <a:rPr baseline="30000" lang="en" sz="1265"/>
              <a:t>2</a:t>
            </a:r>
            <a:r>
              <a:rPr lang="en" sz="1265"/>
              <a:t>, Zachary Moon</a:t>
            </a:r>
            <a:r>
              <a:rPr baseline="30000" lang="en" sz="1265"/>
              <a:t>2</a:t>
            </a:r>
            <a:r>
              <a:rPr baseline="30000" lang="en" sz="1265"/>
              <a:t>,3</a:t>
            </a:r>
            <a:r>
              <a:rPr lang="en" sz="1265"/>
              <a:t>, Daniel Tong</a:t>
            </a:r>
            <a:r>
              <a:rPr baseline="30000" lang="en" sz="1265"/>
              <a:t>1,2</a:t>
            </a:r>
            <a:r>
              <a:rPr lang="en" sz="1265"/>
              <a:t>, Jianping Huang</a:t>
            </a:r>
            <a:r>
              <a:rPr baseline="30000" lang="en" sz="1265"/>
              <a:t>4</a:t>
            </a:r>
            <a:r>
              <a:rPr lang="en" sz="1265"/>
              <a:t>, Kai Wang</a:t>
            </a:r>
            <a:r>
              <a:rPr baseline="30000" lang="en" sz="1265"/>
              <a:t>4,5</a:t>
            </a:r>
            <a:r>
              <a:rPr lang="en" sz="1265"/>
              <a:t>, Ivanka Stajner</a:t>
            </a:r>
            <a:r>
              <a:rPr baseline="30000" lang="en" sz="1265"/>
              <a:t>4</a:t>
            </a:r>
            <a:r>
              <a:rPr lang="en" sz="1265"/>
              <a:t>, Raffaele Montuoro</a:t>
            </a:r>
            <a:r>
              <a:rPr baseline="30000" lang="en" sz="1265"/>
              <a:t>4</a:t>
            </a:r>
            <a:r>
              <a:rPr lang="en" sz="1265"/>
              <a:t> and Robert C. Gilliam</a:t>
            </a:r>
            <a:r>
              <a:rPr baseline="30000" lang="en" sz="1265"/>
              <a:t>6</a:t>
            </a:r>
            <a:r>
              <a:rPr lang="en" sz="1265"/>
              <a:t> </a:t>
            </a:r>
            <a:endParaRPr baseline="30000" sz="1265"/>
          </a:p>
          <a:p>
            <a:pPr indent="0" lvl="0" marL="0" rtl="0" algn="ctr">
              <a:lnSpc>
                <a:spcPct val="100000"/>
              </a:lnSpc>
              <a:spcBef>
                <a:spcPts val="0"/>
              </a:spcBef>
              <a:spcAft>
                <a:spcPts val="0"/>
              </a:spcAft>
              <a:buClr>
                <a:schemeClr val="dk1"/>
              </a:buClr>
              <a:buSzPts val="197"/>
              <a:buFont typeface="Arial"/>
              <a:buNone/>
            </a:pPr>
            <a:r>
              <a:t/>
            </a:r>
            <a:endParaRPr baseline="30000" sz="800"/>
          </a:p>
          <a:p>
            <a:pPr indent="0" lvl="0" marL="0" rtl="0" algn="ctr">
              <a:lnSpc>
                <a:spcPct val="100000"/>
              </a:lnSpc>
              <a:spcBef>
                <a:spcPts val="0"/>
              </a:spcBef>
              <a:spcAft>
                <a:spcPts val="0"/>
              </a:spcAft>
              <a:buClr>
                <a:schemeClr val="dk1"/>
              </a:buClr>
              <a:buSzPts val="197"/>
              <a:buFont typeface="Arial"/>
              <a:buNone/>
            </a:pPr>
            <a:r>
              <a:t/>
            </a:r>
            <a:endParaRPr baseline="30000" sz="800"/>
          </a:p>
          <a:p>
            <a:pPr indent="0" lvl="0" marL="0" rtl="0" algn="ctr">
              <a:lnSpc>
                <a:spcPct val="100000"/>
              </a:lnSpc>
              <a:spcBef>
                <a:spcPts val="0"/>
              </a:spcBef>
              <a:spcAft>
                <a:spcPts val="0"/>
              </a:spcAft>
              <a:buClr>
                <a:schemeClr val="dk1"/>
              </a:buClr>
              <a:buSzPts val="197"/>
              <a:buFont typeface="Arial"/>
              <a:buNone/>
            </a:pPr>
            <a:r>
              <a:t/>
            </a:r>
            <a:endParaRPr baseline="30000" sz="800"/>
          </a:p>
          <a:p>
            <a:pPr indent="0" lvl="0" marL="0" rtl="0" algn="ctr">
              <a:lnSpc>
                <a:spcPct val="100000"/>
              </a:lnSpc>
              <a:spcBef>
                <a:spcPts val="0"/>
              </a:spcBef>
              <a:spcAft>
                <a:spcPts val="0"/>
              </a:spcAft>
              <a:buClr>
                <a:schemeClr val="dk1"/>
              </a:buClr>
              <a:buSzPts val="197"/>
              <a:buFont typeface="Arial"/>
              <a:buNone/>
            </a:pPr>
            <a:r>
              <a:rPr baseline="30000" lang="en" sz="900"/>
              <a:t>1</a:t>
            </a:r>
            <a:r>
              <a:rPr lang="en" sz="900"/>
              <a:t>George Mason University, </a:t>
            </a:r>
            <a:r>
              <a:rPr baseline="30000" lang="en" sz="900"/>
              <a:t>2</a:t>
            </a:r>
            <a:r>
              <a:rPr lang="en" sz="900"/>
              <a:t>NOAA Air Resources Laboratory, </a:t>
            </a:r>
            <a:r>
              <a:rPr baseline="30000" lang="en" sz="900"/>
              <a:t>3</a:t>
            </a:r>
            <a:r>
              <a:rPr lang="en" sz="900"/>
              <a:t>Earth Resources Technology, Inc.,  </a:t>
            </a:r>
            <a:r>
              <a:rPr baseline="30000" lang="en" sz="900"/>
              <a:t>4</a:t>
            </a:r>
            <a:r>
              <a:rPr lang="en" sz="900"/>
              <a:t>NOAA Environmental Monitoring Center , </a:t>
            </a:r>
            <a:r>
              <a:rPr baseline="30000" lang="en" sz="900"/>
              <a:t>5</a:t>
            </a:r>
            <a:r>
              <a:rPr lang="en" sz="900"/>
              <a:t>Lynker </a:t>
            </a:r>
            <a:r>
              <a:rPr lang="en" sz="900"/>
              <a:t> Inc.</a:t>
            </a:r>
            <a:r>
              <a:rPr lang="en" sz="900"/>
              <a:t>, </a:t>
            </a:r>
            <a:r>
              <a:rPr baseline="30000" lang="en" sz="900"/>
              <a:t>6</a:t>
            </a:r>
            <a:r>
              <a:rPr lang="en" sz="900"/>
              <a:t>US EPA</a:t>
            </a:r>
            <a:endParaRPr sz="900"/>
          </a:p>
          <a:p>
            <a:pPr indent="0" lvl="0" marL="0" rtl="0" algn="ctr">
              <a:lnSpc>
                <a:spcPct val="100000"/>
              </a:lnSpc>
              <a:spcBef>
                <a:spcPts val="0"/>
              </a:spcBef>
              <a:spcAft>
                <a:spcPts val="0"/>
              </a:spcAft>
              <a:buSzPts val="1812"/>
              <a:buNone/>
            </a:pPr>
            <a:r>
              <a:t/>
            </a:r>
            <a:endParaRPr sz="2140"/>
          </a:p>
          <a:p>
            <a:pPr indent="0" lvl="0" marL="0" rtl="0" algn="ctr">
              <a:lnSpc>
                <a:spcPct val="100000"/>
              </a:lnSpc>
              <a:spcBef>
                <a:spcPts val="0"/>
              </a:spcBef>
              <a:spcAft>
                <a:spcPts val="0"/>
              </a:spcAft>
              <a:buSzPts val="1812"/>
              <a:buNone/>
            </a:pPr>
            <a:r>
              <a:t/>
            </a:r>
            <a:endParaRPr sz="2140"/>
          </a:p>
        </p:txBody>
      </p:sp>
      <p:pic>
        <p:nvPicPr>
          <p:cNvPr descr="Image result for noaa symbol" id="162" name="Google Shape;162;g2ec1e5a3a42_0_60"/>
          <p:cNvPicPr preferRelativeResize="0"/>
          <p:nvPr/>
        </p:nvPicPr>
        <p:blipFill rotWithShape="1">
          <a:blip r:embed="rId3">
            <a:alphaModFix/>
          </a:blip>
          <a:srcRect b="0" l="31669" r="31662" t="0"/>
          <a:stretch/>
        </p:blipFill>
        <p:spPr>
          <a:xfrm>
            <a:off x="683250" y="96525"/>
            <a:ext cx="1091950" cy="1166400"/>
          </a:xfrm>
          <a:prstGeom prst="rect">
            <a:avLst/>
          </a:prstGeom>
          <a:noFill/>
          <a:ln>
            <a:noFill/>
          </a:ln>
        </p:spPr>
      </p:pic>
      <p:pic>
        <p:nvPicPr>
          <p:cNvPr id="163" name="Google Shape;163;g2ec1e5a3a42_0_60"/>
          <p:cNvPicPr preferRelativeResize="0"/>
          <p:nvPr/>
        </p:nvPicPr>
        <p:blipFill rotWithShape="1">
          <a:blip r:embed="rId4">
            <a:alphaModFix/>
          </a:blip>
          <a:srcRect b="0" l="0" r="0" t="0"/>
          <a:stretch/>
        </p:blipFill>
        <p:spPr>
          <a:xfrm>
            <a:off x="2446300" y="97283"/>
            <a:ext cx="1507550" cy="978043"/>
          </a:xfrm>
          <a:prstGeom prst="rect">
            <a:avLst/>
          </a:prstGeom>
          <a:noFill/>
          <a:ln>
            <a:noFill/>
          </a:ln>
        </p:spPr>
      </p:pic>
      <p:sp>
        <p:nvSpPr>
          <p:cNvPr id="164" name="Google Shape;164;g2ec1e5a3a42_0_60"/>
          <p:cNvSpPr txBox="1"/>
          <p:nvPr/>
        </p:nvSpPr>
        <p:spPr>
          <a:xfrm>
            <a:off x="3367975" y="4743300"/>
            <a:ext cx="2448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a:t>
            </a:r>
            <a:r>
              <a:rPr lang="en"/>
              <a:t>IFCW24</a:t>
            </a:r>
            <a:r>
              <a:rPr b="0" i="0" lang="en" sz="1400" u="none" cap="none" strike="noStrike">
                <a:solidFill>
                  <a:srgbClr val="000000"/>
                </a:solidFill>
                <a:latin typeface="Arial"/>
                <a:ea typeface="Arial"/>
                <a:cs typeface="Arial"/>
                <a:sym typeface="Arial"/>
              </a:rPr>
              <a:t>:  </a:t>
            </a:r>
            <a:r>
              <a:rPr lang="en"/>
              <a:t>July</a:t>
            </a:r>
            <a:r>
              <a:rPr b="0" i="0" lang="en" sz="1400" u="none" cap="none" strike="noStrike">
                <a:solidFill>
                  <a:srgbClr val="000000"/>
                </a:solidFill>
                <a:latin typeface="Arial"/>
                <a:ea typeface="Arial"/>
                <a:cs typeface="Arial"/>
                <a:sym typeface="Arial"/>
              </a:rPr>
              <a:t> </a:t>
            </a:r>
            <a:r>
              <a:rPr lang="en"/>
              <a:t>24</a:t>
            </a:r>
            <a:r>
              <a:rPr b="0" i="0" lang="en" sz="1400" u="none" cap="none" strike="noStrike">
                <a:solidFill>
                  <a:srgbClr val="000000"/>
                </a:solidFill>
                <a:latin typeface="Arial"/>
                <a:ea typeface="Arial"/>
                <a:cs typeface="Arial"/>
                <a:sym typeface="Arial"/>
              </a:rPr>
              <a:t>th, 2024</a:t>
            </a:r>
            <a:endParaRPr b="0" i="0" sz="1400" u="none" cap="none" strike="noStrike">
              <a:solidFill>
                <a:srgbClr val="000000"/>
              </a:solidFill>
              <a:latin typeface="Arial"/>
              <a:ea typeface="Arial"/>
              <a:cs typeface="Arial"/>
              <a:sym typeface="Arial"/>
            </a:endParaRPr>
          </a:p>
        </p:txBody>
      </p:sp>
      <p:pic>
        <p:nvPicPr>
          <p:cNvPr id="165" name="Google Shape;165;g2ec1e5a3a42_0_60"/>
          <p:cNvPicPr preferRelativeResize="0"/>
          <p:nvPr/>
        </p:nvPicPr>
        <p:blipFill rotWithShape="1">
          <a:blip r:embed="rId5">
            <a:alphaModFix/>
          </a:blip>
          <a:srcRect b="0" l="0" r="0" t="0"/>
          <a:stretch/>
        </p:blipFill>
        <p:spPr>
          <a:xfrm>
            <a:off x="4585952" y="197471"/>
            <a:ext cx="1753654" cy="964512"/>
          </a:xfrm>
          <a:prstGeom prst="rect">
            <a:avLst/>
          </a:prstGeom>
          <a:noFill/>
          <a:ln>
            <a:noFill/>
          </a:ln>
        </p:spPr>
      </p:pic>
      <p:pic>
        <p:nvPicPr>
          <p:cNvPr id="166" name="Google Shape;166;g2ec1e5a3a42_0_60"/>
          <p:cNvPicPr preferRelativeResize="0"/>
          <p:nvPr/>
        </p:nvPicPr>
        <p:blipFill>
          <a:blip r:embed="rId6">
            <a:alphaModFix/>
          </a:blip>
          <a:stretch>
            <a:fillRect/>
          </a:stretch>
        </p:blipFill>
        <p:spPr>
          <a:xfrm>
            <a:off x="6961377" y="68787"/>
            <a:ext cx="1507549" cy="1085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ec1e5a3a42_0_226"/>
          <p:cNvSpPr txBox="1"/>
          <p:nvPr>
            <p:ph type="title"/>
          </p:nvPr>
        </p:nvSpPr>
        <p:spPr>
          <a:xfrm>
            <a:off x="0" y="216425"/>
            <a:ext cx="9144000" cy="572700"/>
          </a:xfrm>
          <a:prstGeom prst="rect">
            <a:avLst/>
          </a:prstGeom>
          <a:solidFill>
            <a:srgbClr val="145FA6"/>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Impact of Updates on Near-Surface PM</a:t>
            </a:r>
            <a:r>
              <a:rPr baseline="-25000" lang="en">
                <a:solidFill>
                  <a:schemeClr val="lt1"/>
                </a:solidFill>
              </a:rPr>
              <a:t>2.5</a:t>
            </a:r>
            <a:r>
              <a:rPr lang="en">
                <a:solidFill>
                  <a:schemeClr val="lt1"/>
                </a:solidFill>
              </a:rPr>
              <a:t> Predictions</a:t>
            </a:r>
            <a:endParaRPr>
              <a:solidFill>
                <a:schemeClr val="lt1"/>
              </a:solidFill>
            </a:endParaRPr>
          </a:p>
        </p:txBody>
      </p:sp>
      <p:sp>
        <p:nvSpPr>
          <p:cNvPr id="252" name="Google Shape;252;g2ec1e5a3a42_0_226"/>
          <p:cNvSpPr txBox="1"/>
          <p:nvPr/>
        </p:nvSpPr>
        <p:spPr>
          <a:xfrm>
            <a:off x="311700" y="1229100"/>
            <a:ext cx="421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highlight>
                  <a:srgbClr val="FFFFFF"/>
                </a:highlight>
              </a:rPr>
              <a:t>Mean PM</a:t>
            </a:r>
            <a:r>
              <a:rPr b="1" baseline="-25000" lang="en">
                <a:solidFill>
                  <a:schemeClr val="dk1"/>
                </a:solidFill>
                <a:highlight>
                  <a:srgbClr val="FFFFFF"/>
                </a:highlight>
              </a:rPr>
              <a:t>2.5</a:t>
            </a:r>
            <a:r>
              <a:rPr b="1" lang="en">
                <a:solidFill>
                  <a:schemeClr val="dk1"/>
                </a:solidFill>
                <a:highlight>
                  <a:srgbClr val="FFFFFF"/>
                </a:highlight>
              </a:rPr>
              <a:t> for AQMv7 (a) and AQMv7_new (b)</a:t>
            </a:r>
            <a:endParaRPr/>
          </a:p>
        </p:txBody>
      </p:sp>
      <p:sp>
        <p:nvSpPr>
          <p:cNvPr id="253" name="Google Shape;253;g2ec1e5a3a42_0_226"/>
          <p:cNvSpPr txBox="1"/>
          <p:nvPr/>
        </p:nvSpPr>
        <p:spPr>
          <a:xfrm>
            <a:off x="4982100" y="1229088"/>
            <a:ext cx="392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highlight>
                  <a:srgbClr val="FFFFFF"/>
                </a:highlight>
              </a:rPr>
              <a:t>Time series of hourly (a) and daily (b) PM</a:t>
            </a:r>
            <a:r>
              <a:rPr b="1" baseline="-25000" lang="en">
                <a:solidFill>
                  <a:schemeClr val="dk1"/>
                </a:solidFill>
                <a:highlight>
                  <a:srgbClr val="FFFFFF"/>
                </a:highlight>
              </a:rPr>
              <a:t>2.5</a:t>
            </a:r>
            <a:r>
              <a:rPr b="1" lang="en">
                <a:solidFill>
                  <a:schemeClr val="dk1"/>
                </a:solidFill>
                <a:highlight>
                  <a:srgbClr val="FFFFFF"/>
                </a:highlight>
              </a:rPr>
              <a:t> </a:t>
            </a:r>
            <a:endParaRPr/>
          </a:p>
        </p:txBody>
      </p:sp>
      <p:sp>
        <p:nvSpPr>
          <p:cNvPr id="254" name="Google Shape;254;g2ec1e5a3a42_0_226"/>
          <p:cNvSpPr txBox="1"/>
          <p:nvPr/>
        </p:nvSpPr>
        <p:spPr>
          <a:xfrm>
            <a:off x="3835425" y="827700"/>
            <a:ext cx="15666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highlight>
                  <a:srgbClr val="FFFF00"/>
                </a:highlight>
              </a:rPr>
              <a:t>August 2023</a:t>
            </a:r>
            <a:endParaRPr b="1" sz="1800">
              <a:solidFill>
                <a:schemeClr val="dk2"/>
              </a:solidFill>
              <a:highlight>
                <a:srgbClr val="FFFF00"/>
              </a:highlight>
            </a:endParaRPr>
          </a:p>
        </p:txBody>
      </p:sp>
      <p:sp>
        <p:nvSpPr>
          <p:cNvPr id="255" name="Google Shape;255;g2ec1e5a3a42_0_226"/>
          <p:cNvSpPr txBox="1"/>
          <p:nvPr/>
        </p:nvSpPr>
        <p:spPr>
          <a:xfrm>
            <a:off x="3429025" y="4640975"/>
            <a:ext cx="32073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Li et al., 2024, GMD, in </a:t>
            </a:r>
            <a:r>
              <a:rPr b="1" lang="en">
                <a:solidFill>
                  <a:schemeClr val="dk2"/>
                </a:solidFill>
              </a:rPr>
              <a:t>review</a:t>
            </a:r>
            <a:r>
              <a:rPr b="1" lang="en">
                <a:solidFill>
                  <a:schemeClr val="dk2"/>
                </a:solidFill>
              </a:rPr>
              <a:t>.</a:t>
            </a:r>
            <a:endParaRPr b="1">
              <a:solidFill>
                <a:schemeClr val="dk2"/>
              </a:solidFill>
            </a:endParaRPr>
          </a:p>
        </p:txBody>
      </p:sp>
      <p:pic>
        <p:nvPicPr>
          <p:cNvPr id="256" name="Google Shape;256;g2ec1e5a3a42_0_226"/>
          <p:cNvPicPr preferRelativeResize="0"/>
          <p:nvPr/>
        </p:nvPicPr>
        <p:blipFill>
          <a:blip r:embed="rId3">
            <a:alphaModFix/>
          </a:blip>
          <a:stretch>
            <a:fillRect/>
          </a:stretch>
        </p:blipFill>
        <p:spPr>
          <a:xfrm>
            <a:off x="64575" y="1675225"/>
            <a:ext cx="4705360" cy="2919800"/>
          </a:xfrm>
          <a:prstGeom prst="rect">
            <a:avLst/>
          </a:prstGeom>
          <a:noFill/>
          <a:ln>
            <a:noFill/>
          </a:ln>
        </p:spPr>
      </p:pic>
      <p:pic>
        <p:nvPicPr>
          <p:cNvPr id="257" name="Google Shape;257;g2ec1e5a3a42_0_226"/>
          <p:cNvPicPr preferRelativeResize="0"/>
          <p:nvPr/>
        </p:nvPicPr>
        <p:blipFill>
          <a:blip r:embed="rId4">
            <a:alphaModFix/>
          </a:blip>
          <a:stretch>
            <a:fillRect/>
          </a:stretch>
        </p:blipFill>
        <p:spPr>
          <a:xfrm>
            <a:off x="4821063" y="1586750"/>
            <a:ext cx="4250876" cy="3205675"/>
          </a:xfrm>
          <a:prstGeom prst="rect">
            <a:avLst/>
          </a:prstGeom>
          <a:noFill/>
          <a:ln>
            <a:noFill/>
          </a:ln>
        </p:spPr>
      </p:pic>
      <p:sp>
        <p:nvSpPr>
          <p:cNvPr id="258" name="Google Shape;258;g2ec1e5a3a42_0_2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59" name="Google Shape;259;g2ec1e5a3a42_0_226"/>
          <p:cNvSpPr/>
          <p:nvPr/>
        </p:nvSpPr>
        <p:spPr>
          <a:xfrm>
            <a:off x="6683600" y="1843800"/>
            <a:ext cx="361200" cy="2621700"/>
          </a:xfrm>
          <a:prstGeom prst="rect">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cxnSp>
        <p:nvCxnSpPr>
          <p:cNvPr id="260" name="Google Shape;260;g2ec1e5a3a42_0_226"/>
          <p:cNvCxnSpPr/>
          <p:nvPr/>
        </p:nvCxnSpPr>
        <p:spPr>
          <a:xfrm flipH="1">
            <a:off x="7072150" y="2055925"/>
            <a:ext cx="215700" cy="197700"/>
          </a:xfrm>
          <a:prstGeom prst="straightConnector1">
            <a:avLst/>
          </a:prstGeom>
          <a:noFill/>
          <a:ln cap="flat" cmpd="sng" w="19050">
            <a:solidFill>
              <a:srgbClr val="FF00FF"/>
            </a:solidFill>
            <a:prstDash val="solid"/>
            <a:round/>
            <a:headEnd len="med" w="med" type="none"/>
            <a:tailEnd len="med" w="med" type="triangle"/>
          </a:ln>
        </p:spPr>
      </p:cxnSp>
      <p:sp>
        <p:nvSpPr>
          <p:cNvPr id="261" name="Google Shape;261;g2ec1e5a3a42_0_226"/>
          <p:cNvSpPr txBox="1"/>
          <p:nvPr/>
        </p:nvSpPr>
        <p:spPr>
          <a:xfrm>
            <a:off x="7221505" y="1834820"/>
            <a:ext cx="4590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00FF"/>
                </a:solidFill>
              </a:rPr>
              <a:t>fire</a:t>
            </a:r>
            <a:endParaRPr sz="1300">
              <a:solidFill>
                <a:srgbClr val="FF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ec1e5a3a42_0_236"/>
          <p:cNvSpPr txBox="1"/>
          <p:nvPr>
            <p:ph type="title"/>
          </p:nvPr>
        </p:nvSpPr>
        <p:spPr>
          <a:xfrm>
            <a:off x="0" y="137175"/>
            <a:ext cx="9144000" cy="572700"/>
          </a:xfrm>
          <a:prstGeom prst="rect">
            <a:avLst/>
          </a:prstGeom>
          <a:solidFill>
            <a:srgbClr val="145FA6"/>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Impact of Updates on Near-Surface PM</a:t>
            </a:r>
            <a:r>
              <a:rPr baseline="-25000" lang="en">
                <a:solidFill>
                  <a:schemeClr val="lt1"/>
                </a:solidFill>
              </a:rPr>
              <a:t>2.5</a:t>
            </a:r>
            <a:r>
              <a:rPr lang="en">
                <a:solidFill>
                  <a:schemeClr val="lt1"/>
                </a:solidFill>
              </a:rPr>
              <a:t> Predictions</a:t>
            </a:r>
            <a:endParaRPr>
              <a:solidFill>
                <a:schemeClr val="lt1"/>
              </a:solidFill>
            </a:endParaRPr>
          </a:p>
        </p:txBody>
      </p:sp>
      <p:sp>
        <p:nvSpPr>
          <p:cNvPr id="267" name="Google Shape;267;g2ec1e5a3a42_0_236"/>
          <p:cNvSpPr txBox="1"/>
          <p:nvPr/>
        </p:nvSpPr>
        <p:spPr>
          <a:xfrm>
            <a:off x="3318175" y="4796100"/>
            <a:ext cx="32073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Li et al., 2024, GMD, in </a:t>
            </a:r>
            <a:r>
              <a:rPr b="1" lang="en">
                <a:solidFill>
                  <a:schemeClr val="dk2"/>
                </a:solidFill>
              </a:rPr>
              <a:t>review</a:t>
            </a:r>
            <a:r>
              <a:rPr b="1" lang="en">
                <a:solidFill>
                  <a:schemeClr val="dk2"/>
                </a:solidFill>
              </a:rPr>
              <a:t>.</a:t>
            </a:r>
            <a:endParaRPr b="1">
              <a:solidFill>
                <a:schemeClr val="dk2"/>
              </a:solidFill>
            </a:endParaRPr>
          </a:p>
        </p:txBody>
      </p:sp>
      <p:sp>
        <p:nvSpPr>
          <p:cNvPr id="268" name="Google Shape;268;g2ec1e5a3a42_0_236"/>
          <p:cNvSpPr txBox="1"/>
          <p:nvPr/>
        </p:nvSpPr>
        <p:spPr>
          <a:xfrm>
            <a:off x="3820650" y="751300"/>
            <a:ext cx="15666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highlight>
                  <a:srgbClr val="FFFF00"/>
                </a:highlight>
              </a:rPr>
              <a:t>August 2023</a:t>
            </a:r>
            <a:endParaRPr b="1" sz="1800">
              <a:solidFill>
                <a:schemeClr val="dk2"/>
              </a:solidFill>
              <a:highlight>
                <a:srgbClr val="FFFF00"/>
              </a:highlight>
            </a:endParaRPr>
          </a:p>
        </p:txBody>
      </p:sp>
      <p:pic>
        <p:nvPicPr>
          <p:cNvPr id="269" name="Google Shape;269;g2ec1e5a3a42_0_236"/>
          <p:cNvPicPr preferRelativeResize="0"/>
          <p:nvPr/>
        </p:nvPicPr>
        <p:blipFill>
          <a:blip r:embed="rId3">
            <a:alphaModFix/>
          </a:blip>
          <a:stretch>
            <a:fillRect/>
          </a:stretch>
        </p:blipFill>
        <p:spPr>
          <a:xfrm>
            <a:off x="215900" y="1115950"/>
            <a:ext cx="8520600" cy="2239785"/>
          </a:xfrm>
          <a:prstGeom prst="rect">
            <a:avLst/>
          </a:prstGeom>
          <a:noFill/>
          <a:ln>
            <a:noFill/>
          </a:ln>
        </p:spPr>
      </p:pic>
      <p:graphicFrame>
        <p:nvGraphicFramePr>
          <p:cNvPr id="270" name="Google Shape;270;g2ec1e5a3a42_0_236"/>
          <p:cNvGraphicFramePr/>
          <p:nvPr/>
        </p:nvGraphicFramePr>
        <p:xfrm>
          <a:off x="215888" y="3355725"/>
          <a:ext cx="3000000" cy="3000000"/>
        </p:xfrm>
        <a:graphic>
          <a:graphicData uri="http://schemas.openxmlformats.org/drawingml/2006/table">
            <a:tbl>
              <a:tblPr>
                <a:noFill/>
                <a:tableStyleId>{E7365933-72CE-4841-845D-C17C6160E27D}</a:tableStyleId>
              </a:tblPr>
              <a:tblGrid>
                <a:gridCol w="1843225"/>
                <a:gridCol w="1206725"/>
                <a:gridCol w="769125"/>
                <a:gridCol w="769125"/>
                <a:gridCol w="769125"/>
                <a:gridCol w="795650"/>
                <a:gridCol w="742600"/>
                <a:gridCol w="769125"/>
                <a:gridCol w="769125"/>
              </a:tblGrid>
              <a:tr h="495300">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Region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Model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MB </a:t>
                      </a:r>
                      <a:br>
                        <a:rPr lang="en" sz="1000">
                          <a:latin typeface="Times New Roman"/>
                          <a:ea typeface="Times New Roman"/>
                          <a:cs typeface="Times New Roman"/>
                          <a:sym typeface="Times New Roman"/>
                        </a:rPr>
                      </a:br>
                      <a:r>
                        <a:rPr lang="en" sz="1000">
                          <a:latin typeface="Times New Roman"/>
                          <a:ea typeface="Times New Roman"/>
                          <a:cs typeface="Times New Roman"/>
                          <a:sym typeface="Times New Roman"/>
                        </a:rPr>
                        <a:t>(</a:t>
                      </a:r>
                      <a:r>
                        <a:rPr lang="en" sz="1000">
                          <a:solidFill>
                            <a:schemeClr val="dk1"/>
                          </a:solidFill>
                          <a:highlight>
                            <a:srgbClr val="FFFFFF"/>
                          </a:highlight>
                          <a:latin typeface="Times New Roman"/>
                          <a:ea typeface="Times New Roman"/>
                          <a:cs typeface="Times New Roman"/>
                          <a:sym typeface="Times New Roman"/>
                        </a:rPr>
                        <a:t>µg/m</a:t>
                      </a:r>
                      <a:r>
                        <a:rPr baseline="30000" lang="en" sz="1300">
                          <a:solidFill>
                            <a:schemeClr val="dk1"/>
                          </a:solidFill>
                          <a:highlight>
                            <a:srgbClr val="FFFFFF"/>
                          </a:highlight>
                          <a:latin typeface="Times New Roman"/>
                          <a:ea typeface="Times New Roman"/>
                          <a:cs typeface="Times New Roman"/>
                          <a:sym typeface="Times New Roman"/>
                        </a:rPr>
                        <a:t>3</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NMB </a:t>
                      </a:r>
                      <a:br>
                        <a:rPr lang="en" sz="1000">
                          <a:latin typeface="Times New Roman"/>
                          <a:ea typeface="Times New Roman"/>
                          <a:cs typeface="Times New Roman"/>
                          <a:sym typeface="Times New Roman"/>
                        </a:rPr>
                      </a:b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MdnB </a:t>
                      </a:r>
                      <a:br>
                        <a:rPr lang="en" sz="1000">
                          <a:latin typeface="Times New Roman"/>
                          <a:ea typeface="Times New Roman"/>
                          <a:cs typeface="Times New Roman"/>
                          <a:sym typeface="Times New Roman"/>
                        </a:rPr>
                      </a:br>
                      <a:r>
                        <a:rPr lang="en" sz="1000">
                          <a:latin typeface="Times New Roman"/>
                          <a:ea typeface="Times New Roman"/>
                          <a:cs typeface="Times New Roman"/>
                          <a:sym typeface="Times New Roman"/>
                        </a:rPr>
                        <a:t>(</a:t>
                      </a:r>
                      <a:r>
                        <a:rPr lang="en" sz="1000">
                          <a:solidFill>
                            <a:schemeClr val="dk1"/>
                          </a:solidFill>
                          <a:highlight>
                            <a:srgbClr val="FFFFFF"/>
                          </a:highlight>
                          <a:latin typeface="Times New Roman"/>
                          <a:ea typeface="Times New Roman"/>
                          <a:cs typeface="Times New Roman"/>
                          <a:sym typeface="Times New Roman"/>
                        </a:rPr>
                        <a:t>µg/m</a:t>
                      </a:r>
                      <a:r>
                        <a:rPr baseline="30000" lang="en" sz="1300">
                          <a:solidFill>
                            <a:schemeClr val="dk1"/>
                          </a:solidFill>
                          <a:highlight>
                            <a:srgbClr val="FFFFFF"/>
                          </a:highlight>
                          <a:latin typeface="Times New Roman"/>
                          <a:ea typeface="Times New Roman"/>
                          <a:cs typeface="Times New Roman"/>
                          <a:sym typeface="Times New Roman"/>
                        </a:rPr>
                        <a:t>3</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NMdnB </a:t>
                      </a:r>
                      <a:br>
                        <a:rPr lang="en" sz="1000">
                          <a:latin typeface="Times New Roman"/>
                          <a:ea typeface="Times New Roman"/>
                          <a:cs typeface="Times New Roman"/>
                          <a:sym typeface="Times New Roman"/>
                        </a:rPr>
                      </a:b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R</a:t>
                      </a:r>
                      <a:r>
                        <a:rPr baseline="30000" lang="en" sz="1300">
                          <a:latin typeface="Times New Roman"/>
                          <a:ea typeface="Times New Roman"/>
                          <a:cs typeface="Times New Roman"/>
                          <a:sym typeface="Times New Roman"/>
                        </a:rPr>
                        <a:t>2</a:t>
                      </a:r>
                      <a:r>
                        <a:rPr lang="en" sz="800">
                          <a:latin typeface="Times New Roman"/>
                          <a:ea typeface="Times New Roman"/>
                          <a:cs typeface="Times New Roman"/>
                          <a:sym typeface="Times New Roman"/>
                        </a:rPr>
                        <a:t> </a:t>
                      </a:r>
                      <a:endParaRPr sz="8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RMSE </a:t>
                      </a:r>
                      <a:br>
                        <a:rPr lang="en" sz="1000">
                          <a:latin typeface="Times New Roman"/>
                          <a:ea typeface="Times New Roman"/>
                          <a:cs typeface="Times New Roman"/>
                          <a:sym typeface="Times New Roman"/>
                        </a:rPr>
                      </a:br>
                      <a:r>
                        <a:rPr lang="en" sz="1000">
                          <a:latin typeface="Times New Roman"/>
                          <a:ea typeface="Times New Roman"/>
                          <a:cs typeface="Times New Roman"/>
                          <a:sym typeface="Times New Roman"/>
                        </a:rPr>
                        <a:t>(</a:t>
                      </a:r>
                      <a:r>
                        <a:rPr lang="en" sz="1000">
                          <a:solidFill>
                            <a:schemeClr val="dk1"/>
                          </a:solidFill>
                          <a:highlight>
                            <a:srgbClr val="FFFFFF"/>
                          </a:highlight>
                          <a:latin typeface="Times New Roman"/>
                          <a:ea typeface="Times New Roman"/>
                          <a:cs typeface="Times New Roman"/>
                          <a:sym typeface="Times New Roman"/>
                        </a:rPr>
                        <a:t>µg/m</a:t>
                      </a:r>
                      <a:r>
                        <a:rPr baseline="30000" lang="en" sz="1300">
                          <a:solidFill>
                            <a:schemeClr val="dk1"/>
                          </a:solidFill>
                          <a:highlight>
                            <a:srgbClr val="FFFFFF"/>
                          </a:highlight>
                          <a:latin typeface="Times New Roman"/>
                          <a:ea typeface="Times New Roman"/>
                          <a:cs typeface="Times New Roman"/>
                          <a:sym typeface="Times New Roman"/>
                        </a:rPr>
                        <a:t>3</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IOA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9550">
                <a:tc rowSpan="2">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CONUS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AQMv7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-0.05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-0.44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0.77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9.94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0.07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32.43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0.38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2425">
                <a:tc vMerge="1"/>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AQMv7_new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-1.40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-12.47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b="1" lang="en" sz="1000">
                          <a:latin typeface="Times New Roman"/>
                          <a:ea typeface="Times New Roman"/>
                          <a:cs typeface="Times New Roman"/>
                          <a:sym typeface="Times New Roman"/>
                        </a:rPr>
                        <a:t>-0.34</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b="1" lang="en" sz="1000">
                          <a:latin typeface="Times New Roman"/>
                          <a:ea typeface="Times New Roman"/>
                          <a:cs typeface="Times New Roman"/>
                          <a:sym typeface="Times New Roman"/>
                        </a:rPr>
                        <a:t>-4.35</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0.06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b="1" lang="en" sz="1000">
                          <a:latin typeface="Times New Roman"/>
                          <a:ea typeface="Times New Roman"/>
                          <a:cs typeface="Times New Roman"/>
                          <a:sym typeface="Times New Roman"/>
                        </a:rPr>
                        <a:t>31.92</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0.38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bl>
          </a:graphicData>
        </a:graphic>
      </p:graphicFrame>
      <p:sp>
        <p:nvSpPr>
          <p:cNvPr id="271" name="Google Shape;271;g2ec1e5a3a42_0_2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ec1e5a3a42_0_244"/>
          <p:cNvSpPr txBox="1"/>
          <p:nvPr>
            <p:ph type="title"/>
          </p:nvPr>
        </p:nvSpPr>
        <p:spPr>
          <a:xfrm>
            <a:off x="0" y="237925"/>
            <a:ext cx="9144000" cy="572700"/>
          </a:xfrm>
          <a:prstGeom prst="rect">
            <a:avLst/>
          </a:prstGeom>
          <a:solidFill>
            <a:srgbClr val="145FA6"/>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Impact of Updates on Near-Surface PM</a:t>
            </a:r>
            <a:r>
              <a:rPr baseline="-25000" lang="en">
                <a:solidFill>
                  <a:schemeClr val="lt1"/>
                </a:solidFill>
              </a:rPr>
              <a:t>2.5</a:t>
            </a:r>
            <a:r>
              <a:rPr lang="en">
                <a:solidFill>
                  <a:schemeClr val="lt1"/>
                </a:solidFill>
              </a:rPr>
              <a:t> Predictions</a:t>
            </a:r>
            <a:endParaRPr>
              <a:solidFill>
                <a:schemeClr val="lt1"/>
              </a:solidFill>
            </a:endParaRPr>
          </a:p>
        </p:txBody>
      </p:sp>
      <p:sp>
        <p:nvSpPr>
          <p:cNvPr id="277" name="Google Shape;277;g2ec1e5a3a42_0_244"/>
          <p:cNvSpPr txBox="1"/>
          <p:nvPr/>
        </p:nvSpPr>
        <p:spPr>
          <a:xfrm>
            <a:off x="2225725" y="1288225"/>
            <a:ext cx="500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highlight>
                  <a:srgbClr val="FFFFFF"/>
                </a:highlight>
              </a:rPr>
              <a:t>Mean PM</a:t>
            </a:r>
            <a:r>
              <a:rPr b="1" baseline="-25000" lang="en">
                <a:solidFill>
                  <a:schemeClr val="dk1"/>
                </a:solidFill>
                <a:highlight>
                  <a:srgbClr val="FFFFFF"/>
                </a:highlight>
              </a:rPr>
              <a:t>2.5</a:t>
            </a:r>
            <a:r>
              <a:rPr b="1" lang="en">
                <a:solidFill>
                  <a:schemeClr val="dk1"/>
                </a:solidFill>
                <a:highlight>
                  <a:srgbClr val="FFFFFF"/>
                </a:highlight>
              </a:rPr>
              <a:t> for box-whisker (a) and IOA scorecard (b)</a:t>
            </a:r>
            <a:endParaRPr/>
          </a:p>
        </p:txBody>
      </p:sp>
      <p:sp>
        <p:nvSpPr>
          <p:cNvPr id="278" name="Google Shape;278;g2ec1e5a3a42_0_244"/>
          <p:cNvSpPr txBox="1"/>
          <p:nvPr/>
        </p:nvSpPr>
        <p:spPr>
          <a:xfrm>
            <a:off x="3835425" y="886825"/>
            <a:ext cx="15666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highlight>
                  <a:srgbClr val="FFFF00"/>
                </a:highlight>
              </a:rPr>
              <a:t>August 2023</a:t>
            </a:r>
            <a:endParaRPr b="1" sz="1800">
              <a:solidFill>
                <a:schemeClr val="dk2"/>
              </a:solidFill>
              <a:highlight>
                <a:srgbClr val="FFFF00"/>
              </a:highlight>
            </a:endParaRPr>
          </a:p>
        </p:txBody>
      </p:sp>
      <p:sp>
        <p:nvSpPr>
          <p:cNvPr id="279" name="Google Shape;279;g2ec1e5a3a42_0_244"/>
          <p:cNvSpPr txBox="1"/>
          <p:nvPr/>
        </p:nvSpPr>
        <p:spPr>
          <a:xfrm>
            <a:off x="3429025" y="4640975"/>
            <a:ext cx="32073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Li et al., 2024, GMD, in </a:t>
            </a:r>
            <a:r>
              <a:rPr b="1" lang="en">
                <a:solidFill>
                  <a:schemeClr val="dk2"/>
                </a:solidFill>
              </a:rPr>
              <a:t>review</a:t>
            </a:r>
            <a:r>
              <a:rPr b="1" lang="en">
                <a:solidFill>
                  <a:schemeClr val="dk2"/>
                </a:solidFill>
              </a:rPr>
              <a:t>.</a:t>
            </a:r>
            <a:endParaRPr b="1">
              <a:solidFill>
                <a:schemeClr val="dk2"/>
              </a:solidFill>
            </a:endParaRPr>
          </a:p>
        </p:txBody>
      </p:sp>
      <p:pic>
        <p:nvPicPr>
          <p:cNvPr id="280" name="Google Shape;280;g2ec1e5a3a42_0_244"/>
          <p:cNvPicPr preferRelativeResize="0"/>
          <p:nvPr/>
        </p:nvPicPr>
        <p:blipFill>
          <a:blip r:embed="rId3">
            <a:alphaModFix/>
          </a:blip>
          <a:stretch>
            <a:fillRect/>
          </a:stretch>
        </p:blipFill>
        <p:spPr>
          <a:xfrm>
            <a:off x="55763" y="1651475"/>
            <a:ext cx="9032474" cy="3094525"/>
          </a:xfrm>
          <a:prstGeom prst="rect">
            <a:avLst/>
          </a:prstGeom>
          <a:noFill/>
          <a:ln>
            <a:noFill/>
          </a:ln>
        </p:spPr>
      </p:pic>
      <p:sp>
        <p:nvSpPr>
          <p:cNvPr id="281" name="Google Shape;281;g2ec1e5a3a42_0_244"/>
          <p:cNvSpPr/>
          <p:nvPr/>
        </p:nvSpPr>
        <p:spPr>
          <a:xfrm>
            <a:off x="4139482" y="1972800"/>
            <a:ext cx="1756200" cy="1197900"/>
          </a:xfrm>
          <a:prstGeom prst="rect">
            <a:avLst/>
          </a:prstGeom>
          <a:no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282" name="Google Shape;282;g2ec1e5a3a42_0_2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cxnSp>
        <p:nvCxnSpPr>
          <p:cNvPr id="283" name="Google Shape;283;g2ec1e5a3a42_0_244"/>
          <p:cNvCxnSpPr/>
          <p:nvPr/>
        </p:nvCxnSpPr>
        <p:spPr>
          <a:xfrm flipH="1">
            <a:off x="5931975" y="1651475"/>
            <a:ext cx="1400100" cy="751800"/>
          </a:xfrm>
          <a:prstGeom prst="straightConnector1">
            <a:avLst/>
          </a:prstGeom>
          <a:noFill/>
          <a:ln cap="flat" cmpd="sng" w="19050">
            <a:solidFill>
              <a:srgbClr val="FF00FF"/>
            </a:solidFill>
            <a:prstDash val="solid"/>
            <a:round/>
            <a:headEnd len="med" w="med" type="none"/>
            <a:tailEnd len="med" w="med" type="triangle"/>
          </a:ln>
        </p:spPr>
      </p:cxnSp>
      <p:sp>
        <p:nvSpPr>
          <p:cNvPr id="284" name="Google Shape;284;g2ec1e5a3a42_0_244"/>
          <p:cNvSpPr txBox="1"/>
          <p:nvPr/>
        </p:nvSpPr>
        <p:spPr>
          <a:xfrm>
            <a:off x="7295225" y="1288225"/>
            <a:ext cx="1467600" cy="4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00FF"/>
                </a:solidFill>
              </a:rPr>
              <a:t>Better in eastern regions w/o fire</a:t>
            </a:r>
            <a:endParaRPr sz="1300">
              <a:solidFill>
                <a:srgbClr val="FF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ec1e5a3a42_0_304"/>
          <p:cNvSpPr txBox="1"/>
          <p:nvPr>
            <p:ph type="title"/>
          </p:nvPr>
        </p:nvSpPr>
        <p:spPr>
          <a:xfrm>
            <a:off x="0" y="199450"/>
            <a:ext cx="9144000" cy="572700"/>
          </a:xfrm>
          <a:prstGeom prst="rect">
            <a:avLst/>
          </a:prstGeom>
          <a:solidFill>
            <a:srgbClr val="145FA6"/>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Conclusions</a:t>
            </a:r>
            <a:r>
              <a:rPr lang="en">
                <a:solidFill>
                  <a:schemeClr val="lt1"/>
                </a:solidFill>
              </a:rPr>
              <a:t> and Future Plan</a:t>
            </a:r>
            <a:endParaRPr>
              <a:solidFill>
                <a:schemeClr val="lt1"/>
              </a:solidFill>
            </a:endParaRPr>
          </a:p>
          <a:p>
            <a:pPr indent="0" lvl="0" marL="0" rtl="0" algn="l">
              <a:lnSpc>
                <a:spcPct val="100000"/>
              </a:lnSpc>
              <a:spcBef>
                <a:spcPts val="0"/>
              </a:spcBef>
              <a:spcAft>
                <a:spcPts val="0"/>
              </a:spcAft>
              <a:buSzPct val="111111"/>
              <a:buNone/>
            </a:pPr>
            <a:r>
              <a:t/>
            </a:r>
            <a:endParaRPr>
              <a:solidFill>
                <a:schemeClr val="lt1"/>
              </a:solidFill>
            </a:endParaRPr>
          </a:p>
        </p:txBody>
      </p:sp>
      <p:sp>
        <p:nvSpPr>
          <p:cNvPr id="290" name="Google Shape;290;g2ec1e5a3a42_0_304"/>
          <p:cNvSpPr txBox="1"/>
          <p:nvPr>
            <p:ph idx="1" type="body"/>
          </p:nvPr>
        </p:nvSpPr>
        <p:spPr>
          <a:xfrm>
            <a:off x="157500" y="918063"/>
            <a:ext cx="8934000" cy="2982000"/>
          </a:xfrm>
          <a:prstGeom prst="rect">
            <a:avLst/>
          </a:prstGeom>
          <a:noFill/>
          <a:ln>
            <a:noFill/>
          </a:ln>
        </p:spPr>
        <p:txBody>
          <a:bodyPr anchorCtr="0" anchor="t" bIns="91425" lIns="91425" spcFirstLastPara="1" rIns="91425" wrap="square" tIns="91425">
            <a:noAutofit/>
          </a:bodyPr>
          <a:lstStyle/>
          <a:p>
            <a:pPr indent="-336550" lvl="0" marL="457200" rtl="0" algn="l">
              <a:lnSpc>
                <a:spcPct val="80000"/>
              </a:lnSpc>
              <a:spcBef>
                <a:spcPts val="0"/>
              </a:spcBef>
              <a:spcAft>
                <a:spcPts val="0"/>
              </a:spcAft>
              <a:buSzPts val="1700"/>
              <a:buChar char="●"/>
            </a:pPr>
            <a:r>
              <a:rPr lang="en" sz="1700"/>
              <a:t>The updated model reduces hourly ozone bias by 50%, while only improves PM2.5 simulation in regions less affected by wildfire.</a:t>
            </a:r>
            <a:endParaRPr sz="1700"/>
          </a:p>
          <a:p>
            <a:pPr indent="0" lvl="0" marL="457200" rtl="0" algn="l">
              <a:lnSpc>
                <a:spcPct val="80000"/>
              </a:lnSpc>
              <a:spcBef>
                <a:spcPts val="0"/>
              </a:spcBef>
              <a:spcAft>
                <a:spcPts val="0"/>
              </a:spcAft>
              <a:buNone/>
            </a:pPr>
            <a:r>
              <a:t/>
            </a:r>
            <a:endParaRPr sz="1700"/>
          </a:p>
          <a:p>
            <a:pPr indent="-336550" lvl="0" marL="457200" rtl="0" algn="l">
              <a:lnSpc>
                <a:spcPct val="80000"/>
              </a:lnSpc>
              <a:spcBef>
                <a:spcPts val="0"/>
              </a:spcBef>
              <a:spcAft>
                <a:spcPts val="0"/>
              </a:spcAft>
              <a:buSzPts val="1700"/>
              <a:buChar char="●"/>
            </a:pPr>
            <a:r>
              <a:rPr lang="en" sz="1700"/>
              <a:t>Further evaluate CMAQv5.4 update and tests focusing on AEROMMA field campaign in June-August 2023 </a:t>
            </a:r>
            <a:r>
              <a:rPr lang="en" sz="1700"/>
              <a:t>→ test VOC emissions from fire</a:t>
            </a:r>
            <a:r>
              <a:rPr lang="en" sz="1700"/>
              <a:t>.</a:t>
            </a:r>
            <a:endParaRPr sz="1700"/>
          </a:p>
          <a:p>
            <a:pPr indent="0" lvl="0" marL="457200" rtl="0" algn="l">
              <a:lnSpc>
                <a:spcPct val="80000"/>
              </a:lnSpc>
              <a:spcBef>
                <a:spcPts val="0"/>
              </a:spcBef>
              <a:spcAft>
                <a:spcPts val="0"/>
              </a:spcAft>
              <a:buSzPts val="1260"/>
              <a:buNone/>
            </a:pPr>
            <a:r>
              <a:t/>
            </a:r>
            <a:endParaRPr sz="1700"/>
          </a:p>
          <a:p>
            <a:pPr indent="-336550" lvl="0" marL="457200" rtl="0" algn="l">
              <a:lnSpc>
                <a:spcPct val="80000"/>
              </a:lnSpc>
              <a:spcBef>
                <a:spcPts val="0"/>
              </a:spcBef>
              <a:spcAft>
                <a:spcPts val="0"/>
              </a:spcAft>
              <a:buSzPts val="1700"/>
              <a:buChar char="●"/>
            </a:pPr>
            <a:r>
              <a:rPr lang="en" sz="1700"/>
              <a:t>Update and improve diagnostics (e.g. fluxes, dry deposition, process analysis) to better understand AQM scientifically → Comprehensive evaluation paper.</a:t>
            </a:r>
            <a:endParaRPr sz="1700"/>
          </a:p>
          <a:p>
            <a:pPr indent="0" lvl="0" marL="457200" rtl="0" algn="l">
              <a:lnSpc>
                <a:spcPct val="80000"/>
              </a:lnSpc>
              <a:spcBef>
                <a:spcPts val="0"/>
              </a:spcBef>
              <a:spcAft>
                <a:spcPts val="0"/>
              </a:spcAft>
              <a:buSzPts val="1260"/>
              <a:buNone/>
            </a:pPr>
            <a:r>
              <a:t/>
            </a:r>
            <a:endParaRPr sz="1700"/>
          </a:p>
          <a:p>
            <a:pPr indent="-336550" lvl="0" marL="457200" rtl="0" algn="l">
              <a:lnSpc>
                <a:spcPct val="80000"/>
              </a:lnSpc>
              <a:spcBef>
                <a:spcPts val="0"/>
              </a:spcBef>
              <a:spcAft>
                <a:spcPts val="0"/>
              </a:spcAft>
              <a:buSzPts val="1700"/>
              <a:buChar char="●"/>
            </a:pPr>
            <a:r>
              <a:rPr lang="en" sz="1700"/>
              <a:t>Updating vegetative in-canopy codes and canopy inputs and evaluate impacts.</a:t>
            </a:r>
            <a:endParaRPr sz="1700"/>
          </a:p>
          <a:p>
            <a:pPr indent="0" lvl="0" marL="457200" rtl="0" algn="l">
              <a:lnSpc>
                <a:spcPct val="80000"/>
              </a:lnSpc>
              <a:spcBef>
                <a:spcPts val="0"/>
              </a:spcBef>
              <a:spcAft>
                <a:spcPts val="0"/>
              </a:spcAft>
              <a:buNone/>
            </a:pPr>
            <a:r>
              <a:t/>
            </a:r>
            <a:endParaRPr sz="1700"/>
          </a:p>
          <a:p>
            <a:pPr indent="0" lvl="0" marL="457200" rtl="0" algn="l">
              <a:lnSpc>
                <a:spcPct val="80000"/>
              </a:lnSpc>
              <a:spcBef>
                <a:spcPts val="0"/>
              </a:spcBef>
              <a:spcAft>
                <a:spcPts val="0"/>
              </a:spcAft>
              <a:buNone/>
            </a:pPr>
            <a:r>
              <a:rPr i="1" lang="en" sz="1300">
                <a:solidFill>
                  <a:schemeClr val="accent1"/>
                </a:solidFill>
              </a:rPr>
              <a:t>“Irena Ivanova - Towards Explicit Effects of Forest Canopy Shading and turbulence on Boundary Layer Ozone in UFS SRW Air Quality Model”</a:t>
            </a:r>
            <a:endParaRPr i="1" sz="1300">
              <a:solidFill>
                <a:schemeClr val="accent1"/>
              </a:solidFill>
            </a:endParaRPr>
          </a:p>
          <a:p>
            <a:pPr indent="0" lvl="0" marL="457200" rtl="0" algn="l">
              <a:lnSpc>
                <a:spcPct val="80000"/>
              </a:lnSpc>
              <a:spcBef>
                <a:spcPts val="0"/>
              </a:spcBef>
              <a:spcAft>
                <a:spcPts val="0"/>
              </a:spcAft>
              <a:buSzPts val="1260"/>
              <a:buNone/>
            </a:pPr>
            <a:r>
              <a:t/>
            </a:r>
            <a:endParaRPr sz="1700"/>
          </a:p>
          <a:p>
            <a:pPr indent="-336550" lvl="0" marL="457200" rtl="0" algn="l">
              <a:lnSpc>
                <a:spcPct val="80000"/>
              </a:lnSpc>
              <a:spcBef>
                <a:spcPts val="0"/>
              </a:spcBef>
              <a:spcAft>
                <a:spcPts val="0"/>
              </a:spcAft>
              <a:buSzPts val="1700"/>
              <a:buChar char="●"/>
            </a:pPr>
            <a:r>
              <a:rPr lang="en" sz="1700"/>
              <a:t>Integrate updated anthropogenic emissions and thoroughly test and evaluate impacts for the future of UFS-AQM  predictions.</a:t>
            </a:r>
            <a:endParaRPr sz="1700"/>
          </a:p>
        </p:txBody>
      </p:sp>
      <p:sp>
        <p:nvSpPr>
          <p:cNvPr id="291" name="Google Shape;291;g2ec1e5a3a42_0_304"/>
          <p:cNvSpPr txBox="1"/>
          <p:nvPr/>
        </p:nvSpPr>
        <p:spPr>
          <a:xfrm>
            <a:off x="430200" y="4404600"/>
            <a:ext cx="8541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accent1"/>
                </a:solidFill>
              </a:rPr>
              <a:t>Li, W., Tang, B., Campbell, P. C., Tang, Y., Baker, B., Moon, Z., Tong, D., Huang, J., Wang, K., Stajner, I., Montuoro, R., and Gilliam, R. C.: Updates and evaluation of NOAA’s online-coupled air quality model version 7 (AQMv7) within the Unified Forecast System, Geosci. Model Dev. Discuss. [preprint], </a:t>
            </a:r>
            <a:r>
              <a:rPr i="1" lang="en" sz="1200" u="sng">
                <a:solidFill>
                  <a:schemeClr val="accent1"/>
                </a:solidFill>
                <a:hlinkClick r:id="rId3">
                  <a:extLst>
                    <a:ext uri="{A12FA001-AC4F-418D-AE19-62706E023703}">
                      <ahyp:hlinkClr val="tx"/>
                    </a:ext>
                  </a:extLst>
                </a:hlinkClick>
              </a:rPr>
              <a:t>https://doi.org/10.5194/gmd-2024-107</a:t>
            </a:r>
            <a:r>
              <a:rPr i="1" lang="en" sz="1200">
                <a:solidFill>
                  <a:schemeClr val="accent1"/>
                </a:solidFill>
              </a:rPr>
              <a:t>, in review, 2024.</a:t>
            </a:r>
            <a:endParaRPr i="1" sz="1200">
              <a:solidFill>
                <a:schemeClr val="accent1"/>
              </a:solidFill>
            </a:endParaRPr>
          </a:p>
        </p:txBody>
      </p:sp>
      <p:sp>
        <p:nvSpPr>
          <p:cNvPr id="292" name="Google Shape;292;g2ec1e5a3a42_0_30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ec1e5a3a42_0_120"/>
          <p:cNvSpPr txBox="1"/>
          <p:nvPr>
            <p:ph type="title"/>
          </p:nvPr>
        </p:nvSpPr>
        <p:spPr>
          <a:xfrm>
            <a:off x="0" y="64025"/>
            <a:ext cx="9144000" cy="572700"/>
          </a:xfrm>
          <a:prstGeom prst="rect">
            <a:avLst/>
          </a:prstGeom>
          <a:solidFill>
            <a:srgbClr val="145FA6"/>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NOAA’s Next-Generation Online-Coupled Air Quality Model  </a:t>
            </a:r>
            <a:endParaRPr>
              <a:solidFill>
                <a:schemeClr val="lt1"/>
              </a:solidFill>
            </a:endParaRPr>
          </a:p>
        </p:txBody>
      </p:sp>
      <p:sp>
        <p:nvSpPr>
          <p:cNvPr id="172" name="Google Shape;172;g2ec1e5a3a42_0_1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73" name="Google Shape;173;g2ec1e5a3a42_0_120"/>
          <p:cNvSpPr txBox="1"/>
          <p:nvPr/>
        </p:nvSpPr>
        <p:spPr>
          <a:xfrm>
            <a:off x="47575" y="4556725"/>
            <a:ext cx="287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3"/>
              </a:rPr>
              <a:t>https://github.com/ufs-community</a:t>
            </a:r>
            <a:r>
              <a:rPr b="0" i="0" lang="en"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4" name="Google Shape;174;g2ec1e5a3a42_0_120"/>
          <p:cNvSpPr txBox="1"/>
          <p:nvPr/>
        </p:nvSpPr>
        <p:spPr>
          <a:xfrm>
            <a:off x="200150" y="789125"/>
            <a:ext cx="907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Arial"/>
                <a:ea typeface="Arial"/>
                <a:cs typeface="Arial"/>
                <a:sym typeface="Arial"/>
              </a:rPr>
              <a:t>The Unified Forecast System (UFS) is a community-based, coupled, comprehensive Earth modeling system.</a:t>
            </a:r>
            <a:endParaRPr b="0" i="0" sz="1400" u="none" cap="none" strike="noStrike">
              <a:solidFill>
                <a:srgbClr val="0000FF"/>
              </a:solidFill>
              <a:latin typeface="Arial"/>
              <a:ea typeface="Arial"/>
              <a:cs typeface="Arial"/>
              <a:sym typeface="Arial"/>
            </a:endParaRPr>
          </a:p>
        </p:txBody>
      </p:sp>
      <p:pic>
        <p:nvPicPr>
          <p:cNvPr id="175" name="Google Shape;175;g2ec1e5a3a42_0_120"/>
          <p:cNvPicPr preferRelativeResize="0"/>
          <p:nvPr/>
        </p:nvPicPr>
        <p:blipFill>
          <a:blip r:embed="rId4">
            <a:alphaModFix/>
          </a:blip>
          <a:stretch>
            <a:fillRect/>
          </a:stretch>
        </p:blipFill>
        <p:spPr>
          <a:xfrm>
            <a:off x="266000" y="1479500"/>
            <a:ext cx="5193473" cy="2787038"/>
          </a:xfrm>
          <a:prstGeom prst="rect">
            <a:avLst/>
          </a:prstGeom>
          <a:noFill/>
          <a:ln>
            <a:noFill/>
          </a:ln>
        </p:spPr>
      </p:pic>
      <p:sp>
        <p:nvSpPr>
          <p:cNvPr id="176" name="Google Shape;176;g2ec1e5a3a42_0_120"/>
          <p:cNvSpPr txBox="1"/>
          <p:nvPr/>
        </p:nvSpPr>
        <p:spPr>
          <a:xfrm>
            <a:off x="5505950" y="1479500"/>
            <a:ext cx="3445500" cy="3306300"/>
          </a:xfrm>
          <a:prstGeom prst="rect">
            <a:avLst/>
          </a:prstGeom>
          <a:noFill/>
          <a:ln>
            <a:noFill/>
          </a:ln>
        </p:spPr>
        <p:txBody>
          <a:bodyPr anchorCtr="0" anchor="t" bIns="91425" lIns="91425" spcFirstLastPara="1" rIns="91425" wrap="square" tIns="91425">
            <a:spAutoFit/>
          </a:bodyPr>
          <a:lstStyle/>
          <a:p>
            <a:pPr indent="-349250" lvl="0" marL="457200" rtl="0" algn="l">
              <a:lnSpc>
                <a:spcPct val="80000"/>
              </a:lnSpc>
              <a:spcBef>
                <a:spcPts val="1200"/>
              </a:spcBef>
              <a:spcAft>
                <a:spcPts val="0"/>
              </a:spcAft>
              <a:buClr>
                <a:schemeClr val="dk2"/>
              </a:buClr>
              <a:buSzPts val="1900"/>
              <a:buChar char="●"/>
            </a:pPr>
            <a:r>
              <a:rPr lang="en" sz="1450">
                <a:solidFill>
                  <a:schemeClr val="dk2"/>
                </a:solidFill>
              </a:rPr>
              <a:t>FV3 Dynamical Core: engine of atmospheric model by solving equation of air motion.</a:t>
            </a:r>
            <a:endParaRPr sz="1500">
              <a:solidFill>
                <a:schemeClr val="dk2"/>
              </a:solidFill>
            </a:endParaRPr>
          </a:p>
          <a:p>
            <a:pPr indent="-323850" lvl="0" marL="457200" rtl="0" algn="l">
              <a:lnSpc>
                <a:spcPct val="80000"/>
              </a:lnSpc>
              <a:spcBef>
                <a:spcPts val="1200"/>
              </a:spcBef>
              <a:spcAft>
                <a:spcPts val="0"/>
              </a:spcAft>
              <a:buClr>
                <a:schemeClr val="dk2"/>
              </a:buClr>
              <a:buSzPts val="1500"/>
              <a:buChar char="●"/>
            </a:pPr>
            <a:r>
              <a:rPr lang="en" sz="1500">
                <a:solidFill>
                  <a:schemeClr val="dk2"/>
                </a:solidFill>
              </a:rPr>
              <a:t>CCPP: framework for physical parameterization, such as radiation, microphysics, and PBL turbulence.</a:t>
            </a:r>
            <a:endParaRPr sz="1500">
              <a:solidFill>
                <a:schemeClr val="dk2"/>
              </a:solidFill>
            </a:endParaRPr>
          </a:p>
          <a:p>
            <a:pPr indent="-349250" lvl="0" marL="457200" rtl="0" algn="l">
              <a:lnSpc>
                <a:spcPct val="80000"/>
              </a:lnSpc>
              <a:spcBef>
                <a:spcPts val="1200"/>
              </a:spcBef>
              <a:spcAft>
                <a:spcPts val="0"/>
              </a:spcAft>
              <a:buClr>
                <a:schemeClr val="dk2"/>
              </a:buClr>
              <a:buSzPts val="1900"/>
              <a:buChar char="●"/>
            </a:pPr>
            <a:r>
              <a:rPr lang="en" sz="1450">
                <a:solidFill>
                  <a:schemeClr val="dk2"/>
                </a:solidFill>
              </a:rPr>
              <a:t>CMAQ: column model for gas chemistry, aerosol, and dry deposition.</a:t>
            </a:r>
            <a:endParaRPr sz="1500">
              <a:solidFill>
                <a:schemeClr val="dk2"/>
              </a:solidFill>
            </a:endParaRPr>
          </a:p>
          <a:p>
            <a:pPr indent="-323850" lvl="0" marL="457200" rtl="0" algn="l">
              <a:lnSpc>
                <a:spcPct val="80000"/>
              </a:lnSpc>
              <a:spcBef>
                <a:spcPts val="1200"/>
              </a:spcBef>
              <a:spcAft>
                <a:spcPts val="0"/>
              </a:spcAft>
              <a:buClr>
                <a:schemeClr val="dk2"/>
              </a:buClr>
              <a:buSzPts val="1500"/>
              <a:buChar char="●"/>
            </a:pPr>
            <a:r>
              <a:rPr lang="en" sz="1500">
                <a:solidFill>
                  <a:schemeClr val="dk2"/>
                </a:solidFill>
              </a:rPr>
              <a:t>NUOPC layer: ESMF-based layer to communicate between UFS and CMAQ at each time step.</a:t>
            </a:r>
            <a:endParaRPr sz="15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ec1e5a3a42_0_170"/>
          <p:cNvSpPr txBox="1"/>
          <p:nvPr>
            <p:ph type="title"/>
          </p:nvPr>
        </p:nvSpPr>
        <p:spPr>
          <a:xfrm>
            <a:off x="0" y="116450"/>
            <a:ext cx="9144000" cy="572700"/>
          </a:xfrm>
          <a:prstGeom prst="rect">
            <a:avLst/>
          </a:prstGeom>
          <a:solidFill>
            <a:srgbClr val="145FA6"/>
          </a:solid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1"/>
              </a:buClr>
              <a:buSzPct val="39285"/>
              <a:buFont typeface="Arial"/>
              <a:buNone/>
            </a:pPr>
            <a:r>
              <a:rPr lang="en">
                <a:solidFill>
                  <a:schemeClr val="lt1"/>
                </a:solidFill>
              </a:rPr>
              <a:t>NOAA’s Current UFS Air Quality Model (UFS-AQM)</a:t>
            </a:r>
            <a:endParaRPr>
              <a:solidFill>
                <a:schemeClr val="lt1"/>
              </a:solidFill>
            </a:endParaRPr>
          </a:p>
        </p:txBody>
      </p:sp>
      <p:pic>
        <p:nvPicPr>
          <p:cNvPr id="182" name="Google Shape;182;g2ec1e5a3a42_0_170"/>
          <p:cNvPicPr preferRelativeResize="0"/>
          <p:nvPr/>
        </p:nvPicPr>
        <p:blipFill rotWithShape="1">
          <a:blip r:embed="rId3">
            <a:alphaModFix/>
          </a:blip>
          <a:srcRect b="0" l="0" r="0" t="0"/>
          <a:stretch/>
        </p:blipFill>
        <p:spPr>
          <a:xfrm>
            <a:off x="311708" y="1400250"/>
            <a:ext cx="5969940" cy="3416401"/>
          </a:xfrm>
          <a:prstGeom prst="rect">
            <a:avLst/>
          </a:prstGeom>
          <a:noFill/>
          <a:ln>
            <a:noFill/>
          </a:ln>
        </p:spPr>
      </p:pic>
      <p:sp>
        <p:nvSpPr>
          <p:cNvPr id="183" name="Google Shape;183;g2ec1e5a3a42_0_170"/>
          <p:cNvSpPr/>
          <p:nvPr/>
        </p:nvSpPr>
        <p:spPr>
          <a:xfrm>
            <a:off x="385725" y="1450075"/>
            <a:ext cx="5813700" cy="6321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2ec1e5a3a42_0_170"/>
          <p:cNvSpPr/>
          <p:nvPr/>
        </p:nvSpPr>
        <p:spPr>
          <a:xfrm>
            <a:off x="385800" y="3602975"/>
            <a:ext cx="5813700" cy="12138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ec1e5a3a42_0_170"/>
          <p:cNvSpPr txBox="1"/>
          <p:nvPr/>
        </p:nvSpPr>
        <p:spPr>
          <a:xfrm>
            <a:off x="199150" y="632942"/>
            <a:ext cx="8767800" cy="747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700"/>
              <a:buFont typeface="Arial"/>
              <a:buNone/>
            </a:pPr>
            <a:r>
              <a:rPr b="1" i="0" lang="en" sz="1700" u="none" cap="none" strike="noStrike">
                <a:solidFill>
                  <a:schemeClr val="dk2"/>
                </a:solidFill>
                <a:latin typeface="Arial"/>
                <a:ea typeface="Arial"/>
                <a:cs typeface="Arial"/>
                <a:sym typeface="Arial"/>
              </a:rPr>
              <a:t>AQM Version 7 (AQMv7) Chemical Component:</a:t>
            </a:r>
            <a:r>
              <a:rPr b="0" i="0" lang="en" sz="1700" u="none" cap="none" strike="noStrike">
                <a:solidFill>
                  <a:schemeClr val="dk2"/>
                </a:solidFill>
                <a:latin typeface="Arial"/>
                <a:ea typeface="Arial"/>
                <a:cs typeface="Arial"/>
                <a:sym typeface="Arial"/>
              </a:rPr>
              <a:t>  Based on the U.S. EPA’s Community Multiscale Air Quality Model (CMAQ) </a:t>
            </a:r>
            <a:r>
              <a:rPr b="0" i="0" lang="en" sz="1700" u="sng" cap="none" strike="noStrike">
                <a:solidFill>
                  <a:schemeClr val="accent5"/>
                </a:solidFill>
                <a:latin typeface="Arial"/>
                <a:ea typeface="Arial"/>
                <a:cs typeface="Arial"/>
                <a:sym typeface="Arial"/>
                <a:hlinkClick r:id="rId4">
                  <a:extLst>
                    <a:ext uri="{A12FA001-AC4F-418D-AE19-62706E023703}">
                      <ahyp:hlinkClr val="tx"/>
                    </a:ext>
                  </a:extLst>
                </a:hlinkClick>
              </a:rPr>
              <a:t>Version 5.2.1</a:t>
            </a:r>
            <a:r>
              <a:rPr b="0" i="0" lang="en" sz="1700" u="none" cap="none" strike="noStrike">
                <a:solidFill>
                  <a:schemeClr val="dk2"/>
                </a:solidFill>
                <a:latin typeface="Arial"/>
                <a:ea typeface="Arial"/>
                <a:cs typeface="Arial"/>
                <a:sym typeface="Arial"/>
              </a:rPr>
              <a:t>.  Version released in June 2017.</a:t>
            </a:r>
            <a:endParaRPr b="0" i="0" sz="1400" u="none" cap="none" strike="noStrike">
              <a:solidFill>
                <a:srgbClr val="000000"/>
              </a:solidFill>
              <a:latin typeface="Arial"/>
              <a:ea typeface="Arial"/>
              <a:cs typeface="Arial"/>
              <a:sym typeface="Arial"/>
            </a:endParaRPr>
          </a:p>
        </p:txBody>
      </p:sp>
      <p:sp>
        <p:nvSpPr>
          <p:cNvPr id="186" name="Google Shape;186;g2ec1e5a3a42_0_170"/>
          <p:cNvSpPr txBox="1"/>
          <p:nvPr/>
        </p:nvSpPr>
        <p:spPr>
          <a:xfrm>
            <a:off x="6281650" y="1695525"/>
            <a:ext cx="2793300" cy="1091100"/>
          </a:xfrm>
          <a:prstGeom prst="rect">
            <a:avLst/>
          </a:prstGeom>
          <a:noFill/>
          <a:ln>
            <a:noFill/>
          </a:ln>
        </p:spPr>
        <p:txBody>
          <a:bodyPr anchorCtr="0" anchor="t" bIns="91425" lIns="91425" spcFirstLastPara="1" rIns="91425" wrap="square" tIns="91425">
            <a:noAutofit/>
          </a:bodyPr>
          <a:lstStyle/>
          <a:p>
            <a:pPr indent="-288925" lvl="0" marL="288925" marR="0" rtl="0" algn="l">
              <a:lnSpc>
                <a:spcPct val="100000"/>
              </a:lnSpc>
              <a:spcBef>
                <a:spcPts val="0"/>
              </a:spcBef>
              <a:spcAft>
                <a:spcPts val="0"/>
              </a:spcAft>
              <a:buClr>
                <a:srgbClr val="000000"/>
              </a:buClr>
              <a:buSzPts val="1800"/>
              <a:buFont typeface="Arial"/>
              <a:buNone/>
            </a:pPr>
            <a:r>
              <a:rPr b="0" i="0" lang="en" sz="1800" u="none" cap="none" strike="noStrike">
                <a:solidFill>
                  <a:srgbClr val="C00000"/>
                </a:solidFill>
                <a:latin typeface="Arial"/>
                <a:ea typeface="Arial"/>
                <a:cs typeface="Arial"/>
                <a:sym typeface="Arial"/>
              </a:rPr>
              <a:t>→ NOAA-ARL has updated the AQM chemical component from CMAQv5.2.1 to CMAQv5.4 (includes interim CMAQv5.3 updates)</a:t>
            </a:r>
            <a:endParaRPr b="0" i="0" sz="18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C00000"/>
              </a:solidFill>
              <a:latin typeface="Arial"/>
              <a:ea typeface="Arial"/>
              <a:cs typeface="Arial"/>
              <a:sym typeface="Arial"/>
            </a:endParaRPr>
          </a:p>
          <a:p>
            <a:pPr indent="-288925" lvl="0" marL="288925" marR="0" rtl="0" algn="l">
              <a:lnSpc>
                <a:spcPct val="100000"/>
              </a:lnSpc>
              <a:spcBef>
                <a:spcPts val="0"/>
              </a:spcBef>
              <a:spcAft>
                <a:spcPts val="0"/>
              </a:spcAft>
              <a:buClr>
                <a:srgbClr val="000000"/>
              </a:buClr>
              <a:buSzPts val="1800"/>
              <a:buFont typeface="Arial"/>
              <a:buNone/>
            </a:pPr>
            <a:r>
              <a:rPr b="1" i="0" lang="en" sz="1800" u="none" cap="none" strike="noStrike">
                <a:solidFill>
                  <a:srgbClr val="C00000"/>
                </a:solidFill>
                <a:latin typeface="Arial"/>
                <a:ea typeface="Arial"/>
                <a:cs typeface="Arial"/>
                <a:sym typeface="Arial"/>
              </a:rPr>
              <a:t>→ </a:t>
            </a:r>
            <a:r>
              <a:rPr b="0" i="0" lang="en" sz="1800" u="none" cap="none" strike="noStrike">
                <a:solidFill>
                  <a:srgbClr val="C00000"/>
                </a:solidFill>
                <a:latin typeface="Arial"/>
                <a:ea typeface="Arial"/>
                <a:cs typeface="Arial"/>
                <a:sym typeface="Arial"/>
              </a:rPr>
              <a:t>Major code structure  and scientific changes</a:t>
            </a:r>
            <a:endParaRPr b="0" i="0" sz="1800" u="none" cap="none" strike="noStrike">
              <a:solidFill>
                <a:srgbClr val="C00000"/>
              </a:solidFill>
              <a:latin typeface="Arial"/>
              <a:ea typeface="Arial"/>
              <a:cs typeface="Arial"/>
              <a:sym typeface="Arial"/>
            </a:endParaRPr>
          </a:p>
        </p:txBody>
      </p:sp>
      <p:sp>
        <p:nvSpPr>
          <p:cNvPr id="187" name="Google Shape;187;g2ec1e5a3a42_0_1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88" name="Google Shape;188;g2ec1e5a3a42_0_170"/>
          <p:cNvSpPr/>
          <p:nvPr/>
        </p:nvSpPr>
        <p:spPr>
          <a:xfrm>
            <a:off x="4817075" y="2612301"/>
            <a:ext cx="788400" cy="3936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2ec1e5a3a42_0_170"/>
          <p:cNvSpPr/>
          <p:nvPr/>
        </p:nvSpPr>
        <p:spPr>
          <a:xfrm>
            <a:off x="1248175" y="2742576"/>
            <a:ext cx="788400" cy="3936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ec1e5a3a42_0_188"/>
          <p:cNvSpPr txBox="1"/>
          <p:nvPr>
            <p:ph type="title"/>
          </p:nvPr>
        </p:nvSpPr>
        <p:spPr>
          <a:xfrm>
            <a:off x="0" y="292625"/>
            <a:ext cx="9144000" cy="572700"/>
          </a:xfrm>
          <a:prstGeom prst="rect">
            <a:avLst/>
          </a:prstGeom>
          <a:solidFill>
            <a:srgbClr val="145FA6"/>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Overview of Major Scientific Changes to UFS-AQM</a:t>
            </a:r>
            <a:endParaRPr>
              <a:solidFill>
                <a:schemeClr val="lt1"/>
              </a:solidFill>
            </a:endParaRPr>
          </a:p>
        </p:txBody>
      </p:sp>
      <p:sp>
        <p:nvSpPr>
          <p:cNvPr id="195" name="Google Shape;195;g2ec1e5a3a42_0_188"/>
          <p:cNvSpPr txBox="1"/>
          <p:nvPr>
            <p:ph idx="1" type="body"/>
          </p:nvPr>
        </p:nvSpPr>
        <p:spPr>
          <a:xfrm>
            <a:off x="126200" y="1000575"/>
            <a:ext cx="8772900" cy="40578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122448"/>
              <a:buNone/>
            </a:pPr>
            <a:r>
              <a:rPr b="1" lang="en" sz="2100"/>
              <a:t>Major science updates from CMAQv5.2.1 → v5.3+ →  CMAQv5.4</a:t>
            </a:r>
            <a:endParaRPr b="1" sz="2100"/>
          </a:p>
          <a:p>
            <a:pPr indent="-325755" lvl="0" marL="457200" rtl="0" algn="l">
              <a:lnSpc>
                <a:spcPct val="115000"/>
              </a:lnSpc>
              <a:spcBef>
                <a:spcPts val="1200"/>
              </a:spcBef>
              <a:spcAft>
                <a:spcPts val="0"/>
              </a:spcAft>
              <a:buSzPct val="100000"/>
              <a:buChar char="●"/>
            </a:pPr>
            <a:r>
              <a:rPr lang="en"/>
              <a:t>Updated chemical mechanism (CB6r3 → </a:t>
            </a:r>
            <a:r>
              <a:rPr lang="en" u="sng">
                <a:solidFill>
                  <a:schemeClr val="hlink"/>
                </a:solidFill>
                <a:hlinkClick r:id="rId3"/>
              </a:rPr>
              <a:t>CB6r5</a:t>
            </a:r>
            <a:r>
              <a:rPr lang="en"/>
              <a:t>): </a:t>
            </a:r>
            <a:r>
              <a:rPr lang="en" sz="1750"/>
              <a:t>halogen (bromine and iodine) chemistry, reaction yields, and photolysis rates</a:t>
            </a:r>
            <a:r>
              <a:rPr lang="en" sz="1750"/>
              <a:t>.</a:t>
            </a:r>
            <a:endParaRPr/>
          </a:p>
          <a:p>
            <a:pPr indent="-325755" lvl="0" marL="457200" rtl="0" algn="l">
              <a:lnSpc>
                <a:spcPct val="115000"/>
              </a:lnSpc>
              <a:spcBef>
                <a:spcPts val="1200"/>
              </a:spcBef>
              <a:spcAft>
                <a:spcPts val="0"/>
              </a:spcAft>
              <a:buSzPct val="100000"/>
              <a:buChar char="●"/>
            </a:pPr>
            <a:r>
              <a:rPr lang="en"/>
              <a:t>Updated aerosol module (AERO6 </a:t>
            </a:r>
            <a:r>
              <a:rPr lang="en"/>
              <a:t>→ </a:t>
            </a:r>
            <a:r>
              <a:rPr lang="en"/>
              <a:t> </a:t>
            </a:r>
            <a:r>
              <a:rPr lang="en" u="sng">
                <a:solidFill>
                  <a:schemeClr val="hlink"/>
                </a:solidFill>
                <a:hlinkClick r:id="rId4"/>
              </a:rPr>
              <a:t>AERO7</a:t>
            </a:r>
            <a:r>
              <a:rPr lang="en"/>
              <a:t>):  changes in organic aerosol formation (anthropogenic and monoterpene SOA yields, adding </a:t>
            </a:r>
            <a:r>
              <a:rPr lang="en"/>
              <a:t>organic</a:t>
            </a:r>
            <a:r>
              <a:rPr lang="en"/>
              <a:t> nitrate,  IEPOX-SOA consumption of sulfate).</a:t>
            </a:r>
            <a:endParaRPr/>
          </a:p>
          <a:p>
            <a:pPr indent="-325755" lvl="0" marL="457200" rtl="0" algn="l">
              <a:lnSpc>
                <a:spcPct val="115000"/>
              </a:lnSpc>
              <a:spcBef>
                <a:spcPts val="1200"/>
              </a:spcBef>
              <a:spcAft>
                <a:spcPts val="0"/>
              </a:spcAft>
              <a:buSzPct val="100000"/>
              <a:buChar char="●"/>
            </a:pPr>
            <a:r>
              <a:rPr lang="en"/>
              <a:t>Gas</a:t>
            </a:r>
            <a:r>
              <a:rPr lang="en"/>
              <a:t> dry deposition: increased O</a:t>
            </a:r>
            <a:r>
              <a:rPr baseline="-25000" lang="en"/>
              <a:t>3</a:t>
            </a:r>
            <a:r>
              <a:rPr lang="en"/>
              <a:t> resistance to snow; adding dependence on soil moisture with a general decreased value and increased deposition rate. This change will reduce O</a:t>
            </a:r>
            <a:r>
              <a:rPr baseline="-25000" lang="en"/>
              <a:t>3</a:t>
            </a:r>
            <a:r>
              <a:rPr lang="en"/>
              <a:t>  NO</a:t>
            </a:r>
            <a:r>
              <a:rPr baseline="-25000" lang="en"/>
              <a:t>x</a:t>
            </a:r>
            <a:r>
              <a:rPr lang="en"/>
              <a:t> and SO</a:t>
            </a:r>
            <a:r>
              <a:rPr baseline="-25000" lang="en"/>
              <a:t>2</a:t>
            </a:r>
            <a:r>
              <a:rPr lang="en"/>
              <a:t>.</a:t>
            </a:r>
            <a:endParaRPr/>
          </a:p>
          <a:p>
            <a:pPr indent="-325755" lvl="0" marL="457200" rtl="0" algn="l">
              <a:lnSpc>
                <a:spcPct val="115000"/>
              </a:lnSpc>
              <a:spcBef>
                <a:spcPts val="1200"/>
              </a:spcBef>
              <a:spcAft>
                <a:spcPts val="0"/>
              </a:spcAft>
              <a:buSzPct val="100000"/>
              <a:buChar char="●"/>
            </a:pPr>
            <a:r>
              <a:rPr lang="en"/>
              <a:t>Aerosol dry deposition: adding the dependance on LAI and land use type (forest or grassland), which reduce (enhance) dry deposition velocity of coarse (accumulation) mode.</a:t>
            </a:r>
            <a:endParaRPr/>
          </a:p>
          <a:p>
            <a:pPr indent="-325755" lvl="0" marL="457200" rtl="0" algn="l">
              <a:lnSpc>
                <a:spcPct val="115000"/>
              </a:lnSpc>
              <a:spcBef>
                <a:spcPts val="1200"/>
              </a:spcBef>
              <a:spcAft>
                <a:spcPts val="0"/>
              </a:spcAft>
              <a:buSzPct val="100000"/>
              <a:buChar char="●"/>
            </a:pPr>
            <a:r>
              <a:rPr lang="en"/>
              <a:t>Summary of impact comparisons for updating from CMAQv5.2.1 to </a:t>
            </a:r>
            <a:r>
              <a:rPr lang="en" u="sng">
                <a:solidFill>
                  <a:schemeClr val="hlink"/>
                </a:solidFill>
                <a:hlinkClick r:id="rId5"/>
              </a:rPr>
              <a:t>CMAQv5.3+</a:t>
            </a:r>
            <a:r>
              <a:rPr lang="en"/>
              <a:t> and </a:t>
            </a:r>
            <a:r>
              <a:rPr lang="en" u="sng">
                <a:solidFill>
                  <a:schemeClr val="hlink"/>
                </a:solidFill>
                <a:hlinkClick r:id="rId6"/>
              </a:rPr>
              <a:t>CMAQv5.4</a:t>
            </a:r>
            <a:r>
              <a:rPr lang="en"/>
              <a:t>.</a:t>
            </a:r>
            <a:endParaRPr/>
          </a:p>
        </p:txBody>
      </p:sp>
      <p:sp>
        <p:nvSpPr>
          <p:cNvPr id="196" name="Google Shape;196;g2ec1e5a3a42_0_1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ec1e5a3a42_0_181"/>
          <p:cNvSpPr txBox="1"/>
          <p:nvPr>
            <p:ph type="title"/>
          </p:nvPr>
        </p:nvSpPr>
        <p:spPr>
          <a:xfrm>
            <a:off x="0" y="202275"/>
            <a:ext cx="9144000" cy="572700"/>
          </a:xfrm>
          <a:prstGeom prst="rect">
            <a:avLst/>
          </a:prstGeom>
          <a:solidFill>
            <a:srgbClr val="145FA6"/>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Overview of Major Structural Changes to UFS-AQM </a:t>
            </a:r>
            <a:endParaRPr>
              <a:solidFill>
                <a:schemeClr val="lt1"/>
              </a:solidFill>
            </a:endParaRPr>
          </a:p>
        </p:txBody>
      </p:sp>
      <p:sp>
        <p:nvSpPr>
          <p:cNvPr id="202" name="Google Shape;202;g2ec1e5a3a42_0_181"/>
          <p:cNvSpPr txBox="1"/>
          <p:nvPr>
            <p:ph idx="1" type="body"/>
          </p:nvPr>
        </p:nvSpPr>
        <p:spPr>
          <a:xfrm>
            <a:off x="4522750" y="1298450"/>
            <a:ext cx="4530000" cy="3589500"/>
          </a:xfrm>
          <a:prstGeom prst="rect">
            <a:avLst/>
          </a:prstGeom>
        </p:spPr>
        <p:txBody>
          <a:bodyPr anchorCtr="0" anchor="t" bIns="91425" lIns="91425" spcFirstLastPara="1" rIns="91425" wrap="square" tIns="91425">
            <a:normAutofit/>
          </a:bodyPr>
          <a:lstStyle/>
          <a:p>
            <a:pPr indent="-313055" lvl="0" marL="457200" rtl="0" algn="l">
              <a:lnSpc>
                <a:spcPct val="105000"/>
              </a:lnSpc>
              <a:spcBef>
                <a:spcPts val="0"/>
              </a:spcBef>
              <a:spcAft>
                <a:spcPts val="0"/>
              </a:spcAft>
              <a:buSzPts val="1330"/>
              <a:buChar char="●"/>
            </a:pPr>
            <a:r>
              <a:rPr lang="en" sz="1330"/>
              <a:t>Emission reading, mapping, and scaling are controlled in the Detailed Emissions Scaling, Isolation, and Diagnostic (DESID) module.</a:t>
            </a:r>
            <a:endParaRPr sz="1330"/>
          </a:p>
          <a:p>
            <a:pPr indent="0" lvl="0" marL="457200" rtl="0" algn="l">
              <a:lnSpc>
                <a:spcPct val="105000"/>
              </a:lnSpc>
              <a:spcBef>
                <a:spcPts val="0"/>
              </a:spcBef>
              <a:spcAft>
                <a:spcPts val="0"/>
              </a:spcAft>
              <a:buNone/>
            </a:pPr>
            <a:r>
              <a:t/>
            </a:r>
            <a:endParaRPr sz="1330"/>
          </a:p>
          <a:p>
            <a:pPr indent="-313055" lvl="0" marL="457200" rtl="0" algn="l">
              <a:lnSpc>
                <a:spcPct val="105000"/>
              </a:lnSpc>
              <a:spcBef>
                <a:spcPts val="0"/>
              </a:spcBef>
              <a:spcAft>
                <a:spcPts val="0"/>
              </a:spcAft>
              <a:buSzPts val="1330"/>
              <a:buChar char="●"/>
            </a:pPr>
            <a:r>
              <a:rPr lang="en" sz="1330"/>
              <a:t>Opening, description, extraction, and interpolation of the meteorological and emission variables are encapsulated in the centralized I/O (CIO) module.</a:t>
            </a:r>
            <a:endParaRPr sz="1330"/>
          </a:p>
          <a:p>
            <a:pPr indent="0" lvl="0" marL="457200" rtl="0" algn="l">
              <a:lnSpc>
                <a:spcPct val="105000"/>
              </a:lnSpc>
              <a:spcBef>
                <a:spcPts val="0"/>
              </a:spcBef>
              <a:spcAft>
                <a:spcPts val="0"/>
              </a:spcAft>
              <a:buNone/>
            </a:pPr>
            <a:r>
              <a:t/>
            </a:r>
            <a:endParaRPr sz="1330"/>
          </a:p>
          <a:p>
            <a:pPr indent="-313055" lvl="0" marL="457200" rtl="0" algn="l">
              <a:lnSpc>
                <a:spcPct val="105000"/>
              </a:lnSpc>
              <a:spcBef>
                <a:spcPts val="0"/>
              </a:spcBef>
              <a:spcAft>
                <a:spcPts val="0"/>
              </a:spcAft>
              <a:buSzPts val="1330"/>
              <a:buChar char="●"/>
            </a:pPr>
            <a:r>
              <a:rPr lang="en" sz="1330"/>
              <a:t>Introduction of the Explicit and Lumped air quality Model Output (ELMO) module is included that can synthesize the definition, calculation, and maintenance of individual or aggregate gas and particulate matter online, i.e., simplifies CMAQ output. </a:t>
            </a:r>
            <a:endParaRPr sz="1330"/>
          </a:p>
        </p:txBody>
      </p:sp>
      <p:pic>
        <p:nvPicPr>
          <p:cNvPr id="203" name="Google Shape;203;g2ec1e5a3a42_0_181"/>
          <p:cNvPicPr preferRelativeResize="0"/>
          <p:nvPr/>
        </p:nvPicPr>
        <p:blipFill>
          <a:blip r:embed="rId3">
            <a:alphaModFix/>
          </a:blip>
          <a:stretch>
            <a:fillRect/>
          </a:stretch>
        </p:blipFill>
        <p:spPr>
          <a:xfrm>
            <a:off x="378775" y="1111050"/>
            <a:ext cx="4143975" cy="3263900"/>
          </a:xfrm>
          <a:prstGeom prst="rect">
            <a:avLst/>
          </a:prstGeom>
          <a:noFill/>
          <a:ln>
            <a:noFill/>
          </a:ln>
        </p:spPr>
      </p:pic>
      <p:sp>
        <p:nvSpPr>
          <p:cNvPr id="204" name="Google Shape;204;g2ec1e5a3a42_0_181"/>
          <p:cNvSpPr txBox="1"/>
          <p:nvPr/>
        </p:nvSpPr>
        <p:spPr>
          <a:xfrm>
            <a:off x="378775" y="4293650"/>
            <a:ext cx="32073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Li et al., 2024, GMD, in review.</a:t>
            </a:r>
            <a:endParaRPr b="1">
              <a:solidFill>
                <a:schemeClr val="dk2"/>
              </a:solidFill>
            </a:endParaRPr>
          </a:p>
        </p:txBody>
      </p:sp>
      <p:sp>
        <p:nvSpPr>
          <p:cNvPr id="205" name="Google Shape;205;g2ec1e5a3a42_0_1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ec1e5a3a42_0_193"/>
          <p:cNvSpPr txBox="1"/>
          <p:nvPr>
            <p:ph type="title"/>
          </p:nvPr>
        </p:nvSpPr>
        <p:spPr>
          <a:xfrm>
            <a:off x="0" y="243425"/>
            <a:ext cx="9144000" cy="572700"/>
          </a:xfrm>
          <a:prstGeom prst="rect">
            <a:avLst/>
          </a:prstGeom>
          <a:solidFill>
            <a:srgbClr val="145FA6"/>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UFS-AQM Model Components and Configurations</a:t>
            </a:r>
            <a:endParaRPr>
              <a:solidFill>
                <a:schemeClr val="lt1"/>
              </a:solidFill>
            </a:endParaRPr>
          </a:p>
        </p:txBody>
      </p:sp>
      <p:pic>
        <p:nvPicPr>
          <p:cNvPr id="211" name="Google Shape;211;g2ec1e5a3a42_0_193"/>
          <p:cNvPicPr preferRelativeResize="0"/>
          <p:nvPr/>
        </p:nvPicPr>
        <p:blipFill rotWithShape="1">
          <a:blip r:embed="rId3">
            <a:alphaModFix/>
          </a:blip>
          <a:srcRect b="2846" l="0" r="0" t="0"/>
          <a:stretch/>
        </p:blipFill>
        <p:spPr>
          <a:xfrm>
            <a:off x="358950" y="1135800"/>
            <a:ext cx="3296600" cy="3910426"/>
          </a:xfrm>
          <a:prstGeom prst="rect">
            <a:avLst/>
          </a:prstGeom>
          <a:noFill/>
          <a:ln>
            <a:noFill/>
          </a:ln>
        </p:spPr>
      </p:pic>
      <p:sp>
        <p:nvSpPr>
          <p:cNvPr id="212" name="Google Shape;212;g2ec1e5a3a42_0_193"/>
          <p:cNvSpPr txBox="1"/>
          <p:nvPr/>
        </p:nvSpPr>
        <p:spPr>
          <a:xfrm>
            <a:off x="3813300" y="888500"/>
            <a:ext cx="5224800" cy="34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chemeClr val="dk2"/>
                </a:solidFill>
              </a:rPr>
              <a:t>Major Configuration, Components, and Inputs</a:t>
            </a:r>
            <a:endParaRPr b="1" sz="1800" u="sng">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Domain:  North America @ 13x13 km horizontal resolution, 64 vertical levels.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CCPP FV3-GFSv16.3 physics.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Anthropogenic Emission: CEDSv2, HTAPv2.2, OMI-HTAP SO2 2019, and NEIC2016v1.</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Biogenic Emission:  Inline MEGANv2.1</a:t>
            </a:r>
            <a:endParaRPr sz="1800">
              <a:solidFill>
                <a:schemeClr val="dk2"/>
              </a:solidFill>
            </a:endParaRPr>
          </a:p>
          <a:p>
            <a:pPr indent="-342900" lvl="0" marL="457200" rtl="0" algn="l">
              <a:spcBef>
                <a:spcPts val="0"/>
              </a:spcBef>
              <a:spcAft>
                <a:spcPts val="0"/>
              </a:spcAft>
              <a:buClr>
                <a:schemeClr val="dk2"/>
              </a:buClr>
              <a:buSzPts val="1800"/>
              <a:buChar char="●"/>
            </a:pPr>
            <a:r>
              <a:rPr b="1" lang="en" sz="1800">
                <a:solidFill>
                  <a:schemeClr val="dk2"/>
                </a:solidFill>
              </a:rPr>
              <a:t>Wildfire Emission:  RAVE with Sofiev Plume Rise.</a:t>
            </a:r>
            <a:endParaRPr b="1"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Other Emission:  Inline FENGSHA dust and inline sea-spray.</a:t>
            </a:r>
            <a:endParaRPr sz="1800">
              <a:solidFill>
                <a:schemeClr val="dk2"/>
              </a:solidFill>
            </a:endParaRPr>
          </a:p>
          <a:p>
            <a:pPr indent="0" lvl="0" marL="0" rtl="0" algn="l">
              <a:spcBef>
                <a:spcPts val="0"/>
              </a:spcBef>
              <a:spcAft>
                <a:spcPts val="0"/>
              </a:spcAft>
              <a:buNone/>
            </a:pPr>
            <a:r>
              <a:rPr lang="en" sz="1800">
                <a:solidFill>
                  <a:schemeClr val="dk2"/>
                </a:solidFill>
              </a:rPr>
              <a:t> </a:t>
            </a:r>
            <a:endParaRPr sz="1800">
              <a:solidFill>
                <a:schemeClr val="dk2"/>
              </a:solidFill>
            </a:endParaRPr>
          </a:p>
        </p:txBody>
      </p:sp>
      <p:sp>
        <p:nvSpPr>
          <p:cNvPr id="213" name="Google Shape;213;g2ec1e5a3a42_0_193"/>
          <p:cNvSpPr txBox="1"/>
          <p:nvPr/>
        </p:nvSpPr>
        <p:spPr>
          <a:xfrm>
            <a:off x="3783750" y="4277400"/>
            <a:ext cx="5283900" cy="2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1-month warm start test simulation (August 2023), all conditions same except for CMAQv5.2.1 (AQMv7) vs. CMAQv5.4 update (AQMv7_new).</a:t>
            </a:r>
            <a:endParaRPr b="1">
              <a:solidFill>
                <a:srgbClr val="FF0000"/>
              </a:solidFill>
            </a:endParaRPr>
          </a:p>
        </p:txBody>
      </p:sp>
      <p:sp>
        <p:nvSpPr>
          <p:cNvPr id="214" name="Google Shape;214;g2ec1e5a3a42_0_1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ec1e5a3a42_0_200"/>
          <p:cNvSpPr txBox="1"/>
          <p:nvPr>
            <p:ph type="title"/>
          </p:nvPr>
        </p:nvSpPr>
        <p:spPr>
          <a:xfrm>
            <a:off x="0" y="237925"/>
            <a:ext cx="9144000" cy="572700"/>
          </a:xfrm>
          <a:prstGeom prst="rect">
            <a:avLst/>
          </a:prstGeom>
          <a:solidFill>
            <a:srgbClr val="145FA6"/>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Impact of Updates on Near-Surface Ozone Predictions</a:t>
            </a:r>
            <a:endParaRPr>
              <a:solidFill>
                <a:schemeClr val="lt1"/>
              </a:solidFill>
            </a:endParaRPr>
          </a:p>
        </p:txBody>
      </p:sp>
      <p:pic>
        <p:nvPicPr>
          <p:cNvPr id="220" name="Google Shape;220;g2ec1e5a3a42_0_200"/>
          <p:cNvPicPr preferRelativeResize="0"/>
          <p:nvPr/>
        </p:nvPicPr>
        <p:blipFill>
          <a:blip r:embed="rId3">
            <a:alphaModFix/>
          </a:blip>
          <a:stretch>
            <a:fillRect/>
          </a:stretch>
        </p:blipFill>
        <p:spPr>
          <a:xfrm>
            <a:off x="0" y="1646375"/>
            <a:ext cx="5020075" cy="2921200"/>
          </a:xfrm>
          <a:prstGeom prst="rect">
            <a:avLst/>
          </a:prstGeom>
          <a:noFill/>
          <a:ln>
            <a:noFill/>
          </a:ln>
        </p:spPr>
      </p:pic>
      <p:pic>
        <p:nvPicPr>
          <p:cNvPr id="221" name="Google Shape;221;g2ec1e5a3a42_0_200"/>
          <p:cNvPicPr preferRelativeResize="0"/>
          <p:nvPr/>
        </p:nvPicPr>
        <p:blipFill>
          <a:blip r:embed="rId4">
            <a:alphaModFix/>
          </a:blip>
          <a:stretch>
            <a:fillRect/>
          </a:stretch>
        </p:blipFill>
        <p:spPr>
          <a:xfrm>
            <a:off x="5122237" y="1646372"/>
            <a:ext cx="3928815" cy="2921200"/>
          </a:xfrm>
          <a:prstGeom prst="rect">
            <a:avLst/>
          </a:prstGeom>
          <a:noFill/>
          <a:ln>
            <a:noFill/>
          </a:ln>
        </p:spPr>
      </p:pic>
      <p:sp>
        <p:nvSpPr>
          <p:cNvPr id="222" name="Google Shape;222;g2ec1e5a3a42_0_200"/>
          <p:cNvSpPr txBox="1"/>
          <p:nvPr/>
        </p:nvSpPr>
        <p:spPr>
          <a:xfrm>
            <a:off x="311700" y="1229100"/>
            <a:ext cx="397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highlight>
                  <a:srgbClr val="FFFFFF"/>
                </a:highlight>
              </a:rPr>
              <a:t>Mean O</a:t>
            </a:r>
            <a:r>
              <a:rPr b="1" baseline="-25000" lang="en">
                <a:solidFill>
                  <a:schemeClr val="dk1"/>
                </a:solidFill>
                <a:highlight>
                  <a:srgbClr val="FFFFFF"/>
                </a:highlight>
              </a:rPr>
              <a:t>3</a:t>
            </a:r>
            <a:r>
              <a:rPr b="1" lang="en">
                <a:solidFill>
                  <a:schemeClr val="dk1"/>
                </a:solidFill>
                <a:highlight>
                  <a:srgbClr val="FFFFFF"/>
                </a:highlight>
              </a:rPr>
              <a:t> for AQMv7 (a) and AQMv7_new (b)</a:t>
            </a:r>
            <a:endParaRPr/>
          </a:p>
        </p:txBody>
      </p:sp>
      <p:sp>
        <p:nvSpPr>
          <p:cNvPr id="223" name="Google Shape;223;g2ec1e5a3a42_0_200"/>
          <p:cNvSpPr txBox="1"/>
          <p:nvPr/>
        </p:nvSpPr>
        <p:spPr>
          <a:xfrm>
            <a:off x="4982100" y="1229088"/>
            <a:ext cx="392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highlight>
                  <a:srgbClr val="FFFFFF"/>
                </a:highlight>
              </a:rPr>
              <a:t>Time series of hourly (a) and MDA8 (b) O</a:t>
            </a:r>
            <a:r>
              <a:rPr b="1" baseline="-25000" lang="en">
                <a:solidFill>
                  <a:schemeClr val="dk1"/>
                </a:solidFill>
                <a:highlight>
                  <a:srgbClr val="FFFFFF"/>
                </a:highlight>
              </a:rPr>
              <a:t>3</a:t>
            </a:r>
            <a:r>
              <a:rPr b="1" lang="en">
                <a:solidFill>
                  <a:schemeClr val="dk1"/>
                </a:solidFill>
                <a:highlight>
                  <a:srgbClr val="FFFFFF"/>
                </a:highlight>
              </a:rPr>
              <a:t> </a:t>
            </a:r>
            <a:endParaRPr/>
          </a:p>
        </p:txBody>
      </p:sp>
      <p:sp>
        <p:nvSpPr>
          <p:cNvPr id="224" name="Google Shape;224;g2ec1e5a3a42_0_200"/>
          <p:cNvSpPr txBox="1"/>
          <p:nvPr/>
        </p:nvSpPr>
        <p:spPr>
          <a:xfrm>
            <a:off x="3835425" y="810625"/>
            <a:ext cx="15666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highlight>
                  <a:srgbClr val="FFFF00"/>
                </a:highlight>
              </a:rPr>
              <a:t>August 2023</a:t>
            </a:r>
            <a:endParaRPr b="1" sz="1800">
              <a:solidFill>
                <a:schemeClr val="dk2"/>
              </a:solidFill>
              <a:highlight>
                <a:srgbClr val="FFFF00"/>
              </a:highlight>
            </a:endParaRPr>
          </a:p>
        </p:txBody>
      </p:sp>
      <p:sp>
        <p:nvSpPr>
          <p:cNvPr id="225" name="Google Shape;225;g2ec1e5a3a42_0_200"/>
          <p:cNvSpPr txBox="1"/>
          <p:nvPr/>
        </p:nvSpPr>
        <p:spPr>
          <a:xfrm>
            <a:off x="3429025" y="4640975"/>
            <a:ext cx="32073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Li et al., 2024, GMD, in </a:t>
            </a:r>
            <a:r>
              <a:rPr b="1" lang="en">
                <a:solidFill>
                  <a:schemeClr val="dk2"/>
                </a:solidFill>
              </a:rPr>
              <a:t>review</a:t>
            </a:r>
            <a:r>
              <a:rPr b="1" lang="en">
                <a:solidFill>
                  <a:schemeClr val="dk2"/>
                </a:solidFill>
              </a:rPr>
              <a:t>.</a:t>
            </a:r>
            <a:endParaRPr b="1">
              <a:solidFill>
                <a:schemeClr val="dk2"/>
              </a:solidFill>
            </a:endParaRPr>
          </a:p>
        </p:txBody>
      </p:sp>
      <p:sp>
        <p:nvSpPr>
          <p:cNvPr id="226" name="Google Shape;226;g2ec1e5a3a42_0_20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ec1e5a3a42_0_210"/>
          <p:cNvSpPr txBox="1"/>
          <p:nvPr>
            <p:ph type="title"/>
          </p:nvPr>
        </p:nvSpPr>
        <p:spPr>
          <a:xfrm>
            <a:off x="0" y="168375"/>
            <a:ext cx="9144000" cy="572700"/>
          </a:xfrm>
          <a:prstGeom prst="rect">
            <a:avLst/>
          </a:prstGeom>
          <a:solidFill>
            <a:srgbClr val="145FA6"/>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Impact of Updates on Near-Surface Ozone Predictions</a:t>
            </a:r>
            <a:endParaRPr>
              <a:solidFill>
                <a:schemeClr val="lt1"/>
              </a:solidFill>
            </a:endParaRPr>
          </a:p>
        </p:txBody>
      </p:sp>
      <p:pic>
        <p:nvPicPr>
          <p:cNvPr id="232" name="Google Shape;232;g2ec1e5a3a42_0_210"/>
          <p:cNvPicPr preferRelativeResize="0"/>
          <p:nvPr/>
        </p:nvPicPr>
        <p:blipFill>
          <a:blip r:embed="rId3">
            <a:alphaModFix/>
          </a:blip>
          <a:stretch>
            <a:fillRect/>
          </a:stretch>
        </p:blipFill>
        <p:spPr>
          <a:xfrm>
            <a:off x="400400" y="1152700"/>
            <a:ext cx="8219750" cy="2160700"/>
          </a:xfrm>
          <a:prstGeom prst="rect">
            <a:avLst/>
          </a:prstGeom>
          <a:noFill/>
          <a:ln>
            <a:noFill/>
          </a:ln>
        </p:spPr>
      </p:pic>
      <p:graphicFrame>
        <p:nvGraphicFramePr>
          <p:cNvPr id="233" name="Google Shape;233;g2ec1e5a3a42_0_210"/>
          <p:cNvGraphicFramePr/>
          <p:nvPr/>
        </p:nvGraphicFramePr>
        <p:xfrm>
          <a:off x="230663" y="3374475"/>
          <a:ext cx="3000000" cy="3000000"/>
        </p:xfrm>
        <a:graphic>
          <a:graphicData uri="http://schemas.openxmlformats.org/drawingml/2006/table">
            <a:tbl>
              <a:tblPr>
                <a:noFill/>
                <a:tableStyleId>{E7365933-72CE-4841-845D-C17C6160E27D}</a:tableStyleId>
              </a:tblPr>
              <a:tblGrid>
                <a:gridCol w="1843225"/>
                <a:gridCol w="1206725"/>
                <a:gridCol w="769125"/>
                <a:gridCol w="769125"/>
                <a:gridCol w="769125"/>
                <a:gridCol w="795650"/>
                <a:gridCol w="742600"/>
                <a:gridCol w="769125"/>
                <a:gridCol w="769125"/>
              </a:tblGrid>
              <a:tr h="495300">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Region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Model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MB </a:t>
                      </a:r>
                      <a:br>
                        <a:rPr lang="en" sz="1000">
                          <a:latin typeface="Times New Roman"/>
                          <a:ea typeface="Times New Roman"/>
                          <a:cs typeface="Times New Roman"/>
                          <a:sym typeface="Times New Roman"/>
                        </a:rPr>
                      </a:br>
                      <a:r>
                        <a:rPr lang="en" sz="1000">
                          <a:latin typeface="Times New Roman"/>
                          <a:ea typeface="Times New Roman"/>
                          <a:cs typeface="Times New Roman"/>
                          <a:sym typeface="Times New Roman"/>
                        </a:rPr>
                        <a:t>(ppb)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NMB </a:t>
                      </a:r>
                      <a:br>
                        <a:rPr lang="en" sz="1000">
                          <a:latin typeface="Times New Roman"/>
                          <a:ea typeface="Times New Roman"/>
                          <a:cs typeface="Times New Roman"/>
                          <a:sym typeface="Times New Roman"/>
                        </a:rPr>
                      </a:b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MdnB </a:t>
                      </a:r>
                      <a:br>
                        <a:rPr lang="en" sz="1000">
                          <a:latin typeface="Times New Roman"/>
                          <a:ea typeface="Times New Roman"/>
                          <a:cs typeface="Times New Roman"/>
                          <a:sym typeface="Times New Roman"/>
                        </a:rPr>
                      </a:br>
                      <a:r>
                        <a:rPr lang="en" sz="1000">
                          <a:latin typeface="Times New Roman"/>
                          <a:ea typeface="Times New Roman"/>
                          <a:cs typeface="Times New Roman"/>
                          <a:sym typeface="Times New Roman"/>
                        </a:rPr>
                        <a:t>(ppb)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NMdnB </a:t>
                      </a:r>
                      <a:br>
                        <a:rPr lang="en" sz="1000">
                          <a:latin typeface="Times New Roman"/>
                          <a:ea typeface="Times New Roman"/>
                          <a:cs typeface="Times New Roman"/>
                          <a:sym typeface="Times New Roman"/>
                        </a:rPr>
                      </a:b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R</a:t>
                      </a:r>
                      <a:r>
                        <a:rPr baseline="30000" lang="en" sz="1300">
                          <a:latin typeface="Times New Roman"/>
                          <a:ea typeface="Times New Roman"/>
                          <a:cs typeface="Times New Roman"/>
                          <a:sym typeface="Times New Roman"/>
                        </a:rPr>
                        <a:t>2</a:t>
                      </a:r>
                      <a:r>
                        <a:rPr lang="en" sz="800">
                          <a:latin typeface="Times New Roman"/>
                          <a:ea typeface="Times New Roman"/>
                          <a:cs typeface="Times New Roman"/>
                          <a:sym typeface="Times New Roman"/>
                        </a:rPr>
                        <a:t> </a:t>
                      </a:r>
                      <a:endParaRPr sz="8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RMSE </a:t>
                      </a:r>
                      <a:br>
                        <a:rPr lang="en" sz="1000">
                          <a:latin typeface="Times New Roman"/>
                          <a:ea typeface="Times New Roman"/>
                          <a:cs typeface="Times New Roman"/>
                          <a:sym typeface="Times New Roman"/>
                        </a:rPr>
                      </a:br>
                      <a:r>
                        <a:rPr lang="en" sz="1000">
                          <a:latin typeface="Times New Roman"/>
                          <a:ea typeface="Times New Roman"/>
                          <a:cs typeface="Times New Roman"/>
                          <a:sym typeface="Times New Roman"/>
                        </a:rPr>
                        <a:t>(ppb)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IOA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9550">
                <a:tc rowSpan="2">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CONUS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AQMv7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7.06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22.64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6.35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21.16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0.50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13.36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0.79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2425">
                <a:tc vMerge="1"/>
                <a:tc>
                  <a:txBody>
                    <a:bodyPr/>
                    <a:lstStyle/>
                    <a:p>
                      <a:pPr indent="0" lvl="0" marL="63500" marR="63500" rtl="0" algn="ctr">
                        <a:lnSpc>
                          <a:spcPct val="115000"/>
                        </a:lnSpc>
                        <a:spcBef>
                          <a:spcPts val="200"/>
                        </a:spcBef>
                        <a:spcAft>
                          <a:spcPts val="200"/>
                        </a:spcAft>
                        <a:buNone/>
                      </a:pPr>
                      <a:r>
                        <a:rPr lang="en" sz="1000">
                          <a:latin typeface="Times New Roman"/>
                          <a:ea typeface="Times New Roman"/>
                          <a:cs typeface="Times New Roman"/>
                          <a:sym typeface="Times New Roman"/>
                        </a:rPr>
                        <a:t>AQMv7_new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b="1" lang="en" sz="1000">
                          <a:latin typeface="Times New Roman"/>
                          <a:ea typeface="Times New Roman"/>
                          <a:cs typeface="Times New Roman"/>
                          <a:sym typeface="Times New Roman"/>
                        </a:rPr>
                        <a:t>3.55</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b="1" lang="en" sz="1000">
                          <a:latin typeface="Times New Roman"/>
                          <a:ea typeface="Times New Roman"/>
                          <a:cs typeface="Times New Roman"/>
                          <a:sym typeface="Times New Roman"/>
                        </a:rPr>
                        <a:t>11.38</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b="1" lang="en" sz="1000">
                          <a:latin typeface="Times New Roman"/>
                          <a:ea typeface="Times New Roman"/>
                          <a:cs typeface="Times New Roman"/>
                          <a:sym typeface="Times New Roman"/>
                        </a:rPr>
                        <a:t>2.79</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b="1" lang="en" sz="1000">
                          <a:latin typeface="Times New Roman"/>
                          <a:ea typeface="Times New Roman"/>
                          <a:cs typeface="Times New Roman"/>
                          <a:sym typeface="Times New Roman"/>
                        </a:rPr>
                        <a:t>9.28</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b="1" lang="en" sz="1000">
                          <a:latin typeface="Times New Roman"/>
                          <a:ea typeface="Times New Roman"/>
                          <a:cs typeface="Times New Roman"/>
                          <a:sym typeface="Times New Roman"/>
                        </a:rPr>
                        <a:t>0.51</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b="1" lang="en" sz="1000">
                          <a:latin typeface="Times New Roman"/>
                          <a:ea typeface="Times New Roman"/>
                          <a:cs typeface="Times New Roman"/>
                          <a:sym typeface="Times New Roman"/>
                        </a:rPr>
                        <a:t>11.71</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63500" marR="63500" rtl="0" algn="ctr">
                        <a:lnSpc>
                          <a:spcPct val="115000"/>
                        </a:lnSpc>
                        <a:spcBef>
                          <a:spcPts val="200"/>
                        </a:spcBef>
                        <a:spcAft>
                          <a:spcPts val="200"/>
                        </a:spcAft>
                        <a:buNone/>
                      </a:pPr>
                      <a:r>
                        <a:rPr b="1" lang="en" sz="1000">
                          <a:latin typeface="Times New Roman"/>
                          <a:ea typeface="Times New Roman"/>
                          <a:cs typeface="Times New Roman"/>
                          <a:sym typeface="Times New Roman"/>
                        </a:rPr>
                        <a:t>0.82</a:t>
                      </a:r>
                      <a:r>
                        <a:rPr lang="en"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bl>
          </a:graphicData>
        </a:graphic>
      </p:graphicFrame>
      <p:sp>
        <p:nvSpPr>
          <p:cNvPr id="234" name="Google Shape;234;g2ec1e5a3a42_0_210"/>
          <p:cNvSpPr txBox="1"/>
          <p:nvPr/>
        </p:nvSpPr>
        <p:spPr>
          <a:xfrm>
            <a:off x="3325575" y="4744425"/>
            <a:ext cx="32073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Li et al., 2024, GMD, in </a:t>
            </a:r>
            <a:r>
              <a:rPr b="1" lang="en">
                <a:solidFill>
                  <a:schemeClr val="dk2"/>
                </a:solidFill>
              </a:rPr>
              <a:t>review</a:t>
            </a:r>
            <a:r>
              <a:rPr b="1" lang="en">
                <a:solidFill>
                  <a:schemeClr val="dk2"/>
                </a:solidFill>
              </a:rPr>
              <a:t>.</a:t>
            </a:r>
            <a:endParaRPr b="1">
              <a:solidFill>
                <a:schemeClr val="dk2"/>
              </a:solidFill>
            </a:endParaRPr>
          </a:p>
        </p:txBody>
      </p:sp>
      <p:sp>
        <p:nvSpPr>
          <p:cNvPr id="235" name="Google Shape;235;g2ec1e5a3a42_0_210"/>
          <p:cNvSpPr txBox="1"/>
          <p:nvPr/>
        </p:nvSpPr>
        <p:spPr>
          <a:xfrm>
            <a:off x="3820650" y="751300"/>
            <a:ext cx="15666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highlight>
                  <a:srgbClr val="FFFF00"/>
                </a:highlight>
              </a:rPr>
              <a:t>August 2023</a:t>
            </a:r>
            <a:endParaRPr b="1" sz="1800">
              <a:solidFill>
                <a:schemeClr val="dk2"/>
              </a:solidFill>
              <a:highlight>
                <a:srgbClr val="FFFF00"/>
              </a:highlight>
            </a:endParaRPr>
          </a:p>
        </p:txBody>
      </p:sp>
      <p:sp>
        <p:nvSpPr>
          <p:cNvPr id="236" name="Google Shape;236;g2ec1e5a3a42_0_2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ec1e5a3a42_0_218"/>
          <p:cNvSpPr txBox="1"/>
          <p:nvPr>
            <p:ph type="title"/>
          </p:nvPr>
        </p:nvSpPr>
        <p:spPr>
          <a:xfrm>
            <a:off x="0" y="314125"/>
            <a:ext cx="9144000" cy="572700"/>
          </a:xfrm>
          <a:prstGeom prst="rect">
            <a:avLst/>
          </a:prstGeom>
          <a:solidFill>
            <a:srgbClr val="145FA6"/>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Impact of Updates on Near-Surface Ozone Predictions</a:t>
            </a:r>
            <a:endParaRPr>
              <a:solidFill>
                <a:schemeClr val="lt1"/>
              </a:solidFill>
            </a:endParaRPr>
          </a:p>
        </p:txBody>
      </p:sp>
      <p:sp>
        <p:nvSpPr>
          <p:cNvPr id="242" name="Google Shape;242;g2ec1e5a3a42_0_218"/>
          <p:cNvSpPr txBox="1"/>
          <p:nvPr/>
        </p:nvSpPr>
        <p:spPr>
          <a:xfrm>
            <a:off x="2225725" y="1288225"/>
            <a:ext cx="461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highlight>
                  <a:srgbClr val="FFFFFF"/>
                </a:highlight>
              </a:rPr>
              <a:t>Mean O</a:t>
            </a:r>
            <a:r>
              <a:rPr b="1" baseline="-25000" lang="en">
                <a:solidFill>
                  <a:schemeClr val="dk1"/>
                </a:solidFill>
                <a:highlight>
                  <a:srgbClr val="FFFFFF"/>
                </a:highlight>
              </a:rPr>
              <a:t>3</a:t>
            </a:r>
            <a:r>
              <a:rPr b="1" lang="en">
                <a:solidFill>
                  <a:schemeClr val="dk1"/>
                </a:solidFill>
                <a:highlight>
                  <a:srgbClr val="FFFFFF"/>
                </a:highlight>
              </a:rPr>
              <a:t> for box-whisker (a) and IOA scorecard (b)</a:t>
            </a:r>
            <a:endParaRPr/>
          </a:p>
        </p:txBody>
      </p:sp>
      <p:sp>
        <p:nvSpPr>
          <p:cNvPr id="243" name="Google Shape;243;g2ec1e5a3a42_0_218"/>
          <p:cNvSpPr txBox="1"/>
          <p:nvPr/>
        </p:nvSpPr>
        <p:spPr>
          <a:xfrm>
            <a:off x="3835425" y="886825"/>
            <a:ext cx="15666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highlight>
                  <a:srgbClr val="FFFF00"/>
                </a:highlight>
              </a:rPr>
              <a:t>August 2023</a:t>
            </a:r>
            <a:endParaRPr b="1" sz="1800">
              <a:solidFill>
                <a:schemeClr val="dk2"/>
              </a:solidFill>
              <a:highlight>
                <a:srgbClr val="FFFF00"/>
              </a:highlight>
            </a:endParaRPr>
          </a:p>
        </p:txBody>
      </p:sp>
      <p:sp>
        <p:nvSpPr>
          <p:cNvPr id="244" name="Google Shape;244;g2ec1e5a3a42_0_218"/>
          <p:cNvSpPr txBox="1"/>
          <p:nvPr/>
        </p:nvSpPr>
        <p:spPr>
          <a:xfrm>
            <a:off x="3451200" y="4567075"/>
            <a:ext cx="32073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Li et al., 2024, GMD, in </a:t>
            </a:r>
            <a:r>
              <a:rPr b="1" lang="en">
                <a:solidFill>
                  <a:schemeClr val="dk2"/>
                </a:solidFill>
              </a:rPr>
              <a:t>review</a:t>
            </a:r>
            <a:r>
              <a:rPr b="1" lang="en">
                <a:solidFill>
                  <a:schemeClr val="dk2"/>
                </a:solidFill>
              </a:rPr>
              <a:t>.</a:t>
            </a:r>
            <a:endParaRPr b="1">
              <a:solidFill>
                <a:schemeClr val="dk2"/>
              </a:solidFill>
            </a:endParaRPr>
          </a:p>
        </p:txBody>
      </p:sp>
      <p:pic>
        <p:nvPicPr>
          <p:cNvPr id="245" name="Google Shape;245;g2ec1e5a3a42_0_218"/>
          <p:cNvPicPr preferRelativeResize="0"/>
          <p:nvPr/>
        </p:nvPicPr>
        <p:blipFill>
          <a:blip r:embed="rId3">
            <a:alphaModFix/>
          </a:blip>
          <a:stretch>
            <a:fillRect/>
          </a:stretch>
        </p:blipFill>
        <p:spPr>
          <a:xfrm>
            <a:off x="190488" y="1592950"/>
            <a:ext cx="8856475" cy="3019025"/>
          </a:xfrm>
          <a:prstGeom prst="rect">
            <a:avLst/>
          </a:prstGeom>
          <a:noFill/>
          <a:ln>
            <a:noFill/>
          </a:ln>
        </p:spPr>
      </p:pic>
      <p:sp>
        <p:nvSpPr>
          <p:cNvPr id="246" name="Google Shape;246;g2ec1e5a3a42_0_2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