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5143500" cx="9144000"/>
  <p:notesSz cx="6858000" cy="9144000"/>
  <p:embeddedFontLst>
    <p:embeddedFont>
      <p:font typeface="Arial Narrow"/>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5" roundtripDataSignature="AMtx7mhc5O07QQwFHcTYMSJ+1pDQWVQI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29E0B51-7F0F-4A81-846C-0C61A0D5ED30}">
  <a:tblStyle styleId="{F29E0B51-7F0F-4A81-846C-0C61A0D5ED3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E304C8F6-E0BB-412A-8E07-7B6954794455}"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Narrow-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ArialNarrow-italic.fntdata"/><Relationship Id="rId10" Type="http://schemas.openxmlformats.org/officeDocument/2006/relationships/slide" Target="slides/slide4.xml"/><Relationship Id="rId32" Type="http://schemas.openxmlformats.org/officeDocument/2006/relationships/font" Target="fonts/ArialNarrow-bold.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ArialNarrow-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txBox="1"/>
          <p:nvPr>
            <p:ph idx="1" type="body"/>
          </p:nvPr>
        </p:nvSpPr>
        <p:spPr>
          <a:xfrm>
            <a:off x="670891" y="4572000"/>
            <a:ext cx="5367130" cy="3747541"/>
          </a:xfrm>
          <a:prstGeom prst="rect">
            <a:avLst/>
          </a:prstGeom>
          <a:noFill/>
          <a:ln>
            <a:noFill/>
          </a:ln>
        </p:spPr>
        <p:txBody>
          <a:bodyPr anchorCtr="0" anchor="t" bIns="89600" lIns="89600" spcFirstLastPara="1" rIns="89600" wrap="square" tIns="89600">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
        <p:nvSpPr>
          <p:cNvPr id="51" name="Google Shape;51;p1:notes"/>
          <p:cNvSpPr/>
          <p:nvPr>
            <p:ph idx="2" type="sldImg"/>
          </p:nvPr>
        </p:nvSpPr>
        <p:spPr>
          <a:xfrm>
            <a:off x="-242888" y="374650"/>
            <a:ext cx="7194551" cy="40481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b3f863a714_0_2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2b3f863a714_0_2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ed602f1e68_0_45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ed602f1e68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ed602f1e68_0_51: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ed602f1e6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ed602f1e68_0_429: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ed602f1e68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ec10d03ac6_0_9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ec10d03ac6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ec10d03ac6_0_88: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ec10d03ac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b1f329b2c5_0_2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2b1f329b2c5_0_2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Add other cd curves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3:notes"/>
          <p:cNvSpPr/>
          <p:nvPr>
            <p:ph idx="2" type="sldImg"/>
          </p:nvPr>
        </p:nvSpPr>
        <p:spPr>
          <a:xfrm>
            <a:off x="-227013" y="381000"/>
            <a:ext cx="7312026" cy="41132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13:notes"/>
          <p:cNvSpPr txBox="1"/>
          <p:nvPr>
            <p:ph idx="1" type="body"/>
          </p:nvPr>
        </p:nvSpPr>
        <p:spPr>
          <a:xfrm>
            <a:off x="685800" y="4648201"/>
            <a:ext cx="5486400" cy="3810000"/>
          </a:xfrm>
          <a:prstGeom prst="rect">
            <a:avLst/>
          </a:prstGeom>
          <a:noFill/>
          <a:ln>
            <a:noFill/>
          </a:ln>
        </p:spPr>
        <p:txBody>
          <a:bodyPr anchorCtr="0" anchor="t" bIns="89600" lIns="89600" spcFirstLastPara="1" rIns="89600" wrap="square" tIns="89600">
            <a:noAutofit/>
          </a:bodyPr>
          <a:lstStyle/>
          <a:p>
            <a:pPr indent="0" lvl="0" marL="0" rtl="0" algn="l">
              <a:lnSpc>
                <a:spcPct val="100000"/>
              </a:lnSpc>
              <a:spcBef>
                <a:spcPts val="0"/>
              </a:spcBef>
              <a:spcAft>
                <a:spcPts val="0"/>
              </a:spcAft>
              <a:buSzPts val="1100"/>
              <a:buNone/>
            </a:pPr>
            <a:r>
              <a:t/>
            </a:r>
            <a:endParaRPr/>
          </a:p>
        </p:txBody>
      </p:sp>
      <p:sp>
        <p:nvSpPr>
          <p:cNvPr id="269" name="Google Shape;269;p13:notes"/>
          <p:cNvSpPr txBox="1"/>
          <p:nvPr>
            <p:ph idx="12" type="sldNum"/>
          </p:nvPr>
        </p:nvSpPr>
        <p:spPr>
          <a:xfrm>
            <a:off x="3884613" y="8685214"/>
            <a:ext cx="2971800" cy="457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ed602f1e68_0_77: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2ed602f1e68_0_77: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p:txBody>
      </p:sp>
      <p:sp>
        <p:nvSpPr>
          <p:cNvPr id="284" name="Google Shape;284;g2ed602f1e68_0_77:notes"/>
          <p:cNvSpPr txBox="1"/>
          <p:nvPr>
            <p:ph idx="12" type="sldNum"/>
          </p:nvPr>
        </p:nvSpPr>
        <p:spPr>
          <a:xfrm>
            <a:off x="3884613" y="8685214"/>
            <a:ext cx="2971800" cy="4572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ed602f1e6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2ed602f1e6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00"/>
              <a:buNone/>
            </a:pPr>
            <a:r>
              <a:t/>
            </a:r>
            <a:endParaRPr sz="900">
              <a:solidFill>
                <a:srgbClr val="0A4595"/>
              </a:solidFill>
            </a:endParaRPr>
          </a:p>
          <a:p>
            <a:pPr indent="0" lvl="0" marL="0" rtl="0" algn="l">
              <a:lnSpc>
                <a:spcPct val="100000"/>
              </a:lnSpc>
              <a:spcBef>
                <a:spcPts val="0"/>
              </a:spcBef>
              <a:spcAft>
                <a:spcPts val="0"/>
              </a:spcAft>
              <a:buSzPts val="900"/>
              <a:buNone/>
            </a:pPr>
            <a:r>
              <a:t/>
            </a:r>
            <a:endParaRPr sz="900">
              <a:solidFill>
                <a:srgbClr val="0A4595"/>
              </a:solidFill>
              <a:highlight>
                <a:schemeClr val="lt1"/>
              </a:highlight>
            </a:endParaRPr>
          </a:p>
          <a:p>
            <a:pPr indent="0" lvl="0" marL="0" rtl="0" algn="l">
              <a:lnSpc>
                <a:spcPct val="100000"/>
              </a:lnSpc>
              <a:spcBef>
                <a:spcPts val="0"/>
              </a:spcBef>
              <a:spcAft>
                <a:spcPts val="0"/>
              </a:spcAft>
              <a:buSzPts val="900"/>
              <a:buNone/>
            </a:pPr>
            <a:r>
              <a:t/>
            </a:r>
            <a:endParaRPr sz="900">
              <a:solidFill>
                <a:srgbClr val="0A4595"/>
              </a:solidFill>
              <a:highlight>
                <a:schemeClr val="lt1"/>
              </a:highlight>
            </a:endParaRPr>
          </a:p>
          <a:p>
            <a:pPr indent="0" lvl="0" marL="0" rtl="0" algn="l">
              <a:lnSpc>
                <a:spcPct val="100000"/>
              </a:lnSpc>
              <a:spcBef>
                <a:spcPts val="0"/>
              </a:spcBef>
              <a:spcAft>
                <a:spcPts val="0"/>
              </a:spcAft>
              <a:buSzPts val="900"/>
              <a:buNone/>
            </a:pPr>
            <a:r>
              <a:t/>
            </a:r>
            <a:endParaRPr sz="900">
              <a:solidFill>
                <a:srgbClr val="0A4595"/>
              </a:solidFill>
              <a:highlight>
                <a:schemeClr val="lt1"/>
              </a:highlight>
            </a:endParaRPr>
          </a:p>
          <a:p>
            <a:pPr indent="0" lvl="0" marL="0" rtl="0" algn="l">
              <a:lnSpc>
                <a:spcPct val="100000"/>
              </a:lnSpc>
              <a:spcBef>
                <a:spcPts val="0"/>
              </a:spcBef>
              <a:spcAft>
                <a:spcPts val="0"/>
              </a:spcAft>
              <a:buClr>
                <a:schemeClr val="dk1"/>
              </a:buClr>
              <a:buSzPts val="900"/>
              <a:buFont typeface="Arial"/>
              <a:buNone/>
            </a:pPr>
            <a:r>
              <a:t/>
            </a:r>
            <a:endParaRPr sz="900">
              <a:solidFill>
                <a:srgbClr val="0A4595"/>
              </a:solidFill>
              <a:highlight>
                <a:schemeClr val="lt1"/>
              </a:high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ed602f1e68_0_246: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2ed602f1e68_0_246: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Arial"/>
              <a:ea typeface="Arial"/>
              <a:cs typeface="Arial"/>
              <a:sym typeface="Arial"/>
            </a:endParaRPr>
          </a:p>
        </p:txBody>
      </p:sp>
      <p:sp>
        <p:nvSpPr>
          <p:cNvPr id="291" name="Google Shape;291;g2ed602f1e68_0_246:notes"/>
          <p:cNvSpPr txBox="1"/>
          <p:nvPr>
            <p:ph idx="12" type="sldNum"/>
          </p:nvPr>
        </p:nvSpPr>
        <p:spPr>
          <a:xfrm>
            <a:off x="3884613" y="8685214"/>
            <a:ext cx="2971800" cy="457200"/>
          </a:xfrm>
          <a:prstGeom prst="rect">
            <a:avLst/>
          </a:prstGeom>
          <a:noFill/>
          <a:ln>
            <a:noFill/>
          </a:ln>
        </p:spPr>
        <p:txBody>
          <a:bodyPr anchorCtr="0" anchor="b" bIns="45625" lIns="91300" spcFirstLastPara="1" rIns="91300" wrap="square" tIns="456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b3f863a714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g2b3f863a714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ed602f1e68_0_3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g2ed602f1e68_0_3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b3f863a714_0_1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g2b3f863a714_0_1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b3f863a714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2b3f863a714_0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b1f329b2c5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g2b1f329b2c5_0_6:notes"/>
          <p:cNvSpPr txBox="1"/>
          <p:nvPr>
            <p:ph idx="1" type="body"/>
          </p:nvPr>
        </p:nvSpPr>
        <p:spPr>
          <a:xfrm>
            <a:off x="685800" y="4343400"/>
            <a:ext cx="5486400" cy="4114800"/>
          </a:xfrm>
          <a:prstGeom prst="rect">
            <a:avLst/>
          </a:prstGeom>
          <a:noFill/>
          <a:ln>
            <a:noFill/>
          </a:ln>
        </p:spPr>
        <p:txBody>
          <a:bodyPr anchorCtr="0" anchor="t" bIns="91300" lIns="91300" spcFirstLastPara="1" rIns="91300" wrap="square" tIns="91300">
            <a:noAutofit/>
          </a:bodyPr>
          <a:lstStyle/>
          <a:p>
            <a:pPr indent="0" lvl="0" marL="0" rtl="0" algn="l">
              <a:lnSpc>
                <a:spcPct val="100000"/>
              </a:lnSpc>
              <a:spcBef>
                <a:spcPts val="0"/>
              </a:spcBef>
              <a:spcAft>
                <a:spcPts val="0"/>
              </a:spcAft>
              <a:buSzPts val="1400"/>
              <a:buNone/>
            </a:pPr>
            <a:r>
              <a:t/>
            </a:r>
            <a:endParaRPr/>
          </a:p>
        </p:txBody>
      </p:sp>
      <p:sp>
        <p:nvSpPr>
          <p:cNvPr id="65" name="Google Shape;65;g2b1f329b2c5_0_6:notes"/>
          <p:cNvSpPr txBox="1"/>
          <p:nvPr>
            <p:ph idx="12" type="sldNum"/>
          </p:nvPr>
        </p:nvSpPr>
        <p:spPr>
          <a:xfrm>
            <a:off x="3884613" y="8685214"/>
            <a:ext cx="2971800" cy="4572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Running to see the effect of two way coupling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b3f863a714_0_2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2b3f863a714_0_2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ed602f1e68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g2ed602f1e68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b3f863a714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 name="Google Shape;118;g2b3f863a714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b3f863a714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g2b3f863a714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b3f863a714_0_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2b3f863a714_0_1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p:cSld name="Dk Blue">
    <p:spTree>
      <p:nvGrpSpPr>
        <p:cNvPr id="13" name="Shape 13"/>
        <p:cNvGrpSpPr/>
        <p:nvPr/>
      </p:nvGrpSpPr>
      <p:grpSpPr>
        <a:xfrm>
          <a:off x="0" y="0"/>
          <a:ext cx="0" cy="0"/>
          <a:chOff x="0" y="0"/>
          <a:chExt cx="0" cy="0"/>
        </a:xfrm>
      </p:grpSpPr>
      <p:sp>
        <p:nvSpPr>
          <p:cNvPr id="14" name="Google Shape;14;p16"/>
          <p:cNvSpPr/>
          <p:nvPr/>
        </p:nvSpPr>
        <p:spPr>
          <a:xfrm>
            <a:off x="0" y="0"/>
            <a:ext cx="9144000" cy="3200400"/>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 name="Google Shape;15;p16"/>
          <p:cNvSpPr/>
          <p:nvPr>
            <p:ph idx="2" type="pic"/>
          </p:nvPr>
        </p:nvSpPr>
        <p:spPr>
          <a:xfrm>
            <a:off x="0" y="3200400"/>
            <a:ext cx="9144000" cy="1943100"/>
          </a:xfrm>
          <a:prstGeom prst="rect">
            <a:avLst/>
          </a:prstGeom>
          <a:solidFill>
            <a:srgbClr val="F2F2F2"/>
          </a:solidFill>
          <a:ln>
            <a:noFill/>
          </a:ln>
        </p:spPr>
      </p:sp>
      <p:sp>
        <p:nvSpPr>
          <p:cNvPr id="16" name="Google Shape;16;p16"/>
          <p:cNvSpPr txBox="1"/>
          <p:nvPr>
            <p:ph idx="1" type="body"/>
          </p:nvPr>
        </p:nvSpPr>
        <p:spPr>
          <a:xfrm>
            <a:off x="2249134" y="457209"/>
            <a:ext cx="6437666" cy="1019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88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 name="Google Shape;17;p16"/>
          <p:cNvSpPr txBox="1"/>
          <p:nvPr>
            <p:ph idx="3" type="body"/>
          </p:nvPr>
        </p:nvSpPr>
        <p:spPr>
          <a:xfrm>
            <a:off x="2249146" y="1628103"/>
            <a:ext cx="6433864" cy="7035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560"/>
              </a:spcBef>
              <a:spcAft>
                <a:spcPts val="0"/>
              </a:spcAft>
              <a:buClr>
                <a:srgbClr val="C4EDFF"/>
              </a:buClr>
              <a:buSzPts val="2800"/>
              <a:buFont typeface="Arial"/>
              <a:buNone/>
              <a:defRPr b="0" i="0" sz="2800" u="none" cap="none" strike="noStrike">
                <a:solidFill>
                  <a:srgbClr val="C4EDFF"/>
                </a:solidFill>
                <a:latin typeface="Arial Narrow"/>
                <a:ea typeface="Arial Narrow"/>
                <a:cs typeface="Arial Narrow"/>
                <a:sym typeface="Arial Narrow"/>
              </a:defRPr>
            </a:lvl1pPr>
            <a:lvl2pPr indent="-406400" lvl="1" marL="914400" marR="0" algn="l">
              <a:lnSpc>
                <a:spcPct val="100000"/>
              </a:lnSpc>
              <a:spcBef>
                <a:spcPts val="560"/>
              </a:spcBef>
              <a:spcAft>
                <a:spcPts val="0"/>
              </a:spcAft>
              <a:buClr>
                <a:srgbClr val="252C31"/>
              </a:buClr>
              <a:buSzPts val="2800"/>
              <a:buFont typeface="Arial"/>
              <a:buChar char="•"/>
              <a:defRPr b="0" i="0" sz="2800" u="none" cap="none" strike="noStrike">
                <a:solidFill>
                  <a:srgbClr val="252C31"/>
                </a:solidFill>
                <a:latin typeface="Arial"/>
                <a:ea typeface="Arial"/>
                <a:cs typeface="Arial"/>
                <a:sym typeface="Arial"/>
              </a:defRPr>
            </a:lvl2pPr>
            <a:lvl3pPr indent="-381000" lvl="2" marL="1371600" marR="0" algn="l">
              <a:lnSpc>
                <a:spcPct val="100000"/>
              </a:lnSpc>
              <a:spcBef>
                <a:spcPts val="480"/>
              </a:spcBef>
              <a:spcAft>
                <a:spcPts val="0"/>
              </a:spcAft>
              <a:buClr>
                <a:srgbClr val="252C31"/>
              </a:buClr>
              <a:buSzPts val="2400"/>
              <a:buFont typeface="Arial"/>
              <a:buChar char="•"/>
              <a:defRPr b="0" i="0" sz="2400" u="none" cap="none" strike="noStrike">
                <a:solidFill>
                  <a:srgbClr val="252C31"/>
                </a:solidFill>
                <a:latin typeface="Arial"/>
                <a:ea typeface="Arial"/>
                <a:cs typeface="Arial"/>
                <a:sym typeface="Arial"/>
              </a:defRPr>
            </a:lvl3pPr>
            <a:lvl4pPr indent="-355600" lvl="3" marL="1828800" marR="0" algn="l">
              <a:lnSpc>
                <a:spcPct val="100000"/>
              </a:lnSpc>
              <a:spcBef>
                <a:spcPts val="400"/>
              </a:spcBef>
              <a:spcAft>
                <a:spcPts val="0"/>
              </a:spcAft>
              <a:buClr>
                <a:srgbClr val="252C31"/>
              </a:buClr>
              <a:buSzPts val="2000"/>
              <a:buFont typeface="Arial"/>
              <a:buChar char="•"/>
              <a:defRPr b="0" i="0" sz="2000" u="none" cap="none" strike="noStrike">
                <a:solidFill>
                  <a:srgbClr val="252C31"/>
                </a:solidFill>
                <a:latin typeface="Arial"/>
                <a:ea typeface="Arial"/>
                <a:cs typeface="Arial"/>
                <a:sym typeface="Arial"/>
              </a:defRPr>
            </a:lvl4pPr>
            <a:lvl5pPr indent="-342900" lvl="4" marL="2286000" marR="0" algn="l">
              <a:lnSpc>
                <a:spcPct val="100000"/>
              </a:lnSpc>
              <a:spcBef>
                <a:spcPts val="360"/>
              </a:spcBef>
              <a:spcAft>
                <a:spcPts val="0"/>
              </a:spcAft>
              <a:buClr>
                <a:srgbClr val="252C31"/>
              </a:buClr>
              <a:buSzPts val="1800"/>
              <a:buFont typeface="Arial"/>
              <a:buChar char="•"/>
              <a:defRPr b="0" i="0" sz="1800" u="none" cap="none" strike="noStrike">
                <a:solidFill>
                  <a:srgbClr val="252C31"/>
                </a:solidFill>
                <a:latin typeface="Arial"/>
                <a:ea typeface="Arial"/>
                <a:cs typeface="Arial"/>
                <a:sym typeface="Arial"/>
              </a:defRPr>
            </a:lvl5pPr>
            <a:lvl6pPr indent="-330200" lvl="5" marL="2743200" marR="0" algn="l">
              <a:lnSpc>
                <a:spcPct val="100000"/>
              </a:lnSpc>
              <a:spcBef>
                <a:spcPts val="320"/>
              </a:spcBef>
              <a:spcAft>
                <a:spcPts val="0"/>
              </a:spcAft>
              <a:buClr>
                <a:srgbClr val="252C31"/>
              </a:buClr>
              <a:buSzPts val="1600"/>
              <a:buFont typeface="Arial"/>
              <a:buChar char="•"/>
              <a:defRPr b="0" i="0" sz="1600" u="none" cap="none" strike="noStrike">
                <a:solidFill>
                  <a:srgbClr val="252C3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cxnSp>
        <p:nvCxnSpPr>
          <p:cNvPr id="18" name="Google Shape;18;p16"/>
          <p:cNvCxnSpPr/>
          <p:nvPr/>
        </p:nvCxnSpPr>
        <p:spPr>
          <a:xfrm>
            <a:off x="1908402" y="457200"/>
            <a:ext cx="0" cy="2604900"/>
          </a:xfrm>
          <a:prstGeom prst="straightConnector1">
            <a:avLst/>
          </a:prstGeom>
          <a:noFill/>
          <a:ln cap="flat" cmpd="sng" w="12700">
            <a:solidFill>
              <a:srgbClr val="3FAFFF"/>
            </a:solidFill>
            <a:prstDash val="solid"/>
            <a:round/>
            <a:headEnd len="sm" w="sm" type="none"/>
            <a:tailEnd len="sm" w="sm" type="none"/>
          </a:ln>
        </p:spPr>
      </p:cxnSp>
      <p:pic>
        <p:nvPicPr>
          <p:cNvPr id="19" name="Google Shape;19;p16"/>
          <p:cNvPicPr preferRelativeResize="0"/>
          <p:nvPr/>
        </p:nvPicPr>
        <p:blipFill rotWithShape="1">
          <a:blip r:embed="rId2">
            <a:alphaModFix/>
          </a:blip>
          <a:srcRect b="0" l="0" r="0" t="0"/>
          <a:stretch/>
        </p:blipFill>
        <p:spPr>
          <a:xfrm>
            <a:off x="458621" y="573025"/>
            <a:ext cx="1109048" cy="1109048"/>
          </a:xfrm>
          <a:prstGeom prst="rect">
            <a:avLst/>
          </a:prstGeom>
          <a:noFill/>
          <a:ln>
            <a:noFill/>
          </a:ln>
        </p:spPr>
      </p:pic>
      <p:sp>
        <p:nvSpPr>
          <p:cNvPr id="20" name="Google Shape;20;p16"/>
          <p:cNvSpPr txBox="1"/>
          <p:nvPr/>
        </p:nvSpPr>
        <p:spPr>
          <a:xfrm>
            <a:off x="425363" y="1682075"/>
            <a:ext cx="1175566" cy="546038"/>
          </a:xfrm>
          <a:prstGeom prst="rect">
            <a:avLst/>
          </a:prstGeom>
          <a:noFill/>
          <a:ln>
            <a:noFill/>
          </a:ln>
        </p:spPr>
        <p:txBody>
          <a:bodyPr anchorCtr="0" anchor="t" bIns="91425" lIns="0" spcFirstLastPara="1" rIns="0" wrap="square" tIns="182875">
            <a:noAutofit/>
          </a:bodyPr>
          <a:lstStyle/>
          <a:p>
            <a:pPr indent="0" lvl="0" marL="0" marR="0" rtl="0" algn="ctr">
              <a:lnSpc>
                <a:spcPct val="11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NATIONALWEATHER</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600"/>
              <a:buFont typeface="Arial"/>
              <a:buNone/>
            </a:pPr>
            <a:r>
              <a:rPr b="1" i="0" lang="en-US" sz="1600" u="none" cap="none" strike="noStrike">
                <a:solidFill>
                  <a:srgbClr val="FFFFFF"/>
                </a:solidFill>
                <a:latin typeface="Arial"/>
                <a:ea typeface="Arial"/>
                <a:cs typeface="Arial"/>
                <a:sym typeface="Arial"/>
              </a:rPr>
              <a:t>SERVICE</a:t>
            </a:r>
            <a:endParaRPr b="1" i="0" sz="16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p:cSld name="2 Column">
    <p:spTree>
      <p:nvGrpSpPr>
        <p:cNvPr id="45" name="Shape 45"/>
        <p:cNvGrpSpPr/>
        <p:nvPr/>
      </p:nvGrpSpPr>
      <p:grpSpPr>
        <a:xfrm>
          <a:off x="0" y="0"/>
          <a:ext cx="0" cy="0"/>
          <a:chOff x="0" y="0"/>
          <a:chExt cx="0" cy="0"/>
        </a:xfrm>
      </p:grpSpPr>
      <p:sp>
        <p:nvSpPr>
          <p:cNvPr id="46" name="Google Shape;46;g2ed602f1e68_0_351"/>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rmAutofit/>
          </a:bodyPr>
          <a:lstStyle>
            <a:lvl1pPr lvl="0" marR="0" rtl="0" algn="l">
              <a:lnSpc>
                <a:spcPct val="100000"/>
              </a:lnSpc>
              <a:spcBef>
                <a:spcPts val="0"/>
              </a:spcBef>
              <a:spcAft>
                <a:spcPts val="0"/>
              </a:spcAft>
              <a:buClr>
                <a:srgbClr val="0099D8"/>
              </a:buClr>
              <a:buSzPts val="3200"/>
              <a:buFont typeface="Arial"/>
              <a:buNone/>
              <a:defRPr b="1" i="0" sz="3200" u="none" cap="none" strike="noStrike">
                <a:solidFill>
                  <a:srgbClr val="0099D8"/>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47" name="Google Shape;47;g2ed602f1e68_0_351"/>
          <p:cNvSpPr txBox="1"/>
          <p:nvPr>
            <p:ph idx="1" type="body"/>
          </p:nvPr>
        </p:nvSpPr>
        <p:spPr>
          <a:xfrm>
            <a:off x="762000" y="914400"/>
            <a:ext cx="3742800" cy="3714900"/>
          </a:xfrm>
          <a:prstGeom prst="rect">
            <a:avLst/>
          </a:prstGeom>
          <a:noFill/>
          <a:ln>
            <a:noFill/>
          </a:ln>
        </p:spPr>
        <p:txBody>
          <a:bodyPr anchorCtr="0" anchor="t" bIns="91425" lIns="91425" spcFirstLastPara="1" rIns="91425" wrap="square" tIns="91425">
            <a:norm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8" name="Google Shape;48;g2ed602f1e68_0_351"/>
          <p:cNvSpPr txBox="1"/>
          <p:nvPr>
            <p:ph idx="2" type="body"/>
          </p:nvPr>
        </p:nvSpPr>
        <p:spPr>
          <a:xfrm>
            <a:off x="4953000" y="914400"/>
            <a:ext cx="3742800" cy="3714900"/>
          </a:xfrm>
          <a:prstGeom prst="rect">
            <a:avLst/>
          </a:prstGeom>
          <a:noFill/>
          <a:ln>
            <a:noFill/>
          </a:ln>
        </p:spPr>
        <p:txBody>
          <a:bodyPr anchorCtr="0" anchor="t" bIns="91425" lIns="91425" spcFirstLastPara="1" rIns="91425" wrap="square" tIns="91425">
            <a:normAutofit/>
          </a:bodyPr>
          <a:lstStyle>
            <a:lvl1pPr indent="-406400" lvl="0" marL="457200" marR="0" rtl="0" algn="l">
              <a:lnSpc>
                <a:spcPct val="100000"/>
              </a:lnSpc>
              <a:spcBef>
                <a:spcPts val="560"/>
              </a:spcBef>
              <a:spcAft>
                <a:spcPts val="0"/>
              </a:spcAft>
              <a:buClr>
                <a:srgbClr val="07336F"/>
              </a:buClr>
              <a:buSzPts val="2800"/>
              <a:buFont typeface="Arial"/>
              <a:buChar char="•"/>
              <a:defRPr b="0" i="0" sz="2800" u="none" cap="none" strike="noStrike">
                <a:solidFill>
                  <a:srgbClr val="07336F"/>
                </a:solidFill>
                <a:latin typeface="Arial"/>
                <a:ea typeface="Arial"/>
                <a:cs typeface="Arial"/>
                <a:sym typeface="Arial"/>
              </a:defRPr>
            </a:lvl1pPr>
            <a:lvl2pPr indent="-381000" lvl="1" marL="914400" marR="0" rtl="0" algn="l">
              <a:lnSpc>
                <a:spcPct val="100000"/>
              </a:lnSpc>
              <a:spcBef>
                <a:spcPts val="480"/>
              </a:spcBef>
              <a:spcAft>
                <a:spcPts val="0"/>
              </a:spcAft>
              <a:buClr>
                <a:srgbClr val="07336F"/>
              </a:buClr>
              <a:buSzPts val="2400"/>
              <a:buFont typeface="Arial"/>
              <a:buChar char="•"/>
              <a:defRPr b="0" i="0" sz="2400" u="none" cap="none" strike="noStrike">
                <a:solidFill>
                  <a:srgbClr val="07336F"/>
                </a:solidFill>
                <a:latin typeface="Arial"/>
                <a:ea typeface="Arial"/>
                <a:cs typeface="Arial"/>
                <a:sym typeface="Arial"/>
              </a:defRPr>
            </a:lvl2pPr>
            <a:lvl3pPr indent="-355600" lvl="2" marL="1371600" marR="0" rtl="0" algn="l">
              <a:lnSpc>
                <a:spcPct val="100000"/>
              </a:lnSpc>
              <a:spcBef>
                <a:spcPts val="400"/>
              </a:spcBef>
              <a:spcAft>
                <a:spcPts val="0"/>
              </a:spcAft>
              <a:buClr>
                <a:srgbClr val="07336F"/>
              </a:buClr>
              <a:buSzPts val="2000"/>
              <a:buFont typeface="Arial"/>
              <a:buChar char="•"/>
              <a:defRPr b="0" i="0" sz="2000" u="none" cap="none" strike="noStrike">
                <a:solidFill>
                  <a:srgbClr val="07336F"/>
                </a:solidFill>
                <a:latin typeface="Arial"/>
                <a:ea typeface="Arial"/>
                <a:cs typeface="Arial"/>
                <a:sym typeface="Arial"/>
              </a:defRPr>
            </a:lvl3pPr>
            <a:lvl4pPr indent="-342900" lvl="3" marL="1828800" marR="0" rtl="0" algn="l">
              <a:lnSpc>
                <a:spcPct val="100000"/>
              </a:lnSpc>
              <a:spcBef>
                <a:spcPts val="360"/>
              </a:spcBef>
              <a:spcAft>
                <a:spcPts val="0"/>
              </a:spcAft>
              <a:buClr>
                <a:srgbClr val="07336F"/>
              </a:buClr>
              <a:buSzPts val="1800"/>
              <a:buFont typeface="Arial"/>
              <a:buChar char="•"/>
              <a:defRPr b="0" i="0" sz="1800" u="none" cap="none" strike="noStrike">
                <a:solidFill>
                  <a:srgbClr val="07336F"/>
                </a:solidFill>
                <a:latin typeface="Arial"/>
                <a:ea typeface="Arial"/>
                <a:cs typeface="Arial"/>
                <a:sym typeface="Arial"/>
              </a:defRPr>
            </a:lvl4pPr>
            <a:lvl5pPr indent="-330200" lvl="4" marL="22860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Arial"/>
                <a:ea typeface="Arial"/>
                <a:cs typeface="Arial"/>
                <a:sym typeface="Arial"/>
              </a:defRPr>
            </a:lvl5pPr>
            <a:lvl6pPr indent="-330200" lvl="5" marL="2743200" marR="0" rtl="0" algn="l">
              <a:lnSpc>
                <a:spcPct val="100000"/>
              </a:lnSpc>
              <a:spcBef>
                <a:spcPts val="320"/>
              </a:spcBef>
              <a:spcAft>
                <a:spcPts val="0"/>
              </a:spcAft>
              <a:buClr>
                <a:srgbClr val="07336F"/>
              </a:buClr>
              <a:buSzPts val="1600"/>
              <a:buFont typeface="Arial"/>
              <a:buChar char="•"/>
              <a:defRPr b="0" i="0" sz="1600" u="none" cap="none" strike="noStrike">
                <a:solidFill>
                  <a:srgbClr val="07336F"/>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p:nvPr>
            <p:ph idx="1" type="body"/>
          </p:nvPr>
        </p:nvSpPr>
        <p:spPr>
          <a:xfrm>
            <a:off x="457200" y="1280160"/>
            <a:ext cx="822960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1">
  <p:cSld name="Dk Blue 1">
    <p:spTree>
      <p:nvGrpSpPr>
        <p:cNvPr id="24" name="Shape 24"/>
        <p:cNvGrpSpPr/>
        <p:nvPr/>
      </p:nvGrpSpPr>
      <p:grpSpPr>
        <a:xfrm>
          <a:off x="0" y="0"/>
          <a:ext cx="0" cy="0"/>
          <a:chOff x="0" y="0"/>
          <a:chExt cx="0" cy="0"/>
        </a:xfrm>
      </p:grpSpPr>
      <p:sp>
        <p:nvSpPr>
          <p:cNvPr id="25" name="Google Shape;25;p17"/>
          <p:cNvSpPr/>
          <p:nvPr/>
        </p:nvSpPr>
        <p:spPr>
          <a:xfrm>
            <a:off x="0" y="0"/>
            <a:ext cx="9144000" cy="4800600"/>
          </a:xfrm>
          <a:prstGeom prst="rect">
            <a:avLst/>
          </a:prstGeom>
          <a:solidFill>
            <a:srgbClr val="0017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 name="Google Shape;26;p17"/>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lt1"/>
              </a:buClr>
              <a:buSzPts val="32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 type="body"/>
          </p:nvPr>
        </p:nvSpPr>
        <p:spPr>
          <a:xfrm>
            <a:off x="457200" y="1162050"/>
            <a:ext cx="8229600" cy="3332163"/>
          </a:xfrm>
          <a:prstGeom prst="rect">
            <a:avLst/>
          </a:prstGeom>
          <a:noFill/>
          <a:ln>
            <a:noFill/>
          </a:ln>
        </p:spPr>
        <p:txBody>
          <a:bodyPr anchorCtr="0" anchor="t" bIns="45700" lIns="0" spcFirstLastPara="1" rIns="0" wrap="square" tIns="0">
            <a:normAutofit/>
          </a:bodyPr>
          <a:lstStyle>
            <a:lvl1pPr indent="-393700" lvl="0" marL="457200" algn="l">
              <a:lnSpc>
                <a:spcPct val="110000"/>
              </a:lnSpc>
              <a:spcBef>
                <a:spcPts val="1800"/>
              </a:spcBef>
              <a:spcAft>
                <a:spcPts val="0"/>
              </a:spcAft>
              <a:buClr>
                <a:schemeClr val="lt1"/>
              </a:buClr>
              <a:buSzPts val="2600"/>
              <a:buFont typeface="Arial"/>
              <a:buChar char="•"/>
              <a:defRPr b="0" i="0" sz="2600">
                <a:solidFill>
                  <a:schemeClr val="lt1"/>
                </a:solidFill>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all Pic Left">
  <p:cSld name="1 Column, Tall Pic Left">
    <p:spTree>
      <p:nvGrpSpPr>
        <p:cNvPr id="28" name="Shape 28"/>
        <p:cNvGrpSpPr/>
        <p:nvPr/>
      </p:nvGrpSpPr>
      <p:grpSpPr>
        <a:xfrm>
          <a:off x="0" y="0"/>
          <a:ext cx="0" cy="0"/>
          <a:chOff x="0" y="0"/>
          <a:chExt cx="0" cy="0"/>
        </a:xfrm>
      </p:grpSpPr>
      <p:sp>
        <p:nvSpPr>
          <p:cNvPr id="29" name="Google Shape;29;g2b1f329b2c5_0_351"/>
          <p:cNvSpPr txBox="1"/>
          <p:nvPr>
            <p:ph type="title"/>
          </p:nvPr>
        </p:nvSpPr>
        <p:spPr>
          <a:xfrm>
            <a:off x="752888" y="205978"/>
            <a:ext cx="7933800" cy="594300"/>
          </a:xfrm>
          <a:prstGeom prst="rect">
            <a:avLst/>
          </a:prstGeom>
          <a:noFill/>
          <a:ln>
            <a:noFill/>
          </a:ln>
        </p:spPr>
        <p:txBody>
          <a:bodyPr anchorCtr="0" anchor="ctr" bIns="68575" lIns="68575" spcFirstLastPara="1" rIns="68575" wrap="square" tIns="68575">
            <a:normAutofit/>
          </a:bodyPr>
          <a:lstStyle>
            <a:lvl1pPr lvl="0" marR="0" algn="l">
              <a:lnSpc>
                <a:spcPct val="100000"/>
              </a:lnSpc>
              <a:spcBef>
                <a:spcPts val="0"/>
              </a:spcBef>
              <a:spcAft>
                <a:spcPts val="0"/>
              </a:spcAft>
              <a:buClr>
                <a:srgbClr val="0099D8"/>
              </a:buClr>
              <a:buSzPts val="2400"/>
              <a:buFont typeface="Arial"/>
              <a:buNone/>
              <a:defRPr b="1" i="0" sz="3200" u="none" cap="none" strike="noStrike">
                <a:solidFill>
                  <a:srgbClr val="0099D8"/>
                </a:solidFill>
                <a:latin typeface="Arial"/>
                <a:ea typeface="Arial"/>
                <a:cs typeface="Arial"/>
                <a:sym typeface="Arial"/>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p:txBody>
      </p:sp>
      <p:sp>
        <p:nvSpPr>
          <p:cNvPr id="30" name="Google Shape;30;g2b1f329b2c5_0_351"/>
          <p:cNvSpPr/>
          <p:nvPr>
            <p:ph idx="2" type="pic"/>
          </p:nvPr>
        </p:nvSpPr>
        <p:spPr>
          <a:xfrm>
            <a:off x="762000" y="914400"/>
            <a:ext cx="2590800" cy="3714900"/>
          </a:xfrm>
          <a:prstGeom prst="rect">
            <a:avLst/>
          </a:prstGeom>
          <a:solidFill>
            <a:srgbClr val="F2F2F2"/>
          </a:solidFill>
          <a:ln>
            <a:noFill/>
          </a:ln>
        </p:spPr>
      </p:sp>
      <p:sp>
        <p:nvSpPr>
          <p:cNvPr id="31" name="Google Shape;31;g2b1f329b2c5_0_351"/>
          <p:cNvSpPr txBox="1"/>
          <p:nvPr>
            <p:ph idx="1" type="body"/>
          </p:nvPr>
        </p:nvSpPr>
        <p:spPr>
          <a:xfrm>
            <a:off x="3505200" y="914400"/>
            <a:ext cx="5190600" cy="3714900"/>
          </a:xfrm>
          <a:prstGeom prst="rect">
            <a:avLst/>
          </a:prstGeom>
          <a:noFill/>
          <a:ln>
            <a:noFill/>
          </a:ln>
        </p:spPr>
        <p:txBody>
          <a:bodyPr anchorCtr="0" anchor="t" bIns="68575" lIns="68575" spcFirstLastPara="1" rIns="68575" wrap="square" tIns="68575">
            <a:normAutofit/>
          </a:bodyPr>
          <a:lstStyle>
            <a:lvl1pPr indent="-361950" lvl="0" marL="457200" marR="0" algn="l">
              <a:lnSpc>
                <a:spcPct val="100000"/>
              </a:lnSpc>
              <a:spcBef>
                <a:spcPts val="600"/>
              </a:spcBef>
              <a:spcAft>
                <a:spcPts val="0"/>
              </a:spcAft>
              <a:buClr>
                <a:srgbClr val="07336F"/>
              </a:buClr>
              <a:buSzPts val="2100"/>
              <a:buFont typeface="Arial"/>
              <a:buChar char="•"/>
              <a:defRPr b="0" i="0" sz="2800" u="none" cap="none" strike="noStrike">
                <a:solidFill>
                  <a:srgbClr val="07336F"/>
                </a:solidFill>
                <a:latin typeface="Arial"/>
                <a:ea typeface="Arial"/>
                <a:cs typeface="Arial"/>
                <a:sym typeface="Arial"/>
              </a:defRPr>
            </a:lvl1pPr>
            <a:lvl2pPr indent="-342900" lvl="1" marL="914400" marR="0" algn="l">
              <a:lnSpc>
                <a:spcPct val="100000"/>
              </a:lnSpc>
              <a:spcBef>
                <a:spcPts val="500"/>
              </a:spcBef>
              <a:spcAft>
                <a:spcPts val="0"/>
              </a:spcAft>
              <a:buClr>
                <a:srgbClr val="07336F"/>
              </a:buClr>
              <a:buSzPts val="1800"/>
              <a:buFont typeface="Arial"/>
              <a:buChar char="•"/>
              <a:defRPr b="0" i="0" sz="2400" u="none" cap="none" strike="noStrike">
                <a:solidFill>
                  <a:srgbClr val="07336F"/>
                </a:solidFill>
                <a:latin typeface="Arial"/>
                <a:ea typeface="Arial"/>
                <a:cs typeface="Arial"/>
                <a:sym typeface="Arial"/>
              </a:defRPr>
            </a:lvl2pPr>
            <a:lvl3pPr indent="-323850" lvl="2" marL="1371600" marR="0" algn="l">
              <a:lnSpc>
                <a:spcPct val="100000"/>
              </a:lnSpc>
              <a:spcBef>
                <a:spcPts val="400"/>
              </a:spcBef>
              <a:spcAft>
                <a:spcPts val="0"/>
              </a:spcAft>
              <a:buClr>
                <a:srgbClr val="07336F"/>
              </a:buClr>
              <a:buSzPts val="1500"/>
              <a:buFont typeface="Arial"/>
              <a:buChar char="•"/>
              <a:defRPr b="0" i="0" sz="2000" u="none" cap="none" strike="noStrike">
                <a:solidFill>
                  <a:srgbClr val="07336F"/>
                </a:solidFill>
                <a:latin typeface="Arial"/>
                <a:ea typeface="Arial"/>
                <a:cs typeface="Arial"/>
                <a:sym typeface="Arial"/>
              </a:defRPr>
            </a:lvl3pPr>
            <a:lvl4pPr indent="-317500" lvl="3" marL="1828800" marR="0" algn="l">
              <a:lnSpc>
                <a:spcPct val="100000"/>
              </a:lnSpc>
              <a:spcBef>
                <a:spcPts val="400"/>
              </a:spcBef>
              <a:spcAft>
                <a:spcPts val="0"/>
              </a:spcAft>
              <a:buClr>
                <a:srgbClr val="07336F"/>
              </a:buClr>
              <a:buSzPts val="1400"/>
              <a:buFont typeface="Arial"/>
              <a:buChar char="•"/>
              <a:defRPr b="0" i="0" sz="1800" u="none" cap="none" strike="noStrike">
                <a:solidFill>
                  <a:srgbClr val="07336F"/>
                </a:solidFill>
                <a:latin typeface="Arial"/>
                <a:ea typeface="Arial"/>
                <a:cs typeface="Arial"/>
                <a:sym typeface="Arial"/>
              </a:defRPr>
            </a:lvl4pPr>
            <a:lvl5pPr indent="-304800" lvl="4" marL="2286000" marR="0" algn="l">
              <a:lnSpc>
                <a:spcPct val="100000"/>
              </a:lnSpc>
              <a:spcBef>
                <a:spcPts val="300"/>
              </a:spcBef>
              <a:spcAft>
                <a:spcPts val="0"/>
              </a:spcAft>
              <a:buClr>
                <a:srgbClr val="07336F"/>
              </a:buClr>
              <a:buSzPts val="1200"/>
              <a:buFont typeface="Arial"/>
              <a:buChar char="•"/>
              <a:defRPr b="0" i="0" sz="1600" u="none" cap="none" strike="noStrike">
                <a:solidFill>
                  <a:srgbClr val="07336F"/>
                </a:solidFill>
                <a:latin typeface="Arial"/>
                <a:ea typeface="Arial"/>
                <a:cs typeface="Arial"/>
                <a:sym typeface="Arial"/>
              </a:defRPr>
            </a:lvl5pPr>
            <a:lvl6pPr indent="-304800" lvl="5" marL="2743200" marR="0" algn="l">
              <a:lnSpc>
                <a:spcPct val="100000"/>
              </a:lnSpc>
              <a:spcBef>
                <a:spcPts val="300"/>
              </a:spcBef>
              <a:spcAft>
                <a:spcPts val="0"/>
              </a:spcAft>
              <a:buClr>
                <a:srgbClr val="07336F"/>
              </a:buClr>
              <a:buSzPts val="1200"/>
              <a:buFont typeface="Arial"/>
              <a:buChar char="•"/>
              <a:defRPr b="0" i="0" sz="1600" u="none" cap="none" strike="noStrike">
                <a:solidFill>
                  <a:srgbClr val="07336F"/>
                </a:solidFill>
                <a:latin typeface="Calibri"/>
                <a:ea typeface="Calibri"/>
                <a:cs typeface="Calibri"/>
                <a:sym typeface="Calibri"/>
              </a:defRPr>
            </a:lvl6pPr>
            <a:lvl7pPr indent="-323850" lvl="6" marL="3200400" marR="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7pPr>
            <a:lvl8pPr indent="-323850" lvl="7" marL="3657600" marR="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8pPr>
            <a:lvl9pPr indent="-323850" lvl="8" marL="4114800" marR="0" algn="l">
              <a:lnSpc>
                <a:spcPct val="100000"/>
              </a:lnSpc>
              <a:spcBef>
                <a:spcPts val="400"/>
              </a:spcBef>
              <a:spcAft>
                <a:spcPts val="0"/>
              </a:spcAft>
              <a:buClr>
                <a:schemeClr val="dk1"/>
              </a:buClr>
              <a:buSzPts val="15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2" name="Shape 32"/>
        <p:cNvGrpSpPr/>
        <p:nvPr/>
      </p:nvGrpSpPr>
      <p:grpSpPr>
        <a:xfrm>
          <a:off x="0" y="0"/>
          <a:ext cx="0" cy="0"/>
          <a:chOff x="0" y="0"/>
          <a:chExt cx="0" cy="0"/>
        </a:xfrm>
      </p:grpSpPr>
      <p:sp>
        <p:nvSpPr>
          <p:cNvPr id="33" name="Google Shape;33;p20"/>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algn="ctr">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0"/>
          <p:cNvSpPr txBox="1"/>
          <p:nvPr>
            <p:ph idx="1" type="body"/>
          </p:nvPr>
        </p:nvSpPr>
        <p:spPr>
          <a:xfrm>
            <a:off x="457200" y="1280160"/>
            <a:ext cx="393192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0"/>
          <p:cNvSpPr txBox="1"/>
          <p:nvPr>
            <p:ph idx="2" type="body"/>
          </p:nvPr>
        </p:nvSpPr>
        <p:spPr>
          <a:xfrm>
            <a:off x="4754880" y="1280160"/>
            <a:ext cx="3931920" cy="3314700"/>
          </a:xfrm>
          <a:prstGeom prst="rect">
            <a:avLst/>
          </a:prstGeom>
          <a:noFill/>
          <a:ln>
            <a:noFill/>
          </a:ln>
        </p:spPr>
        <p:txBody>
          <a:bodyPr anchorCtr="0" anchor="t" bIns="45700" lIns="0" spcFirstLastPara="1" rIns="0" wrap="square" tIns="0">
            <a:normAutofit/>
          </a:bodyPr>
          <a:lstStyle>
            <a:lvl1pPr indent="-228600" lvl="0" marL="457200" algn="l">
              <a:lnSpc>
                <a:spcPct val="90000"/>
              </a:lnSpc>
              <a:spcBef>
                <a:spcPts val="1000"/>
              </a:spcBef>
              <a:spcAft>
                <a:spcPts val="0"/>
              </a:spcAft>
              <a:buClr>
                <a:schemeClr val="accent2"/>
              </a:buClr>
              <a:buSzPts val="1800"/>
              <a:buNone/>
              <a:defRPr/>
            </a:lvl1pPr>
            <a:lvl2pPr indent="-228600" lvl="1" marL="914400" algn="l">
              <a:lnSpc>
                <a:spcPct val="110000"/>
              </a:lnSpc>
              <a:spcBef>
                <a:spcPts val="600"/>
              </a:spcBef>
              <a:spcAft>
                <a:spcPts val="0"/>
              </a:spcAft>
              <a:buClr>
                <a:schemeClr val="dk2"/>
              </a:buClr>
              <a:buSzPts val="1800"/>
              <a:buNone/>
              <a:defRPr/>
            </a:lvl2pPr>
            <a:lvl3pPr indent="-342900" lvl="2" marL="1371600" algn="l">
              <a:lnSpc>
                <a:spcPct val="110000"/>
              </a:lnSpc>
              <a:spcBef>
                <a:spcPts val="600"/>
              </a:spcBef>
              <a:spcAft>
                <a:spcPts val="0"/>
              </a:spcAft>
              <a:buClr>
                <a:schemeClr val="dk2"/>
              </a:buClr>
              <a:buSzPts val="1800"/>
              <a:buChar char="•"/>
              <a:defRPr/>
            </a:lvl3pPr>
            <a:lvl4pPr indent="-342900" lvl="3" marL="1828800" algn="l">
              <a:lnSpc>
                <a:spcPct val="110000"/>
              </a:lnSpc>
              <a:spcBef>
                <a:spcPts val="600"/>
              </a:spcBef>
              <a:spcAft>
                <a:spcPts val="0"/>
              </a:spcAft>
              <a:buClr>
                <a:schemeClr val="dk2"/>
              </a:buClr>
              <a:buSzPts val="1800"/>
              <a:buChar char="–"/>
              <a:defRPr/>
            </a:lvl4pPr>
            <a:lvl5pPr indent="-342900" lvl="4" marL="2286000" algn="l">
              <a:lnSpc>
                <a:spcPct val="110000"/>
              </a:lnSpc>
              <a:spcBef>
                <a:spcPts val="600"/>
              </a:spcBef>
              <a:spcAft>
                <a:spcPts val="0"/>
              </a:spcAft>
              <a:buClr>
                <a:schemeClr val="dk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3_Title and Content">
    <p:spTree>
      <p:nvGrpSpPr>
        <p:cNvPr id="36" name="Shape 36"/>
        <p:cNvGrpSpPr/>
        <p:nvPr/>
      </p:nvGrpSpPr>
      <p:grpSpPr>
        <a:xfrm>
          <a:off x="0" y="0"/>
          <a:ext cx="0" cy="0"/>
          <a:chOff x="0" y="0"/>
          <a:chExt cx="0" cy="0"/>
        </a:xfrm>
      </p:grpSpPr>
      <p:sp>
        <p:nvSpPr>
          <p:cNvPr id="37" name="Google Shape;37;p5"/>
          <p:cNvSpPr txBox="1"/>
          <p:nvPr>
            <p:ph type="title"/>
          </p:nvPr>
        </p:nvSpPr>
        <p:spPr>
          <a:xfrm>
            <a:off x="710550" y="205969"/>
            <a:ext cx="7976100" cy="8574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 type="body"/>
          </p:nvPr>
        </p:nvSpPr>
        <p:spPr>
          <a:xfrm>
            <a:off x="710550" y="971550"/>
            <a:ext cx="8065200" cy="3714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360"/>
              </a:spcBef>
              <a:spcAft>
                <a:spcPts val="0"/>
              </a:spcAft>
              <a:buClr>
                <a:schemeClr val="dk1"/>
              </a:buClr>
              <a:buSzPts val="1800"/>
              <a:buChar char="•"/>
              <a:defRPr/>
            </a:lvl1pPr>
            <a:lvl2pPr indent="-342900" lvl="1" marL="914400" algn="l">
              <a:lnSpc>
                <a:spcPct val="110000"/>
              </a:lnSpc>
              <a:spcBef>
                <a:spcPts val="360"/>
              </a:spcBef>
              <a:spcAft>
                <a:spcPts val="0"/>
              </a:spcAft>
              <a:buClr>
                <a:schemeClr val="dk1"/>
              </a:buClr>
              <a:buSzPts val="1800"/>
              <a:buChar char="•"/>
              <a:defRPr/>
            </a:lvl2pPr>
            <a:lvl3pPr indent="-342900" lvl="2" marL="1371600" algn="l">
              <a:lnSpc>
                <a:spcPct val="110000"/>
              </a:lnSpc>
              <a:spcBef>
                <a:spcPts val="360"/>
              </a:spcBef>
              <a:spcAft>
                <a:spcPts val="0"/>
              </a:spcAft>
              <a:buClr>
                <a:schemeClr val="dk1"/>
              </a:buClr>
              <a:buSzPts val="1800"/>
              <a:buChar char="•"/>
              <a:defRPr/>
            </a:lvl3pPr>
            <a:lvl4pPr indent="-342900" lvl="3" marL="1828800" algn="l">
              <a:lnSpc>
                <a:spcPct val="110000"/>
              </a:lnSpc>
              <a:spcBef>
                <a:spcPts val="360"/>
              </a:spcBef>
              <a:spcAft>
                <a:spcPts val="0"/>
              </a:spcAft>
              <a:buClr>
                <a:schemeClr val="dk1"/>
              </a:buClr>
              <a:buSzPts val="1800"/>
              <a:buChar char="•"/>
              <a:defRPr/>
            </a:lvl4pPr>
            <a:lvl5pPr indent="-342900" lvl="4" marL="2286000" algn="l">
              <a:lnSpc>
                <a:spcPct val="110000"/>
              </a:lnSpc>
              <a:spcBef>
                <a:spcPts val="360"/>
              </a:spcBef>
              <a:spcAft>
                <a:spcPts val="0"/>
              </a:spcAft>
              <a:buClr>
                <a:schemeClr val="dk1"/>
              </a:buClr>
              <a:buSzPts val="1800"/>
              <a:buChar char="•"/>
              <a:defRPr/>
            </a:lvl5pPr>
            <a:lvl6pPr indent="-342900" lvl="5" marL="2743200" algn="l">
              <a:lnSpc>
                <a:spcPct val="90000"/>
              </a:lnSpc>
              <a:spcBef>
                <a:spcPts val="360"/>
              </a:spcBef>
              <a:spcAft>
                <a:spcPts val="0"/>
              </a:spcAft>
              <a:buClr>
                <a:schemeClr val="dk1"/>
              </a:buClr>
              <a:buSzPts val="1800"/>
              <a:buChar char="•"/>
              <a:defRPr/>
            </a:lvl6pPr>
            <a:lvl7pPr indent="-342900" lvl="6" marL="3200400" algn="l">
              <a:lnSpc>
                <a:spcPct val="90000"/>
              </a:lnSpc>
              <a:spcBef>
                <a:spcPts val="360"/>
              </a:spcBef>
              <a:spcAft>
                <a:spcPts val="0"/>
              </a:spcAft>
              <a:buClr>
                <a:schemeClr val="dk1"/>
              </a:buClr>
              <a:buSzPts val="1800"/>
              <a:buChar char="•"/>
              <a:defRPr/>
            </a:lvl7pPr>
            <a:lvl8pPr indent="-342900" lvl="7" marL="3657600" algn="l">
              <a:lnSpc>
                <a:spcPct val="90000"/>
              </a:lnSpc>
              <a:spcBef>
                <a:spcPts val="360"/>
              </a:spcBef>
              <a:spcAft>
                <a:spcPts val="0"/>
              </a:spcAft>
              <a:buClr>
                <a:schemeClr val="dk1"/>
              </a:buClr>
              <a:buSzPts val="1800"/>
              <a:buChar char="•"/>
              <a:defRPr/>
            </a:lvl8pPr>
            <a:lvl9pPr indent="-342900" lvl="8" marL="4114800" algn="l">
              <a:lnSpc>
                <a:spcPct val="9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39" name="Shape 39"/>
        <p:cNvGrpSpPr/>
        <p:nvPr/>
      </p:nvGrpSpPr>
      <p:grpSpPr>
        <a:xfrm>
          <a:off x="0" y="0"/>
          <a:ext cx="0" cy="0"/>
          <a:chOff x="0" y="0"/>
          <a:chExt cx="0" cy="0"/>
        </a:xfrm>
      </p:grpSpPr>
      <p:sp>
        <p:nvSpPr>
          <p:cNvPr id="40" name="Google Shape;40;p23"/>
          <p:cNvSpPr/>
          <p:nvPr/>
        </p:nvSpPr>
        <p:spPr>
          <a:xfrm>
            <a:off x="0" y="0"/>
            <a:ext cx="9144000" cy="4800600"/>
          </a:xfrm>
          <a:prstGeom prst="rect">
            <a:avLst/>
          </a:prstGeom>
          <a:solidFill>
            <a:srgbClr val="0017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k Blue 1">
  <p:cSld name="1_Dk Blue 1">
    <p:spTree>
      <p:nvGrpSpPr>
        <p:cNvPr id="41" name="Shape 41"/>
        <p:cNvGrpSpPr/>
        <p:nvPr/>
      </p:nvGrpSpPr>
      <p:grpSpPr>
        <a:xfrm>
          <a:off x="0" y="0"/>
          <a:ext cx="0" cy="0"/>
          <a:chOff x="0" y="0"/>
          <a:chExt cx="0" cy="0"/>
        </a:xfrm>
      </p:grpSpPr>
      <p:sp>
        <p:nvSpPr>
          <p:cNvPr id="42" name="Google Shape;42;p18"/>
          <p:cNvSpPr/>
          <p:nvPr/>
        </p:nvSpPr>
        <p:spPr>
          <a:xfrm>
            <a:off x="0" y="0"/>
            <a:ext cx="9144000" cy="4800600"/>
          </a:xfrm>
          <a:prstGeom prst="rect">
            <a:avLst/>
          </a:prstGeom>
          <a:solidFill>
            <a:srgbClr val="00174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18"/>
          <p:cNvSpPr txBox="1"/>
          <p:nvPr>
            <p:ph type="title"/>
          </p:nvPr>
        </p:nvSpPr>
        <p:spPr>
          <a:xfrm>
            <a:off x="457200" y="1932750"/>
            <a:ext cx="8229600" cy="9717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lt1"/>
              </a:buClr>
              <a:buSzPts val="4400"/>
              <a:buFont typeface="Arial"/>
              <a:buNone/>
              <a:defRPr b="1" i="0" sz="4400" u="none" cap="none" strike="noStrik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4" name="Shape 4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hyperlink" Target="https://www.commerce.gov/" TargetMode="Externa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14" Type="http://schemas.openxmlformats.org/officeDocument/2006/relationships/theme" Target="../theme/theme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74638"/>
            <a:ext cx="8229600" cy="594360"/>
          </a:xfrm>
          <a:prstGeom prst="rect">
            <a:avLst/>
          </a:prstGeom>
          <a:noFill/>
          <a:ln>
            <a:noFill/>
          </a:ln>
        </p:spPr>
        <p:txBody>
          <a:bodyPr anchorCtr="0" anchor="t" bIns="45700" lIns="0" spcFirstLastPara="1" rIns="0" wrap="square" tIns="45700">
            <a:normAutofit/>
          </a:bodyPr>
          <a:lstStyle>
            <a:lvl1pPr lvl="0" marR="0" rtl="0" algn="ctr">
              <a:lnSpc>
                <a:spcPct val="90000"/>
              </a:lnSpc>
              <a:spcBef>
                <a:spcPts val="0"/>
              </a:spcBef>
              <a:spcAft>
                <a:spcPts val="0"/>
              </a:spcAft>
              <a:buClr>
                <a:srgbClr val="003087"/>
              </a:buClr>
              <a:buSzPts val="3200"/>
              <a:buFont typeface="Arial"/>
              <a:buNone/>
              <a:defRPr b="1" i="0" sz="3200" u="none" cap="none" strike="noStrike">
                <a:solidFill>
                  <a:srgbClr val="003087"/>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5"/>
          <p:cNvSpPr txBox="1"/>
          <p:nvPr>
            <p:ph idx="1" type="body"/>
          </p:nvPr>
        </p:nvSpPr>
        <p:spPr>
          <a:xfrm>
            <a:off x="457200" y="1162051"/>
            <a:ext cx="8229600" cy="3314700"/>
          </a:xfrm>
          <a:prstGeom prst="rect">
            <a:avLst/>
          </a:prstGeom>
          <a:noFill/>
          <a:ln>
            <a:noFill/>
          </a:ln>
        </p:spPr>
        <p:txBody>
          <a:bodyPr anchorCtr="0" anchor="t" bIns="45700" lIns="0" spcFirstLastPara="1" rIns="0" wrap="square" tIns="0">
            <a:normAutofit/>
          </a:bodyPr>
          <a:lstStyle>
            <a:lvl1pPr indent="-228600" lvl="0" marL="457200" marR="0" rtl="0" algn="l">
              <a:lnSpc>
                <a:spcPct val="90000"/>
              </a:lnSpc>
              <a:spcBef>
                <a:spcPts val="1000"/>
              </a:spcBef>
              <a:spcAft>
                <a:spcPts val="0"/>
              </a:spcAft>
              <a:buClr>
                <a:srgbClr val="003087"/>
              </a:buClr>
              <a:buSzPts val="2000"/>
              <a:buFont typeface="Arial"/>
              <a:buNone/>
              <a:defRPr b="1" i="0" sz="2000" u="none" cap="none" strike="noStrike">
                <a:solidFill>
                  <a:srgbClr val="003087"/>
                </a:solidFill>
                <a:latin typeface="Arial"/>
                <a:ea typeface="Arial"/>
                <a:cs typeface="Arial"/>
                <a:sym typeface="Arial"/>
              </a:defRPr>
            </a:lvl1pPr>
            <a:lvl2pPr indent="-228600" lvl="1" marL="914400" marR="0" rtl="0" algn="l">
              <a:lnSpc>
                <a:spcPct val="110000"/>
              </a:lnSpc>
              <a:spcBef>
                <a:spcPts val="60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2pPr>
            <a:lvl3pPr indent="-342900" lvl="2" marL="1371600" marR="0" rtl="0" algn="l">
              <a:lnSpc>
                <a:spcPct val="110000"/>
              </a:lnSpc>
              <a:spcBef>
                <a:spcPts val="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3pPr>
            <a:lvl4pPr indent="-342900" lvl="3" marL="1828800" marR="0" rtl="0" algn="l">
              <a:lnSpc>
                <a:spcPct val="110000"/>
              </a:lnSpc>
              <a:spcBef>
                <a:spcPts val="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4pPr>
            <a:lvl5pPr indent="-342900" lvl="4" marL="2286000" marR="0" rtl="0" algn="l">
              <a:lnSpc>
                <a:spcPct val="110000"/>
              </a:lnSpc>
              <a:spcBef>
                <a:spcPts val="60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rgbClr val="003087"/>
              </a:buClr>
              <a:buSzPts val="1800"/>
              <a:buFont typeface="Arial"/>
              <a:buChar char="•"/>
              <a:defRPr b="0" i="0" sz="1800" u="none" cap="none" strike="noStrike">
                <a:solidFill>
                  <a:srgbClr val="003087"/>
                </a:solidFill>
                <a:latin typeface="Arial"/>
                <a:ea typeface="Arial"/>
                <a:cs typeface="Arial"/>
                <a:sym typeface="Arial"/>
              </a:defRPr>
            </a:lvl6pPr>
            <a:lvl7pPr indent="-342900" lvl="6" marL="3200400" marR="0" rtl="0" algn="l">
              <a:lnSpc>
                <a:spcPct val="90000"/>
              </a:lnSpc>
              <a:spcBef>
                <a:spcPts val="500"/>
              </a:spcBef>
              <a:spcAft>
                <a:spcPts val="0"/>
              </a:spcAft>
              <a:buClr>
                <a:srgbClr val="003087"/>
              </a:buClr>
              <a:buSzPts val="1800"/>
              <a:buFont typeface="Arial"/>
              <a:buChar char="•"/>
              <a:defRPr b="0" i="0" sz="1800" u="none" cap="none" strike="noStrike">
                <a:solidFill>
                  <a:srgbClr val="003087"/>
                </a:solidFill>
                <a:latin typeface="Arial"/>
                <a:ea typeface="Arial"/>
                <a:cs typeface="Arial"/>
                <a:sym typeface="Arial"/>
              </a:defRPr>
            </a:lvl7pPr>
            <a:lvl8pPr indent="-342900" lvl="7" marL="3657600" marR="0" rtl="0" algn="l">
              <a:lnSpc>
                <a:spcPct val="90000"/>
              </a:lnSpc>
              <a:spcBef>
                <a:spcPts val="500"/>
              </a:spcBef>
              <a:spcAft>
                <a:spcPts val="0"/>
              </a:spcAft>
              <a:buClr>
                <a:srgbClr val="003087"/>
              </a:buClr>
              <a:buSzPts val="1800"/>
              <a:buFont typeface="Arial"/>
              <a:buChar char="•"/>
              <a:defRPr b="0" i="0" sz="1800" u="none" cap="none" strike="noStrike">
                <a:solidFill>
                  <a:srgbClr val="003087"/>
                </a:solidFill>
                <a:latin typeface="Arial"/>
                <a:ea typeface="Arial"/>
                <a:cs typeface="Arial"/>
                <a:sym typeface="Arial"/>
              </a:defRPr>
            </a:lvl8pPr>
            <a:lvl9pPr indent="-342900" lvl="8" marL="4114800" marR="0" rtl="0" algn="l">
              <a:lnSpc>
                <a:spcPct val="90000"/>
              </a:lnSpc>
              <a:spcBef>
                <a:spcPts val="500"/>
              </a:spcBef>
              <a:spcAft>
                <a:spcPts val="0"/>
              </a:spcAft>
              <a:buClr>
                <a:srgbClr val="003087"/>
              </a:buClr>
              <a:buSzPts val="1800"/>
              <a:buFont typeface="Arial"/>
              <a:buChar char="•"/>
              <a:defRPr b="0" i="0" sz="1800" u="none" cap="none" strike="noStrike">
                <a:solidFill>
                  <a:srgbClr val="003087"/>
                </a:solidFill>
                <a:latin typeface="Arial"/>
                <a:ea typeface="Arial"/>
                <a:cs typeface="Arial"/>
                <a:sym typeface="Arial"/>
              </a:defRPr>
            </a:lvl9pPr>
          </a:lstStyle>
          <a:p/>
        </p:txBody>
      </p:sp>
      <p:sp>
        <p:nvSpPr>
          <p:cNvPr id="8" name="Google Shape;8;p15"/>
          <p:cNvSpPr/>
          <p:nvPr/>
        </p:nvSpPr>
        <p:spPr>
          <a:xfrm>
            <a:off x="0" y="4800601"/>
            <a:ext cx="9144000" cy="342900"/>
          </a:xfrm>
          <a:prstGeom prst="rect">
            <a:avLst/>
          </a:prstGeom>
          <a:solidFill>
            <a:srgbClr val="D6F5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A4595"/>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9" name="Google Shape;9;p15">
            <a:hlinkClick r:id="rId1"/>
          </p:cNvPr>
          <p:cNvPicPr preferRelativeResize="0"/>
          <p:nvPr/>
        </p:nvPicPr>
        <p:blipFill rotWithShape="1">
          <a:blip r:embed="rId2">
            <a:alphaModFix/>
          </a:blip>
          <a:srcRect b="0" l="0" r="0" t="0"/>
          <a:stretch/>
        </p:blipFill>
        <p:spPr>
          <a:xfrm>
            <a:off x="454928" y="4832593"/>
            <a:ext cx="278916" cy="278916"/>
          </a:xfrm>
          <a:prstGeom prst="rect">
            <a:avLst/>
          </a:prstGeom>
          <a:noFill/>
          <a:ln>
            <a:noFill/>
          </a:ln>
        </p:spPr>
      </p:pic>
      <p:sp>
        <p:nvSpPr>
          <p:cNvPr id="10" name="Google Shape;10;p15"/>
          <p:cNvSpPr txBox="1"/>
          <p:nvPr/>
        </p:nvSpPr>
        <p:spPr>
          <a:xfrm>
            <a:off x="1078312" y="4772975"/>
            <a:ext cx="3641700" cy="46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A4595"/>
                </a:solidFill>
                <a:latin typeface="Arial"/>
                <a:ea typeface="Arial"/>
                <a:cs typeface="Arial"/>
                <a:sym typeface="Arial"/>
              </a:rPr>
              <a:t>NATIONAL WEATHER SERVICE</a:t>
            </a:r>
            <a:endParaRPr b="1" i="0" sz="1400" u="none" cap="none" strike="noStrike">
              <a:solidFill>
                <a:srgbClr val="0A459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 name="Google Shape;11;p15"/>
          <p:cNvPicPr preferRelativeResize="0"/>
          <p:nvPr/>
        </p:nvPicPr>
        <p:blipFill rotWithShape="1">
          <a:blip r:embed="rId3">
            <a:alphaModFix/>
          </a:blip>
          <a:srcRect b="0" l="0" r="0" t="0"/>
          <a:stretch/>
        </p:blipFill>
        <p:spPr>
          <a:xfrm>
            <a:off x="808496" y="4830313"/>
            <a:ext cx="283465" cy="283465"/>
          </a:xfrm>
          <a:prstGeom prst="rect">
            <a:avLst/>
          </a:prstGeom>
          <a:noFill/>
          <a:ln>
            <a:noFill/>
          </a:ln>
        </p:spPr>
      </p:pic>
      <p:sp>
        <p:nvSpPr>
          <p:cNvPr id="12" name="Google Shape;12;p15"/>
          <p:cNvSpPr txBox="1"/>
          <p:nvPr/>
        </p:nvSpPr>
        <p:spPr>
          <a:xfrm>
            <a:off x="1461448" y="4913784"/>
            <a:ext cx="7239000" cy="115500"/>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b="0" i="0" lang="en-US" sz="1000" u="none" cap="none" strike="noStrike">
                <a:solidFill>
                  <a:srgbClr val="0B4596"/>
                </a:solidFill>
                <a:latin typeface="Arial Narrow"/>
                <a:ea typeface="Arial Narrow"/>
                <a:cs typeface="Arial Narrow"/>
                <a:sym typeface="Arial Narrow"/>
              </a:rPr>
              <a:t>‹#›</a:t>
            </a:fld>
            <a:endParaRPr b="0" i="0" sz="1000" u="none" cap="none" strike="noStrike">
              <a:solidFill>
                <a:srgbClr val="0B4596"/>
              </a:solidFill>
              <a:latin typeface="Arial Narrow"/>
              <a:ea typeface="Arial Narrow"/>
              <a:cs typeface="Arial Narrow"/>
              <a:sym typeface="Arial Narrow"/>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orient="horz" pos="2820">
          <p15:clr>
            <a:srgbClr val="F26B43"/>
          </p15:clr>
        </p15:guide>
        <p15:guide id="4" orient="horz" pos="252">
          <p15:clr>
            <a:srgbClr val="F26B43"/>
          </p15:clr>
        </p15:guide>
        <p15:guide id="5" pos="5472">
          <p15:clr>
            <a:srgbClr val="F26B43"/>
          </p15:clr>
        </p15:guide>
        <p15:guide id="6" pos="288">
          <p15:clr>
            <a:srgbClr val="F26B43"/>
          </p15:clr>
        </p15:guide>
        <p15:guide id="7" orient="horz" pos="7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0.png"/><Relationship Id="rId7" Type="http://schemas.openxmlformats.org/officeDocument/2006/relationships/image" Target="../media/image19.png"/><Relationship Id="rId8"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3.png"/><Relationship Id="rId4" Type="http://schemas.openxmlformats.org/officeDocument/2006/relationships/image" Target="../media/image34.png"/><Relationship Id="rId9" Type="http://schemas.openxmlformats.org/officeDocument/2006/relationships/image" Target="../media/image35.png"/><Relationship Id="rId5" Type="http://schemas.openxmlformats.org/officeDocument/2006/relationships/image" Target="../media/image32.png"/><Relationship Id="rId6" Type="http://schemas.openxmlformats.org/officeDocument/2006/relationships/image" Target="../media/image40.png"/><Relationship Id="rId7" Type="http://schemas.openxmlformats.org/officeDocument/2006/relationships/image" Target="../media/image39.png"/><Relationship Id="rId8" Type="http://schemas.openxmlformats.org/officeDocument/2006/relationships/image" Target="../media/image4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47.png"/><Relationship Id="rId9" Type="http://schemas.openxmlformats.org/officeDocument/2006/relationships/image" Target="../media/image40.png"/><Relationship Id="rId5" Type="http://schemas.openxmlformats.org/officeDocument/2006/relationships/image" Target="../media/image35.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41.png"/><Relationship Id="rId9"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42.png"/><Relationship Id="rId7" Type="http://schemas.openxmlformats.org/officeDocument/2006/relationships/image" Target="../media/image48.png"/><Relationship Id="rId8"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4.png"/><Relationship Id="rId4" Type="http://schemas.openxmlformats.org/officeDocument/2006/relationships/image" Target="../media/image43.png"/><Relationship Id="rId5" Type="http://schemas.openxmlformats.org/officeDocument/2006/relationships/image" Target="../media/image52.png"/><Relationship Id="rId6" Type="http://schemas.openxmlformats.org/officeDocument/2006/relationships/image" Target="../media/image55.png"/><Relationship Id="rId7" Type="http://schemas.openxmlformats.org/officeDocument/2006/relationships/image" Target="../media/image46.png"/><Relationship Id="rId8"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journals.ametsoc.org/view/journals/wefo/35/5/wafD200035.xml" TargetMode="External"/><Relationship Id="rId4" Type="http://schemas.openxmlformats.org/officeDocument/2006/relationships/hyperlink" Target="https://journals.ametsoc.org/view/journals/wefo/35/5/wafD200035.xml" TargetMode="External"/><Relationship Id="rId5" Type="http://schemas.openxmlformats.org/officeDocument/2006/relationships/hyperlink" Target="https://journals.ametsoc.org/view/journals/mwre/146/4/mwr-d-17-0157.1.xml" TargetMode="External"/><Relationship Id="rId6" Type="http://schemas.openxmlformats.org/officeDocument/2006/relationships/hyperlink" Target="https://journals.ametsoc.org/view/journals/mwre/146/4/mwr-d-17-0157.1.x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24.png"/><Relationship Id="rId8"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8.png"/><Relationship Id="rId7" Type="http://schemas.openxmlformats.org/officeDocument/2006/relationships/image" Target="../media/image21.png"/><Relationship Id="rId8"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7.png"/><Relationship Id="rId8"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
          <p:cNvSpPr txBox="1"/>
          <p:nvPr>
            <p:ph idx="1" type="body"/>
          </p:nvPr>
        </p:nvSpPr>
        <p:spPr>
          <a:xfrm>
            <a:off x="2310550" y="264475"/>
            <a:ext cx="6643200" cy="146274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4400"/>
              <a:buNone/>
            </a:pPr>
            <a:r>
              <a:rPr lang="en-US" sz="3500"/>
              <a:t>Updates on Wave Coupling for the Next Global Forecast System GFSv17</a:t>
            </a:r>
            <a:endParaRPr b="0" sz="3500">
              <a:solidFill>
                <a:srgbClr val="D6F5FF"/>
              </a:solidFill>
            </a:endParaRPr>
          </a:p>
        </p:txBody>
      </p:sp>
      <p:pic>
        <p:nvPicPr>
          <p:cNvPr id="54" name="Google Shape;54;p1"/>
          <p:cNvPicPr preferRelativeResize="0"/>
          <p:nvPr/>
        </p:nvPicPr>
        <p:blipFill rotWithShape="1">
          <a:blip r:embed="rId3">
            <a:alphaModFix/>
          </a:blip>
          <a:srcRect b="0" l="0" r="0" t="0"/>
          <a:stretch/>
        </p:blipFill>
        <p:spPr>
          <a:xfrm>
            <a:off x="0" y="3054751"/>
            <a:ext cx="9144000" cy="2165760"/>
          </a:xfrm>
          <a:prstGeom prst="rect">
            <a:avLst/>
          </a:prstGeom>
          <a:noFill/>
          <a:ln>
            <a:noFill/>
          </a:ln>
        </p:spPr>
      </p:pic>
      <p:sp>
        <p:nvSpPr>
          <p:cNvPr id="55" name="Google Shape;55;p1"/>
          <p:cNvSpPr txBox="1"/>
          <p:nvPr>
            <p:ph idx="3" type="body"/>
          </p:nvPr>
        </p:nvSpPr>
        <p:spPr>
          <a:xfrm>
            <a:off x="2310550" y="1921266"/>
            <a:ext cx="6643200" cy="100108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C4EDFF"/>
              </a:buClr>
              <a:buSzPts val="2800"/>
              <a:buFont typeface="Arial"/>
              <a:buNone/>
            </a:pPr>
            <a:r>
              <a:rPr b="1" lang="en-US" sz="1700">
                <a:solidFill>
                  <a:srgbClr val="D6F5FF"/>
                </a:solidFill>
              </a:rPr>
              <a:t>JULY</a:t>
            </a:r>
            <a:r>
              <a:rPr b="1" lang="en-US" sz="1700">
                <a:solidFill>
                  <a:srgbClr val="D6F5FF"/>
                </a:solidFill>
              </a:rPr>
              <a:t> 24, 2024</a:t>
            </a:r>
            <a:endParaRPr/>
          </a:p>
          <a:p>
            <a:pPr indent="0" lvl="0" marL="0" marR="0" rtl="0" algn="l">
              <a:lnSpc>
                <a:spcPct val="100000"/>
              </a:lnSpc>
              <a:spcBef>
                <a:spcPts val="0"/>
              </a:spcBef>
              <a:spcAft>
                <a:spcPts val="0"/>
              </a:spcAft>
              <a:buClr>
                <a:srgbClr val="C4EDFF"/>
              </a:buClr>
              <a:buSzPts val="2800"/>
              <a:buFont typeface="Arial"/>
              <a:buNone/>
            </a:pPr>
            <a:r>
              <a:t/>
            </a:r>
            <a:endParaRPr b="1" sz="400">
              <a:solidFill>
                <a:srgbClr val="D6F5FF"/>
              </a:solidFill>
            </a:endParaRPr>
          </a:p>
          <a:p>
            <a:pPr indent="0" lvl="0" marL="0" rtl="0" algn="l">
              <a:lnSpc>
                <a:spcPct val="100000"/>
              </a:lnSpc>
              <a:spcBef>
                <a:spcPts val="0"/>
              </a:spcBef>
              <a:spcAft>
                <a:spcPts val="0"/>
              </a:spcAft>
              <a:buSzPts val="2800"/>
              <a:buNone/>
            </a:pPr>
            <a:r>
              <a:rPr lang="en-US" sz="1700">
                <a:solidFill>
                  <a:srgbClr val="D6F5FF"/>
                </a:solidFill>
              </a:rPr>
              <a:t>Jessica Meixner</a:t>
            </a:r>
            <a:r>
              <a:rPr baseline="30000" lang="en-US" sz="1700">
                <a:solidFill>
                  <a:srgbClr val="D6F5FF"/>
                </a:solidFill>
              </a:rPr>
              <a:t>1</a:t>
            </a:r>
            <a:r>
              <a:rPr lang="en-US" sz="1700">
                <a:solidFill>
                  <a:srgbClr val="D6F5FF"/>
                </a:solidFill>
              </a:rPr>
              <a:t> , Matthew Masarik</a:t>
            </a:r>
            <a:r>
              <a:rPr baseline="30000" lang="en-US" sz="1700">
                <a:solidFill>
                  <a:srgbClr val="D6F5FF"/>
                </a:solidFill>
              </a:rPr>
              <a:t>2</a:t>
            </a:r>
            <a:r>
              <a:rPr lang="en-US" sz="1700">
                <a:solidFill>
                  <a:srgbClr val="D6F5FF"/>
                </a:solidFill>
              </a:rPr>
              <a:t>, </a:t>
            </a:r>
            <a:r>
              <a:rPr lang="en-US" sz="1700">
                <a:solidFill>
                  <a:schemeClr val="lt2"/>
                </a:solidFill>
              </a:rPr>
              <a:t>Saeideh Banihashemi</a:t>
            </a:r>
            <a:r>
              <a:rPr baseline="30000" lang="en-US" sz="1700">
                <a:solidFill>
                  <a:schemeClr val="lt2"/>
                </a:solidFill>
              </a:rPr>
              <a:t>2</a:t>
            </a:r>
            <a:r>
              <a:rPr lang="en-US" sz="1700">
                <a:solidFill>
                  <a:schemeClr val="lt2"/>
                </a:solidFill>
              </a:rPr>
              <a:t>, </a:t>
            </a:r>
            <a:r>
              <a:rPr lang="en-US" sz="1700">
                <a:solidFill>
                  <a:srgbClr val="D6F5FF"/>
                </a:solidFill>
              </a:rPr>
              <a:t>Ali Salimi-Tarazouj</a:t>
            </a:r>
            <a:r>
              <a:rPr baseline="30000" lang="en-US" sz="1700">
                <a:solidFill>
                  <a:srgbClr val="D6F5FF"/>
                </a:solidFill>
              </a:rPr>
              <a:t>2</a:t>
            </a:r>
            <a:r>
              <a:rPr lang="en-US" sz="1700">
                <a:solidFill>
                  <a:srgbClr val="D6F5FF"/>
                </a:solidFill>
              </a:rPr>
              <a:t>, </a:t>
            </a:r>
            <a:r>
              <a:rPr lang="en-US" sz="1700">
                <a:solidFill>
                  <a:schemeClr val="lt2"/>
                </a:solidFill>
              </a:rPr>
              <a:t>Ricardo Campos</a:t>
            </a:r>
            <a:r>
              <a:rPr baseline="30000" lang="en-US" sz="1700">
                <a:solidFill>
                  <a:schemeClr val="lt2"/>
                </a:solidFill>
              </a:rPr>
              <a:t>3</a:t>
            </a:r>
            <a:r>
              <a:rPr lang="en-US" sz="1700">
                <a:solidFill>
                  <a:schemeClr val="lt2"/>
                </a:solidFill>
              </a:rPr>
              <a:t>, </a:t>
            </a:r>
            <a:r>
              <a:rPr lang="en-US" sz="1700">
                <a:solidFill>
                  <a:srgbClr val="D6F5FF"/>
                </a:solidFill>
              </a:rPr>
              <a:t>Ghazal Mohammadpour</a:t>
            </a:r>
            <a:r>
              <a:rPr baseline="30000" lang="en-US" sz="1700">
                <a:solidFill>
                  <a:srgbClr val="D6F5FF"/>
                </a:solidFill>
              </a:rPr>
              <a:t>2</a:t>
            </a:r>
            <a:r>
              <a:rPr lang="en-US" sz="1700">
                <a:solidFill>
                  <a:srgbClr val="D6F5FF"/>
                </a:solidFill>
              </a:rPr>
              <a:t>,</a:t>
            </a:r>
            <a:r>
              <a:rPr baseline="30000" lang="en-US" sz="1700">
                <a:solidFill>
                  <a:srgbClr val="D6F5FF"/>
                </a:solidFill>
              </a:rPr>
              <a:t>  </a:t>
            </a:r>
            <a:r>
              <a:rPr lang="en-US" sz="1700">
                <a:solidFill>
                  <a:srgbClr val="D6F5FF"/>
                </a:solidFill>
              </a:rPr>
              <a:t>Avichal Mehra</a:t>
            </a:r>
            <a:r>
              <a:rPr baseline="30000" lang="en-US" sz="1700">
                <a:solidFill>
                  <a:srgbClr val="D6F5FF"/>
                </a:solidFill>
              </a:rPr>
              <a:t>1</a:t>
            </a:r>
            <a:endParaRPr sz="1800">
              <a:solidFill>
                <a:srgbClr val="D6F5FF"/>
              </a:solidFill>
            </a:endParaRPr>
          </a:p>
          <a:p>
            <a:pPr indent="0" lvl="0" marL="0" rtl="0" algn="l">
              <a:lnSpc>
                <a:spcPct val="100000"/>
              </a:lnSpc>
              <a:spcBef>
                <a:spcPts val="0"/>
              </a:spcBef>
              <a:spcAft>
                <a:spcPts val="0"/>
              </a:spcAft>
              <a:buSzPts val="2800"/>
              <a:buNone/>
            </a:pPr>
            <a:r>
              <a:t/>
            </a:r>
            <a:endParaRPr sz="400">
              <a:solidFill>
                <a:srgbClr val="D6F5FF"/>
              </a:solidFill>
            </a:endParaRPr>
          </a:p>
          <a:p>
            <a:pPr indent="0" lvl="0" marL="0" rtl="0" algn="l">
              <a:lnSpc>
                <a:spcPct val="115000"/>
              </a:lnSpc>
              <a:spcBef>
                <a:spcPts val="0"/>
              </a:spcBef>
              <a:spcAft>
                <a:spcPts val="0"/>
              </a:spcAft>
              <a:buSzPts val="2800"/>
              <a:buNone/>
            </a:pPr>
            <a:r>
              <a:rPr baseline="30000" i="1" lang="en-US" sz="1100">
                <a:solidFill>
                  <a:srgbClr val="D6F5FF"/>
                </a:solidFill>
              </a:rPr>
              <a:t>1</a:t>
            </a:r>
            <a:r>
              <a:rPr i="1" lang="en-US" sz="1100">
                <a:solidFill>
                  <a:srgbClr val="D6F5FF"/>
                </a:solidFill>
              </a:rPr>
              <a:t>NOAA/NWS/NCEP/EMC </a:t>
            </a:r>
            <a:r>
              <a:rPr baseline="30000" i="1" lang="en-US" sz="1100">
                <a:solidFill>
                  <a:srgbClr val="D6F5FF"/>
                </a:solidFill>
              </a:rPr>
              <a:t>2</a:t>
            </a:r>
            <a:r>
              <a:rPr i="1" lang="en-US" sz="1100">
                <a:solidFill>
                  <a:srgbClr val="D6F5FF"/>
                </a:solidFill>
              </a:rPr>
              <a:t>Lynker at NOAA/NWS/NCEP/EMC </a:t>
            </a:r>
            <a:r>
              <a:rPr baseline="30000" i="1" lang="en-US" sz="1100">
                <a:solidFill>
                  <a:srgbClr val="D6F5FF"/>
                </a:solidFill>
              </a:rPr>
              <a:t>3</a:t>
            </a:r>
            <a:r>
              <a:rPr i="1" lang="en-US" sz="1100">
                <a:solidFill>
                  <a:srgbClr val="D6F5FF"/>
                </a:solidFill>
              </a:rPr>
              <a:t>CIMAS AA/AOML</a:t>
            </a:r>
            <a:endParaRPr i="1" sz="1100">
              <a:solidFill>
                <a:srgbClr val="D6F5FF"/>
              </a:solidFill>
            </a:endParaRPr>
          </a:p>
          <a:p>
            <a:pPr indent="0" lvl="0" marL="0" rtl="0" algn="l">
              <a:lnSpc>
                <a:spcPct val="115000"/>
              </a:lnSpc>
              <a:spcBef>
                <a:spcPts val="0"/>
              </a:spcBef>
              <a:spcAft>
                <a:spcPts val="0"/>
              </a:spcAft>
              <a:buSzPts val="2800"/>
              <a:buNone/>
            </a:pPr>
            <a:r>
              <a:t/>
            </a:r>
            <a:endParaRPr i="1" sz="1400">
              <a:solidFill>
                <a:srgbClr val="D6F5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b3f863a714_0_242"/>
          <p:cNvSpPr txBox="1"/>
          <p:nvPr>
            <p:ph type="title"/>
          </p:nvPr>
        </p:nvSpPr>
        <p:spPr>
          <a:xfrm>
            <a:off x="457200" y="1222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t>HS 20200913 00z Day 2</a:t>
            </a:r>
            <a:endParaRPr/>
          </a:p>
        </p:txBody>
      </p:sp>
      <p:sp>
        <p:nvSpPr>
          <p:cNvPr id="179" name="Google Shape;179;g2b3f863a714_0_242"/>
          <p:cNvSpPr txBox="1"/>
          <p:nvPr/>
        </p:nvSpPr>
        <p:spPr>
          <a:xfrm>
            <a:off x="259300" y="5080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muli_1</a:t>
            </a:r>
            <a:endParaRPr b="0" i="0" sz="2000" u="none" cap="none" strike="noStrike">
              <a:solidFill>
                <a:srgbClr val="003087"/>
              </a:solidFill>
              <a:latin typeface="Arial"/>
              <a:ea typeface="Arial"/>
              <a:cs typeface="Arial"/>
              <a:sym typeface="Arial"/>
            </a:endParaRPr>
          </a:p>
        </p:txBody>
      </p:sp>
      <p:sp>
        <p:nvSpPr>
          <p:cNvPr id="180" name="Google Shape;180;g2b3f863a714_0_242"/>
          <p:cNvSpPr txBox="1"/>
          <p:nvPr/>
        </p:nvSpPr>
        <p:spPr>
          <a:xfrm>
            <a:off x="3154900" y="5080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HR1</a:t>
            </a:r>
            <a:endParaRPr b="0" i="0" sz="2000" u="none" cap="none" strike="noStrike">
              <a:solidFill>
                <a:srgbClr val="003087"/>
              </a:solidFill>
              <a:latin typeface="Arial"/>
              <a:ea typeface="Arial"/>
              <a:cs typeface="Arial"/>
              <a:sym typeface="Arial"/>
            </a:endParaRPr>
          </a:p>
        </p:txBody>
      </p:sp>
      <p:sp>
        <p:nvSpPr>
          <p:cNvPr id="181" name="Google Shape;181;g2b3f863a714_0_242"/>
          <p:cNvSpPr txBox="1"/>
          <p:nvPr/>
        </p:nvSpPr>
        <p:spPr>
          <a:xfrm>
            <a:off x="6114350" y="5080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HR3a</a:t>
            </a:r>
            <a:endParaRPr b="0" i="0" sz="2000" u="none" cap="none" strike="noStrike">
              <a:solidFill>
                <a:srgbClr val="003087"/>
              </a:solidFill>
              <a:latin typeface="Arial"/>
              <a:ea typeface="Arial"/>
              <a:cs typeface="Arial"/>
              <a:sym typeface="Arial"/>
            </a:endParaRPr>
          </a:p>
        </p:txBody>
      </p:sp>
      <p:sp>
        <p:nvSpPr>
          <p:cNvPr id="182" name="Google Shape;182;g2b3f863a714_0_242"/>
          <p:cNvSpPr txBox="1"/>
          <p:nvPr/>
        </p:nvSpPr>
        <p:spPr>
          <a:xfrm>
            <a:off x="259300" y="26416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GFSv16</a:t>
            </a:r>
            <a:endParaRPr b="0" i="0" sz="2000" u="none" cap="none" strike="noStrike">
              <a:solidFill>
                <a:srgbClr val="003087"/>
              </a:solidFill>
              <a:latin typeface="Arial"/>
              <a:ea typeface="Arial"/>
              <a:cs typeface="Arial"/>
              <a:sym typeface="Arial"/>
            </a:endParaRPr>
          </a:p>
        </p:txBody>
      </p:sp>
      <p:sp>
        <p:nvSpPr>
          <p:cNvPr id="183" name="Google Shape;183;g2b3f863a714_0_242"/>
          <p:cNvSpPr txBox="1"/>
          <p:nvPr/>
        </p:nvSpPr>
        <p:spPr>
          <a:xfrm>
            <a:off x="3154900" y="26416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HR2</a:t>
            </a:r>
            <a:endParaRPr b="0" i="0" sz="2000" u="none" cap="none" strike="noStrike">
              <a:solidFill>
                <a:srgbClr val="003087"/>
              </a:solidFill>
              <a:latin typeface="Arial"/>
              <a:ea typeface="Arial"/>
              <a:cs typeface="Arial"/>
              <a:sym typeface="Arial"/>
            </a:endParaRPr>
          </a:p>
        </p:txBody>
      </p:sp>
      <p:pic>
        <p:nvPicPr>
          <p:cNvPr id="184" name="Google Shape;184;g2b3f863a714_0_242"/>
          <p:cNvPicPr preferRelativeResize="0"/>
          <p:nvPr/>
        </p:nvPicPr>
        <p:blipFill rotWithShape="1">
          <a:blip r:embed="rId3">
            <a:alphaModFix/>
          </a:blip>
          <a:srcRect b="3521" l="5655" r="8951" t="11385"/>
          <a:stretch/>
        </p:blipFill>
        <p:spPr>
          <a:xfrm>
            <a:off x="6234502" y="956054"/>
            <a:ext cx="2353478" cy="1758915"/>
          </a:xfrm>
          <a:prstGeom prst="rect">
            <a:avLst/>
          </a:prstGeom>
          <a:noFill/>
          <a:ln>
            <a:noFill/>
          </a:ln>
        </p:spPr>
      </p:pic>
      <p:pic>
        <p:nvPicPr>
          <p:cNvPr id="185" name="Google Shape;185;g2b3f863a714_0_242"/>
          <p:cNvPicPr preferRelativeResize="0"/>
          <p:nvPr/>
        </p:nvPicPr>
        <p:blipFill rotWithShape="1">
          <a:blip r:embed="rId4">
            <a:alphaModFix/>
          </a:blip>
          <a:srcRect b="3365" l="5955" r="8801" t="11386"/>
          <a:stretch/>
        </p:blipFill>
        <p:spPr>
          <a:xfrm>
            <a:off x="6329823" y="3034787"/>
            <a:ext cx="2345105" cy="1758915"/>
          </a:xfrm>
          <a:prstGeom prst="rect">
            <a:avLst/>
          </a:prstGeom>
          <a:noFill/>
          <a:ln>
            <a:noFill/>
          </a:ln>
        </p:spPr>
      </p:pic>
      <p:sp>
        <p:nvSpPr>
          <p:cNvPr id="186" name="Google Shape;186;g2b3f863a714_0_242"/>
          <p:cNvSpPr txBox="1"/>
          <p:nvPr/>
        </p:nvSpPr>
        <p:spPr>
          <a:xfrm>
            <a:off x="6122914" y="2674203"/>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HR3b</a:t>
            </a:r>
            <a:endParaRPr b="0" i="0" sz="2000" u="none" cap="none" strike="noStrike">
              <a:solidFill>
                <a:srgbClr val="003087"/>
              </a:solidFill>
              <a:latin typeface="Arial"/>
              <a:ea typeface="Arial"/>
              <a:cs typeface="Arial"/>
              <a:sym typeface="Arial"/>
            </a:endParaRPr>
          </a:p>
        </p:txBody>
      </p:sp>
      <p:pic>
        <p:nvPicPr>
          <p:cNvPr id="187" name="Google Shape;187;g2b3f863a714_0_242"/>
          <p:cNvPicPr preferRelativeResize="0"/>
          <p:nvPr/>
        </p:nvPicPr>
        <p:blipFill rotWithShape="1">
          <a:blip r:embed="rId5">
            <a:alphaModFix/>
          </a:blip>
          <a:srcRect b="4119" l="6255" r="9250" t="11785"/>
          <a:stretch/>
        </p:blipFill>
        <p:spPr>
          <a:xfrm>
            <a:off x="406219" y="3034786"/>
            <a:ext cx="2356361" cy="1758915"/>
          </a:xfrm>
          <a:prstGeom prst="rect">
            <a:avLst/>
          </a:prstGeom>
          <a:noFill/>
          <a:ln>
            <a:noFill/>
          </a:ln>
        </p:spPr>
      </p:pic>
      <p:pic>
        <p:nvPicPr>
          <p:cNvPr id="188" name="Google Shape;188;g2b3f863a714_0_242"/>
          <p:cNvPicPr preferRelativeResize="0"/>
          <p:nvPr/>
        </p:nvPicPr>
        <p:blipFill rotWithShape="1">
          <a:blip r:embed="rId6">
            <a:alphaModFix/>
          </a:blip>
          <a:srcRect b="4318" l="5955" r="9100" t="11786"/>
          <a:stretch/>
        </p:blipFill>
        <p:spPr>
          <a:xfrm>
            <a:off x="406218" y="967429"/>
            <a:ext cx="2356361" cy="1802178"/>
          </a:xfrm>
          <a:prstGeom prst="rect">
            <a:avLst/>
          </a:prstGeom>
          <a:noFill/>
          <a:ln>
            <a:noFill/>
          </a:ln>
        </p:spPr>
      </p:pic>
      <p:pic>
        <p:nvPicPr>
          <p:cNvPr id="189" name="Google Shape;189;g2b3f863a714_0_242"/>
          <p:cNvPicPr preferRelativeResize="0"/>
          <p:nvPr/>
        </p:nvPicPr>
        <p:blipFill rotWithShape="1">
          <a:blip r:embed="rId7">
            <a:alphaModFix/>
          </a:blip>
          <a:srcRect b="3920" l="6555" r="9249" t="11585"/>
          <a:stretch/>
        </p:blipFill>
        <p:spPr>
          <a:xfrm>
            <a:off x="3301819" y="956054"/>
            <a:ext cx="2356362" cy="1773561"/>
          </a:xfrm>
          <a:prstGeom prst="rect">
            <a:avLst/>
          </a:prstGeom>
          <a:noFill/>
          <a:ln>
            <a:noFill/>
          </a:ln>
        </p:spPr>
      </p:pic>
      <p:pic>
        <p:nvPicPr>
          <p:cNvPr id="190" name="Google Shape;190;g2b3f863a714_0_242"/>
          <p:cNvPicPr preferRelativeResize="0"/>
          <p:nvPr/>
        </p:nvPicPr>
        <p:blipFill rotWithShape="1">
          <a:blip r:embed="rId8">
            <a:alphaModFix/>
          </a:blip>
          <a:srcRect b="3920" l="6703" r="9251" t="11585"/>
          <a:stretch/>
        </p:blipFill>
        <p:spPr>
          <a:xfrm>
            <a:off x="3368020" y="3034786"/>
            <a:ext cx="2356362" cy="17767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ed602f1e68_0_450"/>
          <p:cNvSpPr txBox="1"/>
          <p:nvPr>
            <p:ph type="title"/>
          </p:nvPr>
        </p:nvSpPr>
        <p:spPr>
          <a:xfrm>
            <a:off x="457200" y="274638"/>
            <a:ext cx="8229600" cy="594300"/>
          </a:xfrm>
          <a:prstGeom prst="rect">
            <a:avLst/>
          </a:prstGeom>
        </p:spPr>
        <p:txBody>
          <a:bodyPr anchorCtr="0" anchor="t" bIns="45700" lIns="0" spcFirstLastPara="1" rIns="0" wrap="square" tIns="45700">
            <a:normAutofit/>
          </a:bodyPr>
          <a:lstStyle/>
          <a:p>
            <a:pPr indent="0" lvl="0" marL="0" rtl="0" algn="ctr">
              <a:spcBef>
                <a:spcPts val="0"/>
              </a:spcBef>
              <a:spcAft>
                <a:spcPts val="0"/>
              </a:spcAft>
              <a:buNone/>
            </a:pPr>
            <a:r>
              <a:rPr lang="en-US"/>
              <a:t>Wave Evaluation</a:t>
            </a:r>
            <a:endParaRPr/>
          </a:p>
        </p:txBody>
      </p:sp>
      <p:sp>
        <p:nvSpPr>
          <p:cNvPr id="196" name="Google Shape;196;g2ed602f1e68_0_450"/>
          <p:cNvSpPr txBox="1"/>
          <p:nvPr>
            <p:ph idx="1" type="body"/>
          </p:nvPr>
        </p:nvSpPr>
        <p:spPr>
          <a:xfrm>
            <a:off x="457200" y="1280150"/>
            <a:ext cx="4460700" cy="2876100"/>
          </a:xfrm>
          <a:prstGeom prst="rect">
            <a:avLst/>
          </a:prstGeom>
        </p:spPr>
        <p:txBody>
          <a:bodyPr anchorCtr="0" anchor="t" bIns="45700" lIns="0" spcFirstLastPara="1" rIns="0" wrap="square" tIns="0">
            <a:normAutofit lnSpcReduction="10000"/>
          </a:bodyPr>
          <a:lstStyle/>
          <a:p>
            <a:pPr indent="-342900" lvl="0" marL="457200" rtl="0" algn="l">
              <a:spcBef>
                <a:spcPts val="1000"/>
              </a:spcBef>
              <a:spcAft>
                <a:spcPts val="0"/>
              </a:spcAft>
              <a:buSzPts val="1800"/>
              <a:buChar char="●"/>
            </a:pPr>
            <a:r>
              <a:rPr lang="en-US"/>
              <a:t>The next slides include statistical performance of significant wave height (HS) and wind speed compared to JASON3 </a:t>
            </a:r>
            <a:r>
              <a:rPr lang="en-US"/>
              <a:t>altimeter from AODN*. </a:t>
            </a:r>
            <a:endParaRPr/>
          </a:p>
          <a:p>
            <a:pPr indent="-342900" lvl="0" marL="457200" rtl="0" algn="l">
              <a:spcBef>
                <a:spcPts val="0"/>
              </a:spcBef>
              <a:spcAft>
                <a:spcPts val="0"/>
              </a:spcAft>
              <a:buSzPts val="1800"/>
              <a:buChar char="●"/>
            </a:pPr>
            <a:r>
              <a:rPr lang="en-US"/>
              <a:t>Comparisons with SARAL, CRYOSAT2 and SENTINAL 3A show similar results and not included here. </a:t>
            </a:r>
            <a:endParaRPr/>
          </a:p>
          <a:p>
            <a:pPr indent="-342900" lvl="0" marL="457200" rtl="0" algn="l">
              <a:spcBef>
                <a:spcPts val="0"/>
              </a:spcBef>
              <a:spcAft>
                <a:spcPts val="0"/>
              </a:spcAft>
              <a:buSzPts val="1800"/>
              <a:buChar char="●"/>
            </a:pPr>
            <a:r>
              <a:rPr lang="en-US"/>
              <a:t>In plots with HS, dashed lines represent observed HS ≥ 4m.</a:t>
            </a:r>
            <a:r>
              <a:rPr lang="en-US"/>
              <a:t> </a:t>
            </a:r>
            <a:endParaRPr/>
          </a:p>
        </p:txBody>
      </p:sp>
      <p:sp>
        <p:nvSpPr>
          <p:cNvPr id="197" name="Google Shape;197;g2ed602f1e68_0_450"/>
          <p:cNvSpPr txBox="1"/>
          <p:nvPr/>
        </p:nvSpPr>
        <p:spPr>
          <a:xfrm>
            <a:off x="44550" y="4450125"/>
            <a:ext cx="9099600" cy="3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300">
                <a:solidFill>
                  <a:srgbClr val="003087"/>
                </a:solidFill>
              </a:rPr>
              <a:t>*AODN: https://thredds.aodn.org.au/thredds/catalog/IMOS/SRS/Surface-Waves/Wave-Wind-Altimetry-DM00/catalog.html</a:t>
            </a:r>
            <a:endParaRPr sz="1300">
              <a:solidFill>
                <a:srgbClr val="003087"/>
              </a:solidFill>
            </a:endParaRPr>
          </a:p>
        </p:txBody>
      </p:sp>
      <p:pic>
        <p:nvPicPr>
          <p:cNvPr id="198" name="Google Shape;198;g2ed602f1e68_0_450"/>
          <p:cNvPicPr preferRelativeResize="0"/>
          <p:nvPr/>
        </p:nvPicPr>
        <p:blipFill rotWithShape="1">
          <a:blip r:embed="rId3">
            <a:alphaModFix/>
          </a:blip>
          <a:srcRect b="4353" l="14566" r="69314" t="64279"/>
          <a:stretch/>
        </p:blipFill>
        <p:spPr>
          <a:xfrm>
            <a:off x="5612175" y="1047425"/>
            <a:ext cx="2350024" cy="3048650"/>
          </a:xfrm>
          <a:prstGeom prst="rect">
            <a:avLst/>
          </a:prstGeom>
          <a:noFill/>
          <a:ln cap="flat" cmpd="sng" w="38100">
            <a:solidFill>
              <a:srgbClr val="9E9E9E"/>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2ed602f1e68_0_51"/>
          <p:cNvSpPr txBox="1"/>
          <p:nvPr>
            <p:ph type="title"/>
          </p:nvPr>
        </p:nvSpPr>
        <p:spPr>
          <a:xfrm>
            <a:off x="457200" y="52113"/>
            <a:ext cx="8229600" cy="594300"/>
          </a:xfrm>
          <a:prstGeom prst="rect">
            <a:avLst/>
          </a:prstGeom>
        </p:spPr>
        <p:txBody>
          <a:bodyPr anchorCtr="0" anchor="t" bIns="45700" lIns="0" spcFirstLastPara="1" rIns="0" wrap="square" tIns="45700">
            <a:normAutofit/>
          </a:bodyPr>
          <a:lstStyle/>
          <a:p>
            <a:pPr indent="0" lvl="0" marL="0" rtl="0" algn="l">
              <a:spcBef>
                <a:spcPts val="0"/>
              </a:spcBef>
              <a:spcAft>
                <a:spcPts val="0"/>
              </a:spcAft>
              <a:buNone/>
            </a:pPr>
            <a:r>
              <a:rPr lang="en-US"/>
              <a:t>Wind Speed Bulk Statistics</a:t>
            </a:r>
            <a:endParaRPr/>
          </a:p>
        </p:txBody>
      </p:sp>
      <p:sp>
        <p:nvSpPr>
          <p:cNvPr id="204" name="Google Shape;204;g2ed602f1e68_0_51"/>
          <p:cNvSpPr txBox="1"/>
          <p:nvPr/>
        </p:nvSpPr>
        <p:spPr>
          <a:xfrm rot="-5400000">
            <a:off x="-253800" y="939450"/>
            <a:ext cx="12909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rgbClr val="003087"/>
                </a:solidFill>
              </a:rPr>
              <a:t>Winter</a:t>
            </a:r>
            <a:endParaRPr sz="2000">
              <a:solidFill>
                <a:srgbClr val="003087"/>
              </a:solidFill>
            </a:endParaRPr>
          </a:p>
        </p:txBody>
      </p:sp>
      <p:sp>
        <p:nvSpPr>
          <p:cNvPr id="205" name="Google Shape;205;g2ed602f1e68_0_51"/>
          <p:cNvSpPr txBox="1"/>
          <p:nvPr/>
        </p:nvSpPr>
        <p:spPr>
          <a:xfrm rot="-5400000">
            <a:off x="-327700" y="2414625"/>
            <a:ext cx="1270500" cy="44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rgbClr val="003087"/>
                </a:solidFill>
              </a:rPr>
              <a:t>Summer</a:t>
            </a:r>
            <a:endParaRPr sz="2000">
              <a:solidFill>
                <a:srgbClr val="003087"/>
              </a:solidFill>
            </a:endParaRPr>
          </a:p>
        </p:txBody>
      </p:sp>
      <p:sp>
        <p:nvSpPr>
          <p:cNvPr id="206" name="Google Shape;206;g2ed602f1e68_0_51"/>
          <p:cNvSpPr txBox="1"/>
          <p:nvPr/>
        </p:nvSpPr>
        <p:spPr>
          <a:xfrm rot="-5400000">
            <a:off x="-355975" y="3753075"/>
            <a:ext cx="1406400" cy="44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rgbClr val="003087"/>
                </a:solidFill>
              </a:rPr>
              <a:t>Hurricane</a:t>
            </a:r>
            <a:endParaRPr sz="2000">
              <a:solidFill>
                <a:srgbClr val="003087"/>
              </a:solidFill>
            </a:endParaRPr>
          </a:p>
        </p:txBody>
      </p:sp>
      <p:sp>
        <p:nvSpPr>
          <p:cNvPr id="207" name="Google Shape;207;g2ed602f1e68_0_51"/>
          <p:cNvSpPr txBox="1"/>
          <p:nvPr/>
        </p:nvSpPr>
        <p:spPr>
          <a:xfrm>
            <a:off x="1720675" y="387750"/>
            <a:ext cx="1290900" cy="44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2000">
                <a:solidFill>
                  <a:srgbClr val="003087"/>
                </a:solidFill>
              </a:rPr>
              <a:t>RMSE</a:t>
            </a:r>
            <a:endParaRPr sz="2000">
              <a:solidFill>
                <a:srgbClr val="003087"/>
              </a:solidFill>
            </a:endParaRPr>
          </a:p>
        </p:txBody>
      </p:sp>
      <p:sp>
        <p:nvSpPr>
          <p:cNvPr id="208" name="Google Shape;208;g2ed602f1e68_0_51"/>
          <p:cNvSpPr txBox="1"/>
          <p:nvPr/>
        </p:nvSpPr>
        <p:spPr>
          <a:xfrm>
            <a:off x="6279500" y="387750"/>
            <a:ext cx="1290900" cy="44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rgbClr val="003087"/>
                </a:solidFill>
              </a:rPr>
              <a:t>Bias</a:t>
            </a:r>
            <a:endParaRPr sz="2000">
              <a:solidFill>
                <a:srgbClr val="003087"/>
              </a:solidFill>
            </a:endParaRPr>
          </a:p>
        </p:txBody>
      </p:sp>
      <p:pic>
        <p:nvPicPr>
          <p:cNvPr id="209" name="Google Shape;209;g2ed602f1e68_0_51"/>
          <p:cNvPicPr preferRelativeResize="0"/>
          <p:nvPr/>
        </p:nvPicPr>
        <p:blipFill rotWithShape="1">
          <a:blip r:embed="rId3">
            <a:alphaModFix/>
          </a:blip>
          <a:srcRect b="0" l="0" r="0" t="56559"/>
          <a:stretch/>
        </p:blipFill>
        <p:spPr>
          <a:xfrm>
            <a:off x="4703400" y="2046788"/>
            <a:ext cx="4087876" cy="1331865"/>
          </a:xfrm>
          <a:prstGeom prst="rect">
            <a:avLst/>
          </a:prstGeom>
          <a:noFill/>
          <a:ln>
            <a:noFill/>
          </a:ln>
        </p:spPr>
      </p:pic>
      <p:pic>
        <p:nvPicPr>
          <p:cNvPr id="210" name="Google Shape;210;g2ed602f1e68_0_51"/>
          <p:cNvPicPr preferRelativeResize="0"/>
          <p:nvPr/>
        </p:nvPicPr>
        <p:blipFill rotWithShape="1">
          <a:blip r:embed="rId4">
            <a:alphaModFix/>
          </a:blip>
          <a:srcRect b="0" l="0" r="0" t="56043"/>
          <a:stretch/>
        </p:blipFill>
        <p:spPr>
          <a:xfrm>
            <a:off x="614250" y="2052551"/>
            <a:ext cx="4005050" cy="1320347"/>
          </a:xfrm>
          <a:prstGeom prst="rect">
            <a:avLst/>
          </a:prstGeom>
          <a:noFill/>
          <a:ln>
            <a:noFill/>
          </a:ln>
        </p:spPr>
      </p:pic>
      <p:pic>
        <p:nvPicPr>
          <p:cNvPr id="211" name="Google Shape;211;g2ed602f1e68_0_51"/>
          <p:cNvPicPr preferRelativeResize="0"/>
          <p:nvPr/>
        </p:nvPicPr>
        <p:blipFill rotWithShape="1">
          <a:blip r:embed="rId5">
            <a:alphaModFix/>
          </a:blip>
          <a:srcRect b="24975" l="14485" r="69314" t="64276"/>
          <a:stretch/>
        </p:blipFill>
        <p:spPr>
          <a:xfrm>
            <a:off x="6373100" y="68325"/>
            <a:ext cx="925800" cy="409500"/>
          </a:xfrm>
          <a:prstGeom prst="rect">
            <a:avLst/>
          </a:prstGeom>
          <a:noFill/>
          <a:ln>
            <a:noFill/>
          </a:ln>
        </p:spPr>
      </p:pic>
      <p:pic>
        <p:nvPicPr>
          <p:cNvPr id="212" name="Google Shape;212;g2ed602f1e68_0_51"/>
          <p:cNvPicPr preferRelativeResize="0"/>
          <p:nvPr/>
        </p:nvPicPr>
        <p:blipFill rotWithShape="1">
          <a:blip r:embed="rId5">
            <a:alphaModFix/>
          </a:blip>
          <a:srcRect b="15189" l="14463" r="71049" t="74061"/>
          <a:stretch/>
        </p:blipFill>
        <p:spPr>
          <a:xfrm>
            <a:off x="7432425" y="30900"/>
            <a:ext cx="827876" cy="409500"/>
          </a:xfrm>
          <a:prstGeom prst="rect">
            <a:avLst/>
          </a:prstGeom>
          <a:noFill/>
          <a:ln>
            <a:noFill/>
          </a:ln>
        </p:spPr>
      </p:pic>
      <p:pic>
        <p:nvPicPr>
          <p:cNvPr id="213" name="Google Shape;213;g2ed602f1e68_0_51"/>
          <p:cNvPicPr preferRelativeResize="0"/>
          <p:nvPr/>
        </p:nvPicPr>
        <p:blipFill rotWithShape="1">
          <a:blip r:embed="rId5">
            <a:alphaModFix/>
          </a:blip>
          <a:srcRect b="4861" l="14599" r="70914" t="84389"/>
          <a:stretch/>
        </p:blipFill>
        <p:spPr>
          <a:xfrm>
            <a:off x="8260288" y="30900"/>
            <a:ext cx="827876" cy="409500"/>
          </a:xfrm>
          <a:prstGeom prst="rect">
            <a:avLst/>
          </a:prstGeom>
          <a:noFill/>
          <a:ln>
            <a:noFill/>
          </a:ln>
        </p:spPr>
      </p:pic>
      <p:sp>
        <p:nvSpPr>
          <p:cNvPr id="214" name="Google Shape;214;g2ed602f1e68_0_51"/>
          <p:cNvSpPr/>
          <p:nvPr/>
        </p:nvSpPr>
        <p:spPr>
          <a:xfrm>
            <a:off x="2247275" y="1922000"/>
            <a:ext cx="1148400" cy="16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5" name="Google Shape;215;g2ed602f1e68_0_51"/>
          <p:cNvSpPr/>
          <p:nvPr/>
        </p:nvSpPr>
        <p:spPr>
          <a:xfrm>
            <a:off x="6350750" y="1912800"/>
            <a:ext cx="1148400" cy="16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16" name="Google Shape;216;g2ed602f1e68_0_51"/>
          <p:cNvPicPr preferRelativeResize="0"/>
          <p:nvPr/>
        </p:nvPicPr>
        <p:blipFill rotWithShape="1">
          <a:blip r:embed="rId6">
            <a:alphaModFix/>
          </a:blip>
          <a:srcRect b="0" l="0" r="0" t="56933"/>
          <a:stretch/>
        </p:blipFill>
        <p:spPr>
          <a:xfrm>
            <a:off x="4703400" y="761650"/>
            <a:ext cx="4087870" cy="1320350"/>
          </a:xfrm>
          <a:prstGeom prst="rect">
            <a:avLst/>
          </a:prstGeom>
          <a:noFill/>
          <a:ln>
            <a:noFill/>
          </a:ln>
        </p:spPr>
      </p:pic>
      <p:pic>
        <p:nvPicPr>
          <p:cNvPr id="217" name="Google Shape;217;g2ed602f1e68_0_51"/>
          <p:cNvPicPr preferRelativeResize="0"/>
          <p:nvPr/>
        </p:nvPicPr>
        <p:blipFill rotWithShape="1">
          <a:blip r:embed="rId7">
            <a:alphaModFix/>
          </a:blip>
          <a:srcRect b="0" l="0" r="0" t="57022"/>
          <a:stretch/>
        </p:blipFill>
        <p:spPr>
          <a:xfrm>
            <a:off x="614250" y="761651"/>
            <a:ext cx="4005044" cy="1290900"/>
          </a:xfrm>
          <a:prstGeom prst="rect">
            <a:avLst/>
          </a:prstGeom>
          <a:noFill/>
          <a:ln>
            <a:noFill/>
          </a:ln>
        </p:spPr>
      </p:pic>
      <p:pic>
        <p:nvPicPr>
          <p:cNvPr id="218" name="Google Shape;218;g2ed602f1e68_0_51"/>
          <p:cNvPicPr preferRelativeResize="0"/>
          <p:nvPr/>
        </p:nvPicPr>
        <p:blipFill rotWithShape="1">
          <a:blip r:embed="rId8">
            <a:alphaModFix/>
          </a:blip>
          <a:srcRect b="0" l="0" r="0" t="57009"/>
          <a:stretch/>
        </p:blipFill>
        <p:spPr>
          <a:xfrm>
            <a:off x="646600" y="3378650"/>
            <a:ext cx="4005050" cy="1291346"/>
          </a:xfrm>
          <a:prstGeom prst="rect">
            <a:avLst/>
          </a:prstGeom>
          <a:noFill/>
          <a:ln>
            <a:noFill/>
          </a:ln>
        </p:spPr>
      </p:pic>
      <p:pic>
        <p:nvPicPr>
          <p:cNvPr id="219" name="Google Shape;219;g2ed602f1e68_0_51"/>
          <p:cNvPicPr preferRelativeResize="0"/>
          <p:nvPr/>
        </p:nvPicPr>
        <p:blipFill rotWithShape="1">
          <a:blip r:embed="rId9">
            <a:alphaModFix/>
          </a:blip>
          <a:srcRect b="0" l="0" r="0" t="56715"/>
          <a:stretch/>
        </p:blipFill>
        <p:spPr>
          <a:xfrm>
            <a:off x="4696050" y="3348375"/>
            <a:ext cx="4102574" cy="1331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ed602f1e68_0_429"/>
          <p:cNvSpPr txBox="1"/>
          <p:nvPr>
            <p:ph type="title"/>
          </p:nvPr>
        </p:nvSpPr>
        <p:spPr>
          <a:xfrm>
            <a:off x="457200" y="52113"/>
            <a:ext cx="8229600" cy="594300"/>
          </a:xfrm>
          <a:prstGeom prst="rect">
            <a:avLst/>
          </a:prstGeom>
        </p:spPr>
        <p:txBody>
          <a:bodyPr anchorCtr="0" anchor="t" bIns="45700" lIns="0" spcFirstLastPara="1" rIns="0" wrap="square" tIns="45700">
            <a:normAutofit/>
          </a:bodyPr>
          <a:lstStyle/>
          <a:p>
            <a:pPr indent="0" lvl="0" marL="0" rtl="0" algn="l">
              <a:spcBef>
                <a:spcPts val="0"/>
              </a:spcBef>
              <a:spcAft>
                <a:spcPts val="0"/>
              </a:spcAft>
              <a:buNone/>
            </a:pPr>
            <a:r>
              <a:rPr lang="en-US"/>
              <a:t>HS</a:t>
            </a:r>
            <a:r>
              <a:rPr lang="en-US"/>
              <a:t> Bulk Statistics</a:t>
            </a:r>
            <a:endParaRPr/>
          </a:p>
        </p:txBody>
      </p:sp>
      <p:sp>
        <p:nvSpPr>
          <p:cNvPr id="225" name="Google Shape;225;g2ed602f1e68_0_429"/>
          <p:cNvSpPr txBox="1"/>
          <p:nvPr/>
        </p:nvSpPr>
        <p:spPr>
          <a:xfrm rot="-5400000">
            <a:off x="-253800" y="939450"/>
            <a:ext cx="12909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000">
                <a:solidFill>
                  <a:srgbClr val="003087"/>
                </a:solidFill>
              </a:rPr>
              <a:t>Winter</a:t>
            </a:r>
            <a:endParaRPr sz="2000">
              <a:solidFill>
                <a:srgbClr val="003087"/>
              </a:solidFill>
            </a:endParaRPr>
          </a:p>
        </p:txBody>
      </p:sp>
      <p:sp>
        <p:nvSpPr>
          <p:cNvPr id="226" name="Google Shape;226;g2ed602f1e68_0_429"/>
          <p:cNvSpPr txBox="1"/>
          <p:nvPr/>
        </p:nvSpPr>
        <p:spPr>
          <a:xfrm rot="-5400000">
            <a:off x="-327700" y="2414625"/>
            <a:ext cx="1270500" cy="44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rgbClr val="003087"/>
                </a:solidFill>
              </a:rPr>
              <a:t>Summer</a:t>
            </a:r>
            <a:endParaRPr sz="2000">
              <a:solidFill>
                <a:srgbClr val="003087"/>
              </a:solidFill>
            </a:endParaRPr>
          </a:p>
        </p:txBody>
      </p:sp>
      <p:sp>
        <p:nvSpPr>
          <p:cNvPr id="227" name="Google Shape;227;g2ed602f1e68_0_429"/>
          <p:cNvSpPr txBox="1"/>
          <p:nvPr/>
        </p:nvSpPr>
        <p:spPr>
          <a:xfrm rot="-5400000">
            <a:off x="-355975" y="3753075"/>
            <a:ext cx="1406400" cy="44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rgbClr val="003087"/>
                </a:solidFill>
              </a:rPr>
              <a:t>Hurricane</a:t>
            </a:r>
            <a:endParaRPr sz="2000">
              <a:solidFill>
                <a:srgbClr val="003087"/>
              </a:solidFill>
            </a:endParaRPr>
          </a:p>
        </p:txBody>
      </p:sp>
      <p:pic>
        <p:nvPicPr>
          <p:cNvPr id="228" name="Google Shape;228;g2ed602f1e68_0_429"/>
          <p:cNvPicPr preferRelativeResize="0"/>
          <p:nvPr/>
        </p:nvPicPr>
        <p:blipFill rotWithShape="1">
          <a:blip r:embed="rId3">
            <a:alphaModFix/>
          </a:blip>
          <a:srcRect b="24975" l="14485" r="69314" t="64276"/>
          <a:stretch/>
        </p:blipFill>
        <p:spPr>
          <a:xfrm>
            <a:off x="6373100" y="68325"/>
            <a:ext cx="925800" cy="409500"/>
          </a:xfrm>
          <a:prstGeom prst="rect">
            <a:avLst/>
          </a:prstGeom>
          <a:noFill/>
          <a:ln>
            <a:noFill/>
          </a:ln>
        </p:spPr>
      </p:pic>
      <p:pic>
        <p:nvPicPr>
          <p:cNvPr id="229" name="Google Shape;229;g2ed602f1e68_0_429"/>
          <p:cNvPicPr preferRelativeResize="0"/>
          <p:nvPr/>
        </p:nvPicPr>
        <p:blipFill rotWithShape="1">
          <a:blip r:embed="rId3">
            <a:alphaModFix/>
          </a:blip>
          <a:srcRect b="15189" l="14463" r="71049" t="74061"/>
          <a:stretch/>
        </p:blipFill>
        <p:spPr>
          <a:xfrm>
            <a:off x="7432425" y="30900"/>
            <a:ext cx="827876" cy="409500"/>
          </a:xfrm>
          <a:prstGeom prst="rect">
            <a:avLst/>
          </a:prstGeom>
          <a:noFill/>
          <a:ln>
            <a:noFill/>
          </a:ln>
        </p:spPr>
      </p:pic>
      <p:pic>
        <p:nvPicPr>
          <p:cNvPr id="230" name="Google Shape;230;g2ed602f1e68_0_429"/>
          <p:cNvPicPr preferRelativeResize="0"/>
          <p:nvPr/>
        </p:nvPicPr>
        <p:blipFill rotWithShape="1">
          <a:blip r:embed="rId3">
            <a:alphaModFix/>
          </a:blip>
          <a:srcRect b="4861" l="14599" r="70914" t="84389"/>
          <a:stretch/>
        </p:blipFill>
        <p:spPr>
          <a:xfrm>
            <a:off x="8260288" y="30900"/>
            <a:ext cx="827876" cy="409500"/>
          </a:xfrm>
          <a:prstGeom prst="rect">
            <a:avLst/>
          </a:prstGeom>
          <a:noFill/>
          <a:ln>
            <a:noFill/>
          </a:ln>
        </p:spPr>
      </p:pic>
      <p:sp>
        <p:nvSpPr>
          <p:cNvPr id="231" name="Google Shape;231;g2ed602f1e68_0_429"/>
          <p:cNvSpPr/>
          <p:nvPr/>
        </p:nvSpPr>
        <p:spPr>
          <a:xfrm>
            <a:off x="2247275" y="1922000"/>
            <a:ext cx="1148400" cy="16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 name="Google Shape;232;g2ed602f1e68_0_429"/>
          <p:cNvSpPr/>
          <p:nvPr/>
        </p:nvSpPr>
        <p:spPr>
          <a:xfrm>
            <a:off x="6209675" y="1912800"/>
            <a:ext cx="1148400" cy="16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33" name="Google Shape;233;g2ed602f1e68_0_429"/>
          <p:cNvPicPr preferRelativeResize="0"/>
          <p:nvPr/>
        </p:nvPicPr>
        <p:blipFill rotWithShape="1">
          <a:blip r:embed="rId4">
            <a:alphaModFix/>
          </a:blip>
          <a:srcRect b="47027" l="0" r="0" t="9982"/>
          <a:stretch/>
        </p:blipFill>
        <p:spPr>
          <a:xfrm>
            <a:off x="646600" y="3378650"/>
            <a:ext cx="4005050" cy="1291346"/>
          </a:xfrm>
          <a:prstGeom prst="rect">
            <a:avLst/>
          </a:prstGeom>
          <a:noFill/>
          <a:ln>
            <a:noFill/>
          </a:ln>
        </p:spPr>
      </p:pic>
      <p:pic>
        <p:nvPicPr>
          <p:cNvPr id="234" name="Google Shape;234;g2ed602f1e68_0_429"/>
          <p:cNvPicPr preferRelativeResize="0"/>
          <p:nvPr/>
        </p:nvPicPr>
        <p:blipFill rotWithShape="1">
          <a:blip r:embed="rId5">
            <a:alphaModFix/>
          </a:blip>
          <a:srcRect b="47041" l="0" r="0" t="9674"/>
          <a:stretch/>
        </p:blipFill>
        <p:spPr>
          <a:xfrm>
            <a:off x="4696050" y="3348375"/>
            <a:ext cx="4102574" cy="1331850"/>
          </a:xfrm>
          <a:prstGeom prst="rect">
            <a:avLst/>
          </a:prstGeom>
          <a:noFill/>
          <a:ln>
            <a:noFill/>
          </a:ln>
        </p:spPr>
      </p:pic>
      <p:sp>
        <p:nvSpPr>
          <p:cNvPr id="235" name="Google Shape;235;g2ed602f1e68_0_429"/>
          <p:cNvSpPr/>
          <p:nvPr/>
        </p:nvSpPr>
        <p:spPr>
          <a:xfrm>
            <a:off x="2177300" y="3264525"/>
            <a:ext cx="1148400" cy="16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6" name="Google Shape;236;g2ed602f1e68_0_429"/>
          <p:cNvSpPr/>
          <p:nvPr/>
        </p:nvSpPr>
        <p:spPr>
          <a:xfrm>
            <a:off x="6350750" y="3218625"/>
            <a:ext cx="1148400" cy="16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37" name="Google Shape;237;g2ed602f1e68_0_429"/>
          <p:cNvPicPr preferRelativeResize="0"/>
          <p:nvPr/>
        </p:nvPicPr>
        <p:blipFill rotWithShape="1">
          <a:blip r:embed="rId6">
            <a:alphaModFix/>
          </a:blip>
          <a:srcRect b="47210" l="0" r="0" t="10685"/>
          <a:stretch/>
        </p:blipFill>
        <p:spPr>
          <a:xfrm>
            <a:off x="4703400" y="2046800"/>
            <a:ext cx="4087876" cy="1290900"/>
          </a:xfrm>
          <a:prstGeom prst="rect">
            <a:avLst/>
          </a:prstGeom>
          <a:noFill/>
          <a:ln>
            <a:noFill/>
          </a:ln>
        </p:spPr>
      </p:pic>
      <p:pic>
        <p:nvPicPr>
          <p:cNvPr id="238" name="Google Shape;238;g2ed602f1e68_0_429"/>
          <p:cNvPicPr preferRelativeResize="0"/>
          <p:nvPr/>
        </p:nvPicPr>
        <p:blipFill rotWithShape="1">
          <a:blip r:embed="rId7">
            <a:alphaModFix/>
          </a:blip>
          <a:srcRect b="47299" l="0" r="0" t="10404"/>
          <a:stretch/>
        </p:blipFill>
        <p:spPr>
          <a:xfrm>
            <a:off x="614250" y="2052550"/>
            <a:ext cx="4005050" cy="1270500"/>
          </a:xfrm>
          <a:prstGeom prst="rect">
            <a:avLst/>
          </a:prstGeom>
          <a:noFill/>
          <a:ln>
            <a:noFill/>
          </a:ln>
        </p:spPr>
      </p:pic>
      <p:sp>
        <p:nvSpPr>
          <p:cNvPr id="239" name="Google Shape;239;g2ed602f1e68_0_429"/>
          <p:cNvSpPr/>
          <p:nvPr/>
        </p:nvSpPr>
        <p:spPr>
          <a:xfrm>
            <a:off x="2177300" y="1919988"/>
            <a:ext cx="1148400" cy="16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 name="Google Shape;240;g2ed602f1e68_0_429"/>
          <p:cNvSpPr/>
          <p:nvPr/>
        </p:nvSpPr>
        <p:spPr>
          <a:xfrm>
            <a:off x="6284025" y="1887674"/>
            <a:ext cx="1148400" cy="16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41" name="Google Shape;241;g2ed602f1e68_0_429"/>
          <p:cNvPicPr preferRelativeResize="0"/>
          <p:nvPr/>
        </p:nvPicPr>
        <p:blipFill rotWithShape="1">
          <a:blip r:embed="rId8">
            <a:alphaModFix/>
          </a:blip>
          <a:srcRect b="46823" l="1180" r="-1179" t="10198"/>
          <a:stretch/>
        </p:blipFill>
        <p:spPr>
          <a:xfrm>
            <a:off x="614250" y="761651"/>
            <a:ext cx="4005044" cy="1290900"/>
          </a:xfrm>
          <a:prstGeom prst="rect">
            <a:avLst/>
          </a:prstGeom>
          <a:noFill/>
          <a:ln>
            <a:noFill/>
          </a:ln>
        </p:spPr>
      </p:pic>
      <p:pic>
        <p:nvPicPr>
          <p:cNvPr id="242" name="Google Shape;242;g2ed602f1e68_0_429"/>
          <p:cNvPicPr preferRelativeResize="0"/>
          <p:nvPr/>
        </p:nvPicPr>
        <p:blipFill rotWithShape="1">
          <a:blip r:embed="rId9">
            <a:alphaModFix/>
          </a:blip>
          <a:srcRect b="46455" l="0" r="0" t="10478"/>
          <a:stretch/>
        </p:blipFill>
        <p:spPr>
          <a:xfrm>
            <a:off x="4703400" y="761650"/>
            <a:ext cx="4087870" cy="1320350"/>
          </a:xfrm>
          <a:prstGeom prst="rect">
            <a:avLst/>
          </a:prstGeom>
          <a:noFill/>
          <a:ln>
            <a:noFill/>
          </a:ln>
        </p:spPr>
      </p:pic>
      <p:sp>
        <p:nvSpPr>
          <p:cNvPr id="243" name="Google Shape;243;g2ed602f1e68_0_429"/>
          <p:cNvSpPr/>
          <p:nvPr/>
        </p:nvSpPr>
        <p:spPr>
          <a:xfrm>
            <a:off x="2104400" y="618125"/>
            <a:ext cx="1148400" cy="16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 name="Google Shape;244;g2ed602f1e68_0_429"/>
          <p:cNvSpPr txBox="1"/>
          <p:nvPr/>
        </p:nvSpPr>
        <p:spPr>
          <a:xfrm>
            <a:off x="1720675" y="387750"/>
            <a:ext cx="1290900" cy="445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US" sz="2000">
                <a:solidFill>
                  <a:srgbClr val="003087"/>
                </a:solidFill>
              </a:rPr>
              <a:t>RMSE</a:t>
            </a:r>
            <a:endParaRPr sz="2000">
              <a:solidFill>
                <a:srgbClr val="003087"/>
              </a:solidFill>
            </a:endParaRPr>
          </a:p>
        </p:txBody>
      </p:sp>
      <p:sp>
        <p:nvSpPr>
          <p:cNvPr id="245" name="Google Shape;245;g2ed602f1e68_0_429"/>
          <p:cNvSpPr/>
          <p:nvPr/>
        </p:nvSpPr>
        <p:spPr>
          <a:xfrm>
            <a:off x="6350750" y="618125"/>
            <a:ext cx="1148400" cy="1692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6" name="Google Shape;246;g2ed602f1e68_0_429"/>
          <p:cNvSpPr txBox="1"/>
          <p:nvPr/>
        </p:nvSpPr>
        <p:spPr>
          <a:xfrm>
            <a:off x="6279500" y="387750"/>
            <a:ext cx="1290900" cy="44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000">
                <a:solidFill>
                  <a:srgbClr val="003087"/>
                </a:solidFill>
              </a:rPr>
              <a:t>Bias</a:t>
            </a:r>
            <a:endParaRPr sz="2000">
              <a:solidFill>
                <a:srgbClr val="003087"/>
              </a:solidFill>
            </a:endParaRPr>
          </a:p>
        </p:txBody>
      </p:sp>
      <p:sp>
        <p:nvSpPr>
          <p:cNvPr id="247" name="Google Shape;247;g2ed602f1e68_0_429"/>
          <p:cNvSpPr txBox="1"/>
          <p:nvPr/>
        </p:nvSpPr>
        <p:spPr>
          <a:xfrm>
            <a:off x="1585350" y="4476750"/>
            <a:ext cx="5973300" cy="2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003087"/>
                </a:solidFill>
              </a:rPr>
              <a:t>Dashed line is for observed HS ≥ 4m</a:t>
            </a:r>
            <a:endParaRPr>
              <a:solidFill>
                <a:srgbClr val="003087"/>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2ec10d03ac6_0_94"/>
          <p:cNvSpPr txBox="1"/>
          <p:nvPr>
            <p:ph type="title"/>
          </p:nvPr>
        </p:nvSpPr>
        <p:spPr>
          <a:xfrm>
            <a:off x="457200" y="274638"/>
            <a:ext cx="8229600" cy="594300"/>
          </a:xfrm>
          <a:prstGeom prst="rect">
            <a:avLst/>
          </a:prstGeom>
        </p:spPr>
        <p:txBody>
          <a:bodyPr anchorCtr="0" anchor="t" bIns="45700" lIns="0" spcFirstLastPara="1" rIns="0" wrap="square" tIns="45700">
            <a:normAutofit fontScale="90000"/>
          </a:bodyPr>
          <a:lstStyle/>
          <a:p>
            <a:pPr indent="0" lvl="0" marL="0" rtl="0" algn="ctr">
              <a:spcBef>
                <a:spcPts val="0"/>
              </a:spcBef>
              <a:spcAft>
                <a:spcPts val="0"/>
              </a:spcAft>
              <a:buNone/>
            </a:pPr>
            <a:r>
              <a:rPr lang="en-US"/>
              <a:t>Standalone Wave Unstructured Grid Scaling </a:t>
            </a:r>
            <a:endParaRPr/>
          </a:p>
        </p:txBody>
      </p:sp>
      <p:pic>
        <p:nvPicPr>
          <p:cNvPr id="253" name="Google Shape;253;g2ec10d03ac6_0_94"/>
          <p:cNvPicPr preferRelativeResize="0"/>
          <p:nvPr/>
        </p:nvPicPr>
        <p:blipFill rotWithShape="1">
          <a:blip r:embed="rId3">
            <a:alphaModFix/>
          </a:blip>
          <a:srcRect b="1628" l="1310" r="3695" t="9892"/>
          <a:stretch/>
        </p:blipFill>
        <p:spPr>
          <a:xfrm>
            <a:off x="1761688" y="784875"/>
            <a:ext cx="5620624" cy="3926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ec10d03ac6_0_88"/>
          <p:cNvSpPr txBox="1"/>
          <p:nvPr>
            <p:ph type="title"/>
          </p:nvPr>
        </p:nvSpPr>
        <p:spPr>
          <a:xfrm>
            <a:off x="457200" y="274638"/>
            <a:ext cx="8229600" cy="594300"/>
          </a:xfrm>
          <a:prstGeom prst="rect">
            <a:avLst/>
          </a:prstGeom>
        </p:spPr>
        <p:txBody>
          <a:bodyPr anchorCtr="0" anchor="t" bIns="45700" lIns="0" spcFirstLastPara="1" rIns="0" wrap="square" tIns="45700">
            <a:normAutofit/>
          </a:bodyPr>
          <a:lstStyle/>
          <a:p>
            <a:pPr indent="0" lvl="0" marL="0" rtl="0" algn="ctr">
              <a:spcBef>
                <a:spcPts val="0"/>
              </a:spcBef>
              <a:spcAft>
                <a:spcPts val="0"/>
              </a:spcAft>
              <a:buNone/>
            </a:pPr>
            <a:r>
              <a:rPr lang="en-US"/>
              <a:t>Impact of I/O on Runtime Performance</a:t>
            </a:r>
            <a:endParaRPr/>
          </a:p>
        </p:txBody>
      </p:sp>
      <p:pic>
        <p:nvPicPr>
          <p:cNvPr id="259" name="Google Shape;259;g2ec10d03ac6_0_88"/>
          <p:cNvPicPr preferRelativeResize="0"/>
          <p:nvPr/>
        </p:nvPicPr>
        <p:blipFill rotWithShape="1">
          <a:blip r:embed="rId3">
            <a:alphaModFix/>
          </a:blip>
          <a:srcRect b="0" l="0" r="0" t="8550"/>
          <a:stretch/>
        </p:blipFill>
        <p:spPr>
          <a:xfrm>
            <a:off x="1803087" y="868950"/>
            <a:ext cx="5537826" cy="3798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b1f329b2c5_0_233"/>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t>Summary/Future Work</a:t>
            </a:r>
            <a:endParaRPr/>
          </a:p>
        </p:txBody>
      </p:sp>
      <p:sp>
        <p:nvSpPr>
          <p:cNvPr id="265" name="Google Shape;265;g2b1f329b2c5_0_233"/>
          <p:cNvSpPr txBox="1"/>
          <p:nvPr>
            <p:ph idx="1" type="body"/>
          </p:nvPr>
        </p:nvSpPr>
        <p:spPr>
          <a:xfrm>
            <a:off x="457200" y="931825"/>
            <a:ext cx="8229600" cy="3502800"/>
          </a:xfrm>
          <a:prstGeom prst="rect">
            <a:avLst/>
          </a:prstGeom>
          <a:noFill/>
          <a:ln>
            <a:noFill/>
          </a:ln>
        </p:spPr>
        <p:txBody>
          <a:bodyPr anchorCtr="0" anchor="t" bIns="45700" lIns="0" spcFirstLastPara="1" rIns="0" wrap="square" tIns="0">
            <a:normAutofit/>
          </a:bodyPr>
          <a:lstStyle/>
          <a:p>
            <a:pPr indent="-342900" lvl="0" marL="457200" rtl="0" algn="l">
              <a:spcBef>
                <a:spcPts val="1000"/>
              </a:spcBef>
              <a:spcAft>
                <a:spcPts val="0"/>
              </a:spcAft>
              <a:buSzPts val="1800"/>
              <a:buChar char="●"/>
            </a:pPr>
            <a:r>
              <a:rPr lang="en-US"/>
              <a:t>The next High Resolution prototype (HR4) will use an unstructured grid with ~15 km resolution for waves </a:t>
            </a:r>
            <a:endParaRPr/>
          </a:p>
          <a:p>
            <a:pPr indent="-342900" lvl="1" marL="914400" rtl="0" algn="l">
              <a:spcBef>
                <a:spcPts val="600"/>
              </a:spcBef>
              <a:spcAft>
                <a:spcPts val="0"/>
              </a:spcAft>
              <a:buSzPts val="1800"/>
              <a:buChar char="○"/>
            </a:pPr>
            <a:r>
              <a:rPr lang="en-US"/>
              <a:t>Analysis of the computational performance within the coupled system for the new grid is currently in progress. </a:t>
            </a:r>
            <a:endParaRPr/>
          </a:p>
          <a:p>
            <a:pPr indent="-342900" lvl="0" marL="457200" rtl="0" algn="l">
              <a:spcBef>
                <a:spcPts val="1000"/>
              </a:spcBef>
              <a:spcAft>
                <a:spcPts val="0"/>
              </a:spcAft>
              <a:buSzPts val="1800"/>
              <a:buChar char="●"/>
            </a:pPr>
            <a:r>
              <a:rPr lang="en-US"/>
              <a:t>Wave model performance: </a:t>
            </a:r>
            <a:endParaRPr/>
          </a:p>
          <a:p>
            <a:pPr indent="-342900" lvl="1" marL="914400" rtl="0" algn="l">
              <a:spcBef>
                <a:spcPts val="600"/>
              </a:spcBef>
              <a:spcAft>
                <a:spcPts val="0"/>
              </a:spcAft>
              <a:buSzPts val="1800"/>
              <a:buChar char="○"/>
            </a:pPr>
            <a:r>
              <a:rPr lang="en-US"/>
              <a:t>Overall </a:t>
            </a:r>
            <a:r>
              <a:rPr lang="en-US">
                <a:extLst>
                  <a:ext uri="http://customooxmlschemas.google.com/">
                    <go:slidesCustomData xmlns:go="http://customooxmlschemas.google.com/" textRoundtripDataId="4"/>
                  </a:ext>
                </a:extLst>
              </a:rPr>
              <a:t>HR3 performance is degraded compared to HR1 &amp; HR2</a:t>
            </a:r>
            <a:r>
              <a:rPr lang="en-US"/>
              <a:t> although storm peaks do appear stronger. </a:t>
            </a:r>
            <a:endParaRPr/>
          </a:p>
          <a:p>
            <a:pPr indent="-342900" lvl="1" marL="914400" rtl="0" algn="l">
              <a:spcBef>
                <a:spcPts val="600"/>
              </a:spcBef>
              <a:spcAft>
                <a:spcPts val="0"/>
              </a:spcAft>
              <a:buSzPts val="1800"/>
              <a:buChar char="○"/>
            </a:pPr>
            <a:r>
              <a:rPr lang="en-US"/>
              <a:t>Further optimization of the wave physics is planned to address this, paying particular attention to high seas. </a:t>
            </a:r>
            <a:endParaRPr b="0" sz="18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3"/>
          <p:cNvSpPr txBox="1"/>
          <p:nvPr>
            <p:ph idx="4294967295" type="title"/>
          </p:nvPr>
        </p:nvSpPr>
        <p:spPr>
          <a:xfrm>
            <a:off x="0" y="2727325"/>
            <a:ext cx="9144001" cy="593725"/>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accent1"/>
              </a:buClr>
              <a:buSzPts val="3200"/>
              <a:buFont typeface="Arial"/>
              <a:buNone/>
            </a:pPr>
            <a:r>
              <a:rPr lang="en-US">
                <a:solidFill>
                  <a:schemeClr val="accent1"/>
                </a:solidFill>
              </a:rPr>
              <a:t>Questions</a:t>
            </a:r>
            <a:endParaRPr>
              <a:solidFill>
                <a:schemeClr val="accent1"/>
              </a:solidFill>
            </a:endParaRPr>
          </a:p>
          <a:p>
            <a:pPr indent="0" lvl="0" marL="0" marR="0" rtl="0" algn="ctr">
              <a:lnSpc>
                <a:spcPct val="100000"/>
              </a:lnSpc>
              <a:spcBef>
                <a:spcPts val="0"/>
              </a:spcBef>
              <a:spcAft>
                <a:spcPts val="0"/>
              </a:spcAft>
              <a:buClr>
                <a:schemeClr val="accent1"/>
              </a:buClr>
              <a:buSzPts val="3200"/>
              <a:buFont typeface="Arial"/>
              <a:buNone/>
            </a:pPr>
            <a:r>
              <a:rPr lang="en-US">
                <a:solidFill>
                  <a:schemeClr val="accent1"/>
                </a:solidFill>
              </a:rPr>
              <a:t>Jessica.Meixner@noaa.gov</a:t>
            </a:r>
            <a:endParaRPr>
              <a:solidFill>
                <a:schemeClr val="accent1"/>
              </a:solidFill>
            </a:endParaRPr>
          </a:p>
        </p:txBody>
      </p:sp>
      <p:sp>
        <p:nvSpPr>
          <p:cNvPr id="272" name="Google Shape;272;p13"/>
          <p:cNvSpPr/>
          <p:nvPr/>
        </p:nvSpPr>
        <p:spPr>
          <a:xfrm>
            <a:off x="3662005" y="1428875"/>
            <a:ext cx="1021200" cy="681000"/>
          </a:xfrm>
          <a:prstGeom prst="wedgeRectCallout">
            <a:avLst>
              <a:gd fmla="val -20285" name="adj1"/>
              <a:gd fmla="val 74978" name="adj2"/>
            </a:avLst>
          </a:prstGeom>
          <a:solidFill>
            <a:schemeClr val="accent1"/>
          </a:solidFill>
          <a:ln cap="flat" cmpd="sng" w="28575">
            <a:solidFill>
              <a:srgbClr val="0017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3"/>
          <p:cNvSpPr/>
          <p:nvPr/>
        </p:nvSpPr>
        <p:spPr>
          <a:xfrm flipH="1">
            <a:off x="4335480" y="1769300"/>
            <a:ext cx="1021200" cy="681000"/>
          </a:xfrm>
          <a:prstGeom prst="wedgeRectCallout">
            <a:avLst>
              <a:gd fmla="val -20285" name="adj1"/>
              <a:gd fmla="val 74978" name="adj2"/>
            </a:avLst>
          </a:prstGeom>
          <a:solidFill>
            <a:schemeClr val="accent1"/>
          </a:solidFill>
          <a:ln cap="flat" cmpd="sng" w="28575">
            <a:solidFill>
              <a:srgbClr val="0017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3"/>
          <p:cNvSpPr txBox="1"/>
          <p:nvPr/>
        </p:nvSpPr>
        <p:spPr>
          <a:xfrm>
            <a:off x="3675073" y="1439972"/>
            <a:ext cx="995100" cy="658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1743"/>
                </a:solidFill>
                <a:latin typeface="Arial"/>
                <a:ea typeface="Arial"/>
                <a:cs typeface="Arial"/>
                <a:sym typeface="Arial"/>
              </a:rPr>
              <a:t>?</a:t>
            </a:r>
            <a:endParaRPr b="1" i="0" sz="3200" u="none" cap="none" strike="noStrike">
              <a:solidFill>
                <a:srgbClr val="001743"/>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4"/>
          <p:cNvSpPr txBox="1"/>
          <p:nvPr>
            <p:ph idx="4294967295" type="ctrTitle"/>
          </p:nvPr>
        </p:nvSpPr>
        <p:spPr>
          <a:xfrm>
            <a:off x="0" y="1111825"/>
            <a:ext cx="9143900" cy="716400"/>
          </a:xfrm>
          <a:prstGeom prst="rect">
            <a:avLst/>
          </a:prstGeom>
          <a:no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99D8"/>
              </a:buClr>
              <a:buSzPts val="1100"/>
              <a:buFont typeface="Arial"/>
              <a:buNone/>
            </a:pPr>
            <a:r>
              <a:rPr b="1" i="0" lang="en-US" sz="4800" u="none" cap="none" strike="noStrike">
                <a:solidFill>
                  <a:srgbClr val="FFFFFF"/>
                </a:solidFill>
                <a:latin typeface="Arial"/>
                <a:ea typeface="Arial"/>
                <a:cs typeface="Arial"/>
                <a:sym typeface="Arial"/>
              </a:rPr>
              <a:t>Thank you!</a:t>
            </a:r>
            <a:endParaRPr b="1" i="0" sz="4800" u="none" cap="none" strike="noStrike">
              <a:solidFill>
                <a:srgbClr val="FFFFFF"/>
              </a:solidFill>
              <a:latin typeface="Arial"/>
              <a:ea typeface="Arial"/>
              <a:cs typeface="Arial"/>
              <a:sym typeface="Arial"/>
            </a:endParaRPr>
          </a:p>
        </p:txBody>
      </p:sp>
      <p:pic>
        <p:nvPicPr>
          <p:cNvPr id="280" name="Google Shape;280;p14"/>
          <p:cNvPicPr preferRelativeResize="0"/>
          <p:nvPr/>
        </p:nvPicPr>
        <p:blipFill rotWithShape="1">
          <a:blip r:embed="rId3">
            <a:alphaModFix/>
          </a:blip>
          <a:srcRect b="0" l="0" r="0" t="0"/>
          <a:stretch/>
        </p:blipFill>
        <p:spPr>
          <a:xfrm>
            <a:off x="0" y="2533766"/>
            <a:ext cx="9144003" cy="225475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g2ed602f1e68_0_77"/>
          <p:cNvPicPr preferRelativeResize="0"/>
          <p:nvPr/>
        </p:nvPicPr>
        <p:blipFill rotWithShape="1">
          <a:blip r:embed="rId3">
            <a:alphaModFix/>
          </a:blip>
          <a:srcRect b="0" l="0" r="0" t="0"/>
          <a:stretch/>
        </p:blipFill>
        <p:spPr>
          <a:xfrm>
            <a:off x="2199400" y="1083526"/>
            <a:ext cx="4745200" cy="3264051"/>
          </a:xfrm>
          <a:prstGeom prst="rect">
            <a:avLst/>
          </a:prstGeom>
          <a:noFill/>
          <a:ln>
            <a:noFill/>
          </a:ln>
        </p:spPr>
      </p:pic>
      <p:sp>
        <p:nvSpPr>
          <p:cNvPr id="287" name="Google Shape;287;g2ed602f1e68_0_77"/>
          <p:cNvSpPr txBox="1"/>
          <p:nvPr>
            <p:ph type="title"/>
          </p:nvPr>
        </p:nvSpPr>
        <p:spPr>
          <a:xfrm>
            <a:off x="457200" y="274638"/>
            <a:ext cx="8229600" cy="5943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US"/>
              <a:t>Multi-1 </a:t>
            </a:r>
            <a:r>
              <a:rPr lang="en-US"/>
              <a:t>Grid Mosaic</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2ed602f1e68_0_0"/>
          <p:cNvSpPr txBox="1"/>
          <p:nvPr>
            <p:ph type="title"/>
          </p:nvPr>
        </p:nvSpPr>
        <p:spPr>
          <a:xfrm>
            <a:off x="509875" y="36250"/>
            <a:ext cx="8529300" cy="594300"/>
          </a:xfrm>
          <a:prstGeom prst="rect">
            <a:avLst/>
          </a:prstGeom>
          <a:noFill/>
          <a:ln>
            <a:noFill/>
          </a:ln>
        </p:spPr>
        <p:txBody>
          <a:bodyPr anchorCtr="0" anchor="t" bIns="45700" lIns="0" spcFirstLastPara="1" rIns="0" wrap="square" tIns="45700">
            <a:normAutofit fontScale="90000"/>
          </a:bodyPr>
          <a:lstStyle/>
          <a:p>
            <a:pPr indent="0" lvl="0" marL="0" rtl="0" algn="ctr">
              <a:lnSpc>
                <a:spcPct val="90000"/>
              </a:lnSpc>
              <a:spcBef>
                <a:spcPts val="0"/>
              </a:spcBef>
              <a:spcAft>
                <a:spcPts val="0"/>
              </a:spcAft>
              <a:buSzPct val="91370"/>
              <a:buNone/>
            </a:pPr>
            <a:r>
              <a:rPr lang="en-US" sz="2188"/>
              <a:t>Acknowledgements to GFS &amp; UFS Active Developers</a:t>
            </a:r>
            <a:endParaRPr sz="2188"/>
          </a:p>
          <a:p>
            <a:pPr indent="0" lvl="0" marL="0" rtl="0" algn="ctr">
              <a:lnSpc>
                <a:spcPct val="90000"/>
              </a:lnSpc>
              <a:spcBef>
                <a:spcPts val="0"/>
              </a:spcBef>
              <a:spcAft>
                <a:spcPts val="0"/>
              </a:spcAft>
              <a:buSzPct val="62500"/>
              <a:buNone/>
            </a:pPr>
            <a:br>
              <a:rPr lang="en-US"/>
            </a:br>
            <a:endParaRPr/>
          </a:p>
        </p:txBody>
      </p:sp>
      <p:graphicFrame>
        <p:nvGraphicFramePr>
          <p:cNvPr id="61" name="Google Shape;61;g2ed602f1e68_0_0"/>
          <p:cNvGraphicFramePr/>
          <p:nvPr/>
        </p:nvGraphicFramePr>
        <p:xfrm>
          <a:off x="209200" y="410111"/>
          <a:ext cx="3000000" cy="3000000"/>
        </p:xfrm>
        <a:graphic>
          <a:graphicData uri="http://schemas.openxmlformats.org/drawingml/2006/table">
            <a:tbl>
              <a:tblPr>
                <a:noFill/>
                <a:tableStyleId>{F29E0B51-7F0F-4A81-846C-0C61A0D5ED30}</a:tableStyleId>
              </a:tblPr>
              <a:tblGrid>
                <a:gridCol w="2664575"/>
                <a:gridCol w="2888800"/>
                <a:gridCol w="3197175"/>
              </a:tblGrid>
              <a:tr h="194592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solidFill>
                            <a:srgbClr val="980000"/>
                          </a:solidFill>
                        </a:rPr>
                        <a:t>Atmospheric Physics </a:t>
                      </a:r>
                      <a:endParaRPr b="1" sz="1200" u="none" cap="none" strike="noStrike">
                        <a:solidFill>
                          <a:srgbClr val="980000"/>
                        </a:solidFill>
                      </a:endParaRPr>
                    </a:p>
                    <a:p>
                      <a:pPr indent="0" lvl="0" marL="0" marR="0" rtl="0" algn="l">
                        <a:lnSpc>
                          <a:spcPct val="100000"/>
                        </a:lnSpc>
                        <a:spcBef>
                          <a:spcPts val="0"/>
                        </a:spcBef>
                        <a:spcAft>
                          <a:spcPts val="0"/>
                        </a:spcAft>
                        <a:buClr>
                          <a:srgbClr val="000000"/>
                        </a:buClr>
                        <a:buSzPts val="900"/>
                        <a:buFont typeface="Arial"/>
                        <a:buNone/>
                      </a:pPr>
                      <a:r>
                        <a:t/>
                      </a:r>
                      <a:endParaRPr b="1" sz="500" u="none" cap="none" strike="noStrike">
                        <a:solidFill>
                          <a:schemeClr val="dk1"/>
                        </a:solidFill>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rPr>
                        <a:t>NCEP/EMC</a:t>
                      </a:r>
                      <a:r>
                        <a:rPr lang="en-US" sz="800" u="none" cap="none" strike="noStrike">
                          <a:solidFill>
                            <a:schemeClr val="dk1"/>
                          </a:solidFill>
                        </a:rPr>
                        <a:t>: Jongil Han, Anning Cheng, Bing Fu, Hong Guan, Zhichang Guo, Sanath Kumar, Xu Li, Wei Li, Qingfu Liu, Eric Sinsky, Ruiyu Sun, Kevin Viner, Helin Wei, Bo Yang, Fanglin Yang, Rongqian Yang,  Weizhong Zheng, Xiaqiong Zhou</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rPr>
                        <a:t>ESRL/GSL</a:t>
                      </a:r>
                      <a:r>
                        <a:rPr lang="en-US" sz="800" u="none" cap="none" strike="noStrike">
                          <a:solidFill>
                            <a:schemeClr val="dk1"/>
                          </a:solidFill>
                        </a:rPr>
                        <a:t>: Michael Barlage, Ben Green, Joseph Olson, Tanya Smirnova, Shan Sun, Xia Sun, Michael Toy</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rPr>
                        <a:t>JCSDA/UCAR:</a:t>
                      </a:r>
                      <a:r>
                        <a:rPr lang="en-US" sz="800" u="none" cap="none" strike="noStrike">
                          <a:solidFill>
                            <a:schemeClr val="dk1"/>
                          </a:solidFill>
                        </a:rPr>
                        <a:t>Dom Heinzeller,</a:t>
                      </a:r>
                      <a:endParaRPr b="1" sz="800" u="none" cap="none" strike="noStrike">
                        <a:solidFill>
                          <a:schemeClr val="dk1"/>
                        </a:solidFill>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rPr>
                        <a:t>ESRL/PSL</a:t>
                      </a:r>
                      <a:r>
                        <a:rPr lang="en-US" sz="800" u="none" cap="none" strike="noStrike">
                          <a:solidFill>
                            <a:schemeClr val="dk1"/>
                          </a:solidFill>
                        </a:rPr>
                        <a:t>:  Lisa Bengtsson, Jian-Wen Bao, Clara Draper, Grant Firl, Songyou Hong, Philip Pegion, Dustin Swales</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highlight>
                            <a:schemeClr val="lt1"/>
                          </a:highlight>
                        </a:rPr>
                        <a:t>DTC: </a:t>
                      </a:r>
                      <a:r>
                        <a:rPr lang="en-US" sz="800" u="none" cap="none" strike="noStrike">
                          <a:solidFill>
                            <a:schemeClr val="dk1"/>
                          </a:solidFill>
                        </a:rPr>
                        <a:t>Ligia Bernardet, Weiwei Li, Man Zhang</a:t>
                      </a:r>
                      <a:endParaRPr sz="1400" u="none" cap="none" strike="noStrike"/>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solidFill>
                            <a:srgbClr val="980000"/>
                          </a:solidFill>
                          <a:highlight>
                            <a:schemeClr val="lt1"/>
                          </a:highlight>
                        </a:rPr>
                        <a:t>Data Assimilation</a:t>
                      </a:r>
                      <a:endParaRPr b="1" sz="1200" u="none" cap="none" strike="noStrike">
                        <a:solidFill>
                          <a:srgbClr val="980000"/>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t/>
                      </a:r>
                      <a:endParaRPr b="1" sz="500" u="none" cap="none" strike="noStrike">
                        <a:solidFill>
                          <a:srgbClr val="980000"/>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highlight>
                            <a:schemeClr val="lt1"/>
                          </a:highlight>
                        </a:rPr>
                        <a:t>NCEP/EMC: </a:t>
                      </a:r>
                      <a:r>
                        <a:rPr lang="en-US" sz="800" u="none" cap="none" strike="noStrike">
                          <a:solidFill>
                            <a:schemeClr val="dk1"/>
                          </a:solidFill>
                        </a:rPr>
                        <a:t>Catherine Thomas, Guillaume Vernieres, Daryl Kleist, Cory Martin, Mindo Choi, Andrew Collard, Jiarui Dong, Andy Eichmann, Travis Elless, Nick Esposito, Iliana Genkova, Azadeh Gholoubi, Tseganeh Gichamo, Brett Hoover, Xin Jin, Emily Liu, Haixia Liu, Hyun-Chul Lee, Xuanli Li, Katie Lukens, Ron McLaren, Dagmar Merkova, Sudhir Nadiga, Shastri Paturi, Ashley Stanfield, Steve Stegall, Andy Tangborn, Russ Treadon, Yaping Wang, Youlong Xia</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rPr>
                        <a:t>CIRES/GSL</a:t>
                      </a:r>
                      <a:r>
                        <a:rPr lang="en-US" sz="800" u="none" cap="none" strike="noStrike">
                          <a:solidFill>
                            <a:schemeClr val="dk1"/>
                          </a:solidFill>
                        </a:rPr>
                        <a:t>: Bo Huang, Mariusz Pagowski</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rPr>
                        <a:t>PSL</a:t>
                      </a:r>
                      <a:r>
                        <a:rPr lang="en-US" sz="800" u="none" cap="none" strike="noStrike">
                          <a:solidFill>
                            <a:schemeClr val="dk1"/>
                          </a:solidFill>
                        </a:rPr>
                        <a:t>: Clara Draper, Jeff Whitaker</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rPr>
                        <a:t>JCSDA/UCAR:</a:t>
                      </a:r>
                      <a:r>
                        <a:rPr lang="en-US" sz="800" u="none" cap="none" strike="noStrike">
                          <a:solidFill>
                            <a:schemeClr val="dk1"/>
                          </a:solidFill>
                        </a:rPr>
                        <a:t> Kriti Bhargava, Travis Sluka</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t/>
                      </a:r>
                      <a:endParaRPr sz="800" u="none" cap="none" strike="noStrike">
                        <a:solidFill>
                          <a:schemeClr val="dk1"/>
                        </a:solidFill>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solidFill>
                            <a:srgbClr val="980000"/>
                          </a:solidFill>
                          <a:highlight>
                            <a:schemeClr val="lt1"/>
                          </a:highlight>
                        </a:rPr>
                        <a:t>Coupled Model Component Development</a:t>
                      </a:r>
                      <a:endParaRPr b="1" sz="1200" u="none" cap="none" strike="noStrike">
                        <a:solidFill>
                          <a:srgbClr val="980000"/>
                        </a:solidFill>
                        <a:highlight>
                          <a:schemeClr val="lt1"/>
                        </a:highlight>
                      </a:endParaRPr>
                    </a:p>
                    <a:p>
                      <a:pPr indent="0" lvl="0" marL="0" marR="0" rtl="0" algn="l">
                        <a:lnSpc>
                          <a:spcPct val="100000"/>
                        </a:lnSpc>
                        <a:spcBef>
                          <a:spcPts val="0"/>
                        </a:spcBef>
                        <a:spcAft>
                          <a:spcPts val="0"/>
                        </a:spcAft>
                        <a:buClr>
                          <a:srgbClr val="000000"/>
                        </a:buClr>
                        <a:buSzPts val="500"/>
                        <a:buFont typeface="Arial"/>
                        <a:buNone/>
                      </a:pPr>
                      <a:r>
                        <a:t/>
                      </a:r>
                      <a:endParaRPr b="1" sz="500" u="none" cap="none" strike="noStrike">
                        <a:solidFill>
                          <a:srgbClr val="980000"/>
                        </a:solidFill>
                        <a:highlight>
                          <a:schemeClr val="lt1"/>
                        </a:highlight>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highlight>
                            <a:schemeClr val="lt1"/>
                          </a:highlight>
                        </a:rPr>
                        <a:t>NCEP/EMC: </a:t>
                      </a:r>
                      <a:r>
                        <a:rPr lang="en-US" sz="800" u="none" cap="none" strike="noStrike">
                          <a:solidFill>
                            <a:schemeClr val="dk1"/>
                          </a:solidFill>
                          <a:highlight>
                            <a:schemeClr val="lt1"/>
                          </a:highlight>
                        </a:rPr>
                        <a:t>Jessica Meixner, Jiande Wang, Lydia Stefanova, </a:t>
                      </a:r>
                      <a:r>
                        <a:rPr lang="en-US" sz="800" u="none" cap="none" strike="noStrike">
                          <a:solidFill>
                            <a:schemeClr val="dk1"/>
                          </a:solidFill>
                        </a:rPr>
                        <a:t>Jun Wang, </a:t>
                      </a:r>
                      <a:r>
                        <a:rPr lang="en-US" sz="800" u="none" cap="none" strike="noStrike">
                          <a:solidFill>
                            <a:schemeClr val="dk1"/>
                          </a:solidFill>
                          <a:highlight>
                            <a:schemeClr val="lt1"/>
                          </a:highlight>
                        </a:rPr>
                        <a:t>Neil Barton, Bing Fu, </a:t>
                      </a:r>
                      <a:r>
                        <a:rPr lang="en-US" sz="800" u="none" cap="none" strike="noStrike">
                          <a:solidFill>
                            <a:schemeClr val="dk1"/>
                          </a:solidFill>
                        </a:rPr>
                        <a:t>Saeideh Banihashemi, </a:t>
                      </a:r>
                      <a:r>
                        <a:rPr lang="en-US" sz="800" u="none" cap="none" strike="noStrike">
                          <a:solidFill>
                            <a:schemeClr val="dk1"/>
                          </a:solidFill>
                          <a:highlight>
                            <a:schemeClr val="lt1"/>
                          </a:highlight>
                        </a:rPr>
                        <a:t>George Gayno, Robert Grumbine, </a:t>
                      </a:r>
                      <a:r>
                        <a:rPr lang="en-US" sz="800" u="none" cap="none" strike="noStrike">
                          <a:solidFill>
                            <a:schemeClr val="dk1"/>
                          </a:solidFill>
                        </a:rPr>
                        <a:t>Walter </a:t>
                      </a:r>
                      <a:r>
                        <a:rPr lang="en-US" sz="800" u="none" cap="none" strike="noStrike">
                          <a:solidFill>
                            <a:schemeClr val="dk1"/>
                          </a:solidFill>
                          <a:highlight>
                            <a:schemeClr val="lt1"/>
                          </a:highlight>
                        </a:rPr>
                        <a:t>Kolczynski, </a:t>
                      </a:r>
                      <a:r>
                        <a:rPr lang="en-US" sz="800" u="none" cap="none" strike="noStrike">
                          <a:solidFill>
                            <a:schemeClr val="dk1"/>
                          </a:solidFill>
                        </a:rPr>
                        <a:t>Matthew Masarik, </a:t>
                      </a:r>
                      <a:r>
                        <a:rPr lang="en-US" sz="800" u="none" cap="none" strike="noStrike">
                          <a:solidFill>
                            <a:schemeClr val="dk1"/>
                          </a:solidFill>
                          <a:highlight>
                            <a:schemeClr val="lt1"/>
                          </a:highlight>
                        </a:rPr>
                        <a:t>Avichal Mehra, </a:t>
                      </a:r>
                      <a:r>
                        <a:rPr lang="en-US" sz="800" u="none" cap="none" strike="noStrike">
                          <a:solidFill>
                            <a:schemeClr val="dk1"/>
                          </a:solidFill>
                        </a:rPr>
                        <a:t>Ali Salimi-Tarazouj, Denise Worthen</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highlight>
                            <a:schemeClr val="lt1"/>
                          </a:highlight>
                        </a:rPr>
                        <a:t>ESRL/GSL:</a:t>
                      </a:r>
                      <a:r>
                        <a:rPr lang="en-US" sz="800" u="none" cap="none" strike="noStrike">
                          <a:solidFill>
                            <a:schemeClr val="dk1"/>
                          </a:solidFill>
                          <a:highlight>
                            <a:schemeClr val="lt1"/>
                          </a:highlight>
                        </a:rPr>
                        <a:t> Ben Green, Shan Sun</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highlight>
                            <a:schemeClr val="lt1"/>
                          </a:highlight>
                        </a:rPr>
                        <a:t>ESRL/PSL:</a:t>
                      </a:r>
                      <a:r>
                        <a:rPr lang="en-US" sz="800" u="none" cap="none" strike="noStrike">
                          <a:solidFill>
                            <a:schemeClr val="dk1"/>
                          </a:solidFill>
                          <a:highlight>
                            <a:schemeClr val="lt1"/>
                          </a:highlight>
                        </a:rPr>
                        <a:t> Lisa Bengtsson, Phillip Pegion</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highlight>
                            <a:schemeClr val="lt1"/>
                          </a:highlight>
                        </a:rPr>
                        <a:t>GFDL:</a:t>
                      </a:r>
                      <a:r>
                        <a:rPr lang="en-US" sz="800" u="none" cap="none" strike="noStrike">
                          <a:solidFill>
                            <a:schemeClr val="dk1"/>
                          </a:solidFill>
                          <a:highlight>
                            <a:schemeClr val="lt1"/>
                          </a:highlight>
                        </a:rPr>
                        <a:t> Alistair Adcroft, Rusty Benson, Stephen Griffies, Robert Halberg, Matthew Harrison, Brandon Reichl, Marshall Ward</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highlight>
                            <a:schemeClr val="lt1"/>
                          </a:highlight>
                        </a:rPr>
                        <a:t>NCAR:</a:t>
                      </a:r>
                      <a:r>
                        <a:rPr lang="en-US" sz="800" u="none" cap="none" strike="noStrike">
                          <a:solidFill>
                            <a:schemeClr val="dk1"/>
                          </a:solidFill>
                          <a:highlight>
                            <a:schemeClr val="lt1"/>
                          </a:highlight>
                        </a:rPr>
                        <a:t> Alper Altuntas, Gokhan Danabasoglu, Keith Lindsay, Gustavo Marques</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highlight>
                            <a:schemeClr val="lt1"/>
                          </a:highlight>
                        </a:rPr>
                        <a:t>NRL/ESMF:</a:t>
                      </a:r>
                      <a:r>
                        <a:rPr lang="en-US" sz="800" u="none" cap="none" strike="noStrike">
                          <a:solidFill>
                            <a:schemeClr val="dk1"/>
                          </a:solidFill>
                          <a:highlight>
                            <a:schemeClr val="lt1"/>
                          </a:highlight>
                        </a:rPr>
                        <a:t> Gerhard Theurich </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highlight>
                            <a:schemeClr val="lt1"/>
                          </a:highlight>
                        </a:rPr>
                        <a:t>GMU:</a:t>
                      </a:r>
                      <a:r>
                        <a:rPr lang="en-US" sz="800" u="none" cap="none" strike="noStrike">
                          <a:solidFill>
                            <a:schemeClr val="dk1"/>
                          </a:solidFill>
                          <a:highlight>
                            <a:schemeClr val="lt1"/>
                          </a:highlight>
                        </a:rPr>
                        <a:t> Ben Cash, Jim Kinter, Lawrence Marx, Cristiana Stan</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highlight>
                            <a:schemeClr val="lt1"/>
                          </a:highlight>
                        </a:rPr>
                        <a:t>FSU:</a:t>
                      </a:r>
                      <a:r>
                        <a:rPr lang="en-US" sz="800" u="none" cap="none" strike="noStrike">
                          <a:solidFill>
                            <a:schemeClr val="dk1"/>
                          </a:solidFill>
                          <a:highlight>
                            <a:schemeClr val="lt1"/>
                          </a:highlight>
                        </a:rPr>
                        <a:t> Alexandra Bozec, Eric Chassignet, Alan Wallcraft</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highlight>
                            <a:schemeClr val="lt1"/>
                          </a:highlight>
                        </a:rPr>
                        <a:t>NASA:</a:t>
                      </a:r>
                      <a:r>
                        <a:rPr lang="en-US" sz="800" u="none" cap="none" strike="noStrike">
                          <a:solidFill>
                            <a:schemeClr val="dk1"/>
                          </a:solidFill>
                          <a:highlight>
                            <a:schemeClr val="lt1"/>
                          </a:highlight>
                        </a:rPr>
                        <a:t> Akella Santha</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highlight>
                            <a:schemeClr val="lt1"/>
                          </a:highlight>
                        </a:rPr>
                        <a:t>Univ. Alaska:</a:t>
                      </a:r>
                      <a:r>
                        <a:rPr lang="en-US" sz="800" u="none" cap="none" strike="noStrike">
                          <a:solidFill>
                            <a:schemeClr val="dk1"/>
                          </a:solidFill>
                          <a:highlight>
                            <a:schemeClr val="lt1"/>
                          </a:highlight>
                        </a:rPr>
                        <a:t> Katherine Hedstrom</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highlight>
                            <a:schemeClr val="lt1"/>
                          </a:highlight>
                        </a:rPr>
                        <a:t>U. Mich.: </a:t>
                      </a:r>
                      <a:r>
                        <a:rPr lang="en-US" sz="800" u="none" cap="none" strike="noStrike">
                          <a:solidFill>
                            <a:schemeClr val="dk1"/>
                          </a:solidFill>
                          <a:highlight>
                            <a:schemeClr val="lt1"/>
                          </a:highlight>
                        </a:rPr>
                        <a:t>Christiane Jablonowski</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highlight>
                            <a:schemeClr val="lt1"/>
                          </a:highlight>
                        </a:rPr>
                        <a:t>Univ. Victoria: </a:t>
                      </a:r>
                      <a:r>
                        <a:rPr lang="en-US" sz="800" u="none" cap="none" strike="noStrike">
                          <a:solidFill>
                            <a:schemeClr val="dk1"/>
                          </a:solidFill>
                          <a:highlight>
                            <a:schemeClr val="lt1"/>
                          </a:highlight>
                        </a:rPr>
                        <a:t>Andrew Shao</a:t>
                      </a:r>
                      <a:endParaRPr sz="800" u="none" cap="none" strike="noStrike"/>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r h="92962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solidFill>
                            <a:srgbClr val="980000"/>
                          </a:solidFill>
                          <a:highlight>
                            <a:schemeClr val="lt1"/>
                          </a:highlight>
                        </a:rPr>
                        <a:t>Field Evaluation</a:t>
                      </a:r>
                      <a:endParaRPr b="1" sz="1200" u="none" cap="none" strike="noStrike">
                        <a:solidFill>
                          <a:srgbClr val="980000"/>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t/>
                      </a:r>
                      <a:endParaRPr b="1" sz="500" u="none" cap="none" strike="noStrike">
                        <a:solidFill>
                          <a:srgbClr val="980000"/>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highlight>
                            <a:schemeClr val="lt1"/>
                          </a:highlight>
                        </a:rPr>
                        <a:t>NCEP/EMC: </a:t>
                      </a:r>
                      <a:r>
                        <a:rPr lang="en-US" sz="800" u="none" cap="none" strike="noStrike">
                          <a:solidFill>
                            <a:schemeClr val="dk1"/>
                          </a:solidFill>
                          <a:highlight>
                            <a:schemeClr val="lt1"/>
                          </a:highlight>
                        </a:rPr>
                        <a:t>Alicia Bentley, Mallory Row, Shannon Shields</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highlight>
                            <a:schemeClr val="lt1"/>
                          </a:highlight>
                        </a:rPr>
                        <a:t>NWS Regional SSDs</a:t>
                      </a:r>
                      <a:endParaRPr b="1"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highlight>
                            <a:schemeClr val="lt1"/>
                          </a:highlight>
                        </a:rPr>
                        <a:t>NCEP Centers </a:t>
                      </a:r>
                      <a:endParaRPr sz="800" u="none" cap="none" strike="noStrike"/>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solidFill>
                            <a:srgbClr val="980000"/>
                          </a:solidFill>
                          <a:highlight>
                            <a:schemeClr val="lt1"/>
                          </a:highlight>
                        </a:rPr>
                        <a:t>Products</a:t>
                      </a:r>
                      <a:r>
                        <a:rPr b="1" lang="en-US" sz="1200" u="none" cap="none" strike="noStrike">
                          <a:solidFill>
                            <a:schemeClr val="accent1"/>
                          </a:solidFill>
                          <a:highlight>
                            <a:schemeClr val="lt1"/>
                          </a:highlight>
                        </a:rPr>
                        <a:t> </a:t>
                      </a:r>
                      <a:endParaRPr b="1" sz="1200" u="none" cap="none" strike="noStrike">
                        <a:solidFill>
                          <a:schemeClr val="accent1"/>
                        </a:solidFill>
                        <a:highlight>
                          <a:schemeClr val="lt1"/>
                        </a:highlight>
                      </a:endParaRPr>
                    </a:p>
                    <a:p>
                      <a:pPr indent="0" lvl="0" marL="0" marR="0" rtl="0" algn="l">
                        <a:lnSpc>
                          <a:spcPct val="100000"/>
                        </a:lnSpc>
                        <a:spcBef>
                          <a:spcPts val="0"/>
                        </a:spcBef>
                        <a:spcAft>
                          <a:spcPts val="0"/>
                        </a:spcAft>
                        <a:buClr>
                          <a:srgbClr val="000000"/>
                        </a:buClr>
                        <a:buSzPts val="500"/>
                        <a:buFont typeface="Arial"/>
                        <a:buNone/>
                      </a:pPr>
                      <a:r>
                        <a:t/>
                      </a:r>
                      <a:endParaRPr b="1" sz="500" u="none" cap="none" strike="noStrike">
                        <a:solidFill>
                          <a:schemeClr val="accent1"/>
                        </a:solidFill>
                        <a:highlight>
                          <a:schemeClr val="lt1"/>
                        </a:highlight>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highlight>
                            <a:schemeClr val="lt1"/>
                          </a:highlight>
                        </a:rPr>
                        <a:t>NCEP/EMC</a:t>
                      </a:r>
                      <a:r>
                        <a:rPr lang="en-US" sz="800" u="none" cap="none" strike="noStrike">
                          <a:solidFill>
                            <a:schemeClr val="dk1"/>
                          </a:solidFill>
                          <a:highlight>
                            <a:schemeClr val="lt1"/>
                          </a:highlight>
                        </a:rPr>
                        <a:t>: </a:t>
                      </a:r>
                      <a:r>
                        <a:rPr lang="en-US" sz="800" u="none" cap="none" strike="noStrike">
                          <a:solidFill>
                            <a:schemeClr val="dk1"/>
                          </a:solidFill>
                        </a:rPr>
                        <a:t> Hui-Ya Chuang, Wen Meng, Andrew Benjamin, L. Gwen Chen, Yali Mao, Bo Cui</a:t>
                      </a:r>
                      <a:endParaRPr b="1" sz="800" u="none" cap="none" strike="noStrike">
                        <a:solidFill>
                          <a:srgbClr val="980000"/>
                        </a:solidFill>
                        <a:highlight>
                          <a:schemeClr val="lt1"/>
                        </a:highlight>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vMerge="1"/>
              </a:tr>
              <a:tr h="144172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solidFill>
                            <a:srgbClr val="980000"/>
                          </a:solidFill>
                          <a:highlight>
                            <a:schemeClr val="lt1"/>
                          </a:highlight>
                        </a:rPr>
                        <a:t>Atmospheric Composition</a:t>
                      </a:r>
                      <a:r>
                        <a:rPr b="1" lang="en-US" sz="1200" u="none" cap="none" strike="noStrike">
                          <a:solidFill>
                            <a:schemeClr val="accent1"/>
                          </a:solidFill>
                          <a:highlight>
                            <a:schemeClr val="lt1"/>
                          </a:highlight>
                        </a:rPr>
                        <a:t>  </a:t>
                      </a:r>
                      <a:endParaRPr b="1" sz="1200" u="none" cap="none" strike="noStrike">
                        <a:solidFill>
                          <a:schemeClr val="accent1"/>
                        </a:solidFill>
                        <a:highlight>
                          <a:schemeClr val="lt1"/>
                        </a:highlight>
                      </a:endParaRPr>
                    </a:p>
                    <a:p>
                      <a:pPr indent="0" lvl="0" marL="0" marR="0" rtl="0" algn="l">
                        <a:lnSpc>
                          <a:spcPct val="100000"/>
                        </a:lnSpc>
                        <a:spcBef>
                          <a:spcPts val="0"/>
                        </a:spcBef>
                        <a:spcAft>
                          <a:spcPts val="0"/>
                        </a:spcAft>
                        <a:buClr>
                          <a:srgbClr val="000000"/>
                        </a:buClr>
                        <a:buSzPts val="500"/>
                        <a:buFont typeface="Arial"/>
                        <a:buNone/>
                      </a:pPr>
                      <a:r>
                        <a:t/>
                      </a:r>
                      <a:endParaRPr b="1" sz="500" u="none" cap="none" strike="noStrike">
                        <a:solidFill>
                          <a:schemeClr val="accent1"/>
                        </a:solidFill>
                        <a:highlight>
                          <a:schemeClr val="lt1"/>
                        </a:highlight>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highlight>
                            <a:schemeClr val="lt1"/>
                          </a:highlight>
                        </a:rPr>
                        <a:t>NCEP/EMC</a:t>
                      </a:r>
                      <a:r>
                        <a:rPr lang="en-US" sz="800" u="none" cap="none" strike="noStrike">
                          <a:solidFill>
                            <a:schemeClr val="dk1"/>
                          </a:solidFill>
                          <a:highlight>
                            <a:schemeClr val="lt1"/>
                          </a:highlight>
                        </a:rPr>
                        <a:t>: Partha Bhattacharjee, Jeff McQueen, Raffaele Montuoro, Li Pan, Ivanka Stajner</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highlight>
                            <a:schemeClr val="lt1"/>
                          </a:highlight>
                        </a:rPr>
                        <a:t>ARL</a:t>
                      </a:r>
                      <a:r>
                        <a:rPr lang="en-US" sz="800" u="none" cap="none" strike="noStrike">
                          <a:solidFill>
                            <a:schemeClr val="dk1"/>
                          </a:solidFill>
                          <a:highlight>
                            <a:schemeClr val="lt1"/>
                          </a:highlight>
                        </a:rPr>
                        <a:t>:  Barry Baker, Patrick Campbell, Rick Saylor </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highlight>
                            <a:schemeClr val="lt1"/>
                          </a:highlight>
                        </a:rPr>
                        <a:t>ESRL/GSL</a:t>
                      </a:r>
                      <a:r>
                        <a:rPr lang="en-US" sz="800" u="none" cap="none" strike="noStrike">
                          <a:solidFill>
                            <a:schemeClr val="dk1"/>
                          </a:solidFill>
                          <a:highlight>
                            <a:schemeClr val="lt1"/>
                          </a:highlight>
                        </a:rPr>
                        <a:t>:  Georg Grell, Shan Sun, Li (Kate) Zhang</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highlight>
                            <a:schemeClr val="lt1"/>
                          </a:highlight>
                        </a:rPr>
                        <a:t>CSL</a:t>
                      </a:r>
                      <a:r>
                        <a:rPr lang="en-US" sz="800" u="none" cap="none" strike="noStrike">
                          <a:solidFill>
                            <a:schemeClr val="dk1"/>
                          </a:solidFill>
                          <a:highlight>
                            <a:schemeClr val="lt1"/>
                          </a:highlight>
                        </a:rPr>
                        <a:t>:  Gregory Frost, Jian He, Stuart McKeen,  Siyuan Wang</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highlight>
                            <a:schemeClr val="lt1"/>
                          </a:highlight>
                        </a:rPr>
                        <a:t>NESDIS/STAR</a:t>
                      </a:r>
                      <a:r>
                        <a:rPr lang="en-US" sz="800" u="none" cap="none" strike="noStrike">
                          <a:solidFill>
                            <a:schemeClr val="dk1"/>
                          </a:solidFill>
                          <a:highlight>
                            <a:schemeClr val="lt1"/>
                          </a:highlight>
                        </a:rPr>
                        <a:t>:  Ethan Hughes, Shobha Kondragunta, Xiaoyang Zhang</a:t>
                      </a:r>
                      <a:endParaRPr b="1" sz="800" u="none" cap="none" strike="noStrike">
                        <a:solidFill>
                          <a:srgbClr val="980000"/>
                        </a:solidFill>
                        <a:highlight>
                          <a:schemeClr val="lt1"/>
                        </a:highlight>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solidFill>
                            <a:srgbClr val="980000"/>
                          </a:solidFill>
                        </a:rPr>
                        <a:t>Infrastructure</a:t>
                      </a:r>
                      <a:endParaRPr b="1" sz="1200" u="none" cap="none" strike="noStrike">
                        <a:solidFill>
                          <a:srgbClr val="980000"/>
                        </a:solidFill>
                      </a:endParaRPr>
                    </a:p>
                    <a:p>
                      <a:pPr indent="0" lvl="0" marL="0" marR="0" rtl="0" algn="l">
                        <a:lnSpc>
                          <a:spcPct val="100000"/>
                        </a:lnSpc>
                        <a:spcBef>
                          <a:spcPts val="0"/>
                        </a:spcBef>
                        <a:spcAft>
                          <a:spcPts val="0"/>
                        </a:spcAft>
                        <a:buClr>
                          <a:srgbClr val="000000"/>
                        </a:buClr>
                        <a:buSzPts val="500"/>
                        <a:buFont typeface="Arial"/>
                        <a:buNone/>
                      </a:pPr>
                      <a:r>
                        <a:t/>
                      </a:r>
                      <a:endParaRPr b="1" sz="500" u="none" cap="none" strike="noStrike">
                        <a:solidFill>
                          <a:srgbClr val="980000"/>
                        </a:solidFill>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rPr>
                        <a:t>NCEP/EMC</a:t>
                      </a:r>
                      <a:r>
                        <a:rPr lang="en-US" sz="800" u="none" cap="none" strike="noStrike">
                          <a:solidFill>
                            <a:schemeClr val="dk1"/>
                          </a:solidFill>
                        </a:rPr>
                        <a:t>: Rahul Mahajan, Jun Wang, Kate Friedman, Lin Gan, George Gayno, Ed Hartnett, Dusan Jovic, Walter </a:t>
                      </a:r>
                      <a:r>
                        <a:rPr lang="en-US" sz="800" u="none" cap="none" strike="noStrike">
                          <a:solidFill>
                            <a:schemeClr val="dk1"/>
                          </a:solidFill>
                          <a:highlight>
                            <a:schemeClr val="lt1"/>
                          </a:highlight>
                        </a:rPr>
                        <a:t>Kolczynski</a:t>
                      </a:r>
                      <a:r>
                        <a:rPr lang="en-US" sz="800" u="none" cap="none" strike="noStrike">
                          <a:solidFill>
                            <a:schemeClr val="dk1"/>
                          </a:solidFill>
                        </a:rPr>
                        <a:t>, Hang Lei, Terry McGuinness, Alex Reichert, Mallory Row, Edward Stafford, Henry, Winterbottom, Jack Wollen, Denise Worthen</a:t>
                      </a:r>
                      <a:endParaRPr sz="800" u="none" cap="none" strike="noStrike">
                        <a:solidFill>
                          <a:schemeClr val="dk1"/>
                        </a:solidFill>
                      </a:endParaRPr>
                    </a:p>
                    <a:p>
                      <a:pPr indent="0" lvl="0" marL="0" marR="0" rtl="0" algn="l">
                        <a:lnSpc>
                          <a:spcPct val="100000"/>
                        </a:lnSpc>
                        <a:spcBef>
                          <a:spcPts val="0"/>
                        </a:spcBef>
                        <a:spcAft>
                          <a:spcPts val="0"/>
                        </a:spcAft>
                        <a:buClr>
                          <a:srgbClr val="000000"/>
                        </a:buClr>
                        <a:buSzPts val="800"/>
                        <a:buFont typeface="Arial"/>
                        <a:buNone/>
                      </a:pPr>
                      <a:r>
                        <a:rPr b="1" lang="en-US" sz="800" u="none" cap="none" strike="noStrike">
                          <a:solidFill>
                            <a:schemeClr val="dk1"/>
                          </a:solidFill>
                        </a:rPr>
                        <a:t>Redline Performance</a:t>
                      </a:r>
                      <a:r>
                        <a:rPr lang="en-US" sz="800" u="none" cap="none" strike="noStrike">
                          <a:solidFill>
                            <a:schemeClr val="dk1"/>
                          </a:solidFill>
                        </a:rPr>
                        <a:t>: David Huber</a:t>
                      </a:r>
                      <a:endParaRPr b="1" sz="800" u="none" cap="none" strike="noStrike">
                        <a:solidFill>
                          <a:srgbClr val="980000"/>
                        </a:solidFill>
                        <a:highlight>
                          <a:schemeClr val="lt1"/>
                        </a:highlight>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solidFill>
                            <a:srgbClr val="980000"/>
                          </a:solidFill>
                          <a:highlight>
                            <a:schemeClr val="lt1"/>
                          </a:highlight>
                        </a:rPr>
                        <a:t>Coupled Model Evaluation</a:t>
                      </a:r>
                      <a:endParaRPr b="1" sz="1200" u="none" cap="none" strike="noStrike">
                        <a:solidFill>
                          <a:srgbClr val="980000"/>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t/>
                      </a:r>
                      <a:endParaRPr b="1" sz="500" u="none" cap="none" strike="noStrike">
                        <a:solidFill>
                          <a:srgbClr val="980000"/>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highlight>
                            <a:schemeClr val="lt1"/>
                          </a:highlight>
                        </a:rPr>
                        <a:t>NCEP/EMC: </a:t>
                      </a:r>
                      <a:r>
                        <a:rPr lang="en-US" sz="800" u="none" cap="none" strike="noStrike">
                          <a:solidFill>
                            <a:schemeClr val="dk1"/>
                          </a:solidFill>
                          <a:highlight>
                            <a:schemeClr val="lt1"/>
                          </a:highlight>
                        </a:rPr>
                        <a:t>Lydia Stefanova, Jiande Wang, Neil Barton, Partha Bhattacharjee, Zhichang Guo, Robert Grumbine, Wei Li, Avichal Mehra, Ghazal Mohammadpour, Jiayi Peng, Sulagna Ray, Huug van den Dool, Helin Wei, Youlong Xia, Weizhong Zheng</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highlight>
                            <a:schemeClr val="lt1"/>
                          </a:highlight>
                        </a:rPr>
                        <a:t>CPC:</a:t>
                      </a:r>
                      <a:r>
                        <a:rPr lang="en-US" sz="800" u="none" cap="none" strike="noStrike">
                          <a:solidFill>
                            <a:schemeClr val="dk1"/>
                          </a:solidFill>
                          <a:highlight>
                            <a:schemeClr val="lt1"/>
                          </a:highlight>
                        </a:rPr>
                        <a:t>  Laura Ciasto, Yanyun Liu, Wanqiu Wang, Jieshun Zhu</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highlight>
                            <a:schemeClr val="lt1"/>
                          </a:highlight>
                        </a:rPr>
                        <a:t>ESRL/GSL:</a:t>
                      </a:r>
                      <a:r>
                        <a:rPr lang="en-US" sz="800" u="none" cap="none" strike="noStrike">
                          <a:solidFill>
                            <a:schemeClr val="dk1"/>
                          </a:solidFill>
                          <a:highlight>
                            <a:schemeClr val="lt1"/>
                          </a:highlight>
                        </a:rPr>
                        <a:t> Michael Barlage </a:t>
                      </a:r>
                      <a:endParaRPr b="1"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highlight>
                            <a:schemeClr val="lt1"/>
                          </a:highlight>
                        </a:rPr>
                        <a:t>ESRL/PSL:</a:t>
                      </a:r>
                      <a:r>
                        <a:rPr lang="en-US" sz="800" u="none" cap="none" strike="noStrike">
                          <a:solidFill>
                            <a:schemeClr val="dk1"/>
                          </a:solidFill>
                          <a:highlight>
                            <a:schemeClr val="lt1"/>
                          </a:highlight>
                        </a:rPr>
                        <a:t> Chris Cox, Maria Gehne, Juliana Dias, Zachary Lawrence, Amy Solomon</a:t>
                      </a:r>
                      <a:endParaRPr sz="800" u="none" cap="none" strike="noStrike">
                        <a:solidFill>
                          <a:schemeClr val="dk1"/>
                        </a:solidFill>
                        <a:highlight>
                          <a:schemeClr val="lt1"/>
                        </a:highlight>
                      </a:endParaRPr>
                    </a:p>
                    <a:p>
                      <a:pPr indent="0" lvl="0" marL="0" marR="0" rtl="0" algn="l">
                        <a:lnSpc>
                          <a:spcPct val="100000"/>
                        </a:lnSpc>
                        <a:spcBef>
                          <a:spcPts val="0"/>
                        </a:spcBef>
                        <a:spcAft>
                          <a:spcPts val="0"/>
                        </a:spcAft>
                        <a:buClr>
                          <a:srgbClr val="000000"/>
                        </a:buClr>
                        <a:buSzPts val="900"/>
                        <a:buFont typeface="Arial"/>
                        <a:buNone/>
                      </a:pPr>
                      <a:r>
                        <a:rPr b="1" lang="en-US" sz="800" u="none" cap="none" strike="noStrike">
                          <a:solidFill>
                            <a:schemeClr val="dk1"/>
                          </a:solidFill>
                          <a:highlight>
                            <a:schemeClr val="lt1"/>
                          </a:highlight>
                        </a:rPr>
                        <a:t>GMU:</a:t>
                      </a:r>
                      <a:r>
                        <a:rPr lang="en-US" sz="800" u="none" cap="none" strike="noStrike">
                          <a:solidFill>
                            <a:schemeClr val="dk1"/>
                          </a:solidFill>
                          <a:highlight>
                            <a:schemeClr val="lt1"/>
                          </a:highlight>
                        </a:rPr>
                        <a:t> V. Krishnamurthy, Eunkyo Seo, Cristiana Stan</a:t>
                      </a:r>
                      <a:endParaRPr sz="800" u="none" cap="none" strike="noStrike"/>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2ed602f1e68_0_246"/>
          <p:cNvSpPr txBox="1"/>
          <p:nvPr>
            <p:ph idx="2" type="body"/>
          </p:nvPr>
        </p:nvSpPr>
        <p:spPr>
          <a:xfrm>
            <a:off x="4953000" y="990600"/>
            <a:ext cx="3742800" cy="3714900"/>
          </a:xfrm>
          <a:prstGeom prst="rect">
            <a:avLst/>
          </a:prstGeom>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317500" lvl="0" marL="457200" rtl="0" algn="l">
              <a:spcBef>
                <a:spcPts val="560"/>
              </a:spcBef>
              <a:spcAft>
                <a:spcPts val="0"/>
              </a:spcAft>
              <a:buSzPts val="1400"/>
              <a:buChar char="●"/>
            </a:pPr>
            <a:r>
              <a:rPr lang="en-US" sz="1400"/>
              <a:t>Arctic Polar Stereographic</a:t>
            </a:r>
            <a:endParaRPr sz="1400"/>
          </a:p>
          <a:p>
            <a:pPr indent="-317500" lvl="1" marL="914400" rtl="0" algn="l">
              <a:spcBef>
                <a:spcPts val="480"/>
              </a:spcBef>
              <a:spcAft>
                <a:spcPts val="0"/>
              </a:spcAft>
              <a:buSzPts val="1400"/>
              <a:buChar char="○"/>
            </a:pPr>
            <a:r>
              <a:rPr lang="en-US" sz="1400"/>
              <a:t>9 km resolution</a:t>
            </a:r>
            <a:endParaRPr sz="1400"/>
          </a:p>
          <a:p>
            <a:pPr indent="-317500" lvl="1" marL="914400" rtl="0" algn="l">
              <a:spcBef>
                <a:spcPts val="480"/>
              </a:spcBef>
              <a:spcAft>
                <a:spcPts val="0"/>
              </a:spcAft>
              <a:buSzPts val="1400"/>
              <a:buChar char="○"/>
            </a:pPr>
            <a:r>
              <a:rPr lang="en-US" sz="1400"/>
              <a:t>50°N to 90°N</a:t>
            </a:r>
            <a:endParaRPr sz="1400"/>
          </a:p>
          <a:p>
            <a:pPr indent="0" lvl="0" marL="0" rtl="0" algn="l">
              <a:spcBef>
                <a:spcPts val="560"/>
              </a:spcBef>
              <a:spcAft>
                <a:spcPts val="0"/>
              </a:spcAft>
              <a:buNone/>
            </a:pPr>
            <a:r>
              <a:t/>
            </a:r>
            <a:endParaRPr sz="1400"/>
          </a:p>
          <a:p>
            <a:pPr indent="-317500" lvl="0" marL="457200" rtl="0" algn="l">
              <a:spcBef>
                <a:spcPts val="560"/>
              </a:spcBef>
              <a:spcAft>
                <a:spcPts val="0"/>
              </a:spcAft>
              <a:buSzPts val="1400"/>
              <a:buChar char="●"/>
            </a:pPr>
            <a:r>
              <a:rPr lang="en-US" sz="1400"/>
              <a:t>Global core</a:t>
            </a:r>
            <a:endParaRPr sz="1400"/>
          </a:p>
          <a:p>
            <a:pPr indent="-317500" lvl="1" marL="914400" rtl="0" algn="l">
              <a:spcBef>
                <a:spcPts val="480"/>
              </a:spcBef>
              <a:spcAft>
                <a:spcPts val="0"/>
              </a:spcAft>
              <a:buSzPts val="1400"/>
              <a:buChar char="○"/>
            </a:pPr>
            <a:r>
              <a:rPr lang="en-US" sz="1400"/>
              <a:t>16 km (10 arcmin)</a:t>
            </a:r>
            <a:endParaRPr sz="1400"/>
          </a:p>
          <a:p>
            <a:pPr indent="-317500" lvl="1" marL="914400" rtl="0" algn="l">
              <a:spcBef>
                <a:spcPts val="480"/>
              </a:spcBef>
              <a:spcAft>
                <a:spcPts val="0"/>
              </a:spcAft>
              <a:buSzPts val="1400"/>
              <a:buChar char="○"/>
            </a:pPr>
            <a:r>
              <a:rPr lang="en-US" sz="1400"/>
              <a:t>15°S to 52.5°N</a:t>
            </a:r>
            <a:endParaRPr sz="1400"/>
          </a:p>
          <a:p>
            <a:pPr indent="0" lvl="0" marL="0" rtl="0" algn="l">
              <a:spcBef>
                <a:spcPts val="560"/>
              </a:spcBef>
              <a:spcAft>
                <a:spcPts val="0"/>
              </a:spcAft>
              <a:buNone/>
            </a:pPr>
            <a:r>
              <a:t/>
            </a:r>
            <a:endParaRPr sz="1400"/>
          </a:p>
          <a:p>
            <a:pPr indent="-317500" lvl="0" marL="457200" rtl="0" algn="l">
              <a:spcBef>
                <a:spcPts val="560"/>
              </a:spcBef>
              <a:spcAft>
                <a:spcPts val="0"/>
              </a:spcAft>
              <a:buSzPts val="1400"/>
              <a:buChar char="●"/>
            </a:pPr>
            <a:r>
              <a:rPr lang="en-US" sz="1400"/>
              <a:t>Southern Ocean </a:t>
            </a:r>
            <a:endParaRPr sz="1400"/>
          </a:p>
          <a:p>
            <a:pPr indent="-317500" lvl="1" marL="914400" rtl="0" algn="l">
              <a:spcBef>
                <a:spcPts val="480"/>
              </a:spcBef>
              <a:spcAft>
                <a:spcPts val="0"/>
              </a:spcAft>
              <a:buSzPts val="1400"/>
              <a:buChar char="○"/>
            </a:pPr>
            <a:r>
              <a:rPr lang="en-US" sz="1400"/>
              <a:t>25 km (15 arcmin)</a:t>
            </a:r>
            <a:endParaRPr sz="1400"/>
          </a:p>
          <a:p>
            <a:pPr indent="-317500" lvl="1" marL="914400" rtl="0" algn="l">
              <a:spcBef>
                <a:spcPts val="480"/>
              </a:spcBef>
              <a:spcAft>
                <a:spcPts val="0"/>
              </a:spcAft>
              <a:buSzPts val="1400"/>
              <a:buChar char="○"/>
            </a:pPr>
            <a:r>
              <a:rPr lang="en-US" sz="1400"/>
              <a:t>10.5°S to 79.5°S</a:t>
            </a:r>
            <a:endParaRPr sz="1400"/>
          </a:p>
          <a:p>
            <a:pPr indent="0" lvl="0" marL="0" rtl="0" algn="l">
              <a:spcBef>
                <a:spcPts val="560"/>
              </a:spcBef>
              <a:spcAft>
                <a:spcPts val="0"/>
              </a:spcAft>
              <a:buNone/>
            </a:pPr>
            <a:r>
              <a:t/>
            </a:r>
            <a:endParaRPr/>
          </a:p>
        </p:txBody>
      </p:sp>
      <p:sp>
        <p:nvSpPr>
          <p:cNvPr id="294" name="Google Shape;294;g2ed602f1e68_0_246"/>
          <p:cNvSpPr txBox="1"/>
          <p:nvPr>
            <p:ph idx="1" type="body"/>
          </p:nvPr>
        </p:nvSpPr>
        <p:spPr>
          <a:xfrm>
            <a:off x="762000" y="990600"/>
            <a:ext cx="3742800" cy="3714900"/>
          </a:xfrm>
          <a:prstGeom prst="rect">
            <a:avLst/>
          </a:prstGeom>
          <a:ln cap="flat" cmpd="sng" w="9525">
            <a:solidFill>
              <a:schemeClr val="accent2"/>
            </a:solidFill>
            <a:prstDash val="solid"/>
            <a:round/>
            <a:headEnd len="sm" w="sm" type="none"/>
            <a:tailEnd len="sm" w="sm" type="none"/>
          </a:ln>
        </p:spPr>
        <p:txBody>
          <a:bodyPr anchorCtr="0" anchor="t" bIns="91425" lIns="91425" spcFirstLastPara="1" rIns="91425" wrap="square" tIns="91425">
            <a:normAutofit lnSpcReduction="10000"/>
          </a:bodyPr>
          <a:lstStyle/>
          <a:p>
            <a:pPr indent="-317500" lvl="0" marL="457200" rtl="0" algn="l">
              <a:spcBef>
                <a:spcPts val="560"/>
              </a:spcBef>
              <a:spcAft>
                <a:spcPts val="0"/>
              </a:spcAft>
              <a:buSzPts val="1400"/>
              <a:buChar char="●"/>
            </a:pPr>
            <a:r>
              <a:rPr lang="en-US" sz="1400"/>
              <a:t>Arctic Polar Stereographic</a:t>
            </a:r>
            <a:endParaRPr sz="1400"/>
          </a:p>
          <a:p>
            <a:pPr indent="-317500" lvl="1" marL="914400" rtl="0" algn="l">
              <a:spcBef>
                <a:spcPts val="480"/>
              </a:spcBef>
              <a:spcAft>
                <a:spcPts val="0"/>
              </a:spcAft>
              <a:buSzPts val="1400"/>
              <a:buChar char="○"/>
            </a:pPr>
            <a:r>
              <a:rPr lang="en-US" sz="1400"/>
              <a:t>18 km resolution</a:t>
            </a:r>
            <a:endParaRPr sz="1400"/>
          </a:p>
          <a:p>
            <a:pPr indent="-317500" lvl="1" marL="914400" rtl="0" algn="l">
              <a:spcBef>
                <a:spcPts val="480"/>
              </a:spcBef>
              <a:spcAft>
                <a:spcPts val="0"/>
              </a:spcAft>
              <a:buSzPts val="1400"/>
              <a:buChar char="○"/>
            </a:pPr>
            <a:r>
              <a:rPr lang="en-US" sz="1400"/>
              <a:t>50°N to 90°N</a:t>
            </a:r>
            <a:endParaRPr sz="1400"/>
          </a:p>
          <a:p>
            <a:pPr indent="-317500" lvl="0" marL="457200" rtl="0" algn="l">
              <a:spcBef>
                <a:spcPts val="560"/>
              </a:spcBef>
              <a:spcAft>
                <a:spcPts val="0"/>
              </a:spcAft>
              <a:buSzPts val="1400"/>
              <a:buChar char="●"/>
            </a:pPr>
            <a:r>
              <a:rPr lang="en-US" sz="1400"/>
              <a:t>Global grid: 30 arc min</a:t>
            </a:r>
            <a:endParaRPr sz="1400"/>
          </a:p>
          <a:p>
            <a:pPr indent="-317500" lvl="0" marL="457200" rtl="0" algn="l">
              <a:spcBef>
                <a:spcPts val="560"/>
              </a:spcBef>
              <a:spcAft>
                <a:spcPts val="0"/>
              </a:spcAft>
              <a:buSzPts val="1400"/>
              <a:buChar char="●"/>
            </a:pPr>
            <a:r>
              <a:rPr lang="en-US" sz="1400"/>
              <a:t>Regional grids: 10 arc min</a:t>
            </a:r>
            <a:endParaRPr sz="1400"/>
          </a:p>
          <a:p>
            <a:pPr indent="-317500" lvl="1" marL="914400" rtl="0" algn="l">
              <a:spcBef>
                <a:spcPts val="480"/>
              </a:spcBef>
              <a:spcAft>
                <a:spcPts val="0"/>
              </a:spcAft>
              <a:buSzPts val="1400"/>
              <a:buChar char="○"/>
            </a:pPr>
            <a:r>
              <a:rPr lang="en-US" sz="1400"/>
              <a:t>ak_10m</a:t>
            </a:r>
            <a:endParaRPr sz="1400"/>
          </a:p>
          <a:p>
            <a:pPr indent="-317500" lvl="1" marL="914400" rtl="0" algn="l">
              <a:spcBef>
                <a:spcPts val="480"/>
              </a:spcBef>
              <a:spcAft>
                <a:spcPts val="0"/>
              </a:spcAft>
              <a:buSzPts val="1400"/>
              <a:buChar char="○"/>
            </a:pPr>
            <a:r>
              <a:rPr lang="en-US" sz="1400"/>
              <a:t>wc_10m</a:t>
            </a:r>
            <a:endParaRPr sz="1400"/>
          </a:p>
          <a:p>
            <a:pPr indent="-317500" lvl="1" marL="914400" rtl="0" algn="l">
              <a:spcBef>
                <a:spcPts val="480"/>
              </a:spcBef>
              <a:spcAft>
                <a:spcPts val="0"/>
              </a:spcAft>
              <a:buSzPts val="1400"/>
              <a:buChar char="○"/>
            </a:pPr>
            <a:r>
              <a:rPr lang="en-US" sz="1400"/>
              <a:t>at_10m</a:t>
            </a:r>
            <a:endParaRPr sz="1400"/>
          </a:p>
          <a:p>
            <a:pPr indent="-317500" lvl="1" marL="914400" rtl="0" algn="l">
              <a:spcBef>
                <a:spcPts val="480"/>
              </a:spcBef>
              <a:spcAft>
                <a:spcPts val="0"/>
              </a:spcAft>
              <a:buSzPts val="1400"/>
              <a:buChar char="○"/>
            </a:pPr>
            <a:r>
              <a:rPr lang="en-US" sz="1400"/>
              <a:t>ep_10m</a:t>
            </a:r>
            <a:endParaRPr sz="1400"/>
          </a:p>
          <a:p>
            <a:pPr indent="-317500" lvl="0" marL="457200" rtl="0" algn="l">
              <a:spcBef>
                <a:spcPts val="560"/>
              </a:spcBef>
              <a:spcAft>
                <a:spcPts val="0"/>
              </a:spcAft>
              <a:buSzPts val="1400"/>
              <a:buChar char="●"/>
            </a:pPr>
            <a:r>
              <a:rPr lang="en-US" sz="1400"/>
              <a:t>Coastal grids: 4 arc min</a:t>
            </a:r>
            <a:endParaRPr sz="1400"/>
          </a:p>
          <a:p>
            <a:pPr indent="-317500" lvl="1" marL="914400" rtl="0" algn="l">
              <a:spcBef>
                <a:spcPts val="480"/>
              </a:spcBef>
              <a:spcAft>
                <a:spcPts val="0"/>
              </a:spcAft>
              <a:buSzPts val="1400"/>
              <a:buChar char="○"/>
            </a:pPr>
            <a:r>
              <a:rPr lang="en-US" sz="1400"/>
              <a:t>ak_4m</a:t>
            </a:r>
            <a:endParaRPr sz="1400"/>
          </a:p>
          <a:p>
            <a:pPr indent="-317500" lvl="1" marL="914400" rtl="0" algn="l">
              <a:spcBef>
                <a:spcPts val="480"/>
              </a:spcBef>
              <a:spcAft>
                <a:spcPts val="0"/>
              </a:spcAft>
              <a:buSzPts val="1400"/>
              <a:buChar char="○"/>
            </a:pPr>
            <a:r>
              <a:rPr lang="en-US" sz="1400"/>
              <a:t>wc_4m</a:t>
            </a:r>
            <a:endParaRPr sz="1400"/>
          </a:p>
          <a:p>
            <a:pPr indent="-317500" lvl="1" marL="914400" rtl="0" algn="l">
              <a:spcBef>
                <a:spcPts val="480"/>
              </a:spcBef>
              <a:spcAft>
                <a:spcPts val="0"/>
              </a:spcAft>
              <a:buSzPts val="1400"/>
              <a:buChar char="○"/>
            </a:pPr>
            <a:r>
              <a:rPr lang="en-US" sz="1400"/>
              <a:t>at_4m </a:t>
            </a:r>
            <a:endParaRPr sz="1400"/>
          </a:p>
        </p:txBody>
      </p:sp>
      <p:sp>
        <p:nvSpPr>
          <p:cNvPr id="295" name="Google Shape;295;g2ed602f1e68_0_246"/>
          <p:cNvSpPr txBox="1"/>
          <p:nvPr>
            <p:ph type="title"/>
          </p:nvPr>
        </p:nvSpPr>
        <p:spPr>
          <a:xfrm>
            <a:off x="752888" y="205978"/>
            <a:ext cx="7933800" cy="5943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US">
                <a:solidFill>
                  <a:schemeClr val="dk1"/>
                </a:solidFill>
              </a:rPr>
              <a:t>Mulit-1 and GFSv16 </a:t>
            </a:r>
            <a:r>
              <a:rPr lang="en-US">
                <a:solidFill>
                  <a:schemeClr val="dk1"/>
                </a:solidFill>
              </a:rPr>
              <a:t>Grid Mosaics</a:t>
            </a:r>
            <a:endParaRPr>
              <a:solidFill>
                <a:schemeClr val="dk1"/>
              </a:solidFill>
            </a:endParaRPr>
          </a:p>
        </p:txBody>
      </p:sp>
      <p:sp>
        <p:nvSpPr>
          <p:cNvPr id="296" name="Google Shape;296;g2ed602f1e68_0_246"/>
          <p:cNvSpPr txBox="1"/>
          <p:nvPr/>
        </p:nvSpPr>
        <p:spPr>
          <a:xfrm>
            <a:off x="762000" y="664800"/>
            <a:ext cx="3742800" cy="32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07336F"/>
                </a:solidFill>
              </a:rPr>
              <a:t>Multi_1</a:t>
            </a:r>
            <a:endParaRPr>
              <a:solidFill>
                <a:srgbClr val="07336F"/>
              </a:solidFill>
            </a:endParaRPr>
          </a:p>
        </p:txBody>
      </p:sp>
      <p:sp>
        <p:nvSpPr>
          <p:cNvPr id="297" name="Google Shape;297;g2ed602f1e68_0_246"/>
          <p:cNvSpPr txBox="1"/>
          <p:nvPr/>
        </p:nvSpPr>
        <p:spPr>
          <a:xfrm>
            <a:off x="4953000" y="607800"/>
            <a:ext cx="3742800" cy="32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solidFill>
                  <a:srgbClr val="07336F"/>
                </a:solidFill>
              </a:rPr>
              <a:t>GFSv16 wave</a:t>
            </a:r>
            <a:endParaRPr>
              <a:solidFill>
                <a:srgbClr val="07336F"/>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2b3f863a714_0_1"/>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t>Unstructured Grid for HR3</a:t>
            </a:r>
            <a:endParaRPr/>
          </a:p>
        </p:txBody>
      </p:sp>
      <p:pic>
        <p:nvPicPr>
          <p:cNvPr id="303" name="Google Shape;303;g2b3f863a714_0_1"/>
          <p:cNvPicPr preferRelativeResize="0"/>
          <p:nvPr/>
        </p:nvPicPr>
        <p:blipFill rotWithShape="1">
          <a:blip r:embed="rId3">
            <a:alphaModFix/>
          </a:blip>
          <a:srcRect b="7282" l="9030" r="15844" t="7842"/>
          <a:stretch/>
        </p:blipFill>
        <p:spPr>
          <a:xfrm>
            <a:off x="1496625" y="868956"/>
            <a:ext cx="6538302" cy="3693474"/>
          </a:xfrm>
          <a:prstGeom prst="rect">
            <a:avLst/>
          </a:prstGeom>
          <a:noFill/>
          <a:ln>
            <a:noFill/>
          </a:ln>
        </p:spPr>
      </p:pic>
      <p:sp>
        <p:nvSpPr>
          <p:cNvPr id="304" name="Google Shape;304;g2b3f863a714_0_1"/>
          <p:cNvSpPr txBox="1"/>
          <p:nvPr/>
        </p:nvSpPr>
        <p:spPr>
          <a:xfrm>
            <a:off x="1896100" y="4342825"/>
            <a:ext cx="20040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solidFill>
                <a:srgbClr val="003087"/>
              </a:solidFill>
            </a:endParaRPr>
          </a:p>
        </p:txBody>
      </p:sp>
      <p:sp>
        <p:nvSpPr>
          <p:cNvPr id="305" name="Google Shape;305;g2b3f863a714_0_1"/>
          <p:cNvSpPr txBox="1"/>
          <p:nvPr/>
        </p:nvSpPr>
        <p:spPr>
          <a:xfrm>
            <a:off x="0" y="4519300"/>
            <a:ext cx="4152000" cy="30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rgbClr val="003087"/>
                </a:solidFill>
              </a:rPr>
              <a:t>Mesh was created by Ali Abdoli at Lynker @ NOAA/NWS/NCEP/EMC</a:t>
            </a:r>
            <a:endParaRPr sz="1000">
              <a:solidFill>
                <a:srgbClr val="003087"/>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2ed602f1e68_0_356"/>
          <p:cNvSpPr txBox="1"/>
          <p:nvPr>
            <p:ph type="title"/>
          </p:nvPr>
        </p:nvSpPr>
        <p:spPr>
          <a:xfrm>
            <a:off x="400050" y="121444"/>
            <a:ext cx="7886700" cy="9942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t>High Resolution (HR) Prototypes</a:t>
            </a:r>
            <a:endParaRPr/>
          </a:p>
        </p:txBody>
      </p:sp>
      <p:sp>
        <p:nvSpPr>
          <p:cNvPr id="311" name="Google Shape;311;g2ed602f1e68_0_356"/>
          <p:cNvSpPr txBox="1"/>
          <p:nvPr>
            <p:ph idx="1" type="body"/>
          </p:nvPr>
        </p:nvSpPr>
        <p:spPr>
          <a:xfrm>
            <a:off x="301075" y="871575"/>
            <a:ext cx="8184300" cy="3792300"/>
          </a:xfrm>
          <a:prstGeom prst="rect">
            <a:avLst/>
          </a:prstGeom>
          <a:noFill/>
          <a:ln>
            <a:noFill/>
          </a:ln>
        </p:spPr>
        <p:txBody>
          <a:bodyPr anchorCtr="0" anchor="t" bIns="45700" lIns="0" spcFirstLastPara="1" rIns="0" wrap="square" tIns="0">
            <a:normAutofit fontScale="70000"/>
          </a:bodyPr>
          <a:lstStyle/>
          <a:p>
            <a:pPr indent="-308610" lvl="0" marL="457200" rtl="0" algn="l">
              <a:spcBef>
                <a:spcPts val="1000"/>
              </a:spcBef>
              <a:spcAft>
                <a:spcPts val="0"/>
              </a:spcAft>
              <a:buSzPct val="90000"/>
              <a:buChar char="●"/>
            </a:pPr>
            <a:r>
              <a:rPr lang="en-US"/>
              <a:t>Coupled model (ATM, OCN, ICE, WAV)</a:t>
            </a:r>
            <a:endParaRPr/>
          </a:p>
          <a:p>
            <a:pPr indent="-308610" lvl="0" marL="457200" rtl="0" algn="l">
              <a:spcBef>
                <a:spcPts val="1000"/>
              </a:spcBef>
              <a:spcAft>
                <a:spcPts val="0"/>
              </a:spcAft>
              <a:buSzPct val="90000"/>
              <a:buChar char="●"/>
            </a:pPr>
            <a:r>
              <a:rPr lang="en-US"/>
              <a:t>Free forecast (no DA yet)</a:t>
            </a:r>
            <a:endParaRPr/>
          </a:p>
          <a:p>
            <a:pPr indent="-308610" lvl="0" marL="457200" rtl="0" algn="l">
              <a:spcBef>
                <a:spcPts val="1000"/>
              </a:spcBef>
              <a:spcAft>
                <a:spcPts val="0"/>
              </a:spcAft>
              <a:buSzPct val="90000"/>
              <a:buChar char="●"/>
            </a:pPr>
            <a:r>
              <a:rPr lang="en-US"/>
              <a:t>Atmosphere: </a:t>
            </a:r>
            <a:endParaRPr/>
          </a:p>
          <a:p>
            <a:pPr indent="-228600" lvl="1" marL="914400" rtl="0" algn="l">
              <a:spcBef>
                <a:spcPts val="600"/>
              </a:spcBef>
              <a:spcAft>
                <a:spcPts val="0"/>
              </a:spcAft>
              <a:buSzPct val="100000"/>
              <a:buNone/>
            </a:pPr>
            <a:r>
              <a:rPr lang="en-US"/>
              <a:t>C768 (HR1, HR2, HR3a), C1152 (HR3b+)</a:t>
            </a:r>
            <a:endParaRPr/>
          </a:p>
          <a:p>
            <a:pPr indent="-308610" lvl="0" marL="457200" rtl="0" algn="l">
              <a:spcBef>
                <a:spcPts val="1000"/>
              </a:spcBef>
              <a:spcAft>
                <a:spcPts val="0"/>
              </a:spcAft>
              <a:buSzPct val="90000"/>
              <a:buChar char="●"/>
            </a:pPr>
            <a:r>
              <a:rPr lang="en-US"/>
              <a:t>Ocean/Ice: </a:t>
            </a:r>
            <a:endParaRPr/>
          </a:p>
          <a:p>
            <a:pPr indent="-228600" lvl="1" marL="914400" rtl="0" algn="l">
              <a:spcBef>
                <a:spcPts val="600"/>
              </a:spcBef>
              <a:spcAft>
                <a:spcPts val="0"/>
              </a:spcAft>
              <a:buSzPct val="100000"/>
              <a:buNone/>
            </a:pPr>
            <a:r>
              <a:rPr lang="en-US"/>
              <a:t>¼ degree tripolar</a:t>
            </a:r>
            <a:endParaRPr/>
          </a:p>
          <a:p>
            <a:pPr indent="-308610" lvl="0" marL="457200" rtl="0" algn="l">
              <a:spcBef>
                <a:spcPts val="1000"/>
              </a:spcBef>
              <a:spcAft>
                <a:spcPts val="0"/>
              </a:spcAft>
              <a:buSzPct val="90000"/>
              <a:buChar char="●"/>
            </a:pPr>
            <a:r>
              <a:rPr lang="en-US"/>
              <a:t>Waves: </a:t>
            </a:r>
            <a:endParaRPr/>
          </a:p>
          <a:p>
            <a:pPr indent="-228600" lvl="1" marL="914400" rtl="0" algn="l">
              <a:spcBef>
                <a:spcPts val="600"/>
              </a:spcBef>
              <a:spcAft>
                <a:spcPts val="0"/>
              </a:spcAft>
              <a:buSzPct val="100000"/>
              <a:buNone/>
            </a:pPr>
            <a:r>
              <a:rPr lang="en-US"/>
              <a:t>¼ degree tripolar (HR1-2), Unstructured grid (HR3*)</a:t>
            </a:r>
            <a:endParaRPr/>
          </a:p>
          <a:p>
            <a:pPr indent="-308610" lvl="0" marL="457200" rtl="0" algn="l">
              <a:spcBef>
                <a:spcPts val="1000"/>
              </a:spcBef>
              <a:spcAft>
                <a:spcPts val="0"/>
              </a:spcAft>
              <a:buSzPct val="90000"/>
              <a:buChar char="●"/>
            </a:pPr>
            <a:r>
              <a:rPr lang="en-US"/>
              <a:t>HR time periods:  </a:t>
            </a:r>
            <a:endParaRPr/>
          </a:p>
          <a:p>
            <a:pPr indent="-228600" lvl="1" marL="914400" rtl="0" algn="l">
              <a:spcBef>
                <a:spcPts val="600"/>
              </a:spcBef>
              <a:spcAft>
                <a:spcPts val="0"/>
              </a:spcAft>
              <a:buSzPct val="100000"/>
              <a:buNone/>
            </a:pPr>
            <a:r>
              <a:rPr b="1" lang="en-US"/>
              <a:t>Summer:</a:t>
            </a:r>
            <a:r>
              <a:rPr lang="en-US"/>
              <a:t>  June 1– Aug. 30, 2020,  cold start forecasts at 00Z cycle every 3 days, 16 day forecast  </a:t>
            </a:r>
            <a:endParaRPr/>
          </a:p>
          <a:p>
            <a:pPr indent="-228600" lvl="1" marL="914400" rtl="0" algn="l">
              <a:spcBef>
                <a:spcPts val="600"/>
              </a:spcBef>
              <a:spcAft>
                <a:spcPts val="0"/>
              </a:spcAft>
              <a:buSzPct val="100000"/>
              <a:buNone/>
            </a:pPr>
            <a:r>
              <a:rPr b="1" lang="en-US"/>
              <a:t>Winter: </a:t>
            </a:r>
            <a:r>
              <a:rPr lang="en-US"/>
              <a:t>Dec. 03, 2019 – Feb. 26, 2020, cold start forecasts at 00Z cycle every 3 days, 16 day forecast</a:t>
            </a:r>
            <a:endParaRPr/>
          </a:p>
          <a:p>
            <a:pPr indent="-228600" lvl="1" marL="914400" rtl="0" algn="l">
              <a:spcBef>
                <a:spcPts val="600"/>
              </a:spcBef>
              <a:spcAft>
                <a:spcPts val="0"/>
              </a:spcAft>
              <a:buSzPct val="112500"/>
              <a:buNone/>
            </a:pPr>
            <a:r>
              <a:rPr b="1" lang="en-US"/>
              <a:t>Hurricane:</a:t>
            </a:r>
            <a:r>
              <a:rPr lang="en-US"/>
              <a:t> July 20, 2020 – Nov 20th, 2020, cold start forecasts at 00Z cycle everyday, 7 day forecast</a:t>
            </a:r>
            <a:endParaRPr b="0" sz="1600">
              <a:solidFill>
                <a:srgbClr val="0A4595"/>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2b3f863a714_0_101"/>
          <p:cNvSpPr txBox="1"/>
          <p:nvPr>
            <p:ph type="title"/>
          </p:nvPr>
        </p:nvSpPr>
        <p:spPr>
          <a:xfrm>
            <a:off x="457200" y="1222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t>Wind Speed 20200913 00z FHR 048</a:t>
            </a:r>
            <a:endParaRPr/>
          </a:p>
        </p:txBody>
      </p:sp>
      <p:pic>
        <p:nvPicPr>
          <p:cNvPr id="317" name="Google Shape;317;g2b3f863a714_0_101"/>
          <p:cNvPicPr preferRelativeResize="0"/>
          <p:nvPr/>
        </p:nvPicPr>
        <p:blipFill rotWithShape="1">
          <a:blip r:embed="rId3">
            <a:alphaModFix/>
          </a:blip>
          <a:srcRect b="3438" l="9289" r="7466" t="81628"/>
          <a:stretch/>
        </p:blipFill>
        <p:spPr>
          <a:xfrm>
            <a:off x="2963224" y="4761149"/>
            <a:ext cx="2841876" cy="382352"/>
          </a:xfrm>
          <a:prstGeom prst="rect">
            <a:avLst/>
          </a:prstGeom>
          <a:noFill/>
          <a:ln>
            <a:noFill/>
          </a:ln>
        </p:spPr>
      </p:pic>
      <p:sp>
        <p:nvSpPr>
          <p:cNvPr id="318" name="Google Shape;318;g2b3f863a714_0_101"/>
          <p:cNvSpPr txBox="1"/>
          <p:nvPr/>
        </p:nvSpPr>
        <p:spPr>
          <a:xfrm>
            <a:off x="259300" y="5080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muli_1</a:t>
            </a:r>
            <a:endParaRPr b="0" i="0" sz="2000" u="none" cap="none" strike="noStrike">
              <a:solidFill>
                <a:srgbClr val="003087"/>
              </a:solidFill>
              <a:latin typeface="Arial"/>
              <a:ea typeface="Arial"/>
              <a:cs typeface="Arial"/>
              <a:sym typeface="Arial"/>
            </a:endParaRPr>
          </a:p>
        </p:txBody>
      </p:sp>
      <p:sp>
        <p:nvSpPr>
          <p:cNvPr id="319" name="Google Shape;319;g2b3f863a714_0_101"/>
          <p:cNvSpPr txBox="1"/>
          <p:nvPr/>
        </p:nvSpPr>
        <p:spPr>
          <a:xfrm>
            <a:off x="3154900" y="5080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HR1</a:t>
            </a:r>
            <a:endParaRPr b="0" i="0" sz="2000" u="none" cap="none" strike="noStrike">
              <a:solidFill>
                <a:srgbClr val="003087"/>
              </a:solidFill>
              <a:latin typeface="Arial"/>
              <a:ea typeface="Arial"/>
              <a:cs typeface="Arial"/>
              <a:sym typeface="Arial"/>
            </a:endParaRPr>
          </a:p>
        </p:txBody>
      </p:sp>
      <p:sp>
        <p:nvSpPr>
          <p:cNvPr id="320" name="Google Shape;320;g2b3f863a714_0_101"/>
          <p:cNvSpPr txBox="1"/>
          <p:nvPr/>
        </p:nvSpPr>
        <p:spPr>
          <a:xfrm>
            <a:off x="6114350" y="5080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HR3a</a:t>
            </a:r>
            <a:endParaRPr b="0" i="0" sz="2000" u="none" cap="none" strike="noStrike">
              <a:solidFill>
                <a:srgbClr val="003087"/>
              </a:solidFill>
              <a:latin typeface="Arial"/>
              <a:ea typeface="Arial"/>
              <a:cs typeface="Arial"/>
              <a:sym typeface="Arial"/>
            </a:endParaRPr>
          </a:p>
        </p:txBody>
      </p:sp>
      <p:sp>
        <p:nvSpPr>
          <p:cNvPr id="321" name="Google Shape;321;g2b3f863a714_0_101"/>
          <p:cNvSpPr txBox="1"/>
          <p:nvPr/>
        </p:nvSpPr>
        <p:spPr>
          <a:xfrm>
            <a:off x="259300" y="26416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GFSv16</a:t>
            </a:r>
            <a:endParaRPr b="0" i="0" sz="2000" u="none" cap="none" strike="noStrike">
              <a:solidFill>
                <a:srgbClr val="003087"/>
              </a:solidFill>
              <a:latin typeface="Arial"/>
              <a:ea typeface="Arial"/>
              <a:cs typeface="Arial"/>
              <a:sym typeface="Arial"/>
            </a:endParaRPr>
          </a:p>
        </p:txBody>
      </p:sp>
      <p:sp>
        <p:nvSpPr>
          <p:cNvPr id="322" name="Google Shape;322;g2b3f863a714_0_101"/>
          <p:cNvSpPr txBox="1"/>
          <p:nvPr/>
        </p:nvSpPr>
        <p:spPr>
          <a:xfrm>
            <a:off x="3154900" y="26416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HR2</a:t>
            </a:r>
            <a:endParaRPr b="0" i="0" sz="2000" u="none" cap="none" strike="noStrike">
              <a:solidFill>
                <a:srgbClr val="003087"/>
              </a:solidFill>
              <a:latin typeface="Arial"/>
              <a:ea typeface="Arial"/>
              <a:cs typeface="Arial"/>
              <a:sym typeface="Arial"/>
            </a:endParaRPr>
          </a:p>
        </p:txBody>
      </p:sp>
      <p:pic>
        <p:nvPicPr>
          <p:cNvPr id="323" name="Google Shape;323;g2b3f863a714_0_101"/>
          <p:cNvPicPr preferRelativeResize="0"/>
          <p:nvPr/>
        </p:nvPicPr>
        <p:blipFill rotWithShape="1">
          <a:blip r:embed="rId4">
            <a:alphaModFix/>
          </a:blip>
          <a:srcRect b="22851" l="16548" r="19874" t="11406"/>
          <a:stretch/>
        </p:blipFill>
        <p:spPr>
          <a:xfrm>
            <a:off x="3154901" y="2984100"/>
            <a:ext cx="2340676" cy="1815345"/>
          </a:xfrm>
          <a:prstGeom prst="rect">
            <a:avLst/>
          </a:prstGeom>
          <a:noFill/>
          <a:ln>
            <a:noFill/>
          </a:ln>
        </p:spPr>
      </p:pic>
      <p:pic>
        <p:nvPicPr>
          <p:cNvPr id="324" name="Google Shape;324;g2b3f863a714_0_101"/>
          <p:cNvPicPr preferRelativeResize="0"/>
          <p:nvPr/>
        </p:nvPicPr>
        <p:blipFill rotWithShape="1">
          <a:blip r:embed="rId5">
            <a:alphaModFix/>
          </a:blip>
          <a:srcRect b="23437" l="16853" r="19573" t="10909"/>
          <a:stretch/>
        </p:blipFill>
        <p:spPr>
          <a:xfrm>
            <a:off x="6050500" y="894854"/>
            <a:ext cx="2333034" cy="1806950"/>
          </a:xfrm>
          <a:prstGeom prst="rect">
            <a:avLst/>
          </a:prstGeom>
          <a:noFill/>
          <a:ln>
            <a:noFill/>
          </a:ln>
        </p:spPr>
      </p:pic>
      <p:pic>
        <p:nvPicPr>
          <p:cNvPr id="325" name="Google Shape;325;g2b3f863a714_0_101"/>
          <p:cNvPicPr preferRelativeResize="0"/>
          <p:nvPr/>
        </p:nvPicPr>
        <p:blipFill rotWithShape="1">
          <a:blip r:embed="rId6">
            <a:alphaModFix/>
          </a:blip>
          <a:srcRect b="23437" l="17178" r="19666" t="10909"/>
          <a:stretch/>
        </p:blipFill>
        <p:spPr>
          <a:xfrm>
            <a:off x="527399" y="887351"/>
            <a:ext cx="2340676" cy="1824785"/>
          </a:xfrm>
          <a:prstGeom prst="rect">
            <a:avLst/>
          </a:prstGeom>
          <a:noFill/>
          <a:ln>
            <a:noFill/>
          </a:ln>
        </p:spPr>
      </p:pic>
      <p:pic>
        <p:nvPicPr>
          <p:cNvPr id="326" name="Google Shape;326;g2b3f863a714_0_101"/>
          <p:cNvPicPr preferRelativeResize="0"/>
          <p:nvPr/>
        </p:nvPicPr>
        <p:blipFill rotWithShape="1">
          <a:blip r:embed="rId7">
            <a:alphaModFix/>
          </a:blip>
          <a:srcRect b="23680" l="16755" r="19458" t="10662"/>
          <a:stretch/>
        </p:blipFill>
        <p:spPr>
          <a:xfrm>
            <a:off x="3154900" y="905186"/>
            <a:ext cx="2340674" cy="1806950"/>
          </a:xfrm>
          <a:prstGeom prst="rect">
            <a:avLst/>
          </a:prstGeom>
          <a:noFill/>
          <a:ln>
            <a:noFill/>
          </a:ln>
        </p:spPr>
      </p:pic>
      <p:pic>
        <p:nvPicPr>
          <p:cNvPr id="327" name="Google Shape;327;g2b3f863a714_0_101"/>
          <p:cNvPicPr preferRelativeResize="0"/>
          <p:nvPr/>
        </p:nvPicPr>
        <p:blipFill rotWithShape="1">
          <a:blip r:embed="rId8">
            <a:alphaModFix/>
          </a:blip>
          <a:srcRect b="23404" l="17032" r="19809" t="10944"/>
          <a:stretch/>
        </p:blipFill>
        <p:spPr>
          <a:xfrm>
            <a:off x="505000" y="2984097"/>
            <a:ext cx="2340674" cy="1824802"/>
          </a:xfrm>
          <a:prstGeom prst="rect">
            <a:avLst/>
          </a:prstGeom>
          <a:noFill/>
          <a:ln>
            <a:noFill/>
          </a:ln>
        </p:spPr>
      </p:pic>
      <p:sp>
        <p:nvSpPr>
          <p:cNvPr id="328" name="Google Shape;328;g2b3f863a714_0_101"/>
          <p:cNvSpPr txBox="1"/>
          <p:nvPr/>
        </p:nvSpPr>
        <p:spPr>
          <a:xfrm>
            <a:off x="5891917" y="2634203"/>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HR3b</a:t>
            </a:r>
            <a:endParaRPr b="0" i="0" sz="2000" u="none" cap="none" strike="noStrike">
              <a:solidFill>
                <a:srgbClr val="003087"/>
              </a:solidFill>
              <a:latin typeface="Arial"/>
              <a:ea typeface="Arial"/>
              <a:cs typeface="Arial"/>
              <a:sym typeface="Arial"/>
            </a:endParaRPr>
          </a:p>
        </p:txBody>
      </p:sp>
      <p:pic>
        <p:nvPicPr>
          <p:cNvPr id="329" name="Google Shape;329;g2b3f863a714_0_101"/>
          <p:cNvPicPr preferRelativeResize="0"/>
          <p:nvPr/>
        </p:nvPicPr>
        <p:blipFill rotWithShape="1">
          <a:blip r:embed="rId9">
            <a:alphaModFix/>
          </a:blip>
          <a:srcRect b="22897" l="16742" r="20037" t="11586"/>
          <a:stretch/>
        </p:blipFill>
        <p:spPr>
          <a:xfrm>
            <a:off x="6046680" y="2989607"/>
            <a:ext cx="2340674" cy="181929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2b3f863a714_0_215"/>
          <p:cNvSpPr txBox="1"/>
          <p:nvPr>
            <p:ph type="title"/>
          </p:nvPr>
        </p:nvSpPr>
        <p:spPr>
          <a:xfrm>
            <a:off x="457200" y="1222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t>Wind Speed 20200913 00z Day 2</a:t>
            </a:r>
            <a:endParaRPr/>
          </a:p>
        </p:txBody>
      </p:sp>
      <p:sp>
        <p:nvSpPr>
          <p:cNvPr id="335" name="Google Shape;335;g2b3f863a714_0_215"/>
          <p:cNvSpPr txBox="1"/>
          <p:nvPr/>
        </p:nvSpPr>
        <p:spPr>
          <a:xfrm>
            <a:off x="259300" y="5080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muli_1</a:t>
            </a:r>
            <a:endParaRPr b="0" i="0" sz="2000" u="none" cap="none" strike="noStrike">
              <a:solidFill>
                <a:srgbClr val="003087"/>
              </a:solidFill>
              <a:latin typeface="Arial"/>
              <a:ea typeface="Arial"/>
              <a:cs typeface="Arial"/>
              <a:sym typeface="Arial"/>
            </a:endParaRPr>
          </a:p>
        </p:txBody>
      </p:sp>
      <p:sp>
        <p:nvSpPr>
          <p:cNvPr id="336" name="Google Shape;336;g2b3f863a714_0_215"/>
          <p:cNvSpPr txBox="1"/>
          <p:nvPr/>
        </p:nvSpPr>
        <p:spPr>
          <a:xfrm>
            <a:off x="3154900" y="5080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HR1</a:t>
            </a:r>
            <a:endParaRPr b="0" i="0" sz="2000" u="none" cap="none" strike="noStrike">
              <a:solidFill>
                <a:srgbClr val="003087"/>
              </a:solidFill>
              <a:latin typeface="Arial"/>
              <a:ea typeface="Arial"/>
              <a:cs typeface="Arial"/>
              <a:sym typeface="Arial"/>
            </a:endParaRPr>
          </a:p>
        </p:txBody>
      </p:sp>
      <p:sp>
        <p:nvSpPr>
          <p:cNvPr id="337" name="Google Shape;337;g2b3f863a714_0_215"/>
          <p:cNvSpPr txBox="1"/>
          <p:nvPr/>
        </p:nvSpPr>
        <p:spPr>
          <a:xfrm>
            <a:off x="6080825" y="515696"/>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HR3a</a:t>
            </a:r>
            <a:endParaRPr b="0" i="0" sz="2000" u="none" cap="none" strike="noStrike">
              <a:solidFill>
                <a:srgbClr val="003087"/>
              </a:solidFill>
              <a:latin typeface="Arial"/>
              <a:ea typeface="Arial"/>
              <a:cs typeface="Arial"/>
              <a:sym typeface="Arial"/>
            </a:endParaRPr>
          </a:p>
        </p:txBody>
      </p:sp>
      <p:sp>
        <p:nvSpPr>
          <p:cNvPr id="338" name="Google Shape;338;g2b3f863a714_0_215"/>
          <p:cNvSpPr txBox="1"/>
          <p:nvPr/>
        </p:nvSpPr>
        <p:spPr>
          <a:xfrm>
            <a:off x="259300" y="26416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GFSv16</a:t>
            </a:r>
            <a:endParaRPr b="0" i="0" sz="2000" u="none" cap="none" strike="noStrike">
              <a:solidFill>
                <a:srgbClr val="003087"/>
              </a:solidFill>
              <a:latin typeface="Arial"/>
              <a:ea typeface="Arial"/>
              <a:cs typeface="Arial"/>
              <a:sym typeface="Arial"/>
            </a:endParaRPr>
          </a:p>
        </p:txBody>
      </p:sp>
      <p:sp>
        <p:nvSpPr>
          <p:cNvPr id="339" name="Google Shape;339;g2b3f863a714_0_215"/>
          <p:cNvSpPr txBox="1"/>
          <p:nvPr/>
        </p:nvSpPr>
        <p:spPr>
          <a:xfrm>
            <a:off x="3154900" y="26416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HR2</a:t>
            </a:r>
            <a:endParaRPr b="0" i="0" sz="2000" u="none" cap="none" strike="noStrike">
              <a:solidFill>
                <a:srgbClr val="003087"/>
              </a:solidFill>
              <a:latin typeface="Arial"/>
              <a:ea typeface="Arial"/>
              <a:cs typeface="Arial"/>
              <a:sym typeface="Arial"/>
            </a:endParaRPr>
          </a:p>
        </p:txBody>
      </p:sp>
      <p:sp>
        <p:nvSpPr>
          <p:cNvPr id="340" name="Google Shape;340;g2b3f863a714_0_215"/>
          <p:cNvSpPr txBox="1"/>
          <p:nvPr/>
        </p:nvSpPr>
        <p:spPr>
          <a:xfrm>
            <a:off x="6122914" y="2674203"/>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HR3b</a:t>
            </a:r>
            <a:endParaRPr b="0" i="0" sz="2000" u="none" cap="none" strike="noStrike">
              <a:solidFill>
                <a:srgbClr val="003087"/>
              </a:solidFill>
              <a:latin typeface="Arial"/>
              <a:ea typeface="Arial"/>
              <a:cs typeface="Arial"/>
              <a:sym typeface="Arial"/>
            </a:endParaRPr>
          </a:p>
        </p:txBody>
      </p:sp>
      <p:pic>
        <p:nvPicPr>
          <p:cNvPr id="341" name="Google Shape;341;g2b3f863a714_0_215"/>
          <p:cNvPicPr preferRelativeResize="0"/>
          <p:nvPr/>
        </p:nvPicPr>
        <p:blipFill rotWithShape="1">
          <a:blip r:embed="rId3">
            <a:alphaModFix/>
          </a:blip>
          <a:srcRect b="3920" l="6255" r="8651" t="11585"/>
          <a:stretch/>
        </p:blipFill>
        <p:spPr>
          <a:xfrm>
            <a:off x="422362" y="993784"/>
            <a:ext cx="2256449" cy="1680419"/>
          </a:xfrm>
          <a:prstGeom prst="rect">
            <a:avLst/>
          </a:prstGeom>
          <a:noFill/>
          <a:ln>
            <a:noFill/>
          </a:ln>
        </p:spPr>
      </p:pic>
      <p:pic>
        <p:nvPicPr>
          <p:cNvPr id="342" name="Google Shape;342;g2b3f863a714_0_215"/>
          <p:cNvPicPr preferRelativeResize="0"/>
          <p:nvPr/>
        </p:nvPicPr>
        <p:blipFill rotWithShape="1">
          <a:blip r:embed="rId4">
            <a:alphaModFix/>
          </a:blip>
          <a:srcRect b="4119" l="6404" r="8502" t="11785"/>
          <a:stretch/>
        </p:blipFill>
        <p:spPr>
          <a:xfrm>
            <a:off x="422362" y="3039069"/>
            <a:ext cx="2342435" cy="1736206"/>
          </a:xfrm>
          <a:prstGeom prst="rect">
            <a:avLst/>
          </a:prstGeom>
          <a:noFill/>
          <a:ln>
            <a:noFill/>
          </a:ln>
        </p:spPr>
      </p:pic>
      <p:pic>
        <p:nvPicPr>
          <p:cNvPr id="343" name="Google Shape;343;g2b3f863a714_0_215"/>
          <p:cNvPicPr preferRelativeResize="0"/>
          <p:nvPr/>
        </p:nvPicPr>
        <p:blipFill rotWithShape="1">
          <a:blip r:embed="rId5">
            <a:alphaModFix/>
          </a:blip>
          <a:srcRect b="3920" l="5806" r="9100" t="11784"/>
          <a:stretch/>
        </p:blipFill>
        <p:spPr>
          <a:xfrm>
            <a:off x="3308782" y="993784"/>
            <a:ext cx="2342436" cy="1740331"/>
          </a:xfrm>
          <a:prstGeom prst="rect">
            <a:avLst/>
          </a:prstGeom>
          <a:noFill/>
          <a:ln>
            <a:noFill/>
          </a:ln>
        </p:spPr>
      </p:pic>
      <p:pic>
        <p:nvPicPr>
          <p:cNvPr id="344" name="Google Shape;344;g2b3f863a714_0_215"/>
          <p:cNvPicPr preferRelativeResize="0"/>
          <p:nvPr/>
        </p:nvPicPr>
        <p:blipFill rotWithShape="1">
          <a:blip r:embed="rId6">
            <a:alphaModFix/>
          </a:blip>
          <a:srcRect b="3920" l="6105" r="8500" t="11784"/>
          <a:stretch/>
        </p:blipFill>
        <p:spPr>
          <a:xfrm>
            <a:off x="3306106" y="3039069"/>
            <a:ext cx="2345112" cy="1736206"/>
          </a:xfrm>
          <a:prstGeom prst="rect">
            <a:avLst/>
          </a:prstGeom>
          <a:noFill/>
          <a:ln>
            <a:noFill/>
          </a:ln>
        </p:spPr>
      </p:pic>
      <p:pic>
        <p:nvPicPr>
          <p:cNvPr id="345" name="Google Shape;345;g2b3f863a714_0_215"/>
          <p:cNvPicPr preferRelativeResize="0"/>
          <p:nvPr/>
        </p:nvPicPr>
        <p:blipFill rotWithShape="1">
          <a:blip r:embed="rId7">
            <a:alphaModFix/>
          </a:blip>
          <a:srcRect b="4119" l="6255" r="8951" t="11586"/>
          <a:stretch/>
        </p:blipFill>
        <p:spPr>
          <a:xfrm>
            <a:off x="6204382" y="989711"/>
            <a:ext cx="2345112" cy="1748476"/>
          </a:xfrm>
          <a:prstGeom prst="rect">
            <a:avLst/>
          </a:prstGeom>
          <a:noFill/>
          <a:ln>
            <a:noFill/>
          </a:ln>
        </p:spPr>
      </p:pic>
      <p:pic>
        <p:nvPicPr>
          <p:cNvPr id="346" name="Google Shape;346;g2b3f863a714_0_215"/>
          <p:cNvPicPr preferRelativeResize="0"/>
          <p:nvPr/>
        </p:nvPicPr>
        <p:blipFill rotWithShape="1">
          <a:blip r:embed="rId8">
            <a:alphaModFix/>
          </a:blip>
          <a:srcRect b="3920" l="5806" r="8501" t="11784"/>
          <a:stretch/>
        </p:blipFill>
        <p:spPr>
          <a:xfrm>
            <a:off x="6229255" y="3039069"/>
            <a:ext cx="2353340" cy="17362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grpSp>
        <p:nvGrpSpPr>
          <p:cNvPr id="67" name="Google Shape;67;g2b1f329b2c5_0_6"/>
          <p:cNvGrpSpPr/>
          <p:nvPr/>
        </p:nvGrpSpPr>
        <p:grpSpPr>
          <a:xfrm>
            <a:off x="1755122" y="650677"/>
            <a:ext cx="1246804" cy="1436380"/>
            <a:chOff x="620544" y="3510245"/>
            <a:chExt cx="1246804" cy="1915173"/>
          </a:xfrm>
        </p:grpSpPr>
        <p:sp>
          <p:nvSpPr>
            <p:cNvPr id="68" name="Google Shape;68;g2b1f329b2c5_0_6"/>
            <p:cNvSpPr/>
            <p:nvPr/>
          </p:nvSpPr>
          <p:spPr>
            <a:xfrm flipH="1" rot="5400000">
              <a:off x="1045388" y="3325295"/>
              <a:ext cx="438300" cy="808200"/>
            </a:xfrm>
            <a:prstGeom prst="upArrow">
              <a:avLst>
                <a:gd fmla="val 31609" name="adj1"/>
                <a:gd fmla="val 48582" name="adj2"/>
              </a:avLst>
            </a:prstGeom>
            <a:solidFill>
              <a:srgbClr val="E96751"/>
            </a:solidFill>
            <a:ln cap="flat" cmpd="sng" w="9525">
              <a:solidFill>
                <a:srgbClr val="181D21"/>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9" name="Google Shape;69;g2b1f329b2c5_0_6"/>
            <p:cNvSpPr txBox="1"/>
            <p:nvPr/>
          </p:nvSpPr>
          <p:spPr>
            <a:xfrm>
              <a:off x="673648" y="3940132"/>
              <a:ext cx="1193700" cy="52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NUOPC Connector</a:t>
              </a:r>
              <a:endParaRPr b="1" i="0" sz="1400" u="none" cap="none" strike="noStrike">
                <a:solidFill>
                  <a:srgbClr val="000000"/>
                </a:solidFill>
                <a:latin typeface="Arial"/>
                <a:ea typeface="Arial"/>
                <a:cs typeface="Arial"/>
                <a:sym typeface="Arial"/>
              </a:endParaRPr>
            </a:p>
          </p:txBody>
        </p:sp>
        <p:sp>
          <p:nvSpPr>
            <p:cNvPr id="70" name="Google Shape;70;g2b1f329b2c5_0_6"/>
            <p:cNvSpPr/>
            <p:nvPr/>
          </p:nvSpPr>
          <p:spPr>
            <a:xfrm>
              <a:off x="620544" y="4663418"/>
              <a:ext cx="1246800" cy="762000"/>
            </a:xfrm>
            <a:prstGeom prst="roundRect">
              <a:avLst>
                <a:gd fmla="val 16667" name="adj"/>
              </a:avLst>
            </a:prstGeom>
            <a:solidFill>
              <a:schemeClr val="dk1"/>
            </a:solidFill>
            <a:ln cap="flat" cmpd="sng" w="9525">
              <a:solidFill>
                <a:srgbClr val="181D21"/>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NUOPC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Component</a:t>
              </a:r>
              <a:endParaRPr b="1" i="0" sz="1400" u="none" cap="none" strike="noStrike">
                <a:solidFill>
                  <a:schemeClr val="lt1"/>
                </a:solidFill>
                <a:latin typeface="Arial"/>
                <a:ea typeface="Arial"/>
                <a:cs typeface="Arial"/>
                <a:sym typeface="Arial"/>
              </a:endParaRPr>
            </a:p>
          </p:txBody>
        </p:sp>
      </p:grpSp>
      <p:grpSp>
        <p:nvGrpSpPr>
          <p:cNvPr id="71" name="Google Shape;71;g2b1f329b2c5_0_6"/>
          <p:cNvGrpSpPr/>
          <p:nvPr/>
        </p:nvGrpSpPr>
        <p:grpSpPr>
          <a:xfrm>
            <a:off x="3373378" y="805969"/>
            <a:ext cx="4015500" cy="1174950"/>
            <a:chOff x="2448625" y="1435250"/>
            <a:chExt cx="4015500" cy="1566600"/>
          </a:xfrm>
        </p:grpSpPr>
        <p:sp>
          <p:nvSpPr>
            <p:cNvPr id="72" name="Google Shape;72;g2b1f329b2c5_0_6"/>
            <p:cNvSpPr/>
            <p:nvPr/>
          </p:nvSpPr>
          <p:spPr>
            <a:xfrm>
              <a:off x="2448625" y="1435250"/>
              <a:ext cx="4015500" cy="1566600"/>
            </a:xfrm>
            <a:prstGeom prst="roundRect">
              <a:avLst>
                <a:gd fmla="val 7773" name="adj"/>
              </a:avLst>
            </a:prstGeom>
            <a:solidFill>
              <a:srgbClr val="D2D5DC"/>
            </a:solidFill>
            <a:ln cap="flat" cmpd="sng" w="9525">
              <a:solidFill>
                <a:srgbClr val="181D21"/>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3" name="Google Shape;73;g2b1f329b2c5_0_6"/>
            <p:cNvSpPr/>
            <p:nvPr/>
          </p:nvSpPr>
          <p:spPr>
            <a:xfrm>
              <a:off x="2516600" y="1669776"/>
              <a:ext cx="3872400" cy="1150500"/>
            </a:xfrm>
            <a:prstGeom prst="roundRect">
              <a:avLst>
                <a:gd fmla="val 7773" name="adj"/>
              </a:avLst>
            </a:prstGeom>
            <a:solidFill>
              <a:schemeClr val="lt2"/>
            </a:solidFill>
            <a:ln cap="flat" cmpd="sng" w="9525">
              <a:solidFill>
                <a:srgbClr val="181D21"/>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4" name="Google Shape;74;g2b1f329b2c5_0_6"/>
            <p:cNvSpPr/>
            <p:nvPr/>
          </p:nvSpPr>
          <p:spPr>
            <a:xfrm>
              <a:off x="4794012" y="1820583"/>
              <a:ext cx="1417200" cy="762000"/>
            </a:xfrm>
            <a:prstGeom prst="roundRect">
              <a:avLst>
                <a:gd fmla="val 16667" name="adj"/>
              </a:avLst>
            </a:prstGeom>
            <a:solidFill>
              <a:schemeClr val="dk1"/>
            </a:solidFill>
            <a:ln cap="flat" cmpd="sng" w="9525">
              <a:solidFill>
                <a:srgbClr val="181D21"/>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Waves: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WW3</a:t>
              </a:r>
              <a:endParaRPr b="1" i="0" sz="1400" u="none" cap="none" strike="noStrike">
                <a:solidFill>
                  <a:schemeClr val="lt1"/>
                </a:solidFill>
                <a:latin typeface="Arial"/>
                <a:ea typeface="Arial"/>
                <a:cs typeface="Arial"/>
                <a:sym typeface="Arial"/>
              </a:endParaRPr>
            </a:p>
          </p:txBody>
        </p:sp>
        <p:sp>
          <p:nvSpPr>
            <p:cNvPr id="75" name="Google Shape;75;g2b1f329b2c5_0_6"/>
            <p:cNvSpPr/>
            <p:nvPr/>
          </p:nvSpPr>
          <p:spPr>
            <a:xfrm>
              <a:off x="2723314" y="1820581"/>
              <a:ext cx="1417200" cy="762000"/>
            </a:xfrm>
            <a:prstGeom prst="roundRect">
              <a:avLst>
                <a:gd fmla="val 16667" name="adj"/>
              </a:avLst>
            </a:prstGeom>
            <a:solidFill>
              <a:schemeClr val="dk1"/>
            </a:solidFill>
            <a:ln cap="flat" cmpd="sng" w="9525">
              <a:solidFill>
                <a:srgbClr val="181D21"/>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Atmosphere: </a:t>
              </a:r>
              <a:endParaRPr b="1"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FV3</a:t>
              </a:r>
              <a:endParaRPr b="1" i="0" sz="1400" u="none" cap="none" strike="noStrike">
                <a:solidFill>
                  <a:schemeClr val="lt1"/>
                </a:solidFill>
                <a:latin typeface="Arial"/>
                <a:ea typeface="Arial"/>
                <a:cs typeface="Arial"/>
                <a:sym typeface="Arial"/>
              </a:endParaRPr>
            </a:p>
          </p:txBody>
        </p:sp>
        <p:sp>
          <p:nvSpPr>
            <p:cNvPr id="76" name="Google Shape;76;g2b1f329b2c5_0_6"/>
            <p:cNvSpPr/>
            <p:nvPr/>
          </p:nvSpPr>
          <p:spPr>
            <a:xfrm flipH="1" rot="5400000">
              <a:off x="4276113" y="1807995"/>
              <a:ext cx="438300" cy="808200"/>
            </a:xfrm>
            <a:prstGeom prst="upArrow">
              <a:avLst>
                <a:gd fmla="val 31609" name="adj1"/>
                <a:gd fmla="val 48582" name="adj2"/>
              </a:avLst>
            </a:prstGeom>
            <a:solidFill>
              <a:srgbClr val="E96751"/>
            </a:solidFill>
            <a:ln cap="flat" cmpd="sng" w="9525">
              <a:solidFill>
                <a:srgbClr val="181D21"/>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77" name="Google Shape;77;g2b1f329b2c5_0_6"/>
          <p:cNvSpPr txBox="1"/>
          <p:nvPr>
            <p:ph idx="1" type="body"/>
          </p:nvPr>
        </p:nvSpPr>
        <p:spPr>
          <a:xfrm>
            <a:off x="752900" y="2186625"/>
            <a:ext cx="7933800" cy="2491800"/>
          </a:xfrm>
          <a:prstGeom prst="rect">
            <a:avLst/>
          </a:prstGeom>
          <a:noFill/>
          <a:ln>
            <a:noFill/>
          </a:ln>
        </p:spPr>
        <p:txBody>
          <a:bodyPr anchorCtr="0" anchor="ctr" bIns="91425" lIns="91425" spcFirstLastPara="1" rIns="91425" wrap="square" tIns="91425">
            <a:normAutofit/>
          </a:bodyPr>
          <a:lstStyle/>
          <a:p>
            <a:pPr indent="-342900" lvl="0" marL="457200" rtl="0" algn="l">
              <a:lnSpc>
                <a:spcPct val="100000"/>
              </a:lnSpc>
              <a:spcBef>
                <a:spcPts val="0"/>
              </a:spcBef>
              <a:spcAft>
                <a:spcPts val="0"/>
              </a:spcAft>
              <a:buSzPts val="1800"/>
              <a:buChar char="●"/>
            </a:pPr>
            <a:r>
              <a:rPr lang="en-US" sz="1800"/>
              <a:t>Updates for Wave Model Component: </a:t>
            </a:r>
            <a:endParaRPr sz="1800"/>
          </a:p>
          <a:p>
            <a:pPr indent="-368300" lvl="1" marL="914400" rtl="0" algn="l">
              <a:lnSpc>
                <a:spcPct val="100000"/>
              </a:lnSpc>
              <a:spcBef>
                <a:spcPts val="0"/>
              </a:spcBef>
              <a:spcAft>
                <a:spcPts val="0"/>
              </a:spcAft>
              <a:buSzPts val="1800"/>
              <a:buChar char="○"/>
            </a:pPr>
            <a:r>
              <a:rPr lang="en-US" sz="1800"/>
              <a:t>Increase resolution of wind forcing: 3 to 1 hour</a:t>
            </a:r>
            <a:endParaRPr sz="1800"/>
          </a:p>
          <a:p>
            <a:pPr indent="-368300" lvl="1" marL="914400" rtl="0" algn="l">
              <a:lnSpc>
                <a:spcPct val="100000"/>
              </a:lnSpc>
              <a:spcBef>
                <a:spcPts val="0"/>
              </a:spcBef>
              <a:spcAft>
                <a:spcPts val="0"/>
              </a:spcAft>
              <a:buSzPts val="1800"/>
              <a:buChar char="○"/>
            </a:pPr>
            <a:r>
              <a:rPr lang="en-US" sz="1800"/>
              <a:t>Added ocean surface current forcing from RTOFS </a:t>
            </a:r>
            <a:endParaRPr sz="1800"/>
          </a:p>
          <a:p>
            <a:pPr indent="-368300" lvl="1" marL="914400" rtl="0" algn="l">
              <a:lnSpc>
                <a:spcPct val="100000"/>
              </a:lnSpc>
              <a:spcBef>
                <a:spcPts val="0"/>
              </a:spcBef>
              <a:spcAft>
                <a:spcPts val="0"/>
              </a:spcAft>
              <a:buSzPts val="1800"/>
              <a:buChar char="○"/>
            </a:pPr>
            <a:r>
              <a:rPr lang="en-US" sz="1800"/>
              <a:t>Grid redesign </a:t>
            </a:r>
            <a:endParaRPr sz="1800"/>
          </a:p>
          <a:p>
            <a:pPr indent="-355600" lvl="2" marL="1371600" rtl="0" algn="l">
              <a:lnSpc>
                <a:spcPct val="100000"/>
              </a:lnSpc>
              <a:spcBef>
                <a:spcPts val="0"/>
              </a:spcBef>
              <a:spcAft>
                <a:spcPts val="0"/>
              </a:spcAft>
              <a:buSzPts val="1800"/>
              <a:buChar char="•"/>
            </a:pPr>
            <a:r>
              <a:rPr lang="en-US" sz="1800"/>
              <a:t>Simplified grid with increased base resolution</a:t>
            </a:r>
            <a:endParaRPr sz="1800"/>
          </a:p>
          <a:p>
            <a:pPr indent="-355600" lvl="2" marL="1371600" rtl="0" algn="l">
              <a:lnSpc>
                <a:spcPct val="100000"/>
              </a:lnSpc>
              <a:spcBef>
                <a:spcPts val="0"/>
              </a:spcBef>
              <a:spcAft>
                <a:spcPts val="0"/>
              </a:spcAft>
              <a:buSzPts val="1800"/>
              <a:buChar char="•"/>
            </a:pPr>
            <a:r>
              <a:rPr lang="en-US" sz="1800"/>
              <a:t>Removed 4 arcmin coastal grids</a:t>
            </a:r>
            <a:endParaRPr sz="1800"/>
          </a:p>
          <a:p>
            <a:pPr indent="-368300" lvl="1" marL="914400" rtl="0" algn="l">
              <a:lnSpc>
                <a:spcPct val="100000"/>
              </a:lnSpc>
              <a:spcBef>
                <a:spcPts val="0"/>
              </a:spcBef>
              <a:spcAft>
                <a:spcPts val="0"/>
              </a:spcAft>
              <a:buSzPts val="1800"/>
              <a:buChar char="○"/>
            </a:pPr>
            <a:r>
              <a:rPr lang="en-US" sz="1800"/>
              <a:t>Objective Physics/Source-term Optimization </a:t>
            </a:r>
            <a:endParaRPr sz="1800"/>
          </a:p>
          <a:p>
            <a:pPr indent="-368300" lvl="1" marL="914400" rtl="0" algn="l">
              <a:lnSpc>
                <a:spcPct val="100000"/>
              </a:lnSpc>
              <a:spcBef>
                <a:spcPts val="0"/>
              </a:spcBef>
              <a:spcAft>
                <a:spcPts val="0"/>
              </a:spcAft>
              <a:buSzPts val="1800"/>
              <a:buChar char="○"/>
            </a:pPr>
            <a:r>
              <a:rPr lang="en-US" sz="1800"/>
              <a:t>Extended forecast range:  180 to 384 hours</a:t>
            </a:r>
            <a:endParaRPr sz="1800"/>
          </a:p>
        </p:txBody>
      </p:sp>
      <p:sp>
        <p:nvSpPr>
          <p:cNvPr id="78" name="Google Shape;78;g2b1f329b2c5_0_6"/>
          <p:cNvSpPr txBox="1"/>
          <p:nvPr>
            <p:ph type="title"/>
          </p:nvPr>
        </p:nvSpPr>
        <p:spPr>
          <a:xfrm>
            <a:off x="752888" y="154483"/>
            <a:ext cx="7933800" cy="4458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00000"/>
              <a:buNone/>
            </a:pPr>
            <a:r>
              <a:rPr lang="en-US"/>
              <a:t>GFSv16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3"/>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t>GFSv17</a:t>
            </a:r>
            <a:endParaRPr/>
          </a:p>
        </p:txBody>
      </p:sp>
      <p:grpSp>
        <p:nvGrpSpPr>
          <p:cNvPr id="84" name="Google Shape;84;p3"/>
          <p:cNvGrpSpPr/>
          <p:nvPr/>
        </p:nvGrpSpPr>
        <p:grpSpPr>
          <a:xfrm>
            <a:off x="1617133" y="1145069"/>
            <a:ext cx="6036734" cy="3351428"/>
            <a:chOff x="942150" y="129066"/>
            <a:chExt cx="4080900" cy="4466784"/>
          </a:xfrm>
        </p:grpSpPr>
        <p:sp>
          <p:nvSpPr>
            <p:cNvPr id="85" name="Google Shape;85;p3"/>
            <p:cNvSpPr/>
            <p:nvPr/>
          </p:nvSpPr>
          <p:spPr>
            <a:xfrm>
              <a:off x="942150" y="169350"/>
              <a:ext cx="4080900" cy="4426500"/>
            </a:xfrm>
            <a:prstGeom prst="roundRect">
              <a:avLst>
                <a:gd fmla="val 7773" name="adj"/>
              </a:avLst>
            </a:prstGeom>
            <a:solidFill>
              <a:srgbClr val="D2D5DC"/>
            </a:solidFill>
            <a:ln cap="flat" cmpd="sng" w="9525">
              <a:solidFill>
                <a:srgbClr val="181D21"/>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 name="Google Shape;86;p3"/>
            <p:cNvSpPr/>
            <p:nvPr/>
          </p:nvSpPr>
          <p:spPr>
            <a:xfrm>
              <a:off x="993150" y="483025"/>
              <a:ext cx="3978900" cy="3940800"/>
            </a:xfrm>
            <a:prstGeom prst="roundRect">
              <a:avLst>
                <a:gd fmla="val 7773" name="adj"/>
              </a:avLst>
            </a:prstGeom>
            <a:solidFill>
              <a:srgbClr val="D6F5FF"/>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7" name="Google Shape;87;p3"/>
            <p:cNvSpPr txBox="1"/>
            <p:nvPr/>
          </p:nvSpPr>
          <p:spPr>
            <a:xfrm>
              <a:off x="1200450" y="129066"/>
              <a:ext cx="3564300" cy="2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UFS Driver</a:t>
              </a:r>
              <a:endParaRPr b="0" i="0" sz="1400" u="none" cap="none" strike="noStrike">
                <a:solidFill>
                  <a:srgbClr val="000000"/>
                </a:solidFill>
                <a:latin typeface="Arial"/>
                <a:ea typeface="Arial"/>
                <a:cs typeface="Arial"/>
                <a:sym typeface="Arial"/>
              </a:endParaRPr>
            </a:p>
          </p:txBody>
        </p:sp>
        <p:sp>
          <p:nvSpPr>
            <p:cNvPr id="88" name="Google Shape;88;p3"/>
            <p:cNvSpPr/>
            <p:nvPr/>
          </p:nvSpPr>
          <p:spPr>
            <a:xfrm>
              <a:off x="1120836" y="621011"/>
              <a:ext cx="1539188" cy="1043700"/>
            </a:xfrm>
            <a:prstGeom prst="roundRect">
              <a:avLst>
                <a:gd fmla="val 16667" name="adj"/>
              </a:avLst>
            </a:prstGeom>
            <a:solidFill>
              <a:srgbClr val="0A4595"/>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FFFFFF"/>
                  </a:solidFill>
                  <a:latin typeface="Arial"/>
                  <a:ea typeface="Arial"/>
                  <a:cs typeface="Arial"/>
                  <a:sym typeface="Arial"/>
                </a:rPr>
                <a:t>Atmosphere:</a:t>
              </a:r>
              <a:endParaRPr b="1" i="0" sz="1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FFFFFF"/>
                  </a:solidFill>
                  <a:latin typeface="Arial"/>
                  <a:ea typeface="Arial"/>
                  <a:cs typeface="Arial"/>
                  <a:sym typeface="Arial"/>
                </a:rPr>
                <a:t>UFS ATM</a:t>
              </a:r>
              <a:endParaRPr b="1" i="0" sz="1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FFFFFF"/>
                  </a:solidFill>
                  <a:latin typeface="Arial"/>
                  <a:ea typeface="Arial"/>
                  <a:cs typeface="Arial"/>
                  <a:sym typeface="Arial"/>
                </a:rPr>
                <a:t>FV3 dycore</a:t>
              </a:r>
              <a:endParaRPr b="1" i="0" sz="9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FFFFFF"/>
                  </a:solidFill>
                  <a:latin typeface="Arial"/>
                  <a:ea typeface="Arial"/>
                  <a:cs typeface="Arial"/>
                  <a:sym typeface="Arial"/>
                </a:rPr>
                <a:t>CCPP Physics</a:t>
              </a:r>
              <a:endParaRPr b="1" i="0" sz="9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rgbClr val="FFFFFF"/>
                  </a:solidFill>
                  <a:latin typeface="Arial"/>
                  <a:ea typeface="Arial"/>
                  <a:cs typeface="Arial"/>
                  <a:sym typeface="Arial"/>
                </a:rPr>
                <a:t>NOAH-MP</a:t>
              </a:r>
              <a:endParaRPr b="1" i="0" sz="900" u="none" cap="none" strike="noStrike">
                <a:solidFill>
                  <a:srgbClr val="FFFFFF"/>
                </a:solidFill>
                <a:latin typeface="Arial"/>
                <a:ea typeface="Arial"/>
                <a:cs typeface="Arial"/>
                <a:sym typeface="Arial"/>
              </a:endParaRPr>
            </a:p>
          </p:txBody>
        </p:sp>
        <p:sp>
          <p:nvSpPr>
            <p:cNvPr id="89" name="Google Shape;89;p3"/>
            <p:cNvSpPr/>
            <p:nvPr/>
          </p:nvSpPr>
          <p:spPr>
            <a:xfrm>
              <a:off x="2313825" y="1900675"/>
              <a:ext cx="1390200" cy="1043700"/>
            </a:xfrm>
            <a:prstGeom prst="roundRect">
              <a:avLst>
                <a:gd fmla="val 16667" name="adj"/>
              </a:avLst>
            </a:prstGeom>
            <a:solidFill>
              <a:srgbClr val="0099D8"/>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Arial"/>
                  <a:ea typeface="Arial"/>
                  <a:cs typeface="Arial"/>
                  <a:sym typeface="Arial"/>
                </a:rPr>
                <a:t>Mediator:</a:t>
              </a:r>
              <a:endParaRPr b="1" i="0" sz="11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Arial"/>
                  <a:ea typeface="Arial"/>
                  <a:cs typeface="Arial"/>
                  <a:sym typeface="Arial"/>
                </a:rPr>
                <a:t>CMEPS</a:t>
              </a:r>
              <a:endParaRPr b="1" i="0" sz="1100" u="none" cap="none" strike="noStrike">
                <a:solidFill>
                  <a:srgbClr val="FFFFFF"/>
                </a:solidFill>
                <a:latin typeface="Arial"/>
                <a:ea typeface="Arial"/>
                <a:cs typeface="Arial"/>
                <a:sym typeface="Arial"/>
              </a:endParaRPr>
            </a:p>
          </p:txBody>
        </p:sp>
        <p:sp>
          <p:nvSpPr>
            <p:cNvPr id="90" name="Google Shape;90;p3"/>
            <p:cNvSpPr/>
            <p:nvPr/>
          </p:nvSpPr>
          <p:spPr>
            <a:xfrm>
              <a:off x="3405568" y="621000"/>
              <a:ext cx="1446432" cy="1043700"/>
            </a:xfrm>
            <a:prstGeom prst="roundRect">
              <a:avLst>
                <a:gd fmla="val 16667" name="adj"/>
              </a:avLst>
            </a:prstGeom>
            <a:solidFill>
              <a:srgbClr val="0A4595"/>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FFFFFF"/>
                  </a:solidFill>
                  <a:latin typeface="Arial"/>
                  <a:ea typeface="Arial"/>
                  <a:cs typeface="Arial"/>
                  <a:sym typeface="Arial"/>
                </a:rPr>
                <a:t>Ocean:</a:t>
              </a:r>
              <a:endParaRPr b="1" i="0" sz="1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FFFFFF"/>
                  </a:solidFill>
                  <a:latin typeface="Arial"/>
                  <a:ea typeface="Arial"/>
                  <a:cs typeface="Arial"/>
                  <a:sym typeface="Arial"/>
                </a:rPr>
                <a:t>MOM6</a:t>
              </a:r>
              <a:endParaRPr b="1" i="0" sz="1000" u="none" cap="none" strike="noStrike">
                <a:solidFill>
                  <a:srgbClr val="FFFFFF"/>
                </a:solidFill>
                <a:latin typeface="Arial"/>
                <a:ea typeface="Arial"/>
                <a:cs typeface="Arial"/>
                <a:sym typeface="Arial"/>
              </a:endParaRPr>
            </a:p>
          </p:txBody>
        </p:sp>
        <p:sp>
          <p:nvSpPr>
            <p:cNvPr id="91" name="Google Shape;91;p3"/>
            <p:cNvSpPr/>
            <p:nvPr/>
          </p:nvSpPr>
          <p:spPr>
            <a:xfrm>
              <a:off x="1200464" y="3075029"/>
              <a:ext cx="1539188" cy="1043700"/>
            </a:xfrm>
            <a:prstGeom prst="roundRect">
              <a:avLst>
                <a:gd fmla="val 16667" name="adj"/>
              </a:avLst>
            </a:prstGeom>
            <a:solidFill>
              <a:srgbClr val="0A4595"/>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FFFFFF"/>
                  </a:solidFill>
                  <a:latin typeface="Arial"/>
                  <a:ea typeface="Arial"/>
                  <a:cs typeface="Arial"/>
                  <a:sym typeface="Arial"/>
                </a:rPr>
                <a:t>Waves:</a:t>
              </a:r>
              <a:endParaRPr b="1" i="0" sz="1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FFFFFF"/>
                  </a:solidFill>
                  <a:latin typeface="Arial"/>
                  <a:ea typeface="Arial"/>
                  <a:cs typeface="Arial"/>
                  <a:sym typeface="Arial"/>
                </a:rPr>
                <a:t>WAVEWATCH III</a:t>
              </a:r>
              <a:endParaRPr b="1" i="0" sz="1000" u="none" cap="none" strike="noStrike">
                <a:solidFill>
                  <a:srgbClr val="FFFFFF"/>
                </a:solidFill>
                <a:latin typeface="Arial"/>
                <a:ea typeface="Arial"/>
                <a:cs typeface="Arial"/>
                <a:sym typeface="Arial"/>
              </a:endParaRPr>
            </a:p>
          </p:txBody>
        </p:sp>
        <p:sp>
          <p:nvSpPr>
            <p:cNvPr id="92" name="Google Shape;92;p3"/>
            <p:cNvSpPr/>
            <p:nvPr/>
          </p:nvSpPr>
          <p:spPr>
            <a:xfrm>
              <a:off x="3396511" y="3075025"/>
              <a:ext cx="1455489" cy="1043700"/>
            </a:xfrm>
            <a:prstGeom prst="roundRect">
              <a:avLst>
                <a:gd fmla="val 16667" name="adj"/>
              </a:avLst>
            </a:prstGeom>
            <a:solidFill>
              <a:srgbClr val="0A4595"/>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FFFFFF"/>
                  </a:solidFill>
                  <a:latin typeface="Arial"/>
                  <a:ea typeface="Arial"/>
                  <a:cs typeface="Arial"/>
                  <a:sym typeface="Arial"/>
                </a:rPr>
                <a:t>Ice:</a:t>
              </a:r>
              <a:endParaRPr b="1" i="0" sz="10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FFFFFF"/>
                  </a:solidFill>
                  <a:latin typeface="Arial"/>
                  <a:ea typeface="Arial"/>
                  <a:cs typeface="Arial"/>
                  <a:sym typeface="Arial"/>
                </a:rPr>
                <a:t>CICE6</a:t>
              </a:r>
              <a:endParaRPr b="1" i="0" sz="1000" u="none" cap="none" strike="noStrike">
                <a:solidFill>
                  <a:srgbClr val="FFFFFF"/>
                </a:solidFill>
                <a:latin typeface="Arial"/>
                <a:ea typeface="Arial"/>
                <a:cs typeface="Arial"/>
                <a:sym typeface="Arial"/>
              </a:endParaRPr>
            </a:p>
          </p:txBody>
        </p:sp>
        <p:sp>
          <p:nvSpPr>
            <p:cNvPr id="93" name="Google Shape;93;p3"/>
            <p:cNvSpPr/>
            <p:nvPr/>
          </p:nvSpPr>
          <p:spPr>
            <a:xfrm flipH="1" rot="8464164">
              <a:off x="2369705" y="1371861"/>
              <a:ext cx="337058" cy="783933"/>
            </a:xfrm>
            <a:prstGeom prst="upArrow">
              <a:avLst>
                <a:gd fmla="val 31609" name="adj1"/>
                <a:gd fmla="val 48582" name="adj2"/>
              </a:avLst>
            </a:prstGeom>
            <a:solidFill>
              <a:srgbClr val="E96751"/>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4" name="Google Shape;94;p3"/>
            <p:cNvSpPr/>
            <p:nvPr/>
          </p:nvSpPr>
          <p:spPr>
            <a:xfrm rot="-2330285">
              <a:off x="2124898" y="1519958"/>
              <a:ext cx="316207" cy="783465"/>
            </a:xfrm>
            <a:prstGeom prst="upArrow">
              <a:avLst>
                <a:gd fmla="val 31609" name="adj1"/>
                <a:gd fmla="val 48582" name="adj2"/>
              </a:avLst>
            </a:prstGeom>
            <a:solidFill>
              <a:srgbClr val="E96751"/>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5" name="Google Shape;95;p3"/>
            <p:cNvSpPr/>
            <p:nvPr/>
          </p:nvSpPr>
          <p:spPr>
            <a:xfrm flipH="1" rot="-1940760">
              <a:off x="3334409" y="2641470"/>
              <a:ext cx="336990" cy="783782"/>
            </a:xfrm>
            <a:prstGeom prst="upArrow">
              <a:avLst>
                <a:gd fmla="val 31609" name="adj1"/>
                <a:gd fmla="val 48582" name="adj2"/>
              </a:avLst>
            </a:prstGeom>
            <a:solidFill>
              <a:srgbClr val="E96751"/>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6" name="Google Shape;96;p3"/>
            <p:cNvSpPr/>
            <p:nvPr/>
          </p:nvSpPr>
          <p:spPr>
            <a:xfrm rot="8859980">
              <a:off x="3615358" y="2524221"/>
              <a:ext cx="316351" cy="783274"/>
            </a:xfrm>
            <a:prstGeom prst="upArrow">
              <a:avLst>
                <a:gd fmla="val 31609" name="adj1"/>
                <a:gd fmla="val 48582" name="adj2"/>
              </a:avLst>
            </a:prstGeom>
            <a:solidFill>
              <a:srgbClr val="E96751"/>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7" name="Google Shape;97;p3"/>
            <p:cNvSpPr/>
            <p:nvPr/>
          </p:nvSpPr>
          <p:spPr>
            <a:xfrm flipH="1" rot="2281356">
              <a:off x="2149438" y="2480995"/>
              <a:ext cx="337028" cy="783780"/>
            </a:xfrm>
            <a:prstGeom prst="upArrow">
              <a:avLst>
                <a:gd fmla="val 31609" name="adj1"/>
                <a:gd fmla="val 48582" name="adj2"/>
              </a:avLst>
            </a:prstGeom>
            <a:solidFill>
              <a:srgbClr val="E96751"/>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98" name="Google Shape;98;p3"/>
            <p:cNvSpPr/>
            <p:nvPr/>
          </p:nvSpPr>
          <p:spPr>
            <a:xfrm rot="-8516061">
              <a:off x="2361477" y="2696476"/>
              <a:ext cx="316269" cy="783410"/>
            </a:xfrm>
            <a:prstGeom prst="upArrow">
              <a:avLst>
                <a:gd fmla="val 31609" name="adj1"/>
                <a:gd fmla="val 48582" name="adj2"/>
              </a:avLst>
            </a:prstGeom>
            <a:solidFill>
              <a:srgbClr val="E96751"/>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99" name="Google Shape;99;p3"/>
          <p:cNvSpPr/>
          <p:nvPr/>
        </p:nvSpPr>
        <p:spPr>
          <a:xfrm flipH="1" rot="-8539055">
            <a:off x="5463361" y="2229014"/>
            <a:ext cx="523252" cy="588185"/>
          </a:xfrm>
          <a:prstGeom prst="upArrow">
            <a:avLst>
              <a:gd fmla="val 31609" name="adj1"/>
              <a:gd fmla="val 48582" name="adj2"/>
            </a:avLst>
          </a:prstGeom>
          <a:solidFill>
            <a:srgbClr val="E96751"/>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0" name="Google Shape;100;p3"/>
          <p:cNvSpPr/>
          <p:nvPr/>
        </p:nvSpPr>
        <p:spPr>
          <a:xfrm rot="2108564">
            <a:off x="5177139" y="2003890"/>
            <a:ext cx="490883" cy="587834"/>
          </a:xfrm>
          <a:prstGeom prst="upArrow">
            <a:avLst>
              <a:gd fmla="val 31609" name="adj1"/>
              <a:gd fmla="val 48582" name="adj2"/>
            </a:avLst>
          </a:prstGeom>
          <a:solidFill>
            <a:srgbClr val="E96751"/>
          </a:solidFill>
          <a:ln>
            <a:noFill/>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101" name="Google Shape;101;p3"/>
          <p:cNvSpPr txBox="1"/>
          <p:nvPr/>
        </p:nvSpPr>
        <p:spPr>
          <a:xfrm>
            <a:off x="2286000" y="2466545"/>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2b3f863a714_0_274"/>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t>Expected Benefits of GFSv17</a:t>
            </a:r>
            <a:endParaRPr/>
          </a:p>
        </p:txBody>
      </p:sp>
      <p:sp>
        <p:nvSpPr>
          <p:cNvPr id="107" name="Google Shape;107;g2b3f863a714_0_274"/>
          <p:cNvSpPr txBox="1"/>
          <p:nvPr>
            <p:ph idx="1" type="body"/>
          </p:nvPr>
        </p:nvSpPr>
        <p:spPr>
          <a:xfrm>
            <a:off x="629750" y="1026075"/>
            <a:ext cx="8057100" cy="3360900"/>
          </a:xfrm>
          <a:prstGeom prst="rect">
            <a:avLst/>
          </a:prstGeom>
          <a:noFill/>
          <a:ln>
            <a:noFill/>
          </a:ln>
        </p:spPr>
        <p:txBody>
          <a:bodyPr anchorCtr="0" anchor="t" bIns="45700" lIns="0" spcFirstLastPara="1" rIns="0" wrap="square" tIns="0">
            <a:noAutofit/>
          </a:bodyPr>
          <a:lstStyle/>
          <a:p>
            <a:pPr indent="0" lvl="0" marL="0" rtl="0" algn="l">
              <a:lnSpc>
                <a:spcPct val="90000"/>
              </a:lnSpc>
              <a:spcBef>
                <a:spcPts val="0"/>
              </a:spcBef>
              <a:spcAft>
                <a:spcPts val="0"/>
              </a:spcAft>
              <a:buSzPts val="1800"/>
              <a:buNone/>
            </a:pPr>
            <a:r>
              <a:rPr b="0" lang="en-US" sz="1500"/>
              <a:t>Wave:</a:t>
            </a:r>
            <a:endParaRPr b="0" sz="1500"/>
          </a:p>
          <a:p>
            <a:pPr indent="-323850" lvl="0" marL="457200" rtl="0" algn="l">
              <a:lnSpc>
                <a:spcPct val="90000"/>
              </a:lnSpc>
              <a:spcBef>
                <a:spcPts val="0"/>
              </a:spcBef>
              <a:spcAft>
                <a:spcPts val="0"/>
              </a:spcAft>
              <a:buClr>
                <a:srgbClr val="003087"/>
              </a:buClr>
              <a:buSzPts val="1500"/>
              <a:buChar char="●"/>
            </a:pPr>
            <a:r>
              <a:rPr b="0" lang="en-US" sz="1500"/>
              <a:t>Address low bias in high amplitude wave events</a:t>
            </a:r>
            <a:endParaRPr b="0" sz="1500"/>
          </a:p>
          <a:p>
            <a:pPr indent="-323850" lvl="0" marL="457200" rtl="0" algn="l">
              <a:lnSpc>
                <a:spcPct val="90000"/>
              </a:lnSpc>
              <a:spcBef>
                <a:spcPts val="0"/>
              </a:spcBef>
              <a:spcAft>
                <a:spcPts val="0"/>
              </a:spcAft>
              <a:buClr>
                <a:srgbClr val="003087"/>
              </a:buClr>
              <a:buSzPts val="1500"/>
              <a:buChar char="●"/>
            </a:pPr>
            <a:r>
              <a:rPr b="0" lang="en-US" sz="1500"/>
              <a:t>Improved swell forecasts in the Pacific </a:t>
            </a:r>
            <a:endParaRPr b="0" sz="1500"/>
          </a:p>
          <a:p>
            <a:pPr indent="-323850" lvl="0" marL="457200" rtl="0" algn="l">
              <a:lnSpc>
                <a:spcPct val="90000"/>
              </a:lnSpc>
              <a:spcBef>
                <a:spcPts val="0"/>
              </a:spcBef>
              <a:spcAft>
                <a:spcPts val="0"/>
              </a:spcAft>
              <a:buClr>
                <a:srgbClr val="003087"/>
              </a:buClr>
              <a:buSzPts val="1500"/>
              <a:buChar char="●"/>
            </a:pPr>
            <a:r>
              <a:rPr b="0" lang="en-US" sz="1500"/>
              <a:t>Possibly increase the global resolution or add high resolution coastal nests (</a:t>
            </a:r>
            <a:r>
              <a:rPr b="0" lang="en-US" sz="1500">
                <a:extLst>
                  <a:ext uri="http://customooxmlschemas.google.com/">
                    <go:slidesCustomData xmlns:go="http://customooxmlschemas.google.com/" textRoundtripDataId="0"/>
                  </a:ext>
                </a:extLst>
              </a:rPr>
              <a:t>unstructured grids</a:t>
            </a:r>
            <a:r>
              <a:rPr b="0" lang="en-US" sz="1500"/>
              <a:t>)</a:t>
            </a:r>
            <a:endParaRPr b="0" sz="1500"/>
          </a:p>
          <a:p>
            <a:pPr indent="0" lvl="0" marL="0" rtl="0" algn="l">
              <a:lnSpc>
                <a:spcPct val="90000"/>
              </a:lnSpc>
              <a:spcBef>
                <a:spcPts val="0"/>
              </a:spcBef>
              <a:spcAft>
                <a:spcPts val="0"/>
              </a:spcAft>
              <a:buSzPts val="1800"/>
              <a:buNone/>
            </a:pPr>
            <a:r>
              <a:rPr b="0" lang="en-US" sz="1500"/>
              <a:t>Coupling:</a:t>
            </a:r>
            <a:endParaRPr b="0" sz="1500"/>
          </a:p>
          <a:p>
            <a:pPr indent="-323850" lvl="0" marL="457200" rtl="0" algn="l">
              <a:lnSpc>
                <a:spcPct val="90000"/>
              </a:lnSpc>
              <a:spcBef>
                <a:spcPts val="0"/>
              </a:spcBef>
              <a:spcAft>
                <a:spcPts val="0"/>
              </a:spcAft>
              <a:buClr>
                <a:srgbClr val="003087"/>
              </a:buClr>
              <a:buSzPts val="1500"/>
              <a:buChar char="●"/>
            </a:pPr>
            <a:r>
              <a:rPr b="0" lang="en-US" sz="1500"/>
              <a:t>New ocean and ice components, providing a consistent atmosphere-ocean-ice-wave deterministic forecast</a:t>
            </a:r>
            <a:endParaRPr b="0" sz="1500"/>
          </a:p>
          <a:p>
            <a:pPr indent="-323850" lvl="0" marL="457200" rtl="0" algn="l">
              <a:lnSpc>
                <a:spcPct val="90000"/>
              </a:lnSpc>
              <a:spcBef>
                <a:spcPts val="0"/>
              </a:spcBef>
              <a:spcAft>
                <a:spcPts val="0"/>
              </a:spcAft>
              <a:buClr>
                <a:srgbClr val="003087"/>
              </a:buClr>
              <a:buSzPts val="1500"/>
              <a:buChar char="●"/>
            </a:pPr>
            <a:r>
              <a:rPr b="0" lang="en-US" sz="1500"/>
              <a:t>Based on ECMWF, UKMet and ECCC, possible impact of coupling:</a:t>
            </a:r>
            <a:endParaRPr b="0" sz="1500"/>
          </a:p>
          <a:p>
            <a:pPr indent="-323850" lvl="1" marL="914400" rtl="0" algn="l">
              <a:lnSpc>
                <a:spcPct val="110000"/>
              </a:lnSpc>
              <a:spcBef>
                <a:spcPts val="0"/>
              </a:spcBef>
              <a:spcAft>
                <a:spcPts val="0"/>
              </a:spcAft>
              <a:buClr>
                <a:srgbClr val="003087"/>
              </a:buClr>
              <a:buSzPts val="1500"/>
              <a:buChar char="○"/>
            </a:pPr>
            <a:r>
              <a:rPr lang="en-US" sz="1500">
                <a:solidFill>
                  <a:srgbClr val="003087"/>
                </a:solidFill>
              </a:rPr>
              <a:t>Improve general skill in the middle and upper troposphere </a:t>
            </a:r>
            <a:endParaRPr sz="1500">
              <a:solidFill>
                <a:srgbClr val="003087"/>
              </a:solidFill>
            </a:endParaRPr>
          </a:p>
          <a:p>
            <a:pPr indent="-323850" lvl="1" marL="914400" rtl="0" algn="l">
              <a:lnSpc>
                <a:spcPct val="110000"/>
              </a:lnSpc>
              <a:spcBef>
                <a:spcPts val="0"/>
              </a:spcBef>
              <a:spcAft>
                <a:spcPts val="0"/>
              </a:spcAft>
              <a:buClr>
                <a:srgbClr val="003087"/>
              </a:buClr>
              <a:buSzPts val="1500"/>
              <a:buChar char="○"/>
            </a:pPr>
            <a:r>
              <a:rPr lang="en-US" sz="1500">
                <a:solidFill>
                  <a:srgbClr val="003087"/>
                </a:solidFill>
                <a:extLst>
                  <a:ext uri="http://customooxmlschemas.google.com/">
                    <go:slidesCustomData xmlns:go="http://customooxmlschemas.google.com/" textRoundtripDataId="1"/>
                  </a:ext>
                </a:extLst>
              </a:rPr>
              <a:t>Largest impacts to be in relation to tropical cyclones:</a:t>
            </a:r>
            <a:endParaRPr sz="1500">
              <a:solidFill>
                <a:srgbClr val="003087"/>
              </a:solidFill>
              <a:extLst>
                <a:ext uri="http://customooxmlschemas.google.com/">
                  <go:slidesCustomData xmlns:go="http://customooxmlschemas.google.com/" textRoundtripDataId="2"/>
                </a:ext>
              </a:extLst>
            </a:endParaRPr>
          </a:p>
          <a:p>
            <a:pPr indent="-323850" lvl="2" marL="1371600" rtl="0" algn="l">
              <a:lnSpc>
                <a:spcPct val="110000"/>
              </a:lnSpc>
              <a:spcBef>
                <a:spcPts val="0"/>
              </a:spcBef>
              <a:spcAft>
                <a:spcPts val="0"/>
              </a:spcAft>
              <a:buClr>
                <a:srgbClr val="003087"/>
              </a:buClr>
              <a:buSzPts val="1500"/>
              <a:buChar char="■"/>
            </a:pPr>
            <a:r>
              <a:rPr lang="en-US" sz="1500">
                <a:solidFill>
                  <a:srgbClr val="003087"/>
                </a:solidFill>
                <a:extLst>
                  <a:ext uri="http://customooxmlschemas.google.com/">
                    <go:slidesCustomData xmlns:go="http://customooxmlschemas.google.com/" textRoundtripDataId="3"/>
                  </a:ext>
                </a:extLst>
              </a:rPr>
              <a:t>Track, central pressure, intensity, and false alarms</a:t>
            </a:r>
            <a:endParaRPr sz="1500">
              <a:solidFill>
                <a:srgbClr val="003087"/>
              </a:solidFill>
            </a:endParaRPr>
          </a:p>
          <a:p>
            <a:pPr indent="-323850" lvl="1" marL="914400" rtl="0" algn="l">
              <a:lnSpc>
                <a:spcPct val="110000"/>
              </a:lnSpc>
              <a:spcBef>
                <a:spcPts val="0"/>
              </a:spcBef>
              <a:spcAft>
                <a:spcPts val="0"/>
              </a:spcAft>
              <a:buClr>
                <a:srgbClr val="003087"/>
              </a:buClr>
              <a:buSzPts val="1500"/>
              <a:buChar char="○"/>
            </a:pPr>
            <a:r>
              <a:rPr lang="en-US" sz="1500">
                <a:solidFill>
                  <a:srgbClr val="003087"/>
                </a:solidFill>
              </a:rPr>
              <a:t>Note, there is no guarantee we will see this in GFSv17</a:t>
            </a:r>
            <a:endParaRPr sz="1500">
              <a:solidFill>
                <a:srgbClr val="003087"/>
              </a:solidFill>
            </a:endParaRPr>
          </a:p>
        </p:txBody>
      </p:sp>
      <p:sp>
        <p:nvSpPr>
          <p:cNvPr id="108" name="Google Shape;108;g2b3f863a714_0_274"/>
          <p:cNvSpPr txBox="1"/>
          <p:nvPr/>
        </p:nvSpPr>
        <p:spPr>
          <a:xfrm>
            <a:off x="0" y="3793675"/>
            <a:ext cx="91440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Buizza, R.,  et al. "IFS upgrade brings more seamless coupled forecasts." </a:t>
            </a:r>
            <a:r>
              <a:rPr b="0" i="1" lang="en-US" sz="800" u="none" cap="none" strike="noStrike">
                <a:solidFill>
                  <a:srgbClr val="000000"/>
                </a:solidFill>
                <a:latin typeface="Arial"/>
                <a:ea typeface="Arial"/>
                <a:cs typeface="Arial"/>
                <a:sym typeface="Arial"/>
              </a:rPr>
              <a:t>ECMWF Newsletter</a:t>
            </a:r>
            <a:r>
              <a:rPr b="0" i="0" lang="en-US" sz="800" u="none" cap="none" strike="noStrike">
                <a:solidFill>
                  <a:srgbClr val="000000"/>
                </a:solidFill>
                <a:latin typeface="Arial"/>
                <a:ea typeface="Arial"/>
                <a:cs typeface="Arial"/>
                <a:sym typeface="Arial"/>
              </a:rPr>
              <a:t> 156.10 (2018).</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Mogensen, K., et al. "Effects of ocean coupling on weather forecasts." </a:t>
            </a:r>
            <a:r>
              <a:rPr b="0" i="1" lang="en-US" sz="800" u="none" cap="none" strike="noStrike">
                <a:solidFill>
                  <a:srgbClr val="000000"/>
                </a:solidFill>
                <a:latin typeface="Arial"/>
                <a:ea typeface="Arial"/>
                <a:cs typeface="Arial"/>
                <a:sym typeface="Arial"/>
              </a:rPr>
              <a:t>ECMWF newsletter</a:t>
            </a:r>
            <a:r>
              <a:rPr b="0" i="0" lang="en-US" sz="800" u="none" cap="none" strike="noStrike">
                <a:solidFill>
                  <a:srgbClr val="000000"/>
                </a:solidFill>
                <a:latin typeface="Arial"/>
                <a:ea typeface="Arial"/>
                <a:cs typeface="Arial"/>
                <a:sym typeface="Arial"/>
              </a:rPr>
              <a:t> 156 (2018).</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Mogensen, K., L. Magnusson, J.-R. Bidlot &amp; F. Prates. Ocean coupling in tropical cyclone forecasts. </a:t>
            </a:r>
            <a:r>
              <a:rPr b="0" i="1" lang="en-US" sz="800" u="none" cap="none" strike="noStrike">
                <a:solidFill>
                  <a:srgbClr val="000000"/>
                </a:solidFill>
                <a:latin typeface="Arial"/>
                <a:ea typeface="Arial"/>
                <a:cs typeface="Arial"/>
                <a:sym typeface="Arial"/>
              </a:rPr>
              <a:t>ECMWF Newsletter</a:t>
            </a:r>
            <a:r>
              <a:rPr b="0" i="0" lang="en-US" sz="800" u="none" cap="none" strike="noStrike">
                <a:solidFill>
                  <a:srgbClr val="000000"/>
                </a:solidFill>
                <a:latin typeface="Arial"/>
                <a:ea typeface="Arial"/>
                <a:cs typeface="Arial"/>
                <a:sym typeface="Arial"/>
              </a:rPr>
              <a:t> No. 154 (2018).</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Vellinga, M., et al. (2020). Evaluating Benefits of Two-Way Ocean–Atmosphere Coupling for Global NWP Forecasts, </a:t>
            </a:r>
            <a:r>
              <a:rPr b="0" i="1" lang="en-US" sz="800" u="none" cap="none" strike="noStrike">
                <a:solidFill>
                  <a:srgbClr val="000000"/>
                </a:solidFill>
                <a:latin typeface="Arial"/>
                <a:ea typeface="Arial"/>
                <a:cs typeface="Arial"/>
                <a:sym typeface="Arial"/>
              </a:rPr>
              <a:t>Weather and Forecasting</a:t>
            </a:r>
            <a:r>
              <a:rPr b="0" i="0" lang="en-US" sz="800" u="none" cap="none" strike="noStrike">
                <a:solidFill>
                  <a:srgbClr val="000000"/>
                </a:solidFill>
                <a:latin typeface="Arial"/>
                <a:ea typeface="Arial"/>
                <a:cs typeface="Arial"/>
                <a:sym typeface="Arial"/>
              </a:rPr>
              <a:t>, </a:t>
            </a:r>
            <a:r>
              <a:rPr b="0" i="1" lang="en-US" sz="800" u="none" cap="none" strike="noStrike">
                <a:solidFill>
                  <a:srgbClr val="000000"/>
                </a:solidFill>
                <a:latin typeface="Arial"/>
                <a:ea typeface="Arial"/>
                <a:cs typeface="Arial"/>
                <a:sym typeface="Arial"/>
              </a:rPr>
              <a:t>35</a:t>
            </a:r>
            <a:r>
              <a:rPr b="0" i="0" lang="en-US" sz="800" u="none" cap="none" strike="noStrike">
                <a:solidFill>
                  <a:srgbClr val="000000"/>
                </a:solidFill>
                <a:latin typeface="Arial"/>
                <a:ea typeface="Arial"/>
                <a:cs typeface="Arial"/>
                <a:sym typeface="Arial"/>
              </a:rPr>
              <a:t>(5), 2127-2144. Retrieved Nov 3, 2022, from</a:t>
            </a:r>
            <a:r>
              <a:rPr b="0" i="0" lang="en-US" sz="800" u="none" cap="none" strike="noStrike">
                <a:solidFill>
                  <a:srgbClr val="000000"/>
                </a:solidFill>
                <a:uFill>
                  <a:noFill/>
                </a:uFill>
                <a:latin typeface="Arial"/>
                <a:ea typeface="Arial"/>
                <a:cs typeface="Arial"/>
                <a:sym typeface="Arial"/>
                <a:hlinkClick r:id="rId3">
                  <a:extLst>
                    <a:ext uri="{A12FA001-AC4F-418D-AE19-62706E023703}">
                      <ahyp:hlinkClr val="tx"/>
                    </a:ext>
                  </a:extLst>
                </a:hlinkClick>
              </a:rPr>
              <a:t> </a:t>
            </a:r>
            <a:r>
              <a:rPr b="0" i="0" lang="en-US" sz="800" u="sng" cap="none" strike="noStrike">
                <a:solidFill>
                  <a:srgbClr val="1155CC"/>
                </a:solidFill>
                <a:latin typeface="Arial"/>
                <a:ea typeface="Arial"/>
                <a:cs typeface="Arial"/>
                <a:sym typeface="Arial"/>
                <a:hlinkClick r:id="rId4">
                  <a:extLst>
                    <a:ext uri="{A12FA001-AC4F-418D-AE19-62706E023703}">
                      <ahyp:hlinkClr val="tx"/>
                    </a:ext>
                  </a:extLst>
                </a:hlinkClick>
              </a:rPr>
              <a:t>https://journals.ametsoc.org/view/journals/wefo/35/5/wafD200035.xml</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Smith, G. C.,  et al.  (2018). Impact of Coupling with an Ice–Ocean Model on Global Medium-Range NWP Forecast Skill, </a:t>
            </a:r>
            <a:r>
              <a:rPr b="0" i="1" lang="en-US" sz="800" u="none" cap="none" strike="noStrike">
                <a:solidFill>
                  <a:srgbClr val="000000"/>
                </a:solidFill>
                <a:latin typeface="Arial"/>
                <a:ea typeface="Arial"/>
                <a:cs typeface="Arial"/>
                <a:sym typeface="Arial"/>
              </a:rPr>
              <a:t>Monthly Weather Review</a:t>
            </a:r>
            <a:r>
              <a:rPr b="0" i="0" lang="en-US" sz="800" u="none" cap="none" strike="noStrike">
                <a:solidFill>
                  <a:srgbClr val="000000"/>
                </a:solidFill>
                <a:latin typeface="Arial"/>
                <a:ea typeface="Arial"/>
                <a:cs typeface="Arial"/>
                <a:sym typeface="Arial"/>
              </a:rPr>
              <a:t>, </a:t>
            </a:r>
            <a:r>
              <a:rPr b="0" i="1" lang="en-US" sz="800" u="none" cap="none" strike="noStrike">
                <a:solidFill>
                  <a:srgbClr val="000000"/>
                </a:solidFill>
                <a:latin typeface="Arial"/>
                <a:ea typeface="Arial"/>
                <a:cs typeface="Arial"/>
                <a:sym typeface="Arial"/>
              </a:rPr>
              <a:t>146</a:t>
            </a:r>
            <a:r>
              <a:rPr b="0" i="0" lang="en-US" sz="800" u="none" cap="none" strike="noStrike">
                <a:solidFill>
                  <a:srgbClr val="000000"/>
                </a:solidFill>
                <a:latin typeface="Arial"/>
                <a:ea typeface="Arial"/>
                <a:cs typeface="Arial"/>
                <a:sym typeface="Arial"/>
              </a:rPr>
              <a:t>(4), 1157-1180. Retrieved Nov 3, 2022, from</a:t>
            </a:r>
            <a:r>
              <a:rPr b="0" i="0" lang="en-US" sz="800" u="none" cap="none" strike="noStrike">
                <a:solidFill>
                  <a:srgbClr val="000000"/>
                </a:solidFill>
                <a:uFill>
                  <a:noFill/>
                </a:uFill>
                <a:latin typeface="Arial"/>
                <a:ea typeface="Arial"/>
                <a:cs typeface="Arial"/>
                <a:sym typeface="Arial"/>
                <a:hlinkClick r:id="rId5">
                  <a:extLst>
                    <a:ext uri="{A12FA001-AC4F-418D-AE19-62706E023703}">
                      <ahyp:hlinkClr val="tx"/>
                    </a:ext>
                  </a:extLst>
                </a:hlinkClick>
              </a:rPr>
              <a:t> </a:t>
            </a:r>
            <a:r>
              <a:rPr b="0" i="0" lang="en-US" sz="800" u="sng" cap="none" strike="noStrike">
                <a:solidFill>
                  <a:srgbClr val="1155CC"/>
                </a:solidFill>
                <a:latin typeface="Arial"/>
                <a:ea typeface="Arial"/>
                <a:cs typeface="Arial"/>
                <a:sym typeface="Arial"/>
                <a:hlinkClick r:id="rId6">
                  <a:extLst>
                    <a:ext uri="{A12FA001-AC4F-418D-AE19-62706E023703}">
                      <ahyp:hlinkClr val="tx"/>
                    </a:ext>
                  </a:extLst>
                </a:hlinkClick>
              </a:rPr>
              <a:t>https://journals.ametsoc.org/view/journals/mwre/146/4/mwr-d-17-0157.1.xml</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g2ed602f1e68_0_45"/>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t>HR Prototypes</a:t>
            </a:r>
            <a:endParaRPr/>
          </a:p>
        </p:txBody>
      </p:sp>
      <p:sp>
        <p:nvSpPr>
          <p:cNvPr id="114" name="Google Shape;114;g2ed602f1e68_0_45"/>
          <p:cNvSpPr txBox="1"/>
          <p:nvPr>
            <p:ph idx="1" type="body"/>
          </p:nvPr>
        </p:nvSpPr>
        <p:spPr>
          <a:xfrm>
            <a:off x="457200" y="992925"/>
            <a:ext cx="8229600" cy="3432900"/>
          </a:xfrm>
          <a:prstGeom prst="rect">
            <a:avLst/>
          </a:prstGeom>
          <a:noFill/>
          <a:ln>
            <a:noFill/>
          </a:ln>
        </p:spPr>
        <p:txBody>
          <a:bodyPr anchorCtr="0" anchor="t" bIns="45700" lIns="0" spcFirstLastPara="1" rIns="0" wrap="square" tIns="0">
            <a:normAutofit/>
          </a:bodyPr>
          <a:lstStyle/>
          <a:p>
            <a:pPr indent="-342900" lvl="0" marL="457200" rtl="0" algn="l">
              <a:lnSpc>
                <a:spcPct val="90000"/>
              </a:lnSpc>
              <a:spcBef>
                <a:spcPts val="1000"/>
              </a:spcBef>
              <a:spcAft>
                <a:spcPts val="0"/>
              </a:spcAft>
              <a:buSzPts val="1800"/>
              <a:buChar char="●"/>
            </a:pPr>
            <a:r>
              <a:rPr lang="en-US"/>
              <a:t>High resolution prototypes are being conducted in preparation for GFSv17 with Summer, Winter and Hurricane periods. </a:t>
            </a:r>
            <a:endParaRPr/>
          </a:p>
          <a:p>
            <a:pPr indent="0" lvl="0" marL="0" rtl="0" algn="l">
              <a:lnSpc>
                <a:spcPct val="110000"/>
              </a:lnSpc>
              <a:spcBef>
                <a:spcPts val="0"/>
              </a:spcBef>
              <a:spcAft>
                <a:spcPts val="0"/>
              </a:spcAft>
              <a:buNone/>
            </a:pPr>
            <a:r>
              <a:t/>
            </a:r>
            <a:endParaRPr/>
          </a:p>
        </p:txBody>
      </p:sp>
      <p:graphicFrame>
        <p:nvGraphicFramePr>
          <p:cNvPr id="115" name="Google Shape;115;g2ed602f1e68_0_45"/>
          <p:cNvGraphicFramePr/>
          <p:nvPr/>
        </p:nvGraphicFramePr>
        <p:xfrm>
          <a:off x="1725713" y="1634775"/>
          <a:ext cx="3000000" cy="3000000"/>
        </p:xfrm>
        <a:graphic>
          <a:graphicData uri="http://schemas.openxmlformats.org/drawingml/2006/table">
            <a:tbl>
              <a:tblPr>
                <a:noFill/>
                <a:tableStyleId>{E304C8F6-E0BB-412A-8E07-7B6954794455}</a:tableStyleId>
              </a:tblPr>
              <a:tblGrid>
                <a:gridCol w="965700"/>
                <a:gridCol w="1596575"/>
                <a:gridCol w="1970925"/>
                <a:gridCol w="1318375"/>
              </a:tblGrid>
              <a:tr h="397550">
                <a:tc>
                  <a:txBody>
                    <a:bodyPr/>
                    <a:lstStyle/>
                    <a:p>
                      <a:pPr indent="0" lvl="0" marL="0" rtl="0" algn="ctr">
                        <a:spcBef>
                          <a:spcPts val="0"/>
                        </a:spcBef>
                        <a:spcAft>
                          <a:spcPts val="0"/>
                        </a:spcAft>
                        <a:buNone/>
                      </a:pPr>
                      <a:r>
                        <a:rPr b="1" lang="en-US">
                          <a:solidFill>
                            <a:schemeClr val="lt1"/>
                          </a:solidFill>
                        </a:rPr>
                        <a:t>Model</a:t>
                      </a:r>
                      <a:endParaRPr b="1">
                        <a:solidFill>
                          <a:schemeClr val="lt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a:solidFill>
                            <a:schemeClr val="lt1"/>
                          </a:solidFill>
                        </a:rPr>
                        <a:t>Description</a:t>
                      </a:r>
                      <a:endParaRPr b="1">
                        <a:solidFill>
                          <a:schemeClr val="lt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a:solidFill>
                            <a:schemeClr val="lt1"/>
                          </a:solidFill>
                        </a:rPr>
                        <a:t>Wave Grid </a:t>
                      </a:r>
                      <a:endParaRPr b="1">
                        <a:solidFill>
                          <a:schemeClr val="lt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ctr">
                        <a:spcBef>
                          <a:spcPts val="0"/>
                        </a:spcBef>
                        <a:spcAft>
                          <a:spcPts val="0"/>
                        </a:spcAft>
                        <a:buNone/>
                      </a:pPr>
                      <a:r>
                        <a:rPr b="1" lang="en-US">
                          <a:solidFill>
                            <a:schemeClr val="lt1"/>
                          </a:solidFill>
                        </a:rPr>
                        <a:t>Wave </a:t>
                      </a:r>
                      <a:r>
                        <a:rPr b="1" lang="en-US">
                          <a:solidFill>
                            <a:schemeClr val="lt1"/>
                          </a:solidFill>
                        </a:rPr>
                        <a:t>Physics</a:t>
                      </a:r>
                      <a:endParaRPr b="1">
                        <a:solidFill>
                          <a:schemeClr val="lt1"/>
                        </a:solidFill>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r>
              <a:tr h="611625">
                <a:tc>
                  <a:txBody>
                    <a:bodyPr/>
                    <a:lstStyle/>
                    <a:p>
                      <a:pPr indent="0" lvl="0" marL="0" rtl="0" algn="ctr">
                        <a:spcBef>
                          <a:spcPts val="0"/>
                        </a:spcBef>
                        <a:spcAft>
                          <a:spcPts val="0"/>
                        </a:spcAft>
                        <a:buNone/>
                      </a:pPr>
                      <a:r>
                        <a:rPr b="1" lang="en-US"/>
                        <a:t>multi-1</a:t>
                      </a:r>
                      <a:endParaRPr b="1"/>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US"/>
                        <a:t>Operational Model</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US"/>
                        <a:t>9 different grids, </a:t>
                      </a:r>
                      <a:endParaRPr/>
                    </a:p>
                    <a:p>
                      <a:pPr indent="0" lvl="0" marL="0" rtl="0" algn="ctr">
                        <a:spcBef>
                          <a:spcPts val="0"/>
                        </a:spcBef>
                        <a:spcAft>
                          <a:spcPts val="0"/>
                        </a:spcAft>
                        <a:buNone/>
                      </a:pPr>
                      <a:r>
                        <a:rPr lang="en-US"/>
                        <a:t>0.5 deg global</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US"/>
                        <a:t>multi-1</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611625">
                <a:tc>
                  <a:txBody>
                    <a:bodyPr/>
                    <a:lstStyle/>
                    <a:p>
                      <a:pPr indent="0" lvl="0" marL="0" rtl="0" algn="ctr">
                        <a:spcBef>
                          <a:spcPts val="0"/>
                        </a:spcBef>
                        <a:spcAft>
                          <a:spcPts val="0"/>
                        </a:spcAft>
                        <a:buNone/>
                      </a:pPr>
                      <a:r>
                        <a:rPr b="1" lang="en-US"/>
                        <a:t>GFSv16</a:t>
                      </a:r>
                      <a:endParaRPr b="1"/>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US"/>
                        <a:t>Retrospective Runs</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US"/>
                        <a:t>3 grid system </a:t>
                      </a:r>
                      <a:br>
                        <a:rPr lang="en-US"/>
                      </a:br>
                      <a:r>
                        <a:rPr lang="en-US"/>
                        <a:t>~16 km global core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US"/>
                        <a:t>GFSv16</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397550">
                <a:tc>
                  <a:txBody>
                    <a:bodyPr/>
                    <a:lstStyle/>
                    <a:p>
                      <a:pPr indent="0" lvl="0" marL="0" rtl="0" algn="ctr">
                        <a:spcBef>
                          <a:spcPts val="0"/>
                        </a:spcBef>
                        <a:spcAft>
                          <a:spcPts val="0"/>
                        </a:spcAft>
                        <a:buNone/>
                      </a:pPr>
                      <a:r>
                        <a:rPr b="1" lang="en-US"/>
                        <a:t>HR1 &amp; HR2</a:t>
                      </a:r>
                      <a:endParaRPr b="1"/>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US"/>
                        <a:t>First prototypes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US"/>
                        <a:t>Single tripolar grid 0.25 deg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lang="en-US"/>
                        <a:t>~ GFSv16</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611625">
                <a:tc>
                  <a:txBody>
                    <a:bodyPr/>
                    <a:lstStyle/>
                    <a:p>
                      <a:pPr indent="0" lvl="0" marL="0" rtl="0" algn="ctr">
                        <a:spcBef>
                          <a:spcPts val="0"/>
                        </a:spcBef>
                        <a:spcAft>
                          <a:spcPts val="0"/>
                        </a:spcAft>
                        <a:buNone/>
                      </a:pPr>
                      <a:r>
                        <a:rPr b="1" lang="en-US"/>
                        <a:t>HR3a &amp; HR3b</a:t>
                      </a:r>
                      <a:endParaRPr b="1"/>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US"/>
                        <a:t>HR3a 13 km atm </a:t>
                      </a:r>
                      <a:endParaRPr/>
                    </a:p>
                    <a:p>
                      <a:pPr indent="0" lvl="0" marL="0" rtl="0" algn="ctr">
                        <a:spcBef>
                          <a:spcPts val="0"/>
                        </a:spcBef>
                        <a:spcAft>
                          <a:spcPts val="0"/>
                        </a:spcAft>
                        <a:buNone/>
                      </a:pPr>
                      <a:r>
                        <a:rPr lang="en-US"/>
                        <a:t>HR3b 9 km atm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US"/>
                        <a:t>Unstructured grid </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US"/>
                        <a:t>~ multi-1</a:t>
                      </a:r>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2b3f863a714_0_14"/>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t>Wind Speed 20200913 00z FHR 048</a:t>
            </a:r>
            <a:endParaRPr/>
          </a:p>
        </p:txBody>
      </p:sp>
      <p:pic>
        <p:nvPicPr>
          <p:cNvPr id="121" name="Google Shape;121;g2b3f863a714_0_14"/>
          <p:cNvPicPr preferRelativeResize="0"/>
          <p:nvPr/>
        </p:nvPicPr>
        <p:blipFill rotWithShape="1">
          <a:blip r:embed="rId3">
            <a:alphaModFix/>
          </a:blip>
          <a:srcRect b="23326" l="6480" r="7460" t="19501"/>
          <a:stretch/>
        </p:blipFill>
        <p:spPr>
          <a:xfrm>
            <a:off x="66300" y="1233875"/>
            <a:ext cx="2938218" cy="1463876"/>
          </a:xfrm>
          <a:prstGeom prst="rect">
            <a:avLst/>
          </a:prstGeom>
          <a:noFill/>
          <a:ln>
            <a:noFill/>
          </a:ln>
        </p:spPr>
      </p:pic>
      <p:pic>
        <p:nvPicPr>
          <p:cNvPr id="122" name="Google Shape;122;g2b3f863a714_0_14"/>
          <p:cNvPicPr preferRelativeResize="0"/>
          <p:nvPr/>
        </p:nvPicPr>
        <p:blipFill rotWithShape="1">
          <a:blip r:embed="rId4">
            <a:alphaModFix/>
          </a:blip>
          <a:srcRect b="22238" l="6652" r="9134" t="19920"/>
          <a:stretch/>
        </p:blipFill>
        <p:spPr>
          <a:xfrm>
            <a:off x="66300" y="3132625"/>
            <a:ext cx="2938224" cy="1513506"/>
          </a:xfrm>
          <a:prstGeom prst="rect">
            <a:avLst/>
          </a:prstGeom>
          <a:noFill/>
          <a:ln>
            <a:noFill/>
          </a:ln>
        </p:spPr>
      </p:pic>
      <p:pic>
        <p:nvPicPr>
          <p:cNvPr id="123" name="Google Shape;123;g2b3f863a714_0_14"/>
          <p:cNvPicPr preferRelativeResize="0"/>
          <p:nvPr/>
        </p:nvPicPr>
        <p:blipFill rotWithShape="1">
          <a:blip r:embed="rId5">
            <a:alphaModFix/>
          </a:blip>
          <a:srcRect b="22048" l="6652" r="6832" t="20019"/>
          <a:stretch/>
        </p:blipFill>
        <p:spPr>
          <a:xfrm>
            <a:off x="2984375" y="1215275"/>
            <a:ext cx="2989076" cy="1501072"/>
          </a:xfrm>
          <a:prstGeom prst="rect">
            <a:avLst/>
          </a:prstGeom>
          <a:noFill/>
          <a:ln>
            <a:noFill/>
          </a:ln>
        </p:spPr>
      </p:pic>
      <p:pic>
        <p:nvPicPr>
          <p:cNvPr id="124" name="Google Shape;124;g2b3f863a714_0_14"/>
          <p:cNvPicPr preferRelativeResize="0"/>
          <p:nvPr/>
        </p:nvPicPr>
        <p:blipFill rotWithShape="1">
          <a:blip r:embed="rId6">
            <a:alphaModFix/>
          </a:blip>
          <a:srcRect b="23431" l="6549" r="6568" t="19834"/>
          <a:stretch/>
        </p:blipFill>
        <p:spPr>
          <a:xfrm>
            <a:off x="2984375" y="3137450"/>
            <a:ext cx="2989076" cy="1463876"/>
          </a:xfrm>
          <a:prstGeom prst="rect">
            <a:avLst/>
          </a:prstGeom>
          <a:noFill/>
          <a:ln>
            <a:noFill/>
          </a:ln>
        </p:spPr>
      </p:pic>
      <p:pic>
        <p:nvPicPr>
          <p:cNvPr id="125" name="Google Shape;125;g2b3f863a714_0_14"/>
          <p:cNvPicPr preferRelativeResize="0"/>
          <p:nvPr/>
        </p:nvPicPr>
        <p:blipFill rotWithShape="1">
          <a:blip r:embed="rId7">
            <a:alphaModFix/>
          </a:blip>
          <a:srcRect b="23265" l="6786" r="6760" t="19961"/>
          <a:stretch/>
        </p:blipFill>
        <p:spPr>
          <a:xfrm>
            <a:off x="6040750" y="1233875"/>
            <a:ext cx="2989076" cy="1472285"/>
          </a:xfrm>
          <a:prstGeom prst="rect">
            <a:avLst/>
          </a:prstGeom>
          <a:noFill/>
          <a:ln>
            <a:noFill/>
          </a:ln>
        </p:spPr>
      </p:pic>
      <p:pic>
        <p:nvPicPr>
          <p:cNvPr id="126" name="Google Shape;126;g2b3f863a714_0_14"/>
          <p:cNvPicPr preferRelativeResize="0"/>
          <p:nvPr/>
        </p:nvPicPr>
        <p:blipFill rotWithShape="1">
          <a:blip r:embed="rId6">
            <a:alphaModFix/>
          </a:blip>
          <a:srcRect b="0" l="9289" r="7466" t="81628"/>
          <a:stretch/>
        </p:blipFill>
        <p:spPr>
          <a:xfrm>
            <a:off x="3057975" y="4673109"/>
            <a:ext cx="2841876" cy="470391"/>
          </a:xfrm>
          <a:prstGeom prst="rect">
            <a:avLst/>
          </a:prstGeom>
          <a:noFill/>
          <a:ln>
            <a:noFill/>
          </a:ln>
        </p:spPr>
      </p:pic>
      <p:sp>
        <p:nvSpPr>
          <p:cNvPr id="127" name="Google Shape;127;g2b3f863a714_0_14"/>
          <p:cNvSpPr txBox="1"/>
          <p:nvPr/>
        </p:nvSpPr>
        <p:spPr>
          <a:xfrm>
            <a:off x="259300" y="8890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muli_1</a:t>
            </a:r>
            <a:endParaRPr b="0" i="0" sz="2000" u="none" cap="none" strike="noStrike">
              <a:solidFill>
                <a:srgbClr val="003087"/>
              </a:solidFill>
              <a:latin typeface="Arial"/>
              <a:ea typeface="Arial"/>
              <a:cs typeface="Arial"/>
              <a:sym typeface="Arial"/>
            </a:endParaRPr>
          </a:p>
        </p:txBody>
      </p:sp>
      <p:sp>
        <p:nvSpPr>
          <p:cNvPr id="128" name="Google Shape;128;g2b3f863a714_0_14"/>
          <p:cNvSpPr txBox="1"/>
          <p:nvPr/>
        </p:nvSpPr>
        <p:spPr>
          <a:xfrm>
            <a:off x="3154900" y="8890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HR1</a:t>
            </a:r>
            <a:endParaRPr b="0" i="0" sz="2000" u="none" cap="none" strike="noStrike">
              <a:solidFill>
                <a:srgbClr val="003087"/>
              </a:solidFill>
              <a:latin typeface="Arial"/>
              <a:ea typeface="Arial"/>
              <a:cs typeface="Arial"/>
              <a:sym typeface="Arial"/>
            </a:endParaRPr>
          </a:p>
        </p:txBody>
      </p:sp>
      <p:sp>
        <p:nvSpPr>
          <p:cNvPr id="129" name="Google Shape;129;g2b3f863a714_0_14"/>
          <p:cNvSpPr txBox="1"/>
          <p:nvPr/>
        </p:nvSpPr>
        <p:spPr>
          <a:xfrm>
            <a:off x="6279100" y="8890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HR3a</a:t>
            </a:r>
            <a:endParaRPr b="0" i="0" sz="2000" u="none" cap="none" strike="noStrike">
              <a:solidFill>
                <a:srgbClr val="003087"/>
              </a:solidFill>
              <a:latin typeface="Arial"/>
              <a:ea typeface="Arial"/>
              <a:cs typeface="Arial"/>
              <a:sym typeface="Arial"/>
            </a:endParaRPr>
          </a:p>
        </p:txBody>
      </p:sp>
      <p:sp>
        <p:nvSpPr>
          <p:cNvPr id="130" name="Google Shape;130;g2b3f863a714_0_14"/>
          <p:cNvSpPr txBox="1"/>
          <p:nvPr/>
        </p:nvSpPr>
        <p:spPr>
          <a:xfrm>
            <a:off x="259300" y="26416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GFSv16</a:t>
            </a:r>
            <a:endParaRPr b="0" i="0" sz="2000" u="none" cap="none" strike="noStrike">
              <a:solidFill>
                <a:srgbClr val="003087"/>
              </a:solidFill>
              <a:latin typeface="Arial"/>
              <a:ea typeface="Arial"/>
              <a:cs typeface="Arial"/>
              <a:sym typeface="Arial"/>
            </a:endParaRPr>
          </a:p>
        </p:txBody>
      </p:sp>
      <p:sp>
        <p:nvSpPr>
          <p:cNvPr id="131" name="Google Shape;131;g2b3f863a714_0_14"/>
          <p:cNvSpPr txBox="1"/>
          <p:nvPr/>
        </p:nvSpPr>
        <p:spPr>
          <a:xfrm>
            <a:off x="3154900" y="26416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HR2</a:t>
            </a:r>
            <a:endParaRPr b="0" i="0" sz="2000" u="none" cap="none" strike="noStrike">
              <a:solidFill>
                <a:srgbClr val="003087"/>
              </a:solidFill>
              <a:latin typeface="Arial"/>
              <a:ea typeface="Arial"/>
              <a:cs typeface="Arial"/>
              <a:sym typeface="Arial"/>
            </a:endParaRPr>
          </a:p>
        </p:txBody>
      </p:sp>
      <p:pic>
        <p:nvPicPr>
          <p:cNvPr id="132" name="Google Shape;132;g2b3f863a714_0_14"/>
          <p:cNvPicPr preferRelativeResize="0"/>
          <p:nvPr/>
        </p:nvPicPr>
        <p:blipFill rotWithShape="1">
          <a:blip r:embed="rId8">
            <a:alphaModFix/>
          </a:blip>
          <a:srcRect b="19305" l="5206" r="7902" t="20125"/>
          <a:stretch/>
        </p:blipFill>
        <p:spPr>
          <a:xfrm>
            <a:off x="6042074" y="3132625"/>
            <a:ext cx="2938224" cy="1640855"/>
          </a:xfrm>
          <a:prstGeom prst="rect">
            <a:avLst/>
          </a:prstGeom>
          <a:noFill/>
          <a:ln>
            <a:noFill/>
          </a:ln>
        </p:spPr>
      </p:pic>
      <p:sp>
        <p:nvSpPr>
          <p:cNvPr id="133" name="Google Shape;133;g2b3f863a714_0_14"/>
          <p:cNvSpPr txBox="1"/>
          <p:nvPr/>
        </p:nvSpPr>
        <p:spPr>
          <a:xfrm>
            <a:off x="6318486" y="2757257"/>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HR3b</a:t>
            </a:r>
            <a:endParaRPr b="0" i="0" sz="2000" u="none" cap="none" strike="noStrike">
              <a:solidFill>
                <a:srgbClr val="003087"/>
              </a:solidFill>
              <a:latin typeface="Arial"/>
              <a:ea typeface="Arial"/>
              <a:cs typeface="Arial"/>
              <a:sym typeface="Arial"/>
            </a:endParaRPr>
          </a:p>
        </p:txBody>
      </p:sp>
      <p:sp>
        <p:nvSpPr>
          <p:cNvPr id="134" name="Google Shape;134;g2b3f863a714_0_14"/>
          <p:cNvSpPr/>
          <p:nvPr/>
        </p:nvSpPr>
        <p:spPr>
          <a:xfrm>
            <a:off x="4320275" y="2686325"/>
            <a:ext cx="461100" cy="8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 name="Google Shape;135;g2b3f863a714_0_14"/>
          <p:cNvSpPr/>
          <p:nvPr/>
        </p:nvSpPr>
        <p:spPr>
          <a:xfrm>
            <a:off x="1353850" y="4617225"/>
            <a:ext cx="461100" cy="8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 name="Google Shape;136;g2b3f863a714_0_14"/>
          <p:cNvSpPr/>
          <p:nvPr/>
        </p:nvSpPr>
        <p:spPr>
          <a:xfrm>
            <a:off x="7373650" y="4673100"/>
            <a:ext cx="461100" cy="8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b3f863a714_0_58"/>
          <p:cNvSpPr txBox="1"/>
          <p:nvPr>
            <p:ph type="title"/>
          </p:nvPr>
        </p:nvSpPr>
        <p:spPr>
          <a:xfrm>
            <a:off x="457200" y="2746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t>HS 20200913 00z FHR 048</a:t>
            </a:r>
            <a:endParaRPr/>
          </a:p>
        </p:txBody>
      </p:sp>
      <p:sp>
        <p:nvSpPr>
          <p:cNvPr id="142" name="Google Shape;142;g2b3f863a714_0_58"/>
          <p:cNvSpPr txBox="1"/>
          <p:nvPr/>
        </p:nvSpPr>
        <p:spPr>
          <a:xfrm>
            <a:off x="259300" y="8890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muli_1</a:t>
            </a:r>
            <a:endParaRPr b="0" i="0" sz="2000" u="none" cap="none" strike="noStrike">
              <a:solidFill>
                <a:srgbClr val="003087"/>
              </a:solidFill>
              <a:latin typeface="Arial"/>
              <a:ea typeface="Arial"/>
              <a:cs typeface="Arial"/>
              <a:sym typeface="Arial"/>
            </a:endParaRPr>
          </a:p>
        </p:txBody>
      </p:sp>
      <p:sp>
        <p:nvSpPr>
          <p:cNvPr id="143" name="Google Shape;143;g2b3f863a714_0_58"/>
          <p:cNvSpPr txBox="1"/>
          <p:nvPr/>
        </p:nvSpPr>
        <p:spPr>
          <a:xfrm>
            <a:off x="3154900" y="8890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HR1</a:t>
            </a:r>
            <a:endParaRPr b="0" i="0" sz="2000" u="none" cap="none" strike="noStrike">
              <a:solidFill>
                <a:srgbClr val="003087"/>
              </a:solidFill>
              <a:latin typeface="Arial"/>
              <a:ea typeface="Arial"/>
              <a:cs typeface="Arial"/>
              <a:sym typeface="Arial"/>
            </a:endParaRPr>
          </a:p>
        </p:txBody>
      </p:sp>
      <p:sp>
        <p:nvSpPr>
          <p:cNvPr id="144" name="Google Shape;144;g2b3f863a714_0_58"/>
          <p:cNvSpPr txBox="1"/>
          <p:nvPr/>
        </p:nvSpPr>
        <p:spPr>
          <a:xfrm>
            <a:off x="6279100" y="8890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HR3a</a:t>
            </a:r>
            <a:endParaRPr b="0" i="0" sz="2000" u="none" cap="none" strike="noStrike">
              <a:solidFill>
                <a:srgbClr val="003087"/>
              </a:solidFill>
              <a:latin typeface="Arial"/>
              <a:ea typeface="Arial"/>
              <a:cs typeface="Arial"/>
              <a:sym typeface="Arial"/>
            </a:endParaRPr>
          </a:p>
        </p:txBody>
      </p:sp>
      <p:sp>
        <p:nvSpPr>
          <p:cNvPr id="145" name="Google Shape;145;g2b3f863a714_0_58"/>
          <p:cNvSpPr txBox="1"/>
          <p:nvPr/>
        </p:nvSpPr>
        <p:spPr>
          <a:xfrm>
            <a:off x="259300" y="279578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GFSv16</a:t>
            </a:r>
            <a:endParaRPr b="0" i="0" sz="2000" u="none" cap="none" strike="noStrike">
              <a:solidFill>
                <a:srgbClr val="003087"/>
              </a:solidFill>
              <a:latin typeface="Arial"/>
              <a:ea typeface="Arial"/>
              <a:cs typeface="Arial"/>
              <a:sym typeface="Arial"/>
            </a:endParaRPr>
          </a:p>
        </p:txBody>
      </p:sp>
      <p:sp>
        <p:nvSpPr>
          <p:cNvPr id="146" name="Google Shape;146;g2b3f863a714_0_58"/>
          <p:cNvSpPr txBox="1"/>
          <p:nvPr/>
        </p:nvSpPr>
        <p:spPr>
          <a:xfrm>
            <a:off x="3154900" y="279578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HR2</a:t>
            </a:r>
            <a:endParaRPr b="0" i="0" sz="2000" u="none" cap="none" strike="noStrike">
              <a:solidFill>
                <a:srgbClr val="003087"/>
              </a:solidFill>
              <a:latin typeface="Arial"/>
              <a:ea typeface="Arial"/>
              <a:cs typeface="Arial"/>
              <a:sym typeface="Arial"/>
            </a:endParaRPr>
          </a:p>
        </p:txBody>
      </p:sp>
      <p:pic>
        <p:nvPicPr>
          <p:cNvPr id="147" name="Google Shape;147;g2b3f863a714_0_58"/>
          <p:cNvPicPr preferRelativeResize="0"/>
          <p:nvPr/>
        </p:nvPicPr>
        <p:blipFill rotWithShape="1">
          <a:blip r:embed="rId3">
            <a:alphaModFix/>
          </a:blip>
          <a:srcRect b="23127" l="6578" r="9278" t="20360"/>
          <a:stretch/>
        </p:blipFill>
        <p:spPr>
          <a:xfrm>
            <a:off x="6050500" y="1336775"/>
            <a:ext cx="2816650" cy="1418749"/>
          </a:xfrm>
          <a:prstGeom prst="rect">
            <a:avLst/>
          </a:prstGeom>
          <a:noFill/>
          <a:ln>
            <a:noFill/>
          </a:ln>
        </p:spPr>
      </p:pic>
      <p:pic>
        <p:nvPicPr>
          <p:cNvPr id="148" name="Google Shape;148;g2b3f863a714_0_58"/>
          <p:cNvPicPr preferRelativeResize="0"/>
          <p:nvPr/>
        </p:nvPicPr>
        <p:blipFill rotWithShape="1">
          <a:blip r:embed="rId4">
            <a:alphaModFix/>
          </a:blip>
          <a:srcRect b="22464" l="6574" r="8042" t="20080"/>
          <a:stretch/>
        </p:blipFill>
        <p:spPr>
          <a:xfrm>
            <a:off x="3003423" y="3183000"/>
            <a:ext cx="2953150" cy="1490325"/>
          </a:xfrm>
          <a:prstGeom prst="rect">
            <a:avLst/>
          </a:prstGeom>
          <a:noFill/>
          <a:ln>
            <a:noFill/>
          </a:ln>
        </p:spPr>
      </p:pic>
      <p:pic>
        <p:nvPicPr>
          <p:cNvPr id="149" name="Google Shape;149;g2b3f863a714_0_58"/>
          <p:cNvPicPr preferRelativeResize="0"/>
          <p:nvPr/>
        </p:nvPicPr>
        <p:blipFill rotWithShape="1">
          <a:blip r:embed="rId5">
            <a:alphaModFix/>
          </a:blip>
          <a:srcRect b="0" l="11213" r="7762" t="81386"/>
          <a:stretch/>
        </p:blipFill>
        <p:spPr>
          <a:xfrm>
            <a:off x="2935175" y="4634682"/>
            <a:ext cx="2953150" cy="508818"/>
          </a:xfrm>
          <a:prstGeom prst="rect">
            <a:avLst/>
          </a:prstGeom>
          <a:noFill/>
          <a:ln>
            <a:noFill/>
          </a:ln>
        </p:spPr>
      </p:pic>
      <p:pic>
        <p:nvPicPr>
          <p:cNvPr id="150" name="Google Shape;150;g2b3f863a714_0_58"/>
          <p:cNvPicPr preferRelativeResize="0"/>
          <p:nvPr/>
        </p:nvPicPr>
        <p:blipFill rotWithShape="1">
          <a:blip r:embed="rId5">
            <a:alphaModFix/>
          </a:blip>
          <a:srcRect b="22854" l="6373" r="7620" t="19694"/>
          <a:stretch/>
        </p:blipFill>
        <p:spPr>
          <a:xfrm>
            <a:off x="3071675" y="1320456"/>
            <a:ext cx="2816650" cy="1411041"/>
          </a:xfrm>
          <a:prstGeom prst="rect">
            <a:avLst/>
          </a:prstGeom>
          <a:noFill/>
          <a:ln>
            <a:noFill/>
          </a:ln>
        </p:spPr>
      </p:pic>
      <p:pic>
        <p:nvPicPr>
          <p:cNvPr id="151" name="Google Shape;151;g2b3f863a714_0_58"/>
          <p:cNvPicPr preferRelativeResize="0"/>
          <p:nvPr/>
        </p:nvPicPr>
        <p:blipFill rotWithShape="1">
          <a:blip r:embed="rId6">
            <a:alphaModFix/>
          </a:blip>
          <a:srcRect b="23155" l="6578" r="9278" t="20056"/>
          <a:stretch/>
        </p:blipFill>
        <p:spPr>
          <a:xfrm>
            <a:off x="176075" y="1313117"/>
            <a:ext cx="2816650" cy="1425708"/>
          </a:xfrm>
          <a:prstGeom prst="rect">
            <a:avLst/>
          </a:prstGeom>
          <a:noFill/>
          <a:ln>
            <a:noFill/>
          </a:ln>
        </p:spPr>
      </p:pic>
      <p:pic>
        <p:nvPicPr>
          <p:cNvPr id="152" name="Google Shape;152;g2b3f863a714_0_58"/>
          <p:cNvPicPr preferRelativeResize="0"/>
          <p:nvPr/>
        </p:nvPicPr>
        <p:blipFill rotWithShape="1">
          <a:blip r:embed="rId7">
            <a:alphaModFix/>
          </a:blip>
          <a:srcRect b="22854" l="6667" r="7507" t="19749"/>
          <a:stretch/>
        </p:blipFill>
        <p:spPr>
          <a:xfrm>
            <a:off x="176075" y="3183000"/>
            <a:ext cx="2816650" cy="1412709"/>
          </a:xfrm>
          <a:prstGeom prst="rect">
            <a:avLst/>
          </a:prstGeom>
          <a:noFill/>
          <a:ln>
            <a:noFill/>
          </a:ln>
        </p:spPr>
      </p:pic>
      <p:pic>
        <p:nvPicPr>
          <p:cNvPr id="153" name="Google Shape;153;g2b3f863a714_0_58"/>
          <p:cNvPicPr preferRelativeResize="0"/>
          <p:nvPr/>
        </p:nvPicPr>
        <p:blipFill rotWithShape="1">
          <a:blip r:embed="rId8">
            <a:alphaModFix/>
          </a:blip>
          <a:srcRect b="19901" l="6404" r="6703" t="20174"/>
          <a:stretch/>
        </p:blipFill>
        <p:spPr>
          <a:xfrm>
            <a:off x="5956573" y="3183000"/>
            <a:ext cx="3031850" cy="1568198"/>
          </a:xfrm>
          <a:prstGeom prst="rect">
            <a:avLst/>
          </a:prstGeom>
          <a:noFill/>
          <a:ln>
            <a:noFill/>
          </a:ln>
        </p:spPr>
      </p:pic>
      <p:sp>
        <p:nvSpPr>
          <p:cNvPr id="154" name="Google Shape;154;g2b3f863a714_0_58"/>
          <p:cNvSpPr txBox="1"/>
          <p:nvPr/>
        </p:nvSpPr>
        <p:spPr>
          <a:xfrm>
            <a:off x="6287664" y="28291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HR3b</a:t>
            </a:r>
            <a:endParaRPr b="0" i="0" sz="2000" u="none" cap="none" strike="noStrike">
              <a:solidFill>
                <a:srgbClr val="003087"/>
              </a:solidFill>
              <a:latin typeface="Arial"/>
              <a:ea typeface="Arial"/>
              <a:cs typeface="Arial"/>
              <a:sym typeface="Arial"/>
            </a:endParaRPr>
          </a:p>
        </p:txBody>
      </p:sp>
      <p:sp>
        <p:nvSpPr>
          <p:cNvPr id="155" name="Google Shape;155;g2b3f863a714_0_58"/>
          <p:cNvSpPr/>
          <p:nvPr/>
        </p:nvSpPr>
        <p:spPr>
          <a:xfrm>
            <a:off x="7373650" y="4673100"/>
            <a:ext cx="461100" cy="8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g2b3f863a714_0_193"/>
          <p:cNvPicPr preferRelativeResize="0"/>
          <p:nvPr/>
        </p:nvPicPr>
        <p:blipFill rotWithShape="1">
          <a:blip r:embed="rId3">
            <a:alphaModFix/>
          </a:blip>
          <a:srcRect b="23993" l="16966" r="19247" t="11561"/>
          <a:stretch/>
        </p:blipFill>
        <p:spPr>
          <a:xfrm>
            <a:off x="3255975" y="940978"/>
            <a:ext cx="2340676" cy="1773754"/>
          </a:xfrm>
          <a:prstGeom prst="rect">
            <a:avLst/>
          </a:prstGeom>
          <a:noFill/>
          <a:ln>
            <a:noFill/>
          </a:ln>
        </p:spPr>
      </p:pic>
      <p:pic>
        <p:nvPicPr>
          <p:cNvPr id="161" name="Google Shape;161;g2b3f863a714_0_193"/>
          <p:cNvPicPr preferRelativeResize="0"/>
          <p:nvPr/>
        </p:nvPicPr>
        <p:blipFill rotWithShape="1">
          <a:blip r:embed="rId4">
            <a:alphaModFix/>
          </a:blip>
          <a:srcRect b="23141" l="16545" r="19669" t="11229"/>
          <a:stretch/>
        </p:blipFill>
        <p:spPr>
          <a:xfrm>
            <a:off x="6185675" y="939625"/>
            <a:ext cx="2298400" cy="1773750"/>
          </a:xfrm>
          <a:prstGeom prst="rect">
            <a:avLst/>
          </a:prstGeom>
          <a:noFill/>
          <a:ln>
            <a:noFill/>
          </a:ln>
        </p:spPr>
      </p:pic>
      <p:pic>
        <p:nvPicPr>
          <p:cNvPr id="162" name="Google Shape;162;g2b3f863a714_0_193"/>
          <p:cNvPicPr preferRelativeResize="0"/>
          <p:nvPr/>
        </p:nvPicPr>
        <p:blipFill rotWithShape="1">
          <a:blip r:embed="rId5">
            <a:alphaModFix/>
          </a:blip>
          <a:srcRect b="23159" l="16960" r="18427" t="10911"/>
          <a:stretch/>
        </p:blipFill>
        <p:spPr>
          <a:xfrm>
            <a:off x="433650" y="931575"/>
            <a:ext cx="2340676" cy="1791251"/>
          </a:xfrm>
          <a:prstGeom prst="rect">
            <a:avLst/>
          </a:prstGeom>
          <a:noFill/>
          <a:ln>
            <a:noFill/>
          </a:ln>
        </p:spPr>
      </p:pic>
      <p:sp>
        <p:nvSpPr>
          <p:cNvPr id="163" name="Google Shape;163;g2b3f863a714_0_193"/>
          <p:cNvSpPr txBox="1"/>
          <p:nvPr>
            <p:ph type="title"/>
          </p:nvPr>
        </p:nvSpPr>
        <p:spPr>
          <a:xfrm>
            <a:off x="457200" y="122238"/>
            <a:ext cx="8229600" cy="594300"/>
          </a:xfrm>
          <a:prstGeom prst="rect">
            <a:avLst/>
          </a:prstGeom>
          <a:noFill/>
          <a:ln>
            <a:noFill/>
          </a:ln>
        </p:spPr>
        <p:txBody>
          <a:bodyPr anchorCtr="0" anchor="t" bIns="45700" lIns="0" spcFirstLastPara="1" rIns="0" wrap="square" tIns="45700">
            <a:normAutofit/>
          </a:bodyPr>
          <a:lstStyle/>
          <a:p>
            <a:pPr indent="0" lvl="0" marL="0" rtl="0" algn="ctr">
              <a:lnSpc>
                <a:spcPct val="90000"/>
              </a:lnSpc>
              <a:spcBef>
                <a:spcPts val="0"/>
              </a:spcBef>
              <a:spcAft>
                <a:spcPts val="0"/>
              </a:spcAft>
              <a:buSzPts val="1800"/>
              <a:buNone/>
            </a:pPr>
            <a:r>
              <a:rPr lang="en-US"/>
              <a:t>HS Speed 20200913 00z FHR 048</a:t>
            </a:r>
            <a:endParaRPr/>
          </a:p>
        </p:txBody>
      </p:sp>
      <p:sp>
        <p:nvSpPr>
          <p:cNvPr id="164" name="Google Shape;164;g2b3f863a714_0_193"/>
          <p:cNvSpPr txBox="1"/>
          <p:nvPr/>
        </p:nvSpPr>
        <p:spPr>
          <a:xfrm>
            <a:off x="259300" y="5080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muli_1</a:t>
            </a:r>
            <a:endParaRPr b="0" i="0" sz="2000" u="none" cap="none" strike="noStrike">
              <a:solidFill>
                <a:srgbClr val="003087"/>
              </a:solidFill>
              <a:latin typeface="Arial"/>
              <a:ea typeface="Arial"/>
              <a:cs typeface="Arial"/>
              <a:sym typeface="Arial"/>
            </a:endParaRPr>
          </a:p>
        </p:txBody>
      </p:sp>
      <p:sp>
        <p:nvSpPr>
          <p:cNvPr id="165" name="Google Shape;165;g2b3f863a714_0_193"/>
          <p:cNvSpPr txBox="1"/>
          <p:nvPr/>
        </p:nvSpPr>
        <p:spPr>
          <a:xfrm>
            <a:off x="3154900" y="5080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HR1</a:t>
            </a:r>
            <a:endParaRPr b="0" i="0" sz="2000" u="none" cap="none" strike="noStrike">
              <a:solidFill>
                <a:srgbClr val="003087"/>
              </a:solidFill>
              <a:latin typeface="Arial"/>
              <a:ea typeface="Arial"/>
              <a:cs typeface="Arial"/>
              <a:sym typeface="Arial"/>
            </a:endParaRPr>
          </a:p>
        </p:txBody>
      </p:sp>
      <p:sp>
        <p:nvSpPr>
          <p:cNvPr id="166" name="Google Shape;166;g2b3f863a714_0_193"/>
          <p:cNvSpPr txBox="1"/>
          <p:nvPr/>
        </p:nvSpPr>
        <p:spPr>
          <a:xfrm>
            <a:off x="6114350" y="508075"/>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HR3a</a:t>
            </a:r>
            <a:endParaRPr b="0" i="0" sz="2000" u="none" cap="none" strike="noStrike">
              <a:solidFill>
                <a:srgbClr val="003087"/>
              </a:solidFill>
              <a:latin typeface="Arial"/>
              <a:ea typeface="Arial"/>
              <a:cs typeface="Arial"/>
              <a:sym typeface="Arial"/>
            </a:endParaRPr>
          </a:p>
        </p:txBody>
      </p:sp>
      <p:sp>
        <p:nvSpPr>
          <p:cNvPr id="167" name="Google Shape;167;g2b3f863a714_0_193"/>
          <p:cNvSpPr txBox="1"/>
          <p:nvPr/>
        </p:nvSpPr>
        <p:spPr>
          <a:xfrm>
            <a:off x="259300" y="2559483"/>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GFSv16</a:t>
            </a:r>
            <a:endParaRPr b="0" i="0" sz="2000" u="none" cap="none" strike="noStrike">
              <a:solidFill>
                <a:srgbClr val="003087"/>
              </a:solidFill>
              <a:latin typeface="Arial"/>
              <a:ea typeface="Arial"/>
              <a:cs typeface="Arial"/>
              <a:sym typeface="Arial"/>
            </a:endParaRPr>
          </a:p>
        </p:txBody>
      </p:sp>
      <p:sp>
        <p:nvSpPr>
          <p:cNvPr id="168" name="Google Shape;168;g2b3f863a714_0_193"/>
          <p:cNvSpPr txBox="1"/>
          <p:nvPr/>
        </p:nvSpPr>
        <p:spPr>
          <a:xfrm>
            <a:off x="3154900" y="2559483"/>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HR2</a:t>
            </a:r>
            <a:endParaRPr b="0" i="0" sz="2000" u="none" cap="none" strike="noStrike">
              <a:solidFill>
                <a:srgbClr val="003087"/>
              </a:solidFill>
              <a:latin typeface="Arial"/>
              <a:ea typeface="Arial"/>
              <a:cs typeface="Arial"/>
              <a:sym typeface="Arial"/>
            </a:endParaRPr>
          </a:p>
        </p:txBody>
      </p:sp>
      <p:pic>
        <p:nvPicPr>
          <p:cNvPr id="169" name="Google Shape;169;g2b3f863a714_0_193"/>
          <p:cNvPicPr preferRelativeResize="0"/>
          <p:nvPr/>
        </p:nvPicPr>
        <p:blipFill rotWithShape="1">
          <a:blip r:embed="rId6">
            <a:alphaModFix/>
          </a:blip>
          <a:srcRect b="2063" l="11213" r="7762" t="81386"/>
          <a:stretch/>
        </p:blipFill>
        <p:spPr>
          <a:xfrm>
            <a:off x="3095425" y="4690388"/>
            <a:ext cx="2953150" cy="452419"/>
          </a:xfrm>
          <a:prstGeom prst="rect">
            <a:avLst/>
          </a:prstGeom>
          <a:noFill/>
          <a:ln>
            <a:noFill/>
          </a:ln>
        </p:spPr>
      </p:pic>
      <p:pic>
        <p:nvPicPr>
          <p:cNvPr id="170" name="Google Shape;170;g2b3f863a714_0_193"/>
          <p:cNvPicPr preferRelativeResize="0"/>
          <p:nvPr/>
        </p:nvPicPr>
        <p:blipFill rotWithShape="1">
          <a:blip r:embed="rId7">
            <a:alphaModFix/>
          </a:blip>
          <a:srcRect b="22850" l="16758" r="19664" t="11220"/>
          <a:stretch/>
        </p:blipFill>
        <p:spPr>
          <a:xfrm>
            <a:off x="433652" y="2925210"/>
            <a:ext cx="2340676" cy="1820510"/>
          </a:xfrm>
          <a:prstGeom prst="rect">
            <a:avLst/>
          </a:prstGeom>
          <a:noFill/>
          <a:ln>
            <a:noFill/>
          </a:ln>
        </p:spPr>
      </p:pic>
      <p:pic>
        <p:nvPicPr>
          <p:cNvPr id="171" name="Google Shape;171;g2b3f863a714_0_193"/>
          <p:cNvPicPr preferRelativeResize="0"/>
          <p:nvPr/>
        </p:nvPicPr>
        <p:blipFill rotWithShape="1">
          <a:blip r:embed="rId8">
            <a:alphaModFix/>
          </a:blip>
          <a:srcRect b="23404" l="16758" r="19664" t="10944"/>
          <a:stretch/>
        </p:blipFill>
        <p:spPr>
          <a:xfrm>
            <a:off x="3237150" y="2925207"/>
            <a:ext cx="2350518" cy="1820501"/>
          </a:xfrm>
          <a:prstGeom prst="rect">
            <a:avLst/>
          </a:prstGeom>
          <a:noFill/>
          <a:ln>
            <a:noFill/>
          </a:ln>
        </p:spPr>
      </p:pic>
      <p:pic>
        <p:nvPicPr>
          <p:cNvPr descr="A map of the north and south america&#10;&#10;Description automatically generated" id="172" name="Google Shape;172;g2b3f863a714_0_193"/>
          <p:cNvPicPr preferRelativeResize="0"/>
          <p:nvPr/>
        </p:nvPicPr>
        <p:blipFill rotWithShape="1">
          <a:blip r:embed="rId9">
            <a:alphaModFix/>
          </a:blip>
          <a:srcRect b="22843" l="16716" r="19604" t="11386"/>
          <a:stretch/>
        </p:blipFill>
        <p:spPr>
          <a:xfrm>
            <a:off x="6114041" y="2920593"/>
            <a:ext cx="2441668" cy="1891372"/>
          </a:xfrm>
          <a:prstGeom prst="rect">
            <a:avLst/>
          </a:prstGeom>
          <a:noFill/>
          <a:ln>
            <a:noFill/>
          </a:ln>
        </p:spPr>
      </p:pic>
      <p:sp>
        <p:nvSpPr>
          <p:cNvPr id="173" name="Google Shape;173;g2b3f863a714_0_193"/>
          <p:cNvSpPr txBox="1"/>
          <p:nvPr/>
        </p:nvSpPr>
        <p:spPr>
          <a:xfrm>
            <a:off x="5891917" y="2582833"/>
            <a:ext cx="2650200" cy="27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3087"/>
                </a:solidFill>
                <a:latin typeface="Arial"/>
                <a:ea typeface="Arial"/>
                <a:cs typeface="Arial"/>
                <a:sym typeface="Arial"/>
              </a:rPr>
              <a:t>HR3b</a:t>
            </a:r>
            <a:endParaRPr b="0" i="0" sz="2000" u="none" cap="none" strike="noStrike">
              <a:solidFill>
                <a:srgbClr val="003087"/>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NOAA Colors">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Kathryn Olivieri</dc:creator>
</cp:coreProperties>
</file>