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Raleway SemiBold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8VNuKyE8hrY6GZ4oqTm6MPwi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RalewaySemiBold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SemiBold-italic.fntdata"/><Relationship Id="rId25" Type="http://schemas.openxmlformats.org/officeDocument/2006/relationships/font" Target="fonts/RalewaySemiBold-bold.fntdata"/><Relationship Id="rId28" Type="http://schemas.openxmlformats.org/officeDocument/2006/relationships/font" Target="fonts/Lato-regular.fntdata"/><Relationship Id="rId27" Type="http://schemas.openxmlformats.org/officeDocument/2006/relationships/font" Target="fonts/Raleway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FC11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no bar">
  <p:cSld name="TITLE_ONLY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6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" sz="600" u="none" cap="none" strike="noStrik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b="1" i="0" sz="600" u="none" cap="none" strike="noStrik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b="1" i="0" lang="en" sz="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b="1" i="0" sz="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3" name="Google Shape;83;p1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i="0" sz="2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nam11.safelinks.protection.outlook.com/?url=https%3A%2F%2Fgithub.com%2FNOAA-EMC%2Ffv3atm%2Fpull%2F828&amp;data=05%7C02%7Cbcash%40gmu.edu%7C4af63cb904dd47232e1608dc70498296%7C9e857255df574c47a0c00546460380cb%7C0%7C0%7C638508708278496163%7CUnknown%7CTWFpbGZsb3d8eyJWIjoiMC4wLjAwMDAiLCJQIjoiV2luMzIiLCJBTiI6Ik1haWwiLCJXVCI6Mn0%3D%7C0%7C%7C%7C&amp;sdata=RWhWJjhsmi6yn%2BBzqLKTq2xM36QxPEABJMRrF4fVdME%3D&amp;reserved=0" TargetMode="External"/><Relationship Id="rId4" Type="http://schemas.openxmlformats.org/officeDocument/2006/relationships/hyperlink" Target="https://github.com/ufs-community/ufs-weather-model/pull/2255" TargetMode="External"/><Relationship Id="rId5" Type="http://schemas.openxmlformats.org/officeDocument/2006/relationships/hyperlink" Target="https://github.com/NOAA-GFDL/GFDL_atmos_cubed_sphere/pull/337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1143000" y="1369495"/>
            <a:ext cx="6858000" cy="1790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Modeling</a:t>
            </a:r>
            <a:b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b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Platforms</a:t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2339035" y="3246002"/>
            <a:ext cx="4465929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One member’s perspective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2660258" y="4753373"/>
            <a:ext cx="382348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UIFCW 2024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grateful acknowledgement of support from NOAA WPO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3718239" y="3873009"/>
            <a:ext cx="170752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Benjamin Cash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COLA/AOES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George Mason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311700" y="1183907"/>
            <a:ext cx="7886700" cy="4048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Libraries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UFS requires an extensive list of libraries to be built and maintained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administrators are unlikely to take on this responsibility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Spack-stack has made this process much easier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still a significant challenge for non-experts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Frontera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with Ufuk Turuncoglu and Dom Heinzeller to create and maintain installation</a:t>
            </a:r>
            <a:endParaRPr/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 for experienced developers, a significant amount of trial and error was required</a:t>
            </a:r>
            <a:endParaRPr/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Recent version of spack-stack is in place 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Hopper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university-affiliated personnel may access university computing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to grant EPIC developers affiliate GMU status is in progress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sng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 (and need!) is to develop a simple, repeatable, and portable procedure</a:t>
            </a:r>
            <a:endParaRPr/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 rot="-2927725">
            <a:off x="2039189" y="2284312"/>
            <a:ext cx="3980577" cy="1200329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2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</a:t>
            </a:r>
            <a:endParaRPr/>
          </a:p>
        </p:txBody>
      </p:sp>
      <p:sp>
        <p:nvSpPr>
          <p:cNvPr id="179" name="Google Shape;179;p24"/>
          <p:cNvSpPr txBox="1"/>
          <p:nvPr/>
        </p:nvSpPr>
        <p:spPr>
          <a:xfrm>
            <a:off x="311700" y="1483519"/>
            <a:ext cx="7886700" cy="4345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Model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Containers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between GMU, NOAA, EPIC to install spack-stack and thus UFS via Containers on systems at TACC and GMU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Nearly identical procedure can now be used to build multiple model configurations across multiple platforms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Containers are a </a:t>
            </a:r>
            <a:r>
              <a:rPr b="1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massive</a:t>
            </a: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step forward in portability of the UFS 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Cmake-based system is a vast improvement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different configurations of the model is now almost trivial...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 once the required libraries and modules are in place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platform-specific changes are required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are relatively minor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Model Files</a:t>
            </a:r>
            <a:endParaRPr/>
          </a:p>
        </p:txBody>
      </p:sp>
      <p:sp>
        <p:nvSpPr>
          <p:cNvPr id="185" name="Google Shape;185;p25"/>
          <p:cNvSpPr txBox="1"/>
          <p:nvPr/>
        </p:nvSpPr>
        <p:spPr>
          <a:xfrm>
            <a:off x="311700" y="1497256"/>
            <a:ext cx="7886700" cy="4048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number of required configuration-, version-, case- specific files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Boundary conditions, grid definitions, topography, atmospheric composition, namelists, model_configure, ...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Files are not easy to find!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“Do you have access to hpss?”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require a NOAA collaborator who can move files to a common system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Recently learned fix files are available on AWS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1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Strongly suggest</a:t>
            </a: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expanding and publicizing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Too many versions!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Removing barriers to use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resolution- and version- specific initial conditions available on the cloud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robust and documented code for generating ICs to public repositories</a:t>
            </a:r>
            <a:endParaRPr/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 and Run</a:t>
            </a:r>
            <a:endParaRPr/>
          </a:p>
        </p:txBody>
      </p:sp>
      <p:sp>
        <p:nvSpPr>
          <p:cNvPr id="191" name="Google Shape;191;p26"/>
          <p:cNvSpPr txBox="1"/>
          <p:nvPr/>
        </p:nvSpPr>
        <p:spPr>
          <a:xfrm>
            <a:off x="235500" y="1286944"/>
            <a:ext cx="7886700" cy="40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Interesting science generally requires changing the model to do something new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Configuration and Workflow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 still depends on the specific application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global-workflow is advancing, but...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Specific use case may not be supported 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Containers vastly improve portability, but still not trivial</a:t>
            </a:r>
            <a:endParaRPr/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Scripts assume one of a small number of platforms</a:t>
            </a:r>
            <a:endParaRPr/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Locked in to use of Rocoto for development work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Frontera experiments currently use my own cylc-based workflow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Updating to use ecFlow and uwtools</a:t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Experimenting with SFS_baseline branch of global-workflow</a:t>
            </a:r>
            <a:endParaRPr/>
          </a:p>
          <a:p>
            <a: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en" sz="1600" u="sng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Portable, user-friendly configuration and workflow system suitable for research </a:t>
            </a:r>
            <a:endParaRPr b="0" i="0" sz="1600" u="sng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b="0" i="0" lang="en" sz="1600" u="sng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operations remains one of the greatest needs</a:t>
            </a:r>
            <a:endParaRPr/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</a:t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311700" y="1561264"/>
            <a:ext cx="7886700" cy="4048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Inline post is tremendously useful for generating various fields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Analysis tools are likely to be one of the last things that become even remotely Unified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researcher has their own preferred diagnostic and means of calculating it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“More data than eyeballs”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Benefits of putting experiment data in front of researchers should not be overlooked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Recent analysis of diabatic heating in prototype data led to identification of error in calculation of model vertical motion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Discussions with scientists at EMC confirmed the problem and led to PRs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sng" cap="none" strike="noStrike">
                <a:solidFill>
                  <a:srgbClr val="0078D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https://github.com/NOAA-EMC/fv3atm/pull/828</a:t>
            </a:r>
            <a:br>
              <a:rPr b="0" i="0" lang="en" sz="1400" u="none" cap="none" strike="noStrike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400" u="sng" cap="none" strike="noStrike">
                <a:solidFill>
                  <a:srgbClr val="0078D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https://github.com/ufs-community/ufs-weather-model/pull/2255</a:t>
            </a:r>
            <a:br>
              <a:rPr b="0" i="0" lang="en" sz="1400" u="none" cap="none" strike="noStrike"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1400" u="sng" cap="none" strike="noStrike">
                <a:solidFill>
                  <a:srgbClr val="0078D7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https://github.com/NOAA-GFDL/GFDL_atmos_cubed_sphere/pull/337</a:t>
            </a:r>
            <a:endParaRPr b="0" i="0" sz="1400" u="none" cap="none" strike="noStrike">
              <a:solidFill>
                <a:srgbClr val="0078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details in </a:t>
            </a:r>
            <a:r>
              <a:rPr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MRW-S2S</a:t>
            </a: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talk later this morning</a:t>
            </a:r>
            <a:endParaRPr/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 Recipe: Where Are We Now?</a:t>
            </a:r>
            <a:endParaRPr b="1" i="0" sz="26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311700" y="1330295"/>
            <a:ext cx="8435031" cy="39503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the model code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very straightforward, clear success story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computing resources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clusters and ACCESS represent preferred alternatives to cloud ($$$) and NOAA HPC (unavailable)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model libraries and executable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Spack-stack and cmake are huge steps forward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sng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Containers are game-changers!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model files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Often on hpss or disk on difficult to access systems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Files on AWS is another huge step forward </a:t>
            </a:r>
            <a:endParaRPr b="0" i="0" sz="12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 and run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Remains one of the most significant barriers to using UFS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 solutions are in progress, but do not cover all use cases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 the results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Everyone in the community has their favorite diagnostics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2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more eyes on the data, the more we will learn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ctrTitle"/>
          </p:nvPr>
        </p:nvSpPr>
        <p:spPr>
          <a:xfrm>
            <a:off x="1143000" y="1369495"/>
            <a:ext cx="6858000" cy="17907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Modeling</a:t>
            </a:r>
            <a:b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</a:t>
            </a:r>
            <a:b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Platforms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2660258" y="4753373"/>
            <a:ext cx="3823484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UIFCW 2024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grateful acknowledgement of support from NOAA WPO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3718239" y="3873009"/>
            <a:ext cx="1707520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Benjamin Cash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COLA/AOES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George Mason University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2339034" y="3246002"/>
            <a:ext cx="4465929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Opinions expressed are very much my own!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"/>
          <p:cNvSpPr txBox="1"/>
          <p:nvPr>
            <p:ph type="title"/>
          </p:nvPr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 Recipe for Earth System Models</a:t>
            </a:r>
            <a:endParaRPr/>
          </a:p>
        </p:txBody>
      </p:sp>
      <p:sp>
        <p:nvSpPr>
          <p:cNvPr id="127" name="Google Shape;127;p1"/>
          <p:cNvSpPr txBox="1"/>
          <p:nvPr/>
        </p:nvSpPr>
        <p:spPr>
          <a:xfrm>
            <a:off x="311700" y="154566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the model code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computing resources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model libraries and executable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model files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 and run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 the results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 Recipe for Earth System Models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311700" y="154566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the model code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computing resources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model libraries and executable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model files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 and run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 the results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4426625" y="2779743"/>
            <a:ext cx="3684900" cy="160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of these can be done with UFS!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group alone has made hundreds of runs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Across multiple model versions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Generated close to a petabyte of output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Done interesting 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feedback to EMC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type="title"/>
          </p:nvPr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Science Recipe for Earth System Models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311700" y="1545667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the model code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computing resources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model libraries and executable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model files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Configure and run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Analyze the results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2591329" y="4464174"/>
            <a:ext cx="3961341" cy="4154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Difficulties in completing any of these steps risks the question: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5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“Why am I doing this?”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4426625" y="2779743"/>
            <a:ext cx="3684900" cy="160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of these can be done with UFS!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group alone has made hundreds of runs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Across multiple model versions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Generated close to a petabyte of output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Done interesting science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feedback to EMC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the Model Code</a:t>
            </a:r>
            <a:endParaRPr b="1" i="0" sz="26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11700" y="17271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Historically, this has been one of the major challenges in using NOAA models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Obtaining the code used to consist of a personal connection, an ftp site, a tarball, and some luck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consists of a one-line git command and a couple of minutes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8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Worth emphasizing how thoroughly this problem has been solved!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Computing Resources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311700" y="1343531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NOAA HPC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Original home of the model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elements are still implicitly or explicitly geared towards NOAA environment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Input files and experiment data stored on HPSS, recognized hosts, etc. 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Heavily oversubscribed, essentially unavailable to community</a:t>
            </a:r>
            <a:endParaRPr/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Widely accessible ...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 but not necessarily available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Paying for cloud cycles, data egress, etc., directly competes with salary and student support, travel, data storage, other equipment, etc. 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lot of emphasis has been placed on running in the cloud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Unclear if this will be viable for large-scale experiments in the foreseeable future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Obtain Computing Resources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311700" y="1322880"/>
            <a:ext cx="7886700" cy="37290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837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Clusters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George Mason Office of Research Community maintains a linux cluster (Hopper)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Freely available to university community, often undersubscribed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Perfect option for relatively small runs, student training, etc</a:t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837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NSF ACCESS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Successor to NSF XSEDE program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Provides compute cycles on advanced HPC systems to researchers at </a:t>
            </a:r>
            <a:r>
              <a:rPr b="0" i="0" lang="en" sz="1400" u="sng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cost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Cycles awarded through regular, competitive proposal calls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Does not require NSF funding, unlike Derecho at NCAR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allocations on Frontera for our UFS work are 110+ million core hours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COLA group is likely anomalous in its utilization of community HPC</a:t>
            </a:r>
            <a:endParaRPr/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..but this is an incredible resource that more groups should be taking advantage of.</a:t>
            </a:r>
            <a:endParaRPr/>
          </a:p>
          <a:p>
            <a:pPr indent="0" lvl="3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837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My preferred options for making runs with UFS </a:t>
            </a:r>
            <a:endParaRPr/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942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311700" y="536465"/>
            <a:ext cx="8520600" cy="572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2564"/>
              <a:buFont typeface="Open Sans"/>
              <a:buNone/>
            </a:pPr>
            <a:r>
              <a:rPr b="1" i="0" lang="en" sz="2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238548" y="1177216"/>
            <a:ext cx="7886700" cy="4048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b="0" i="0" lang="en" sz="16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the Libraries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UFS requires an extensive list of libraries to be built and maintained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administrators are unlikely to take on this responsibility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Spack-stack has made this process much easier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still a significant challenge for non-experts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Frontera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with Ufuk Turuncoglu and Dom Heinzeller to create and maintain installation</a:t>
            </a:r>
            <a:endParaRPr/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 for experienced developers, a significant amount of trial and error was required</a:t>
            </a:r>
            <a:endParaRPr/>
          </a:p>
          <a:p>
            <a: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Recent version of spack-stack is in place </a:t>
            </a:r>
            <a:endParaRPr/>
          </a:p>
          <a:p>
            <a: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Hopper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Only university-affiliated personnel may access university computing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 to grant EPIC developers affiliate GMU status is in progress</a:t>
            </a:r>
            <a:endParaRPr/>
          </a:p>
          <a:p>
            <a: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</a:pPr>
            <a:r>
              <a:rPr b="0" i="0" lang="en" sz="1400" u="none" cap="none" strike="noStrik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 (and need!) is to develop a simple, repeatable, and portable procedure</a:t>
            </a:r>
            <a:endParaRPr/>
          </a:p>
          <a:p>
            <a: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