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aleway SemiBold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Arial Narrow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pOOs1Crf0Z1e5JAlfXQBGvbl7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622311-6357-4020-B725-A57E4806E0BB}">
  <a:tblStyle styleId="{40622311-6357-4020-B725-A57E4806E0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alewaySemiBold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italic.fntdata"/><Relationship Id="rId25" Type="http://schemas.openxmlformats.org/officeDocument/2006/relationships/font" Target="fonts/RalewaySemiBold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ArialNarrow-bold.fntdata"/><Relationship Id="rId10" Type="http://schemas.openxmlformats.org/officeDocument/2006/relationships/slide" Target="slides/slide5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-242888" y="374650"/>
            <a:ext cx="7194551" cy="404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RAVE:  Regional ABL and VIIRS fire emissions</a:t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6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" name="Google Shape;15;p16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7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6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3" name="Google Shape;93;p25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2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5" name="Google Shape;105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" name="Google Shape;2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2" name="Google Shape;32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1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9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" name="Google Shape;53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4" name="Google Shape;54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" name="Google Shape;5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" name="Google Shape;62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3" name="Google Shape;63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" name="Google Shape;77;p2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8" name="Google Shape;78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" name="Google Shape;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4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>
            <p:ph idx="1" type="body"/>
          </p:nvPr>
        </p:nvSpPr>
        <p:spPr>
          <a:xfrm>
            <a:off x="2142300" y="58400"/>
            <a:ext cx="7001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70"/>
              <a:buNone/>
            </a:pPr>
            <a:r>
              <a:rPr lang="en" sz="2216">
                <a:solidFill>
                  <a:srgbClr val="FFFFB0"/>
                </a:solidFill>
              </a:rPr>
              <a:t>Updates to the UFS-AQM Online Prediction System for the National Air Quality Forecasting Capability</a:t>
            </a:r>
            <a:endParaRPr b="0" sz="800">
              <a:solidFill>
                <a:srgbClr val="D6F5FF"/>
              </a:solidFill>
            </a:endParaRPr>
          </a:p>
        </p:txBody>
      </p:sp>
      <p:sp>
        <p:nvSpPr>
          <p:cNvPr id="130" name="Google Shape;130;p1"/>
          <p:cNvSpPr txBox="1"/>
          <p:nvPr>
            <p:ph idx="3" type="body"/>
          </p:nvPr>
        </p:nvSpPr>
        <p:spPr>
          <a:xfrm>
            <a:off x="2210199" y="799663"/>
            <a:ext cx="5493128" cy="2257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4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0000"/>
              <a:buNone/>
            </a:pPr>
            <a:r>
              <a:rPr lang="en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Kai Wang (Lynker@NOAA/NWS/NCEP/EMC) </a:t>
            </a:r>
            <a:endParaRPr sz="3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814"/>
              <a:buNone/>
            </a:pPr>
            <a:r>
              <a:t/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19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Jianping Huang, Ivanka Stajner, Fanglin Yang, Raffaele Montuoro, Jeffrey McQueen, Cory Martin (NOAA/NWS/NCEP/EMC)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19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Ho-Chun Huang, Brian Curtis, Hyundeok Choi, Haixia Liu (Lynker@NOAA/NWS/NCEP/EMC)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19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Shobha Kondragunta (NOAA/NESDIS/STAR)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19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Barry Baker (NOAA/OAR/ARL)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9871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Youhua Tang, Patrick Campbell (George Mason University and NOAA/OAR/ARL)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9871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Daniel Tong (George Mason University 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9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Fangjun Li (South Dakota State University)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900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Chuanyu Xu (IMSG@NOAA/NESDIS/STAR)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900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Wilczak (NOAA/OAR/PSL)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900"/>
              <a:buNone/>
            </a:pPr>
            <a:r>
              <a:rPr lang="en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Irina Djalalova, Dave Allured (CIRES and NOAA/OAR/PSL)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900"/>
              <a:buNone/>
            </a:pPr>
            <a:r>
              <a:t/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583"/>
              <a:buNone/>
            </a:pPr>
            <a:r>
              <a:rPr lang="en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Funded by supplemental funding through ASDR19 and DRSA22</a:t>
            </a:r>
            <a:endParaRPr/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3">
            <a:alphaModFix/>
          </a:blip>
          <a:srcRect b="0" l="2580" r="-2578" t="0"/>
          <a:stretch/>
        </p:blipFill>
        <p:spPr>
          <a:xfrm>
            <a:off x="320075" y="3056925"/>
            <a:ext cx="9076474" cy="20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/>
        </p:nvSpPr>
        <p:spPr>
          <a:xfrm>
            <a:off x="5302203" y="2321638"/>
            <a:ext cx="3841797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Unifying Innovations in Forecasting Capabilities Workshop                     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Jackson, MS,  July 24, 2024</a:t>
            </a:r>
            <a:endParaRPr b="0" i="0" sz="12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/>
          <p:nvPr>
            <p:ph type="title"/>
          </p:nvPr>
        </p:nvSpPr>
        <p:spPr>
          <a:xfrm>
            <a:off x="0" y="-76200"/>
            <a:ext cx="91440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Categorical Evaluation of PM</a:t>
            </a:r>
            <a:r>
              <a:rPr baseline="-25000" lang="en" sz="2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" sz="2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during Quebec Wildfire in June, 2023</a:t>
            </a:r>
            <a:endParaRPr baseline="-25000" sz="21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252977" y="4010000"/>
            <a:ext cx="7523617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CONUS-East categorical performance of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is slightly improved over the </a:t>
            </a:r>
            <a:r>
              <a:rPr b="1" i="0" lang="en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both raw and BC predictions: overall higher CSI and POD for different threshold values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7-us.googleusercontent.com/slidesz/AGV_vUdyayXh2OU9hbA9jeRF8k62ILzzQCXdKstEZNYZks4-VSsDY74kAiG_Vfzuu5-sD6ij4XvviVmGVKssG6qsTN2FJ7woEeDtUJUyAsNDoTgIc3zd6rdTGydSgk9p5ExqUUmPe51O6V-C8vNKqc4jVLGd1SyIojpHDBdFQqrSpJ65-B8_DXTl8nc=s2048?key=f4M3BraKygWF7U8DHi62sw" id="273" name="Google Shape;2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189" y="687100"/>
            <a:ext cx="4114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255" y="687100"/>
            <a:ext cx="4114800" cy="32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0"/>
          <p:cNvCxnSpPr/>
          <p:nvPr/>
        </p:nvCxnSpPr>
        <p:spPr>
          <a:xfrm>
            <a:off x="3045204" y="1367405"/>
            <a:ext cx="0" cy="2122415"/>
          </a:xfrm>
          <a:prstGeom prst="straightConnector1">
            <a:avLst/>
          </a:prstGeom>
          <a:noFill/>
          <a:ln cap="flat" cmpd="sng" w="25400">
            <a:solidFill>
              <a:srgbClr val="7030A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title"/>
          </p:nvPr>
        </p:nvSpPr>
        <p:spPr>
          <a:xfrm>
            <a:off x="45275" y="-41850"/>
            <a:ext cx="9055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Comparison between AQMv7.0 and AQMv7.1: Daily 8-hr Max O</a:t>
            </a:r>
            <a:r>
              <a:rPr baseline="-25000" lang="en" sz="2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aseline="-25000" sz="23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54" y="503015"/>
            <a:ext cx="438912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1350" y="564600"/>
            <a:ext cx="438912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5041" y="2850600"/>
            <a:ext cx="438912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612" y="2850600"/>
            <a:ext cx="438912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11"/>
          <p:cNvCxnSpPr/>
          <p:nvPr/>
        </p:nvCxnSpPr>
        <p:spPr>
          <a:xfrm>
            <a:off x="1937857" y="3359467"/>
            <a:ext cx="0" cy="1463040"/>
          </a:xfrm>
          <a:prstGeom prst="straightConnector1">
            <a:avLst/>
          </a:prstGeom>
          <a:noFill/>
          <a:ln cap="flat" cmpd="sng" w="25400">
            <a:solidFill>
              <a:srgbClr val="7030A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6" name="Google Shape;286;p11"/>
          <p:cNvCxnSpPr/>
          <p:nvPr/>
        </p:nvCxnSpPr>
        <p:spPr>
          <a:xfrm>
            <a:off x="6418976" y="3359467"/>
            <a:ext cx="0" cy="1463040"/>
          </a:xfrm>
          <a:prstGeom prst="straightConnector1">
            <a:avLst/>
          </a:prstGeom>
          <a:noFill/>
          <a:ln cap="flat" cmpd="sng" w="25400">
            <a:solidFill>
              <a:srgbClr val="7030A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us.googleusercontent.com/slidesz/AGV_vUc7cEzd1Bx7Y8zdRVPAHQdhmUfK0g6_P2-o-S_wOqmkYerHhU4VWWOUSPOrsRUVOM_nqM_ga75g5wDLl_fM344YP4pyLFTx2Qgh5Qq72wBO5RRwmvemO-8e4OlUUpmqQbyDqH5BsNPdqMatCRDfZNNg6Sx4Pr1C=s2048?key=I7dDVmtEKMEUfykgjFbyJQ" id="291" name="Google Shape;291;p12"/>
          <p:cNvPicPr preferRelativeResize="0"/>
          <p:nvPr/>
        </p:nvPicPr>
        <p:blipFill rotWithShape="1">
          <a:blip r:embed="rId3">
            <a:alphaModFix/>
          </a:blip>
          <a:srcRect b="0" l="13801" r="0" t="8902"/>
          <a:stretch/>
        </p:blipFill>
        <p:spPr>
          <a:xfrm>
            <a:off x="1838947" y="2624124"/>
            <a:ext cx="2364604" cy="2498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slidesz/AGV_vUe7YaPZ09d3r6wMTC-4y4H0yTK1LKqLIs5Xo5HbR9n5YADMJyD83BxH9ZVP8O1V8okUtPhbLykQfHEaT_0c7y1LL1AEpOPGf_51cdIOU6we68mchK74yKciC7jCxK3jJZmXyLKeWYjRXalJ3os79WdmSWYU_Pc0=s2048?key=I7dDVmtEKMEUfykgjFbyJQ" id="292" name="Google Shape;292;p12"/>
          <p:cNvPicPr preferRelativeResize="0"/>
          <p:nvPr/>
        </p:nvPicPr>
        <p:blipFill rotWithShape="1">
          <a:blip r:embed="rId4">
            <a:alphaModFix/>
          </a:blip>
          <a:srcRect b="0" l="8657" r="24196" t="8851"/>
          <a:stretch/>
        </p:blipFill>
        <p:spPr>
          <a:xfrm>
            <a:off x="22688" y="927548"/>
            <a:ext cx="1841956" cy="2500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slidesz/AGV_vUdPbreGE6UNPmGA1T6db1j3Z7kpFnsVXekkjVfrTd1JqpQbnR5HE3kVK48luOtwCsKOaDGOdWa1ZDwjGhdhy13SuwXHNnskMUgwZCUdqhE6PcU3VGxgWeD7AWyjCzyRF7GXpoR5C53ZFPKssx294koYDE1wLh8=s2048?key=I7dDVmtEKMEUfykgjFbyJQ" id="293" name="Google Shape;293;p12"/>
          <p:cNvPicPr preferRelativeResize="0"/>
          <p:nvPr/>
        </p:nvPicPr>
        <p:blipFill rotWithShape="1">
          <a:blip r:embed="rId5">
            <a:alphaModFix/>
          </a:blip>
          <a:srcRect b="0" l="7526" r="23648" t="9337"/>
          <a:stretch/>
        </p:blipFill>
        <p:spPr>
          <a:xfrm>
            <a:off x="4624631" y="868342"/>
            <a:ext cx="1888005" cy="2487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slidesz/AGV_vUdKssa15iSv03PBlElcIBXjre9qHSXpq1UwVCvSBVL3Ln6LI6PkaCm6mi0wBnMihWBvfmcyIzDfHPRQ79bi-9H0GreUyOC6c3nwDqvOqQmFSNZp4zNOQ5lydEs8wGf52whk-bWknSa9EElsSJrucHBJVJnKbR5p=s2048?key=I7dDVmtEKMEUfykgjFbyJQ" id="294" name="Google Shape;294;p12"/>
          <p:cNvPicPr preferRelativeResize="0"/>
          <p:nvPr/>
        </p:nvPicPr>
        <p:blipFill rotWithShape="1">
          <a:blip r:embed="rId6">
            <a:alphaModFix/>
          </a:blip>
          <a:srcRect b="0" l="11511" r="0" t="9383"/>
          <a:stretch/>
        </p:blipFill>
        <p:spPr>
          <a:xfrm>
            <a:off x="6650783" y="2657680"/>
            <a:ext cx="2427436" cy="248581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2"/>
          <p:cNvSpPr txBox="1"/>
          <p:nvPr>
            <p:ph type="title"/>
          </p:nvPr>
        </p:nvSpPr>
        <p:spPr>
          <a:xfrm>
            <a:off x="386273" y="-83938"/>
            <a:ext cx="86424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Examples of Fixed Bulls-Eye Issues in AQMv7.1</a:t>
            </a:r>
            <a:endParaRPr baseline="-25000" sz="23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7" name="Google Shape;297;p12"/>
          <p:cNvSpPr/>
          <p:nvPr/>
        </p:nvSpPr>
        <p:spPr>
          <a:xfrm>
            <a:off x="1327836" y="2413723"/>
            <a:ext cx="335499" cy="38255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3053482" y="4137918"/>
            <a:ext cx="335499" cy="38255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4935292" y="2572609"/>
            <a:ext cx="335499" cy="38255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6988852" y="4376200"/>
            <a:ext cx="335499" cy="38255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572229" y="480662"/>
            <a:ext cx="23763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b="1" baseline="-2500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over Trenton, NJ for 2023/06/26 06z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6650783" y="500334"/>
            <a:ext cx="23002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over Bennington, VT for 2023/06/26 06z 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 rot="-2100000">
            <a:off x="1589798" y="2165246"/>
            <a:ext cx="701560" cy="28246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 rot="-8700000">
            <a:off x="4013052" y="2261172"/>
            <a:ext cx="996287" cy="28246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2167779" y="965732"/>
            <a:ext cx="231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Caused by combination of high obs. </a:t>
            </a:r>
            <a:r>
              <a:rPr b="1" lang="en"/>
              <a:t>v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alues at certain time and data gaps with missing values at </a:t>
            </a:r>
            <a:r>
              <a:rPr b="1" lang="en"/>
              <a:t>other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time </a:t>
            </a:r>
            <a:r>
              <a:rPr b="1" lang="en"/>
              <a:t>over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same site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4570380" y="3628686"/>
            <a:ext cx="208040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“bulls-eyes” are removed after implementing the gap-fill method in AQMv7.1 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88477" y="657925"/>
            <a:ext cx="111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1918101" y="2370950"/>
            <a:ext cx="104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4624624" y="619775"/>
            <a:ext cx="10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6684899" y="2349900"/>
            <a:ext cx="10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12"/>
          <p:cNvCxnSpPr/>
          <p:nvPr/>
        </p:nvCxnSpPr>
        <p:spPr>
          <a:xfrm>
            <a:off x="4315442" y="644387"/>
            <a:ext cx="6578" cy="4114365"/>
          </a:xfrm>
          <a:prstGeom prst="straightConnector1">
            <a:avLst/>
          </a:prstGeom>
          <a:noFill/>
          <a:ln cap="flat" cmpd="sng" w="9525">
            <a:solidFill>
              <a:srgbClr val="56565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139581" y="506537"/>
            <a:ext cx="8588400" cy="21182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NOAA’s UFS-AQM (i.e., AQMv7.0) was implemented for the operation on May 14, 2024</a:t>
            </a:r>
            <a:endParaRPr/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UFS-AQM system is further developed and tested in AQMv7.1 to better represent the impacts of wildfire emissions on air quality via upgrading to RAVEv2</a:t>
            </a:r>
            <a:endParaRPr b="1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AQMv7.0 and v7.1 demonstrate superior capability in </a:t>
            </a:r>
            <a:r>
              <a:rPr b="1" lang="en" sz="1500">
                <a:solidFill>
                  <a:schemeClr val="dk2"/>
                </a:solidFill>
              </a:rPr>
              <a:t>predicting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U.S. air quality (especially for PM</a:t>
            </a:r>
            <a:r>
              <a:rPr b="1" baseline="-25000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compared to AQMv6 during major fire events (e.g., Quebec fire in June 2023)</a:t>
            </a:r>
            <a:endParaRPr/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AQMv7.1 further 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improve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model performance in terms of both discrete and categorical evaluation especially for PM</a:t>
            </a:r>
            <a:r>
              <a:rPr b="1" baseline="-25000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during a few fire events in the past and the updated system is being targeted for the implementation in the next couple of months</a:t>
            </a:r>
            <a:endParaRPr b="1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217087" y="0"/>
            <a:ext cx="8716403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Summary and Future Work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139581" y="2769514"/>
            <a:ext cx="7465069" cy="230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2200" u="none" cap="none" strike="noStrike">
                <a:solidFill>
                  <a:srgbClr val="0E477C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 b="1" i="0" sz="2200" u="none" cap="none" strike="noStrike">
              <a:solidFill>
                <a:srgbClr val="0E477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Testing the UFS-AQM system at a 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higher resolution</a:t>
            </a: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(e.g., 9-km) to address prediction challenges over complex terrain and coastal regions</a:t>
            </a:r>
            <a:endParaRPr/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Updating both UFS atmospheric (e.g., CCPP_GFSv17) and air quality models (e.g., CMAQv5.4) as well as national emissions inventories (e.g., NEI2019) </a:t>
            </a:r>
            <a:endParaRPr/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Refining wildfire emissions (e.g., activating NOx and VOCs emissions)</a:t>
            </a:r>
            <a:endParaRPr/>
          </a:p>
          <a:p>
            <a:pPr indent="-285750" lvl="0" marL="292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Improving chemical initial conditions through the data assimilation technology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706" y="2821172"/>
            <a:ext cx="3657600" cy="224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 txBox="1"/>
          <p:nvPr>
            <p:ph type="title"/>
          </p:nvPr>
        </p:nvSpPr>
        <p:spPr>
          <a:xfrm>
            <a:off x="391800" y="-49641"/>
            <a:ext cx="8752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Societal Impacts and Recent Trends of Wildfires</a:t>
            </a:r>
            <a:endParaRPr sz="23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nesdis.noaa.gov/s3/2022-10/Mortality_Log_Scale-graphic.png" id="139" name="Google Shape;13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45" y="542559"/>
            <a:ext cx="3655169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6991" y="602925"/>
            <a:ext cx="4648201" cy="38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>
            <a:off x="4758916" y="1741772"/>
            <a:ext cx="2032200" cy="1079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4525951" y="4440525"/>
            <a:ext cx="30392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Wildfires become one of major threats to the U.S. air quality! 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-4800" y="4828025"/>
            <a:ext cx="14370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Source: NOAA</a:t>
            </a:r>
            <a:endParaRPr b="1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813195" y="35155"/>
            <a:ext cx="8212274" cy="5188606"/>
            <a:chOff x="813195" y="35155"/>
            <a:chExt cx="8212274" cy="5188606"/>
          </a:xfrm>
        </p:grpSpPr>
        <p:sp>
          <p:nvSpPr>
            <p:cNvPr id="149" name="Google Shape;149;p3"/>
            <p:cNvSpPr/>
            <p:nvPr/>
          </p:nvSpPr>
          <p:spPr>
            <a:xfrm>
              <a:off x="4866797" y="1815818"/>
              <a:ext cx="1343700" cy="7545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" sz="1800" u="none" cap="none" strike="noStrik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FV3 </a:t>
              </a: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Atmos.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(transport/physics)</a:t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033913" y="1820043"/>
              <a:ext cx="1343700" cy="7545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CMAQ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0" i="0" lang="en" sz="11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gas-chem. and aerosols)</a:t>
              </a:r>
              <a:endParaRPr b="0" i="0" sz="11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878794" y="582919"/>
              <a:ext cx="13437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WildFire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Emission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(RAVE)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342693" y="1265357"/>
              <a:ext cx="301800" cy="41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97237" y="3124631"/>
              <a:ext cx="1310700" cy="696600"/>
            </a:xfrm>
            <a:prstGeom prst="snipRoundRect">
              <a:avLst>
                <a:gd fmla="val 16667" name="adj1"/>
                <a:gd fmla="val 16667" name="adj2"/>
              </a:avLst>
            </a:prstGeom>
            <a:noFill/>
            <a:ln cap="flat" cmpd="sng" w="254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UPP &amp; Post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(PM</a:t>
              </a:r>
              <a:r>
                <a:rPr b="0" baseline="-2500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2.5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906538" y="3124631"/>
              <a:ext cx="1343700" cy="703500"/>
            </a:xfrm>
            <a:prstGeom prst="snipRoundRect">
              <a:avLst>
                <a:gd fmla="val 16667" name="adj1"/>
                <a:gd fmla="val 16667" name="adj2"/>
              </a:avLst>
            </a:prstGeom>
            <a:noFill/>
            <a:ln cap="flat" cmpd="sng" w="254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Bias Correction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801001" y="4110642"/>
              <a:ext cx="11301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GFS outputs</a:t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714049" y="613433"/>
              <a:ext cx="15243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GEFS/Aero +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Chem. Climat. LBCs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146738" y="4262584"/>
              <a:ext cx="13107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8888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Products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(CS, AK,HI)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1065402" y="35155"/>
              <a:ext cx="7533314" cy="423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3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Major Components of the UFS-AQM Online System </a:t>
              </a:r>
              <a:endParaRPr b="1" i="0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886076" y="1693569"/>
              <a:ext cx="3457500" cy="1013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236563" y="1311806"/>
              <a:ext cx="301800" cy="510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4780582" y="1311806"/>
              <a:ext cx="1895400" cy="4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UFS-AQM</a:t>
              </a:r>
              <a:endParaRPr b="1" i="0" sz="11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Coupled forecast model</a:t>
              </a:r>
              <a:endParaRPr b="0" i="0" sz="11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629180" y="2713160"/>
              <a:ext cx="253500" cy="41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365645" y="2037545"/>
              <a:ext cx="480300" cy="3354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415677" y="3314839"/>
              <a:ext cx="480300" cy="334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1568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4371380" y="2091023"/>
              <a:ext cx="495000" cy="2454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895506" y="4239077"/>
              <a:ext cx="13107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8888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b="0" i="0" lang="en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erification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416421" y="2709699"/>
              <a:ext cx="253500" cy="41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660356" y="3838841"/>
              <a:ext cx="253500" cy="41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409494" y="3828455"/>
              <a:ext cx="253500" cy="41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p3"/>
            <p:cNvCxnSpPr/>
            <p:nvPr/>
          </p:nvCxnSpPr>
          <p:spPr>
            <a:xfrm>
              <a:off x="4377710" y="3838841"/>
              <a:ext cx="558000" cy="3768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1" name="Google Shape;171;p3"/>
            <p:cNvCxnSpPr/>
            <p:nvPr/>
          </p:nvCxnSpPr>
          <p:spPr>
            <a:xfrm flipH="1">
              <a:off x="4457506" y="3838841"/>
              <a:ext cx="438000" cy="423600"/>
            </a:xfrm>
            <a:prstGeom prst="straightConnector1">
              <a:avLst/>
            </a:prstGeom>
            <a:noFill/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2" name="Google Shape;172;p3"/>
            <p:cNvSpPr/>
            <p:nvPr/>
          </p:nvSpPr>
          <p:spPr>
            <a:xfrm>
              <a:off x="831474" y="558600"/>
              <a:ext cx="1688400" cy="32802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lgDash"/>
              <a:miter lim="8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 txBox="1"/>
            <p:nvPr/>
          </p:nvSpPr>
          <p:spPr>
            <a:xfrm>
              <a:off x="813195" y="4038075"/>
              <a:ext cx="1895400" cy="4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New parallel emissions preprocessing system</a:t>
              </a:r>
              <a:endParaRPr b="0" i="0" sz="9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833063" y="1832588"/>
              <a:ext cx="1310700" cy="6966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ICs and BCs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5567663" y="2700881"/>
              <a:ext cx="926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Met fields</a:t>
              </a:r>
              <a:endParaRPr b="1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629550" y="2825438"/>
              <a:ext cx="1485900" cy="10134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lgDash"/>
              <a:miter lim="8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762400" y="512913"/>
              <a:ext cx="1576500" cy="8868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lgDash"/>
              <a:miter lim="8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205700" y="2520788"/>
              <a:ext cx="301800" cy="4389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887063" y="4509881"/>
              <a:ext cx="21120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Red boxes: New Components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718763" y="2975588"/>
              <a:ext cx="1310700" cy="6966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UFS_Utils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5700" y="3663788"/>
              <a:ext cx="301800" cy="4389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719151" y="2934063"/>
              <a:ext cx="1688400" cy="10779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lgDash"/>
              <a:miter lim="8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2377469" y="4854461"/>
              <a:ext cx="6648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1" lang="en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Available: https://github.com/ufs-community/ufs-srweather-app/tree/production/AQM.v7</a:t>
              </a:r>
              <a:endParaRPr b="1" i="1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113706" y="1861262"/>
              <a:ext cx="1200300" cy="706200"/>
            </a:xfrm>
            <a:prstGeom prst="snipRoundRect">
              <a:avLst>
                <a:gd fmla="val 16667" name="adj1"/>
                <a:gd fmla="val 16667" name="adj2"/>
              </a:avLst>
            </a:prstGeom>
            <a:noFill/>
            <a:ln cap="flat" cmpd="sng" w="254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NEXUS</a:t>
              </a:r>
              <a:endParaRPr b="0" i="0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(NOAA Emission and Exchange Unified System) </a:t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362791" y="2029832"/>
              <a:ext cx="480300" cy="334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1568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226748" y="744658"/>
              <a:ext cx="9267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Anthrop.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Emission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539229" y="2577935"/>
              <a:ext cx="301800" cy="4116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511991" y="1439953"/>
              <a:ext cx="301800" cy="41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37716" y="2998352"/>
              <a:ext cx="926700" cy="685800"/>
            </a:xfrm>
            <a:prstGeom prst="foldedCorner">
              <a:avLst>
                <a:gd fmla="val 16667" name="adj"/>
              </a:avLst>
            </a:prstGeom>
            <a:solidFill>
              <a:schemeClr val="lt1"/>
            </a:solidFill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Biogenic Emission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 b="0" l="0" r="0" t="9908"/>
          <a:stretch/>
        </p:blipFill>
        <p:spPr>
          <a:xfrm>
            <a:off x="4282550" y="573075"/>
            <a:ext cx="4861450" cy="256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288552" y="23000"/>
            <a:ext cx="87741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Online Coupled UFS-AQM: Model</a:t>
            </a: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Configurations</a:t>
            </a:r>
            <a:endParaRPr b="1" i="0" sz="23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4282550" y="3126823"/>
            <a:ext cx="3565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●"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NOAA’s UFS-AQM (i.e., AQMv7.0) was implemented for operation on May 14, 2024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single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lang="en"/>
              <a:t>FS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-AQM North American domain replaces and now covers all 3 old operational product domains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including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CONUS, AK and HI</a:t>
            </a:r>
            <a:r>
              <a:rPr b="1" i="0" lang="en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7" name="Google Shape;197;p4"/>
          <p:cNvGraphicFramePr/>
          <p:nvPr/>
        </p:nvGraphicFramePr>
        <p:xfrm>
          <a:off x="46050" y="5014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{40622311-6357-4020-B725-A57E4806E0BB}</a:tableStyleId>
              </a:tblPr>
              <a:tblGrid>
                <a:gridCol w="1545925"/>
                <a:gridCol w="2690575"/>
              </a:tblGrid>
              <a:tr h="35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/>
                    </a:p>
                  </a:txBody>
                  <a:tcPr marT="91425" marB="91425" marR="91425" marL="91425"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50" u="none" cap="none" strike="noStrike">
                          <a:solidFill>
                            <a:srgbClr val="14191A"/>
                          </a:solidFill>
                        </a:rPr>
                        <a:t>UFS-AQM</a:t>
                      </a:r>
                      <a:endParaRPr b="1"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Atmos. &amp; air quality models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FF0000"/>
                          </a:solidFill>
                        </a:rPr>
                        <a:t>Online coupled</a:t>
                      </a: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 UFS_Atmos + CMAQv5.2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Gas &amp; aerosol mechanisms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CB06r3 + Aero6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Grid_spacing &amp; vertical levels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13 km &amp; 65 levels (topped at 0.2 hpa)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69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Anthropogenic emissions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NEI 2016v1 for CONUS + EDGAR-for-HTAPv2, CEDSv2 &amp; OMI-HTAP for O-CONUS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69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Fire emissions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FF0000"/>
                          </a:solidFill>
                        </a:rPr>
                        <a:t>RAVE (hourly, 0.03 deg) </a:t>
                      </a: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+ Sofiev plumerise algorithm, linearly-distributed, VOCs off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Biogenic &amp; dust emissions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MEGANv2 &amp; Fengsha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Dynamics &amp; physics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FV3 &amp; CCPP</a:t>
                      </a:r>
                      <a:r>
                        <a:rPr lang="en" sz="115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GFSv16 </a:t>
                      </a:r>
                      <a:r>
                        <a:rPr lang="en" sz="1150">
                          <a:solidFill>
                            <a:srgbClr val="0000FF"/>
                          </a:solidFill>
                        </a:rPr>
                        <a:t>suite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4191A"/>
                          </a:solidFill>
                        </a:rPr>
                        <a:t>Chem-LBCs</a:t>
                      </a:r>
                      <a:endParaRPr sz="1150" u="none" cap="none" strike="noStrike">
                        <a:solidFill>
                          <a:srgbClr val="14191A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0000FF"/>
                          </a:solidFill>
                        </a:rPr>
                        <a:t>AM4 for gases + GEFS for aerosols</a:t>
                      </a:r>
                      <a:endParaRPr sz="115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4"/>
          <p:cNvSpPr txBox="1"/>
          <p:nvPr/>
        </p:nvSpPr>
        <p:spPr>
          <a:xfrm>
            <a:off x="4369650" y="2570300"/>
            <a:ext cx="1296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22222"/>
                </a:solidFill>
              </a:rPr>
              <a:t>Huang et al. (BAMS in review)</a:t>
            </a:r>
            <a:endParaRPr b="1" sz="1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/>
          <p:nvPr/>
        </p:nvSpPr>
        <p:spPr>
          <a:xfrm>
            <a:off x="217087" y="787095"/>
            <a:ext cx="8571678" cy="2949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Upgrading RAVE products from v1.</a:t>
            </a:r>
            <a:r>
              <a:rPr b="1" lang="en" sz="1800">
                <a:solidFill>
                  <a:schemeClr val="dk2"/>
                </a:solidFill>
              </a:rPr>
              <a:t>3</a:t>
            </a: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v2.0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Fixing a bug related to the plume-rise of organic carbon from point-source and wildfires emissions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Applying a reduction factor to the snow-covered fugitive dust emissions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Updating the bias-correction (BC) package with the short observational data gaps infill method, which mitigates the “bulls-eye” issue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>
            <a:off x="217087" y="0"/>
            <a:ext cx="8716403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Major Updates from AQMv7.0 to v7.1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513125" y="3791699"/>
            <a:ext cx="690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year retrospective simulation has been conducted between May, 2023-April, 2024 and the near-real time (NRT) run using AQMv7.1 has been ongoing since May, 2024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/>
          <p:nvPr/>
        </p:nvSpPr>
        <p:spPr>
          <a:xfrm>
            <a:off x="111831" y="580355"/>
            <a:ext cx="8926913" cy="16312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</a:t>
            </a:r>
            <a:r>
              <a:rPr b="1" lang="en" sz="1600"/>
              <a:t>ed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fire inputs from </a:t>
            </a:r>
            <a:r>
              <a:rPr b="1" lang="en" sz="1600"/>
              <a:t>NDE AF 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eFire </a:t>
            </a:r>
            <a:r>
              <a:rPr b="1" lang="en" sz="1600"/>
              <a:t>of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VIIRS </a:t>
            </a:r>
            <a:r>
              <a:rPr b="1" lang="en" sz="1600"/>
              <a:t>product in NOAA-21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Correct</a:t>
            </a:r>
            <a:r>
              <a:rPr b="1" lang="en" sz="1600"/>
              <a:t>ed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terrain-related parallax in ABI fire product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Algorithm updates (e.g., fixed a bug related to FRP time series fitting)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/>
              <a:t>Removed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scaling factors of PM</a:t>
            </a:r>
            <a:r>
              <a:rPr b="1" baseline="-2500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emissions </a:t>
            </a:r>
            <a:r>
              <a:rPr b="1" lang="en" sz="1600"/>
              <a:t>within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CONUS</a:t>
            </a:r>
            <a:b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217087" y="0"/>
            <a:ext cx="8716403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Updates in RAVE v2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89" y="2140582"/>
            <a:ext cx="4266111" cy="266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6578" y="4875279"/>
            <a:ext cx="8926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RAVE: Regional Advanced Baseline Imager (ABI) and Visible infrared Imaging Radiometer Suite (VIIRS) </a:t>
            </a:r>
            <a:endParaRPr/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277" y="2049637"/>
            <a:ext cx="2377440" cy="13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8644" y="3481266"/>
            <a:ext cx="236601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/>
          <p:nvPr/>
        </p:nvSpPr>
        <p:spPr>
          <a:xfrm>
            <a:off x="4575288" y="2638793"/>
            <a:ext cx="503356" cy="314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4621448" y="4051167"/>
            <a:ext cx="503356" cy="314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/>
          <p:nvPr>
            <p:ph idx="1" type="body"/>
          </p:nvPr>
        </p:nvSpPr>
        <p:spPr>
          <a:xfrm>
            <a:off x="38638" y="3815482"/>
            <a:ext cx="7888958" cy="12514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</a:t>
            </a:r>
            <a:r>
              <a:rPr b="1" lang="en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v7.1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captured much better PM</a:t>
            </a:r>
            <a:r>
              <a:rPr b="1" baseline="-25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peak values than </a:t>
            </a:r>
            <a:r>
              <a:rPr b="1" lang="en" sz="14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AQMv6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(then-operational system) over CONUS and northeastern U.S. (represented by EPA R2) during Quebec fires in June, 2023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slightly improved PM</a:t>
            </a:r>
            <a:r>
              <a:rPr b="1" baseline="-25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predictions for both wildfire episodes in June, 2023</a:t>
            </a:r>
            <a:endParaRPr b="1" sz="1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412800" y="-76200"/>
            <a:ext cx="8529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b="1" baseline="-25000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Predictions during Quebec Wildfires in June, 2023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7-us.googleusercontent.com/slidesz/AGV_vUe49nxprDDzPYcL9r2iPIkQbdsuJHacPFTyxzS9rkC0H1-UD7cM8_x1IUhFvhJ0aaGy4pjvZCBPdoszB4WfQG-T6nc-cfHO_zxXR0CGWRh-NEwQS4jh_oHfKJKVX3T07ktHqp_MGnsDVzqKJ4dIrDUTkXB-1b-h=s2048?key=JKoqc0kcK63SUWDisFq1Pg" id="224" name="Google Shape;224;p7"/>
          <p:cNvPicPr preferRelativeResize="0"/>
          <p:nvPr/>
        </p:nvPicPr>
        <p:blipFill rotWithShape="1">
          <a:blip r:embed="rId3">
            <a:alphaModFix/>
          </a:blip>
          <a:srcRect b="14429" l="0" r="10917" t="0"/>
          <a:stretch/>
        </p:blipFill>
        <p:spPr>
          <a:xfrm>
            <a:off x="80583" y="682894"/>
            <a:ext cx="4072873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slidesz/AGV_vUd4dSbKVnrBGOY14DYVkXAUZGCEol-MXUJThLKU8_6Lmph6Y7mUPc1Ho0GSBYDohX2H6hET1ABwP_S-OB1T8jSX-WSenMMC7ts7LUrTQnfdu1QAsguSRR1ek04A909ATQ43mP-Zw67ReAO-X-5i2R1RffQVLTM=s2048?key=JKoqc0kcK63SUWDisFq1Pg" id="225" name="Google Shape;225;p7"/>
          <p:cNvPicPr preferRelativeResize="0"/>
          <p:nvPr/>
        </p:nvPicPr>
        <p:blipFill rotWithShape="1">
          <a:blip r:embed="rId4">
            <a:alphaModFix/>
          </a:blip>
          <a:srcRect b="14029" l="0" r="10751" t="0"/>
          <a:stretch/>
        </p:blipFill>
        <p:spPr>
          <a:xfrm>
            <a:off x="56249" y="2249188"/>
            <a:ext cx="4080429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1091" y="737969"/>
            <a:ext cx="1744909" cy="137972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/>
          <p:nvPr/>
        </p:nvSpPr>
        <p:spPr>
          <a:xfrm>
            <a:off x="8607201" y="877588"/>
            <a:ext cx="335499" cy="38255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7"/>
          <p:cNvGrpSpPr/>
          <p:nvPr/>
        </p:nvGrpSpPr>
        <p:grpSpPr>
          <a:xfrm>
            <a:off x="4296185" y="877588"/>
            <a:ext cx="2743200" cy="2743200"/>
            <a:chOff x="4161961" y="877588"/>
            <a:chExt cx="2743200" cy="2743200"/>
          </a:xfrm>
        </p:grpSpPr>
        <p:pic>
          <p:nvPicPr>
            <p:cNvPr id="229" name="Google Shape;22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61961" y="877588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7"/>
            <p:cNvSpPr txBox="1"/>
            <p:nvPr/>
          </p:nvSpPr>
          <p:spPr>
            <a:xfrm>
              <a:off x="6182686" y="877588"/>
              <a:ext cx="722475" cy="598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7319953" y="2455592"/>
            <a:ext cx="1454997" cy="847288"/>
            <a:chOff x="5836094" y="543275"/>
            <a:chExt cx="1454997" cy="847288"/>
          </a:xfrm>
        </p:grpSpPr>
        <p:pic>
          <p:nvPicPr>
            <p:cNvPr id="232" name="Google Shape;232;p7"/>
            <p:cNvPicPr preferRelativeResize="0"/>
            <p:nvPr/>
          </p:nvPicPr>
          <p:blipFill rotWithShape="1">
            <a:blip r:embed="rId7">
              <a:alphaModFix/>
            </a:blip>
            <a:srcRect b="80918" l="74101" r="0" t="2608"/>
            <a:stretch/>
          </p:blipFill>
          <p:spPr>
            <a:xfrm>
              <a:off x="5836094" y="543275"/>
              <a:ext cx="1262032" cy="847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7"/>
            <p:cNvSpPr txBox="1"/>
            <p:nvPr/>
          </p:nvSpPr>
          <p:spPr>
            <a:xfrm>
              <a:off x="6266576" y="543275"/>
              <a:ext cx="1024515" cy="830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Airnow</a:t>
              </a:r>
              <a:endPara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AQMv6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AQMv7.0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AQMv7.1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7"/>
          <p:cNvSpPr txBox="1"/>
          <p:nvPr/>
        </p:nvSpPr>
        <p:spPr>
          <a:xfrm>
            <a:off x="898725" y="1039800"/>
            <a:ext cx="487800" cy="847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3502575" y="1039800"/>
            <a:ext cx="633900" cy="93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898725" y="2366225"/>
            <a:ext cx="487800" cy="1155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3648675" y="2590025"/>
            <a:ext cx="487800" cy="93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/>
          <p:nvPr/>
        </p:nvSpPr>
        <p:spPr>
          <a:xfrm>
            <a:off x="105750" y="-71725"/>
            <a:ext cx="8837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b="1" baseline="-25000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Predictions during Alberta Wildfires in </a:t>
            </a: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September</a:t>
            </a: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7-us.googleusercontent.com/slidesz/AGV_vUfbq2MuNLbzBPdWWxkAoPkClK1u0UJxmL7d4PkYJ1S-FHO4IGbqfVfzQSbznHpdN2wHea5L4vN5NdauHmfAJpgnUKgHFGl4YeYXHX3LyQoxMS0ha5IU5iuAW91eSNNgV-OqhWd0aibB_PPnA3jLZ7OkIKqxN-8=s2048?key=bgFP8cFreAecUIplLMvgbQ" id="243" name="Google Shape;243;p8"/>
          <p:cNvPicPr preferRelativeResize="0"/>
          <p:nvPr/>
        </p:nvPicPr>
        <p:blipFill rotWithShape="1">
          <a:blip r:embed="rId3">
            <a:alphaModFix/>
          </a:blip>
          <a:srcRect b="15426" l="0" r="10944" t="0"/>
          <a:stretch/>
        </p:blipFill>
        <p:spPr>
          <a:xfrm>
            <a:off x="41945" y="635815"/>
            <a:ext cx="4069079" cy="1463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us.googleusercontent.com/slidesz/AGV_vUevbaaYGc32IrYsHp6ND5WvXg6JZZd76AVC4eqgfBQ3DzoExNCzsLX_oQDaWMPazyPigbybIsBrfC7FZYWof73d0Tz0dYMa-0mmWfr5-su1Q452R2aqpsjLY7kMxhIDuumaoIvLvyKUvGjlO2tpA09olRgAS4Y-=s2048?key=bgFP8cFreAecUIplLMvgbQ" id="244" name="Google Shape;244;p8"/>
          <p:cNvPicPr preferRelativeResize="0"/>
          <p:nvPr/>
        </p:nvPicPr>
        <p:blipFill rotWithShape="1">
          <a:blip r:embed="rId4">
            <a:alphaModFix/>
          </a:blip>
          <a:srcRect b="14975" l="0" r="10719" t="0"/>
          <a:stretch/>
        </p:blipFill>
        <p:spPr>
          <a:xfrm>
            <a:off x="41945" y="2232320"/>
            <a:ext cx="4081900" cy="1463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 txBox="1"/>
          <p:nvPr/>
        </p:nvSpPr>
        <p:spPr>
          <a:xfrm>
            <a:off x="105750" y="3828825"/>
            <a:ext cx="7763365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</a:t>
            </a:r>
            <a:r>
              <a:rPr b="1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v7.1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overpredict PM</a:t>
            </a:r>
            <a:r>
              <a:rPr b="1" baseline="-2500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while </a:t>
            </a:r>
            <a:r>
              <a:rPr b="1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AQMv6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tends to underpredict PM</a:t>
            </a:r>
            <a:r>
              <a:rPr b="1" baseline="-2500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during the 2</a:t>
            </a:r>
            <a:r>
              <a:rPr b="1" baseline="3000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half of September, 2023 over the CONUS</a:t>
            </a:r>
            <a:endParaRPr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significantly reduces the fire emissions and thus PM</a:t>
            </a:r>
            <a:r>
              <a:rPr b="1" baseline="-2500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overpredictions throughout the CONUS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1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1091" y="635815"/>
            <a:ext cx="1744909" cy="137972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8"/>
          <p:cNvSpPr/>
          <p:nvPr/>
        </p:nvSpPr>
        <p:spPr>
          <a:xfrm>
            <a:off x="7944374" y="951603"/>
            <a:ext cx="520117" cy="38255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8"/>
          <p:cNvGrpSpPr/>
          <p:nvPr/>
        </p:nvGrpSpPr>
        <p:grpSpPr>
          <a:xfrm>
            <a:off x="4266540" y="814339"/>
            <a:ext cx="2743200" cy="2743200"/>
            <a:chOff x="4140705" y="814339"/>
            <a:chExt cx="2743200" cy="2743200"/>
          </a:xfrm>
        </p:grpSpPr>
        <p:pic>
          <p:nvPicPr>
            <p:cNvPr id="249" name="Google Shape;249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40705" y="814339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8"/>
            <p:cNvSpPr txBox="1"/>
            <p:nvPr/>
          </p:nvSpPr>
          <p:spPr>
            <a:xfrm>
              <a:off x="6098796" y="877588"/>
              <a:ext cx="722475" cy="598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7436046" y="2540196"/>
            <a:ext cx="1454997" cy="847288"/>
            <a:chOff x="5836094" y="543275"/>
            <a:chExt cx="1454997" cy="847288"/>
          </a:xfrm>
        </p:grpSpPr>
        <p:pic>
          <p:nvPicPr>
            <p:cNvPr id="252" name="Google Shape;252;p8"/>
            <p:cNvPicPr preferRelativeResize="0"/>
            <p:nvPr/>
          </p:nvPicPr>
          <p:blipFill rotWithShape="1">
            <a:blip r:embed="rId6">
              <a:alphaModFix/>
            </a:blip>
            <a:srcRect b="80918" l="74101" r="0" t="2608"/>
            <a:stretch/>
          </p:blipFill>
          <p:spPr>
            <a:xfrm>
              <a:off x="5836094" y="543275"/>
              <a:ext cx="1262032" cy="847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8"/>
            <p:cNvSpPr txBox="1"/>
            <p:nvPr/>
          </p:nvSpPr>
          <p:spPr>
            <a:xfrm>
              <a:off x="6266576" y="543275"/>
              <a:ext cx="1024515" cy="830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Airnow</a:t>
              </a:r>
              <a:endPara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AQMv6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AQMv7.0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AQMv7.1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8"/>
          <p:cNvSpPr txBox="1"/>
          <p:nvPr/>
        </p:nvSpPr>
        <p:spPr>
          <a:xfrm>
            <a:off x="866400" y="2366225"/>
            <a:ext cx="520200" cy="1155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/>
          <p:nvPr>
            <p:ph idx="1" type="body"/>
          </p:nvPr>
        </p:nvSpPr>
        <p:spPr>
          <a:xfrm>
            <a:off x="124659" y="4017819"/>
            <a:ext cx="7399454" cy="11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shows better PM</a:t>
            </a:r>
            <a:r>
              <a:rPr b="1" baseline="-25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prediction compared to </a:t>
            </a:r>
            <a:r>
              <a:rPr b="1" lang="en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the downstream regions of Alberta fires mainly 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caused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the updates in RAVE v2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/future work still 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remain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further improve the performance 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especially</a:t>
            </a: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over the midwest U.S.</a:t>
            </a:r>
            <a:endParaRPr b="1" sz="1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9"/>
          <p:cNvGrpSpPr/>
          <p:nvPr/>
        </p:nvGrpSpPr>
        <p:grpSpPr>
          <a:xfrm>
            <a:off x="8386" y="824801"/>
            <a:ext cx="9113114" cy="3291840"/>
            <a:chOff x="8386" y="665410"/>
            <a:chExt cx="9113114" cy="3291840"/>
          </a:xfrm>
        </p:grpSpPr>
        <p:pic>
          <p:nvPicPr>
            <p:cNvPr descr="https://lh7-us.googleusercontent.com/slidesz/AGV_vUe6sF8GW5G5zLZGhrnYihSxYNks-RRWw2UyCQC1EuJV6_LoU8fBNvdq8rL4sfwESfn2Khbpq24_H7MlBu129cY7xOTO1Zm3o1f9xMfYBQHQYbKxGGUwoCCV5dPq1OLIVXr3OMo8yikC0XoddXKDhcjE0y9vNU4F=s2048?key=bgFP8cFreAecUIplLMvgbQ" id="261" name="Google Shape;261;p9"/>
            <p:cNvPicPr preferRelativeResize="0"/>
            <p:nvPr/>
          </p:nvPicPr>
          <p:blipFill rotWithShape="1">
            <a:blip r:embed="rId3">
              <a:alphaModFix/>
            </a:blip>
            <a:srcRect b="0" l="7456" r="25636" t="15018"/>
            <a:stretch/>
          </p:blipFill>
          <p:spPr>
            <a:xfrm>
              <a:off x="8386" y="711130"/>
              <a:ext cx="4389120" cy="32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7-us.googleusercontent.com/slidesz/AGV_vUewr_-Fv63YqXOTle9J3xFbNj4JKj3oDUSim-PWiC3YFvFYfg0ml8ZDGHRZNq9bi4nVeoKsld63b_XFGru-_hgki2tWvLMnKtK1wjgyRGzqpwtj-UsJfnyJW9SOUfJO0Pw1ArtfOCsR4SUHJR9ToaqOjQ691qE=s2048?key=bgFP8cFreAecUIplLMvgbQ" id="262" name="Google Shape;262;p9"/>
            <p:cNvPicPr preferRelativeResize="0"/>
            <p:nvPr/>
          </p:nvPicPr>
          <p:blipFill rotWithShape="1">
            <a:blip r:embed="rId4">
              <a:alphaModFix/>
            </a:blip>
            <a:srcRect b="0" l="7504" r="26789" t="15989"/>
            <a:stretch/>
          </p:blipFill>
          <p:spPr>
            <a:xfrm>
              <a:off x="4278383" y="711130"/>
              <a:ext cx="4389120" cy="320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7-us.googleusercontent.com/slidesz/AGV_vUewr_-Fv63YqXOTle9J3xFbNj4JKj3oDUSim-PWiC3YFvFYfg0ml8ZDGHRZNq9bi4nVeoKsld63b_XFGru-_hgki2tWvLMnKtK1wjgyRGzqpwtj-UsJfnyJW9SOUfJO0Pw1ArtfOCsR4SUHJR9ToaqOjQ691qE=s2048?key=bgFP8cFreAecUIplLMvgbQ" id="263" name="Google Shape;263;p9"/>
            <p:cNvPicPr preferRelativeResize="0"/>
            <p:nvPr/>
          </p:nvPicPr>
          <p:blipFill rotWithShape="1">
            <a:blip r:embed="rId4">
              <a:alphaModFix/>
            </a:blip>
            <a:srcRect b="0" l="88042" r="0" t="0"/>
            <a:stretch/>
          </p:blipFill>
          <p:spPr>
            <a:xfrm>
              <a:off x="8481420" y="665410"/>
              <a:ext cx="640080" cy="3291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9"/>
          <p:cNvSpPr txBox="1"/>
          <p:nvPr/>
        </p:nvSpPr>
        <p:spPr>
          <a:xfrm>
            <a:off x="105750" y="-71725"/>
            <a:ext cx="8837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b="1" baseline="-25000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i="0" lang="en" sz="2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Predictions during Alberta Wildfires in September, 2023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194476" y="626650"/>
            <a:ext cx="104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AQMv7.0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4561624" y="626650"/>
            <a:ext cx="109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AQMv7.1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