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Arial Narrow"/>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7" roundtripDataSignature="AMtx7miSOcuLI10myhI8NmushDdVOF6z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boldItalic.fntdata"/><Relationship Id="rId25" Type="http://schemas.openxmlformats.org/officeDocument/2006/relationships/font" Target="fonts/ArialNarrow-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70891" y="4572000"/>
            <a:ext cx="5367130" cy="3747541"/>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p:txBody>
      </p:sp>
      <p:sp>
        <p:nvSpPr>
          <p:cNvPr id="58" name="Google Shape;58;p1:notes"/>
          <p:cNvSpPr/>
          <p:nvPr>
            <p:ph idx="2" type="sldImg"/>
          </p:nvPr>
        </p:nvSpPr>
        <p:spPr>
          <a:xfrm>
            <a:off x="-242888" y="374650"/>
            <a:ext cx="7194551" cy="404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p:nvPr>
            <p:ph idx="2" type="sldImg"/>
          </p:nvPr>
        </p:nvSpPr>
        <p:spPr>
          <a:xfrm>
            <a:off x="391218" y="686426"/>
            <a:ext cx="607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1:notes"/>
          <p:cNvSpPr txBox="1"/>
          <p:nvPr>
            <p:ph idx="1" type="body"/>
          </p:nvPr>
        </p:nvSpPr>
        <p:spPr>
          <a:xfrm>
            <a:off x="686098" y="4343703"/>
            <a:ext cx="5485800" cy="411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11:notes"/>
          <p:cNvSpPr txBox="1"/>
          <p:nvPr>
            <p:ph idx="12" type="sldNum"/>
          </p:nvPr>
        </p:nvSpPr>
        <p:spPr>
          <a:xfrm>
            <a:off x="3884414" y="8685894"/>
            <a:ext cx="2972100" cy="456600"/>
          </a:xfrm>
          <a:prstGeom prst="rect">
            <a:avLst/>
          </a:prstGeom>
          <a:noFill/>
          <a:ln>
            <a:noFill/>
          </a:ln>
        </p:spPr>
        <p:txBody>
          <a:bodyPr anchorCtr="0" anchor="ctr" bIns="89850" lIns="89850" spcFirstLastPara="1" rIns="89850" wrap="square" tIns="8985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91218" y="686426"/>
            <a:ext cx="607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6098" y="4343703"/>
            <a:ext cx="5485800" cy="411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2:notes"/>
          <p:cNvSpPr txBox="1"/>
          <p:nvPr>
            <p:ph idx="12" type="sldNum"/>
          </p:nvPr>
        </p:nvSpPr>
        <p:spPr>
          <a:xfrm>
            <a:off x="3884414" y="8685894"/>
            <a:ext cx="2972100" cy="456600"/>
          </a:xfrm>
          <a:prstGeom prst="rect">
            <a:avLst/>
          </a:prstGeom>
          <a:noFill/>
          <a:ln>
            <a:noFill/>
          </a:ln>
        </p:spPr>
        <p:txBody>
          <a:bodyPr anchorCtr="0" anchor="ctr" bIns="89850" lIns="89850" spcFirstLastPara="1" rIns="89850" wrap="square" tIns="8985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3" name="Shape 13"/>
        <p:cNvGrpSpPr/>
        <p:nvPr/>
      </p:nvGrpSpPr>
      <p:grpSpPr>
        <a:xfrm>
          <a:off x="0" y="0"/>
          <a:ext cx="0" cy="0"/>
          <a:chOff x="0" y="0"/>
          <a:chExt cx="0" cy="0"/>
        </a:xfrm>
      </p:grpSpPr>
      <p:sp>
        <p:nvSpPr>
          <p:cNvPr id="14" name="Google Shape;14;p15"/>
          <p:cNvSpPr/>
          <p:nvPr/>
        </p:nvSpPr>
        <p:spPr>
          <a:xfrm>
            <a:off x="0" y="0"/>
            <a:ext cx="91440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5"/>
          <p:cNvSpPr/>
          <p:nvPr>
            <p:ph idx="2" type="pic"/>
          </p:nvPr>
        </p:nvSpPr>
        <p:spPr>
          <a:xfrm>
            <a:off x="0" y="3200400"/>
            <a:ext cx="9144000" cy="1943100"/>
          </a:xfrm>
          <a:prstGeom prst="rect">
            <a:avLst/>
          </a:prstGeom>
          <a:solidFill>
            <a:srgbClr val="F2F2F2"/>
          </a:solidFill>
          <a:ln>
            <a:noFill/>
          </a:ln>
        </p:spPr>
      </p:sp>
      <p:sp>
        <p:nvSpPr>
          <p:cNvPr id="16" name="Google Shape;16;p15"/>
          <p:cNvSpPr txBox="1"/>
          <p:nvPr>
            <p:ph idx="1" type="body"/>
          </p:nvPr>
        </p:nvSpPr>
        <p:spPr>
          <a:xfrm>
            <a:off x="2249134" y="457209"/>
            <a:ext cx="6437666"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15"/>
          <p:cNvSpPr txBox="1"/>
          <p:nvPr>
            <p:ph idx="3" type="body"/>
          </p:nvPr>
        </p:nvSpPr>
        <p:spPr>
          <a:xfrm>
            <a:off x="2249146" y="1628103"/>
            <a:ext cx="6433864"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8" name="Google Shape;18;p15"/>
          <p:cNvCxnSpPr/>
          <p:nvPr/>
        </p:nvCxnSpPr>
        <p:spPr>
          <a:xfrm>
            <a:off x="1908402"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9" name="Google Shape;19;p15"/>
          <p:cNvPicPr preferRelativeResize="0"/>
          <p:nvPr/>
        </p:nvPicPr>
        <p:blipFill rotWithShape="1">
          <a:blip r:embed="rId2">
            <a:alphaModFix/>
          </a:blip>
          <a:srcRect b="0" l="0" r="0" t="0"/>
          <a:stretch/>
        </p:blipFill>
        <p:spPr>
          <a:xfrm>
            <a:off x="458621" y="573025"/>
            <a:ext cx="1109049" cy="1109049"/>
          </a:xfrm>
          <a:prstGeom prst="rect">
            <a:avLst/>
          </a:prstGeom>
          <a:noFill/>
          <a:ln>
            <a:noFill/>
          </a:ln>
        </p:spPr>
      </p:pic>
      <p:sp>
        <p:nvSpPr>
          <p:cNvPr id="20" name="Google Shape;20;p15"/>
          <p:cNvSpPr txBox="1"/>
          <p:nvPr/>
        </p:nvSpPr>
        <p:spPr>
          <a:xfrm>
            <a:off x="425363" y="1682075"/>
            <a:ext cx="1175566" cy="546038"/>
          </a:xfrm>
          <a:prstGeom prst="rect">
            <a:avLst/>
          </a:prstGeom>
          <a:noFill/>
          <a:ln>
            <a:noFill/>
          </a:ln>
        </p:spPr>
        <p:txBody>
          <a:bodyPr anchorCtr="0" anchor="t" bIns="91425" lIns="0" spcFirstLastPara="1" rIns="0" wrap="square" tIns="182875">
            <a:noAutofit/>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NATIONALWEATHER</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SERVICE</a:t>
            </a:r>
            <a:endParaRPr b="1" i="0" sz="16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Right">
  <p:cSld name="1 Column, Tall Pic Right">
    <p:spTree>
      <p:nvGrpSpPr>
        <p:cNvPr id="45" name="Shape 45"/>
        <p:cNvGrpSpPr/>
        <p:nvPr/>
      </p:nvGrpSpPr>
      <p:grpSpPr>
        <a:xfrm>
          <a:off x="0" y="0"/>
          <a:ext cx="0" cy="0"/>
          <a:chOff x="0" y="0"/>
          <a:chExt cx="0" cy="0"/>
        </a:xfrm>
      </p:grpSpPr>
      <p:sp>
        <p:nvSpPr>
          <p:cNvPr id="46" name="Google Shape;46;p24"/>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7" name="Google Shape;47;p24"/>
          <p:cNvSpPr/>
          <p:nvPr>
            <p:ph idx="2" type="pic"/>
          </p:nvPr>
        </p:nvSpPr>
        <p:spPr>
          <a:xfrm>
            <a:off x="6096000" y="914400"/>
            <a:ext cx="2590800" cy="3714900"/>
          </a:xfrm>
          <a:prstGeom prst="rect">
            <a:avLst/>
          </a:prstGeom>
          <a:solidFill>
            <a:srgbClr val="F2F2F2"/>
          </a:solidFill>
          <a:ln>
            <a:noFill/>
          </a:ln>
        </p:spPr>
      </p:sp>
      <p:sp>
        <p:nvSpPr>
          <p:cNvPr id="48" name="Google Shape;48;p24"/>
          <p:cNvSpPr txBox="1"/>
          <p:nvPr>
            <p:ph idx="1" type="body"/>
          </p:nvPr>
        </p:nvSpPr>
        <p:spPr>
          <a:xfrm>
            <a:off x="752888" y="914400"/>
            <a:ext cx="5190600" cy="37149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49" name="Shape 49"/>
        <p:cNvGrpSpPr/>
        <p:nvPr/>
      </p:nvGrpSpPr>
      <p:grpSpPr>
        <a:xfrm>
          <a:off x="0" y="0"/>
          <a:ext cx="0" cy="0"/>
          <a:chOff x="0" y="0"/>
          <a:chExt cx="0" cy="0"/>
        </a:xfrm>
      </p:grpSpPr>
      <p:sp>
        <p:nvSpPr>
          <p:cNvPr id="50" name="Google Shape;50;p25"/>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
              </a:spcBef>
              <a:spcAft>
                <a:spcPts val="0"/>
              </a:spcAft>
              <a:buClr>
                <a:schemeClr val="dk1"/>
              </a:buClr>
              <a:buSzPts val="1800"/>
              <a:buNone/>
              <a:defRPr/>
            </a:lvl1pPr>
            <a:lvl2pPr indent="-228600" lvl="1" marL="914400" algn="l">
              <a:lnSpc>
                <a:spcPct val="110000"/>
              </a:lnSpc>
              <a:spcBef>
                <a:spcPts val="360"/>
              </a:spcBef>
              <a:spcAft>
                <a:spcPts val="0"/>
              </a:spcAft>
              <a:buClr>
                <a:schemeClr val="dk1"/>
              </a:buClr>
              <a:buSzPts val="1800"/>
              <a:buNone/>
              <a:defRPr/>
            </a:lvl2pPr>
            <a:lvl3pPr indent="-342900" lvl="2" marL="1371600" algn="l">
              <a:lnSpc>
                <a:spcPct val="110000"/>
              </a:lnSpc>
              <a:spcBef>
                <a:spcPts val="360"/>
              </a:spcBef>
              <a:spcAft>
                <a:spcPts val="0"/>
              </a:spcAft>
              <a:buClr>
                <a:schemeClr val="dk1"/>
              </a:buClr>
              <a:buSzPts val="1800"/>
              <a:buChar char="•"/>
              <a:defRPr/>
            </a:lvl3pPr>
            <a:lvl4pPr indent="-342900" lvl="3" marL="1828800" algn="l">
              <a:lnSpc>
                <a:spcPct val="110000"/>
              </a:lnSpc>
              <a:spcBef>
                <a:spcPts val="360"/>
              </a:spcBef>
              <a:spcAft>
                <a:spcPts val="0"/>
              </a:spcAft>
              <a:buClr>
                <a:schemeClr val="dk1"/>
              </a:buClr>
              <a:buSzPts val="1800"/>
              <a:buChar char="–"/>
              <a:defRPr/>
            </a:lvl4pPr>
            <a:lvl5pPr indent="-342900" lvl="4" marL="2286000" algn="l">
              <a:lnSpc>
                <a:spcPct val="110000"/>
              </a:lnSpc>
              <a:spcBef>
                <a:spcPts val="360"/>
              </a:spcBef>
              <a:spcAft>
                <a:spcPts val="0"/>
              </a:spcAft>
              <a:buClr>
                <a:schemeClr val="dk1"/>
              </a:buClr>
              <a:buSzPts val="1800"/>
              <a:buChar char="•"/>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 name="Shape 52"/>
        <p:cNvGrpSpPr/>
        <p:nvPr/>
      </p:nvGrpSpPr>
      <p:grpSpPr>
        <a:xfrm>
          <a:off x="0" y="0"/>
          <a:ext cx="0" cy="0"/>
          <a:chOff x="0" y="0"/>
          <a:chExt cx="0" cy="0"/>
        </a:xfrm>
      </p:grpSpPr>
      <p:sp>
        <p:nvSpPr>
          <p:cNvPr id="53" name="Google Shape;53;p26"/>
          <p:cNvSpPr txBox="1"/>
          <p:nvPr>
            <p:ph type="title"/>
          </p:nvPr>
        </p:nvSpPr>
        <p:spPr>
          <a:xfrm>
            <a:off x="311700" y="445025"/>
            <a:ext cx="8520600" cy="57270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6"/>
          <p:cNvSpPr txBox="1"/>
          <p:nvPr>
            <p:ph idx="1" type="body"/>
          </p:nvPr>
        </p:nvSpPr>
        <p:spPr>
          <a:xfrm>
            <a:off x="311700" y="1152475"/>
            <a:ext cx="8520600" cy="34164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SzPts val="2000"/>
              <a:buNone/>
              <a:defRPr/>
            </a:lvl1pPr>
            <a:lvl2pPr indent="-228600" lvl="1" marL="914400" algn="l">
              <a:lnSpc>
                <a:spcPct val="110000"/>
              </a:lnSpc>
              <a:spcBef>
                <a:spcPts val="600"/>
              </a:spcBef>
              <a:spcAft>
                <a:spcPts val="0"/>
              </a:spcAft>
              <a:buSzPts val="1800"/>
              <a:buNone/>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5" name="Google Shape;5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457200" y="1280160"/>
            <a:ext cx="82296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24" name="Shape 24"/>
        <p:cNvGrpSpPr/>
        <p:nvPr/>
      </p:nvGrpSpPr>
      <p:grpSpPr>
        <a:xfrm>
          <a:off x="0" y="0"/>
          <a:ext cx="0" cy="0"/>
          <a:chOff x="0" y="0"/>
          <a:chExt cx="0" cy="0"/>
        </a:xfrm>
      </p:grpSpPr>
      <p:sp>
        <p:nvSpPr>
          <p:cNvPr id="25" name="Google Shape;25;p17"/>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7"/>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457200" y="1162050"/>
            <a:ext cx="8229600" cy="3332163"/>
          </a:xfrm>
          <a:prstGeom prst="rect">
            <a:avLst/>
          </a:prstGeom>
          <a:noFill/>
          <a:ln>
            <a:noFill/>
          </a:ln>
        </p:spPr>
        <p:txBody>
          <a:bodyPr anchorCtr="0" anchor="t" bIns="45700" lIns="0" spcFirstLastPara="1" rIns="0" wrap="square" tIns="0">
            <a:normAutofit/>
          </a:bodyPr>
          <a:lstStyle>
            <a:lvl1pPr indent="-393700" lvl="0" marL="457200" algn="l">
              <a:lnSpc>
                <a:spcPct val="110000"/>
              </a:lnSpc>
              <a:spcBef>
                <a:spcPts val="1800"/>
              </a:spcBef>
              <a:spcAft>
                <a:spcPts val="0"/>
              </a:spcAft>
              <a:buClr>
                <a:schemeClr val="lt1"/>
              </a:buClr>
              <a:buSzPts val="2600"/>
              <a:buFont typeface="Arial"/>
              <a:buChar char="•"/>
              <a:defRPr b="0" i="0" sz="2600">
                <a:solidFill>
                  <a:schemeClr val="lt1"/>
                </a:solidFill>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1_Dk Blue 1">
    <p:spTree>
      <p:nvGrpSpPr>
        <p:cNvPr id="28" name="Shape 28"/>
        <p:cNvGrpSpPr/>
        <p:nvPr/>
      </p:nvGrpSpPr>
      <p:grpSpPr>
        <a:xfrm>
          <a:off x="0" y="0"/>
          <a:ext cx="0" cy="0"/>
          <a:chOff x="0" y="0"/>
          <a:chExt cx="0" cy="0"/>
        </a:xfrm>
      </p:grpSpPr>
      <p:sp>
        <p:nvSpPr>
          <p:cNvPr id="29" name="Google Shape;29;p18"/>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8"/>
          <p:cNvSpPr txBox="1"/>
          <p:nvPr>
            <p:ph type="title"/>
          </p:nvPr>
        </p:nvSpPr>
        <p:spPr>
          <a:xfrm>
            <a:off x="457200" y="1932750"/>
            <a:ext cx="8229600" cy="9717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sp>
        <p:nvSpPr>
          <p:cNvPr id="32" name="Google Shape;32;p19"/>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 type="body"/>
          </p:nvPr>
        </p:nvSpPr>
        <p:spPr>
          <a:xfrm>
            <a:off x="45720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9"/>
          <p:cNvSpPr txBox="1"/>
          <p:nvPr>
            <p:ph idx="2" type="body"/>
          </p:nvPr>
        </p:nvSpPr>
        <p:spPr>
          <a:xfrm>
            <a:off x="475488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20"/>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7" name="Shape 37"/>
        <p:cNvGrpSpPr/>
        <p:nvPr/>
      </p:nvGrpSpPr>
      <p:grpSpPr>
        <a:xfrm>
          <a:off x="0" y="0"/>
          <a:ext cx="0" cy="0"/>
          <a:chOff x="0" y="0"/>
          <a:chExt cx="0" cy="0"/>
        </a:xfrm>
      </p:grpSpPr>
      <p:sp>
        <p:nvSpPr>
          <p:cNvPr id="38" name="Google Shape;38;p21"/>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45720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2" type="body"/>
          </p:nvPr>
        </p:nvSpPr>
        <p:spPr>
          <a:xfrm>
            <a:off x="333756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3" type="body"/>
          </p:nvPr>
        </p:nvSpPr>
        <p:spPr>
          <a:xfrm>
            <a:off x="6217920" y="1280160"/>
            <a:ext cx="246888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42" name="Shape 42"/>
        <p:cNvGrpSpPr/>
        <p:nvPr/>
      </p:nvGrpSpPr>
      <p:grpSpPr>
        <a:xfrm>
          <a:off x="0" y="0"/>
          <a:ext cx="0" cy="0"/>
          <a:chOff x="0" y="0"/>
          <a:chExt cx="0" cy="0"/>
        </a:xfrm>
      </p:grpSpPr>
      <p:sp>
        <p:nvSpPr>
          <p:cNvPr id="43" name="Google Shape;43;p22"/>
          <p:cNvSpPr/>
          <p:nvPr/>
        </p:nvSpPr>
        <p:spPr>
          <a:xfrm>
            <a:off x="0" y="0"/>
            <a:ext cx="9144000" cy="4800600"/>
          </a:xfrm>
          <a:prstGeom prst="rect">
            <a:avLst/>
          </a:prstGeom>
          <a:solidFill>
            <a:srgbClr val="0733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4"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hyperlink" Target="https://www.commerce.gov/" TargetMode="External"/><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marR="0" rtl="0" algn="ctr">
              <a:lnSpc>
                <a:spcPct val="90000"/>
              </a:lnSpc>
              <a:spcBef>
                <a:spcPts val="0"/>
              </a:spcBef>
              <a:spcAft>
                <a:spcPts val="0"/>
              </a:spcAft>
              <a:buClr>
                <a:schemeClr val="accent2"/>
              </a:buClr>
              <a:buSzPts val="3200"/>
              <a:buFont typeface="Arial"/>
              <a:buNone/>
              <a:defRPr b="1" i="0" sz="3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457200" y="1162051"/>
            <a:ext cx="8229600" cy="3314700"/>
          </a:xfrm>
          <a:prstGeom prst="rect">
            <a:avLst/>
          </a:prstGeom>
          <a:noFill/>
          <a:ln>
            <a:noFill/>
          </a:ln>
        </p:spPr>
        <p:txBody>
          <a:bodyPr anchorCtr="0" anchor="t" bIns="45700" lIns="0" spcFirstLastPara="1" rIns="0" wrap="square" tIns="0">
            <a:normAutofit/>
          </a:bodyPr>
          <a:lstStyle>
            <a:lvl1pPr indent="-228600" lvl="0" marL="457200" marR="0" rtl="0" algn="l">
              <a:lnSpc>
                <a:spcPct val="90000"/>
              </a:lnSpc>
              <a:spcBef>
                <a:spcPts val="1000"/>
              </a:spcBef>
              <a:spcAft>
                <a:spcPts val="0"/>
              </a:spcAft>
              <a:buClr>
                <a:schemeClr val="accent2"/>
              </a:buClr>
              <a:buSzPts val="2000"/>
              <a:buFont typeface="Arial"/>
              <a:buNone/>
              <a:defRPr b="1" i="0" sz="2000" u="none" cap="none" strike="noStrike">
                <a:solidFill>
                  <a:schemeClr val="accent2"/>
                </a:solidFill>
                <a:latin typeface="Arial"/>
                <a:ea typeface="Arial"/>
                <a:cs typeface="Arial"/>
                <a:sym typeface="Arial"/>
              </a:defRPr>
            </a:lvl1pPr>
            <a:lvl2pPr indent="-228600" lvl="1" marL="914400" marR="0" rtl="0" algn="l">
              <a:lnSpc>
                <a:spcPct val="110000"/>
              </a:lnSpc>
              <a:spcBef>
                <a:spcPts val="6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2pPr>
            <a:lvl3pPr indent="-342900" lvl="2" marL="13716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4"/>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A4595"/>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9" name="Google Shape;9;p14">
            <a:hlinkClick r:id="rId1"/>
          </p:cNvPr>
          <p:cNvPicPr preferRelativeResize="0"/>
          <p:nvPr/>
        </p:nvPicPr>
        <p:blipFill rotWithShape="1">
          <a:blip r:embed="rId2">
            <a:alphaModFix/>
          </a:blip>
          <a:srcRect b="0" l="0" r="0" t="0"/>
          <a:stretch/>
        </p:blipFill>
        <p:spPr>
          <a:xfrm>
            <a:off x="454928" y="4832593"/>
            <a:ext cx="278915" cy="278915"/>
          </a:xfrm>
          <a:prstGeom prst="rect">
            <a:avLst/>
          </a:prstGeom>
          <a:noFill/>
          <a:ln>
            <a:noFill/>
          </a:ln>
        </p:spPr>
      </p:pic>
      <p:sp>
        <p:nvSpPr>
          <p:cNvPr id="10" name="Google Shape;10;p14"/>
          <p:cNvSpPr txBox="1"/>
          <p:nvPr/>
        </p:nvSpPr>
        <p:spPr>
          <a:xfrm>
            <a:off x="1078312" y="4772975"/>
            <a:ext cx="36417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A4595"/>
                </a:solidFill>
                <a:latin typeface="Arial"/>
                <a:ea typeface="Arial"/>
                <a:cs typeface="Arial"/>
                <a:sym typeface="Arial"/>
              </a:rPr>
              <a:t>NATIONAL WEATHER SERVICE</a:t>
            </a:r>
            <a:endParaRPr b="1" i="0" sz="1400" u="none" cap="none" strike="noStrike">
              <a:solidFill>
                <a:srgbClr val="0A45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14"/>
          <p:cNvPicPr preferRelativeResize="0"/>
          <p:nvPr/>
        </p:nvPicPr>
        <p:blipFill rotWithShape="1">
          <a:blip r:embed="rId3">
            <a:alphaModFix/>
          </a:blip>
          <a:srcRect b="0" l="0" r="0" t="0"/>
          <a:stretch/>
        </p:blipFill>
        <p:spPr>
          <a:xfrm>
            <a:off x="808496" y="4830313"/>
            <a:ext cx="283465" cy="283465"/>
          </a:xfrm>
          <a:prstGeom prst="rect">
            <a:avLst/>
          </a:prstGeom>
          <a:noFill/>
          <a:ln>
            <a:noFill/>
          </a:ln>
        </p:spPr>
      </p:pic>
      <p:sp>
        <p:nvSpPr>
          <p:cNvPr id="12" name="Google Shape;12;p14"/>
          <p:cNvSpPr txBox="1"/>
          <p:nvPr/>
        </p:nvSpPr>
        <p:spPr>
          <a:xfrm>
            <a:off x="1461448"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820">
          <p15:clr>
            <a:srgbClr val="F26B43"/>
          </p15:clr>
        </p15:guide>
        <p15:guide id="4" orient="horz" pos="252">
          <p15:clr>
            <a:srgbClr val="F26B43"/>
          </p15:clr>
        </p15:guide>
        <p15:guide id="5" pos="5472">
          <p15:clr>
            <a:srgbClr val="F26B43"/>
          </p15:clr>
        </p15:guide>
        <p15:guide id="6" pos="288">
          <p15:clr>
            <a:srgbClr val="F26B43"/>
          </p15:clr>
        </p15:guide>
        <p15:guide id="7" orient="horz" pos="7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1.png"/><Relationship Id="rId5" Type="http://schemas.openxmlformats.org/officeDocument/2006/relationships/image" Target="../media/image7.jpg"/><Relationship Id="rId6" Type="http://schemas.openxmlformats.org/officeDocument/2006/relationships/image" Target="../media/image18.png"/><Relationship Id="rId7"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idx="1" type="body"/>
          </p:nvPr>
        </p:nvSpPr>
        <p:spPr>
          <a:xfrm>
            <a:off x="2310550" y="457209"/>
            <a:ext cx="6096000" cy="101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4400"/>
              <a:buNone/>
            </a:pPr>
            <a:r>
              <a:rPr lang="en-US" sz="2300"/>
              <a:t>Data Assimilation Strategy for NOAA</a:t>
            </a:r>
            <a:br>
              <a:rPr lang="en-US" sz="2300"/>
            </a:br>
            <a:endParaRPr b="0" sz="500">
              <a:solidFill>
                <a:srgbClr val="D6F5FF"/>
              </a:solidFill>
            </a:endParaRPr>
          </a:p>
        </p:txBody>
      </p:sp>
      <p:sp>
        <p:nvSpPr>
          <p:cNvPr id="61" name="Google Shape;61;p1"/>
          <p:cNvSpPr txBox="1"/>
          <p:nvPr>
            <p:ph idx="3" type="body"/>
          </p:nvPr>
        </p:nvSpPr>
        <p:spPr>
          <a:xfrm>
            <a:off x="2310550" y="942300"/>
            <a:ext cx="6833400" cy="199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C4EDFF"/>
              </a:buClr>
              <a:buSzPts val="2800"/>
              <a:buFont typeface="Arial"/>
              <a:buNone/>
            </a:pPr>
            <a:r>
              <a:rPr b="1" lang="en-US" sz="2000">
                <a:solidFill>
                  <a:srgbClr val="D6F5FF"/>
                </a:solidFill>
              </a:rPr>
              <a:t>Daryl Kleist</a:t>
            </a:r>
            <a:endParaRPr b="1" sz="20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rPr lang="en-US" sz="1700">
                <a:solidFill>
                  <a:srgbClr val="D6F5FF"/>
                </a:solidFill>
              </a:rPr>
              <a:t>Chief, Data Assimilation and Quality Control</a:t>
            </a:r>
            <a:endParaRPr sz="17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rPr lang="en-US" sz="1700">
                <a:solidFill>
                  <a:srgbClr val="D6F5FF"/>
                </a:solidFill>
              </a:rPr>
              <a:t>NOAA/NWS/NCEP/Environmental Modeling Center</a:t>
            </a:r>
            <a:endParaRPr sz="17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t/>
            </a:r>
            <a:endParaRPr sz="17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rPr i="1" lang="en-US" sz="1700">
                <a:solidFill>
                  <a:srgbClr val="D6F5FF"/>
                </a:solidFill>
              </a:rPr>
              <a:t>Unifying Innovations in Forecasting Capabilities Workshop</a:t>
            </a:r>
            <a:endParaRPr i="1" sz="17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rPr i="1" lang="en-US" sz="1700">
                <a:solidFill>
                  <a:srgbClr val="D6F5FF"/>
                </a:solidFill>
              </a:rPr>
              <a:t>July 22-26, 2024</a:t>
            </a:r>
            <a:endParaRPr i="1" sz="17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rPr i="1" lang="en-US" sz="1700">
                <a:solidFill>
                  <a:srgbClr val="D6F5FF"/>
                </a:solidFill>
              </a:rPr>
              <a:t>Jackson State University, Jackson, MS</a:t>
            </a:r>
            <a:endParaRPr i="1" sz="1700">
              <a:solidFill>
                <a:srgbClr val="D6F5FF"/>
              </a:solidFill>
            </a:endParaRPr>
          </a:p>
          <a:p>
            <a:pPr indent="0" lvl="0" marL="0" marR="0" rtl="0" algn="l">
              <a:lnSpc>
                <a:spcPct val="100000"/>
              </a:lnSpc>
              <a:spcBef>
                <a:spcPts val="0"/>
              </a:spcBef>
              <a:spcAft>
                <a:spcPts val="0"/>
              </a:spcAft>
              <a:buClr>
                <a:srgbClr val="C4EDFF"/>
              </a:buClr>
              <a:buSzPts val="2800"/>
              <a:buFont typeface="Arial"/>
              <a:buNone/>
            </a:pPr>
            <a:r>
              <a:t/>
            </a:r>
            <a:endParaRPr sz="1700">
              <a:solidFill>
                <a:srgbClr val="D6F5FF"/>
              </a:solidFill>
            </a:endParaRPr>
          </a:p>
        </p:txBody>
      </p:sp>
      <p:pic>
        <p:nvPicPr>
          <p:cNvPr id="62" name="Google Shape;62;p1"/>
          <p:cNvPicPr preferRelativeResize="0"/>
          <p:nvPr/>
        </p:nvPicPr>
        <p:blipFill rotWithShape="1">
          <a:blip r:embed="rId3">
            <a:alphaModFix/>
          </a:blip>
          <a:srcRect b="0" l="0" r="0" t="0"/>
          <a:stretch/>
        </p:blipFill>
        <p:spPr>
          <a:xfrm>
            <a:off x="0" y="3054751"/>
            <a:ext cx="9144000" cy="2165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nvSpPr>
        <p:spPr>
          <a:xfrm>
            <a:off x="628650" y="817065"/>
            <a:ext cx="6948300" cy="3862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500"/>
              <a:buFont typeface="Arial"/>
              <a:buNone/>
            </a:pPr>
            <a:r>
              <a:rPr b="1" i="0" lang="en-US" sz="1500" u="none" cap="none" strike="noStrike">
                <a:solidFill>
                  <a:srgbClr val="0099D8"/>
                </a:solidFill>
                <a:latin typeface="Calibri"/>
                <a:ea typeface="Calibri"/>
                <a:cs typeface="Calibri"/>
                <a:sym typeface="Calibri"/>
              </a:rPr>
              <a:t>JEDI</a:t>
            </a:r>
            <a:r>
              <a:rPr b="1" i="0" lang="en-US" sz="1500" u="none" cap="none" strike="noStrike">
                <a:solidFill>
                  <a:srgbClr val="000000"/>
                </a:solidFill>
                <a:latin typeface="Calibri"/>
                <a:ea typeface="Calibri"/>
                <a:cs typeface="Calibri"/>
                <a:sym typeface="Calibri"/>
              </a:rPr>
              <a:t> </a:t>
            </a:r>
            <a:r>
              <a:rPr b="0" i="0" lang="en-US" sz="1500" u="none" cap="none" strike="noStrike">
                <a:solidFill>
                  <a:srgbClr val="000000"/>
                </a:solidFill>
                <a:latin typeface="Calibri"/>
                <a:ea typeface="Calibri"/>
                <a:cs typeface="Calibri"/>
                <a:sym typeface="Calibri"/>
              </a:rPr>
              <a:t>is a project within the Joint Center for Satellite Data Assimilation (JCSDA)</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JEDI p</a:t>
            </a:r>
            <a:r>
              <a:rPr b="0" i="0" lang="en-US" sz="1500" u="none" cap="none" strike="noStrike">
                <a:solidFill>
                  <a:srgbClr val="323B42"/>
                </a:solidFill>
                <a:latin typeface="Calibri"/>
                <a:ea typeface="Calibri"/>
                <a:cs typeface="Calibri"/>
                <a:sym typeface="Calibri"/>
              </a:rPr>
              <a:t>r</a:t>
            </a:r>
            <a:r>
              <a:rPr b="0" i="0" lang="en-US" sz="1500" u="none" cap="none" strike="noStrike">
                <a:solidFill>
                  <a:srgbClr val="000000"/>
                </a:solidFill>
                <a:latin typeface="Calibri"/>
                <a:ea typeface="Calibri"/>
                <a:cs typeface="Calibri"/>
                <a:sym typeface="Calibri"/>
              </a:rPr>
              <a:t>ovides a </a:t>
            </a:r>
            <a:r>
              <a:rPr b="1" i="0" lang="en-US" sz="1500" u="none" cap="none" strike="noStrike">
                <a:solidFill>
                  <a:srgbClr val="0099D8"/>
                </a:solidFill>
                <a:latin typeface="Calibri"/>
                <a:ea typeface="Calibri"/>
                <a:cs typeface="Calibri"/>
                <a:sym typeface="Calibri"/>
              </a:rPr>
              <a:t>software infrastructure for data assimilation</a:t>
            </a:r>
            <a:r>
              <a:rPr b="0" i="0" lang="en-US" sz="1500" u="none" cap="none" strike="noStrike">
                <a:solidFill>
                  <a:srgbClr val="0099D8"/>
                </a:solidFill>
                <a:latin typeface="Calibri"/>
                <a:ea typeface="Calibri"/>
                <a:cs typeface="Calibri"/>
                <a:sym typeface="Calibri"/>
              </a:rPr>
              <a:t> </a:t>
            </a:r>
            <a:r>
              <a:rPr b="0" i="0" lang="en-US" sz="1500" u="none" cap="none" strike="noStrike">
                <a:solidFill>
                  <a:srgbClr val="000000"/>
                </a:solidFill>
                <a:latin typeface="Calibri"/>
                <a:ea typeface="Calibri"/>
                <a:cs typeface="Calibri"/>
                <a:sym typeface="Calibri"/>
              </a:rPr>
              <a:t>that</a:t>
            </a:r>
            <a:endParaRPr b="0" i="0" sz="1500" u="none" cap="none" strike="noStrike">
              <a:solidFill>
                <a:srgbClr val="000000"/>
              </a:solidFill>
              <a:latin typeface="Calibri"/>
              <a:ea typeface="Calibri"/>
              <a:cs typeface="Calibri"/>
              <a:sym typeface="Calibri"/>
            </a:endParaRPr>
          </a:p>
          <a:p>
            <a:pPr indent="-260350" lvl="1" marL="685800" marR="0" rtl="0" algn="l">
              <a:lnSpc>
                <a:spcPct val="115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is model agnostic</a:t>
            </a:r>
            <a:endParaRPr b="0" i="0" sz="1500" u="none" cap="none" strike="noStrike">
              <a:solidFill>
                <a:srgbClr val="000000"/>
              </a:solidFill>
              <a:latin typeface="Calibri"/>
              <a:ea typeface="Calibri"/>
              <a:cs typeface="Calibri"/>
              <a:sym typeface="Calibri"/>
            </a:endParaRPr>
          </a:p>
          <a:p>
            <a:pPr indent="-260350" lvl="1" marL="685800" marR="0" rtl="0" algn="l">
              <a:lnSpc>
                <a:spcPct val="80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is generic and portable, from toy models running on laptops to operational Earth system coupled models running in the cloud.</a:t>
            </a:r>
            <a:endParaRPr b="0" i="0" sz="1500" u="none" cap="none" strike="noStrike">
              <a:solidFill>
                <a:srgbClr val="000000"/>
              </a:solidFill>
              <a:latin typeface="Calibri"/>
              <a:ea typeface="Calibri"/>
              <a:cs typeface="Calibri"/>
              <a:sym typeface="Calibri"/>
            </a:endParaRPr>
          </a:p>
          <a:p>
            <a:pPr indent="-260350" lvl="1" marL="685800" marR="0" rtl="0" algn="l">
              <a:lnSpc>
                <a:spcPct val="115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enables DA on the model native grid</a:t>
            </a:r>
            <a:endParaRPr b="0" i="0" sz="1500" u="none" cap="none" strike="noStrike">
              <a:solidFill>
                <a:srgbClr val="000000"/>
              </a:solidFill>
              <a:latin typeface="Calibri"/>
              <a:ea typeface="Calibri"/>
              <a:cs typeface="Calibri"/>
              <a:sym typeface="Calibri"/>
            </a:endParaRPr>
          </a:p>
          <a:p>
            <a:pPr indent="-260350" lvl="1" marL="685800" marR="0" rtl="0" algn="l">
              <a:lnSpc>
                <a:spcPct val="115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does not impose one specific DA methodology or algorithm</a:t>
            </a:r>
            <a:endParaRPr b="0" i="0" sz="1500" u="none" cap="none" strike="noStrike">
              <a:solidFill>
                <a:srgbClr val="000000"/>
              </a:solidFill>
              <a:latin typeface="Calibri"/>
              <a:ea typeface="Calibri"/>
              <a:cs typeface="Calibri"/>
              <a:sym typeface="Calibri"/>
            </a:endParaRPr>
          </a:p>
          <a:p>
            <a:pPr indent="-260350" lvl="1" marL="685800" marR="0" rtl="0" algn="l">
              <a:lnSpc>
                <a:spcPct val="80000"/>
              </a:lnSpc>
              <a:spcBef>
                <a:spcPts val="0"/>
              </a:spcBef>
              <a:spcAft>
                <a:spcPts val="0"/>
              </a:spcAft>
              <a:buClr>
                <a:srgbClr val="323B42"/>
              </a:buClr>
              <a:buSzPts val="1500"/>
              <a:buFont typeface="Noto Sans Symbols"/>
              <a:buChar char="❏"/>
            </a:pPr>
            <a:r>
              <a:rPr b="0" i="0" lang="en-US" sz="1500" u="none" cap="none" strike="noStrike">
                <a:solidFill>
                  <a:srgbClr val="000000"/>
                </a:solidFill>
                <a:latin typeface="Calibri"/>
                <a:ea typeface="Calibri"/>
                <a:cs typeface="Calibri"/>
                <a:sym typeface="Calibri"/>
              </a:rPr>
              <a:t>provides a framework for rapid uptake of new observations into operations with generic observation handling and modeling</a:t>
            </a:r>
            <a:endParaRPr b="0" i="0" sz="1500" u="none" cap="none" strike="noStrike">
              <a:solidFill>
                <a:srgbClr val="000000"/>
              </a:solidFill>
              <a:latin typeface="Calibri"/>
              <a:ea typeface="Calibri"/>
              <a:cs typeface="Calibri"/>
              <a:sym typeface="Calibri"/>
            </a:endParaRPr>
          </a:p>
          <a:p>
            <a:pPr indent="-260350" lvl="1" marL="685800" marR="0" rtl="0" algn="l">
              <a:lnSpc>
                <a:spcPct val="115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encourages implementation of model-independent observation operators </a:t>
            </a:r>
            <a:endParaRPr b="0" i="0" sz="1500" u="none" cap="none" strike="noStrike">
              <a:solidFill>
                <a:srgbClr val="000000"/>
              </a:solidFill>
              <a:latin typeface="Calibri"/>
              <a:ea typeface="Calibri"/>
              <a:cs typeface="Calibri"/>
              <a:sym typeface="Calibri"/>
            </a:endParaRPr>
          </a:p>
          <a:p>
            <a:pPr indent="-260350" lvl="1" marL="685800" marR="0" rtl="0" algn="l">
              <a:lnSpc>
                <a:spcPct val="115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provides a unified Interface for Observation Data Access (IODA)</a:t>
            </a:r>
            <a:endParaRPr b="0" i="0" sz="1500" u="none" cap="none" strike="noStrike">
              <a:solidFill>
                <a:srgbClr val="000000"/>
              </a:solidFill>
              <a:latin typeface="Calibri"/>
              <a:ea typeface="Calibri"/>
              <a:cs typeface="Calibri"/>
              <a:sym typeface="Calibri"/>
            </a:endParaRPr>
          </a:p>
          <a:p>
            <a:pPr indent="-260350" lvl="1" marL="685800" marR="0" rtl="0" algn="l">
              <a:lnSpc>
                <a:spcPct val="80000"/>
              </a:lnSpc>
              <a:spcBef>
                <a:spcPts val="0"/>
              </a:spcBef>
              <a:spcAft>
                <a:spcPts val="0"/>
              </a:spcAft>
              <a:buClr>
                <a:srgbClr val="000000"/>
              </a:buClr>
              <a:buSzPts val="1500"/>
              <a:buFont typeface="Calibri"/>
              <a:buChar char="❏"/>
            </a:pPr>
            <a:r>
              <a:rPr b="0" i="0" lang="en-US" sz="1500" u="none" cap="none" strike="noStrike">
                <a:solidFill>
                  <a:srgbClr val="000000"/>
                </a:solidFill>
                <a:latin typeface="Calibri"/>
                <a:ea typeface="Calibri"/>
                <a:cs typeface="Calibri"/>
                <a:sym typeface="Calibri"/>
              </a:rPr>
              <a:t>is adaptable to exascale computing</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JEDI is for </a:t>
            </a:r>
            <a:r>
              <a:rPr b="1" i="0" lang="en-US" sz="1500" u="none" cap="none" strike="noStrike">
                <a:solidFill>
                  <a:srgbClr val="0099D8"/>
                </a:solidFill>
                <a:latin typeface="Calibri"/>
                <a:ea typeface="Calibri"/>
                <a:cs typeface="Calibri"/>
                <a:sym typeface="Calibri"/>
              </a:rPr>
              <a:t>scientific exploration</a:t>
            </a:r>
            <a:r>
              <a:rPr b="0" i="0" lang="en-US" sz="1500" u="none" cap="none" strike="noStrike">
                <a:solidFill>
                  <a:srgbClr val="0099D8"/>
                </a:solidFill>
                <a:latin typeface="Calibri"/>
                <a:ea typeface="Calibri"/>
                <a:cs typeface="Calibri"/>
                <a:sym typeface="Calibri"/>
              </a:rPr>
              <a:t> </a:t>
            </a:r>
            <a:r>
              <a:rPr b="0" i="0" lang="en-US" sz="1500" u="none" cap="none" strike="noStrike">
                <a:solidFill>
                  <a:srgbClr val="000000"/>
                </a:solidFill>
                <a:latin typeface="Calibri"/>
                <a:ea typeface="Calibri"/>
                <a:cs typeface="Calibri"/>
                <a:sym typeface="Calibri"/>
              </a:rPr>
              <a:t>and </a:t>
            </a:r>
            <a:r>
              <a:rPr b="1" i="0" lang="en-US" sz="1500" u="none" cap="none" strike="noStrike">
                <a:solidFill>
                  <a:srgbClr val="0099D8"/>
                </a:solidFill>
                <a:latin typeface="Calibri"/>
                <a:ea typeface="Calibri"/>
                <a:cs typeface="Calibri"/>
                <a:sym typeface="Calibri"/>
              </a:rPr>
              <a:t>operational forecasting</a:t>
            </a:r>
            <a:r>
              <a:rPr b="0" i="0" lang="en-US" sz="1500" u="none" cap="none" strike="noStrike">
                <a:solidFill>
                  <a:srgbClr val="07336F"/>
                </a:solidFill>
                <a:latin typeface="Calibri"/>
                <a:ea typeface="Calibri"/>
                <a:cs typeface="Calibri"/>
                <a:sym typeface="Calibri"/>
              </a:rPr>
              <a:t>.</a:t>
            </a:r>
            <a:endParaRPr b="1"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	 The keys to success are </a:t>
            </a:r>
            <a:r>
              <a:rPr b="1" i="0" lang="en-US" sz="1500" u="none" cap="none" strike="noStrike">
                <a:solidFill>
                  <a:srgbClr val="0099D8"/>
                </a:solidFill>
                <a:latin typeface="Calibri"/>
                <a:ea typeface="Calibri"/>
                <a:cs typeface="Calibri"/>
                <a:sym typeface="Calibri"/>
              </a:rPr>
              <a:t>separation of concerns </a:t>
            </a:r>
            <a:r>
              <a:rPr b="0" i="0" lang="en-US" sz="1500" u="none" cap="none" strike="noStrike">
                <a:solidFill>
                  <a:srgbClr val="000000"/>
                </a:solidFill>
                <a:latin typeface="Calibri"/>
                <a:ea typeface="Calibri"/>
                <a:cs typeface="Calibri"/>
                <a:sym typeface="Calibri"/>
              </a:rPr>
              <a:t>and </a:t>
            </a:r>
            <a:r>
              <a:rPr b="1" i="0" lang="en-US" sz="1500" u="none" cap="none" strike="noStrike">
                <a:solidFill>
                  <a:srgbClr val="0099D8"/>
                </a:solidFill>
                <a:latin typeface="Calibri"/>
                <a:ea typeface="Calibri"/>
                <a:cs typeface="Calibri"/>
                <a:sym typeface="Calibri"/>
              </a:rPr>
              <a:t>interfaces</a:t>
            </a:r>
            <a:r>
              <a:rPr b="0" i="0" lang="en-US" sz="1500" u="none" cap="none" strike="noStrike">
                <a:solidFill>
                  <a:srgbClr val="07336F"/>
                </a:solidFill>
                <a:latin typeface="Calibri"/>
                <a:ea typeface="Calibri"/>
                <a:cs typeface="Calibri"/>
                <a:sym typeface="Calibri"/>
              </a:rPr>
              <a:t>.</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560"/>
              </a:spcBef>
              <a:spcAft>
                <a:spcPts val="0"/>
              </a:spcAft>
              <a:buClr>
                <a:srgbClr val="000000"/>
              </a:buClr>
              <a:buSzPts val="1500"/>
              <a:buFont typeface="Arial"/>
              <a:buNone/>
            </a:pPr>
            <a:r>
              <a:t/>
            </a:r>
            <a:endParaRPr b="0" i="0" sz="1500" u="none" cap="none" strike="noStrike">
              <a:solidFill>
                <a:srgbClr val="07336F"/>
              </a:solidFill>
              <a:latin typeface="Calibri"/>
              <a:ea typeface="Calibri"/>
              <a:cs typeface="Calibri"/>
              <a:sym typeface="Calibri"/>
            </a:endParaRPr>
          </a:p>
        </p:txBody>
      </p:sp>
      <p:grpSp>
        <p:nvGrpSpPr>
          <p:cNvPr id="157" name="Google Shape;157;p10"/>
          <p:cNvGrpSpPr/>
          <p:nvPr/>
        </p:nvGrpSpPr>
        <p:grpSpPr>
          <a:xfrm>
            <a:off x="7404681" y="822953"/>
            <a:ext cx="1502619" cy="1191603"/>
            <a:chOff x="7328481" y="1295392"/>
            <a:chExt cx="1669577" cy="1324003"/>
          </a:xfrm>
        </p:grpSpPr>
        <p:pic>
          <p:nvPicPr>
            <p:cNvPr id="158" name="Google Shape;158;p10"/>
            <p:cNvPicPr preferRelativeResize="0"/>
            <p:nvPr/>
          </p:nvPicPr>
          <p:blipFill rotWithShape="1">
            <a:blip r:embed="rId3">
              <a:alphaModFix/>
            </a:blip>
            <a:srcRect b="0" l="0" r="0" t="0"/>
            <a:stretch/>
          </p:blipFill>
          <p:spPr>
            <a:xfrm>
              <a:off x="7691274" y="1295392"/>
              <a:ext cx="910653" cy="910653"/>
            </a:xfrm>
            <a:prstGeom prst="rect">
              <a:avLst/>
            </a:prstGeom>
            <a:noFill/>
            <a:ln>
              <a:noFill/>
            </a:ln>
          </p:spPr>
        </p:pic>
        <p:pic>
          <p:nvPicPr>
            <p:cNvPr id="159" name="Google Shape;159;p10"/>
            <p:cNvPicPr preferRelativeResize="0"/>
            <p:nvPr/>
          </p:nvPicPr>
          <p:blipFill rotWithShape="1">
            <a:blip r:embed="rId4">
              <a:alphaModFix/>
            </a:blip>
            <a:srcRect b="0" l="0" r="0" t="0"/>
            <a:stretch/>
          </p:blipFill>
          <p:spPr>
            <a:xfrm>
              <a:off x="7699063" y="2208660"/>
              <a:ext cx="477177" cy="399238"/>
            </a:xfrm>
            <a:prstGeom prst="rect">
              <a:avLst/>
            </a:prstGeom>
            <a:noFill/>
            <a:ln>
              <a:noFill/>
            </a:ln>
          </p:spPr>
        </p:pic>
        <p:pic>
          <p:nvPicPr>
            <p:cNvPr id="160" name="Google Shape;160;p10"/>
            <p:cNvPicPr preferRelativeResize="0"/>
            <p:nvPr/>
          </p:nvPicPr>
          <p:blipFill rotWithShape="1">
            <a:blip r:embed="rId5">
              <a:alphaModFix/>
            </a:blip>
            <a:srcRect b="0" l="0" r="0" t="0"/>
            <a:stretch/>
          </p:blipFill>
          <p:spPr>
            <a:xfrm>
              <a:off x="8229616" y="2195342"/>
              <a:ext cx="424053" cy="424053"/>
            </a:xfrm>
            <a:prstGeom prst="rect">
              <a:avLst/>
            </a:prstGeom>
            <a:noFill/>
            <a:ln>
              <a:noFill/>
            </a:ln>
          </p:spPr>
        </p:pic>
        <p:pic>
          <p:nvPicPr>
            <p:cNvPr id="161" name="Google Shape;161;p10"/>
            <p:cNvPicPr preferRelativeResize="0"/>
            <p:nvPr/>
          </p:nvPicPr>
          <p:blipFill rotWithShape="1">
            <a:blip r:embed="rId6">
              <a:alphaModFix/>
            </a:blip>
            <a:srcRect b="0" l="0" r="0" t="0"/>
            <a:stretch/>
          </p:blipFill>
          <p:spPr>
            <a:xfrm>
              <a:off x="7328481" y="1937992"/>
              <a:ext cx="381594" cy="381594"/>
            </a:xfrm>
            <a:prstGeom prst="rect">
              <a:avLst/>
            </a:prstGeom>
            <a:noFill/>
            <a:ln>
              <a:noFill/>
            </a:ln>
          </p:spPr>
        </p:pic>
        <p:pic>
          <p:nvPicPr>
            <p:cNvPr id="162" name="Google Shape;162;p10"/>
            <p:cNvPicPr preferRelativeResize="0"/>
            <p:nvPr/>
          </p:nvPicPr>
          <p:blipFill rotWithShape="1">
            <a:blip r:embed="rId7">
              <a:alphaModFix/>
            </a:blip>
            <a:srcRect b="0" l="0" r="0" t="0"/>
            <a:stretch/>
          </p:blipFill>
          <p:spPr>
            <a:xfrm>
              <a:off x="8615534" y="1950603"/>
              <a:ext cx="382524" cy="350520"/>
            </a:xfrm>
            <a:prstGeom prst="rect">
              <a:avLst/>
            </a:prstGeom>
            <a:noFill/>
            <a:ln>
              <a:noFill/>
            </a:ln>
          </p:spPr>
        </p:pic>
      </p:grpSp>
      <p:sp>
        <p:nvSpPr>
          <p:cNvPr id="163" name="Google Shape;163;p10"/>
          <p:cNvSpPr txBox="1"/>
          <p:nvPr/>
        </p:nvSpPr>
        <p:spPr>
          <a:xfrm>
            <a:off x="628646" y="4295165"/>
            <a:ext cx="477300" cy="4386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3300"/>
              <a:buFont typeface="Arial"/>
              <a:buNone/>
            </a:pPr>
            <a:r>
              <a:rPr b="0" i="0" lang="en-US" sz="3300" u="none" cap="none" strike="noStrike">
                <a:solidFill>
                  <a:srgbClr val="171616"/>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164" name="Google Shape;164;p10"/>
          <p:cNvSpPr txBox="1"/>
          <p:nvPr>
            <p:ph type="title"/>
          </p:nvPr>
        </p:nvSpPr>
        <p:spPr>
          <a:xfrm>
            <a:off x="457200" y="46038"/>
            <a:ext cx="8229600" cy="594300"/>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SzPts val="990"/>
              <a:buNone/>
            </a:pPr>
            <a:r>
              <a:rPr lang="en-US" sz="2080"/>
              <a:t>Joint Effort for Data assimilation Integration</a:t>
            </a:r>
            <a:endParaRPr sz="20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nvSpPr>
        <p:spPr>
          <a:xfrm>
            <a:off x="362276" y="57150"/>
            <a:ext cx="8049000" cy="5688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accent1"/>
                </a:solidFill>
                <a:latin typeface="Arial"/>
                <a:ea typeface="Arial"/>
                <a:cs typeface="Arial"/>
                <a:sym typeface="Arial"/>
              </a:rPr>
              <a:t>Leveraging JEDI for Coupled DA</a:t>
            </a:r>
            <a:endParaRPr b="1" i="0" sz="2300" u="none" cap="none" strike="noStrike">
              <a:solidFill>
                <a:schemeClr val="accent1"/>
              </a:solidFill>
              <a:latin typeface="Arial"/>
              <a:ea typeface="Arial"/>
              <a:cs typeface="Arial"/>
              <a:sym typeface="Arial"/>
            </a:endParaRPr>
          </a:p>
        </p:txBody>
      </p:sp>
      <p:sp>
        <p:nvSpPr>
          <p:cNvPr id="171" name="Google Shape;171;p11"/>
          <p:cNvSpPr txBox="1"/>
          <p:nvPr/>
        </p:nvSpPr>
        <p:spPr>
          <a:xfrm>
            <a:off x="433163" y="582581"/>
            <a:ext cx="8225700" cy="4666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JEDI is the foundation for our unified data assimilation strategy. Interfaces exist for most UFS-based components</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FV3 (atmosphere)</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MOM6 (ocean)</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CICE5/6 (sea ice)</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WAVEWATCHIII (waves)</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GOCART and CMAQ (composition and chemistry)</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Noah and noah-mp (land)</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CMEPS Mediator (coupler)</a:t>
            </a:r>
            <a:endParaRPr b="0" i="0" sz="1400" u="none" cap="none" strike="noStrike">
              <a:solidFill>
                <a:srgbClr val="000000"/>
              </a:solidFill>
              <a:latin typeface="Calibri"/>
              <a:ea typeface="Calibri"/>
              <a:cs typeface="Calibri"/>
              <a:sym typeface="Calibri"/>
            </a:endParaRPr>
          </a:p>
          <a:p>
            <a:pPr indent="0" lvl="0" marL="520700" marR="0" rtl="0" algn="l">
              <a:lnSpc>
                <a:spcPct val="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520700" marR="0" rtl="0" algn="l">
              <a:lnSpc>
                <a:spcPct val="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520700" marR="0" rtl="0" algn="l">
              <a:lnSpc>
                <a:spcPct val="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In parallel to working out transition for atmospheric systems, we have begun building out “non-atmospheric” JEDI-based assimilation capabilities and those tailored for coupled assimilation.</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Marine (ocean and sea ice)</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Land (snow and soil moisture/temperature)</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Wave (on hold)</a:t>
            </a:r>
            <a:endParaRPr b="0" i="0" sz="1400" u="none" cap="none" strike="noStrike">
              <a:solidFill>
                <a:srgbClr val="000000"/>
              </a:solidFill>
              <a:latin typeface="Calibri"/>
              <a:ea typeface="Calibri"/>
              <a:cs typeface="Calibri"/>
              <a:sym typeface="Calibri"/>
            </a:endParaRPr>
          </a:p>
          <a:p>
            <a:pPr indent="-215900" lvl="1" marL="520700" marR="0" rtl="0" algn="l">
              <a:lnSpc>
                <a:spcPct val="115000"/>
              </a:lnSpc>
              <a:spcBef>
                <a:spcPts val="0"/>
              </a:spcBef>
              <a:spcAft>
                <a:spcPts val="0"/>
              </a:spcAft>
              <a:buClr>
                <a:srgbClr val="000000"/>
              </a:buClr>
              <a:buSzPts val="1400"/>
              <a:buFont typeface="Calibri"/>
              <a:buChar char="❏"/>
            </a:pPr>
            <a:r>
              <a:rPr b="0" i="0" lang="en-US" sz="1400" u="none" cap="none" strike="noStrike">
                <a:solidFill>
                  <a:srgbClr val="000000"/>
                </a:solidFill>
                <a:latin typeface="Calibri"/>
                <a:ea typeface="Calibri"/>
                <a:cs typeface="Calibri"/>
                <a:sym typeface="Calibri"/>
              </a:rPr>
              <a:t>Aerosol Optical Depth and Atmospheric Composition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72" name="Google Shape;172;p11"/>
          <p:cNvPicPr preferRelativeResize="0"/>
          <p:nvPr/>
        </p:nvPicPr>
        <p:blipFill rotWithShape="1">
          <a:blip r:embed="rId3">
            <a:alphaModFix/>
          </a:blip>
          <a:srcRect b="0" l="0" r="0" t="0"/>
          <a:stretch/>
        </p:blipFill>
        <p:spPr>
          <a:xfrm>
            <a:off x="4900067" y="805853"/>
            <a:ext cx="3886533" cy="2078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txBox="1"/>
          <p:nvPr>
            <p:ph type="title"/>
          </p:nvPr>
        </p:nvSpPr>
        <p:spPr>
          <a:xfrm>
            <a:off x="457200" y="46038"/>
            <a:ext cx="8229600" cy="594300"/>
          </a:xfrm>
          <a:prstGeom prst="rect">
            <a:avLst/>
          </a:prstGeom>
          <a:noFill/>
          <a:ln>
            <a:noFill/>
          </a:ln>
        </p:spPr>
        <p:txBody>
          <a:bodyPr anchorCtr="0" anchor="t" bIns="45700" lIns="0" spcFirstLastPara="1" rIns="0" wrap="square" tIns="45700">
            <a:normAutofit fontScale="90000"/>
          </a:bodyPr>
          <a:lstStyle/>
          <a:p>
            <a:pPr indent="0" lvl="0" marL="0" rtl="0" algn="ctr">
              <a:lnSpc>
                <a:spcPct val="90000"/>
              </a:lnSpc>
              <a:spcBef>
                <a:spcPts val="0"/>
              </a:spcBef>
              <a:spcAft>
                <a:spcPts val="0"/>
              </a:spcAft>
              <a:buSzPct val="83333"/>
              <a:buNone/>
            </a:pPr>
            <a:r>
              <a:rPr lang="en-US" sz="2400"/>
              <a:t>Preliminary 3DVar Cycling Results</a:t>
            </a:r>
            <a:endParaRPr sz="2400"/>
          </a:p>
          <a:p>
            <a:pPr indent="0" lvl="0" marL="0" rtl="0" algn="ctr">
              <a:lnSpc>
                <a:spcPct val="90000"/>
              </a:lnSpc>
              <a:spcBef>
                <a:spcPts val="0"/>
              </a:spcBef>
              <a:spcAft>
                <a:spcPts val="0"/>
              </a:spcAft>
              <a:buSzPct val="83333"/>
              <a:buNone/>
            </a:pPr>
            <a:r>
              <a:rPr lang="en-US" sz="2400"/>
              <a:t>(See Thomas et al., GFSv17 Overview)</a:t>
            </a:r>
            <a:endParaRPr sz="2400"/>
          </a:p>
        </p:txBody>
      </p:sp>
      <p:grpSp>
        <p:nvGrpSpPr>
          <p:cNvPr id="178" name="Google Shape;178;p12"/>
          <p:cNvGrpSpPr/>
          <p:nvPr/>
        </p:nvGrpSpPr>
        <p:grpSpPr>
          <a:xfrm>
            <a:off x="4282450" y="618366"/>
            <a:ext cx="3942759" cy="3868771"/>
            <a:chOff x="2357759" y="772675"/>
            <a:chExt cx="4255541" cy="4491259"/>
          </a:xfrm>
        </p:grpSpPr>
        <p:pic>
          <p:nvPicPr>
            <p:cNvPr id="179" name="Google Shape;179;p12"/>
            <p:cNvPicPr preferRelativeResize="0"/>
            <p:nvPr/>
          </p:nvPicPr>
          <p:blipFill rotWithShape="1">
            <a:blip r:embed="rId3">
              <a:alphaModFix/>
            </a:blip>
            <a:srcRect b="0" l="0" r="8833" t="3873"/>
            <a:stretch/>
          </p:blipFill>
          <p:spPr>
            <a:xfrm>
              <a:off x="2357759" y="886657"/>
              <a:ext cx="4037345" cy="4256850"/>
            </a:xfrm>
            <a:prstGeom prst="rect">
              <a:avLst/>
            </a:prstGeom>
            <a:noFill/>
            <a:ln>
              <a:noFill/>
            </a:ln>
          </p:spPr>
        </p:pic>
        <p:sp>
          <p:nvSpPr>
            <p:cNvPr id="180" name="Google Shape;180;p12"/>
            <p:cNvSpPr txBox="1"/>
            <p:nvPr/>
          </p:nvSpPr>
          <p:spPr>
            <a:xfrm>
              <a:off x="2910750" y="772675"/>
              <a:ext cx="34461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A4595"/>
                  </a:solidFill>
                  <a:latin typeface="Calibri"/>
                  <a:ea typeface="Calibri"/>
                  <a:cs typeface="Calibri"/>
                  <a:sym typeface="Calibri"/>
                </a:rPr>
                <a:t>Mean stats per lead time for July 1-11, 2021 </a:t>
              </a:r>
              <a:endParaRPr b="1" i="0" sz="1000" u="none" cap="none" strike="noStrike">
                <a:solidFill>
                  <a:srgbClr val="0A4595"/>
                </a:solidFill>
                <a:latin typeface="Calibri"/>
                <a:ea typeface="Calibri"/>
                <a:cs typeface="Calibri"/>
                <a:sym typeface="Calibri"/>
              </a:endParaRPr>
            </a:p>
          </p:txBody>
        </p:sp>
        <p:sp>
          <p:nvSpPr>
            <p:cNvPr id="181" name="Google Shape;181;p12"/>
            <p:cNvSpPr txBox="1"/>
            <p:nvPr/>
          </p:nvSpPr>
          <p:spPr>
            <a:xfrm>
              <a:off x="2415400" y="4825634"/>
              <a:ext cx="4197900" cy="43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999999"/>
                  </a:solidFill>
                  <a:latin typeface="Calibri"/>
                  <a:ea typeface="Calibri"/>
                  <a:cs typeface="Calibri"/>
                  <a:sym typeface="Calibri"/>
                </a:rPr>
                <a:t>Valid for 60°S-60°N</a:t>
              </a:r>
              <a:endParaRPr b="0" i="0" sz="1300" u="none" cap="none" strike="noStrike">
                <a:solidFill>
                  <a:srgbClr val="999999"/>
                </a:solidFill>
                <a:latin typeface="Calibri"/>
                <a:ea typeface="Calibri"/>
                <a:cs typeface="Calibri"/>
                <a:sym typeface="Calibri"/>
              </a:endParaRPr>
            </a:p>
          </p:txBody>
        </p:sp>
      </p:grpSp>
      <p:pic>
        <p:nvPicPr>
          <p:cNvPr id="182" name="Google Shape;182;p12"/>
          <p:cNvPicPr preferRelativeResize="0"/>
          <p:nvPr/>
        </p:nvPicPr>
        <p:blipFill rotWithShape="1">
          <a:blip r:embed="rId4">
            <a:alphaModFix/>
          </a:blip>
          <a:srcRect b="0" l="0" r="0" t="0"/>
          <a:stretch/>
        </p:blipFill>
        <p:spPr>
          <a:xfrm>
            <a:off x="914400" y="781050"/>
            <a:ext cx="3438150" cy="3438150"/>
          </a:xfrm>
          <a:prstGeom prst="rect">
            <a:avLst/>
          </a:prstGeom>
          <a:noFill/>
          <a:ln>
            <a:noFill/>
          </a:ln>
        </p:spPr>
      </p:pic>
      <p:sp>
        <p:nvSpPr>
          <p:cNvPr id="183" name="Google Shape;183;p12"/>
          <p:cNvSpPr txBox="1"/>
          <p:nvPr/>
        </p:nvSpPr>
        <p:spPr>
          <a:xfrm>
            <a:off x="5721375" y="3210200"/>
            <a:ext cx="22716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1" lang="en-US" sz="1100" u="none" cap="none" strike="noStrike">
                <a:solidFill>
                  <a:schemeClr val="accent2"/>
                </a:solidFill>
                <a:latin typeface="Arial"/>
                <a:ea typeface="Arial"/>
                <a:cs typeface="Arial"/>
                <a:sym typeface="Arial"/>
              </a:rPr>
              <a:t>Figure courtesy of Katie Lukens</a:t>
            </a:r>
            <a:endParaRPr b="0" i="1" sz="1100" u="none" cap="none" strike="noStrike">
              <a:solidFill>
                <a:schemeClr val="accent2"/>
              </a:solidFill>
              <a:latin typeface="Arial"/>
              <a:ea typeface="Arial"/>
              <a:cs typeface="Arial"/>
              <a:sym typeface="Arial"/>
            </a:endParaRPr>
          </a:p>
        </p:txBody>
      </p:sp>
      <p:sp>
        <p:nvSpPr>
          <p:cNvPr id="184" name="Google Shape;184;p12"/>
          <p:cNvSpPr txBox="1"/>
          <p:nvPr/>
        </p:nvSpPr>
        <p:spPr>
          <a:xfrm>
            <a:off x="136950" y="4359900"/>
            <a:ext cx="8870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chemeClr val="accent2"/>
                </a:solidFill>
                <a:latin typeface="Arial"/>
                <a:ea typeface="Arial"/>
                <a:cs typeface="Arial"/>
                <a:sym typeface="Arial"/>
              </a:rPr>
              <a:t>Evaluation is ongoing, but initial cycling results with OCN/ICE DA are encouraging.</a:t>
            </a:r>
            <a:endParaRPr b="0" i="1" sz="1800" u="none" cap="none" strike="noStrike">
              <a:solidFill>
                <a:schemeClr val="accent2"/>
              </a:solidFill>
              <a:latin typeface="Arial"/>
              <a:ea typeface="Arial"/>
              <a:cs typeface="Arial"/>
              <a:sym typeface="Arial"/>
            </a:endParaRPr>
          </a:p>
        </p:txBody>
      </p:sp>
      <p:sp>
        <p:nvSpPr>
          <p:cNvPr id="185" name="Google Shape;185;p12"/>
          <p:cNvSpPr txBox="1"/>
          <p:nvPr/>
        </p:nvSpPr>
        <p:spPr>
          <a:xfrm>
            <a:off x="0" y="2130675"/>
            <a:ext cx="1324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2"/>
                </a:solidFill>
                <a:latin typeface="Arial"/>
                <a:ea typeface="Arial"/>
                <a:cs typeface="Arial"/>
                <a:sym typeface="Arial"/>
              </a:rPr>
              <a:t>500 hPa NH ACC</a:t>
            </a:r>
            <a:endParaRPr b="1" i="0" sz="1800" u="none" cap="none" strike="noStrike">
              <a:solidFill>
                <a:schemeClr val="accent2"/>
              </a:solidFill>
              <a:latin typeface="Arial"/>
              <a:ea typeface="Arial"/>
              <a:cs typeface="Arial"/>
              <a:sym typeface="Arial"/>
            </a:endParaRPr>
          </a:p>
        </p:txBody>
      </p:sp>
      <p:sp>
        <p:nvSpPr>
          <p:cNvPr id="186" name="Google Shape;186;p12"/>
          <p:cNvSpPr txBox="1"/>
          <p:nvPr/>
        </p:nvSpPr>
        <p:spPr>
          <a:xfrm>
            <a:off x="7924800" y="2130675"/>
            <a:ext cx="13245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accent2"/>
                </a:solidFill>
                <a:latin typeface="Arial"/>
                <a:ea typeface="Arial"/>
                <a:cs typeface="Arial"/>
                <a:sym typeface="Arial"/>
              </a:rPr>
              <a:t>SST vs. OSTIA</a:t>
            </a:r>
            <a:endParaRPr b="1" i="0" sz="1800" u="none" cap="none" strike="noStrike">
              <a:solidFill>
                <a:schemeClr val="accent2"/>
              </a:solidFill>
              <a:latin typeface="Arial"/>
              <a:ea typeface="Arial"/>
              <a:cs typeface="Arial"/>
              <a:sym typeface="Arial"/>
            </a:endParaRPr>
          </a:p>
        </p:txBody>
      </p:sp>
      <p:sp>
        <p:nvSpPr>
          <p:cNvPr id="187" name="Google Shape;187;p12"/>
          <p:cNvSpPr txBox="1"/>
          <p:nvPr/>
        </p:nvSpPr>
        <p:spPr>
          <a:xfrm>
            <a:off x="8066850" y="54001"/>
            <a:ext cx="1040400" cy="1477297"/>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ATM model, ATM DA</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0000"/>
                </a:solidFill>
                <a:latin typeface="Arial"/>
                <a:ea typeface="Arial"/>
                <a:cs typeface="Arial"/>
                <a:sym typeface="Arial"/>
              </a:rPr>
              <a:t>S2S model, ATM DA</a:t>
            </a:r>
            <a:endParaRPr b="1" i="0" sz="1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FF00"/>
                </a:solidFill>
                <a:latin typeface="Arial"/>
                <a:ea typeface="Arial"/>
                <a:cs typeface="Arial"/>
                <a:sym typeface="Arial"/>
              </a:rPr>
              <a:t>S2S model, </a:t>
            </a:r>
            <a:endParaRPr b="1" i="0" sz="1200" u="none" cap="none" strike="noStrike">
              <a:solidFill>
                <a:srgbClr val="00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FF00"/>
                </a:solidFill>
                <a:latin typeface="Arial"/>
                <a:ea typeface="Arial"/>
                <a:cs typeface="Arial"/>
                <a:sym typeface="Arial"/>
              </a:rPr>
              <a:t>S2S DA</a:t>
            </a:r>
            <a:endParaRPr/>
          </a:p>
        </p:txBody>
      </p:sp>
      <p:sp>
        <p:nvSpPr>
          <p:cNvPr id="188" name="Google Shape;188;p12"/>
          <p:cNvSpPr txBox="1"/>
          <p:nvPr/>
        </p:nvSpPr>
        <p:spPr>
          <a:xfrm>
            <a:off x="1238725" y="3617025"/>
            <a:ext cx="1970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chemeClr val="accent2"/>
                </a:solidFill>
                <a:latin typeface="Arial"/>
                <a:ea typeface="Arial"/>
                <a:cs typeface="Arial"/>
                <a:sym typeface="Arial"/>
              </a:rPr>
              <a:t>Figure courtesy of Xuanli Li</a:t>
            </a:r>
            <a:endParaRPr b="0" i="1" sz="1100" u="none" cap="none" strike="noStrike">
              <a:solidFill>
                <a:schemeClr val="accent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type="title"/>
          </p:nvPr>
        </p:nvSpPr>
        <p:spPr>
          <a:xfrm>
            <a:off x="457200" y="46047"/>
            <a:ext cx="8229600" cy="420300"/>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SzPts val="990"/>
              <a:buNone/>
            </a:pPr>
            <a:r>
              <a:rPr lang="en-US" sz="2480"/>
              <a:t>Summary</a:t>
            </a:r>
            <a:endParaRPr sz="2480"/>
          </a:p>
          <a:p>
            <a:pPr indent="0" lvl="0" marL="0" rtl="0" algn="ctr">
              <a:lnSpc>
                <a:spcPct val="90000"/>
              </a:lnSpc>
              <a:spcBef>
                <a:spcPts val="0"/>
              </a:spcBef>
              <a:spcAft>
                <a:spcPts val="0"/>
              </a:spcAft>
              <a:buSzPts val="990"/>
              <a:buNone/>
            </a:pPr>
            <a:r>
              <a:t/>
            </a:r>
            <a:endParaRPr sz="1380"/>
          </a:p>
        </p:txBody>
      </p:sp>
      <p:sp>
        <p:nvSpPr>
          <p:cNvPr id="194" name="Google Shape;194;p13"/>
          <p:cNvSpPr txBox="1"/>
          <p:nvPr>
            <p:ph idx="1" type="body"/>
          </p:nvPr>
        </p:nvSpPr>
        <p:spPr>
          <a:xfrm>
            <a:off x="92900" y="614875"/>
            <a:ext cx="8962200" cy="3680700"/>
          </a:xfrm>
          <a:prstGeom prst="rect">
            <a:avLst/>
          </a:prstGeom>
          <a:noFill/>
          <a:ln>
            <a:noFill/>
          </a:ln>
        </p:spPr>
        <p:txBody>
          <a:bodyPr anchorCtr="0" anchor="t" bIns="45700" lIns="0" spcFirstLastPara="1" rIns="0" wrap="square" tIns="0">
            <a:normAutofit/>
          </a:bodyPr>
          <a:lstStyle/>
          <a:p>
            <a:pPr indent="-323850" lvl="0" marL="457200" rtl="0" algn="l">
              <a:lnSpc>
                <a:spcPct val="110000"/>
              </a:lnSpc>
              <a:spcBef>
                <a:spcPts val="600"/>
              </a:spcBef>
              <a:spcAft>
                <a:spcPts val="0"/>
              </a:spcAft>
              <a:buClr>
                <a:srgbClr val="0B4596"/>
              </a:buClr>
              <a:buSzPts val="1500"/>
              <a:buChar char="●"/>
            </a:pPr>
            <a:r>
              <a:rPr lang="en-US" sz="1500">
                <a:solidFill>
                  <a:srgbClr val="0B4596"/>
                </a:solidFill>
              </a:rPr>
              <a:t>Data Assimilation is critical for the success of UFS and improving predictive capabilities</a:t>
            </a:r>
            <a:endParaRPr sz="1500">
              <a:solidFill>
                <a:srgbClr val="0B4596"/>
              </a:solidFill>
            </a:endParaRPr>
          </a:p>
          <a:p>
            <a:pPr indent="-323850" lvl="0" marL="457200" rtl="0" algn="l">
              <a:lnSpc>
                <a:spcPct val="90000"/>
              </a:lnSpc>
              <a:spcBef>
                <a:spcPts val="1000"/>
              </a:spcBef>
              <a:spcAft>
                <a:spcPts val="0"/>
              </a:spcAft>
              <a:buClr>
                <a:srgbClr val="0B4596"/>
              </a:buClr>
              <a:buSzPts val="1500"/>
              <a:buChar char="●"/>
            </a:pPr>
            <a:r>
              <a:rPr lang="en-US" sz="1500">
                <a:solidFill>
                  <a:srgbClr val="0B4596"/>
                </a:solidFill>
              </a:rPr>
              <a:t>NWS/NCEP/EMC Strategy published; NOAA Strategy going through final review</a:t>
            </a:r>
            <a:endParaRPr sz="1500">
              <a:solidFill>
                <a:srgbClr val="0B4596"/>
              </a:solidFill>
            </a:endParaRPr>
          </a:p>
          <a:p>
            <a:pPr indent="-323850" lvl="1" marL="914400" rtl="0" algn="l">
              <a:lnSpc>
                <a:spcPct val="110000"/>
              </a:lnSpc>
              <a:spcBef>
                <a:spcPts val="0"/>
              </a:spcBef>
              <a:spcAft>
                <a:spcPts val="0"/>
              </a:spcAft>
              <a:buClr>
                <a:srgbClr val="0B4596"/>
              </a:buClr>
              <a:buSzPts val="1500"/>
              <a:buChar char="○"/>
            </a:pPr>
            <a:r>
              <a:rPr lang="en-US" sz="1500">
                <a:solidFill>
                  <a:srgbClr val="0B4596"/>
                </a:solidFill>
              </a:rPr>
              <a:t>Time for execution</a:t>
            </a:r>
            <a:endParaRPr sz="1500">
              <a:solidFill>
                <a:srgbClr val="0B4596"/>
              </a:solidFill>
            </a:endParaRPr>
          </a:p>
          <a:p>
            <a:pPr indent="-323850" lvl="1" marL="914400" rtl="0" algn="l">
              <a:lnSpc>
                <a:spcPct val="110000"/>
              </a:lnSpc>
              <a:spcBef>
                <a:spcPts val="0"/>
              </a:spcBef>
              <a:spcAft>
                <a:spcPts val="0"/>
              </a:spcAft>
              <a:buClr>
                <a:srgbClr val="0B4596"/>
              </a:buClr>
              <a:buSzPts val="1500"/>
              <a:buChar char="○"/>
            </a:pPr>
            <a:r>
              <a:rPr lang="en-US" sz="1500">
                <a:solidFill>
                  <a:srgbClr val="0B4596"/>
                </a:solidFill>
              </a:rPr>
              <a:t>Unified Infrastructure and Workforce are major themes</a:t>
            </a:r>
            <a:endParaRPr sz="1500">
              <a:solidFill>
                <a:srgbClr val="0B4596"/>
              </a:solidFill>
            </a:endParaRPr>
          </a:p>
          <a:p>
            <a:pPr indent="-323850" lvl="0" marL="457200" rtl="0" algn="l">
              <a:lnSpc>
                <a:spcPct val="90000"/>
              </a:lnSpc>
              <a:spcBef>
                <a:spcPts val="1000"/>
              </a:spcBef>
              <a:spcAft>
                <a:spcPts val="0"/>
              </a:spcAft>
              <a:buClr>
                <a:srgbClr val="0B4596"/>
              </a:buClr>
              <a:buSzPts val="1500"/>
              <a:buChar char="●"/>
            </a:pPr>
            <a:r>
              <a:rPr lang="en-US" sz="1500">
                <a:solidFill>
                  <a:srgbClr val="0B4596"/>
                </a:solidFill>
              </a:rPr>
              <a:t>JEDI readiness is accelerating, but more work to do</a:t>
            </a:r>
            <a:endParaRPr sz="1500">
              <a:solidFill>
                <a:srgbClr val="0B4596"/>
              </a:solidFill>
            </a:endParaRPr>
          </a:p>
          <a:p>
            <a:pPr indent="-323850" lvl="0" marL="457200" rtl="0" algn="l">
              <a:lnSpc>
                <a:spcPct val="90000"/>
              </a:lnSpc>
              <a:spcBef>
                <a:spcPts val="1000"/>
              </a:spcBef>
              <a:spcAft>
                <a:spcPts val="0"/>
              </a:spcAft>
              <a:buClr>
                <a:srgbClr val="0B4596"/>
              </a:buClr>
              <a:buSzPts val="1500"/>
              <a:buChar char="●"/>
            </a:pPr>
            <a:r>
              <a:rPr lang="en-US" sz="1500">
                <a:solidFill>
                  <a:srgbClr val="0B4596"/>
                </a:solidFill>
              </a:rPr>
              <a:t>Workforce is evolving; looking forward to TDSA and CADRE collaboration to set stage for the future</a:t>
            </a:r>
            <a:endParaRPr sz="1500">
              <a:solidFill>
                <a:srgbClr val="0B4596"/>
              </a:solidFill>
            </a:endParaRPr>
          </a:p>
          <a:p>
            <a:pPr indent="-323850" lvl="0" marL="457200" rtl="0" algn="l">
              <a:lnSpc>
                <a:spcPct val="90000"/>
              </a:lnSpc>
              <a:spcBef>
                <a:spcPts val="1000"/>
              </a:spcBef>
              <a:spcAft>
                <a:spcPts val="0"/>
              </a:spcAft>
              <a:buClr>
                <a:srgbClr val="0B4596"/>
              </a:buClr>
              <a:buSzPts val="1500"/>
              <a:buChar char="●"/>
            </a:pPr>
            <a:r>
              <a:rPr lang="en-US" sz="1500">
                <a:solidFill>
                  <a:srgbClr val="0B4596"/>
                </a:solidFill>
              </a:rPr>
              <a:t>Technological advancements are accelerating – need to be proactive, not reactive</a:t>
            </a:r>
            <a:endParaRPr sz="1500">
              <a:solidFill>
                <a:srgbClr val="0B4596"/>
              </a:solidFill>
            </a:endParaRPr>
          </a:p>
          <a:p>
            <a:pPr indent="-323850" lvl="1" marL="914400" rtl="0" algn="l">
              <a:lnSpc>
                <a:spcPct val="110000"/>
              </a:lnSpc>
              <a:spcBef>
                <a:spcPts val="0"/>
              </a:spcBef>
              <a:spcAft>
                <a:spcPts val="0"/>
              </a:spcAft>
              <a:buClr>
                <a:srgbClr val="0B4596"/>
              </a:buClr>
              <a:buSzPts val="1500"/>
              <a:buChar char="○"/>
            </a:pPr>
            <a:r>
              <a:rPr lang="en-US" sz="1500">
                <a:solidFill>
                  <a:srgbClr val="0B4596"/>
                </a:solidFill>
              </a:rPr>
              <a:t>AI/ML isn’t coming, it’s already here. </a:t>
            </a:r>
            <a:endParaRPr sz="1500">
              <a:solidFill>
                <a:srgbClr val="0B459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384919" y="60281"/>
            <a:ext cx="7933800" cy="587400"/>
          </a:xfrm>
          <a:prstGeom prst="rect">
            <a:avLst/>
          </a:prstGeom>
          <a:noFill/>
          <a:ln>
            <a:noFill/>
          </a:ln>
        </p:spPr>
        <p:txBody>
          <a:bodyPr anchorCtr="0" anchor="t" bIns="45700" lIns="0" spcFirstLastPara="1" rIns="0" wrap="square" tIns="45700">
            <a:normAutofit fontScale="90000"/>
          </a:bodyPr>
          <a:lstStyle/>
          <a:p>
            <a:pPr indent="0" lvl="0" marL="0" rtl="0" algn="ctr">
              <a:lnSpc>
                <a:spcPct val="90000"/>
              </a:lnSpc>
              <a:spcBef>
                <a:spcPts val="0"/>
              </a:spcBef>
              <a:spcAft>
                <a:spcPts val="0"/>
              </a:spcAft>
              <a:buSzPct val="66666"/>
              <a:buNone/>
            </a:pPr>
            <a:r>
              <a:rPr lang="en-US" sz="3000"/>
              <a:t>Data Assimilation Grand Challenges</a:t>
            </a:r>
            <a:endParaRPr sz="3000"/>
          </a:p>
          <a:p>
            <a:pPr indent="0" lvl="0" marL="0" rtl="0" algn="l">
              <a:lnSpc>
                <a:spcPct val="90000"/>
              </a:lnSpc>
              <a:spcBef>
                <a:spcPts val="0"/>
              </a:spcBef>
              <a:spcAft>
                <a:spcPts val="0"/>
              </a:spcAft>
              <a:buSzPct val="66666"/>
              <a:buNone/>
            </a:pPr>
            <a:r>
              <a:t/>
            </a:r>
            <a:endParaRPr sz="3000"/>
          </a:p>
        </p:txBody>
      </p:sp>
      <p:sp>
        <p:nvSpPr>
          <p:cNvPr id="69" name="Google Shape;69;p2"/>
          <p:cNvSpPr txBox="1"/>
          <p:nvPr>
            <p:ph idx="1" type="body"/>
          </p:nvPr>
        </p:nvSpPr>
        <p:spPr>
          <a:xfrm>
            <a:off x="118950" y="552625"/>
            <a:ext cx="5527800" cy="3077100"/>
          </a:xfrm>
          <a:prstGeom prst="rect">
            <a:avLst/>
          </a:prstGeom>
          <a:noFill/>
          <a:ln>
            <a:noFill/>
          </a:ln>
        </p:spPr>
        <p:txBody>
          <a:bodyPr anchorCtr="0" anchor="t" bIns="45700" lIns="0" spcFirstLastPara="1" rIns="0" wrap="square" tIns="0">
            <a:normAutofit/>
          </a:bodyPr>
          <a:lstStyle/>
          <a:p>
            <a:pPr indent="0" lvl="0" marL="0" rtl="0" algn="l">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10 year activities and addressing grand challenges in data assimilation:</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Coupled assimilation across the Earth system</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Multiscale assimilation across temporal and spatial scales</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Increase in volume and types of observations (including non-traditional, crowdsourced, more hyperspectral)</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Representation of system uncertainty and model error, including coupled systems</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Non-Gaussianity and nonlinear in errors </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Consideration of future HPC architecture, exascale, AI-ML integration</a:t>
            </a:r>
            <a:endParaRPr sz="1400">
              <a:solidFill>
                <a:srgbClr val="000000"/>
              </a:solidFill>
              <a:latin typeface="Calibri"/>
              <a:ea typeface="Calibri"/>
              <a:cs typeface="Calibri"/>
              <a:sym typeface="Calibri"/>
            </a:endParaRPr>
          </a:p>
          <a:p>
            <a:pPr indent="-254000" lvl="1" marL="685800" rtl="0" algn="l">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Reanalysis</a:t>
            </a:r>
            <a:endParaRPr sz="1400">
              <a:solidFill>
                <a:srgbClr val="000000"/>
              </a:solidFill>
              <a:latin typeface="Calibri"/>
              <a:ea typeface="Calibri"/>
              <a:cs typeface="Calibri"/>
              <a:sym typeface="Calibri"/>
            </a:endParaRPr>
          </a:p>
        </p:txBody>
      </p:sp>
      <p:pic>
        <p:nvPicPr>
          <p:cNvPr id="70" name="Google Shape;70;p2"/>
          <p:cNvPicPr preferRelativeResize="0"/>
          <p:nvPr/>
        </p:nvPicPr>
        <p:blipFill rotWithShape="1">
          <a:blip r:embed="rId3">
            <a:alphaModFix/>
          </a:blip>
          <a:srcRect b="0" l="0" r="0" t="0"/>
          <a:stretch/>
        </p:blipFill>
        <p:spPr>
          <a:xfrm>
            <a:off x="5792949" y="552613"/>
            <a:ext cx="1473675" cy="2084900"/>
          </a:xfrm>
          <a:prstGeom prst="rect">
            <a:avLst/>
          </a:prstGeom>
          <a:noFill/>
          <a:ln>
            <a:noFill/>
          </a:ln>
        </p:spPr>
      </p:pic>
      <p:pic>
        <p:nvPicPr>
          <p:cNvPr id="71" name="Google Shape;71;p2"/>
          <p:cNvPicPr preferRelativeResize="0"/>
          <p:nvPr/>
        </p:nvPicPr>
        <p:blipFill rotWithShape="1">
          <a:blip r:embed="rId4">
            <a:alphaModFix/>
          </a:blip>
          <a:srcRect b="0" l="0" r="0" t="0"/>
          <a:stretch/>
        </p:blipFill>
        <p:spPr>
          <a:xfrm>
            <a:off x="6383926" y="2781300"/>
            <a:ext cx="2760075" cy="1959624"/>
          </a:xfrm>
          <a:prstGeom prst="rect">
            <a:avLst/>
          </a:prstGeom>
          <a:noFill/>
          <a:ln>
            <a:noFill/>
          </a:ln>
        </p:spPr>
      </p:pic>
      <p:sp>
        <p:nvSpPr>
          <p:cNvPr id="72" name="Google Shape;72;p2"/>
          <p:cNvSpPr txBox="1"/>
          <p:nvPr/>
        </p:nvSpPr>
        <p:spPr>
          <a:xfrm>
            <a:off x="65275" y="3599550"/>
            <a:ext cx="25578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1" lang="en-US" sz="1500" u="none" cap="none" strike="noStrike">
                <a:solidFill>
                  <a:srgbClr val="FF0000"/>
                </a:solidFill>
                <a:latin typeface="Arial"/>
                <a:ea typeface="Arial"/>
                <a:cs typeface="Arial"/>
                <a:sym typeface="Arial"/>
              </a:rPr>
              <a:t>We need a strategy, and infrastructure, to address these challenges.</a:t>
            </a:r>
            <a:endParaRPr b="1" i="1" sz="1500" u="none" cap="none" strike="noStrike">
              <a:solidFill>
                <a:srgbClr val="FF0000"/>
              </a:solidFill>
              <a:latin typeface="Arial"/>
              <a:ea typeface="Arial"/>
              <a:cs typeface="Arial"/>
              <a:sym typeface="Arial"/>
            </a:endParaRPr>
          </a:p>
        </p:txBody>
      </p:sp>
      <p:pic>
        <p:nvPicPr>
          <p:cNvPr id="73" name="Google Shape;73;p2"/>
          <p:cNvPicPr preferRelativeResize="0"/>
          <p:nvPr/>
        </p:nvPicPr>
        <p:blipFill rotWithShape="1">
          <a:blip r:embed="rId5">
            <a:alphaModFix/>
          </a:blip>
          <a:srcRect b="0" l="0" r="0" t="0"/>
          <a:stretch/>
        </p:blipFill>
        <p:spPr>
          <a:xfrm>
            <a:off x="2678150" y="2781300"/>
            <a:ext cx="2932950" cy="178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457200" y="46047"/>
            <a:ext cx="8229600" cy="420300"/>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SzPts val="990"/>
              <a:buNone/>
            </a:pPr>
            <a:r>
              <a:rPr lang="en-US" sz="2480"/>
              <a:t>NWS/NCEP/EMC Review and Current State</a:t>
            </a:r>
            <a:endParaRPr sz="2480"/>
          </a:p>
          <a:p>
            <a:pPr indent="0" lvl="0" marL="0" rtl="0" algn="ctr">
              <a:lnSpc>
                <a:spcPct val="90000"/>
              </a:lnSpc>
              <a:spcBef>
                <a:spcPts val="0"/>
              </a:spcBef>
              <a:spcAft>
                <a:spcPts val="0"/>
              </a:spcAft>
              <a:buSzPts val="990"/>
              <a:buNone/>
            </a:pPr>
            <a:r>
              <a:t/>
            </a:r>
            <a:endParaRPr sz="1380"/>
          </a:p>
        </p:txBody>
      </p:sp>
      <p:sp>
        <p:nvSpPr>
          <p:cNvPr id="79" name="Google Shape;79;p3"/>
          <p:cNvSpPr txBox="1"/>
          <p:nvPr>
            <p:ph idx="1" type="body"/>
          </p:nvPr>
        </p:nvSpPr>
        <p:spPr>
          <a:xfrm>
            <a:off x="-307075" y="470875"/>
            <a:ext cx="3785700" cy="4225200"/>
          </a:xfrm>
          <a:prstGeom prst="rect">
            <a:avLst/>
          </a:prstGeom>
          <a:noFill/>
          <a:ln>
            <a:noFill/>
          </a:ln>
        </p:spPr>
        <p:txBody>
          <a:bodyPr anchorCtr="0" anchor="t" bIns="45700" lIns="0" spcFirstLastPara="1" rIns="0" wrap="square" tIns="0">
            <a:normAutofit/>
          </a:bodyPr>
          <a:lstStyle/>
          <a:p>
            <a:pPr indent="-323850" lvl="1" marL="914400" rtl="0" algn="l">
              <a:lnSpc>
                <a:spcPct val="110000"/>
              </a:lnSpc>
              <a:spcBef>
                <a:spcPts val="600"/>
              </a:spcBef>
              <a:spcAft>
                <a:spcPts val="0"/>
              </a:spcAft>
              <a:buSzPts val="1500"/>
              <a:buChar char="○"/>
            </a:pPr>
            <a:r>
              <a:rPr lang="en-US" sz="1500"/>
              <a:t>Introduction</a:t>
            </a:r>
            <a:endParaRPr sz="1500"/>
          </a:p>
          <a:p>
            <a:pPr indent="-323850" lvl="1" marL="914400" rtl="0" algn="l">
              <a:lnSpc>
                <a:spcPct val="110000"/>
              </a:lnSpc>
              <a:spcBef>
                <a:spcPts val="0"/>
              </a:spcBef>
              <a:spcAft>
                <a:spcPts val="0"/>
              </a:spcAft>
              <a:buSzPts val="1500"/>
              <a:buChar char="○"/>
            </a:pPr>
            <a:r>
              <a:rPr lang="en-US" sz="1500"/>
              <a:t>Atmospheric Systems</a:t>
            </a:r>
            <a:endParaRPr sz="1500"/>
          </a:p>
          <a:p>
            <a:pPr indent="-323850" lvl="2" marL="1371600" rtl="0" algn="l">
              <a:lnSpc>
                <a:spcPct val="110000"/>
              </a:lnSpc>
              <a:spcBef>
                <a:spcPts val="0"/>
              </a:spcBef>
              <a:spcAft>
                <a:spcPts val="0"/>
              </a:spcAft>
              <a:buSzPts val="1500"/>
              <a:buChar char="■"/>
            </a:pPr>
            <a:r>
              <a:rPr lang="en-US" sz="1500"/>
              <a:t>GSI Unification, Hybrid DA</a:t>
            </a:r>
            <a:endParaRPr sz="1500"/>
          </a:p>
          <a:p>
            <a:pPr indent="-323850" lvl="1" marL="914400" rtl="0" algn="l">
              <a:lnSpc>
                <a:spcPct val="110000"/>
              </a:lnSpc>
              <a:spcBef>
                <a:spcPts val="0"/>
              </a:spcBef>
              <a:spcAft>
                <a:spcPts val="0"/>
              </a:spcAft>
              <a:buSzPts val="1500"/>
              <a:buChar char="○"/>
            </a:pPr>
            <a:r>
              <a:rPr lang="en-US" sz="1500"/>
              <a:t>Marine, Land, Composition, and Coupled Assimilation</a:t>
            </a:r>
            <a:endParaRPr sz="1500"/>
          </a:p>
          <a:p>
            <a:pPr indent="-323850" lvl="1" marL="914400" rtl="0" algn="l">
              <a:lnSpc>
                <a:spcPct val="110000"/>
              </a:lnSpc>
              <a:spcBef>
                <a:spcPts val="0"/>
              </a:spcBef>
              <a:spcAft>
                <a:spcPts val="0"/>
              </a:spcAft>
              <a:buSzPts val="1500"/>
              <a:buChar char="○"/>
            </a:pPr>
            <a:r>
              <a:rPr lang="en-US" sz="1500"/>
              <a:t>Current Use of Observations</a:t>
            </a:r>
            <a:endParaRPr sz="1500"/>
          </a:p>
          <a:p>
            <a:pPr indent="-323850" lvl="2" marL="1371600" rtl="0" algn="l">
              <a:lnSpc>
                <a:spcPct val="110000"/>
              </a:lnSpc>
              <a:spcBef>
                <a:spcPts val="0"/>
              </a:spcBef>
              <a:spcAft>
                <a:spcPts val="0"/>
              </a:spcAft>
              <a:buSzPts val="1500"/>
              <a:buChar char="■"/>
            </a:pPr>
            <a:r>
              <a:rPr lang="en-US" sz="1500"/>
              <a:t>Decoding and Obs Processing</a:t>
            </a:r>
            <a:endParaRPr sz="1500"/>
          </a:p>
          <a:p>
            <a:pPr indent="-323850" lvl="2" marL="1371600" rtl="0" algn="l">
              <a:lnSpc>
                <a:spcPct val="110000"/>
              </a:lnSpc>
              <a:spcBef>
                <a:spcPts val="0"/>
              </a:spcBef>
              <a:spcAft>
                <a:spcPts val="0"/>
              </a:spcAft>
              <a:buSzPts val="1500"/>
              <a:buChar char="■"/>
            </a:pPr>
            <a:r>
              <a:rPr lang="en-US" sz="1500"/>
              <a:t>In-situ and anchor obs</a:t>
            </a:r>
            <a:endParaRPr sz="1500"/>
          </a:p>
          <a:p>
            <a:pPr indent="-323850" lvl="2" marL="1371600" rtl="0" algn="l">
              <a:lnSpc>
                <a:spcPct val="110000"/>
              </a:lnSpc>
              <a:spcBef>
                <a:spcPts val="0"/>
              </a:spcBef>
              <a:spcAft>
                <a:spcPts val="0"/>
              </a:spcAft>
              <a:buSzPts val="1500"/>
              <a:buChar char="■"/>
            </a:pPr>
            <a:r>
              <a:rPr lang="en-US" sz="1500"/>
              <a:t>Remotely sensed (non-satellite)</a:t>
            </a:r>
            <a:endParaRPr sz="1500"/>
          </a:p>
          <a:p>
            <a:pPr indent="-323850" lvl="2" marL="1371600" rtl="0" algn="l">
              <a:lnSpc>
                <a:spcPct val="110000"/>
              </a:lnSpc>
              <a:spcBef>
                <a:spcPts val="0"/>
              </a:spcBef>
              <a:spcAft>
                <a:spcPts val="0"/>
              </a:spcAft>
              <a:buSzPts val="1500"/>
              <a:buChar char="■"/>
            </a:pPr>
            <a:r>
              <a:rPr lang="en-US" sz="1500"/>
              <a:t>Remotely sensed (satellite)</a:t>
            </a:r>
            <a:endParaRPr sz="1500"/>
          </a:p>
          <a:p>
            <a:pPr indent="-323850" lvl="1" marL="914400" rtl="0" algn="l">
              <a:lnSpc>
                <a:spcPct val="110000"/>
              </a:lnSpc>
              <a:spcBef>
                <a:spcPts val="0"/>
              </a:spcBef>
              <a:spcAft>
                <a:spcPts val="0"/>
              </a:spcAft>
              <a:buSzPts val="1500"/>
              <a:buChar char="○"/>
            </a:pPr>
            <a:r>
              <a:rPr lang="en-US" sz="1500"/>
              <a:t>Monitoring &amp; Observation Impacts</a:t>
            </a:r>
            <a:endParaRPr sz="1500"/>
          </a:p>
          <a:p>
            <a:pPr indent="-323850" lvl="1" marL="914400" rtl="0" algn="l">
              <a:lnSpc>
                <a:spcPct val="110000"/>
              </a:lnSpc>
              <a:spcBef>
                <a:spcPts val="0"/>
              </a:spcBef>
              <a:spcAft>
                <a:spcPts val="0"/>
              </a:spcAft>
              <a:buSzPts val="1500"/>
              <a:buChar char="○"/>
            </a:pPr>
            <a:r>
              <a:rPr lang="en-US" sz="1500"/>
              <a:t>Current Implementation Procedure</a:t>
            </a:r>
            <a:endParaRPr sz="1500"/>
          </a:p>
        </p:txBody>
      </p:sp>
      <p:pic>
        <p:nvPicPr>
          <p:cNvPr id="80" name="Google Shape;80;p3"/>
          <p:cNvPicPr preferRelativeResize="0"/>
          <p:nvPr/>
        </p:nvPicPr>
        <p:blipFill rotWithShape="1">
          <a:blip r:embed="rId3">
            <a:alphaModFix/>
          </a:blip>
          <a:srcRect b="0" l="0" r="0" t="0"/>
          <a:stretch/>
        </p:blipFill>
        <p:spPr>
          <a:xfrm>
            <a:off x="5961175" y="509300"/>
            <a:ext cx="3101174" cy="2742550"/>
          </a:xfrm>
          <a:prstGeom prst="rect">
            <a:avLst/>
          </a:prstGeom>
          <a:noFill/>
          <a:ln>
            <a:noFill/>
          </a:ln>
          <a:effectLst>
            <a:outerShdw blurRad="57150" rotWithShape="0" algn="bl" dir="5400000" dist="19050">
              <a:srgbClr val="000000">
                <a:alpha val="49803"/>
              </a:srgbClr>
            </a:outerShdw>
          </a:effectLst>
        </p:spPr>
      </p:pic>
      <p:pic>
        <p:nvPicPr>
          <p:cNvPr id="81" name="Google Shape;81;p3"/>
          <p:cNvPicPr preferRelativeResize="0"/>
          <p:nvPr/>
        </p:nvPicPr>
        <p:blipFill rotWithShape="1">
          <a:blip r:embed="rId4">
            <a:alphaModFix/>
          </a:blip>
          <a:srcRect b="0" l="0" r="0" t="0"/>
          <a:stretch/>
        </p:blipFill>
        <p:spPr>
          <a:xfrm>
            <a:off x="3404025" y="933500"/>
            <a:ext cx="2335950" cy="2335950"/>
          </a:xfrm>
          <a:prstGeom prst="rect">
            <a:avLst/>
          </a:prstGeom>
          <a:noFill/>
          <a:ln>
            <a:noFill/>
          </a:ln>
        </p:spPr>
      </p:pic>
      <p:sp>
        <p:nvSpPr>
          <p:cNvPr id="82" name="Google Shape;82;p3"/>
          <p:cNvSpPr txBox="1"/>
          <p:nvPr/>
        </p:nvSpPr>
        <p:spPr>
          <a:xfrm>
            <a:off x="4813438" y="3736600"/>
            <a:ext cx="3533400" cy="42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https://doi.org/10.25923/pjs0-4j42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457200" y="46038"/>
            <a:ext cx="8229600" cy="594300"/>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SzPts val="990"/>
              <a:buNone/>
            </a:pPr>
            <a:r>
              <a:rPr lang="en-US" sz="2480"/>
              <a:t>NWS/NCEP/EMC Development Strategy</a:t>
            </a:r>
            <a:endParaRPr sz="2480"/>
          </a:p>
          <a:p>
            <a:pPr indent="0" lvl="0" marL="0" rtl="0" algn="ctr">
              <a:lnSpc>
                <a:spcPct val="90000"/>
              </a:lnSpc>
              <a:spcBef>
                <a:spcPts val="0"/>
              </a:spcBef>
              <a:spcAft>
                <a:spcPts val="0"/>
              </a:spcAft>
              <a:buSzPts val="990"/>
              <a:buNone/>
            </a:pPr>
            <a:r>
              <a:t/>
            </a:r>
            <a:endParaRPr sz="1380"/>
          </a:p>
        </p:txBody>
      </p:sp>
      <p:sp>
        <p:nvSpPr>
          <p:cNvPr id="88" name="Google Shape;88;p4"/>
          <p:cNvSpPr txBox="1"/>
          <p:nvPr>
            <p:ph idx="1" type="body"/>
          </p:nvPr>
        </p:nvSpPr>
        <p:spPr>
          <a:xfrm>
            <a:off x="-303625" y="503450"/>
            <a:ext cx="4127700" cy="4252800"/>
          </a:xfrm>
          <a:prstGeom prst="rect">
            <a:avLst/>
          </a:prstGeom>
          <a:noFill/>
          <a:ln>
            <a:noFill/>
          </a:ln>
        </p:spPr>
        <p:txBody>
          <a:bodyPr anchorCtr="0" anchor="t" bIns="45700" lIns="0" spcFirstLastPara="1" rIns="0" wrap="square" tIns="0">
            <a:normAutofit lnSpcReduction="10000"/>
          </a:bodyPr>
          <a:lstStyle/>
          <a:p>
            <a:pPr indent="-323850" lvl="1" marL="914400" rtl="0" algn="l">
              <a:lnSpc>
                <a:spcPct val="110000"/>
              </a:lnSpc>
              <a:spcBef>
                <a:spcPts val="600"/>
              </a:spcBef>
              <a:spcAft>
                <a:spcPts val="0"/>
              </a:spcAft>
              <a:buSzPts val="1500"/>
              <a:buChar char="○"/>
            </a:pPr>
            <a:r>
              <a:rPr lang="en-US" sz="1500"/>
              <a:t>Introduction</a:t>
            </a:r>
            <a:endParaRPr sz="1500"/>
          </a:p>
          <a:p>
            <a:pPr indent="-323850" lvl="1" marL="914400" rtl="0" algn="l">
              <a:lnSpc>
                <a:spcPct val="110000"/>
              </a:lnSpc>
              <a:spcBef>
                <a:spcPts val="0"/>
              </a:spcBef>
              <a:spcAft>
                <a:spcPts val="0"/>
              </a:spcAft>
              <a:buSzPts val="1500"/>
              <a:buChar char="○"/>
            </a:pPr>
            <a:r>
              <a:rPr lang="en-US" sz="1500"/>
              <a:t>Advanced Infrastructure / JEDI</a:t>
            </a:r>
            <a:endParaRPr sz="1500"/>
          </a:p>
          <a:p>
            <a:pPr indent="-323850" lvl="1" marL="914400" rtl="0" algn="l">
              <a:lnSpc>
                <a:spcPct val="110000"/>
              </a:lnSpc>
              <a:spcBef>
                <a:spcPts val="0"/>
              </a:spcBef>
              <a:spcAft>
                <a:spcPts val="0"/>
              </a:spcAft>
              <a:buSzPts val="1500"/>
              <a:buChar char="○"/>
            </a:pPr>
            <a:r>
              <a:rPr lang="en-US" sz="1500"/>
              <a:t>Research and Development</a:t>
            </a:r>
            <a:endParaRPr sz="1500"/>
          </a:p>
          <a:p>
            <a:pPr indent="-323850" lvl="2" marL="1371600" rtl="0" algn="l">
              <a:lnSpc>
                <a:spcPct val="110000"/>
              </a:lnSpc>
              <a:spcBef>
                <a:spcPts val="0"/>
              </a:spcBef>
              <a:spcAft>
                <a:spcPts val="0"/>
              </a:spcAft>
              <a:buSzPts val="1500"/>
              <a:buChar char="■"/>
            </a:pPr>
            <a:r>
              <a:rPr lang="en-US" sz="1500"/>
              <a:t>Use of Observations</a:t>
            </a:r>
            <a:endParaRPr sz="1500"/>
          </a:p>
          <a:p>
            <a:pPr indent="-323850" lvl="2" marL="1371600" rtl="0" algn="l">
              <a:lnSpc>
                <a:spcPct val="110000"/>
              </a:lnSpc>
              <a:spcBef>
                <a:spcPts val="0"/>
              </a:spcBef>
              <a:spcAft>
                <a:spcPts val="0"/>
              </a:spcAft>
              <a:buSzPts val="1500"/>
              <a:buChar char="■"/>
            </a:pPr>
            <a:r>
              <a:rPr lang="en-US" sz="1500"/>
              <a:t>New and Upcoming Observations</a:t>
            </a:r>
            <a:endParaRPr sz="1500"/>
          </a:p>
          <a:p>
            <a:pPr indent="-323850" lvl="2" marL="1371600" rtl="0" algn="l">
              <a:lnSpc>
                <a:spcPct val="110000"/>
              </a:lnSpc>
              <a:spcBef>
                <a:spcPts val="0"/>
              </a:spcBef>
              <a:spcAft>
                <a:spcPts val="0"/>
              </a:spcAft>
              <a:buSzPts val="1500"/>
              <a:buChar char="■"/>
            </a:pPr>
            <a:r>
              <a:rPr lang="en-US" sz="1500"/>
              <a:t>Algorithms</a:t>
            </a:r>
            <a:endParaRPr sz="1500"/>
          </a:p>
          <a:p>
            <a:pPr indent="-323850" lvl="2" marL="1371600" rtl="0" algn="l">
              <a:lnSpc>
                <a:spcPct val="110000"/>
              </a:lnSpc>
              <a:spcBef>
                <a:spcPts val="0"/>
              </a:spcBef>
              <a:spcAft>
                <a:spcPts val="0"/>
              </a:spcAft>
              <a:buSzPts val="1500"/>
              <a:buChar char="■"/>
            </a:pPr>
            <a:r>
              <a:rPr lang="en-US" sz="1500"/>
              <a:t>Toward Continuous DA</a:t>
            </a:r>
            <a:endParaRPr sz="1500"/>
          </a:p>
          <a:p>
            <a:pPr indent="-323850" lvl="2" marL="1371600" rtl="0" algn="l">
              <a:lnSpc>
                <a:spcPct val="110000"/>
              </a:lnSpc>
              <a:spcBef>
                <a:spcPts val="0"/>
              </a:spcBef>
              <a:spcAft>
                <a:spcPts val="0"/>
              </a:spcAft>
              <a:buSzPts val="1500"/>
              <a:buChar char="■"/>
            </a:pPr>
            <a:r>
              <a:rPr lang="en-US" sz="1500"/>
              <a:t>Coupled DA</a:t>
            </a:r>
            <a:endParaRPr sz="1500"/>
          </a:p>
          <a:p>
            <a:pPr indent="-323850" lvl="2" marL="1371600" rtl="0" algn="l">
              <a:lnSpc>
                <a:spcPct val="110000"/>
              </a:lnSpc>
              <a:spcBef>
                <a:spcPts val="0"/>
              </a:spcBef>
              <a:spcAft>
                <a:spcPts val="0"/>
              </a:spcAft>
              <a:buSzPts val="1500"/>
              <a:buChar char="■"/>
            </a:pPr>
            <a:r>
              <a:rPr lang="en-US" sz="1500"/>
              <a:t>AI/ML</a:t>
            </a:r>
            <a:endParaRPr sz="1500"/>
          </a:p>
          <a:p>
            <a:pPr indent="-323850" lvl="2" marL="1371600" rtl="0" algn="l">
              <a:lnSpc>
                <a:spcPct val="110000"/>
              </a:lnSpc>
              <a:spcBef>
                <a:spcPts val="0"/>
              </a:spcBef>
              <a:spcAft>
                <a:spcPts val="0"/>
              </a:spcAft>
              <a:buSzPts val="1500"/>
              <a:buChar char="■"/>
            </a:pPr>
            <a:r>
              <a:rPr lang="en-US" sz="1500"/>
              <a:t>Reanalysis</a:t>
            </a:r>
            <a:endParaRPr sz="1500"/>
          </a:p>
          <a:p>
            <a:pPr indent="-323850" lvl="2" marL="1371600" rtl="0" algn="l">
              <a:lnSpc>
                <a:spcPct val="110000"/>
              </a:lnSpc>
              <a:spcBef>
                <a:spcPts val="0"/>
              </a:spcBef>
              <a:spcAft>
                <a:spcPts val="0"/>
              </a:spcAft>
              <a:buSzPts val="1500"/>
              <a:buChar char="■"/>
            </a:pPr>
            <a:r>
              <a:rPr lang="en-US" sz="1500"/>
              <a:t>Development Practices</a:t>
            </a:r>
            <a:endParaRPr sz="1500"/>
          </a:p>
          <a:p>
            <a:pPr indent="-323850" lvl="1" marL="914400" rtl="0" algn="l">
              <a:lnSpc>
                <a:spcPct val="110000"/>
              </a:lnSpc>
              <a:spcBef>
                <a:spcPts val="0"/>
              </a:spcBef>
              <a:spcAft>
                <a:spcPts val="0"/>
              </a:spcAft>
              <a:buSzPts val="1500"/>
              <a:buChar char="○"/>
            </a:pPr>
            <a:r>
              <a:rPr lang="en-US" sz="1500"/>
              <a:t>Data Assimilation Vision - Holistic Approach</a:t>
            </a:r>
            <a:endParaRPr sz="1500"/>
          </a:p>
          <a:p>
            <a:pPr indent="-323850" lvl="2" marL="1371600" rtl="0" algn="l">
              <a:lnSpc>
                <a:spcPct val="110000"/>
              </a:lnSpc>
              <a:spcBef>
                <a:spcPts val="0"/>
              </a:spcBef>
              <a:spcAft>
                <a:spcPts val="0"/>
              </a:spcAft>
              <a:buSzPts val="1500"/>
              <a:buChar char="■"/>
            </a:pPr>
            <a:r>
              <a:rPr lang="en-US" sz="1500"/>
              <a:t>JEDI, Partnerships, Embracing Change, and Workforce</a:t>
            </a:r>
            <a:endParaRPr sz="1500"/>
          </a:p>
          <a:p>
            <a:pPr indent="-323850" lvl="2" marL="1371600" rtl="0" algn="l">
              <a:lnSpc>
                <a:spcPct val="110000"/>
              </a:lnSpc>
              <a:spcBef>
                <a:spcPts val="0"/>
              </a:spcBef>
              <a:spcAft>
                <a:spcPts val="0"/>
              </a:spcAft>
              <a:buSzPts val="1500"/>
              <a:buChar char="■"/>
            </a:pPr>
            <a:r>
              <a:rPr lang="en-US" sz="1500"/>
              <a:t>Risk Management</a:t>
            </a:r>
            <a:endParaRPr sz="1500"/>
          </a:p>
        </p:txBody>
      </p:sp>
      <p:sp>
        <p:nvSpPr>
          <p:cNvPr id="89" name="Google Shape;89;p4"/>
          <p:cNvSpPr txBox="1"/>
          <p:nvPr/>
        </p:nvSpPr>
        <p:spPr>
          <a:xfrm>
            <a:off x="4425463" y="3718825"/>
            <a:ext cx="3533400" cy="420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https://doi.org/10.25923/kqra-6z66</a:t>
            </a:r>
            <a:endParaRPr b="0" i="0" sz="1400" u="none" cap="none" strike="noStrike">
              <a:solidFill>
                <a:srgbClr val="000000"/>
              </a:solidFill>
              <a:latin typeface="Arial"/>
              <a:ea typeface="Arial"/>
              <a:cs typeface="Arial"/>
              <a:sym typeface="Arial"/>
            </a:endParaRPr>
          </a:p>
        </p:txBody>
      </p:sp>
      <p:pic>
        <p:nvPicPr>
          <p:cNvPr id="90" name="Google Shape;90;p4"/>
          <p:cNvPicPr preferRelativeResize="0"/>
          <p:nvPr/>
        </p:nvPicPr>
        <p:blipFill rotWithShape="1">
          <a:blip r:embed="rId3">
            <a:alphaModFix/>
          </a:blip>
          <a:srcRect b="0" l="0" r="0" t="0"/>
          <a:stretch/>
        </p:blipFill>
        <p:spPr>
          <a:xfrm>
            <a:off x="3356351" y="748500"/>
            <a:ext cx="2431300" cy="2431300"/>
          </a:xfrm>
          <a:prstGeom prst="rect">
            <a:avLst/>
          </a:prstGeom>
          <a:noFill/>
          <a:ln>
            <a:noFill/>
          </a:ln>
        </p:spPr>
      </p:pic>
      <p:pic>
        <p:nvPicPr>
          <p:cNvPr id="91" name="Google Shape;91;p4"/>
          <p:cNvPicPr preferRelativeResize="0"/>
          <p:nvPr/>
        </p:nvPicPr>
        <p:blipFill rotWithShape="1">
          <a:blip r:embed="rId4">
            <a:alphaModFix/>
          </a:blip>
          <a:srcRect b="0" l="0" r="0" t="0"/>
          <a:stretch/>
        </p:blipFill>
        <p:spPr>
          <a:xfrm>
            <a:off x="5870375" y="576750"/>
            <a:ext cx="3247299" cy="29269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457200" y="460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NOAA DA Strategy</a:t>
            </a:r>
            <a:endParaRPr/>
          </a:p>
        </p:txBody>
      </p:sp>
      <p:sp>
        <p:nvSpPr>
          <p:cNvPr id="97" name="Google Shape;97;p5"/>
          <p:cNvSpPr txBox="1"/>
          <p:nvPr/>
        </p:nvSpPr>
        <p:spPr>
          <a:xfrm>
            <a:off x="76800" y="625925"/>
            <a:ext cx="8990400" cy="1504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rgbClr val="1C3678"/>
                </a:solidFill>
                <a:latin typeface="Roboto"/>
                <a:ea typeface="Roboto"/>
                <a:cs typeface="Roboto"/>
                <a:sym typeface="Roboto"/>
              </a:rPr>
              <a:t>Data Assimilation Strategy Timeline</a:t>
            </a:r>
            <a:endParaRPr b="1" i="0" sz="2700" u="none" cap="none" strike="noStrike">
              <a:solidFill>
                <a:srgbClr val="1C3678"/>
              </a:solidFill>
              <a:latin typeface="Roboto"/>
              <a:ea typeface="Roboto"/>
              <a:cs typeface="Roboto"/>
              <a:sym typeface="Roboto"/>
            </a:endParaRPr>
          </a:p>
        </p:txBody>
      </p:sp>
      <p:sp>
        <p:nvSpPr>
          <p:cNvPr id="98" name="Google Shape;98;p5"/>
          <p:cNvSpPr txBox="1"/>
          <p:nvPr/>
        </p:nvSpPr>
        <p:spPr>
          <a:xfrm>
            <a:off x="674400" y="1369600"/>
            <a:ext cx="4113000" cy="30960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chemeClr val="dk2"/>
              </a:buClr>
              <a:buSzPts val="1600"/>
              <a:buFont typeface="Calibri"/>
              <a:buChar char="●"/>
            </a:pPr>
            <a:r>
              <a:rPr b="0" i="0" lang="en-US" sz="1800" u="none" cap="none" strike="noStrike">
                <a:solidFill>
                  <a:srgbClr val="000000"/>
                </a:solidFill>
                <a:latin typeface="Calibri"/>
                <a:ea typeface="Calibri"/>
                <a:cs typeface="Calibri"/>
                <a:sym typeface="Calibri"/>
              </a:rPr>
              <a:t>DA Strategy Writing team established March 2023</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US" sz="1800" u="none" cap="none" strike="noStrike">
                <a:solidFill>
                  <a:srgbClr val="000000"/>
                </a:solidFill>
                <a:latin typeface="Calibri"/>
                <a:ea typeface="Calibri"/>
                <a:cs typeface="Calibri"/>
                <a:sym typeface="Calibri"/>
              </a:rPr>
              <a:t>First draft completed July 2023</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US" sz="1800" u="none" cap="none" strike="noStrike">
                <a:solidFill>
                  <a:srgbClr val="000000"/>
                </a:solidFill>
                <a:latin typeface="Calibri"/>
                <a:ea typeface="Calibri"/>
                <a:cs typeface="Calibri"/>
                <a:sym typeface="Calibri"/>
              </a:rPr>
              <a:t>Reviews by NOAA Modeling Team 8/23 and 5/24 (red-flag review)</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US" sz="1800" u="none" cap="none" strike="noStrike">
                <a:solidFill>
                  <a:srgbClr val="000000"/>
                </a:solidFill>
                <a:latin typeface="Calibri"/>
                <a:ea typeface="Calibri"/>
                <a:cs typeface="Calibri"/>
                <a:sym typeface="Calibri"/>
              </a:rPr>
              <a:t>Brief to the ESIB Coordination Team 5/24</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US" sz="1800" u="none" cap="none" strike="noStrike">
                <a:solidFill>
                  <a:srgbClr val="000000"/>
                </a:solidFill>
                <a:latin typeface="Calibri"/>
                <a:ea typeface="Calibri"/>
                <a:cs typeface="Calibri"/>
                <a:sym typeface="Calibri"/>
              </a:rPr>
              <a:t>ESIB teams review completed 6/24</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US" sz="1800" u="none" cap="none" strike="noStrike">
                <a:solidFill>
                  <a:srgbClr val="000000"/>
                </a:solidFill>
                <a:latin typeface="Calibri"/>
                <a:ea typeface="Calibri"/>
                <a:cs typeface="Calibri"/>
                <a:sym typeface="Calibri"/>
              </a:rPr>
              <a:t>Ongoing:</a:t>
            </a:r>
            <a:endParaRPr b="0" i="0" sz="1800" u="none" cap="none" strike="noStrike">
              <a:solidFill>
                <a:srgbClr val="000000"/>
              </a:solidFill>
              <a:latin typeface="Calibri"/>
              <a:ea typeface="Calibri"/>
              <a:cs typeface="Calibri"/>
              <a:sym typeface="Calibri"/>
            </a:endParaRPr>
          </a:p>
          <a:p>
            <a:pPr indent="-342900" lvl="1" marL="914400" marR="0" rtl="0" algn="l">
              <a:lnSpc>
                <a:spcPct val="100000"/>
              </a:lnSpc>
              <a:spcBef>
                <a:spcPts val="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NOAA Line Office red-flag review (due early 8/24)</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A1A1A"/>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A1A1A"/>
              </a:solidFill>
              <a:latin typeface="Roboto"/>
              <a:ea typeface="Roboto"/>
              <a:cs typeface="Roboto"/>
              <a:sym typeface="Roboto"/>
            </a:endParaRPr>
          </a:p>
        </p:txBody>
      </p:sp>
      <p:sp>
        <p:nvSpPr>
          <p:cNvPr id="99" name="Google Shape;99;p5"/>
          <p:cNvSpPr/>
          <p:nvPr/>
        </p:nvSpPr>
        <p:spPr>
          <a:xfrm>
            <a:off x="5438000" y="1461475"/>
            <a:ext cx="3192000" cy="2791200"/>
          </a:xfrm>
          <a:prstGeom prst="rect">
            <a:avLst/>
          </a:prstGeom>
          <a:solidFill>
            <a:srgbClr val="E9EDEE"/>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Roboto"/>
                <a:ea typeface="Roboto"/>
                <a:cs typeface="Roboto"/>
                <a:sym typeface="Roboto"/>
              </a:rPr>
              <a:t>Writing Team</a:t>
            </a:r>
            <a:endParaRPr b="0" i="0" sz="1400" u="sng"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Kevin Garrett, NWS/STI (lead)</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Sergey Frolov, OAR/PSL (co-lead)</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Daryl Kleist, NWS/EMC</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Vijay Tallapragada, NWS/EMC</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Eric Bayler, NESDIS/STAR</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Jiangtao Xu, NOS/COOPS</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Alex Kurapov, NOS/OCS</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Hyun-Sook Kim, OAR/AOML</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Curtis Alexander, OAR/GSL</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Lidia Cucurull, OAR/RTA</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James Thorson, NMFS/AKFSC</a:t>
            </a:r>
            <a:endParaRPr b="0" i="0" sz="1200" u="none" cap="none" strike="noStrike">
              <a:solidFill>
                <a:srgbClr val="000000"/>
              </a:solidFill>
              <a:latin typeface="Roboto"/>
              <a:ea typeface="Roboto"/>
              <a:cs typeface="Roboto"/>
              <a:sym typeface="Roboto"/>
            </a:endParaRPr>
          </a:p>
          <a:p>
            <a:pPr indent="-304800" lvl="0" marL="457200" marR="0" rtl="0" algn="l">
              <a:lnSpc>
                <a:spcPct val="100000"/>
              </a:lnSpc>
              <a:spcBef>
                <a:spcPts val="0"/>
              </a:spcBef>
              <a:spcAft>
                <a:spcPts val="0"/>
              </a:spcAft>
              <a:buClr>
                <a:srgbClr val="000000"/>
              </a:buClr>
              <a:buSzPts val="1200"/>
              <a:buFont typeface="Roboto"/>
              <a:buChar char="●"/>
            </a:pPr>
            <a:r>
              <a:rPr b="0" i="0" lang="en-US" sz="1200" u="none" cap="none" strike="noStrike">
                <a:solidFill>
                  <a:srgbClr val="000000"/>
                </a:solidFill>
                <a:latin typeface="Roboto"/>
                <a:ea typeface="Roboto"/>
                <a:cs typeface="Roboto"/>
                <a:sym typeface="Roboto"/>
              </a:rPr>
              <a:t>Shira Francis, NWS/STI</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nvSpPr>
        <p:spPr>
          <a:xfrm>
            <a:off x="218850" y="861125"/>
            <a:ext cx="3978600" cy="3306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Data assimilation is a (statistically) optimal combination of uncertain environmental models and observations. The result of assimilating observations is an analysis of the Earth system state that is more accurate and complete compared to either the model or observations alone.</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1" lang="en-US" sz="1200" u="none" cap="none" strike="noStrike">
                <a:solidFill>
                  <a:srgbClr val="000000"/>
                </a:solidFill>
                <a:latin typeface="Arial"/>
                <a:ea typeface="Arial"/>
                <a:cs typeface="Arial"/>
                <a:sym typeface="Arial"/>
              </a:rPr>
              <a:t>Why does NOAA need a DA Strategy?</a:t>
            </a:r>
            <a:endParaRPr b="1" i="1"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Objective 2.3 of NOAA’s Modeling Strategy!</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NOAA faces compounding challenges that will amplify as observing systems evolve and the society need for tailored, actionable environmental information grows.</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To address these challenges, we need to leap-ahead in capabilities, and a One-NOAA effort that is as integrated as the Earth-system. The strategy provides the needed focus.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A1A1A"/>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A1A1A"/>
              </a:solidFill>
              <a:latin typeface="Roboto"/>
              <a:ea typeface="Roboto"/>
              <a:cs typeface="Roboto"/>
              <a:sym typeface="Roboto"/>
            </a:endParaRPr>
          </a:p>
        </p:txBody>
      </p:sp>
      <p:pic>
        <p:nvPicPr>
          <p:cNvPr id="105" name="Google Shape;105;p6"/>
          <p:cNvPicPr preferRelativeResize="0"/>
          <p:nvPr/>
        </p:nvPicPr>
        <p:blipFill rotWithShape="1">
          <a:blip r:embed="rId3">
            <a:alphaModFix/>
          </a:blip>
          <a:srcRect b="29553" l="15227" r="23075" t="25026"/>
          <a:stretch/>
        </p:blipFill>
        <p:spPr>
          <a:xfrm>
            <a:off x="4235400" y="1395975"/>
            <a:ext cx="4730075" cy="2027172"/>
          </a:xfrm>
          <a:prstGeom prst="rect">
            <a:avLst/>
          </a:prstGeom>
          <a:noFill/>
          <a:ln>
            <a:noFill/>
          </a:ln>
        </p:spPr>
      </p:pic>
      <p:sp>
        <p:nvSpPr>
          <p:cNvPr id="106" name="Google Shape;106;p6"/>
          <p:cNvSpPr txBox="1"/>
          <p:nvPr/>
        </p:nvSpPr>
        <p:spPr>
          <a:xfrm>
            <a:off x="76800" y="16325"/>
            <a:ext cx="8990400" cy="798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4100"/>
              <a:buFont typeface="Arial"/>
              <a:buNone/>
            </a:pPr>
            <a:r>
              <a:rPr b="1" i="0" lang="en-US" sz="4100" u="none" cap="none" strike="noStrike">
                <a:solidFill>
                  <a:srgbClr val="1C3678"/>
                </a:solidFill>
                <a:latin typeface="Roboto"/>
                <a:ea typeface="Roboto"/>
                <a:cs typeface="Roboto"/>
                <a:sym typeface="Roboto"/>
              </a:rPr>
              <a:t>Data Assimilation</a:t>
            </a:r>
            <a:endParaRPr b="1" i="0" sz="4100" u="none" cap="none" strike="noStrike">
              <a:solidFill>
                <a:srgbClr val="1C367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type="title"/>
          </p:nvPr>
        </p:nvSpPr>
        <p:spPr>
          <a:xfrm>
            <a:off x="457200" y="460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Strategy Vision and Goals</a:t>
            </a:r>
            <a:endParaRPr/>
          </a:p>
        </p:txBody>
      </p:sp>
      <p:sp>
        <p:nvSpPr>
          <p:cNvPr id="112" name="Google Shape;112;p7"/>
          <p:cNvSpPr txBox="1"/>
          <p:nvPr/>
        </p:nvSpPr>
        <p:spPr>
          <a:xfrm>
            <a:off x="457200" y="1424600"/>
            <a:ext cx="8229600" cy="706200"/>
          </a:xfrm>
          <a:prstGeom prst="rect">
            <a:avLst/>
          </a:prstGeom>
          <a:solidFill>
            <a:srgbClr val="CFE2F3"/>
          </a:solidFill>
          <a:ln>
            <a:noFill/>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1A1A1A"/>
              </a:buClr>
              <a:buSzPts val="1300"/>
              <a:buFont typeface="Roboto"/>
              <a:buChar char="●"/>
            </a:pPr>
            <a:r>
              <a:rPr b="1" i="0" lang="en-US" sz="1300" u="none" cap="none" strike="noStrike">
                <a:solidFill>
                  <a:srgbClr val="000000"/>
                </a:solidFill>
                <a:latin typeface="Arial"/>
                <a:ea typeface="Arial"/>
                <a:cs typeface="Arial"/>
                <a:sym typeface="Arial"/>
              </a:rPr>
              <a:t>Goal 1: </a:t>
            </a:r>
            <a:r>
              <a:rPr b="0" i="0" lang="en-US" sz="1300" u="none" cap="none" strike="noStrike">
                <a:solidFill>
                  <a:srgbClr val="000000"/>
                </a:solidFill>
                <a:latin typeface="Arial"/>
                <a:ea typeface="Arial"/>
                <a:cs typeface="Arial"/>
                <a:sym typeface="Arial"/>
              </a:rPr>
              <a:t>Build required infrastructure for continuous development, integration, and data assimilation</a:t>
            </a:r>
            <a:r>
              <a:rPr b="0" i="0" lang="en-US" sz="1200" u="none" cap="none" strike="noStrike">
                <a:solidFill>
                  <a:srgbClr val="000000"/>
                </a:solidFill>
                <a:latin typeface="Arial"/>
                <a:ea typeface="Arial"/>
                <a:cs typeface="Arial"/>
                <a:sym typeface="Arial"/>
              </a:rPr>
              <a:t>.</a:t>
            </a:r>
            <a:endParaRPr b="0" i="0" sz="1800" u="none" cap="none" strike="noStrike">
              <a:solidFill>
                <a:srgbClr val="1A1A1A"/>
              </a:solidFill>
              <a:latin typeface="Roboto"/>
              <a:ea typeface="Roboto"/>
              <a:cs typeface="Roboto"/>
              <a:sym typeface="Roboto"/>
            </a:endParaRPr>
          </a:p>
        </p:txBody>
      </p:sp>
      <p:sp>
        <p:nvSpPr>
          <p:cNvPr id="113" name="Google Shape;113;p7"/>
          <p:cNvSpPr txBox="1"/>
          <p:nvPr/>
        </p:nvSpPr>
        <p:spPr>
          <a:xfrm>
            <a:off x="457200" y="601750"/>
            <a:ext cx="8229600" cy="5943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Vision: </a:t>
            </a:r>
            <a:r>
              <a:rPr b="0" i="1" lang="en-US" sz="1300" u="none" cap="none" strike="noStrike">
                <a:solidFill>
                  <a:srgbClr val="000000"/>
                </a:solidFill>
                <a:latin typeface="Arial"/>
                <a:ea typeface="Arial"/>
                <a:cs typeface="Arial"/>
                <a:sym typeface="Arial"/>
              </a:rPr>
              <a:t>To serve societal needs through fully-coupled and continuous Earth-system data assimilation capabilities which maximize the impact of environmental observations</a:t>
            </a:r>
            <a:endParaRPr b="0" i="1"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A1A1A"/>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A1A1A"/>
              </a:solidFill>
              <a:latin typeface="Roboto"/>
              <a:ea typeface="Roboto"/>
              <a:cs typeface="Roboto"/>
              <a:sym typeface="Roboto"/>
            </a:endParaRPr>
          </a:p>
        </p:txBody>
      </p:sp>
      <p:sp>
        <p:nvSpPr>
          <p:cNvPr id="114" name="Google Shape;114;p7"/>
          <p:cNvSpPr txBox="1"/>
          <p:nvPr/>
        </p:nvSpPr>
        <p:spPr>
          <a:xfrm>
            <a:off x="457200" y="2186600"/>
            <a:ext cx="8229600" cy="687000"/>
          </a:xfrm>
          <a:prstGeom prst="rect">
            <a:avLst/>
          </a:prstGeom>
          <a:solidFill>
            <a:srgbClr val="9FC5E8"/>
          </a:solidFill>
          <a:ln>
            <a:noFill/>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1A1A1A"/>
              </a:buClr>
              <a:buSzPts val="1300"/>
              <a:buFont typeface="Roboto"/>
              <a:buChar char="●"/>
            </a:pPr>
            <a:r>
              <a:rPr b="1" i="0" lang="en-US" sz="1300" u="none" cap="none" strike="noStrike">
                <a:solidFill>
                  <a:srgbClr val="000000"/>
                </a:solidFill>
                <a:latin typeface="Arial"/>
                <a:ea typeface="Arial"/>
                <a:cs typeface="Arial"/>
                <a:sym typeface="Arial"/>
              </a:rPr>
              <a:t>Goal 2: </a:t>
            </a:r>
            <a:r>
              <a:rPr b="0" i="0" lang="en-US" sz="1300" u="none" cap="none" strike="noStrike">
                <a:solidFill>
                  <a:srgbClr val="000000"/>
                </a:solidFill>
                <a:latin typeface="Arial"/>
                <a:ea typeface="Arial"/>
                <a:cs typeface="Arial"/>
                <a:sym typeface="Arial"/>
              </a:rPr>
              <a:t>Maximize the use, value, and impact of Earth-system observations</a:t>
            </a:r>
            <a:endParaRPr b="0" i="0" sz="1800" u="none" cap="none" strike="noStrike">
              <a:solidFill>
                <a:srgbClr val="1A1A1A"/>
              </a:solidFill>
              <a:latin typeface="Roboto"/>
              <a:ea typeface="Roboto"/>
              <a:cs typeface="Roboto"/>
              <a:sym typeface="Roboto"/>
            </a:endParaRPr>
          </a:p>
        </p:txBody>
      </p:sp>
      <p:sp>
        <p:nvSpPr>
          <p:cNvPr id="115" name="Google Shape;115;p7"/>
          <p:cNvSpPr txBox="1"/>
          <p:nvPr/>
        </p:nvSpPr>
        <p:spPr>
          <a:xfrm>
            <a:off x="457200" y="2932698"/>
            <a:ext cx="8229600" cy="759300"/>
          </a:xfrm>
          <a:prstGeom prst="rect">
            <a:avLst/>
          </a:prstGeom>
          <a:solidFill>
            <a:srgbClr val="6FA8DC"/>
          </a:solidFill>
          <a:ln>
            <a:noFill/>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1A1A1A"/>
              </a:buClr>
              <a:buSzPts val="1300"/>
              <a:buFont typeface="Roboto"/>
              <a:buChar char="●"/>
            </a:pPr>
            <a:r>
              <a:rPr b="1" i="0" lang="en-US" sz="1300" u="none" cap="none" strike="noStrike">
                <a:solidFill>
                  <a:srgbClr val="000000"/>
                </a:solidFill>
                <a:latin typeface="Arial"/>
                <a:ea typeface="Arial"/>
                <a:cs typeface="Arial"/>
                <a:sym typeface="Arial"/>
              </a:rPr>
              <a:t>Goal 3: </a:t>
            </a:r>
            <a:r>
              <a:rPr b="0" i="0" lang="en-US" sz="1300" u="none" cap="none" strike="noStrike">
                <a:solidFill>
                  <a:srgbClr val="000000"/>
                </a:solidFill>
                <a:latin typeface="Arial"/>
                <a:ea typeface="Arial"/>
                <a:cs typeface="Arial"/>
                <a:sym typeface="Arial"/>
              </a:rPr>
              <a:t>Transform and build a workforce that synergizes skill sets needed for the advancement of fundamental data assimilation science, emerging technologies, and observing systems to achieve operational success</a:t>
            </a:r>
            <a:endParaRPr b="0" i="0" sz="1400" u="none" cap="none" strike="noStrike">
              <a:solidFill>
                <a:srgbClr val="000000"/>
              </a:solidFill>
              <a:latin typeface="Arial"/>
              <a:ea typeface="Arial"/>
              <a:cs typeface="Arial"/>
              <a:sym typeface="Arial"/>
            </a:endParaRPr>
          </a:p>
        </p:txBody>
      </p:sp>
      <p:sp>
        <p:nvSpPr>
          <p:cNvPr id="116" name="Google Shape;116;p7"/>
          <p:cNvSpPr txBox="1"/>
          <p:nvPr/>
        </p:nvSpPr>
        <p:spPr>
          <a:xfrm>
            <a:off x="457200" y="3751694"/>
            <a:ext cx="8229600" cy="759300"/>
          </a:xfrm>
          <a:prstGeom prst="rect">
            <a:avLst/>
          </a:prstGeom>
          <a:solidFill>
            <a:srgbClr val="3D85C6"/>
          </a:solidFill>
          <a:ln>
            <a:noFill/>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000000"/>
              </a:buClr>
              <a:buSzPts val="1300"/>
              <a:buFont typeface="Arial"/>
              <a:buChar char="●"/>
            </a:pPr>
            <a:r>
              <a:rPr b="1" i="0" lang="en-US" sz="1300" u="none" cap="none" strike="noStrike">
                <a:solidFill>
                  <a:srgbClr val="000000"/>
                </a:solidFill>
                <a:latin typeface="Arial"/>
                <a:ea typeface="Arial"/>
                <a:cs typeface="Arial"/>
                <a:sym typeface="Arial"/>
              </a:rPr>
              <a:t>Goal 4: </a:t>
            </a:r>
            <a:r>
              <a:rPr b="0" i="0" lang="en-US" sz="1300" u="none" cap="none" strike="noStrike">
                <a:solidFill>
                  <a:srgbClr val="000000"/>
                </a:solidFill>
                <a:latin typeface="Arial"/>
                <a:ea typeface="Arial"/>
                <a:cs typeface="Arial"/>
                <a:sym typeface="Arial"/>
              </a:rPr>
              <a:t>Optimize efficiencies in research, development, and operational transition of new capabilities across the data assimilation enterprise</a:t>
            </a:r>
            <a:endParaRPr b="1" i="0" sz="1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8"/>
          <p:cNvPicPr preferRelativeResize="0"/>
          <p:nvPr/>
        </p:nvPicPr>
        <p:blipFill rotWithShape="1">
          <a:blip r:embed="rId3">
            <a:alphaModFix/>
          </a:blip>
          <a:srcRect b="5316" l="0" r="0" t="8372"/>
          <a:stretch/>
        </p:blipFill>
        <p:spPr>
          <a:xfrm>
            <a:off x="16198" y="2970334"/>
            <a:ext cx="1546075" cy="1836954"/>
          </a:xfrm>
          <a:prstGeom prst="rect">
            <a:avLst/>
          </a:prstGeom>
          <a:noFill/>
          <a:ln>
            <a:noFill/>
          </a:ln>
        </p:spPr>
      </p:pic>
      <p:sp>
        <p:nvSpPr>
          <p:cNvPr id="122" name="Google Shape;122;p8"/>
          <p:cNvSpPr txBox="1"/>
          <p:nvPr>
            <p:ph type="title"/>
          </p:nvPr>
        </p:nvSpPr>
        <p:spPr>
          <a:xfrm>
            <a:off x="457200" y="460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Grand Challenges</a:t>
            </a:r>
            <a:endParaRPr/>
          </a:p>
        </p:txBody>
      </p:sp>
      <p:sp>
        <p:nvSpPr>
          <p:cNvPr id="123" name="Google Shape;123;p8"/>
          <p:cNvSpPr/>
          <p:nvPr/>
        </p:nvSpPr>
        <p:spPr>
          <a:xfrm>
            <a:off x="1847925" y="1922425"/>
            <a:ext cx="1699800" cy="801900"/>
          </a:xfrm>
          <a:prstGeom prst="roundRect">
            <a:avLst>
              <a:gd fmla="val 16667" name="adj"/>
            </a:avLst>
          </a:prstGeom>
          <a:solidFill>
            <a:srgbClr val="E06666"/>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Data gaps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(in-situ ocean)</a:t>
            </a:r>
            <a:endParaRPr b="0" i="0" sz="1400" u="none" cap="none" strike="noStrike">
              <a:solidFill>
                <a:srgbClr val="000000"/>
              </a:solidFill>
              <a:latin typeface="Roboto"/>
              <a:ea typeface="Roboto"/>
              <a:cs typeface="Roboto"/>
              <a:sym typeface="Roboto"/>
            </a:endParaRPr>
          </a:p>
        </p:txBody>
      </p:sp>
      <p:sp>
        <p:nvSpPr>
          <p:cNvPr id="124" name="Google Shape;124;p8"/>
          <p:cNvSpPr/>
          <p:nvPr/>
        </p:nvSpPr>
        <p:spPr>
          <a:xfrm>
            <a:off x="2245400" y="3831325"/>
            <a:ext cx="2179800" cy="801900"/>
          </a:xfrm>
          <a:prstGeom prst="roundRect">
            <a:avLst>
              <a:gd fmla="val 16667" name="adj"/>
            </a:avLst>
          </a:prstGeom>
          <a:solidFill>
            <a:srgbClr val="C9DAF8"/>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Latency</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(efficiency)</a:t>
            </a:r>
            <a:endParaRPr b="0" i="1" sz="1200" u="none" cap="none" strike="noStrike">
              <a:solidFill>
                <a:srgbClr val="000000"/>
              </a:solidFill>
              <a:latin typeface="Roboto"/>
              <a:ea typeface="Roboto"/>
              <a:cs typeface="Roboto"/>
              <a:sym typeface="Roboto"/>
            </a:endParaRPr>
          </a:p>
        </p:txBody>
      </p:sp>
      <p:sp>
        <p:nvSpPr>
          <p:cNvPr id="125" name="Google Shape;125;p8"/>
          <p:cNvSpPr/>
          <p:nvPr/>
        </p:nvSpPr>
        <p:spPr>
          <a:xfrm>
            <a:off x="6836700" y="3902450"/>
            <a:ext cx="2273100" cy="853500"/>
          </a:xfrm>
          <a:prstGeom prst="roundRect">
            <a:avLst>
              <a:gd fmla="val 16667" name="adj"/>
            </a:avLst>
          </a:prstGeom>
          <a:solidFill>
            <a:srgbClr val="E9EDEE"/>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Reanalysis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(historical obs)</a:t>
            </a:r>
            <a:endParaRPr b="0" i="1" sz="1200" u="none" cap="none" strike="noStrike">
              <a:solidFill>
                <a:srgbClr val="000000"/>
              </a:solidFill>
              <a:latin typeface="Roboto"/>
              <a:ea typeface="Roboto"/>
              <a:cs typeface="Roboto"/>
              <a:sym typeface="Roboto"/>
            </a:endParaRPr>
          </a:p>
        </p:txBody>
      </p:sp>
      <p:sp>
        <p:nvSpPr>
          <p:cNvPr id="126" name="Google Shape;126;p8"/>
          <p:cNvSpPr/>
          <p:nvPr/>
        </p:nvSpPr>
        <p:spPr>
          <a:xfrm>
            <a:off x="6926250" y="1472125"/>
            <a:ext cx="2094000" cy="1081800"/>
          </a:xfrm>
          <a:prstGeom prst="ellipse">
            <a:avLst/>
          </a:prstGeom>
          <a:solidFill>
            <a:srgbClr val="6AA84F"/>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Non-linear/Non-Gaussian DA</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(algorithms)</a:t>
            </a:r>
            <a:endParaRPr b="0" i="0" sz="1400" u="none" cap="none" strike="noStrike">
              <a:solidFill>
                <a:srgbClr val="000000"/>
              </a:solidFill>
              <a:latin typeface="Roboto"/>
              <a:ea typeface="Roboto"/>
              <a:cs typeface="Roboto"/>
              <a:sym typeface="Roboto"/>
            </a:endParaRPr>
          </a:p>
        </p:txBody>
      </p:sp>
      <p:sp>
        <p:nvSpPr>
          <p:cNvPr id="127" name="Google Shape;127;p8"/>
          <p:cNvSpPr/>
          <p:nvPr/>
        </p:nvSpPr>
        <p:spPr>
          <a:xfrm>
            <a:off x="6802625" y="487325"/>
            <a:ext cx="2179800" cy="1081800"/>
          </a:xfrm>
          <a:prstGeom prst="ellipse">
            <a:avLst/>
          </a:prstGeom>
          <a:solidFill>
            <a:srgbClr val="B6D7A8"/>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Coupled DA</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(constraints)</a:t>
            </a:r>
            <a:endParaRPr b="0" i="0" sz="1400" u="none" cap="none" strike="noStrike">
              <a:solidFill>
                <a:srgbClr val="000000"/>
              </a:solidFill>
              <a:latin typeface="Roboto"/>
              <a:ea typeface="Roboto"/>
              <a:cs typeface="Roboto"/>
              <a:sym typeface="Roboto"/>
            </a:endParaRPr>
          </a:p>
        </p:txBody>
      </p:sp>
      <p:sp>
        <p:nvSpPr>
          <p:cNvPr id="128" name="Google Shape;128;p8"/>
          <p:cNvSpPr/>
          <p:nvPr/>
        </p:nvSpPr>
        <p:spPr>
          <a:xfrm>
            <a:off x="224325" y="1916400"/>
            <a:ext cx="1938600" cy="801900"/>
          </a:xfrm>
          <a:prstGeom prst="rect">
            <a:avLst/>
          </a:prstGeom>
          <a:solidFill>
            <a:srgbClr val="F6B26B"/>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Current Observations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(utilization/impact)</a:t>
            </a:r>
            <a:endParaRPr b="0" i="1" sz="1200" u="none" cap="none" strike="noStrike">
              <a:solidFill>
                <a:srgbClr val="000000"/>
              </a:solidFill>
              <a:latin typeface="Roboto"/>
              <a:ea typeface="Roboto"/>
              <a:cs typeface="Roboto"/>
              <a:sym typeface="Roboto"/>
            </a:endParaRPr>
          </a:p>
        </p:txBody>
      </p:sp>
      <p:sp>
        <p:nvSpPr>
          <p:cNvPr id="129" name="Google Shape;129;p8"/>
          <p:cNvSpPr/>
          <p:nvPr/>
        </p:nvSpPr>
        <p:spPr>
          <a:xfrm>
            <a:off x="1467962" y="2639519"/>
            <a:ext cx="2179800" cy="778200"/>
          </a:xfrm>
          <a:prstGeom prst="rect">
            <a:avLst/>
          </a:prstGeom>
          <a:solidFill>
            <a:srgbClr val="FFD966"/>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New Observations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Roboto"/>
                <a:ea typeface="Roboto"/>
                <a:cs typeface="Roboto"/>
                <a:sym typeface="Roboto"/>
              </a:rPr>
              <a:t>(accelerate R2O)</a:t>
            </a:r>
            <a:endParaRPr b="0" i="0" sz="1400" u="none" cap="none" strike="noStrike">
              <a:solidFill>
                <a:srgbClr val="000000"/>
              </a:solidFill>
              <a:latin typeface="Roboto"/>
              <a:ea typeface="Roboto"/>
              <a:cs typeface="Roboto"/>
              <a:sym typeface="Roboto"/>
            </a:endParaRPr>
          </a:p>
        </p:txBody>
      </p:sp>
      <p:sp>
        <p:nvSpPr>
          <p:cNvPr id="130" name="Google Shape;130;p8"/>
          <p:cNvSpPr txBox="1"/>
          <p:nvPr/>
        </p:nvSpPr>
        <p:spPr>
          <a:xfrm>
            <a:off x="105000" y="1580525"/>
            <a:ext cx="29046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sng" cap="none" strike="noStrike">
                <a:solidFill>
                  <a:srgbClr val="595959"/>
                </a:solidFill>
                <a:latin typeface="Roboto"/>
                <a:ea typeface="Roboto"/>
                <a:cs typeface="Roboto"/>
                <a:sym typeface="Roboto"/>
              </a:rPr>
              <a:t>Use more obs with greater impact</a:t>
            </a:r>
            <a:endParaRPr b="1" i="0" sz="1300" u="sng" cap="none" strike="noStrike">
              <a:solidFill>
                <a:srgbClr val="595959"/>
              </a:solidFill>
              <a:latin typeface="Roboto"/>
              <a:ea typeface="Roboto"/>
              <a:cs typeface="Roboto"/>
              <a:sym typeface="Roboto"/>
            </a:endParaRPr>
          </a:p>
        </p:txBody>
      </p:sp>
      <p:sp>
        <p:nvSpPr>
          <p:cNvPr id="131" name="Google Shape;131;p8"/>
          <p:cNvSpPr txBox="1"/>
          <p:nvPr/>
        </p:nvSpPr>
        <p:spPr>
          <a:xfrm>
            <a:off x="7205400" y="102425"/>
            <a:ext cx="1597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sng" cap="none" strike="noStrike">
                <a:solidFill>
                  <a:srgbClr val="595959"/>
                </a:solidFill>
                <a:latin typeface="Roboto"/>
                <a:ea typeface="Roboto"/>
                <a:cs typeface="Roboto"/>
                <a:sym typeface="Roboto"/>
              </a:rPr>
              <a:t>Advance science</a:t>
            </a:r>
            <a:endParaRPr b="1" i="0" sz="1300" u="sng" cap="none" strike="noStrike">
              <a:solidFill>
                <a:srgbClr val="595959"/>
              </a:solidFill>
              <a:latin typeface="Roboto"/>
              <a:ea typeface="Roboto"/>
              <a:cs typeface="Roboto"/>
              <a:sym typeface="Roboto"/>
            </a:endParaRPr>
          </a:p>
        </p:txBody>
      </p:sp>
      <p:sp>
        <p:nvSpPr>
          <p:cNvPr id="132" name="Google Shape;132;p8"/>
          <p:cNvSpPr txBox="1"/>
          <p:nvPr/>
        </p:nvSpPr>
        <p:spPr>
          <a:xfrm>
            <a:off x="2321000" y="3432075"/>
            <a:ext cx="23328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sng" cap="none" strike="noStrike">
                <a:solidFill>
                  <a:srgbClr val="595959"/>
                </a:solidFill>
                <a:latin typeface="Roboto"/>
                <a:ea typeface="Roboto"/>
                <a:cs typeface="Roboto"/>
                <a:sym typeface="Roboto"/>
              </a:rPr>
              <a:t>Get information faster</a:t>
            </a:r>
            <a:endParaRPr b="1" i="0" sz="1300" u="sng" cap="none" strike="noStrike">
              <a:solidFill>
                <a:srgbClr val="595959"/>
              </a:solidFill>
              <a:latin typeface="Roboto"/>
              <a:ea typeface="Roboto"/>
              <a:cs typeface="Roboto"/>
              <a:sym typeface="Roboto"/>
            </a:endParaRPr>
          </a:p>
        </p:txBody>
      </p:sp>
      <p:sp>
        <p:nvSpPr>
          <p:cNvPr id="133" name="Google Shape;133;p8"/>
          <p:cNvSpPr txBox="1"/>
          <p:nvPr/>
        </p:nvSpPr>
        <p:spPr>
          <a:xfrm>
            <a:off x="7271700" y="3005775"/>
            <a:ext cx="15657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sng" cap="none" strike="noStrike">
                <a:solidFill>
                  <a:srgbClr val="595959"/>
                </a:solidFill>
                <a:latin typeface="Roboto"/>
                <a:ea typeface="Roboto"/>
                <a:cs typeface="Roboto"/>
                <a:sym typeface="Roboto"/>
              </a:rPr>
              <a:t>Improve weather, water, climate, fisheries services</a:t>
            </a:r>
            <a:endParaRPr b="1" i="0" sz="1300" u="sng" cap="none" strike="noStrike">
              <a:solidFill>
                <a:srgbClr val="595959"/>
              </a:solidFill>
              <a:latin typeface="Roboto"/>
              <a:ea typeface="Roboto"/>
              <a:cs typeface="Roboto"/>
              <a:sym typeface="Roboto"/>
            </a:endParaRPr>
          </a:p>
        </p:txBody>
      </p:sp>
      <p:sp>
        <p:nvSpPr>
          <p:cNvPr id="134" name="Google Shape;134;p8"/>
          <p:cNvSpPr txBox="1"/>
          <p:nvPr/>
        </p:nvSpPr>
        <p:spPr>
          <a:xfrm>
            <a:off x="3633663" y="702675"/>
            <a:ext cx="2544900" cy="1585500"/>
          </a:xfrm>
          <a:prstGeom prst="rect">
            <a:avLst/>
          </a:prstGeom>
          <a:noFill/>
          <a:ln cap="flat" cmpd="sng" w="9525">
            <a:solidFill>
              <a:srgbClr val="1A998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sng" cap="none" strike="noStrike">
                <a:solidFill>
                  <a:srgbClr val="595959"/>
                </a:solidFill>
                <a:latin typeface="Roboto"/>
                <a:ea typeface="Roboto"/>
                <a:cs typeface="Roboto"/>
                <a:sym typeface="Roboto"/>
              </a:rPr>
              <a:t>Strategy</a:t>
            </a:r>
            <a:endParaRPr b="1" i="0" sz="1300" u="sng" cap="none" strike="noStrike">
              <a:solidFill>
                <a:srgbClr val="595959"/>
              </a:solidFill>
              <a:latin typeface="Roboto"/>
              <a:ea typeface="Roboto"/>
              <a:cs typeface="Roboto"/>
              <a:sym typeface="Roboto"/>
            </a:endParaRPr>
          </a:p>
          <a:p>
            <a:pPr indent="-311150" lvl="0" marL="457200" marR="0" rtl="0" algn="l">
              <a:lnSpc>
                <a:spcPct val="100000"/>
              </a:lnSpc>
              <a:spcBef>
                <a:spcPts val="0"/>
              </a:spcBef>
              <a:spcAft>
                <a:spcPts val="0"/>
              </a:spcAft>
              <a:buClr>
                <a:srgbClr val="595959"/>
              </a:buClr>
              <a:buSzPts val="1300"/>
              <a:buFont typeface="Roboto"/>
              <a:buChar char="●"/>
            </a:pPr>
            <a:r>
              <a:rPr b="0" i="0" lang="en-US" sz="1300" u="none" cap="none" strike="noStrike">
                <a:solidFill>
                  <a:srgbClr val="595959"/>
                </a:solidFill>
                <a:latin typeface="Roboto"/>
                <a:ea typeface="Roboto"/>
                <a:cs typeface="Roboto"/>
                <a:sym typeface="Roboto"/>
              </a:rPr>
              <a:t>Build infrastructure</a:t>
            </a:r>
            <a:endParaRPr b="0" i="0" sz="1300" u="none" cap="none" strike="noStrike">
              <a:solidFill>
                <a:srgbClr val="595959"/>
              </a:solidFill>
              <a:latin typeface="Roboto"/>
              <a:ea typeface="Roboto"/>
              <a:cs typeface="Roboto"/>
              <a:sym typeface="Roboto"/>
            </a:endParaRPr>
          </a:p>
          <a:p>
            <a:pPr indent="-311150" lvl="0" marL="457200" marR="0" rtl="0" algn="l">
              <a:lnSpc>
                <a:spcPct val="100000"/>
              </a:lnSpc>
              <a:spcBef>
                <a:spcPts val="0"/>
              </a:spcBef>
              <a:spcAft>
                <a:spcPts val="0"/>
              </a:spcAft>
              <a:buClr>
                <a:srgbClr val="595959"/>
              </a:buClr>
              <a:buSzPts val="1300"/>
              <a:buFont typeface="Roboto"/>
              <a:buChar char="●"/>
            </a:pPr>
            <a:r>
              <a:rPr b="0" i="0" lang="en-US" sz="1300" u="none" cap="none" strike="noStrike">
                <a:solidFill>
                  <a:srgbClr val="595959"/>
                </a:solidFill>
                <a:latin typeface="Roboto"/>
                <a:ea typeface="Roboto"/>
                <a:cs typeface="Roboto"/>
                <a:sym typeface="Roboto"/>
              </a:rPr>
              <a:t>Develop new tools (ML)</a:t>
            </a:r>
            <a:endParaRPr b="0" i="0" sz="1300" u="none" cap="none" strike="noStrike">
              <a:solidFill>
                <a:srgbClr val="595959"/>
              </a:solidFill>
              <a:latin typeface="Roboto"/>
              <a:ea typeface="Roboto"/>
              <a:cs typeface="Roboto"/>
              <a:sym typeface="Roboto"/>
            </a:endParaRPr>
          </a:p>
          <a:p>
            <a:pPr indent="-311150" lvl="0" marL="457200" marR="0" rtl="0" algn="l">
              <a:lnSpc>
                <a:spcPct val="100000"/>
              </a:lnSpc>
              <a:spcBef>
                <a:spcPts val="0"/>
              </a:spcBef>
              <a:spcAft>
                <a:spcPts val="0"/>
              </a:spcAft>
              <a:buClr>
                <a:srgbClr val="595959"/>
              </a:buClr>
              <a:buSzPts val="1300"/>
              <a:buFont typeface="Roboto"/>
              <a:buChar char="●"/>
            </a:pPr>
            <a:r>
              <a:rPr b="0" i="0" lang="en-US" sz="1300" u="none" cap="none" strike="noStrike">
                <a:solidFill>
                  <a:srgbClr val="595959"/>
                </a:solidFill>
                <a:latin typeface="Roboto"/>
                <a:ea typeface="Roboto"/>
                <a:cs typeface="Roboto"/>
                <a:sym typeface="Roboto"/>
              </a:rPr>
              <a:t>Make research and operations seamless</a:t>
            </a:r>
            <a:endParaRPr b="0" i="0" sz="1300" u="none" cap="none" strike="noStrike">
              <a:solidFill>
                <a:srgbClr val="595959"/>
              </a:solidFill>
              <a:latin typeface="Roboto"/>
              <a:ea typeface="Roboto"/>
              <a:cs typeface="Roboto"/>
              <a:sym typeface="Roboto"/>
            </a:endParaRPr>
          </a:p>
          <a:p>
            <a:pPr indent="-311150" lvl="0" marL="457200" marR="0" rtl="0" algn="l">
              <a:lnSpc>
                <a:spcPct val="100000"/>
              </a:lnSpc>
              <a:spcBef>
                <a:spcPts val="0"/>
              </a:spcBef>
              <a:spcAft>
                <a:spcPts val="0"/>
              </a:spcAft>
              <a:buClr>
                <a:srgbClr val="595959"/>
              </a:buClr>
              <a:buSzPts val="1300"/>
              <a:buFont typeface="Roboto"/>
              <a:buChar char="●"/>
            </a:pPr>
            <a:r>
              <a:rPr b="0" i="0" lang="en-US" sz="1300" u="none" cap="none" strike="noStrike">
                <a:solidFill>
                  <a:srgbClr val="595959"/>
                </a:solidFill>
                <a:latin typeface="Roboto"/>
                <a:ea typeface="Roboto"/>
                <a:cs typeface="Roboto"/>
                <a:sym typeface="Roboto"/>
              </a:rPr>
              <a:t>Workforce transformation and capacity building</a:t>
            </a:r>
            <a:endParaRPr b="0" i="0" sz="1300" u="none" cap="none" strike="noStrike">
              <a:solidFill>
                <a:srgbClr val="595959"/>
              </a:solidFill>
              <a:latin typeface="Roboto"/>
              <a:ea typeface="Roboto"/>
              <a:cs typeface="Roboto"/>
              <a:sym typeface="Roboto"/>
            </a:endParaRPr>
          </a:p>
        </p:txBody>
      </p:sp>
      <p:sp>
        <p:nvSpPr>
          <p:cNvPr id="135" name="Google Shape;135;p8"/>
          <p:cNvSpPr txBox="1"/>
          <p:nvPr/>
        </p:nvSpPr>
        <p:spPr>
          <a:xfrm>
            <a:off x="3662050" y="2350488"/>
            <a:ext cx="2544900" cy="585000"/>
          </a:xfrm>
          <a:prstGeom prst="rect">
            <a:avLst/>
          </a:prstGeom>
          <a:noFill/>
          <a:ln cap="flat" cmpd="sng" w="9525">
            <a:solidFill>
              <a:srgbClr val="1A998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595959"/>
                </a:solidFill>
                <a:latin typeface="Roboto"/>
                <a:ea typeface="Roboto"/>
                <a:cs typeface="Roboto"/>
                <a:sym typeface="Roboto"/>
              </a:rPr>
              <a:t>Fully Coupled and Continuous Earth-system DA</a:t>
            </a:r>
            <a:endParaRPr b="1" i="0" sz="1300" u="none" cap="none" strike="noStrike">
              <a:solidFill>
                <a:srgbClr val="595959"/>
              </a:solidFill>
              <a:latin typeface="Roboto"/>
              <a:ea typeface="Roboto"/>
              <a:cs typeface="Roboto"/>
              <a:sym typeface="Roboto"/>
            </a:endParaRPr>
          </a:p>
        </p:txBody>
      </p:sp>
      <p:pic>
        <p:nvPicPr>
          <p:cNvPr id="136" name="Google Shape;136;p8"/>
          <p:cNvPicPr preferRelativeResize="0"/>
          <p:nvPr/>
        </p:nvPicPr>
        <p:blipFill rotWithShape="1">
          <a:blip r:embed="rId4">
            <a:alphaModFix/>
          </a:blip>
          <a:srcRect b="0" l="0" r="0" t="0"/>
          <a:stretch/>
        </p:blipFill>
        <p:spPr>
          <a:xfrm>
            <a:off x="105000" y="102425"/>
            <a:ext cx="2544900" cy="1439688"/>
          </a:xfrm>
          <a:prstGeom prst="rect">
            <a:avLst/>
          </a:prstGeom>
          <a:noFill/>
          <a:ln>
            <a:noFill/>
          </a:ln>
        </p:spPr>
      </p:pic>
      <p:pic>
        <p:nvPicPr>
          <p:cNvPr id="137" name="Google Shape;137;p8"/>
          <p:cNvPicPr preferRelativeResize="0"/>
          <p:nvPr/>
        </p:nvPicPr>
        <p:blipFill rotWithShape="1">
          <a:blip r:embed="rId5">
            <a:alphaModFix/>
          </a:blip>
          <a:srcRect b="0" l="0" r="0" t="0"/>
          <a:stretch/>
        </p:blipFill>
        <p:spPr>
          <a:xfrm>
            <a:off x="4698237" y="3005765"/>
            <a:ext cx="2026162" cy="17501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9"/>
          <p:cNvSpPr txBox="1"/>
          <p:nvPr>
            <p:ph type="title"/>
          </p:nvPr>
        </p:nvSpPr>
        <p:spPr>
          <a:xfrm>
            <a:off x="457200" y="46038"/>
            <a:ext cx="8229600" cy="594300"/>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SzPts val="990"/>
              <a:buNone/>
            </a:pPr>
            <a:r>
              <a:rPr lang="en-US" sz="2080"/>
              <a:t>Alignment with Initiatives of Earth System Integration Board</a:t>
            </a:r>
            <a:endParaRPr sz="2080"/>
          </a:p>
        </p:txBody>
      </p:sp>
      <p:sp>
        <p:nvSpPr>
          <p:cNvPr id="143" name="Google Shape;143;p9"/>
          <p:cNvSpPr/>
          <p:nvPr/>
        </p:nvSpPr>
        <p:spPr>
          <a:xfrm>
            <a:off x="5632317" y="808775"/>
            <a:ext cx="3305700" cy="669000"/>
          </a:xfrm>
          <a:prstGeom prst="chevron">
            <a:avLst>
              <a:gd fmla="val 50000" name="adj"/>
            </a:avLst>
          </a:prstGeom>
          <a:solidFill>
            <a:srgbClr val="D837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Precipitation Prediction </a:t>
            </a:r>
            <a:endParaRPr b="0" i="0" sz="14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Grand Challenge</a:t>
            </a:r>
            <a:endParaRPr b="0" i="0" sz="1400" u="none" cap="none" strike="noStrike">
              <a:solidFill>
                <a:srgbClr val="FFFFFF"/>
              </a:solidFill>
              <a:latin typeface="Roboto"/>
              <a:ea typeface="Roboto"/>
              <a:cs typeface="Roboto"/>
              <a:sym typeface="Roboto"/>
            </a:endParaRPr>
          </a:p>
        </p:txBody>
      </p:sp>
      <p:sp>
        <p:nvSpPr>
          <p:cNvPr id="144" name="Google Shape;144;p9"/>
          <p:cNvSpPr/>
          <p:nvPr/>
        </p:nvSpPr>
        <p:spPr>
          <a:xfrm>
            <a:off x="0" y="808989"/>
            <a:ext cx="3546900" cy="669000"/>
          </a:xfrm>
          <a:prstGeom prst="homePlate">
            <a:avLst>
              <a:gd fmla="val 50000" name="adj"/>
            </a:avLst>
          </a:prstGeom>
          <a:solidFill>
            <a:srgbClr val="801F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Climate, Ecosystems and </a:t>
            </a:r>
            <a:endParaRPr b="0" i="0" sz="14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Fisheries Initiative</a:t>
            </a:r>
            <a:endParaRPr b="0" i="0" sz="1400" u="none" cap="none" strike="noStrike">
              <a:solidFill>
                <a:srgbClr val="FFFFFF"/>
              </a:solidFill>
              <a:latin typeface="Roboto"/>
              <a:ea typeface="Roboto"/>
              <a:cs typeface="Roboto"/>
              <a:sym typeface="Roboto"/>
            </a:endParaRPr>
          </a:p>
        </p:txBody>
      </p:sp>
      <p:sp>
        <p:nvSpPr>
          <p:cNvPr id="145" name="Google Shape;145;p9"/>
          <p:cNvSpPr txBox="1"/>
          <p:nvPr/>
        </p:nvSpPr>
        <p:spPr>
          <a:xfrm>
            <a:off x="271800" y="1493125"/>
            <a:ext cx="26199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1" lang="en-US" sz="1000" u="none" cap="none" strike="noStrike">
                <a:solidFill>
                  <a:srgbClr val="000000"/>
                </a:solidFill>
                <a:latin typeface="Roboto"/>
                <a:ea typeface="Roboto"/>
                <a:cs typeface="Roboto"/>
                <a:sym typeface="Roboto"/>
              </a:rPr>
              <a:t>CEFI Integrated Ocean Modeling and Decision Support System</a:t>
            </a:r>
            <a:endParaRPr b="0" i="1" sz="1000" u="none" cap="none" strike="noStrike">
              <a:solidFill>
                <a:srgbClr val="000000"/>
              </a:solidFill>
              <a:latin typeface="Roboto"/>
              <a:ea typeface="Roboto"/>
              <a:cs typeface="Roboto"/>
              <a:sym typeface="Roboto"/>
            </a:endParaRPr>
          </a:p>
        </p:txBody>
      </p:sp>
      <p:sp>
        <p:nvSpPr>
          <p:cNvPr id="146" name="Google Shape;146;p9"/>
          <p:cNvSpPr/>
          <p:nvPr/>
        </p:nvSpPr>
        <p:spPr>
          <a:xfrm>
            <a:off x="2944204" y="808775"/>
            <a:ext cx="3305700" cy="669000"/>
          </a:xfrm>
          <a:prstGeom prst="chevron">
            <a:avLst>
              <a:gd fmla="val 50000" name="adj"/>
            </a:avLst>
          </a:prstGeom>
          <a:solidFill>
            <a:srgbClr val="B02B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Coastal Inundation at </a:t>
            </a:r>
            <a:endParaRPr b="0" i="0" sz="14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Climate Timescales</a:t>
            </a:r>
            <a:endParaRPr b="0" i="0" sz="1400" u="none" cap="none" strike="noStrike">
              <a:solidFill>
                <a:srgbClr val="FFFFFF"/>
              </a:solidFill>
              <a:latin typeface="Roboto"/>
              <a:ea typeface="Roboto"/>
              <a:cs typeface="Roboto"/>
              <a:sym typeface="Roboto"/>
            </a:endParaRPr>
          </a:p>
        </p:txBody>
      </p:sp>
      <p:sp>
        <p:nvSpPr>
          <p:cNvPr id="147" name="Google Shape;147;p9"/>
          <p:cNvSpPr txBox="1"/>
          <p:nvPr/>
        </p:nvSpPr>
        <p:spPr>
          <a:xfrm>
            <a:off x="271800" y="1901600"/>
            <a:ext cx="2619900" cy="223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Enhance</a:t>
            </a:r>
            <a:r>
              <a:rPr b="0" i="0" lang="en-US" sz="1000" u="none" cap="none" strike="noStrike">
                <a:solidFill>
                  <a:srgbClr val="000000"/>
                </a:solidFill>
                <a:latin typeface="Roboto"/>
                <a:ea typeface="Roboto"/>
                <a:cs typeface="Roboto"/>
                <a:sym typeface="Roboto"/>
              </a:rPr>
              <a:t> Observations</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Enhance </a:t>
            </a:r>
            <a:r>
              <a:rPr b="0" i="0" lang="en-US" sz="1000" u="none" cap="none" strike="noStrike">
                <a:solidFill>
                  <a:srgbClr val="000000"/>
                </a:solidFill>
                <a:latin typeface="Roboto"/>
                <a:ea typeface="Roboto"/>
                <a:cs typeface="Roboto"/>
                <a:sym typeface="Roboto"/>
              </a:rPr>
              <a:t>Ocean Modeling</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CFI </a:t>
            </a:r>
            <a:r>
              <a:rPr b="0" i="0" lang="en-US" sz="1000" u="none" cap="none" strike="noStrike">
                <a:solidFill>
                  <a:srgbClr val="000000"/>
                </a:solidFill>
                <a:latin typeface="Roboto"/>
                <a:ea typeface="Roboto"/>
                <a:cs typeface="Roboto"/>
                <a:sym typeface="Roboto"/>
              </a:rPr>
              <a:t>Information Hub</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Ecosystem </a:t>
            </a:r>
            <a:r>
              <a:rPr b="0" i="0" lang="en-US" sz="1000" u="none" cap="none" strike="noStrike">
                <a:solidFill>
                  <a:srgbClr val="000000"/>
                </a:solidFill>
                <a:latin typeface="Roboto"/>
                <a:ea typeface="Roboto"/>
                <a:cs typeface="Roboto"/>
                <a:sym typeface="Roboto"/>
              </a:rPr>
              <a:t>Prediction</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Rapid </a:t>
            </a:r>
            <a:r>
              <a:rPr b="0" i="0" lang="en-US" sz="1000" u="none" cap="none" strike="noStrike">
                <a:solidFill>
                  <a:srgbClr val="000000"/>
                </a:solidFill>
                <a:latin typeface="Roboto"/>
                <a:ea typeface="Roboto"/>
                <a:cs typeface="Roboto"/>
                <a:sym typeface="Roboto"/>
              </a:rPr>
              <a:t>Response</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Climate </a:t>
            </a:r>
            <a:r>
              <a:rPr b="0" i="0" lang="en-US" sz="1000" u="none" cap="none" strike="noStrike">
                <a:solidFill>
                  <a:srgbClr val="000000"/>
                </a:solidFill>
                <a:latin typeface="Roboto"/>
                <a:ea typeface="Roboto"/>
                <a:cs typeface="Roboto"/>
                <a:sym typeface="Roboto"/>
              </a:rPr>
              <a:t>Ready Decision Support Tools</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0" i="1" lang="en-US" sz="1000" u="none" cap="none" strike="noStrike">
                <a:solidFill>
                  <a:srgbClr val="000000"/>
                </a:solidFill>
                <a:latin typeface="Roboto"/>
                <a:ea typeface="Roboto"/>
                <a:cs typeface="Roboto"/>
                <a:sym typeface="Roboto"/>
              </a:rPr>
              <a:t>DA Strategy 1.1, 1.2, 1.3, 1.5, 2.1, 2.2, 2.4, 4.2, 4.4, 4.5</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1" lang="en-US" sz="1000" u="none" cap="none" strike="noStrike">
                <a:solidFill>
                  <a:srgbClr val="FF0000"/>
                </a:solidFill>
                <a:latin typeface="Roboto"/>
                <a:ea typeface="Roboto"/>
                <a:cs typeface="Roboto"/>
                <a:sym typeface="Roboto"/>
              </a:rPr>
              <a:t>Fully coupled continuous DA, supporting infrastructure, needed observations and R2O roadmaps, HPC.</a:t>
            </a:r>
            <a:endParaRPr b="1" i="1" sz="1000" u="none" cap="none" strike="noStrike">
              <a:solidFill>
                <a:srgbClr val="FF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148" name="Google Shape;148;p9"/>
          <p:cNvSpPr txBox="1"/>
          <p:nvPr/>
        </p:nvSpPr>
        <p:spPr>
          <a:xfrm>
            <a:off x="3472200" y="1493125"/>
            <a:ext cx="26199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1" lang="en-US" sz="1000" u="none" cap="none" strike="noStrike">
                <a:solidFill>
                  <a:srgbClr val="000000"/>
                </a:solidFill>
                <a:latin typeface="Roboto"/>
                <a:ea typeface="Roboto"/>
                <a:cs typeface="Roboto"/>
                <a:sym typeface="Roboto"/>
              </a:rPr>
              <a:t>Coastal Inundation Capability Objectives</a:t>
            </a:r>
            <a:endParaRPr b="0" i="1" sz="1000" u="none" cap="none" strike="noStrike">
              <a:solidFill>
                <a:srgbClr val="000000"/>
              </a:solidFill>
              <a:latin typeface="Roboto"/>
              <a:ea typeface="Roboto"/>
              <a:cs typeface="Roboto"/>
              <a:sym typeface="Roboto"/>
            </a:endParaRPr>
          </a:p>
        </p:txBody>
      </p:sp>
      <p:sp>
        <p:nvSpPr>
          <p:cNvPr id="149" name="Google Shape;149;p9"/>
          <p:cNvSpPr txBox="1"/>
          <p:nvPr/>
        </p:nvSpPr>
        <p:spPr>
          <a:xfrm>
            <a:off x="3472200" y="1734975"/>
            <a:ext cx="2619900" cy="223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Enhance observations</a:t>
            </a:r>
            <a:r>
              <a:rPr b="0" i="0" lang="en-US" sz="1000" u="none" cap="none" strike="noStrike">
                <a:solidFill>
                  <a:srgbClr val="000000"/>
                </a:solidFill>
                <a:latin typeface="Roboto"/>
                <a:ea typeface="Roboto"/>
                <a:cs typeface="Roboto"/>
                <a:sym typeface="Roboto"/>
              </a:rPr>
              <a:t> - ocean (deep) in-situ, high-res satellite altimetry</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Enhance DA</a:t>
            </a:r>
            <a:r>
              <a:rPr b="0" i="0" lang="en-US" sz="1000" u="none" cap="none" strike="noStrike">
                <a:solidFill>
                  <a:srgbClr val="000000"/>
                </a:solidFill>
                <a:latin typeface="Roboto"/>
                <a:ea typeface="Roboto"/>
                <a:cs typeface="Roboto"/>
                <a:sym typeface="Roboto"/>
              </a:rPr>
              <a:t> - Total Water Level/coastal, coupled DA (for trends, monitoring), AI</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Coastal reanalysis</a:t>
            </a:r>
            <a:r>
              <a:rPr b="0" i="0" lang="en-US" sz="1000" u="none" cap="none" strike="noStrike">
                <a:solidFill>
                  <a:srgbClr val="000000"/>
                </a:solidFill>
                <a:latin typeface="Roboto"/>
                <a:ea typeface="Roboto"/>
                <a:cs typeface="Roboto"/>
                <a:sym typeface="Roboto"/>
              </a:rPr>
              <a:t> - High res/40-year</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Infrastructure </a:t>
            </a:r>
            <a:r>
              <a:rPr b="0" i="0" lang="en-US" sz="1000" u="none" cap="none" strike="noStrike">
                <a:solidFill>
                  <a:srgbClr val="000000"/>
                </a:solidFill>
                <a:latin typeface="Roboto"/>
                <a:ea typeface="Roboto"/>
                <a:cs typeface="Roboto"/>
                <a:sym typeface="Roboto"/>
              </a:rPr>
              <a:t>- HPC, data flow and distribution including cloud</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0" i="1" lang="en-US" sz="1000" u="none" cap="none" strike="noStrike">
                <a:solidFill>
                  <a:srgbClr val="000000"/>
                </a:solidFill>
                <a:latin typeface="Roboto"/>
                <a:ea typeface="Roboto"/>
                <a:cs typeface="Roboto"/>
                <a:sym typeface="Roboto"/>
              </a:rPr>
              <a:t>DA Strategy 1.1, 1.2, 1.3, 1.4, 1.5, 2.1, 2.2, 2.4, 4.5, 4.6</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1" lang="en-US" sz="1000" u="none" cap="none" strike="noStrike">
                <a:solidFill>
                  <a:srgbClr val="FF0000"/>
                </a:solidFill>
                <a:latin typeface="Roboto"/>
                <a:ea typeface="Roboto"/>
                <a:cs typeface="Roboto"/>
                <a:sym typeface="Roboto"/>
              </a:rPr>
              <a:t>Fully coupled continuous DA, supporting infrastructure, cloud and AI, needed observations, HPC, central frameworks.</a:t>
            </a:r>
            <a:endParaRPr b="1" i="1" sz="1000" u="none" cap="none" strike="noStrike">
              <a:solidFill>
                <a:srgbClr val="FF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p:txBody>
      </p:sp>
      <p:sp>
        <p:nvSpPr>
          <p:cNvPr id="150" name="Google Shape;150;p9"/>
          <p:cNvSpPr txBox="1"/>
          <p:nvPr/>
        </p:nvSpPr>
        <p:spPr>
          <a:xfrm>
            <a:off x="6291600" y="1493125"/>
            <a:ext cx="26199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1" lang="en-US" sz="1000" u="none" cap="none" strike="noStrike">
                <a:solidFill>
                  <a:srgbClr val="000000"/>
                </a:solidFill>
                <a:latin typeface="Roboto"/>
                <a:ea typeface="Roboto"/>
                <a:cs typeface="Roboto"/>
                <a:sym typeface="Roboto"/>
              </a:rPr>
              <a:t>PPGC Strategy</a:t>
            </a:r>
            <a:endParaRPr b="0" i="1" sz="1000" u="none" cap="none" strike="noStrike">
              <a:solidFill>
                <a:srgbClr val="000000"/>
              </a:solidFill>
              <a:latin typeface="Roboto"/>
              <a:ea typeface="Roboto"/>
              <a:cs typeface="Roboto"/>
              <a:sym typeface="Roboto"/>
            </a:endParaRPr>
          </a:p>
        </p:txBody>
      </p:sp>
      <p:sp>
        <p:nvSpPr>
          <p:cNvPr id="151" name="Google Shape;151;p9"/>
          <p:cNvSpPr txBox="1"/>
          <p:nvPr/>
        </p:nvSpPr>
        <p:spPr>
          <a:xfrm>
            <a:off x="6291600" y="1712750"/>
            <a:ext cx="2619900" cy="223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Improve </a:t>
            </a:r>
            <a:r>
              <a:rPr b="0" i="0" lang="en-US" sz="1000" u="none" cap="none" strike="noStrike">
                <a:solidFill>
                  <a:srgbClr val="000000"/>
                </a:solidFill>
                <a:latin typeface="Roboto"/>
                <a:ea typeface="Roboto"/>
                <a:cs typeface="Roboto"/>
                <a:sym typeface="Roboto"/>
              </a:rPr>
              <a:t>coupled data assimilation to take advantage of existing and next gen obs</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Use </a:t>
            </a:r>
            <a:r>
              <a:rPr b="0" i="0" lang="en-US" sz="1000" u="none" cap="none" strike="noStrike">
                <a:solidFill>
                  <a:srgbClr val="000000"/>
                </a:solidFill>
                <a:latin typeface="Roboto"/>
                <a:ea typeface="Roboto"/>
                <a:cs typeface="Roboto"/>
                <a:sym typeface="Roboto"/>
              </a:rPr>
              <a:t>new and innovative observations to fill data gaps</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Assess </a:t>
            </a:r>
            <a:r>
              <a:rPr b="0" i="0" lang="en-US" sz="1000" u="none" cap="none" strike="noStrike">
                <a:solidFill>
                  <a:srgbClr val="000000"/>
                </a:solidFill>
                <a:latin typeface="Roboto"/>
                <a:ea typeface="Roboto"/>
                <a:cs typeface="Roboto"/>
                <a:sym typeface="Roboto"/>
              </a:rPr>
              <a:t>optimal observing system architectures</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000000"/>
                </a:solidFill>
                <a:latin typeface="Roboto"/>
                <a:ea typeface="Roboto"/>
                <a:cs typeface="Roboto"/>
                <a:sym typeface="Roboto"/>
              </a:rPr>
              <a:t>Develop </a:t>
            </a:r>
            <a:r>
              <a:rPr b="0" i="0" lang="en-US" sz="1000" u="none" cap="none" strike="noStrike">
                <a:solidFill>
                  <a:srgbClr val="000000"/>
                </a:solidFill>
                <a:latin typeface="Roboto"/>
                <a:ea typeface="Roboto"/>
                <a:cs typeface="Roboto"/>
                <a:sym typeface="Roboto"/>
              </a:rPr>
              <a:t>reanalyses and reforecasts</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0" i="1" lang="en-US" sz="1000" u="none" cap="none" strike="noStrike">
                <a:solidFill>
                  <a:srgbClr val="000000"/>
                </a:solidFill>
                <a:latin typeface="Roboto"/>
                <a:ea typeface="Roboto"/>
                <a:cs typeface="Roboto"/>
                <a:sym typeface="Roboto"/>
              </a:rPr>
              <a:t>DA Strategy 1.4, 1.5, 2.1, 2.2, 2.3, 2.4</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rPr b="1" i="1" lang="en-US" sz="1000" u="none" cap="none" strike="noStrike">
                <a:solidFill>
                  <a:srgbClr val="FF0000"/>
                </a:solidFill>
                <a:latin typeface="Roboto"/>
                <a:ea typeface="Roboto"/>
                <a:cs typeface="Roboto"/>
                <a:sym typeface="Roboto"/>
              </a:rPr>
              <a:t>Fully coupled continuous DA, improve use and impact of observations, needed observations and R2O roadmaps.</a:t>
            </a:r>
            <a:endParaRPr b="1" i="1" sz="1000" u="none" cap="none" strike="noStrike">
              <a:solidFill>
                <a:srgbClr val="FF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NOAA Colors">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