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65" r:id="rId3"/>
    <p:sldId id="266" r:id="rId4"/>
    <p:sldId id="280" r:id="rId5"/>
    <p:sldId id="267" r:id="rId6"/>
    <p:sldId id="275" r:id="rId7"/>
    <p:sldId id="270" r:id="rId8"/>
    <p:sldId id="281" r:id="rId9"/>
    <p:sldId id="271" r:id="rId10"/>
    <p:sldId id="268" r:id="rId11"/>
    <p:sldId id="269" r:id="rId12"/>
    <p:sldId id="276" r:id="rId13"/>
    <p:sldId id="277" r:id="rId14"/>
    <p:sldId id="273" r:id="rId15"/>
    <p:sldId id="279" r:id="rId16"/>
    <p:sldId id="278" r:id="rId17"/>
    <p:sldId id="274" r:id="rId18"/>
  </p:sldIdLst>
  <p:sldSz cx="9144000" cy="5143500" type="screen16x9"/>
  <p:notesSz cx="6858000" cy="9144000"/>
  <p:embeddedFontLst>
    <p:embeddedFont>
      <p:font typeface="Lato" panose="020F0502020204030203" pitchFamily="34" charset="0"/>
      <p:regular r:id="rId20"/>
      <p:bold r:id="rId21"/>
      <p:italic r:id="rId22"/>
      <p:boldItalic r:id="rId23"/>
    </p:embeddedFont>
    <p:embeddedFont>
      <p:font typeface="Open Sans" panose="020B0606030504020204" pitchFamily="34" charset="0"/>
      <p:regular r:id="rId24"/>
      <p:bold r:id="rId25"/>
      <p:italic r:id="rId26"/>
      <p:boldItalic r:id="rId27"/>
    </p:embeddedFont>
    <p:embeddedFont>
      <p:font typeface="Raleway SemiBold" panose="020F0502020204030204" pitchFamily="34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2" roundtripDataSignature="AMtx7mjNkvEWk79IaoocO1+Hs6quoZMF6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85"/>
    <p:restoredTop sz="94721"/>
  </p:normalViewPr>
  <p:slideViewPr>
    <p:cSldViewPr snapToGrid="0">
      <p:cViewPr varScale="1">
        <p:scale>
          <a:sx n="139" d="100"/>
          <a:sy n="139" d="100"/>
        </p:scale>
        <p:origin x="56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FY24-FY25 project</a:t>
            </a:r>
          </a:p>
        </p:txBody>
      </p:sp>
    </p:spTree>
    <p:extLst>
      <p:ext uri="{BB962C8B-B14F-4D97-AF65-F5344CB8AC3E}">
        <p14:creationId xmlns:p14="http://schemas.microsoft.com/office/powerpoint/2010/main" val="30856582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388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rgbClr val="145F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highlight>
                <a:srgbClr val="145FA6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3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12" name="Google Shape;12;p3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4" name="Google Shape;14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22187" y="3831087"/>
            <a:ext cx="1167089" cy="79846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" name="Google Shape;15;p3"/>
          <p:cNvGrpSpPr/>
          <p:nvPr/>
        </p:nvGrpSpPr>
        <p:grpSpPr>
          <a:xfrm>
            <a:off x="830394" y="1191277"/>
            <a:ext cx="745763" cy="45826"/>
            <a:chOff x="4580561" y="2589004"/>
            <a:chExt cx="1064464" cy="25200"/>
          </a:xfrm>
        </p:grpSpPr>
        <p:sp>
          <p:nvSpPr>
            <p:cNvPr id="16" name="Google Shape;16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145F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" name="Google Shape;18;p3"/>
          <p:cNvSpPr txBox="1"/>
          <p:nvPr/>
        </p:nvSpPr>
        <p:spPr>
          <a:xfrm>
            <a:off x="7142425" y="4673650"/>
            <a:ext cx="1821000" cy="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600" b="0" i="0" u="none" strike="noStrike" cap="none">
                <a:solidFill>
                  <a:schemeClr val="dk2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A UFS Collaboration Powered by</a:t>
            </a:r>
            <a:r>
              <a:rPr lang="en" sz="6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600" b="1" i="0" u="none" strike="noStrike" cap="none">
                <a:solidFill>
                  <a:srgbClr val="F68822"/>
                </a:solidFill>
                <a:latin typeface="Open Sans"/>
                <a:ea typeface="Open Sans"/>
                <a:cs typeface="Open Sans"/>
                <a:sym typeface="Open Sans"/>
              </a:rPr>
              <a:t>EPIC</a:t>
            </a:r>
            <a:endParaRPr sz="600" b="1" i="0" u="none" strike="noStrike" cap="none">
              <a:solidFill>
                <a:srgbClr val="F6882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2"/>
          <p:cNvSpPr txBox="1">
            <a:spLocks noGrp="1"/>
          </p:cNvSpPr>
          <p:nvPr>
            <p:ph type="body" idx="1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91" name="Google Shape;91;p1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2" name="Google Shape;92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470226" y="97375"/>
            <a:ext cx="1519050" cy="103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rgbClr val="145FA6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Google Shape;94;p13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95" name="Google Shape;95;p1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1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7" name="Google Shape;97;p13"/>
          <p:cNvSpPr txBox="1">
            <a:spLocks noGrp="1"/>
          </p:cNvSpPr>
          <p:nvPr>
            <p:ph type="title" hasCustomPrompt="1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8" name="Google Shape;98;p13"/>
          <p:cNvSpPr txBox="1">
            <a:spLocks noGrp="1"/>
          </p:cNvSpPr>
          <p:nvPr>
            <p:ph type="body" idx="1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9" name="Google Shape;99;p1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0" name="Google Shape;100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432894" y="3570999"/>
            <a:ext cx="1578500" cy="1079125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3"/>
          <p:cNvSpPr txBox="1"/>
          <p:nvPr/>
        </p:nvSpPr>
        <p:spPr>
          <a:xfrm>
            <a:off x="6746225" y="4698800"/>
            <a:ext cx="2265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FFFFFF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A UFS Collaboration Powered by</a:t>
            </a:r>
            <a:r>
              <a:rPr lang="en" sz="8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EPIC</a:t>
            </a:r>
            <a:endParaRPr sz="800" b="1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4" name="Google Shape;104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470226" y="97375"/>
            <a:ext cx="1519050" cy="103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4"/>
          <p:cNvPicPr preferRelativeResize="0"/>
          <p:nvPr/>
        </p:nvPicPr>
        <p:blipFill rotWithShape="1">
          <a:blip r:embed="rId3">
            <a:alphaModFix amt="25000"/>
          </a:blip>
          <a:srcRect/>
          <a:stretch/>
        </p:blipFill>
        <p:spPr>
          <a:xfrm>
            <a:off x="467975" y="76200"/>
            <a:ext cx="4991099" cy="4991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9"/>
          <p:cNvSpPr txBox="1">
            <a:spLocks noGrp="1"/>
          </p:cNvSpPr>
          <p:nvPr>
            <p:ph type="title"/>
          </p:nvPr>
        </p:nvSpPr>
        <p:spPr>
          <a:xfrm>
            <a:off x="457200" y="117225"/>
            <a:ext cx="8229600" cy="282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Helvetica Neue"/>
              <a:buNone/>
              <a:defRPr sz="1688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9pPr>
          </a:lstStyle>
          <a:p>
            <a:endParaRPr/>
          </a:p>
        </p:txBody>
      </p:sp>
      <p:sp>
        <p:nvSpPr>
          <p:cNvPr id="113" name="Google Shape;113;p29"/>
          <p:cNvSpPr txBox="1">
            <a:spLocks noGrp="1"/>
          </p:cNvSpPr>
          <p:nvPr>
            <p:ph type="body" idx="1"/>
          </p:nvPr>
        </p:nvSpPr>
        <p:spPr>
          <a:xfrm>
            <a:off x="457200" y="1200152"/>
            <a:ext cx="8229600" cy="32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marR="0" lvl="0" indent="-272320" algn="l" rtl="0">
              <a:lnSpc>
                <a:spcPct val="100000"/>
              </a:lnSpc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2118"/>
              <a:buFont typeface="Arial"/>
              <a:buChar char="•"/>
              <a:defRPr sz="158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85800" marR="0" lvl="1" indent="-255508" algn="l" rtl="0">
              <a:lnSpc>
                <a:spcPct val="100000"/>
              </a:lnSpc>
              <a:spcBef>
                <a:spcPts val="265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–"/>
              <a:defRPr sz="1324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028700" marR="0" lvl="2" indent="-247079" algn="l" rtl="0">
              <a:lnSpc>
                <a:spcPct val="100000"/>
              </a:lnSpc>
              <a:spcBef>
                <a:spcPts val="23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sz="1191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71600" marR="0" lvl="3" indent="-238696" algn="l" rtl="0">
              <a:lnSpc>
                <a:spcPct val="100000"/>
              </a:lnSpc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–"/>
              <a:defRPr sz="105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714500" marR="0" lvl="4" indent="-230267" algn="l" rtl="0">
              <a:lnSpc>
                <a:spcPct val="100000"/>
              </a:lnSpc>
              <a:spcBef>
                <a:spcPts val="185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»"/>
              <a:defRPr sz="926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057400" marR="0" lvl="5" indent="-255508" algn="l" rtl="0">
              <a:lnSpc>
                <a:spcPct val="100000"/>
              </a:lnSpc>
              <a:spcBef>
                <a:spcPts val="265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3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400300" marR="0" lvl="6" indent="-255508" algn="l" rtl="0">
              <a:lnSpc>
                <a:spcPct val="100000"/>
              </a:lnSpc>
              <a:spcBef>
                <a:spcPts val="265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3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743200" marR="0" lvl="7" indent="-255508" algn="l" rtl="0">
              <a:lnSpc>
                <a:spcPct val="100000"/>
              </a:lnSpc>
              <a:spcBef>
                <a:spcPts val="265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3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086100" marR="0" lvl="8" indent="-255508" algn="l" rtl="0">
              <a:lnSpc>
                <a:spcPct val="100000"/>
              </a:lnSpc>
              <a:spcBef>
                <a:spcPts val="265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3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0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FFFFFF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rgbClr val="145F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4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23" name="Google Shape;23;p4"/>
          <p:cNvGrpSpPr/>
          <p:nvPr/>
        </p:nvGrpSpPr>
        <p:grpSpPr>
          <a:xfrm>
            <a:off x="830394" y="1191277"/>
            <a:ext cx="745763" cy="45826"/>
            <a:chOff x="4580561" y="2589004"/>
            <a:chExt cx="1064464" cy="25200"/>
          </a:xfrm>
        </p:grpSpPr>
        <p:sp>
          <p:nvSpPr>
            <p:cNvPr id="24" name="Google Shape;24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145F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7" name="Google Shape;27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22187" y="3831087"/>
            <a:ext cx="1167089" cy="798462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4"/>
          <p:cNvSpPr txBox="1"/>
          <p:nvPr/>
        </p:nvSpPr>
        <p:spPr>
          <a:xfrm>
            <a:off x="7142425" y="4673650"/>
            <a:ext cx="1821000" cy="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600" b="0" i="0" u="none" strike="noStrike" cap="none">
                <a:solidFill>
                  <a:schemeClr val="dk2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A UFS Collaboration Powered by</a:t>
            </a:r>
            <a:r>
              <a:rPr lang="en" sz="6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600" b="1" i="0" u="none" strike="noStrike" cap="none">
                <a:solidFill>
                  <a:srgbClr val="F68822"/>
                </a:solidFill>
                <a:latin typeface="Open Sans"/>
                <a:ea typeface="Open Sans"/>
                <a:cs typeface="Open Sans"/>
                <a:sym typeface="Open Sans"/>
              </a:rPr>
              <a:t>EPIC</a:t>
            </a:r>
            <a:endParaRPr sz="600" b="1" i="0" u="none" strike="noStrike" cap="none">
              <a:solidFill>
                <a:srgbClr val="F6882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rgbClr val="FFC11C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oogle Shape;30;p5"/>
          <p:cNvGrpSpPr/>
          <p:nvPr/>
        </p:nvGrpSpPr>
        <p:grpSpPr>
          <a:xfrm>
            <a:off x="830394" y="1191277"/>
            <a:ext cx="745763" cy="45826"/>
            <a:chOff x="4580561" y="2589004"/>
            <a:chExt cx="1064464" cy="25200"/>
          </a:xfrm>
        </p:grpSpPr>
        <p:sp>
          <p:nvSpPr>
            <p:cNvPr id="31" name="Google Shape;31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2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5" name="Google Shape;35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432894" y="3570999"/>
            <a:ext cx="1578500" cy="1079125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5"/>
          <p:cNvSpPr txBox="1"/>
          <p:nvPr/>
        </p:nvSpPr>
        <p:spPr>
          <a:xfrm>
            <a:off x="6746225" y="4698800"/>
            <a:ext cx="2265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FFFFFF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A UFS Collaboration Powered by</a:t>
            </a:r>
            <a:r>
              <a:rPr lang="en" sz="8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EPIC</a:t>
            </a:r>
            <a:endParaRPr sz="800" b="1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rgbClr val="145F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6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43" name="Google Shape;43;p6"/>
          <p:cNvGrpSpPr/>
          <p:nvPr/>
        </p:nvGrpSpPr>
        <p:grpSpPr>
          <a:xfrm>
            <a:off x="830394" y="1191277"/>
            <a:ext cx="745763" cy="45826"/>
            <a:chOff x="4580561" y="2589004"/>
            <a:chExt cx="1064464" cy="25200"/>
          </a:xfrm>
        </p:grpSpPr>
        <p:sp>
          <p:nvSpPr>
            <p:cNvPr id="44" name="Google Shape;44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145F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6" name="Google Shape;46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22187" y="3831087"/>
            <a:ext cx="1167089" cy="798462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6"/>
          <p:cNvSpPr txBox="1"/>
          <p:nvPr/>
        </p:nvSpPr>
        <p:spPr>
          <a:xfrm>
            <a:off x="7142425" y="4673650"/>
            <a:ext cx="1821000" cy="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600" b="0" i="0" u="none" strike="noStrike" cap="none">
                <a:solidFill>
                  <a:schemeClr val="dk2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A UFS Collaboration Powered by</a:t>
            </a:r>
            <a:r>
              <a:rPr lang="en" sz="6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600" b="1" i="0" u="none" strike="noStrike" cap="none">
                <a:solidFill>
                  <a:srgbClr val="F68822"/>
                </a:solidFill>
                <a:latin typeface="Open Sans"/>
                <a:ea typeface="Open Sans"/>
                <a:cs typeface="Open Sans"/>
                <a:sym typeface="Open Sans"/>
              </a:rPr>
              <a:t>EPIC</a:t>
            </a:r>
            <a:endParaRPr sz="600" b="1" i="0" u="none" strike="noStrike" cap="none">
              <a:solidFill>
                <a:srgbClr val="F6882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rgbClr val="145F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52" name="Google Shape;52;p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3" name="Google Shape;53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54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145F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5" name="Google Shape;55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22187" y="3831087"/>
            <a:ext cx="1167089" cy="798462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7"/>
          <p:cNvSpPr txBox="1"/>
          <p:nvPr/>
        </p:nvSpPr>
        <p:spPr>
          <a:xfrm>
            <a:off x="7142425" y="4673650"/>
            <a:ext cx="1821000" cy="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600" b="0" i="0" u="none" strike="noStrike" cap="none">
                <a:solidFill>
                  <a:schemeClr val="dk2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A UFS Collaboration Powered by</a:t>
            </a:r>
            <a:r>
              <a:rPr lang="en" sz="6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600" b="1" i="0" u="none" strike="noStrike" cap="none">
                <a:solidFill>
                  <a:srgbClr val="F68822"/>
                </a:solidFill>
                <a:latin typeface="Open Sans"/>
                <a:ea typeface="Open Sans"/>
                <a:cs typeface="Open Sans"/>
                <a:sym typeface="Open Sans"/>
              </a:rPr>
              <a:t>EPIC</a:t>
            </a:r>
            <a:endParaRPr sz="600" b="1" i="0" u="none" strike="noStrike" cap="none">
              <a:solidFill>
                <a:srgbClr val="F6882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no bar">
  <p:cSld name="TITLE_ONLY_1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8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0" name="Google Shape;6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22187" y="3831087"/>
            <a:ext cx="1167089" cy="798462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8"/>
          <p:cNvSpPr txBox="1"/>
          <p:nvPr/>
        </p:nvSpPr>
        <p:spPr>
          <a:xfrm>
            <a:off x="7142425" y="4673650"/>
            <a:ext cx="1821000" cy="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600" b="0" i="0" u="none" strike="noStrike" cap="none">
                <a:solidFill>
                  <a:schemeClr val="dk2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A UFS Collaboration Powered by</a:t>
            </a:r>
            <a:r>
              <a:rPr lang="en" sz="6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600" b="1" i="0" u="none" strike="noStrike" cap="none">
                <a:solidFill>
                  <a:srgbClr val="F68822"/>
                </a:solidFill>
                <a:latin typeface="Open Sans"/>
                <a:ea typeface="Open Sans"/>
                <a:cs typeface="Open Sans"/>
                <a:sym typeface="Open Sans"/>
              </a:rPr>
              <a:t>EPIC</a:t>
            </a:r>
            <a:endParaRPr sz="600" b="1" i="0" u="none" strike="noStrike" cap="none">
              <a:solidFill>
                <a:srgbClr val="F6882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9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rgbClr val="145F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9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body" idx="1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6" name="Google Shape;66;p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7" name="Google Shape;67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8" name="Google Shape;68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69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145F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70" name="Google Shape;70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22187" y="3831087"/>
            <a:ext cx="1167089" cy="798462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9"/>
          <p:cNvSpPr txBox="1"/>
          <p:nvPr/>
        </p:nvSpPr>
        <p:spPr>
          <a:xfrm>
            <a:off x="7142425" y="4673650"/>
            <a:ext cx="1821000" cy="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600" b="0" i="0" u="none" strike="noStrike" cap="none">
                <a:solidFill>
                  <a:schemeClr val="dk2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A UFS Collaboration Powered by</a:t>
            </a:r>
            <a:r>
              <a:rPr lang="en" sz="6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600" b="1" i="0" u="none" strike="noStrike" cap="none">
                <a:solidFill>
                  <a:srgbClr val="F68822"/>
                </a:solidFill>
                <a:latin typeface="Open Sans"/>
                <a:ea typeface="Open Sans"/>
                <a:cs typeface="Open Sans"/>
                <a:sym typeface="Open Sans"/>
              </a:rPr>
              <a:t>EPIC</a:t>
            </a:r>
            <a:endParaRPr sz="600" b="1" i="0" u="none" strike="noStrike" cap="none">
              <a:solidFill>
                <a:srgbClr val="F6882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oogle Shape;73;p10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4" name="Google Shape;74;p10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p10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6" name="Google Shape;76;p10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7" name="Google Shape;77;p1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8" name="Google Shape;78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432894" y="3570999"/>
            <a:ext cx="1578500" cy="1079125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0"/>
          <p:cNvSpPr txBox="1"/>
          <p:nvPr/>
        </p:nvSpPr>
        <p:spPr>
          <a:xfrm>
            <a:off x="6746225" y="4698800"/>
            <a:ext cx="2265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FFFFFF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A UFS Collaboration Powered by</a:t>
            </a:r>
            <a:r>
              <a:rPr lang="en" sz="8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EPIC</a:t>
            </a:r>
            <a:endParaRPr sz="800" b="1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1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11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83" name="Google Shape;83;p11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None/>
              <a:defRPr sz="1600"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4" name="Google Shape;84;p11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85" name="Google Shape;85;p1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86" name="Google Shape;86;p11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87" name="Google Shape;87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145F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treamlin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Open Sans"/>
              <a:buNone/>
              <a:defRPr sz="28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"/>
          <p:cNvSpPr txBox="1">
            <a:spLocks noGrp="1"/>
          </p:cNvSpPr>
          <p:nvPr>
            <p:ph type="title"/>
          </p:nvPr>
        </p:nvSpPr>
        <p:spPr>
          <a:xfrm>
            <a:off x="729449" y="1318650"/>
            <a:ext cx="7965099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ct val="111111"/>
            </a:pPr>
            <a:r>
              <a:rPr lang="en-US" sz="2000" dirty="0"/>
              <a:t>UFS forecast model evaluation and improvement for S2S hydrometeorological prediction in the Western United States</a:t>
            </a:r>
            <a:endParaRPr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2D8D57-6A7A-F6F1-E0C3-9A0FB9266A10}"/>
              </a:ext>
            </a:extLst>
          </p:cNvPr>
          <p:cNvSpPr txBox="1"/>
          <p:nvPr/>
        </p:nvSpPr>
        <p:spPr>
          <a:xfrm>
            <a:off x="914913" y="3289651"/>
            <a:ext cx="7594169" cy="1557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Andrew Newman</a:t>
            </a:r>
            <a:r>
              <a:rPr lang="en-US" baseline="30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1</a:t>
            </a:r>
            <a:r>
              <a:rPr lang="en-US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Yifan Cheng</a:t>
            </a:r>
            <a:r>
              <a:rPr lang="en-US" baseline="30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1</a:t>
            </a:r>
            <a:r>
              <a:rPr lang="en-US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Andrew Bennett</a:t>
            </a:r>
            <a:r>
              <a:rPr lang="en-US" baseline="30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2</a:t>
            </a:r>
            <a:r>
              <a:rPr lang="en-US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Arezoo</a:t>
            </a:r>
            <a:r>
              <a:rPr lang="en-US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RafieeiNasab</a:t>
            </a:r>
            <a:r>
              <a:rPr lang="en-US" baseline="30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1</a:t>
            </a:r>
            <a:r>
              <a:rPr lang="en-US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Thomas Enzminger</a:t>
            </a:r>
            <a:r>
              <a:rPr lang="en-US" baseline="30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1</a:t>
            </a:r>
            <a:r>
              <a:rPr lang="en-US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Kathryn Newman</a:t>
            </a:r>
            <a:r>
              <a:rPr lang="en-US" baseline="30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1</a:t>
            </a:r>
            <a:r>
              <a:rPr lang="en-US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Ethan Gutmann</a:t>
            </a:r>
            <a:r>
              <a:rPr lang="en-US" baseline="30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1</a:t>
            </a:r>
            <a:r>
              <a:rPr lang="en-US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Andrew Wood</a:t>
            </a:r>
            <a:r>
              <a:rPr lang="en-US" baseline="30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1</a:t>
            </a:r>
            <a:r>
              <a:rPr lang="en-US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Mike Barlage</a:t>
            </a:r>
            <a:r>
              <a:rPr lang="en-US" baseline="30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3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aseline="30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1</a:t>
            </a:r>
            <a:r>
              <a:rPr lang="en-US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NSF National Center for Atmospheric Research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aseline="30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2</a:t>
            </a:r>
            <a:r>
              <a:rPr lang="en-US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Department of Hydrology and Atmospheric Sciences, University of Arizona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aseline="30000" dirty="0">
                <a:latin typeface="Arial" panose="020B0604020202020204" pitchFamily="34" charset="0"/>
                <a:ea typeface="Arial" panose="020B0604020202020204" pitchFamily="34" charset="0"/>
              </a:rPr>
              <a:t>3</a:t>
            </a:r>
            <a:r>
              <a:rPr lang="en-US" dirty="0">
                <a:latin typeface="Arial" panose="020B0604020202020204" pitchFamily="34" charset="0"/>
                <a:ea typeface="Arial" panose="020B0604020202020204" pitchFamily="34" charset="0"/>
              </a:rPr>
              <a:t> NOAA GSL (previously NOAA EMC)</a:t>
            </a:r>
            <a:endParaRPr lang="en-US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31C432-7B3B-6934-CBD6-97FF10EBB6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5922" y="-2309"/>
            <a:ext cx="537444" cy="493776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C972A4E6-DCDA-C63A-3799-493CBAF864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17428" y="-20597"/>
            <a:ext cx="1234440" cy="5486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697AA3-BACC-707A-7AAA-F39F73E243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4076" y="6835"/>
            <a:ext cx="1426464" cy="4754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192F56-F53D-1E51-FD20-B6DBA66334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61012" y="6835"/>
            <a:ext cx="1195753" cy="4572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7293A5-978A-ED26-9F1A-E4CD47DF03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58308-A7CE-637F-8D34-76765691D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5332"/>
            <a:ext cx="7688700" cy="535200"/>
          </a:xfrm>
        </p:spPr>
        <p:txBody>
          <a:bodyPr>
            <a:normAutofit fontScale="90000"/>
          </a:bodyPr>
          <a:lstStyle/>
          <a:p>
            <a:r>
              <a:rPr lang="en-US" dirty="0"/>
              <a:t>Information Theory Diagnostics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A4F39A-834C-5E02-3811-7943A0BD01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56638" y="624379"/>
            <a:ext cx="5384812" cy="2261100"/>
          </a:xfrm>
        </p:spPr>
        <p:txBody>
          <a:bodyPr/>
          <a:lstStyle/>
          <a:p>
            <a:r>
              <a:rPr lang="en-US" sz="1800" dirty="0"/>
              <a:t>Information Theory (IT) provides statistical framework for deeper understanding of model biases and process behavior</a:t>
            </a:r>
          </a:p>
          <a:p>
            <a:pPr lvl="1"/>
            <a:r>
              <a:rPr lang="en-US" sz="1400" dirty="0">
                <a:solidFill>
                  <a:schemeClr val="accent5"/>
                </a:solidFill>
              </a:rPr>
              <a:t>Diagnose information content (left panel a)</a:t>
            </a:r>
          </a:p>
          <a:p>
            <a:pPr lvl="1"/>
            <a:r>
              <a:rPr lang="en-US" sz="1400" dirty="0">
                <a:solidFill>
                  <a:schemeClr val="accent5"/>
                </a:solidFill>
              </a:rPr>
              <a:t>Time-lagged process interactions (left panel b)</a:t>
            </a:r>
          </a:p>
          <a:p>
            <a:pPr lvl="1"/>
            <a:r>
              <a:rPr lang="en-US" sz="1400" dirty="0">
                <a:solidFill>
                  <a:schemeClr val="accent5"/>
                </a:solidFill>
              </a:rPr>
              <a:t>Flow of information (below)</a:t>
            </a:r>
          </a:p>
          <a:p>
            <a:pPr lvl="1"/>
            <a:endParaRPr lang="en-US" sz="1350" dirty="0">
              <a:solidFill>
                <a:schemeClr val="accent1"/>
              </a:solidFill>
            </a:endParaRP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0F3ED9-F092-FF7F-CFD2-7B6FC42645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986" y="605912"/>
            <a:ext cx="3452652" cy="4114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4749FBA-C78B-09C1-E3DA-48558E4BC262}"/>
              </a:ext>
            </a:extLst>
          </p:cNvPr>
          <p:cNvSpPr txBox="1"/>
          <p:nvPr/>
        </p:nvSpPr>
        <p:spPr>
          <a:xfrm>
            <a:off x="1356484" y="4892801"/>
            <a:ext cx="681468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accent5"/>
                </a:solidFill>
              </a:rPr>
              <a:t>From Nearing et al. (2016)				From Cheng et al. (2024)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BD6C7B2-B997-EEEE-8CE4-C264A1C1FB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98" b="492"/>
          <a:stretch/>
        </p:blipFill>
        <p:spPr bwMode="auto">
          <a:xfrm>
            <a:off x="4102088" y="2593730"/>
            <a:ext cx="4456748" cy="21945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23862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551C83-D0C9-E601-3A16-4AEF300C85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A4BB4-6F77-FBF3-13B0-CC50106E4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450" y="807623"/>
            <a:ext cx="7688700" cy="535200"/>
          </a:xfrm>
        </p:spPr>
        <p:txBody>
          <a:bodyPr>
            <a:normAutofit fontScale="90000"/>
          </a:bodyPr>
          <a:lstStyle/>
          <a:p>
            <a:r>
              <a:rPr lang="en-US" dirty="0"/>
              <a:t>Initial Progress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3C8AD6-F0BB-C201-4D65-B694D035E8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4335" y="1441199"/>
            <a:ext cx="4329299" cy="3164983"/>
          </a:xfrm>
        </p:spPr>
        <p:txBody>
          <a:bodyPr>
            <a:normAutofit lnSpcReduction="10000"/>
          </a:bodyPr>
          <a:lstStyle/>
          <a:p>
            <a:r>
              <a:rPr lang="en-US" sz="1800" dirty="0"/>
              <a:t>Compiling observational datasets for model verification, optimization, and initial IT diagnostic comparisons</a:t>
            </a:r>
          </a:p>
          <a:p>
            <a:r>
              <a:rPr lang="en-US" sz="1800" dirty="0"/>
              <a:t>Building out computational infrastructure</a:t>
            </a:r>
          </a:p>
          <a:p>
            <a:r>
              <a:rPr lang="en-US" sz="1800" dirty="0"/>
              <a:t>Selecting initial Noah-MP optimization sites for land-atmosphere interaction work</a:t>
            </a:r>
          </a:p>
          <a:p>
            <a:r>
              <a:rPr lang="en-US" sz="1800" dirty="0"/>
              <a:t>Selecting initial sites and watersheds for hydrologic optimization</a:t>
            </a:r>
          </a:p>
          <a:p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B15B8F6-24DC-85DE-F6F7-756F2590C0D9}"/>
              </a:ext>
            </a:extLst>
          </p:cNvPr>
          <p:cNvGrpSpPr/>
          <p:nvPr/>
        </p:nvGrpSpPr>
        <p:grpSpPr>
          <a:xfrm>
            <a:off x="4572000" y="902369"/>
            <a:ext cx="4516771" cy="3601854"/>
            <a:chOff x="4748309" y="1116531"/>
            <a:chExt cx="6022361" cy="4802472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9B58C94C-FF34-3C28-EEEF-BD8F1204220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421"/>
            <a:stretch/>
          </p:blipFill>
          <p:spPr bwMode="auto">
            <a:xfrm>
              <a:off x="4748309" y="1347003"/>
              <a:ext cx="6022361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C6D9A10B-2D18-8AE0-5D78-19453E36497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100" t="42695" b="52264"/>
            <a:stretch/>
          </p:blipFill>
          <p:spPr bwMode="auto">
            <a:xfrm>
              <a:off x="6699546" y="1116531"/>
              <a:ext cx="2119886" cy="230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59A0A84-242D-A920-B29A-7D2C3102F235}"/>
              </a:ext>
            </a:extLst>
          </p:cNvPr>
          <p:cNvSpPr txBox="1"/>
          <p:nvPr/>
        </p:nvSpPr>
        <p:spPr>
          <a:xfrm>
            <a:off x="4924214" y="4504223"/>
            <a:ext cx="158565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accent5"/>
                </a:solidFill>
              </a:rPr>
              <a:t>From Moon et al. 2022</a:t>
            </a:r>
          </a:p>
        </p:txBody>
      </p:sp>
    </p:spTree>
    <p:extLst>
      <p:ext uri="{BB962C8B-B14F-4D97-AF65-F5344CB8AC3E}">
        <p14:creationId xmlns:p14="http://schemas.microsoft.com/office/powerpoint/2010/main" val="7989050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551C83-D0C9-E601-3A16-4AEF300C85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A4BB4-6F77-FBF3-13B0-CC50106E4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450" y="796672"/>
            <a:ext cx="7688700" cy="535200"/>
          </a:xfrm>
        </p:spPr>
        <p:txBody>
          <a:bodyPr>
            <a:normAutofit fontScale="90000"/>
          </a:bodyPr>
          <a:lstStyle/>
          <a:p>
            <a:r>
              <a:rPr lang="en-US" dirty="0"/>
              <a:t>Initial Progress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3C8AD6-F0BB-C201-4D65-B694D035E8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2880" y="1469876"/>
            <a:ext cx="4581782" cy="3367043"/>
          </a:xfrm>
        </p:spPr>
        <p:txBody>
          <a:bodyPr>
            <a:normAutofit fontScale="92500" lnSpcReduction="10000"/>
          </a:bodyPr>
          <a:lstStyle/>
          <a:p>
            <a:pPr marL="70580" indent="0">
              <a:buNone/>
            </a:pPr>
            <a:r>
              <a:rPr lang="en-US" sz="1900" dirty="0"/>
              <a:t>Point-scale experiments for </a:t>
            </a:r>
            <a:r>
              <a:rPr lang="en-US" sz="1900" dirty="0" err="1"/>
              <a:t>Ameriflux</a:t>
            </a:r>
            <a:r>
              <a:rPr lang="en-US" sz="1900" dirty="0"/>
              <a:t> sites</a:t>
            </a:r>
          </a:p>
          <a:p>
            <a:r>
              <a:rPr lang="en-US" sz="1800" dirty="0"/>
              <a:t>88 </a:t>
            </a:r>
            <a:r>
              <a:rPr lang="en-US" sz="1800" dirty="0" err="1"/>
              <a:t>Ameriflux</a:t>
            </a:r>
            <a:r>
              <a:rPr lang="en-US" sz="1800" dirty="0"/>
              <a:t> sites were selected</a:t>
            </a:r>
          </a:p>
          <a:p>
            <a:r>
              <a:rPr lang="en-US" sz="1800" dirty="0"/>
              <a:t>Set up workflow for model spin-up using UFS-land-driver</a:t>
            </a:r>
          </a:p>
          <a:p>
            <a:r>
              <a:rPr lang="en-US" sz="1800" dirty="0"/>
              <a:t>Conduct model runs for all selected sites</a:t>
            </a:r>
          </a:p>
          <a:p>
            <a:r>
              <a:rPr lang="en-US" sz="1800" dirty="0"/>
              <a:t>Right plots show seasonal biases in latent heat fluxes (LE) and sensible heat fluxes (H)</a:t>
            </a:r>
          </a:p>
          <a:p>
            <a:r>
              <a:rPr lang="en-US" sz="1800" dirty="0"/>
              <a:t>Developing community tools to easily modify Noah-MP parameters for parameter tuning work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B60A6A-0EC7-1CF6-B025-ECCBC65CB5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1292" y="1469876"/>
            <a:ext cx="4169828" cy="3146676"/>
          </a:xfrm>
          <a:prstGeom prst="rect">
            <a:avLst/>
          </a:prstGeom>
          <a:solidFill>
            <a:schemeClr val="lt1"/>
          </a:soli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8757701-272E-D3A6-75D8-186E55DF2ADB}"/>
              </a:ext>
            </a:extLst>
          </p:cNvPr>
          <p:cNvSpPr txBox="1"/>
          <p:nvPr/>
        </p:nvSpPr>
        <p:spPr>
          <a:xfrm rot="16200000">
            <a:off x="8666851" y="2646532"/>
            <a:ext cx="5100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W/m</a:t>
            </a:r>
            <a:r>
              <a:rPr lang="en-US" sz="1050" baseline="30000" dirty="0"/>
              <a:t>2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0596403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551C83-D0C9-E601-3A16-4AEF300C85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A4BB4-6F77-FBF3-13B0-CC50106E4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650" y="796190"/>
            <a:ext cx="7688700" cy="535200"/>
          </a:xfrm>
        </p:spPr>
        <p:txBody>
          <a:bodyPr>
            <a:normAutofit fontScale="90000"/>
          </a:bodyPr>
          <a:lstStyle/>
          <a:p>
            <a:r>
              <a:rPr lang="en-US" dirty="0"/>
              <a:t>Initial Progress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3C8AD6-F0BB-C201-4D65-B694D035E8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2880" y="1284626"/>
            <a:ext cx="4729971" cy="2261100"/>
          </a:xfrm>
        </p:spPr>
        <p:txBody>
          <a:bodyPr>
            <a:normAutofit lnSpcReduction="10000"/>
          </a:bodyPr>
          <a:lstStyle/>
          <a:p>
            <a:pPr marL="70580" indent="0">
              <a:buNone/>
            </a:pPr>
            <a:r>
              <a:rPr lang="en-US" sz="1800" dirty="0"/>
              <a:t>Initial workflows for process diagnostics underway</a:t>
            </a:r>
          </a:p>
          <a:p>
            <a:r>
              <a:rPr lang="en-US" sz="1800" dirty="0"/>
              <a:t>Arid site test case: Walnut Gulch in Arizona </a:t>
            </a:r>
          </a:p>
          <a:p>
            <a:r>
              <a:rPr lang="en-US" sz="1800" dirty="0"/>
              <a:t>IT analysis suggests errors driven by </a:t>
            </a:r>
          </a:p>
          <a:p>
            <a:pPr lvl="1"/>
            <a:r>
              <a:rPr lang="en-US" sz="1535" dirty="0"/>
              <a:t>Energy balance in late winter/spring</a:t>
            </a:r>
          </a:p>
          <a:p>
            <a:pPr lvl="1"/>
            <a:r>
              <a:rPr lang="en-US" sz="1535" dirty="0"/>
              <a:t>Water balance in monsoon and winter</a:t>
            </a:r>
          </a:p>
          <a:p>
            <a:pPr marL="70580" indent="0">
              <a:buNone/>
            </a:pPr>
            <a:endParaRPr lang="en-US" sz="1650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3CAE71-D53D-0966-80C7-EA47F52DFB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534" y="3444233"/>
            <a:ext cx="3223617" cy="162001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6784556-79C9-8662-8604-09F442B25DA0}"/>
              </a:ext>
            </a:extLst>
          </p:cNvPr>
          <p:cNvGrpSpPr/>
          <p:nvPr/>
        </p:nvGrpSpPr>
        <p:grpSpPr>
          <a:xfrm>
            <a:off x="5021769" y="771260"/>
            <a:ext cx="3911755" cy="4115171"/>
            <a:chOff x="6422225" y="914400"/>
            <a:chExt cx="5215673" cy="548689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111115F-67DC-8A81-65D4-0A643EE5FC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594"/>
            <a:stretch/>
          </p:blipFill>
          <p:spPr>
            <a:xfrm>
              <a:off x="6422225" y="914400"/>
              <a:ext cx="5215673" cy="5486894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0969772-EBA7-A06C-818C-C6E980B95344}"/>
                </a:ext>
              </a:extLst>
            </p:cNvPr>
            <p:cNvSpPr/>
            <p:nvPr/>
          </p:nvSpPr>
          <p:spPr>
            <a:xfrm>
              <a:off x="6936581" y="1400175"/>
              <a:ext cx="1978819" cy="1414463"/>
            </a:xfrm>
            <a:prstGeom prst="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0977D6A-B22D-2CE2-D4F0-94BBDBEE8EA7}"/>
                </a:ext>
              </a:extLst>
            </p:cNvPr>
            <p:cNvSpPr/>
            <p:nvPr/>
          </p:nvSpPr>
          <p:spPr>
            <a:xfrm>
              <a:off x="8014238" y="3074203"/>
              <a:ext cx="896399" cy="1414463"/>
            </a:xfrm>
            <a:prstGeom prst="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6F7761A-FDD4-000C-891D-3C4D923C1843}"/>
                </a:ext>
              </a:extLst>
            </p:cNvPr>
            <p:cNvSpPr/>
            <p:nvPr/>
          </p:nvSpPr>
          <p:spPr>
            <a:xfrm>
              <a:off x="8848736" y="4714079"/>
              <a:ext cx="2733664" cy="1374382"/>
            </a:xfrm>
            <a:prstGeom prst="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7FBC776-635C-FFB6-3B53-946AE911205F}"/>
              </a:ext>
            </a:extLst>
          </p:cNvPr>
          <p:cNvSpPr txBox="1"/>
          <p:nvPr/>
        </p:nvSpPr>
        <p:spPr>
          <a:xfrm>
            <a:off x="6660383" y="893849"/>
            <a:ext cx="764953" cy="21358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788" dirty="0"/>
              <a:t>Temperature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78FF13-34EC-4068-3C1E-AC4A07248182}"/>
              </a:ext>
            </a:extLst>
          </p:cNvPr>
          <p:cNvSpPr txBox="1"/>
          <p:nvPr/>
        </p:nvSpPr>
        <p:spPr>
          <a:xfrm>
            <a:off x="6715084" y="2230890"/>
            <a:ext cx="698589" cy="121252"/>
          </a:xfrm>
          <a:prstGeom prst="rect">
            <a:avLst/>
          </a:prstGeom>
          <a:solidFill>
            <a:schemeClr val="bg1"/>
          </a:solidFill>
        </p:spPr>
        <p:txBody>
          <a:bodyPr wrap="none" tIns="0" rIns="68580" bIns="0" rtlCol="0">
            <a:spAutoFit/>
          </a:bodyPr>
          <a:lstStyle/>
          <a:p>
            <a:r>
              <a:rPr lang="en-US" sz="788" dirty="0"/>
              <a:t>Shortwave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A380421-011A-7E5A-3519-F8ACE5809D60}"/>
              </a:ext>
            </a:extLst>
          </p:cNvPr>
          <p:cNvSpPr txBox="1"/>
          <p:nvPr/>
        </p:nvSpPr>
        <p:spPr>
          <a:xfrm>
            <a:off x="6757536" y="3469067"/>
            <a:ext cx="719428" cy="121252"/>
          </a:xfrm>
          <a:prstGeom prst="rect">
            <a:avLst/>
          </a:prstGeom>
          <a:solidFill>
            <a:schemeClr val="bg1"/>
          </a:solidFill>
        </p:spPr>
        <p:txBody>
          <a:bodyPr wrap="none" tIns="0" rIns="68580" bIns="0" rtlCol="0">
            <a:spAutoFit/>
          </a:bodyPr>
          <a:lstStyle/>
          <a:p>
            <a:r>
              <a:rPr lang="en-US" sz="788" dirty="0"/>
              <a:t>Precipitation</a:t>
            </a:r>
          </a:p>
        </p:txBody>
      </p:sp>
    </p:spTree>
    <p:extLst>
      <p:ext uri="{BB962C8B-B14F-4D97-AF65-F5344CB8AC3E}">
        <p14:creationId xmlns:p14="http://schemas.microsoft.com/office/powerpoint/2010/main" val="42875416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294EE2-7C58-879D-A143-C2DA388609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8CF28-7CC6-109F-2784-CC49335D5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650" y="778559"/>
            <a:ext cx="4072950" cy="5352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METplus</a:t>
            </a:r>
            <a:r>
              <a:rPr lang="en-US" dirty="0"/>
              <a:t> Land Verification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F7BEF4-75C2-5B6C-D555-86C0B138B5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2880" y="1435693"/>
            <a:ext cx="3775705" cy="3273040"/>
          </a:xfrm>
        </p:spPr>
        <p:txBody>
          <a:bodyPr>
            <a:normAutofit/>
          </a:bodyPr>
          <a:lstStyle/>
          <a:p>
            <a:r>
              <a:rPr lang="en-US" sz="1800" dirty="0"/>
              <a:t>Many projects examining Noah-MP and land-atmosphere coupling across UFS and other systems</a:t>
            </a:r>
          </a:p>
          <a:p>
            <a:r>
              <a:rPr lang="en-US" sz="1800" dirty="0"/>
              <a:t>Several are directly developing </a:t>
            </a:r>
            <a:r>
              <a:rPr lang="en-US" sz="1800" dirty="0" err="1"/>
              <a:t>METplus</a:t>
            </a:r>
            <a:r>
              <a:rPr lang="en-US" sz="1800" dirty="0"/>
              <a:t> land and land-atmosphere diagnostic and verification capabilities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0E9DCA-B6F0-42B9-BDE8-5F9D786522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539"/>
          <a:stretch/>
        </p:blipFill>
        <p:spPr>
          <a:xfrm>
            <a:off x="4004752" y="2747059"/>
            <a:ext cx="5154622" cy="23774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1B7F81-B4C3-6D4F-19AE-A25DEBFBA5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2634" y="778559"/>
            <a:ext cx="3771900" cy="196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310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EFA121E-1E22-D68F-736F-F469BC29E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450" y="786433"/>
            <a:ext cx="7688700" cy="5352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METplus</a:t>
            </a:r>
            <a:r>
              <a:rPr lang="en-US" dirty="0"/>
              <a:t> Land Verification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A4A73F-F6ED-4724-5669-93ECB70585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2880" y="1459208"/>
            <a:ext cx="4800600" cy="3288654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34000"/>
              </a:lnSpc>
            </a:pPr>
            <a:r>
              <a:rPr lang="en-US" sz="1800" dirty="0"/>
              <a:t>Adding capabilities to MET and </a:t>
            </a:r>
            <a:r>
              <a:rPr lang="en-US" sz="1800" dirty="0" err="1"/>
              <a:t>METplus</a:t>
            </a:r>
            <a:endParaRPr lang="en-US" sz="1800" dirty="0"/>
          </a:p>
          <a:p>
            <a:pPr>
              <a:lnSpc>
                <a:spcPct val="134000"/>
              </a:lnSpc>
            </a:pPr>
            <a:r>
              <a:rPr lang="en-US" sz="1800" dirty="0"/>
              <a:t>Support for International Soil Moisture Network (ISMN), SCAN, USCRN, NY State </a:t>
            </a:r>
            <a:r>
              <a:rPr lang="en-US" sz="1800" dirty="0" err="1"/>
              <a:t>Mesonet</a:t>
            </a:r>
            <a:r>
              <a:rPr lang="en-US" sz="1800" dirty="0"/>
              <a:t> in </a:t>
            </a:r>
            <a:r>
              <a:rPr lang="en-US" sz="1800" dirty="0" err="1"/>
              <a:t>METplus</a:t>
            </a:r>
            <a:endParaRPr lang="en-US" sz="1800" dirty="0"/>
          </a:p>
          <a:p>
            <a:pPr>
              <a:lnSpc>
                <a:spcPct val="134000"/>
              </a:lnSpc>
            </a:pPr>
            <a:r>
              <a:rPr lang="en-US" sz="1800" dirty="0" err="1"/>
              <a:t>METplus</a:t>
            </a:r>
            <a:r>
              <a:rPr lang="en-US" sz="1800" dirty="0"/>
              <a:t> workflows for land-focused verification</a:t>
            </a:r>
          </a:p>
          <a:p>
            <a:pPr lvl="1">
              <a:lnSpc>
                <a:spcPct val="134000"/>
              </a:lnSpc>
            </a:pPr>
            <a:r>
              <a:rPr lang="en-US" sz="1600" dirty="0">
                <a:solidFill>
                  <a:schemeClr val="accent5"/>
                </a:solidFill>
              </a:rPr>
              <a:t>Near-real time demonstration using NY State </a:t>
            </a:r>
            <a:r>
              <a:rPr lang="en-US" sz="1600" dirty="0" err="1">
                <a:solidFill>
                  <a:schemeClr val="accent5"/>
                </a:solidFill>
              </a:rPr>
              <a:t>Mesonet</a:t>
            </a:r>
            <a:r>
              <a:rPr lang="en-US" sz="1600" dirty="0">
                <a:solidFill>
                  <a:schemeClr val="accent5"/>
                </a:solidFill>
              </a:rPr>
              <a:t> (Anna </a:t>
            </a:r>
            <a:r>
              <a:rPr lang="en-US" sz="1600" dirty="0" err="1">
                <a:solidFill>
                  <a:schemeClr val="accent5"/>
                </a:solidFill>
              </a:rPr>
              <a:t>Glodzik’s</a:t>
            </a:r>
            <a:r>
              <a:rPr lang="en-US" sz="1600" dirty="0">
                <a:solidFill>
                  <a:schemeClr val="accent5"/>
                </a:solidFill>
              </a:rPr>
              <a:t> Tuesday student presentation on NYSM)</a:t>
            </a:r>
          </a:p>
          <a:p>
            <a:pPr lvl="1">
              <a:lnSpc>
                <a:spcPct val="134000"/>
              </a:lnSpc>
            </a:pPr>
            <a:r>
              <a:rPr lang="en-US" sz="1600" dirty="0">
                <a:solidFill>
                  <a:schemeClr val="accent5"/>
                </a:solidFill>
              </a:rPr>
              <a:t>Soil moisture, temperature, fluxes, other diagnostics of interest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41AF971-5FA7-B779-5582-CC853180EC77}"/>
              </a:ext>
            </a:extLst>
          </p:cNvPr>
          <p:cNvGrpSpPr/>
          <p:nvPr/>
        </p:nvGrpSpPr>
        <p:grpSpPr>
          <a:xfrm>
            <a:off x="5183124" y="576764"/>
            <a:ext cx="3405632" cy="2806150"/>
            <a:chOff x="5301996" y="723483"/>
            <a:chExt cx="3405632" cy="280615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6A2AC03-39C5-B17A-3B08-5A7B289F3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01996" y="786433"/>
              <a:ext cx="3405632" cy="27432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4A61D4C-BAD8-CED3-FF47-5424052BFF3A}"/>
                </a:ext>
              </a:extLst>
            </p:cNvPr>
            <p:cNvSpPr txBox="1"/>
            <p:nvPr/>
          </p:nvSpPr>
          <p:spPr>
            <a:xfrm>
              <a:off x="6428850" y="723483"/>
              <a:ext cx="1151923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 err="1">
                  <a:solidFill>
                    <a:schemeClr val="accent5"/>
                  </a:solidFill>
                </a:rPr>
                <a:t>nysmesonet.org</a:t>
              </a:r>
              <a:endParaRPr lang="en-US" sz="1050" dirty="0">
                <a:solidFill>
                  <a:schemeClr val="accent5"/>
                </a:solidFill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B69070A-5893-D84B-4BD3-3B2AB2C62F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3124" y="2638044"/>
            <a:ext cx="2374518" cy="256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142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EFA121E-1E22-D68F-736F-F469BC29E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450" y="786433"/>
            <a:ext cx="7688700" cy="5352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METplus</a:t>
            </a:r>
            <a:r>
              <a:rPr lang="en-US" dirty="0"/>
              <a:t> Land Verification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A4A73F-F6ED-4724-5669-93ECB70585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2879" y="1831987"/>
            <a:ext cx="4389121" cy="2261100"/>
          </a:xfrm>
        </p:spPr>
        <p:txBody>
          <a:bodyPr>
            <a:normAutofit/>
          </a:bodyPr>
          <a:lstStyle/>
          <a:p>
            <a:r>
              <a:rPr lang="en-US" sz="1800" dirty="0"/>
              <a:t>Convective Triggering Potential – Humidity Index </a:t>
            </a:r>
            <a:r>
              <a:rPr lang="en-US" sz="1400" dirty="0"/>
              <a:t>(</a:t>
            </a:r>
            <a:r>
              <a:rPr lang="en-US" sz="1400" dirty="0" err="1"/>
              <a:t>Findell</a:t>
            </a:r>
            <a:r>
              <a:rPr lang="en-US" sz="1400" dirty="0"/>
              <a:t> and </a:t>
            </a:r>
            <a:r>
              <a:rPr lang="en-US" sz="1400" dirty="0" err="1"/>
              <a:t>Eltahir</a:t>
            </a:r>
            <a:r>
              <a:rPr lang="en-US" sz="1400" dirty="0"/>
              <a:t> 2003)</a:t>
            </a:r>
            <a:endParaRPr lang="en-US" sz="1800" dirty="0"/>
          </a:p>
          <a:p>
            <a:r>
              <a:rPr lang="en-US" sz="1800" dirty="0"/>
              <a:t>Terrestrial Coupling Index </a:t>
            </a:r>
            <a:r>
              <a:rPr lang="en-US" sz="1400" dirty="0"/>
              <a:t>(</a:t>
            </a:r>
            <a:r>
              <a:rPr lang="en-US" sz="1400" dirty="0" err="1"/>
              <a:t>Dirmeyer</a:t>
            </a:r>
            <a:r>
              <a:rPr lang="en-US" sz="1400" dirty="0"/>
              <a:t> 2011)</a:t>
            </a:r>
          </a:p>
          <a:p>
            <a:r>
              <a:rPr lang="en-US" sz="1800" dirty="0"/>
              <a:t>Vegetation Atmosphere Coupling </a:t>
            </a:r>
            <a:r>
              <a:rPr lang="en-US" sz="1400" dirty="0"/>
              <a:t>(</a:t>
            </a:r>
            <a:r>
              <a:rPr lang="en-US" sz="1400" dirty="0" err="1"/>
              <a:t>Zscheischler</a:t>
            </a:r>
            <a:r>
              <a:rPr lang="en-US" sz="1400" dirty="0"/>
              <a:t> et al. 2015)</a:t>
            </a:r>
          </a:p>
          <a:p>
            <a:r>
              <a:rPr lang="en-US" sz="1800" dirty="0"/>
              <a:t>Others planned over the next year</a:t>
            </a:r>
            <a:endParaRPr lang="en-US" sz="2400" dirty="0"/>
          </a:p>
        </p:txBody>
      </p:sp>
      <p:pic>
        <p:nvPicPr>
          <p:cNvPr id="6" name="Google Shape;111;p18">
            <a:extLst>
              <a:ext uri="{FF2B5EF4-FFF2-40B4-BE49-F238E27FC236}">
                <a16:creationId xmlns:a16="http://schemas.microsoft.com/office/drawing/2014/main" id="{DFAAEDAA-0E56-B34C-CF05-5CA6E702C85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1006" r="3153" b="3521"/>
          <a:stretch/>
        </p:blipFill>
        <p:spPr>
          <a:xfrm>
            <a:off x="4739937" y="573544"/>
            <a:ext cx="4389122" cy="23159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33DCCF8-B8E2-5313-19E3-B872AF15B69C}"/>
              </a:ext>
            </a:extLst>
          </p:cNvPr>
          <p:cNvGrpSpPr/>
          <p:nvPr/>
        </p:nvGrpSpPr>
        <p:grpSpPr>
          <a:xfrm>
            <a:off x="4883489" y="3053977"/>
            <a:ext cx="4230034" cy="2089522"/>
            <a:chOff x="4883489" y="3053977"/>
            <a:chExt cx="4230034" cy="208952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8751122-4D97-71FB-872A-D8E05B42CB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828" t="24427" r="3590" b="20883"/>
            <a:stretch/>
          </p:blipFill>
          <p:spPr>
            <a:xfrm>
              <a:off x="4883489" y="3102392"/>
              <a:ext cx="4230034" cy="204110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784DE0A-939F-1B0A-FE6A-47F4BAD71776}"/>
                </a:ext>
              </a:extLst>
            </p:cNvPr>
            <p:cNvSpPr txBox="1"/>
            <p:nvPr/>
          </p:nvSpPr>
          <p:spPr>
            <a:xfrm>
              <a:off x="5713774" y="3053977"/>
              <a:ext cx="2441448" cy="283464"/>
            </a:xfrm>
            <a:prstGeom prst="rect">
              <a:avLst/>
            </a:prstGeom>
            <a:solidFill>
              <a:schemeClr val="lt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JJA TCI CESM &amp; FLUXNET2015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CBEA1D8-D52C-AD5B-BB91-152F391D8202}"/>
              </a:ext>
            </a:extLst>
          </p:cNvPr>
          <p:cNvSpPr txBox="1"/>
          <p:nvPr/>
        </p:nvSpPr>
        <p:spPr>
          <a:xfrm>
            <a:off x="6233756" y="218924"/>
            <a:ext cx="1921466" cy="283464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Example CTP Calculation</a:t>
            </a:r>
          </a:p>
        </p:txBody>
      </p:sp>
    </p:spTree>
    <p:extLst>
      <p:ext uri="{BB962C8B-B14F-4D97-AF65-F5344CB8AC3E}">
        <p14:creationId xmlns:p14="http://schemas.microsoft.com/office/powerpoint/2010/main" val="26637760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75464F-74EC-C270-C73A-1FDA3CEEB1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A88FB-9CFE-BB5A-97E9-7038570CD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450" y="786433"/>
            <a:ext cx="7688700" cy="535200"/>
          </a:xfrm>
        </p:spPr>
        <p:txBody>
          <a:bodyPr>
            <a:normAutofit fontScale="90000"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E8615A-09A6-CD5C-697A-092D752F5F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5760" y="1377192"/>
            <a:ext cx="7895142" cy="3542280"/>
          </a:xfrm>
        </p:spPr>
        <p:txBody>
          <a:bodyPr>
            <a:normAutofit fontScale="92500"/>
          </a:bodyPr>
          <a:lstStyle/>
          <a:p>
            <a:pPr>
              <a:lnSpc>
                <a:spcPct val="134000"/>
              </a:lnSpc>
            </a:pPr>
            <a:r>
              <a:rPr lang="en-US" sz="1900" dirty="0"/>
              <a:t>Developing community available methods and workflows for rapid hydrometeorological optimization and evaluation</a:t>
            </a:r>
          </a:p>
          <a:p>
            <a:pPr>
              <a:lnSpc>
                <a:spcPct val="134000"/>
              </a:lnSpc>
            </a:pPr>
            <a:r>
              <a:rPr lang="en-US" sz="1900" dirty="0"/>
              <a:t>Developing candidate Noah-MP configurations tested from offline land model through regional land-atmosphere coupled model (~RL 4-5)</a:t>
            </a:r>
          </a:p>
          <a:p>
            <a:pPr>
              <a:lnSpc>
                <a:spcPct val="134000"/>
              </a:lnSpc>
            </a:pPr>
            <a:r>
              <a:rPr lang="en-US" sz="1900" dirty="0"/>
              <a:t>Develop improved process and model behavioral understanding using IT</a:t>
            </a:r>
          </a:p>
          <a:p>
            <a:pPr>
              <a:lnSpc>
                <a:spcPct val="134000"/>
              </a:lnSpc>
            </a:pPr>
            <a:r>
              <a:rPr lang="en-US" sz="1900" dirty="0"/>
              <a:t>Connect to </a:t>
            </a:r>
            <a:r>
              <a:rPr lang="en-US" sz="1900" dirty="0" err="1"/>
              <a:t>METplus</a:t>
            </a:r>
            <a:r>
              <a:rPr lang="en-US" sz="1900" dirty="0"/>
              <a:t> land and land-atmosphere diagnostic developments</a:t>
            </a:r>
          </a:p>
          <a:p>
            <a:pPr>
              <a:lnSpc>
                <a:spcPct val="134000"/>
              </a:lnSpc>
            </a:pPr>
            <a:r>
              <a:rPr lang="en-US" sz="1900" dirty="0"/>
              <a:t>Connect to other NOAA land efforts across applications where relevant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9170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8C83C-8619-11E2-70EE-DD67B6B5D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650" y="780192"/>
            <a:ext cx="7688700" cy="535200"/>
          </a:xfrm>
        </p:spPr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DE597C-1BEC-9014-EE08-D89E8BCBD7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7650" y="1441200"/>
            <a:ext cx="7688700" cy="2261100"/>
          </a:xfrm>
        </p:spPr>
        <p:txBody>
          <a:bodyPr/>
          <a:lstStyle/>
          <a:p>
            <a:r>
              <a:rPr lang="en-US" sz="2100" dirty="0"/>
              <a:t>Motivation</a:t>
            </a:r>
          </a:p>
          <a:p>
            <a:r>
              <a:rPr lang="en-US" sz="2100" dirty="0"/>
              <a:t>Iterative Noah-MP testing</a:t>
            </a:r>
          </a:p>
          <a:p>
            <a:r>
              <a:rPr lang="en-US" sz="2100" dirty="0"/>
              <a:t>Information theory diagnostics</a:t>
            </a:r>
          </a:p>
          <a:p>
            <a:r>
              <a:rPr lang="en-US" sz="2100" dirty="0"/>
              <a:t>Initial progress</a:t>
            </a:r>
          </a:p>
          <a:p>
            <a:r>
              <a:rPr lang="en-US" sz="2100" dirty="0"/>
              <a:t>UFS Land-Verification in </a:t>
            </a:r>
            <a:r>
              <a:rPr lang="en-US" sz="2100" dirty="0" err="1"/>
              <a:t>METplus</a:t>
            </a:r>
            <a:endParaRPr lang="en-US" sz="21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9965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83E7A1-0DD1-D5C2-7E2C-45504FDBAA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691B2-0C68-033E-8D28-AF220AD4A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650" y="789905"/>
            <a:ext cx="7688700" cy="535200"/>
          </a:xfrm>
        </p:spPr>
        <p:txBody>
          <a:bodyPr>
            <a:normAutofit fontScale="90000"/>
          </a:bodyPr>
          <a:lstStyle/>
          <a:p>
            <a:r>
              <a:rPr lang="en-US" dirty="0"/>
              <a:t>Motivation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B38D97-9217-9F2D-C6B7-4D5DC32BA5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2880" y="1325105"/>
            <a:ext cx="4358296" cy="3688161"/>
          </a:xfrm>
        </p:spPr>
        <p:txBody>
          <a:bodyPr>
            <a:normAutofit fontScale="92500"/>
          </a:bodyPr>
          <a:lstStyle/>
          <a:p>
            <a:r>
              <a:rPr lang="en-US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NOAA Unified Forecast System (UFS) </a:t>
            </a:r>
          </a:p>
          <a:p>
            <a:r>
              <a:rPr lang="en-US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Western US hydrometeorology </a:t>
            </a:r>
            <a:r>
              <a:rPr lang="en-US" sz="18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subseasonal</a:t>
            </a:r>
            <a:r>
              <a:rPr lang="en-US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to seasonal (S2S) area</a:t>
            </a:r>
          </a:p>
          <a:p>
            <a:pPr lvl="1"/>
            <a:r>
              <a:rPr lang="en-US" sz="1500" dirty="0">
                <a:solidFill>
                  <a:schemeClr val="accent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Streamflow, soil and snow states, precipitation</a:t>
            </a:r>
          </a:p>
          <a:p>
            <a:r>
              <a:rPr lang="en-US" sz="1765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S2S forecasts provide an opportunity to mitigate extreme events, improve resource allocation equity</a:t>
            </a:r>
          </a:p>
          <a:p>
            <a:r>
              <a:rPr lang="en-US" sz="1765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Intermountain west hydrometeorological has local S2S predictability sources</a:t>
            </a:r>
          </a:p>
          <a:p>
            <a:pPr lvl="1"/>
            <a:r>
              <a:rPr lang="en-US" sz="1535" dirty="0">
                <a:solidFill>
                  <a:schemeClr val="accent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Land state evolution</a:t>
            </a:r>
          </a:p>
          <a:p>
            <a:pPr lvl="1"/>
            <a:r>
              <a:rPr lang="en-US" sz="1535" dirty="0">
                <a:solidFill>
                  <a:schemeClr val="accent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Local land-atmosphere feedbacks</a:t>
            </a:r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8CE9CE4-D8FF-5EBD-DA80-900B9991C3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417676"/>
            <a:ext cx="3200400" cy="24003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39D6DA-BF06-35D3-8F93-5EE0E63618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1176" y="2005387"/>
            <a:ext cx="1755461" cy="27432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D19B57B-F9EB-0627-C18B-A2CA772C6D68}"/>
              </a:ext>
            </a:extLst>
          </p:cNvPr>
          <p:cNvSpPr txBox="1"/>
          <p:nvPr/>
        </p:nvSpPr>
        <p:spPr>
          <a:xfrm>
            <a:off x="6296637" y="2836380"/>
            <a:ext cx="28473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Above: Wind River Range, WY, photo from USFS, Scott Clemons</a:t>
            </a:r>
            <a:br>
              <a:rPr lang="en-US" sz="1200" dirty="0"/>
            </a:br>
            <a:endParaRPr lang="en-US" sz="1200" dirty="0"/>
          </a:p>
          <a:p>
            <a:r>
              <a:rPr lang="en-US" sz="1200" dirty="0"/>
              <a:t>Left: Intermountain west SWE from Mountain Hydrology Group, Univ. Colorado-Boulder, Noah </a:t>
            </a:r>
            <a:r>
              <a:rPr lang="en-US" sz="1200" dirty="0" err="1"/>
              <a:t>Molotch</a:t>
            </a:r>
            <a:r>
              <a:rPr lang="en-US" sz="1200" dirty="0"/>
              <a:t> lead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8963653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1380831-F417-C3E7-E3C7-936E5CD5F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650" y="786433"/>
            <a:ext cx="7688700" cy="535200"/>
          </a:xfrm>
        </p:spPr>
        <p:txBody>
          <a:bodyPr>
            <a:noAutofit/>
          </a:bodyPr>
          <a:lstStyle/>
          <a:p>
            <a:r>
              <a:rPr lang="en-US" sz="2100" dirty="0"/>
              <a:t>Local Western US Hydrometeorological Predictability 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37A108-90D9-853E-672A-D506C909BE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9824" y="1446920"/>
            <a:ext cx="3959352" cy="2261100"/>
          </a:xfrm>
        </p:spPr>
        <p:txBody>
          <a:bodyPr>
            <a:normAutofit lnSpcReduction="10000"/>
          </a:bodyPr>
          <a:lstStyle/>
          <a:p>
            <a:r>
              <a:rPr lang="en-US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Land states and their evolution play a key role</a:t>
            </a:r>
          </a:p>
          <a:p>
            <a:r>
              <a:rPr lang="en-US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Hydrological predictability</a:t>
            </a:r>
          </a:p>
          <a:p>
            <a:pPr lvl="1"/>
            <a:r>
              <a:rPr lang="en-US" sz="1600" dirty="0">
                <a:solidFill>
                  <a:schemeClr val="accent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Soil moisture partitioning (runoff/ET)</a:t>
            </a:r>
          </a:p>
          <a:p>
            <a:r>
              <a:rPr lang="en-US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Evolution of summer monsoon</a:t>
            </a:r>
          </a:p>
          <a:p>
            <a:pPr lvl="1"/>
            <a:r>
              <a:rPr lang="en-US" sz="1600" dirty="0">
                <a:solidFill>
                  <a:schemeClr val="accent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Land-atmosphere interactions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C73DA80-FEAA-C86A-6089-0C6908B4B5B3}"/>
              </a:ext>
            </a:extLst>
          </p:cNvPr>
          <p:cNvGrpSpPr/>
          <p:nvPr/>
        </p:nvGrpSpPr>
        <p:grpSpPr>
          <a:xfrm>
            <a:off x="533908" y="3671267"/>
            <a:ext cx="3337979" cy="1371600"/>
            <a:chOff x="533908" y="3671267"/>
            <a:chExt cx="3337979" cy="13716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B31FA67-DCE5-3C9B-27D7-A2E29666F4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83504" y="3671267"/>
              <a:ext cx="2388383" cy="137160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3B70EE4-F8CC-85CB-56C1-A6C52BE64EF8}"/>
                </a:ext>
              </a:extLst>
            </p:cNvPr>
            <p:cNvSpPr txBox="1"/>
            <p:nvPr/>
          </p:nvSpPr>
          <p:spPr>
            <a:xfrm>
              <a:off x="533908" y="4523048"/>
              <a:ext cx="11948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accent5"/>
                  </a:solidFill>
                </a:rPr>
                <a:t>From Zhu et al. (2005)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891808B-8405-4CB7-DFAE-D23F22EA9D65}"/>
              </a:ext>
            </a:extLst>
          </p:cNvPr>
          <p:cNvGrpSpPr/>
          <p:nvPr/>
        </p:nvGrpSpPr>
        <p:grpSpPr>
          <a:xfrm>
            <a:off x="4576192" y="1720306"/>
            <a:ext cx="3840158" cy="3108960"/>
            <a:chOff x="4270258" y="1720306"/>
            <a:chExt cx="3840158" cy="3108960"/>
          </a:xfrm>
        </p:grpSpPr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16EC5B84-1AC2-46A3-5764-F418FEB8EB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0258" y="1720306"/>
              <a:ext cx="3684700" cy="3108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D1960E1-B033-046E-971B-B034DF608F0A}"/>
                </a:ext>
              </a:extLst>
            </p:cNvPr>
            <p:cNvSpPr txBox="1"/>
            <p:nvPr/>
          </p:nvSpPr>
          <p:spPr>
            <a:xfrm rot="16200000">
              <a:off x="6576334" y="3137503"/>
              <a:ext cx="2806554" cy="261610"/>
            </a:xfrm>
            <a:prstGeom prst="rect">
              <a:avLst/>
            </a:prstGeom>
            <a:solidFill>
              <a:schemeClr val="lt1"/>
            </a:solidFill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Winter – Summer Precipitation Correlation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2393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58A45F-8146-A835-4330-B6F12B22F1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6AFA3-6797-6913-FC73-2E26E0AB8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650" y="788027"/>
            <a:ext cx="7688700" cy="535200"/>
          </a:xfrm>
        </p:spPr>
        <p:txBody>
          <a:bodyPr>
            <a:normAutofit fontScale="90000"/>
          </a:bodyPr>
          <a:lstStyle/>
          <a:p>
            <a:r>
              <a:rPr lang="en-US" dirty="0"/>
              <a:t>Motivation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16E0C2-B968-119E-B636-C7E683FB69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2879" y="1487836"/>
            <a:ext cx="4252388" cy="3429000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Noah-MP is the target LSM for future versions of multiple UFS applications</a:t>
            </a:r>
          </a:p>
          <a:p>
            <a:r>
              <a:rPr lang="en-US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Noah-MP offers substantial process and parameterization upgrades over Noah</a:t>
            </a:r>
          </a:p>
          <a:p>
            <a:pPr lvl="1"/>
            <a:r>
              <a:rPr lang="en-US" sz="1535" dirty="0">
                <a:solidFill>
                  <a:schemeClr val="accent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Widely utilized in the research community –&gt; Research to Operations to Research (R2O2R) potential</a:t>
            </a:r>
          </a:p>
          <a:p>
            <a:endParaRPr lang="en-US" sz="18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AEA05E-6BED-3AB1-8630-26AD8748F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010252"/>
            <a:ext cx="4437530" cy="3429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7FEC8E-94F8-0FF0-FD76-0638E47BA435}"/>
              </a:ext>
            </a:extLst>
          </p:cNvPr>
          <p:cNvSpPr txBox="1"/>
          <p:nvPr/>
        </p:nvSpPr>
        <p:spPr>
          <a:xfrm>
            <a:off x="4708735" y="4439252"/>
            <a:ext cx="292792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accent5"/>
                </a:solidFill>
              </a:rPr>
              <a:t>From Noah-MP User’s website, UT-Austin</a:t>
            </a:r>
          </a:p>
        </p:txBody>
      </p:sp>
    </p:spTree>
    <p:extLst>
      <p:ext uri="{BB962C8B-B14F-4D97-AF65-F5344CB8AC3E}">
        <p14:creationId xmlns:p14="http://schemas.microsoft.com/office/powerpoint/2010/main" val="19229266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A99C97-CEDB-930C-1ADE-4B71E94EF3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01963-995B-C376-04E7-3D7F7D51B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800" y="784636"/>
            <a:ext cx="7688400" cy="535200"/>
          </a:xfrm>
        </p:spPr>
        <p:txBody>
          <a:bodyPr>
            <a:normAutofit fontScale="90000"/>
          </a:bodyPr>
          <a:lstStyle/>
          <a:p>
            <a:r>
              <a:rPr lang="en-US" dirty="0"/>
              <a:t>Motivation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F0BA64-FC12-E978-29A3-7AFF0485990B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82880" y="1441340"/>
            <a:ext cx="5070636" cy="3472491"/>
          </a:xfrm>
        </p:spPr>
        <p:txBody>
          <a:bodyPr>
            <a:normAutofit fontScale="92500" lnSpcReduction="10000"/>
          </a:bodyPr>
          <a:lstStyle/>
          <a:p>
            <a:r>
              <a:rPr lang="en-US" sz="1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Noah-MP behavior is less known within UFS </a:t>
            </a:r>
          </a:p>
          <a:p>
            <a:r>
              <a:rPr lang="en-US" sz="1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Coupled model evaluation is difficult and time consuming</a:t>
            </a:r>
          </a:p>
          <a:p>
            <a:r>
              <a:rPr lang="en-US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Focus on Noah-MP and land-atmosphere coupling</a:t>
            </a:r>
          </a:p>
          <a:p>
            <a:pPr lvl="1"/>
            <a:r>
              <a:rPr lang="en-US" sz="1500" dirty="0">
                <a:solidFill>
                  <a:schemeClr val="accent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2-5 week lead forecasts</a:t>
            </a:r>
          </a:p>
          <a:p>
            <a:r>
              <a:rPr lang="en-US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Explore formal Noah-MP optimization offline and within single column model</a:t>
            </a:r>
          </a:p>
          <a:p>
            <a:pPr lvl="1"/>
            <a:r>
              <a:rPr lang="en-US" sz="1500" dirty="0">
                <a:solidFill>
                  <a:schemeClr val="accent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Rapid iteration of test configurations</a:t>
            </a:r>
          </a:p>
          <a:p>
            <a:r>
              <a:rPr lang="en-US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Novel evaluation using information theory</a:t>
            </a:r>
          </a:p>
          <a:p>
            <a:pPr lvl="1"/>
            <a:r>
              <a:rPr lang="en-US" sz="1500" dirty="0">
                <a:solidFill>
                  <a:schemeClr val="accent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Explore causality and connectivity</a:t>
            </a:r>
          </a:p>
          <a:p>
            <a:r>
              <a:rPr lang="en-US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Provide potential Noah-MP updates to NCEP</a:t>
            </a:r>
          </a:p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DBC5F0C-CD38-93C0-0069-B8D96D2E110E}"/>
              </a:ext>
            </a:extLst>
          </p:cNvPr>
          <p:cNvGrpSpPr>
            <a:grpSpLocks noChangeAspect="1"/>
          </p:cNvGrpSpPr>
          <p:nvPr/>
        </p:nvGrpSpPr>
        <p:grpSpPr>
          <a:xfrm>
            <a:off x="5498570" y="526719"/>
            <a:ext cx="3029310" cy="2764856"/>
            <a:chOff x="4955803" y="1839080"/>
            <a:chExt cx="3324956" cy="303469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F412CBA-F94F-E2B9-FF9A-7E97B2F32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55803" y="2130572"/>
              <a:ext cx="3324956" cy="27432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075207B-D717-CD3F-1F23-301690118D92}"/>
                </a:ext>
              </a:extLst>
            </p:cNvPr>
            <p:cNvSpPr txBox="1"/>
            <p:nvPr/>
          </p:nvSpPr>
          <p:spPr>
            <a:xfrm>
              <a:off x="5407187" y="1839080"/>
              <a:ext cx="2422187" cy="3547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/>
                <a:t>UFS Coupled System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E5FB093-203C-E87A-C02E-16EFCD6298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0221" y="3406568"/>
            <a:ext cx="1175658" cy="1371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D9E29DE-81BA-52A3-30F0-343CC025EC4E}"/>
              </a:ext>
            </a:extLst>
          </p:cNvPr>
          <p:cNvSpPr txBox="1"/>
          <p:nvPr/>
        </p:nvSpPr>
        <p:spPr>
          <a:xfrm>
            <a:off x="5606041" y="4778168"/>
            <a:ext cx="184685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accent5"/>
                </a:solidFill>
              </a:rPr>
              <a:t>From UFS Website</a:t>
            </a:r>
          </a:p>
        </p:txBody>
      </p:sp>
    </p:spTree>
    <p:extLst>
      <p:ext uri="{BB962C8B-B14F-4D97-AF65-F5344CB8AC3E}">
        <p14:creationId xmlns:p14="http://schemas.microsoft.com/office/powerpoint/2010/main" val="1859060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4FC270-D4A7-119B-3BD5-9005010067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184BF-1F58-1E06-141E-D5877EB08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450" y="780748"/>
            <a:ext cx="7688700" cy="535200"/>
          </a:xfrm>
        </p:spPr>
        <p:txBody>
          <a:bodyPr>
            <a:normAutofit fontScale="90000"/>
          </a:bodyPr>
          <a:lstStyle/>
          <a:p>
            <a:r>
              <a:rPr lang="en-US" dirty="0"/>
              <a:t>Noah-MP Testing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16CDB-1A03-4E52-739E-DBADCE833E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2880" y="1315948"/>
            <a:ext cx="8867117" cy="1187332"/>
          </a:xfrm>
        </p:spPr>
        <p:txBody>
          <a:bodyPr>
            <a:normAutofit/>
          </a:bodyPr>
          <a:lstStyle/>
          <a:p>
            <a:r>
              <a:rPr lang="en-US" sz="1800" dirty="0"/>
              <a:t>Noah-MP has significantly more parameters and parameterizations than Noah</a:t>
            </a:r>
          </a:p>
          <a:p>
            <a:r>
              <a:rPr lang="en-US" sz="1800" dirty="0"/>
              <a:t>Ours and other projects are exploring parameter sensitivity and optimization within UFS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97EC0D-4E99-A482-1C6C-A2543B2D5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54380"/>
            <a:ext cx="9144000" cy="25184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DF5CDB-0E20-5179-94AC-928A96126946}"/>
              </a:ext>
            </a:extLst>
          </p:cNvPr>
          <p:cNvSpPr txBox="1"/>
          <p:nvPr/>
        </p:nvSpPr>
        <p:spPr>
          <a:xfrm>
            <a:off x="2914116" y="4825976"/>
            <a:ext cx="292792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accent5"/>
                </a:solidFill>
              </a:rPr>
              <a:t>From </a:t>
            </a:r>
            <a:r>
              <a:rPr lang="en-US" sz="1050" dirty="0" err="1">
                <a:solidFill>
                  <a:schemeClr val="accent5"/>
                </a:solidFill>
              </a:rPr>
              <a:t>Cuntz</a:t>
            </a:r>
            <a:r>
              <a:rPr lang="en-US" sz="1050" dirty="0">
                <a:solidFill>
                  <a:schemeClr val="accent5"/>
                </a:solidFill>
              </a:rPr>
              <a:t> et al. (2016) JGR-A</a:t>
            </a:r>
          </a:p>
        </p:txBody>
      </p:sp>
    </p:spTree>
    <p:extLst>
      <p:ext uri="{BB962C8B-B14F-4D97-AF65-F5344CB8AC3E}">
        <p14:creationId xmlns:p14="http://schemas.microsoft.com/office/powerpoint/2010/main" val="1727893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4FC270-D4A7-119B-3BD5-9005010067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184BF-1F58-1E06-141E-D5877EB08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450" y="780748"/>
            <a:ext cx="7688700" cy="535200"/>
          </a:xfrm>
        </p:spPr>
        <p:txBody>
          <a:bodyPr>
            <a:normAutofit fontScale="90000"/>
          </a:bodyPr>
          <a:lstStyle/>
          <a:p>
            <a:r>
              <a:rPr lang="en-US" dirty="0"/>
              <a:t>Noah-MP Testing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16CDB-1A03-4E52-739E-DBADCE833E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2879" y="1384418"/>
            <a:ext cx="4671131" cy="3307223"/>
          </a:xfrm>
        </p:spPr>
        <p:txBody>
          <a:bodyPr>
            <a:normAutofit lnSpcReduction="10000"/>
          </a:bodyPr>
          <a:lstStyle/>
          <a:p>
            <a:r>
              <a:rPr lang="en-US" sz="1800" dirty="0"/>
              <a:t>Noah-MP has significantly more parameters and parameterizations than Noah</a:t>
            </a:r>
          </a:p>
          <a:p>
            <a:r>
              <a:rPr lang="en-US" sz="1800" dirty="0"/>
              <a:t>Need to have methods and workflows to iteratively test and optimize complex component models</a:t>
            </a:r>
          </a:p>
          <a:p>
            <a:r>
              <a:rPr lang="en-US" sz="1800" b="1" dirty="0"/>
              <a:t>Outcome:</a:t>
            </a:r>
            <a:r>
              <a:rPr lang="en-US" sz="1800" dirty="0"/>
              <a:t> Develop community available methods and workflows for rapid hydrometeorological optimization and evaluation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0290D0-8F4E-F7E6-75B4-94EB9350E6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7104" y="1276652"/>
            <a:ext cx="3582082" cy="3086100"/>
          </a:xfrm>
          <a:prstGeom prst="rect">
            <a:avLst/>
          </a:prstGeom>
          <a:solidFill>
            <a:schemeClr val="lt1"/>
          </a:solidFill>
        </p:spPr>
      </p:pic>
    </p:spTree>
    <p:extLst>
      <p:ext uri="{BB962C8B-B14F-4D97-AF65-F5344CB8AC3E}">
        <p14:creationId xmlns:p14="http://schemas.microsoft.com/office/powerpoint/2010/main" val="20161694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736F68-FECA-388C-65AD-DEEE949587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37038-7221-A18E-6E99-96663AD89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450" y="786654"/>
            <a:ext cx="7688700" cy="535200"/>
          </a:xfrm>
        </p:spPr>
        <p:txBody>
          <a:bodyPr>
            <a:normAutofit fontScale="90000"/>
          </a:bodyPr>
          <a:lstStyle/>
          <a:p>
            <a:r>
              <a:rPr lang="en-US" dirty="0"/>
              <a:t>Noah-MP Testing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753AD8-DE35-C49D-0B55-EA1AE4D776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2880" y="1262032"/>
            <a:ext cx="8702491" cy="2261100"/>
          </a:xfrm>
        </p:spPr>
        <p:txBody>
          <a:bodyPr/>
          <a:lstStyle/>
          <a:p>
            <a:r>
              <a:rPr lang="en-US" sz="1800" dirty="0"/>
              <a:t>Leverage concepts and capabilities within the NWP and UFS communities</a:t>
            </a:r>
          </a:p>
          <a:p>
            <a:pPr lvl="1"/>
            <a:r>
              <a:rPr lang="en-US" sz="1400" dirty="0">
                <a:solidFill>
                  <a:schemeClr val="accent5"/>
                </a:solidFill>
              </a:rPr>
              <a:t>Hierarchical System Development (lower left and center panels)</a:t>
            </a:r>
          </a:p>
          <a:p>
            <a:pPr lvl="1"/>
            <a:r>
              <a:rPr lang="en-US" sz="1400" dirty="0">
                <a:solidFill>
                  <a:schemeClr val="accent5"/>
                </a:solidFill>
              </a:rPr>
              <a:t>Offline, single column model (lower right panel), regional domain modeling</a:t>
            </a:r>
          </a:p>
          <a:p>
            <a:pPr lvl="1"/>
            <a:r>
              <a:rPr lang="en-US" sz="1400" b="1" dirty="0">
                <a:solidFill>
                  <a:schemeClr val="accent5"/>
                </a:solidFill>
              </a:rPr>
              <a:t>Outcome:</a:t>
            </a:r>
            <a:r>
              <a:rPr lang="en-US" sz="1400" dirty="0">
                <a:solidFill>
                  <a:schemeClr val="accent5"/>
                </a:solidFill>
              </a:rPr>
              <a:t> Develop candidate Noah-MP configurations tested through regional modeling (RL 4-5)</a:t>
            </a:r>
            <a:endParaRPr lang="en-US" sz="1200" dirty="0">
              <a:solidFill>
                <a:schemeClr val="accent5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79584B-F010-0B9C-D3B0-85EF49ABB6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2608"/>
          <a:stretch/>
        </p:blipFill>
        <p:spPr>
          <a:xfrm>
            <a:off x="312821" y="2475482"/>
            <a:ext cx="2350970" cy="24003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CE9FEA-5A7A-26C9-108B-F80AA5BA78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391"/>
          <a:stretch/>
        </p:blipFill>
        <p:spPr>
          <a:xfrm>
            <a:off x="5598232" y="2448123"/>
            <a:ext cx="3429000" cy="24003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060FEEE-C009-2DD0-99CC-C5B9AA5FBAA9}"/>
              </a:ext>
            </a:extLst>
          </p:cNvPr>
          <p:cNvSpPr txBox="1"/>
          <p:nvPr/>
        </p:nvSpPr>
        <p:spPr>
          <a:xfrm>
            <a:off x="1696453" y="4858352"/>
            <a:ext cx="681468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accent5"/>
                </a:solidFill>
              </a:rPr>
              <a:t>From Ek et al. (2022)                                                                                        From L. </a:t>
            </a:r>
            <a:r>
              <a:rPr lang="en-US" sz="1050" dirty="0" err="1">
                <a:solidFill>
                  <a:schemeClr val="accent5"/>
                </a:solidFill>
              </a:rPr>
              <a:t>Bernardet</a:t>
            </a:r>
            <a:r>
              <a:rPr lang="en-US" sz="1050" dirty="0">
                <a:solidFill>
                  <a:schemeClr val="accent5"/>
                </a:solidFill>
              </a:rPr>
              <a:t> (NOAA)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9CF810-907F-3EA5-4FFE-4B5A1E02F0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659"/>
          <a:stretch/>
        </p:blipFill>
        <p:spPr>
          <a:xfrm>
            <a:off x="2902017" y="2475482"/>
            <a:ext cx="2596415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889284"/>
      </p:ext>
    </p:extLst>
  </p:cSld>
  <p:clrMapOvr>
    <a:masterClrMapping/>
  </p:clrMapOvr>
</p:sld>
</file>

<file path=ppt/theme/theme1.xml><?xml version="1.0" encoding="utf-8"?>
<a:theme xmlns:a="http://schemas.openxmlformats.org/drawingml/2006/main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145FA6"/>
      </a:accent2>
      <a:accent3>
        <a:srgbClr val="EE4238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2611</TotalTime>
  <Words>853</Words>
  <Application>Microsoft Macintosh PowerPoint</Application>
  <PresentationFormat>On-screen Show (16:9)</PresentationFormat>
  <Paragraphs>115</Paragraphs>
  <Slides>17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Raleway SemiBold</vt:lpstr>
      <vt:lpstr>Arial</vt:lpstr>
      <vt:lpstr>Lato</vt:lpstr>
      <vt:lpstr>Calibri</vt:lpstr>
      <vt:lpstr>Open Sans</vt:lpstr>
      <vt:lpstr>Helvetica Neue</vt:lpstr>
      <vt:lpstr>Streamline</vt:lpstr>
      <vt:lpstr>UFS forecast model evaluation and improvement for S2S hydrometeorological prediction in the Western United States</vt:lpstr>
      <vt:lpstr>Outline</vt:lpstr>
      <vt:lpstr>Motivation</vt:lpstr>
      <vt:lpstr>Local Western US Hydrometeorological Predictability  </vt:lpstr>
      <vt:lpstr>Motivation</vt:lpstr>
      <vt:lpstr>Motivation</vt:lpstr>
      <vt:lpstr>Noah-MP Testing</vt:lpstr>
      <vt:lpstr>Noah-MP Testing</vt:lpstr>
      <vt:lpstr>Noah-MP Testing</vt:lpstr>
      <vt:lpstr>Information Theory Diagnostics</vt:lpstr>
      <vt:lpstr>Initial Progress</vt:lpstr>
      <vt:lpstr>Initial Progress</vt:lpstr>
      <vt:lpstr>Initial Progress</vt:lpstr>
      <vt:lpstr>METplus Land Verification</vt:lpstr>
      <vt:lpstr>METplus Land Verification</vt:lpstr>
      <vt:lpstr>METplus Land Verification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Andrew Newman</cp:lastModifiedBy>
  <cp:revision>42</cp:revision>
  <dcterms:modified xsi:type="dcterms:W3CDTF">2024-07-24T15:23:22Z</dcterms:modified>
</cp:coreProperties>
</file>