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Raleway SemiBold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atYcWDeIY519sUYGjqvJVQ8x3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82a0689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2782a0689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c93e6df2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ec93e6df2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ec93e6df28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ec93e6df28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ec93e6df28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ec93e6df28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ec93e6df28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ec93e6df28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c93e6df2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ec93e6df2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c93e6df2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c93e6df2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c93e6df2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c93e6df28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c93e6df2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ec93e6df28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implementation will be done by DTC, but there is no permanent code manager assigned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c93e6df2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ec93e6df2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c93e6df28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ec93e6df28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FV3 and MPAS have been interfaced to JEDI for  DA algorithms, including 3DVar, 3DEnVar, 4DEnVar, LETKF have been demonstrated with both interfaces to JEDI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On background error covariances and grids: there are some covariance models in SABER that work only on regular grids; currently it's the GSI covariance ported from GSI (on Gaussian grid) and spectral B (also needs Gaussian grid to go to spectral space).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ec93e6df28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ec93e6df28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Char char="○"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Create MPAS-specific interstitial schemes in CCPP, new suite definition files👎</a:t>
            </a:r>
            <a:endParaRPr sz="15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Char char="○"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Parameterizations need to return tendencies </a:t>
            </a:r>
            <a:r>
              <a:rPr lang="en" b="1">
                <a:solidFill>
                  <a:srgbClr val="1A9988"/>
                </a:solidFill>
                <a:latin typeface="Lato"/>
                <a:ea typeface="Lato"/>
                <a:cs typeface="Lato"/>
                <a:sym typeface="Lato"/>
              </a:rPr>
              <a:t>💜</a:t>
            </a: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Funded</a:t>
            </a:r>
            <a:endParaRPr sz="1400" b="1">
              <a:solidFill>
                <a:srgbClr val="1A998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Char char="○"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Different placement of calls to CCPP (before/after dycore)👎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Char char="○"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Transformations: moist to dry, pressure levels to geometric height, (i,k) to (k,i)👎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Char char="○"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Some of this functionality exists in MPAS-A/CCPP and can be reused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ec93e6df2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ec93e6df2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" name="Google Shape;1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145FA6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C11C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bar">
  <p:cSld name="TITLE_ONL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5923/ccgj-714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fs.epic.noaa.gov/wp-content/uploads/2024/01/Integration-of-MPAS-Dycore-into-UFS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782a068987_1_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Bringing MPAS into the UFS</a:t>
            </a:r>
            <a:endParaRPr/>
          </a:p>
        </p:txBody>
      </p:sp>
      <p:sp>
        <p:nvSpPr>
          <p:cNvPr id="111" name="Google Shape;111;g2782a068987_1_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Ligia Bernardet (NOAA GSL and DTC) </a:t>
            </a: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With indispensable contributions from</a:t>
            </a:r>
            <a:endParaRPr sz="16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Dom Heinzeller (UCAR JCSDA*)</a:t>
            </a:r>
            <a:endParaRPr sz="16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Jun Wang and Kevin Viner (NOAA EMC) </a:t>
            </a:r>
            <a:endParaRPr sz="16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Dustin Swales (NOAA GSL and DTC)</a:t>
            </a:r>
            <a:endParaRPr sz="16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Dan Rosen (NCAR CGD)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/>
          </a:p>
        </p:txBody>
      </p:sp>
      <p:pic>
        <p:nvPicPr>
          <p:cNvPr id="112" name="Google Shape;112;g2782a068987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075" y="4681851"/>
            <a:ext cx="1025702" cy="3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782a068987_1_0"/>
          <p:cNvPicPr preferRelativeResize="0"/>
          <p:nvPr/>
        </p:nvPicPr>
        <p:blipFill rotWithShape="1">
          <a:blip r:embed="rId4">
            <a:alphaModFix/>
          </a:blip>
          <a:srcRect r="64196"/>
          <a:stretch/>
        </p:blipFill>
        <p:spPr>
          <a:xfrm>
            <a:off x="0" y="4606700"/>
            <a:ext cx="539812" cy="53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782a068987_1_0"/>
          <p:cNvSpPr txBox="1"/>
          <p:nvPr/>
        </p:nvSpPr>
        <p:spPr>
          <a:xfrm>
            <a:off x="5605775" y="4769000"/>
            <a:ext cx="4271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*Now at the UCAR and US Navy Research Lab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5" name="Google Shape;115;g2782a068987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7925" y="4513972"/>
            <a:ext cx="2109736" cy="70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782a068987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1648" y="4513975"/>
            <a:ext cx="796571" cy="6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ec93e6df28_0_18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Input/Output</a:t>
            </a:r>
            <a:endParaRPr/>
          </a:p>
        </p:txBody>
      </p:sp>
      <p:sp>
        <p:nvSpPr>
          <p:cNvPr id="248" name="Google Shape;248;g2ec93e6df28_0_18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6408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Sufficient for initial testing</a:t>
            </a:r>
            <a:r>
              <a:rPr lang="en" sz="1600"/>
              <a:t> : MPAS I/O on native mesh, then use </a:t>
            </a:r>
            <a:r>
              <a:rPr lang="en" sz="1600" i="1"/>
              <a:t>convert_mpas</a:t>
            </a:r>
            <a:r>
              <a:rPr lang="en" sz="1600"/>
              <a:t> or </a:t>
            </a:r>
            <a:r>
              <a:rPr lang="en" sz="1600" i="1"/>
              <a:t>MPASSIT</a:t>
            </a:r>
            <a:r>
              <a:rPr lang="en" sz="1600"/>
              <a:t> utility to interpolate to lat-lon  ✅(NOAA NSSL)</a:t>
            </a:r>
            <a:endParaRPr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Needed for operations</a:t>
            </a:r>
            <a:r>
              <a:rPr lang="en" sz="1600"/>
              <a:t> 👎: Develop asynchronous I/O capability for use in UFSATM </a:t>
            </a:r>
            <a:endParaRPr sz="1400"/>
          </a:p>
        </p:txBody>
      </p:sp>
      <p:sp>
        <p:nvSpPr>
          <p:cNvPr id="249" name="Google Shape;249;g2ec93e6df28_0_183"/>
          <p:cNvSpPr txBox="1"/>
          <p:nvPr/>
        </p:nvSpPr>
        <p:spPr>
          <a:xfrm>
            <a:off x="6182250" y="417900"/>
            <a:ext cx="30000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✅ Significant work completed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👎Unfunded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😀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Partially 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💜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50" name="Google Shape;250;g2ec93e6df28_0_183"/>
          <p:cNvGrpSpPr/>
          <p:nvPr/>
        </p:nvGrpSpPr>
        <p:grpSpPr>
          <a:xfrm>
            <a:off x="7686675" y="1697875"/>
            <a:ext cx="1276500" cy="2905125"/>
            <a:chOff x="7534275" y="1774075"/>
            <a:chExt cx="1276500" cy="2905125"/>
          </a:xfrm>
        </p:grpSpPr>
        <p:sp>
          <p:nvSpPr>
            <p:cNvPr id="251" name="Google Shape;251;g2ec93e6df28_0_183"/>
            <p:cNvSpPr/>
            <p:nvPr/>
          </p:nvSpPr>
          <p:spPr>
            <a:xfrm>
              <a:off x="7534275" y="17740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UFSATM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2" name="Google Shape;252;g2ec93e6df28_0_183"/>
            <p:cNvSpPr/>
            <p:nvPr/>
          </p:nvSpPr>
          <p:spPr>
            <a:xfrm>
              <a:off x="7534275" y="21455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Code Mgmt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3" name="Google Shape;253;g2ec93e6df28_0_183"/>
            <p:cNvSpPr/>
            <p:nvPr/>
          </p:nvSpPr>
          <p:spPr>
            <a:xfrm>
              <a:off x="7534275" y="25170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Pre-Proc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4" name="Google Shape;254;g2ec93e6df28_0_183"/>
            <p:cNvSpPr/>
            <p:nvPr/>
          </p:nvSpPr>
          <p:spPr>
            <a:xfrm>
              <a:off x="7534275" y="28885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DA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5" name="Google Shape;255;g2ec93e6df28_0_183"/>
            <p:cNvSpPr/>
            <p:nvPr/>
          </p:nvSpPr>
          <p:spPr>
            <a:xfrm>
              <a:off x="7534275" y="32599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Physics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6" name="Google Shape;256;g2ec93e6df28_0_183"/>
            <p:cNvSpPr/>
            <p:nvPr/>
          </p:nvSpPr>
          <p:spPr>
            <a:xfrm>
              <a:off x="7534275" y="36314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Coupling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7" name="Google Shape;257;g2ec93e6df28_0_183"/>
            <p:cNvSpPr/>
            <p:nvPr/>
          </p:nvSpPr>
          <p:spPr>
            <a:xfrm>
              <a:off x="7534275" y="40029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AC2DA"/>
                </a:gs>
                <a:gs pos="100000">
                  <a:srgbClr val="4984A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I/O</a:t>
              </a:r>
              <a:endParaRPr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8" name="Google Shape;258;g2ec93e6df28_0_183"/>
            <p:cNvSpPr/>
            <p:nvPr/>
          </p:nvSpPr>
          <p:spPr>
            <a:xfrm>
              <a:off x="7534275" y="43744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Post-Proc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9" name="Google Shape;259;g2ec93e6df28_0_183"/>
          <p:cNvSpPr/>
          <p:nvPr/>
        </p:nvSpPr>
        <p:spPr>
          <a:xfrm>
            <a:off x="7710925" y="4686300"/>
            <a:ext cx="1276500" cy="30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Workflow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ec93e6df28_0_19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Post-Processing</a:t>
            </a:r>
            <a:endParaRPr/>
          </a:p>
        </p:txBody>
      </p:sp>
      <p:sp>
        <p:nvSpPr>
          <p:cNvPr id="265" name="Google Shape;265;g2ec93e6df28_0_19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68238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UPP cannot read MPAS native output (unstructured mesh)</a:t>
            </a:r>
            <a:endParaRPr sz="16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Sufficient for initial testing: </a:t>
            </a:r>
            <a:r>
              <a:rPr lang="en" sz="1600"/>
              <a:t>MPAS history files + MPASSIT + UPP </a:t>
            </a:r>
            <a:r>
              <a:rPr lang="en" sz="1300"/>
              <a:t> </a:t>
            </a:r>
            <a:endParaRPr sz="13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✅ (NOAA NSSL and GSL)</a:t>
            </a:r>
            <a:endParaRPr sz="13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Better</a:t>
            </a:r>
            <a:r>
              <a:rPr lang="en" sz="1600"/>
              <a:t>: MPAS with inline UPP + MPASSIT  👎</a:t>
            </a:r>
            <a:endParaRPr sz="16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600" b="1"/>
              <a:t>Faster: </a:t>
            </a:r>
            <a:r>
              <a:rPr lang="en" sz="1600"/>
              <a:t>MPAS with inline UPP and </a:t>
            </a:r>
            <a:r>
              <a:rPr lang="en" sz="1600" i="1"/>
              <a:t>write grid</a:t>
            </a:r>
            <a:r>
              <a:rPr lang="en" sz="1600"/>
              <a:t> component 👎</a:t>
            </a:r>
            <a:endParaRPr/>
          </a:p>
        </p:txBody>
      </p:sp>
      <p:grpSp>
        <p:nvGrpSpPr>
          <p:cNvPr id="266" name="Google Shape;266;g2ec93e6df28_0_197"/>
          <p:cNvGrpSpPr/>
          <p:nvPr/>
        </p:nvGrpSpPr>
        <p:grpSpPr>
          <a:xfrm>
            <a:off x="7686675" y="2078875"/>
            <a:ext cx="1276500" cy="2905125"/>
            <a:chOff x="7534275" y="1774075"/>
            <a:chExt cx="1276500" cy="2905125"/>
          </a:xfrm>
        </p:grpSpPr>
        <p:sp>
          <p:nvSpPr>
            <p:cNvPr id="267" name="Google Shape;267;g2ec93e6df28_0_197"/>
            <p:cNvSpPr/>
            <p:nvPr/>
          </p:nvSpPr>
          <p:spPr>
            <a:xfrm>
              <a:off x="7534275" y="17740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UFSATM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8" name="Google Shape;268;g2ec93e6df28_0_197"/>
            <p:cNvSpPr/>
            <p:nvPr/>
          </p:nvSpPr>
          <p:spPr>
            <a:xfrm>
              <a:off x="7534275" y="21455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Code Mgmt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9" name="Google Shape;269;g2ec93e6df28_0_197"/>
            <p:cNvSpPr/>
            <p:nvPr/>
          </p:nvSpPr>
          <p:spPr>
            <a:xfrm>
              <a:off x="7534275" y="25170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Pre-Proc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0" name="Google Shape;270;g2ec93e6df28_0_197"/>
            <p:cNvSpPr/>
            <p:nvPr/>
          </p:nvSpPr>
          <p:spPr>
            <a:xfrm>
              <a:off x="7534275" y="28885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DA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1" name="Google Shape;271;g2ec93e6df28_0_197"/>
            <p:cNvSpPr/>
            <p:nvPr/>
          </p:nvSpPr>
          <p:spPr>
            <a:xfrm>
              <a:off x="7534275" y="32599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Pysics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2" name="Google Shape;272;g2ec93e6df28_0_197"/>
            <p:cNvSpPr/>
            <p:nvPr/>
          </p:nvSpPr>
          <p:spPr>
            <a:xfrm>
              <a:off x="7534275" y="36314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Coupling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3" name="Google Shape;273;g2ec93e6df28_0_197"/>
            <p:cNvSpPr/>
            <p:nvPr/>
          </p:nvSpPr>
          <p:spPr>
            <a:xfrm>
              <a:off x="7534275" y="40029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I/O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4" name="Google Shape;274;g2ec93e6df28_0_197"/>
            <p:cNvSpPr/>
            <p:nvPr/>
          </p:nvSpPr>
          <p:spPr>
            <a:xfrm>
              <a:off x="7534275" y="43744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AC2DA"/>
                </a:gs>
                <a:gs pos="100000">
                  <a:srgbClr val="4984A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Post-Proc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75" name="Google Shape;275;g2ec93e6df28_0_197"/>
          <p:cNvSpPr txBox="1"/>
          <p:nvPr/>
        </p:nvSpPr>
        <p:spPr>
          <a:xfrm>
            <a:off x="6182250" y="417900"/>
            <a:ext cx="30000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✅ Significant work completed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👎Unfunded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😀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Partially 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💜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76" name="Google Shape;276;g2ec93e6df28_0_197"/>
          <p:cNvGrpSpPr/>
          <p:nvPr/>
        </p:nvGrpSpPr>
        <p:grpSpPr>
          <a:xfrm>
            <a:off x="7686675" y="1697875"/>
            <a:ext cx="1276500" cy="2905125"/>
            <a:chOff x="7534275" y="1774075"/>
            <a:chExt cx="1276500" cy="2905125"/>
          </a:xfrm>
        </p:grpSpPr>
        <p:sp>
          <p:nvSpPr>
            <p:cNvPr id="277" name="Google Shape;277;g2ec93e6df28_0_197"/>
            <p:cNvSpPr/>
            <p:nvPr/>
          </p:nvSpPr>
          <p:spPr>
            <a:xfrm>
              <a:off x="7534275" y="17740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UFSATM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8" name="Google Shape;278;g2ec93e6df28_0_197"/>
            <p:cNvSpPr/>
            <p:nvPr/>
          </p:nvSpPr>
          <p:spPr>
            <a:xfrm>
              <a:off x="7534275" y="21455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Code Mgmt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9" name="Google Shape;279;g2ec93e6df28_0_197"/>
            <p:cNvSpPr/>
            <p:nvPr/>
          </p:nvSpPr>
          <p:spPr>
            <a:xfrm>
              <a:off x="7534275" y="25170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Pre-Proc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0" name="Google Shape;280;g2ec93e6df28_0_197"/>
            <p:cNvSpPr/>
            <p:nvPr/>
          </p:nvSpPr>
          <p:spPr>
            <a:xfrm>
              <a:off x="7534275" y="28885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DA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1" name="Google Shape;281;g2ec93e6df28_0_197"/>
            <p:cNvSpPr/>
            <p:nvPr/>
          </p:nvSpPr>
          <p:spPr>
            <a:xfrm>
              <a:off x="7534275" y="32599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Physics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2" name="Google Shape;282;g2ec93e6df28_0_197"/>
            <p:cNvSpPr/>
            <p:nvPr/>
          </p:nvSpPr>
          <p:spPr>
            <a:xfrm>
              <a:off x="7534275" y="36314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Coupling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3" name="Google Shape;283;g2ec93e6df28_0_197"/>
            <p:cNvSpPr/>
            <p:nvPr/>
          </p:nvSpPr>
          <p:spPr>
            <a:xfrm>
              <a:off x="7534275" y="40029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I/O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4" name="Google Shape;284;g2ec93e6df28_0_197"/>
            <p:cNvSpPr/>
            <p:nvPr/>
          </p:nvSpPr>
          <p:spPr>
            <a:xfrm>
              <a:off x="7534275" y="43744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AC2DA"/>
                </a:gs>
                <a:gs pos="100000">
                  <a:srgbClr val="4984A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Post-Proc</a:t>
              </a:r>
              <a:endParaRPr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85" name="Google Shape;285;g2ec93e6df28_0_197"/>
          <p:cNvSpPr/>
          <p:nvPr/>
        </p:nvSpPr>
        <p:spPr>
          <a:xfrm>
            <a:off x="7710925" y="4686300"/>
            <a:ext cx="1276500" cy="30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Workflow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ec93e6df28_0_34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Workflow </a:t>
            </a:r>
            <a:r>
              <a:rPr lang="en" sz="2550">
                <a:solidFill>
                  <a:schemeClr val="dk1"/>
                </a:solidFill>
              </a:rPr>
              <a:t>😀 </a:t>
            </a:r>
            <a:r>
              <a:rPr lang="en" sz="2550" b="0">
                <a:solidFill>
                  <a:schemeClr val="accent1"/>
                </a:solidFill>
                <a:highlight>
                  <a:schemeClr val="lt1"/>
                </a:highlight>
              </a:rPr>
              <a:t>(</a:t>
            </a:r>
            <a:r>
              <a:rPr lang="en" sz="2550" b="0">
                <a:solidFill>
                  <a:schemeClr val="accent1"/>
                </a:solidFill>
                <a:highlight>
                  <a:schemeClr val="lt1"/>
                </a:highlight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CU</a:t>
            </a:r>
            <a:r>
              <a:rPr lang="en" sz="2550" b="0">
                <a:solidFill>
                  <a:schemeClr val="accent1"/>
                </a:solidFill>
                <a:highlight>
                  <a:schemeClr val="lt1"/>
                </a:highlight>
              </a:rPr>
              <a:t>/CIRES, NOAA GSL, EPIC)</a:t>
            </a:r>
            <a:endParaRPr sz="2550" b="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ec93e6df28_0_34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MPAS (and JEDI) need to be integrated in SRW App / RRFS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Can leverage Unified Workflow Tools  (</a:t>
            </a:r>
            <a:r>
              <a:rPr lang="en" b="1"/>
              <a:t>💜</a:t>
            </a:r>
            <a:r>
              <a:rPr lang="en" sz="1400"/>
              <a:t>CU/CIRES, NOAA GSL, EPIC)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Can leverage MPAS App (✅ NOAA GSL)</a:t>
            </a:r>
            <a:endParaRPr sz="1400"/>
          </a:p>
        </p:txBody>
      </p:sp>
      <p:grpSp>
        <p:nvGrpSpPr>
          <p:cNvPr id="292" name="Google Shape;292;g2ec93e6df28_0_346"/>
          <p:cNvGrpSpPr/>
          <p:nvPr/>
        </p:nvGrpSpPr>
        <p:grpSpPr>
          <a:xfrm>
            <a:off x="7686675" y="1697875"/>
            <a:ext cx="1276500" cy="2905125"/>
            <a:chOff x="7534275" y="1774075"/>
            <a:chExt cx="1276500" cy="2905125"/>
          </a:xfrm>
        </p:grpSpPr>
        <p:sp>
          <p:nvSpPr>
            <p:cNvPr id="293" name="Google Shape;293;g2ec93e6df28_0_346"/>
            <p:cNvSpPr/>
            <p:nvPr/>
          </p:nvSpPr>
          <p:spPr>
            <a:xfrm>
              <a:off x="7534275" y="17740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UFSATM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4" name="Google Shape;294;g2ec93e6df28_0_346"/>
            <p:cNvSpPr/>
            <p:nvPr/>
          </p:nvSpPr>
          <p:spPr>
            <a:xfrm>
              <a:off x="7534275" y="21455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Code Mgmt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5" name="Google Shape;295;g2ec93e6df28_0_346"/>
            <p:cNvSpPr/>
            <p:nvPr/>
          </p:nvSpPr>
          <p:spPr>
            <a:xfrm>
              <a:off x="7534275" y="25170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Pre-Proc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6" name="Google Shape;296;g2ec93e6df28_0_346"/>
            <p:cNvSpPr/>
            <p:nvPr/>
          </p:nvSpPr>
          <p:spPr>
            <a:xfrm>
              <a:off x="7534275" y="28885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DA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7" name="Google Shape;297;g2ec93e6df28_0_346"/>
            <p:cNvSpPr/>
            <p:nvPr/>
          </p:nvSpPr>
          <p:spPr>
            <a:xfrm>
              <a:off x="7534275" y="32599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Physics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8" name="Google Shape;298;g2ec93e6df28_0_346"/>
            <p:cNvSpPr/>
            <p:nvPr/>
          </p:nvSpPr>
          <p:spPr>
            <a:xfrm>
              <a:off x="7534275" y="36314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Coupling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9" name="Google Shape;299;g2ec93e6df28_0_346"/>
            <p:cNvSpPr/>
            <p:nvPr/>
          </p:nvSpPr>
          <p:spPr>
            <a:xfrm>
              <a:off x="7534275" y="40029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I/O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0" name="Google Shape;300;g2ec93e6df28_0_346"/>
            <p:cNvSpPr/>
            <p:nvPr/>
          </p:nvSpPr>
          <p:spPr>
            <a:xfrm>
              <a:off x="7534275" y="43744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Post-Proc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01" name="Google Shape;301;g2ec93e6df28_0_346"/>
          <p:cNvSpPr txBox="1"/>
          <p:nvPr/>
        </p:nvSpPr>
        <p:spPr>
          <a:xfrm>
            <a:off x="6182250" y="417900"/>
            <a:ext cx="30000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✅ Significant work completed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👎Unfunded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😀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Partially 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💜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" name="Google Shape;302;g2ec93e6df28_0_346"/>
          <p:cNvSpPr/>
          <p:nvPr/>
        </p:nvSpPr>
        <p:spPr>
          <a:xfrm>
            <a:off x="7710925" y="4686300"/>
            <a:ext cx="1276500" cy="30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C2DA"/>
              </a:gs>
              <a:gs pos="100000">
                <a:srgbClr val="4984A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Workflow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ec93e6df28_0_21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8122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&amp; Challenges for MPAS dycore in UFS</a:t>
            </a:r>
            <a:endParaRPr/>
          </a:p>
        </p:txBody>
      </p:sp>
      <p:sp>
        <p:nvSpPr>
          <p:cNvPr id="308" name="Google Shape;308;g2ec93e6df28_0_21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4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Opportunities</a:t>
            </a:r>
            <a:endParaRPr sz="16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 chance to meet RRFS v2 operational requirements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Flexibility of having two dycores in UFS - choose what works best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Recognition and impact of MPAS efforts, and funding for MPAS development/code management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Challenges</a:t>
            </a:r>
            <a:endParaRPr sz="16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Implementing MPAS dycore in UFS requires a number of expert developers available for the job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There has to be overall coordination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Maintaining two dycores requires more resources</a:t>
            </a:r>
            <a:endParaRPr/>
          </a:p>
        </p:txBody>
      </p:sp>
      <p:sp>
        <p:nvSpPr>
          <p:cNvPr id="309" name="Google Shape;309;g2ec93e6df28_0_211"/>
          <p:cNvSpPr txBox="1"/>
          <p:nvPr/>
        </p:nvSpPr>
        <p:spPr>
          <a:xfrm>
            <a:off x="1301125" y="4298400"/>
            <a:ext cx="6303900" cy="615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Larger adoption  can lead to mutually beneficial improvements</a:t>
            </a:r>
            <a:endParaRPr sz="13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E.g., GSL and NCAR MMM now collaborating on improvement of lateral boundaries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c93e6df28_0_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814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UFS System Architecture &amp; Infrastructure Tiger Team</a:t>
            </a:r>
            <a:endParaRPr/>
          </a:p>
        </p:txBody>
      </p:sp>
      <p:sp>
        <p:nvSpPr>
          <p:cNvPr id="122" name="Google Shape;122;g2ec93e6df28_0_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87981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 b="1"/>
              <a:t>Motivation for inclusion of MPAS in UFS</a:t>
            </a:r>
            <a:endParaRPr sz="1600" b="1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 sz="1400"/>
              <a:t>Concern about UFS 3-km (RRFS)  results (</a:t>
            </a:r>
            <a:r>
              <a:rPr lang="en" sz="1400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Carley et al. 2024</a:t>
            </a:r>
            <a:r>
              <a:rPr lang="en" sz="1400"/>
              <a:t>)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 sz="1400"/>
              <a:t>Some problems attributed to FV3 dycore</a:t>
            </a:r>
            <a:endParaRPr sz="1400"/>
          </a:p>
          <a:p>
            <a:pPr marL="457200" lvl="0" indent="-3307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8"/>
              <a:buFont typeface="Arial"/>
              <a:buChar char="●"/>
            </a:pPr>
            <a:r>
              <a:rPr lang="en" sz="1608" b="1"/>
              <a:t>Scope for Tiger Team:</a:t>
            </a:r>
            <a:r>
              <a:rPr lang="en" sz="1608"/>
              <a:t> Research technical work to  bring a new dycore into the UFS</a:t>
            </a:r>
            <a:endParaRPr sz="1608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 sz="1400"/>
              <a:t>Be general but focus on UFS SRW App and the RRFS configuration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 sz="1400"/>
              <a:t>Be general but focus on MPAS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 sz="1400"/>
              <a:t>Provide an estimation of resources needed</a:t>
            </a:r>
            <a:endParaRPr sz="1400"/>
          </a:p>
          <a:p>
            <a:pPr marL="457200" lvl="0" indent="-3307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8"/>
              <a:buFont typeface="Lato"/>
              <a:buChar char="●"/>
            </a:pPr>
            <a:r>
              <a:rPr lang="en" sz="1608" b="1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</a:t>
            </a:r>
            <a:endParaRPr sz="1608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c93e6df28_0_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MPAS: Standalone vs Dynamical Core</a:t>
            </a:r>
            <a:endParaRPr/>
          </a:p>
        </p:txBody>
      </p:sp>
      <p:sp>
        <p:nvSpPr>
          <p:cNvPr id="128" name="Google Shape;128;g2ec93e6df28_0_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9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MPAS Standalone (forecast model)</a:t>
            </a:r>
            <a:endParaRPr sz="1600" b="1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Atmospheric model (MPAS–A: MPAS </a:t>
            </a:r>
            <a:r>
              <a:rPr lang="en" dirty="0" err="1"/>
              <a:t>dycore</a:t>
            </a:r>
            <a:r>
              <a:rPr lang="en" dirty="0"/>
              <a:t>, physics, … + infrastructure shared with MPAS-O/I/…)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Ocean, sea ice, etc. model components (unsupported in  public release)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MPAS in CESM/CAM (referred to as CAM-SIMA)</a:t>
            </a:r>
            <a:endParaRPr sz="1600" b="1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The MPAS </a:t>
            </a:r>
            <a:r>
              <a:rPr lang="en" dirty="0" err="1"/>
              <a:t>dycore</a:t>
            </a:r>
            <a:r>
              <a:rPr lang="en" dirty="0"/>
              <a:t> is integrated in CESM/CAM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 err="1"/>
              <a:t>Dycore</a:t>
            </a:r>
            <a:r>
              <a:rPr lang="en" dirty="0"/>
              <a:t> code comes from the same repo as MPAS Standalone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MPAS in UFS: Approach similar to CAM-SIMA, i.e. add a new </a:t>
            </a:r>
            <a:r>
              <a:rPr lang="en" sz="1600" b="1" dirty="0" err="1"/>
              <a:t>dycore</a:t>
            </a:r>
            <a:r>
              <a:rPr lang="en" sz="1600" b="1" dirty="0"/>
              <a:t> to UFS</a:t>
            </a:r>
            <a:endParaRPr sz="1600" b="1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Single modeling system has many advantages for NOAA and the community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More work upfront, easier to maintain later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g2ec93e6df28_0_17"/>
          <p:cNvSpPr txBox="1"/>
          <p:nvPr/>
        </p:nvSpPr>
        <p:spPr>
          <a:xfrm>
            <a:off x="1144988" y="4546471"/>
            <a:ext cx="6596735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accent1"/>
                </a:solidFill>
                <a:highlight>
                  <a:srgbClr val="FFF2CC"/>
                </a:highlight>
                <a:latin typeface="Lato"/>
                <a:ea typeface="Lato"/>
                <a:cs typeface="Lato"/>
                <a:sym typeface="Lato"/>
              </a:rPr>
              <a:t>But note that, for now, the UFS Community is experimenting with MPAS Standalone</a:t>
            </a:r>
            <a:endParaRPr sz="1300" dirty="0">
              <a:solidFill>
                <a:schemeClr val="accent1"/>
              </a:solidFill>
              <a:highlight>
                <a:srgbClr val="FFF2CC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c93e6df28_0_9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6875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UFS atmosphere (FV3ATM):</a:t>
            </a:r>
            <a:r>
              <a:rPr lang="en" sz="1600"/>
              <a:t> coupling interface between dynamics, physics, atmospheric I/O, and external components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Needs abstraction and generalization </a:t>
            </a:r>
            <a:r>
              <a:rPr lang="en" sz="1600" b="1"/>
              <a:t>(FV3ATM -&gt; UFSATM) </a:t>
            </a: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Facilitate introduction of a new dycore, such as MPAS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35" name="Google Shape;135;g2ec93e6df28_0_9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801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Generalizing the UFS atmosphere </a:t>
            </a:r>
            <a:r>
              <a:rPr lang="en" sz="25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😀 </a:t>
            </a:r>
            <a:r>
              <a:rPr lang="en" sz="2550" b="0">
                <a:latin typeface="Lato"/>
                <a:ea typeface="Lato"/>
                <a:cs typeface="Lato"/>
                <a:sym typeface="Lato"/>
              </a:rPr>
              <a:t>(DTC)</a:t>
            </a:r>
            <a:endParaRPr sz="255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ec93e6df28_0_99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Work funded</a:t>
            </a:r>
            <a:endParaRPr/>
          </a:p>
        </p:txBody>
      </p:sp>
      <p:sp>
        <p:nvSpPr>
          <p:cNvPr id="137" name="Google Shape;137;g2ec93e6df28_0_99"/>
          <p:cNvSpPr txBox="1"/>
          <p:nvPr/>
        </p:nvSpPr>
        <p:spPr>
          <a:xfrm>
            <a:off x="152400" y="1524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Work funded</a:t>
            </a:r>
            <a:endParaRPr/>
          </a:p>
        </p:txBody>
      </p:sp>
      <p:sp>
        <p:nvSpPr>
          <p:cNvPr id="138" name="Google Shape;138;g2ec93e6df28_0_99"/>
          <p:cNvSpPr txBox="1"/>
          <p:nvPr/>
        </p:nvSpPr>
        <p:spPr>
          <a:xfrm>
            <a:off x="6182250" y="417900"/>
            <a:ext cx="30000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✅ Significant work completed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👎Unfunded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😀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Partially 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💜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9" name="Google Shape;139;g2ec93e6df28_0_99"/>
          <p:cNvGrpSpPr/>
          <p:nvPr/>
        </p:nvGrpSpPr>
        <p:grpSpPr>
          <a:xfrm>
            <a:off x="7686675" y="1697875"/>
            <a:ext cx="1276500" cy="2905125"/>
            <a:chOff x="7534275" y="1774075"/>
            <a:chExt cx="1276500" cy="2905125"/>
          </a:xfrm>
        </p:grpSpPr>
        <p:sp>
          <p:nvSpPr>
            <p:cNvPr id="140" name="Google Shape;140;g2ec93e6df28_0_99"/>
            <p:cNvSpPr/>
            <p:nvPr/>
          </p:nvSpPr>
          <p:spPr>
            <a:xfrm>
              <a:off x="7534275" y="17740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AC2DA"/>
                </a:gs>
                <a:gs pos="100000">
                  <a:srgbClr val="4984A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UFSATM</a:t>
              </a:r>
              <a:endParaRPr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g2ec93e6df28_0_99"/>
            <p:cNvSpPr/>
            <p:nvPr/>
          </p:nvSpPr>
          <p:spPr>
            <a:xfrm>
              <a:off x="7534275" y="21455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Code Mgmt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g2ec93e6df28_0_99"/>
            <p:cNvSpPr/>
            <p:nvPr/>
          </p:nvSpPr>
          <p:spPr>
            <a:xfrm>
              <a:off x="7534275" y="25170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Pre-Proc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g2ec93e6df28_0_99"/>
            <p:cNvSpPr/>
            <p:nvPr/>
          </p:nvSpPr>
          <p:spPr>
            <a:xfrm>
              <a:off x="7534275" y="28885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DA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g2ec93e6df28_0_99"/>
            <p:cNvSpPr/>
            <p:nvPr/>
          </p:nvSpPr>
          <p:spPr>
            <a:xfrm>
              <a:off x="7534275" y="32599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Physics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g2ec93e6df28_0_99"/>
            <p:cNvSpPr/>
            <p:nvPr/>
          </p:nvSpPr>
          <p:spPr>
            <a:xfrm>
              <a:off x="7534275" y="36314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Coupling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g2ec93e6df28_0_99"/>
            <p:cNvSpPr/>
            <p:nvPr/>
          </p:nvSpPr>
          <p:spPr>
            <a:xfrm>
              <a:off x="7534275" y="40029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I/O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7" name="Google Shape;147;g2ec93e6df28_0_99"/>
            <p:cNvSpPr/>
            <p:nvPr/>
          </p:nvSpPr>
          <p:spPr>
            <a:xfrm>
              <a:off x="7534275" y="43744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Post-Proc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48" name="Google Shape;148;g2ec93e6df28_0_99"/>
          <p:cNvSpPr/>
          <p:nvPr/>
        </p:nvSpPr>
        <p:spPr>
          <a:xfrm>
            <a:off x="7710925" y="4686300"/>
            <a:ext cx="1276500" cy="30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Workflow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c93e6df28_0_11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Management </a:t>
            </a:r>
            <a:r>
              <a:rPr lang="en" sz="25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😀 </a:t>
            </a:r>
            <a:r>
              <a:rPr lang="en" sz="255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(DTC)</a:t>
            </a:r>
            <a:endParaRPr sz="2550" b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ec93e6df28_0_11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6858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MPAS will be a submodule under UFSATM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Code will be connected to the MPAS official repository (NCAR/MMM)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Similar to how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MPAS is used in CESM/CAM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FV3 in UFS</a:t>
            </a:r>
            <a:endParaRPr sz="1600"/>
          </a:p>
        </p:txBody>
      </p:sp>
      <p:sp>
        <p:nvSpPr>
          <p:cNvPr id="155" name="Google Shape;155;g2ec93e6df28_0_113"/>
          <p:cNvSpPr txBox="1"/>
          <p:nvPr/>
        </p:nvSpPr>
        <p:spPr>
          <a:xfrm>
            <a:off x="6144000" y="480250"/>
            <a:ext cx="30000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✅ Significant work completed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👎Unfunded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😀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Partially 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💜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56" name="Google Shape;156;g2ec93e6df28_0_113"/>
          <p:cNvGrpSpPr/>
          <p:nvPr/>
        </p:nvGrpSpPr>
        <p:grpSpPr>
          <a:xfrm>
            <a:off x="7686675" y="1697875"/>
            <a:ext cx="1276500" cy="2905125"/>
            <a:chOff x="7534275" y="1774075"/>
            <a:chExt cx="1276500" cy="2905125"/>
          </a:xfrm>
        </p:grpSpPr>
        <p:sp>
          <p:nvSpPr>
            <p:cNvPr id="157" name="Google Shape;157;g2ec93e6df28_0_113"/>
            <p:cNvSpPr/>
            <p:nvPr/>
          </p:nvSpPr>
          <p:spPr>
            <a:xfrm>
              <a:off x="7534275" y="17740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UFSATM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8" name="Google Shape;158;g2ec93e6df28_0_113"/>
            <p:cNvSpPr/>
            <p:nvPr/>
          </p:nvSpPr>
          <p:spPr>
            <a:xfrm>
              <a:off x="7534275" y="21455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AC2DA"/>
                </a:gs>
                <a:gs pos="100000">
                  <a:srgbClr val="4984A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Code Mgmt</a:t>
              </a:r>
              <a:endParaRPr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9" name="Google Shape;159;g2ec93e6df28_0_113"/>
            <p:cNvSpPr/>
            <p:nvPr/>
          </p:nvSpPr>
          <p:spPr>
            <a:xfrm>
              <a:off x="7534275" y="25170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Pre-Proc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" name="Google Shape;160;g2ec93e6df28_0_113"/>
            <p:cNvSpPr/>
            <p:nvPr/>
          </p:nvSpPr>
          <p:spPr>
            <a:xfrm>
              <a:off x="7534275" y="28885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DA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1" name="Google Shape;161;g2ec93e6df28_0_113"/>
            <p:cNvSpPr/>
            <p:nvPr/>
          </p:nvSpPr>
          <p:spPr>
            <a:xfrm>
              <a:off x="7534275" y="32599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Physics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2" name="Google Shape;162;g2ec93e6df28_0_113"/>
            <p:cNvSpPr/>
            <p:nvPr/>
          </p:nvSpPr>
          <p:spPr>
            <a:xfrm>
              <a:off x="7534275" y="36314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Coupling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3" name="Google Shape;163;g2ec93e6df28_0_113"/>
            <p:cNvSpPr/>
            <p:nvPr/>
          </p:nvSpPr>
          <p:spPr>
            <a:xfrm>
              <a:off x="7534275" y="40029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I/O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4" name="Google Shape;164;g2ec93e6df28_0_113"/>
            <p:cNvSpPr/>
            <p:nvPr/>
          </p:nvSpPr>
          <p:spPr>
            <a:xfrm>
              <a:off x="7534275" y="43744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Post-Proc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65" name="Google Shape;165;g2ec93e6df28_0_113"/>
          <p:cNvSpPr/>
          <p:nvPr/>
        </p:nvSpPr>
        <p:spPr>
          <a:xfrm>
            <a:off x="7710925" y="4686300"/>
            <a:ext cx="1276500" cy="30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Workflow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c93e6df28_0_1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Pre-Processing</a:t>
            </a:r>
            <a:endParaRPr sz="2550" dirty="0"/>
          </a:p>
        </p:txBody>
      </p:sp>
      <p:sp>
        <p:nvSpPr>
          <p:cNvPr id="171" name="Google Shape;171;g2ec93e6df28_0_127"/>
          <p:cNvSpPr txBox="1">
            <a:spLocks noGrp="1"/>
          </p:cNvSpPr>
          <p:nvPr>
            <p:ph type="body" idx="1"/>
          </p:nvPr>
        </p:nvSpPr>
        <p:spPr>
          <a:xfrm>
            <a:off x="729449" y="2078875"/>
            <a:ext cx="6981475" cy="2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 dirty="0"/>
              <a:t>Static (fix) files</a:t>
            </a:r>
            <a:endParaRPr sz="1700"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b="1" dirty="0"/>
              <a:t>Sufficient for initial testing</a:t>
            </a:r>
            <a:r>
              <a:rPr lang="en" sz="1600" dirty="0"/>
              <a:t>: </a:t>
            </a:r>
          </a:p>
          <a:p>
            <a:pPr lvl="2" indent="-317500">
              <a:buSzPts val="1400"/>
              <a:buChar char="○"/>
            </a:pPr>
            <a:r>
              <a:rPr lang="en" sz="1400" dirty="0"/>
              <a:t>There are existing tools to interpolate static datasets to MPAS grid</a:t>
            </a:r>
          </a:p>
          <a:p>
            <a:pPr lvl="2" indent="-317500">
              <a:buSzPts val="1400"/>
              <a:buChar char="○"/>
            </a:pPr>
            <a:r>
              <a:rPr lang="en" sz="1400" dirty="0"/>
              <a:t>Need code to generate input fields for some CCPP physics</a:t>
            </a:r>
            <a:r>
              <a:rPr lang="en" sz="14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✅ (GSL)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These may need to be connected to existing UFS utility packages</a:t>
            </a:r>
            <a:r>
              <a:rPr lang="en" sz="1400" b="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👎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 dirty="0"/>
              <a:t>Dynamic files</a:t>
            </a:r>
            <a:endParaRPr sz="1700"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b="1" dirty="0"/>
              <a:t>Sufficient for initial testing</a:t>
            </a:r>
            <a:r>
              <a:rPr lang="en" sz="1600" dirty="0"/>
              <a:t> : </a:t>
            </a:r>
            <a:r>
              <a:rPr lang="en" sz="1400" dirty="0"/>
              <a:t>Existing tools to ingest GRIB2 into MPAS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Work needed to ingest GFS </a:t>
            </a:r>
            <a:r>
              <a:rPr lang="en" sz="1400" dirty="0" err="1"/>
              <a:t>NetCDF</a:t>
            </a:r>
            <a:r>
              <a:rPr lang="en" sz="1400" dirty="0"/>
              <a:t> data on native grid</a:t>
            </a:r>
            <a:r>
              <a:rPr lang="en" sz="1400" b="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👎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72" name="Google Shape;172;g2ec93e6df28_0_127"/>
          <p:cNvSpPr txBox="1"/>
          <p:nvPr/>
        </p:nvSpPr>
        <p:spPr>
          <a:xfrm>
            <a:off x="6334650" y="570300"/>
            <a:ext cx="30000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✅ Significant work completed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👎Unfunded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😀</a:t>
            </a:r>
            <a:r>
              <a:rPr lang="en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Partially funded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💜</a:t>
            </a:r>
            <a:r>
              <a:rPr lang="en" sz="11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Funded</a:t>
            </a:r>
            <a:endParaRPr sz="11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73" name="Google Shape;173;g2ec93e6df28_0_127"/>
          <p:cNvGrpSpPr/>
          <p:nvPr/>
        </p:nvGrpSpPr>
        <p:grpSpPr>
          <a:xfrm>
            <a:off x="7686675" y="1697875"/>
            <a:ext cx="1276500" cy="2905125"/>
            <a:chOff x="7534275" y="1774075"/>
            <a:chExt cx="1276500" cy="2905125"/>
          </a:xfrm>
        </p:grpSpPr>
        <p:sp>
          <p:nvSpPr>
            <p:cNvPr id="174" name="Google Shape;174;g2ec93e6df28_0_127"/>
            <p:cNvSpPr/>
            <p:nvPr/>
          </p:nvSpPr>
          <p:spPr>
            <a:xfrm>
              <a:off x="7534275" y="17740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UFSATM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5" name="Google Shape;175;g2ec93e6df28_0_127"/>
            <p:cNvSpPr/>
            <p:nvPr/>
          </p:nvSpPr>
          <p:spPr>
            <a:xfrm>
              <a:off x="7534275" y="21455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Code Mgmt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6" name="Google Shape;176;g2ec93e6df28_0_127"/>
            <p:cNvSpPr/>
            <p:nvPr/>
          </p:nvSpPr>
          <p:spPr>
            <a:xfrm>
              <a:off x="7534275" y="25170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AC2DA"/>
                </a:gs>
                <a:gs pos="100000">
                  <a:srgbClr val="4984A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Pre-Proc</a:t>
              </a:r>
              <a:endParaRPr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7" name="Google Shape;177;g2ec93e6df28_0_127"/>
            <p:cNvSpPr/>
            <p:nvPr/>
          </p:nvSpPr>
          <p:spPr>
            <a:xfrm>
              <a:off x="7534275" y="28885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DA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8" name="Google Shape;178;g2ec93e6df28_0_127"/>
            <p:cNvSpPr/>
            <p:nvPr/>
          </p:nvSpPr>
          <p:spPr>
            <a:xfrm>
              <a:off x="7534275" y="32599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Physics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9" name="Google Shape;179;g2ec93e6df28_0_127"/>
            <p:cNvSpPr/>
            <p:nvPr/>
          </p:nvSpPr>
          <p:spPr>
            <a:xfrm>
              <a:off x="7534275" y="36314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Coupling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0" name="Google Shape;180;g2ec93e6df28_0_127"/>
            <p:cNvSpPr/>
            <p:nvPr/>
          </p:nvSpPr>
          <p:spPr>
            <a:xfrm>
              <a:off x="7534275" y="40029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I/O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1" name="Google Shape;181;g2ec93e6df28_0_127"/>
            <p:cNvSpPr/>
            <p:nvPr/>
          </p:nvSpPr>
          <p:spPr>
            <a:xfrm>
              <a:off x="7534275" y="43744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Post-Proc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82" name="Google Shape;182;g2ec93e6df28_0_127"/>
          <p:cNvSpPr/>
          <p:nvPr/>
        </p:nvSpPr>
        <p:spPr>
          <a:xfrm>
            <a:off x="7710925" y="4686300"/>
            <a:ext cx="1276500" cy="30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Workflow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c93e6df28_0_14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Assimilation </a:t>
            </a:r>
            <a:r>
              <a:rPr lang="en" sz="255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✅ (</a:t>
            </a:r>
            <a:r>
              <a:rPr lang="en" sz="255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NCAR and JCSDA)</a:t>
            </a:r>
            <a:endParaRPr sz="2550"/>
          </a:p>
        </p:txBody>
      </p:sp>
      <p:sp>
        <p:nvSpPr>
          <p:cNvPr id="188" name="Google Shape;188;g2ec93e6df28_0_14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JEDI DA algorithms and obs operators are model-agnostic </a:t>
            </a:r>
            <a:endParaRPr sz="16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Allow for swapping the model interface</a:t>
            </a:r>
            <a:endParaRPr sz="13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JEDI uses grids provided by model interfaces</a:t>
            </a:r>
            <a:endParaRPr sz="16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Native grid DA for both FV3 and MPAS can be used</a:t>
            </a:r>
            <a:endParaRPr sz="13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Ongoing JEDI-MPAS experiments by MMM and JCSDA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Can leverage JEDI-UFS work and JEDI-MPAS work at JCSDA </a:t>
            </a:r>
            <a:endParaRPr sz="1600"/>
          </a:p>
        </p:txBody>
      </p:sp>
      <p:sp>
        <p:nvSpPr>
          <p:cNvPr id="189" name="Google Shape;189;g2ec93e6df28_0_141"/>
          <p:cNvSpPr txBox="1"/>
          <p:nvPr/>
        </p:nvSpPr>
        <p:spPr>
          <a:xfrm>
            <a:off x="6182250" y="417900"/>
            <a:ext cx="30000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✅ Significant work completed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👎Unfunded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😀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Partially 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💜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90" name="Google Shape;190;g2ec93e6df28_0_141"/>
          <p:cNvGrpSpPr/>
          <p:nvPr/>
        </p:nvGrpSpPr>
        <p:grpSpPr>
          <a:xfrm>
            <a:off x="7686675" y="1697875"/>
            <a:ext cx="1276500" cy="2905125"/>
            <a:chOff x="7534275" y="1774075"/>
            <a:chExt cx="1276500" cy="2905125"/>
          </a:xfrm>
        </p:grpSpPr>
        <p:sp>
          <p:nvSpPr>
            <p:cNvPr id="191" name="Google Shape;191;g2ec93e6df28_0_141"/>
            <p:cNvSpPr/>
            <p:nvPr/>
          </p:nvSpPr>
          <p:spPr>
            <a:xfrm>
              <a:off x="7534275" y="17740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UFSATM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2" name="Google Shape;192;g2ec93e6df28_0_141"/>
            <p:cNvSpPr/>
            <p:nvPr/>
          </p:nvSpPr>
          <p:spPr>
            <a:xfrm>
              <a:off x="7534275" y="21455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Code Mgmt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3" name="Google Shape;193;g2ec93e6df28_0_141"/>
            <p:cNvSpPr/>
            <p:nvPr/>
          </p:nvSpPr>
          <p:spPr>
            <a:xfrm>
              <a:off x="7534275" y="25170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Pre-Proc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4" name="Google Shape;194;g2ec93e6df28_0_141"/>
            <p:cNvSpPr/>
            <p:nvPr/>
          </p:nvSpPr>
          <p:spPr>
            <a:xfrm>
              <a:off x="7534275" y="28885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AC2DA"/>
                </a:gs>
                <a:gs pos="100000">
                  <a:srgbClr val="4984A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DA</a:t>
              </a:r>
              <a:endParaRPr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5" name="Google Shape;195;g2ec93e6df28_0_141"/>
            <p:cNvSpPr/>
            <p:nvPr/>
          </p:nvSpPr>
          <p:spPr>
            <a:xfrm>
              <a:off x="7534275" y="32599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Physics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6" name="Google Shape;196;g2ec93e6df28_0_141"/>
            <p:cNvSpPr/>
            <p:nvPr/>
          </p:nvSpPr>
          <p:spPr>
            <a:xfrm>
              <a:off x="7534275" y="36314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Coupling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7" name="Google Shape;197;g2ec93e6df28_0_141"/>
            <p:cNvSpPr/>
            <p:nvPr/>
          </p:nvSpPr>
          <p:spPr>
            <a:xfrm>
              <a:off x="7534275" y="40029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I/O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8" name="Google Shape;198;g2ec93e6df28_0_141"/>
            <p:cNvSpPr/>
            <p:nvPr/>
          </p:nvSpPr>
          <p:spPr>
            <a:xfrm>
              <a:off x="7534275" y="43744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Post-Proc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99" name="Google Shape;199;g2ec93e6df28_0_141"/>
          <p:cNvSpPr/>
          <p:nvPr/>
        </p:nvSpPr>
        <p:spPr>
          <a:xfrm>
            <a:off x="7710925" y="4686300"/>
            <a:ext cx="1276500" cy="30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Workflow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c93e6df28_0_15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6957300" cy="24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RRFS physics in MPAS is different (older) than in UFS 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Updated physics in their local forks of MPAS Standalone ✅(GSL and NSSL)</a:t>
            </a:r>
            <a:endParaRPr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MPAS does not use the CCPP Framework or connect to CCPP Physics repository used by UFS 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Connect MPAS dycore in UFSATM with physics </a:t>
            </a:r>
            <a:r>
              <a:rPr lang="en" sz="1400" b="1">
                <a:solidFill>
                  <a:schemeClr val="dk1"/>
                </a:solidFill>
              </a:rPr>
              <a:t>😀</a:t>
            </a:r>
            <a:r>
              <a:rPr lang="en" sz="1400"/>
              <a:t>(DTC)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As needed, generalize RRFS physics in CCPP to work with MPAS</a:t>
            </a:r>
            <a:r>
              <a:rPr lang="en" sz="1600"/>
              <a:t>👎</a:t>
            </a:r>
            <a:endParaRPr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Connect mesh-dependent stochastic processes👎</a:t>
            </a:r>
            <a:endParaRPr sz="1600"/>
          </a:p>
        </p:txBody>
      </p:sp>
      <p:sp>
        <p:nvSpPr>
          <p:cNvPr id="205" name="Google Shape;205;g2ec93e6df28_0_15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 and Physics -Dynamics Coupling</a:t>
            </a:r>
            <a:endParaRPr/>
          </a:p>
        </p:txBody>
      </p:sp>
      <p:sp>
        <p:nvSpPr>
          <p:cNvPr id="206" name="Google Shape;206;g2ec93e6df28_0_155"/>
          <p:cNvSpPr txBox="1"/>
          <p:nvPr/>
        </p:nvSpPr>
        <p:spPr>
          <a:xfrm>
            <a:off x="6182250" y="417900"/>
            <a:ext cx="30000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✅ Significant work completed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👎Unfunded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😀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Partially 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💜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07" name="Google Shape;207;g2ec93e6df28_0_155"/>
          <p:cNvGrpSpPr/>
          <p:nvPr/>
        </p:nvGrpSpPr>
        <p:grpSpPr>
          <a:xfrm>
            <a:off x="7686675" y="1697875"/>
            <a:ext cx="1276500" cy="2905125"/>
            <a:chOff x="7534275" y="1774075"/>
            <a:chExt cx="1276500" cy="2905125"/>
          </a:xfrm>
        </p:grpSpPr>
        <p:sp>
          <p:nvSpPr>
            <p:cNvPr id="208" name="Google Shape;208;g2ec93e6df28_0_155"/>
            <p:cNvSpPr/>
            <p:nvPr/>
          </p:nvSpPr>
          <p:spPr>
            <a:xfrm>
              <a:off x="7534275" y="17740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UFSATM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9" name="Google Shape;209;g2ec93e6df28_0_155"/>
            <p:cNvSpPr/>
            <p:nvPr/>
          </p:nvSpPr>
          <p:spPr>
            <a:xfrm>
              <a:off x="7534275" y="21455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Code Mgmt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0" name="Google Shape;210;g2ec93e6df28_0_155"/>
            <p:cNvSpPr/>
            <p:nvPr/>
          </p:nvSpPr>
          <p:spPr>
            <a:xfrm>
              <a:off x="7534275" y="25170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Pre-Proc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1" name="Google Shape;211;g2ec93e6df28_0_155"/>
            <p:cNvSpPr/>
            <p:nvPr/>
          </p:nvSpPr>
          <p:spPr>
            <a:xfrm>
              <a:off x="7534275" y="28885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DA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2" name="Google Shape;212;g2ec93e6df28_0_155"/>
            <p:cNvSpPr/>
            <p:nvPr/>
          </p:nvSpPr>
          <p:spPr>
            <a:xfrm>
              <a:off x="7534275" y="32599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AC2DA"/>
                </a:gs>
                <a:gs pos="100000">
                  <a:srgbClr val="4984A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Physics</a:t>
              </a:r>
              <a:endParaRPr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3" name="Google Shape;213;g2ec93e6df28_0_155"/>
            <p:cNvSpPr/>
            <p:nvPr/>
          </p:nvSpPr>
          <p:spPr>
            <a:xfrm>
              <a:off x="7534275" y="36314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Coupling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4" name="Google Shape;214;g2ec93e6df28_0_155"/>
            <p:cNvSpPr/>
            <p:nvPr/>
          </p:nvSpPr>
          <p:spPr>
            <a:xfrm>
              <a:off x="7534275" y="40029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I/O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5" name="Google Shape;215;g2ec93e6df28_0_155"/>
            <p:cNvSpPr/>
            <p:nvPr/>
          </p:nvSpPr>
          <p:spPr>
            <a:xfrm>
              <a:off x="7534275" y="43744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Post-Proc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16" name="Google Shape;216;g2ec93e6df28_0_155"/>
          <p:cNvSpPr/>
          <p:nvPr/>
        </p:nvSpPr>
        <p:spPr>
          <a:xfrm>
            <a:off x="7710925" y="4686300"/>
            <a:ext cx="1276500" cy="30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Workflow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c93e6df28_0_16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841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Inter-Component Couplin</a:t>
            </a:r>
            <a:r>
              <a:rPr lang="en" sz="2550"/>
              <a:t>g </a:t>
            </a:r>
            <a:r>
              <a:rPr lang="en" sz="255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👎</a:t>
            </a:r>
            <a:endParaRPr sz="2550" b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g2ec93e6df28_0_16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MPAS in UFSATM NUOPC Cap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Some of this functionality exists in CESM/CAM (leverage?)</a:t>
            </a:r>
            <a:endParaRPr sz="1600"/>
          </a:p>
        </p:txBody>
      </p:sp>
      <p:grpSp>
        <p:nvGrpSpPr>
          <p:cNvPr id="223" name="Google Shape;223;g2ec93e6df28_0_169"/>
          <p:cNvGrpSpPr/>
          <p:nvPr/>
        </p:nvGrpSpPr>
        <p:grpSpPr>
          <a:xfrm>
            <a:off x="7686675" y="2078875"/>
            <a:ext cx="1276500" cy="2905125"/>
            <a:chOff x="7534275" y="1774075"/>
            <a:chExt cx="1276500" cy="2905125"/>
          </a:xfrm>
        </p:grpSpPr>
        <p:sp>
          <p:nvSpPr>
            <p:cNvPr id="224" name="Google Shape;224;g2ec93e6df28_0_169"/>
            <p:cNvSpPr/>
            <p:nvPr/>
          </p:nvSpPr>
          <p:spPr>
            <a:xfrm>
              <a:off x="7534275" y="17740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UFSATM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5" name="Google Shape;225;g2ec93e6df28_0_169"/>
            <p:cNvSpPr/>
            <p:nvPr/>
          </p:nvSpPr>
          <p:spPr>
            <a:xfrm>
              <a:off x="7534275" y="21455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Code Mgmt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6" name="Google Shape;226;g2ec93e6df28_0_169"/>
            <p:cNvSpPr/>
            <p:nvPr/>
          </p:nvSpPr>
          <p:spPr>
            <a:xfrm>
              <a:off x="7534275" y="25170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Pre-Proc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7" name="Google Shape;227;g2ec93e6df28_0_169"/>
            <p:cNvSpPr/>
            <p:nvPr/>
          </p:nvSpPr>
          <p:spPr>
            <a:xfrm>
              <a:off x="7534275" y="28885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DA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8" name="Google Shape;228;g2ec93e6df28_0_169"/>
            <p:cNvSpPr/>
            <p:nvPr/>
          </p:nvSpPr>
          <p:spPr>
            <a:xfrm>
              <a:off x="7534275" y="32599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Physics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9" name="Google Shape;229;g2ec93e6df28_0_169"/>
            <p:cNvSpPr/>
            <p:nvPr/>
          </p:nvSpPr>
          <p:spPr>
            <a:xfrm>
              <a:off x="7534275" y="36314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AC2DA"/>
                </a:gs>
                <a:gs pos="100000">
                  <a:srgbClr val="4984A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Copling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0" name="Google Shape;230;g2ec93e6df28_0_169"/>
            <p:cNvSpPr/>
            <p:nvPr/>
          </p:nvSpPr>
          <p:spPr>
            <a:xfrm>
              <a:off x="7534275" y="40029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I/O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1" name="Google Shape;231;g2ec93e6df28_0_169"/>
            <p:cNvSpPr/>
            <p:nvPr/>
          </p:nvSpPr>
          <p:spPr>
            <a:xfrm>
              <a:off x="7534275" y="43744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Post-Proc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32" name="Google Shape;232;g2ec93e6df28_0_169"/>
          <p:cNvSpPr txBox="1"/>
          <p:nvPr/>
        </p:nvSpPr>
        <p:spPr>
          <a:xfrm>
            <a:off x="6182250" y="417900"/>
            <a:ext cx="30000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✅ Significant work completed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👎Unfunded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😀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Partially 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💜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Funded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3" name="Google Shape;233;g2ec93e6df28_0_169"/>
          <p:cNvGrpSpPr/>
          <p:nvPr/>
        </p:nvGrpSpPr>
        <p:grpSpPr>
          <a:xfrm>
            <a:off x="7686675" y="1697875"/>
            <a:ext cx="1276500" cy="2905125"/>
            <a:chOff x="7534275" y="1774075"/>
            <a:chExt cx="1276500" cy="2905125"/>
          </a:xfrm>
        </p:grpSpPr>
        <p:sp>
          <p:nvSpPr>
            <p:cNvPr id="234" name="Google Shape;234;g2ec93e6df28_0_169"/>
            <p:cNvSpPr/>
            <p:nvPr/>
          </p:nvSpPr>
          <p:spPr>
            <a:xfrm>
              <a:off x="7534275" y="17740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UFSATM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5" name="Google Shape;235;g2ec93e6df28_0_169"/>
            <p:cNvSpPr/>
            <p:nvPr/>
          </p:nvSpPr>
          <p:spPr>
            <a:xfrm>
              <a:off x="7534275" y="21455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Code Mgmt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6" name="Google Shape;236;g2ec93e6df28_0_169"/>
            <p:cNvSpPr/>
            <p:nvPr/>
          </p:nvSpPr>
          <p:spPr>
            <a:xfrm>
              <a:off x="7534275" y="25170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Pre-Proc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7" name="Google Shape;237;g2ec93e6df28_0_169"/>
            <p:cNvSpPr/>
            <p:nvPr/>
          </p:nvSpPr>
          <p:spPr>
            <a:xfrm>
              <a:off x="7534275" y="28885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DA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8" name="Google Shape;238;g2ec93e6df28_0_169"/>
            <p:cNvSpPr/>
            <p:nvPr/>
          </p:nvSpPr>
          <p:spPr>
            <a:xfrm>
              <a:off x="7534275" y="325997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Physics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9" name="Google Shape;239;g2ec93e6df28_0_169"/>
            <p:cNvSpPr/>
            <p:nvPr/>
          </p:nvSpPr>
          <p:spPr>
            <a:xfrm>
              <a:off x="7534275" y="363145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AC2DA"/>
                </a:gs>
                <a:gs pos="100000">
                  <a:srgbClr val="4984A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Coupling</a:t>
              </a:r>
              <a:endParaRPr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0" name="Google Shape;240;g2ec93e6df28_0_169"/>
            <p:cNvSpPr/>
            <p:nvPr/>
          </p:nvSpPr>
          <p:spPr>
            <a:xfrm>
              <a:off x="7534275" y="4002925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I/O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1" name="Google Shape;241;g2ec93e6df28_0_169"/>
            <p:cNvSpPr/>
            <p:nvPr/>
          </p:nvSpPr>
          <p:spPr>
            <a:xfrm>
              <a:off x="7534275" y="4374400"/>
              <a:ext cx="12765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Post-Proc</a:t>
              </a:r>
              <a:endPara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42" name="Google Shape;242;g2ec93e6df28_0_169"/>
          <p:cNvSpPr/>
          <p:nvPr/>
        </p:nvSpPr>
        <p:spPr>
          <a:xfrm>
            <a:off x="7710925" y="4686300"/>
            <a:ext cx="1276500" cy="30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Workflow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1217</Words>
  <Application>Microsoft Macintosh PowerPoint</Application>
  <PresentationFormat>On-screen Show (16:9)</PresentationFormat>
  <Paragraphs>233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Open Sans</vt:lpstr>
      <vt:lpstr>Raleway SemiBold</vt:lpstr>
      <vt:lpstr>Arial</vt:lpstr>
      <vt:lpstr>Lato</vt:lpstr>
      <vt:lpstr>Streamline</vt:lpstr>
      <vt:lpstr>Bringing MPAS into the UFS</vt:lpstr>
      <vt:lpstr>UFS System Architecture &amp; Infrastructure Tiger Team</vt:lpstr>
      <vt:lpstr>MPAS: Standalone vs Dynamical Core</vt:lpstr>
      <vt:lpstr>Generalizing the UFS atmosphere 😀 (DTC) </vt:lpstr>
      <vt:lpstr>Code Management 😀 (DTC) </vt:lpstr>
      <vt:lpstr>Pre-Processing</vt:lpstr>
      <vt:lpstr>Data Assimilation ✅ (NCAR and JCSDA)</vt:lpstr>
      <vt:lpstr>Physics and Physics -Dynamics Coupling</vt:lpstr>
      <vt:lpstr>Inter-Component Coupling 👎</vt:lpstr>
      <vt:lpstr>Input/Output</vt:lpstr>
      <vt:lpstr>Post-Processing</vt:lpstr>
      <vt:lpstr>Workflow 😀 (CU/CIRES, NOAA GSL, EPIC)  </vt:lpstr>
      <vt:lpstr>Opportunities &amp; Challenges for MPAS dycore in UFS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Ligia Bernardet</cp:lastModifiedBy>
  <cp:revision>2</cp:revision>
  <dcterms:modified xsi:type="dcterms:W3CDTF">2024-07-20T17:12:56Z</dcterms:modified>
</cp:coreProperties>
</file>