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</p:sldIdLst>
  <p:sldSz cy="5143500" cx="9144000"/>
  <p:notesSz cx="6858000" cy="9144000"/>
  <p:embeddedFontLst>
    <p:embeddedFont>
      <p:font typeface="Raleway"/>
      <p:regular r:id="rId24"/>
      <p:bold r:id="rId25"/>
      <p:italic r:id="rId26"/>
      <p:boldItalic r:id="rId27"/>
    </p:embeddedFont>
    <p:embeddedFont>
      <p:font typeface="Lato"/>
      <p:regular r:id="rId28"/>
      <p:bold r:id="rId29"/>
      <p:italic r:id="rId30"/>
      <p:boldItalic r:id="rId31"/>
    </p:embeddedFont>
    <p:embeddedFont>
      <p:font typeface="Helvetica Neue"/>
      <p:regular r:id="rId32"/>
      <p:bold r:id="rId33"/>
      <p:italic r:id="rId34"/>
      <p:boldItalic r:id="rId35"/>
    </p:embeddedFont>
    <p:embeddedFont>
      <p:font typeface="Open Sans"/>
      <p:regular r:id="rId36"/>
      <p:bold r:id="rId37"/>
      <p:italic r:id="rId38"/>
      <p:boldItalic r:id="rId3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40" roundtripDataSignature="AMtx7mgeL4oRZJs/JqEZ2tminoQnpc52h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customschemas.google.com/relationships/presentationmetadata" Target="metadata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font" Target="fonts/Raleway-regular.fntdata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Raleway-italic.fntdata"/><Relationship Id="rId25" Type="http://schemas.openxmlformats.org/officeDocument/2006/relationships/font" Target="fonts/Raleway-bold.fntdata"/><Relationship Id="rId28" Type="http://schemas.openxmlformats.org/officeDocument/2006/relationships/font" Target="fonts/Lato-regular.fntdata"/><Relationship Id="rId27" Type="http://schemas.openxmlformats.org/officeDocument/2006/relationships/font" Target="fonts/Raleway-bold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Lato-bold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Lato-boldItalic.fntdata"/><Relationship Id="rId30" Type="http://schemas.openxmlformats.org/officeDocument/2006/relationships/font" Target="fonts/Lato-italic.fntdata"/><Relationship Id="rId11" Type="http://schemas.openxmlformats.org/officeDocument/2006/relationships/slide" Target="slides/slide7.xml"/><Relationship Id="rId33" Type="http://schemas.openxmlformats.org/officeDocument/2006/relationships/font" Target="fonts/HelveticaNeue-bold.fntdata"/><Relationship Id="rId10" Type="http://schemas.openxmlformats.org/officeDocument/2006/relationships/slide" Target="slides/slide6.xml"/><Relationship Id="rId32" Type="http://schemas.openxmlformats.org/officeDocument/2006/relationships/font" Target="fonts/HelveticaNeue-regular.fntdata"/><Relationship Id="rId13" Type="http://schemas.openxmlformats.org/officeDocument/2006/relationships/slide" Target="slides/slide9.xml"/><Relationship Id="rId35" Type="http://schemas.openxmlformats.org/officeDocument/2006/relationships/font" Target="fonts/HelveticaNeue-boldItalic.fntdata"/><Relationship Id="rId12" Type="http://schemas.openxmlformats.org/officeDocument/2006/relationships/slide" Target="slides/slide8.xml"/><Relationship Id="rId34" Type="http://schemas.openxmlformats.org/officeDocument/2006/relationships/font" Target="fonts/HelveticaNeue-italic.fntdata"/><Relationship Id="rId15" Type="http://schemas.openxmlformats.org/officeDocument/2006/relationships/slide" Target="slides/slide11.xml"/><Relationship Id="rId37" Type="http://schemas.openxmlformats.org/officeDocument/2006/relationships/font" Target="fonts/OpenSans-bold.fntdata"/><Relationship Id="rId14" Type="http://schemas.openxmlformats.org/officeDocument/2006/relationships/slide" Target="slides/slide10.xml"/><Relationship Id="rId36" Type="http://schemas.openxmlformats.org/officeDocument/2006/relationships/font" Target="fonts/OpenSans-regular.fntdata"/><Relationship Id="rId17" Type="http://schemas.openxmlformats.org/officeDocument/2006/relationships/slide" Target="slides/slide13.xml"/><Relationship Id="rId39" Type="http://schemas.openxmlformats.org/officeDocument/2006/relationships/font" Target="fonts/OpenSans-boldItalic.fntdata"/><Relationship Id="rId16" Type="http://schemas.openxmlformats.org/officeDocument/2006/relationships/slide" Target="slides/slide12.xml"/><Relationship Id="rId38" Type="http://schemas.openxmlformats.org/officeDocument/2006/relationships/font" Target="fonts/OpenSans-italic.fntdata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" name="Google Shape;50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5" name="Google Shape;175;p23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0" name="Google Shape;180;p24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6" name="Google Shape;186;p25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97" name="Google Shape;197;p26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61" name="Google Shape;261;p27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9" name="Google Shape;279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i="1" lang="en" sz="1800">
                <a:latin typeface="Calibri"/>
                <a:ea typeface="Calibri"/>
                <a:cs typeface="Calibri"/>
                <a:sym typeface="Calibri"/>
              </a:rPr>
              <a:t>Simulated composite reflectivity at 24-h lead times from 0000 UTC 8 May 2024 initializations of (a) MPAS4 (4-km grid-spacing), (b) MPAS-HN (3-km grid-spacing), and (c) MRMS observations. Black ovals denote the highest impact weather event occurring at the time.  (d)-(f) same as (a)-(c), except for 20-h lead times from 0000 UTC 28 May 2024 initializations. 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91" name="Google Shape;291;p29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99" name="Google Shape;299;p30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05" name="Google Shape;305;p31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11" name="Google Shape;311;p32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0" name="Google Shape;60;p15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6" name="Google Shape;66;p16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2" name="Google Shape;72;p17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3" name="Google Shape;83;p18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2" name="Google Shape;102;p19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5" name="Google Shape;115;p20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1" name="Google Shape;121;p21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0" name="Google Shape;150;p22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5.png"/><Relationship Id="rId4" Type="http://schemas.openxmlformats.org/officeDocument/2006/relationships/image" Target="../media/image11.png"/><Relationship Id="rId5" Type="http://schemas.openxmlformats.org/officeDocument/2006/relationships/image" Target="../media/image4.png"/><Relationship Id="rId6" Type="http://schemas.openxmlformats.org/officeDocument/2006/relationships/image" Target="../media/image15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5.png"/><Relationship Id="rId4" Type="http://schemas.openxmlformats.org/officeDocument/2006/relationships/image" Target="../media/image11.png"/><Relationship Id="rId5" Type="http://schemas.openxmlformats.org/officeDocument/2006/relationships/image" Target="../media/image4.png"/><Relationship Id="rId6" Type="http://schemas.openxmlformats.org/officeDocument/2006/relationships/image" Target="../media/image15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5.png"/><Relationship Id="rId4" Type="http://schemas.openxmlformats.org/officeDocument/2006/relationships/image" Target="../media/image11.png"/><Relationship Id="rId5" Type="http://schemas.openxmlformats.org/officeDocument/2006/relationships/image" Target="../media/image4.png"/><Relationship Id="rId6" Type="http://schemas.openxmlformats.org/officeDocument/2006/relationships/image" Target="../media/image15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5.png"/><Relationship Id="rId4" Type="http://schemas.openxmlformats.org/officeDocument/2006/relationships/image" Target="../media/image11.png"/><Relationship Id="rId5" Type="http://schemas.openxmlformats.org/officeDocument/2006/relationships/image" Target="../media/image4.png"/><Relationship Id="rId6" Type="http://schemas.openxmlformats.org/officeDocument/2006/relationships/image" Target="../media/image15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11" name="Google Shape;11;p3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2" name="Google Shape;12;p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3" name="Google Shape;13;p3"/>
          <p:cNvGrpSpPr/>
          <p:nvPr/>
        </p:nvGrpSpPr>
        <p:grpSpPr>
          <a:xfrm>
            <a:off x="119202" y="4438855"/>
            <a:ext cx="8621718" cy="621992"/>
            <a:chOff x="119202" y="4438855"/>
            <a:chExt cx="8621718" cy="621992"/>
          </a:xfrm>
        </p:grpSpPr>
        <p:pic>
          <p:nvPicPr>
            <p:cNvPr id="14" name="Google Shape;14;p3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7857066" y="4438855"/>
              <a:ext cx="883854" cy="6219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5;p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19202" y="4512207"/>
              <a:ext cx="548640" cy="5486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16;p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938753" y="4512207"/>
              <a:ext cx="548640" cy="5486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17;p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720294" y="4512207"/>
              <a:ext cx="542611" cy="54864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8" name="Google Shape;18;p3"/>
          <p:cNvPicPr preferRelativeResize="0"/>
          <p:nvPr/>
        </p:nvPicPr>
        <p:blipFill rotWithShape="1">
          <a:blip r:embed="rId6">
            <a:alphaModFix/>
          </a:blip>
          <a:srcRect b="0" l="1057" r="1134" t="5686"/>
          <a:stretch/>
        </p:blipFill>
        <p:spPr>
          <a:xfrm>
            <a:off x="-5647" y="-16426"/>
            <a:ext cx="9162288" cy="533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no bar">
  <p:cSld name="TITLE_ONLY_1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8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21" name="Google Shape;21;p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2" name="Google Shape;22;p8"/>
          <p:cNvGrpSpPr/>
          <p:nvPr/>
        </p:nvGrpSpPr>
        <p:grpSpPr>
          <a:xfrm>
            <a:off x="119202" y="4438855"/>
            <a:ext cx="8621718" cy="621992"/>
            <a:chOff x="119202" y="4438855"/>
            <a:chExt cx="8621718" cy="621992"/>
          </a:xfrm>
        </p:grpSpPr>
        <p:pic>
          <p:nvPicPr>
            <p:cNvPr id="23" name="Google Shape;23;p8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7857066" y="4438855"/>
              <a:ext cx="883854" cy="6219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Google Shape;24;p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19202" y="4512207"/>
              <a:ext cx="548640" cy="5486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Google Shape;25;p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938753" y="4512207"/>
              <a:ext cx="548640" cy="5486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Google Shape;26;p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720294" y="4512207"/>
              <a:ext cx="542611" cy="54864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7" name="Google Shape;27;p8"/>
          <p:cNvPicPr preferRelativeResize="0"/>
          <p:nvPr/>
        </p:nvPicPr>
        <p:blipFill rotWithShape="1">
          <a:blip r:embed="rId6">
            <a:alphaModFix/>
          </a:blip>
          <a:srcRect b="0" l="1057" r="1134" t="5686"/>
          <a:stretch/>
        </p:blipFill>
        <p:spPr>
          <a:xfrm>
            <a:off x="-5647" y="-16426"/>
            <a:ext cx="9162288" cy="533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>
  <p:cSld name="Blank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30" name="Google Shape;30;p10"/>
          <p:cNvGrpSpPr/>
          <p:nvPr/>
        </p:nvGrpSpPr>
        <p:grpSpPr>
          <a:xfrm>
            <a:off x="119202" y="4438855"/>
            <a:ext cx="8621718" cy="621992"/>
            <a:chOff x="119202" y="4438855"/>
            <a:chExt cx="8621718" cy="621992"/>
          </a:xfrm>
        </p:grpSpPr>
        <p:pic>
          <p:nvPicPr>
            <p:cNvPr id="31" name="Google Shape;31;p10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7857066" y="4438855"/>
              <a:ext cx="883854" cy="6219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" name="Google Shape;32;p1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19202" y="4512207"/>
              <a:ext cx="548640" cy="5486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Google Shape;33;p1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938753" y="4512207"/>
              <a:ext cx="548640" cy="5486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" name="Google Shape;34;p1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720294" y="4512207"/>
              <a:ext cx="542611" cy="5486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5" name="Google Shape;35;p10"/>
          <p:cNvSpPr txBox="1"/>
          <p:nvPr>
            <p:ph type="title"/>
          </p:nvPr>
        </p:nvSpPr>
        <p:spPr>
          <a:xfrm>
            <a:off x="735097" y="1335076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pic>
        <p:nvPicPr>
          <p:cNvPr id="36" name="Google Shape;36;p10"/>
          <p:cNvPicPr preferRelativeResize="0"/>
          <p:nvPr/>
        </p:nvPicPr>
        <p:blipFill rotWithShape="1">
          <a:blip r:embed="rId6">
            <a:alphaModFix/>
          </a:blip>
          <a:srcRect b="0" l="1057" r="1134" t="5686"/>
          <a:stretch/>
        </p:blipFill>
        <p:spPr>
          <a:xfrm>
            <a:off x="0" y="0"/>
            <a:ext cx="9162288" cy="533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39" name="Google Shape;39;p6"/>
          <p:cNvSpPr txBox="1"/>
          <p:nvPr>
            <p:ph idx="1" type="body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0" name="Google Shape;40;p6"/>
          <p:cNvSpPr txBox="1"/>
          <p:nvPr>
            <p:ph idx="2" type="body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1" name="Google Shape;41;p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42" name="Google Shape;42;p6"/>
          <p:cNvGrpSpPr/>
          <p:nvPr/>
        </p:nvGrpSpPr>
        <p:grpSpPr>
          <a:xfrm>
            <a:off x="119202" y="4438855"/>
            <a:ext cx="8621718" cy="621992"/>
            <a:chOff x="119202" y="4438855"/>
            <a:chExt cx="8621718" cy="621992"/>
          </a:xfrm>
        </p:grpSpPr>
        <p:pic>
          <p:nvPicPr>
            <p:cNvPr id="43" name="Google Shape;43;p6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7857066" y="4438855"/>
              <a:ext cx="883854" cy="6219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" name="Google Shape;44;p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19202" y="4512207"/>
              <a:ext cx="548640" cy="5486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" name="Google Shape;45;p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966973" y="4512207"/>
              <a:ext cx="548640" cy="5486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" name="Google Shape;46;p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720294" y="4512207"/>
              <a:ext cx="542611" cy="54864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7" name="Google Shape;47;p6"/>
          <p:cNvPicPr preferRelativeResize="0"/>
          <p:nvPr/>
        </p:nvPicPr>
        <p:blipFill rotWithShape="1">
          <a:blip r:embed="rId6">
            <a:alphaModFix/>
          </a:blip>
          <a:srcRect b="0" l="1057" r="1134" t="5686"/>
          <a:stretch/>
        </p:blipFill>
        <p:spPr>
          <a:xfrm>
            <a:off x="-5647" y="-16426"/>
            <a:ext cx="9162288" cy="533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Open Sans"/>
              <a:buNone/>
              <a:defRPr b="1" i="0" sz="28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i="0" sz="28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i="0" sz="28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i="0" sz="28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i="0" sz="28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i="0" sz="28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i="0" sz="28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i="0" sz="28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i="0" sz="28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b="0" i="0" sz="11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b="0" i="0" sz="11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b="0" i="0" sz="11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b="0" i="0" sz="11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b="0" i="0" sz="11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b="0" i="0" sz="11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b="0" i="0" sz="11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b="0" i="0" sz="11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2.jpg"/><Relationship Id="rId4" Type="http://schemas.openxmlformats.org/officeDocument/2006/relationships/image" Target="../media/image17.png"/><Relationship Id="rId5" Type="http://schemas.openxmlformats.org/officeDocument/2006/relationships/image" Target="../media/image2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8.png"/><Relationship Id="rId4" Type="http://schemas.openxmlformats.org/officeDocument/2006/relationships/image" Target="../media/image2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9.png"/><Relationship Id="rId4" Type="http://schemas.openxmlformats.org/officeDocument/2006/relationships/image" Target="../media/image20.png"/><Relationship Id="rId5" Type="http://schemas.openxmlformats.org/officeDocument/2006/relationships/image" Target="../media/image2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4.jpg"/><Relationship Id="rId4" Type="http://schemas.openxmlformats.org/officeDocument/2006/relationships/hyperlink" Target="mailto:louis.Wicker@noaa.gov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cbwofs.nssl.noaa.gov/" TargetMode="External"/><Relationship Id="rId4" Type="http://schemas.openxmlformats.org/officeDocument/2006/relationships/image" Target="../media/image26.gif"/><Relationship Id="rId5" Type="http://schemas.openxmlformats.org/officeDocument/2006/relationships/image" Target="../media/image3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"/>
          <p:cNvSpPr txBox="1"/>
          <p:nvPr>
            <p:ph type="title"/>
          </p:nvPr>
        </p:nvSpPr>
        <p:spPr>
          <a:xfrm>
            <a:off x="234050" y="524200"/>
            <a:ext cx="87555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Regional MPAS Research and Development at NSSL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53;p1"/>
          <p:cNvSpPr txBox="1"/>
          <p:nvPr/>
        </p:nvSpPr>
        <p:spPr>
          <a:xfrm>
            <a:off x="3458406" y="1022820"/>
            <a:ext cx="267412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Louis J. Wicker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NOAA National Severe Storms Lab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" name="Google Shape;54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6333" y="1530537"/>
            <a:ext cx="2897374" cy="2173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46148" y="1364282"/>
            <a:ext cx="2093675" cy="2968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"/>
          <p:cNvPicPr preferRelativeResize="0"/>
          <p:nvPr/>
        </p:nvPicPr>
        <p:blipFill rotWithShape="1">
          <a:blip r:embed="rId5">
            <a:alphaModFix/>
          </a:blip>
          <a:srcRect b="2448" l="0" r="0" t="5680"/>
          <a:stretch/>
        </p:blipFill>
        <p:spPr>
          <a:xfrm>
            <a:off x="3665941" y="1530537"/>
            <a:ext cx="2259057" cy="2158318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"/>
          <p:cNvSpPr txBox="1"/>
          <p:nvPr/>
        </p:nvSpPr>
        <p:spPr>
          <a:xfrm>
            <a:off x="2320120" y="3673352"/>
            <a:ext cx="44007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1" lang="en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With Contributions from</a:t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br>
              <a:rPr b="0" i="0" lang="en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" sz="12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J. Martin, B. Matilla, M. Flora, K. Knopfmeier, P. Burke, T. Jones, </a:t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br>
              <a:rPr b="0" i="0" lang="en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" sz="12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C. Kerr, D. Stratman, N. Yussouf, L. Reames, T. Mansell, M. Silcott,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br>
              <a:rPr b="0" i="0" lang="en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" sz="12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D. Dowell,</a:t>
            </a:r>
            <a:r>
              <a:rPr b="0" i="0" lang="en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" sz="12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P. Skinner, A. Clark, P. Heinselman, C. Potvin, and J. Gao</a:t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br>
              <a:rPr b="0" i="0" lang="en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 i="0" sz="1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3"/>
          <p:cNvSpPr txBox="1"/>
          <p:nvPr>
            <p:ph type="title"/>
          </p:nvPr>
        </p:nvSpPr>
        <p:spPr>
          <a:xfrm>
            <a:off x="729450" y="1318650"/>
            <a:ext cx="7688400" cy="205645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"/>
              <a:t>This is for simple idealized squall lines</a:t>
            </a:r>
            <a:br>
              <a:rPr lang="en"/>
            </a:br>
            <a:br>
              <a:rPr lang="en"/>
            </a:br>
            <a:r>
              <a:rPr lang="en"/>
              <a:t>Obviously, a lot more tuning will be needed for full physics runs…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4"/>
          <p:cNvSpPr txBox="1"/>
          <p:nvPr>
            <p:ph type="title"/>
          </p:nvPr>
        </p:nvSpPr>
        <p:spPr>
          <a:xfrm>
            <a:off x="729450" y="869762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Outline of Talk</a:t>
            </a:r>
            <a:endParaRPr/>
          </a:p>
        </p:txBody>
      </p:sp>
      <p:sp>
        <p:nvSpPr>
          <p:cNvPr id="183" name="Google Shape;183;p24"/>
          <p:cNvSpPr txBox="1"/>
          <p:nvPr>
            <p:ph idx="1" type="body"/>
          </p:nvPr>
        </p:nvSpPr>
        <p:spPr>
          <a:xfrm>
            <a:off x="801494" y="1569028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-3111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54053"/>
              <a:buChar char="●"/>
            </a:pPr>
            <a:r>
              <a:rPr lang="en" sz="2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MPAS-WoFS development at NSSL</a:t>
            </a:r>
            <a:endParaRPr/>
          </a:p>
          <a:p>
            <a:pPr indent="-3111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54053"/>
              <a:buChar char="●"/>
            </a:pPr>
            <a:r>
              <a:rPr b="1" lang="en" sz="2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Does MPAS require 3 km grid for CAM NWP?</a:t>
            </a:r>
            <a:endParaRPr/>
          </a:p>
          <a:p>
            <a:pPr indent="-3111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54053"/>
              <a:buChar char="●"/>
            </a:pPr>
            <a:r>
              <a:rPr lang="en" sz="2600">
                <a:latin typeface="Calibri"/>
                <a:ea typeface="Calibri"/>
                <a:cs typeface="Calibri"/>
                <a:sym typeface="Calibri"/>
              </a:rPr>
              <a:t>Summary</a:t>
            </a:r>
            <a:endParaRPr/>
          </a:p>
          <a:p>
            <a: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8107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5"/>
          <p:cNvSpPr txBox="1"/>
          <p:nvPr>
            <p:ph type="title"/>
          </p:nvPr>
        </p:nvSpPr>
        <p:spPr>
          <a:xfrm>
            <a:off x="727650" y="500895"/>
            <a:ext cx="7688700" cy="71087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b="1" lang="en" sz="2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Does MPAS require 3 km grid for CAM NWP?</a:t>
            </a:r>
            <a:endParaRPr/>
          </a:p>
        </p:txBody>
      </p:sp>
      <p:grpSp>
        <p:nvGrpSpPr>
          <p:cNvPr id="189" name="Google Shape;189;p25"/>
          <p:cNvGrpSpPr/>
          <p:nvPr/>
        </p:nvGrpSpPr>
        <p:grpSpPr>
          <a:xfrm>
            <a:off x="113150" y="1740150"/>
            <a:ext cx="8835160" cy="2364450"/>
            <a:chOff x="145825" y="1075600"/>
            <a:chExt cx="8835160" cy="2364450"/>
          </a:xfrm>
        </p:grpSpPr>
        <p:pic>
          <p:nvPicPr>
            <p:cNvPr id="190" name="Google Shape;190;p2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45825" y="1075600"/>
              <a:ext cx="6084125" cy="2338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1" name="Google Shape;191;p2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067000" y="1101900"/>
              <a:ext cx="2913985" cy="23381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2" name="Google Shape;192;p25"/>
          <p:cNvSpPr txBox="1"/>
          <p:nvPr/>
        </p:nvSpPr>
        <p:spPr>
          <a:xfrm>
            <a:off x="6391400" y="1313150"/>
            <a:ext cx="2153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Observations</a:t>
            </a:r>
            <a:endParaRPr b="1" i="0" sz="18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25"/>
          <p:cNvSpPr txBox="1"/>
          <p:nvPr/>
        </p:nvSpPr>
        <p:spPr>
          <a:xfrm>
            <a:off x="499225" y="1298113"/>
            <a:ext cx="2153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MPAS</a:t>
            </a:r>
            <a:endParaRPr b="1" i="0" sz="18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25"/>
          <p:cNvSpPr txBox="1"/>
          <p:nvPr/>
        </p:nvSpPr>
        <p:spPr>
          <a:xfrm>
            <a:off x="3625100" y="1313138"/>
            <a:ext cx="2153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MPAS</a:t>
            </a:r>
            <a:endParaRPr b="1" i="0" sz="18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6"/>
          <p:cNvSpPr txBox="1"/>
          <p:nvPr>
            <p:ph type="title"/>
          </p:nvPr>
        </p:nvSpPr>
        <p:spPr>
          <a:xfrm>
            <a:off x="498634" y="752711"/>
            <a:ext cx="8146732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MPAS:  Symmetry in three horizontal directions - not just two!</a:t>
            </a:r>
            <a:endParaRPr/>
          </a:p>
        </p:txBody>
      </p:sp>
      <p:grpSp>
        <p:nvGrpSpPr>
          <p:cNvPr id="200" name="Google Shape;200;p26"/>
          <p:cNvGrpSpPr/>
          <p:nvPr/>
        </p:nvGrpSpPr>
        <p:grpSpPr>
          <a:xfrm>
            <a:off x="5598194" y="1538147"/>
            <a:ext cx="2729106" cy="2549251"/>
            <a:chOff x="5080464" y="1516452"/>
            <a:chExt cx="2729106" cy="2549251"/>
          </a:xfrm>
        </p:grpSpPr>
        <p:grpSp>
          <p:nvGrpSpPr>
            <p:cNvPr id="201" name="Google Shape;201;p26"/>
            <p:cNvGrpSpPr/>
            <p:nvPr/>
          </p:nvGrpSpPr>
          <p:grpSpPr>
            <a:xfrm>
              <a:off x="5080464" y="1516452"/>
              <a:ext cx="2729106" cy="2549251"/>
              <a:chOff x="5080464" y="1516452"/>
              <a:chExt cx="2729106" cy="2549251"/>
            </a:xfrm>
          </p:grpSpPr>
          <p:pic>
            <p:nvPicPr>
              <p:cNvPr id="202" name="Google Shape;202;p26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5080464" y="1516452"/>
                <a:ext cx="2729106" cy="254925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03" name="Google Shape;203;p26"/>
              <p:cNvSpPr/>
              <p:nvPr/>
            </p:nvSpPr>
            <p:spPr>
              <a:xfrm>
                <a:off x="5553307" y="1516452"/>
                <a:ext cx="2189355" cy="2230358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4" name="Google Shape;204;p26"/>
            <p:cNvGrpSpPr/>
            <p:nvPr/>
          </p:nvGrpSpPr>
          <p:grpSpPr>
            <a:xfrm>
              <a:off x="5724941" y="1892732"/>
              <a:ext cx="2051175" cy="1854078"/>
              <a:chOff x="6102116" y="1556668"/>
              <a:chExt cx="2051175" cy="1854078"/>
            </a:xfrm>
          </p:grpSpPr>
          <p:sp>
            <p:nvSpPr>
              <p:cNvPr id="205" name="Google Shape;205;p26"/>
              <p:cNvSpPr/>
              <p:nvPr/>
            </p:nvSpPr>
            <p:spPr>
              <a:xfrm>
                <a:off x="6102117" y="2171700"/>
                <a:ext cx="685799" cy="619377"/>
              </a:xfrm>
              <a:prstGeom prst="rect">
                <a:avLst/>
              </a:prstGeom>
              <a:solidFill>
                <a:schemeClr val="lt1"/>
              </a:solidFill>
              <a:ln cap="flat" cmpd="sng" w="25400">
                <a:solidFill>
                  <a:srgbClr val="14191A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206;p26"/>
              <p:cNvSpPr/>
              <p:nvPr/>
            </p:nvSpPr>
            <p:spPr>
              <a:xfrm>
                <a:off x="6787916" y="2171699"/>
                <a:ext cx="685799" cy="619377"/>
              </a:xfrm>
              <a:prstGeom prst="rect">
                <a:avLst/>
              </a:prstGeom>
              <a:solidFill>
                <a:schemeClr val="lt1"/>
              </a:solidFill>
              <a:ln cap="flat" cmpd="sng" w="25400">
                <a:solidFill>
                  <a:srgbClr val="14191A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207;p26"/>
              <p:cNvSpPr/>
              <p:nvPr/>
            </p:nvSpPr>
            <p:spPr>
              <a:xfrm>
                <a:off x="6102116" y="2791076"/>
                <a:ext cx="685799" cy="619377"/>
              </a:xfrm>
              <a:prstGeom prst="rect">
                <a:avLst/>
              </a:prstGeom>
              <a:solidFill>
                <a:schemeClr val="lt1"/>
              </a:solidFill>
              <a:ln cap="flat" cmpd="sng" w="25400">
                <a:solidFill>
                  <a:srgbClr val="14191A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208;p26"/>
              <p:cNvSpPr/>
              <p:nvPr/>
            </p:nvSpPr>
            <p:spPr>
              <a:xfrm>
                <a:off x="6784802" y="2791369"/>
                <a:ext cx="685799" cy="619377"/>
              </a:xfrm>
              <a:prstGeom prst="rect">
                <a:avLst/>
              </a:prstGeom>
              <a:solidFill>
                <a:schemeClr val="lt1"/>
              </a:solidFill>
              <a:ln cap="flat" cmpd="sng" w="25400">
                <a:solidFill>
                  <a:srgbClr val="14191A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209;p26"/>
              <p:cNvSpPr/>
              <p:nvPr/>
            </p:nvSpPr>
            <p:spPr>
              <a:xfrm>
                <a:off x="7466671" y="2171699"/>
                <a:ext cx="685799" cy="619377"/>
              </a:xfrm>
              <a:prstGeom prst="rect">
                <a:avLst/>
              </a:prstGeom>
              <a:solidFill>
                <a:schemeClr val="lt1"/>
              </a:solidFill>
              <a:ln cap="flat" cmpd="sng" w="25400">
                <a:solidFill>
                  <a:srgbClr val="14191A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210;p26"/>
              <p:cNvSpPr/>
              <p:nvPr/>
            </p:nvSpPr>
            <p:spPr>
              <a:xfrm>
                <a:off x="7464135" y="2791075"/>
                <a:ext cx="685799" cy="619377"/>
              </a:xfrm>
              <a:prstGeom prst="rect">
                <a:avLst/>
              </a:prstGeom>
              <a:solidFill>
                <a:schemeClr val="lt1"/>
              </a:solidFill>
              <a:ln cap="flat" cmpd="sng" w="25400">
                <a:solidFill>
                  <a:srgbClr val="14191A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211;p26"/>
              <p:cNvSpPr/>
              <p:nvPr/>
            </p:nvSpPr>
            <p:spPr>
              <a:xfrm>
                <a:off x="6105473" y="1556669"/>
                <a:ext cx="685799" cy="619377"/>
              </a:xfrm>
              <a:prstGeom prst="rect">
                <a:avLst/>
              </a:prstGeom>
              <a:solidFill>
                <a:schemeClr val="lt1"/>
              </a:solidFill>
              <a:ln cap="flat" cmpd="sng" w="25400">
                <a:solidFill>
                  <a:srgbClr val="14191A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212;p26"/>
              <p:cNvSpPr/>
              <p:nvPr/>
            </p:nvSpPr>
            <p:spPr>
              <a:xfrm>
                <a:off x="6788159" y="1556962"/>
                <a:ext cx="685799" cy="619377"/>
              </a:xfrm>
              <a:prstGeom prst="rect">
                <a:avLst/>
              </a:prstGeom>
              <a:solidFill>
                <a:schemeClr val="lt1"/>
              </a:solidFill>
              <a:ln cap="flat" cmpd="sng" w="25400">
                <a:solidFill>
                  <a:srgbClr val="14191A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213;p26"/>
              <p:cNvSpPr/>
              <p:nvPr/>
            </p:nvSpPr>
            <p:spPr>
              <a:xfrm>
                <a:off x="7467492" y="1556668"/>
                <a:ext cx="685799" cy="619377"/>
              </a:xfrm>
              <a:prstGeom prst="rect">
                <a:avLst/>
              </a:prstGeom>
              <a:solidFill>
                <a:schemeClr val="lt1"/>
              </a:solidFill>
              <a:ln cap="flat" cmpd="sng" w="25400">
                <a:solidFill>
                  <a:srgbClr val="14191A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4" name="Google Shape;214;p26"/>
            <p:cNvSpPr/>
            <p:nvPr/>
          </p:nvSpPr>
          <p:spPr>
            <a:xfrm>
              <a:off x="6733515" y="3410028"/>
              <a:ext cx="90541" cy="974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26"/>
            <p:cNvSpPr/>
            <p:nvPr/>
          </p:nvSpPr>
          <p:spPr>
            <a:xfrm>
              <a:off x="7387852" y="2773061"/>
              <a:ext cx="90541" cy="974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26"/>
            <p:cNvSpPr/>
            <p:nvPr/>
          </p:nvSpPr>
          <p:spPr>
            <a:xfrm>
              <a:off x="6711314" y="2151366"/>
              <a:ext cx="90541" cy="974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26"/>
            <p:cNvSpPr/>
            <p:nvPr/>
          </p:nvSpPr>
          <p:spPr>
            <a:xfrm>
              <a:off x="6040176" y="2786273"/>
              <a:ext cx="90541" cy="974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26"/>
            <p:cNvSpPr/>
            <p:nvPr/>
          </p:nvSpPr>
          <p:spPr>
            <a:xfrm>
              <a:off x="6020921" y="2154983"/>
              <a:ext cx="90541" cy="97471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26"/>
            <p:cNvSpPr/>
            <p:nvPr/>
          </p:nvSpPr>
          <p:spPr>
            <a:xfrm>
              <a:off x="6022569" y="3388091"/>
              <a:ext cx="90541" cy="97471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26"/>
            <p:cNvSpPr/>
            <p:nvPr/>
          </p:nvSpPr>
          <p:spPr>
            <a:xfrm>
              <a:off x="7404654" y="3404912"/>
              <a:ext cx="90541" cy="97471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26"/>
            <p:cNvSpPr/>
            <p:nvPr/>
          </p:nvSpPr>
          <p:spPr>
            <a:xfrm>
              <a:off x="7381959" y="2154984"/>
              <a:ext cx="90541" cy="97471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22" name="Google Shape;222;p26"/>
            <p:cNvCxnSpPr/>
            <p:nvPr/>
          </p:nvCxnSpPr>
          <p:spPr>
            <a:xfrm rot="10800000">
              <a:off x="6759699" y="2308578"/>
              <a:ext cx="7798" cy="508873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cxnSp>
          <p:nvCxnSpPr>
            <p:cNvPr id="223" name="Google Shape;223;p26"/>
            <p:cNvCxnSpPr/>
            <p:nvPr/>
          </p:nvCxnSpPr>
          <p:spPr>
            <a:xfrm>
              <a:off x="6821950" y="2827689"/>
              <a:ext cx="554365" cy="0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cxnSp>
          <p:nvCxnSpPr>
            <p:cNvPr id="224" name="Google Shape;224;p26"/>
            <p:cNvCxnSpPr>
              <a:stCxn id="225" idx="2"/>
            </p:cNvCxnSpPr>
            <p:nvPr/>
          </p:nvCxnSpPr>
          <p:spPr>
            <a:xfrm flipH="1">
              <a:off x="6162024" y="2827689"/>
              <a:ext cx="558000" cy="7200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cxnSp>
          <p:nvCxnSpPr>
            <p:cNvPr id="226" name="Google Shape;226;p26"/>
            <p:cNvCxnSpPr/>
            <p:nvPr/>
          </p:nvCxnSpPr>
          <p:spPr>
            <a:xfrm>
              <a:off x="6770088" y="2878086"/>
              <a:ext cx="3053" cy="481785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cxnSp>
          <p:nvCxnSpPr>
            <p:cNvPr id="227" name="Google Shape;227;p26"/>
            <p:cNvCxnSpPr/>
            <p:nvPr/>
          </p:nvCxnSpPr>
          <p:spPr>
            <a:xfrm rot="10800000">
              <a:off x="6101037" y="2238864"/>
              <a:ext cx="679066" cy="583894"/>
            </a:xfrm>
            <a:prstGeom prst="straightConnector1">
              <a:avLst/>
            </a:prstGeom>
            <a:noFill/>
            <a:ln cap="flat" cmpd="sng" w="9525">
              <a:solidFill>
                <a:srgbClr val="00B050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cxnSp>
          <p:nvCxnSpPr>
            <p:cNvPr id="228" name="Google Shape;228;p26"/>
            <p:cNvCxnSpPr/>
            <p:nvPr/>
          </p:nvCxnSpPr>
          <p:spPr>
            <a:xfrm flipH="1">
              <a:off x="6769320" y="2238864"/>
              <a:ext cx="601743" cy="578587"/>
            </a:xfrm>
            <a:prstGeom prst="straightConnector1">
              <a:avLst/>
            </a:prstGeom>
            <a:noFill/>
            <a:ln cap="flat" cmpd="sng" w="9525">
              <a:solidFill>
                <a:srgbClr val="00B050"/>
              </a:solidFill>
              <a:prstDash val="solid"/>
              <a:round/>
              <a:headEnd len="med" w="med" type="triangle"/>
              <a:tailEnd len="sm" w="sm" type="none"/>
            </a:ln>
          </p:spPr>
        </p:cxnSp>
        <p:cxnSp>
          <p:nvCxnSpPr>
            <p:cNvPr id="229" name="Google Shape;229;p26"/>
            <p:cNvCxnSpPr/>
            <p:nvPr/>
          </p:nvCxnSpPr>
          <p:spPr>
            <a:xfrm rot="10800000">
              <a:off x="6788086" y="2827689"/>
              <a:ext cx="614623" cy="582045"/>
            </a:xfrm>
            <a:prstGeom prst="straightConnector1">
              <a:avLst/>
            </a:prstGeom>
            <a:noFill/>
            <a:ln cap="flat" cmpd="sng" w="9525">
              <a:solidFill>
                <a:srgbClr val="00B050"/>
              </a:solidFill>
              <a:prstDash val="solid"/>
              <a:round/>
              <a:headEnd len="med" w="med" type="triangle"/>
              <a:tailEnd len="sm" w="sm" type="none"/>
            </a:ln>
          </p:spPr>
        </p:cxnSp>
        <p:cxnSp>
          <p:nvCxnSpPr>
            <p:cNvPr id="230" name="Google Shape;230;p26"/>
            <p:cNvCxnSpPr/>
            <p:nvPr/>
          </p:nvCxnSpPr>
          <p:spPr>
            <a:xfrm flipH="1" rot="10800000">
              <a:off x="6127721" y="2835008"/>
              <a:ext cx="610324" cy="547440"/>
            </a:xfrm>
            <a:prstGeom prst="straightConnector1">
              <a:avLst/>
            </a:prstGeom>
            <a:noFill/>
            <a:ln cap="flat" cmpd="sng" w="9525">
              <a:solidFill>
                <a:srgbClr val="00B050"/>
              </a:solidFill>
              <a:prstDash val="solid"/>
              <a:round/>
              <a:headEnd len="med" w="med" type="triangle"/>
              <a:tailEnd len="sm" w="sm" type="none"/>
            </a:ln>
          </p:spPr>
        </p:cxnSp>
        <p:sp>
          <p:nvSpPr>
            <p:cNvPr id="225" name="Google Shape;225;p26"/>
            <p:cNvSpPr/>
            <p:nvPr/>
          </p:nvSpPr>
          <p:spPr>
            <a:xfrm>
              <a:off x="6720024" y="2772825"/>
              <a:ext cx="101926" cy="109728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1" name="Google Shape;231;p26"/>
          <p:cNvGrpSpPr/>
          <p:nvPr/>
        </p:nvGrpSpPr>
        <p:grpSpPr>
          <a:xfrm>
            <a:off x="269468" y="1595735"/>
            <a:ext cx="2729106" cy="2549251"/>
            <a:chOff x="869020" y="1631681"/>
            <a:chExt cx="2729106" cy="2549251"/>
          </a:xfrm>
        </p:grpSpPr>
        <p:pic>
          <p:nvPicPr>
            <p:cNvPr id="232" name="Google Shape;232;p2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69020" y="1631681"/>
              <a:ext cx="2729106" cy="25492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3" name="Google Shape;233;p26"/>
            <p:cNvSpPr/>
            <p:nvPr/>
          </p:nvSpPr>
          <p:spPr>
            <a:xfrm>
              <a:off x="2371302" y="2043289"/>
              <a:ext cx="90541" cy="974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26"/>
            <p:cNvSpPr/>
            <p:nvPr/>
          </p:nvSpPr>
          <p:spPr>
            <a:xfrm>
              <a:off x="2946170" y="2371868"/>
              <a:ext cx="90541" cy="974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26"/>
            <p:cNvSpPr/>
            <p:nvPr/>
          </p:nvSpPr>
          <p:spPr>
            <a:xfrm>
              <a:off x="1726970" y="2371868"/>
              <a:ext cx="90541" cy="974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26"/>
            <p:cNvSpPr/>
            <p:nvPr/>
          </p:nvSpPr>
          <p:spPr>
            <a:xfrm>
              <a:off x="1726970" y="3077154"/>
              <a:ext cx="90541" cy="974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26"/>
            <p:cNvSpPr/>
            <p:nvPr/>
          </p:nvSpPr>
          <p:spPr>
            <a:xfrm>
              <a:off x="2381348" y="3404912"/>
              <a:ext cx="90541" cy="974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26"/>
            <p:cNvSpPr/>
            <p:nvPr/>
          </p:nvSpPr>
          <p:spPr>
            <a:xfrm>
              <a:off x="2946170" y="3078403"/>
              <a:ext cx="90541" cy="974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39" name="Google Shape;239;p26"/>
            <p:cNvCxnSpPr>
              <a:stCxn id="240" idx="1"/>
            </p:cNvCxnSpPr>
            <p:nvPr/>
          </p:nvCxnSpPr>
          <p:spPr>
            <a:xfrm rot="10800000">
              <a:off x="1838529" y="2450860"/>
              <a:ext cx="543600" cy="304200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cxnSp>
          <p:nvCxnSpPr>
            <p:cNvPr id="241" name="Google Shape;241;p26"/>
            <p:cNvCxnSpPr/>
            <p:nvPr/>
          </p:nvCxnSpPr>
          <p:spPr>
            <a:xfrm flipH="1" rot="10800000">
              <a:off x="2413756" y="2159897"/>
              <a:ext cx="3902" cy="641062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cxnSp>
          <p:nvCxnSpPr>
            <p:cNvPr id="242" name="Google Shape;242;p26"/>
            <p:cNvCxnSpPr>
              <a:stCxn id="240" idx="7"/>
            </p:cNvCxnSpPr>
            <p:nvPr/>
          </p:nvCxnSpPr>
          <p:spPr>
            <a:xfrm flipH="1" rot="10800000">
              <a:off x="2454201" y="2450860"/>
              <a:ext cx="466800" cy="304200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med" w="med" type="triangle"/>
              <a:tailEnd len="med" w="med" type="triangle"/>
            </a:ln>
          </p:spPr>
        </p:cxnSp>
        <p:cxnSp>
          <p:nvCxnSpPr>
            <p:cNvPr id="243" name="Google Shape;243;p26"/>
            <p:cNvCxnSpPr/>
            <p:nvPr/>
          </p:nvCxnSpPr>
          <p:spPr>
            <a:xfrm>
              <a:off x="2452383" y="2803902"/>
              <a:ext cx="455290" cy="287179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cxnSp>
          <p:nvCxnSpPr>
            <p:cNvPr id="244" name="Google Shape;244;p26"/>
            <p:cNvCxnSpPr/>
            <p:nvPr/>
          </p:nvCxnSpPr>
          <p:spPr>
            <a:xfrm>
              <a:off x="2418968" y="2771805"/>
              <a:ext cx="0" cy="613970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cxnSp>
          <p:nvCxnSpPr>
            <p:cNvPr id="245" name="Google Shape;245;p26"/>
            <p:cNvCxnSpPr/>
            <p:nvPr/>
          </p:nvCxnSpPr>
          <p:spPr>
            <a:xfrm flipH="1">
              <a:off x="1836596" y="2803902"/>
              <a:ext cx="554049" cy="290608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sp>
          <p:nvSpPr>
            <p:cNvPr id="240" name="Google Shape;240;p26"/>
            <p:cNvSpPr/>
            <p:nvPr/>
          </p:nvSpPr>
          <p:spPr>
            <a:xfrm>
              <a:off x="2367202" y="2738991"/>
              <a:ext cx="101926" cy="109728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6" name="Google Shape;246;p26"/>
          <p:cNvGrpSpPr/>
          <p:nvPr/>
        </p:nvGrpSpPr>
        <p:grpSpPr>
          <a:xfrm>
            <a:off x="6228849" y="4098674"/>
            <a:ext cx="1659944" cy="570052"/>
            <a:chOff x="2912056" y="4010484"/>
            <a:chExt cx="1659944" cy="570052"/>
          </a:xfrm>
        </p:grpSpPr>
        <p:grpSp>
          <p:nvGrpSpPr>
            <p:cNvPr id="247" name="Google Shape;247;p26"/>
            <p:cNvGrpSpPr/>
            <p:nvPr/>
          </p:nvGrpSpPr>
          <p:grpSpPr>
            <a:xfrm>
              <a:off x="2912056" y="4272759"/>
              <a:ext cx="1659944" cy="307777"/>
              <a:chOff x="5742854" y="4128241"/>
              <a:chExt cx="1659944" cy="307777"/>
            </a:xfrm>
          </p:grpSpPr>
          <p:cxnSp>
            <p:nvCxnSpPr>
              <p:cNvPr id="248" name="Google Shape;248;p26"/>
              <p:cNvCxnSpPr/>
              <p:nvPr/>
            </p:nvCxnSpPr>
            <p:spPr>
              <a:xfrm rot="10800000">
                <a:off x="5742854" y="4289284"/>
                <a:ext cx="90513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B050"/>
                </a:solidFill>
                <a:prstDash val="solid"/>
                <a:round/>
                <a:headEnd len="sm" w="sm" type="none"/>
                <a:tailEnd len="med" w="med" type="triangle"/>
              </a:ln>
            </p:spPr>
          </p:cxnSp>
          <p:sp>
            <p:nvSpPr>
              <p:cNvPr id="249" name="Google Shape;249;p26"/>
              <p:cNvSpPr txBox="1"/>
              <p:nvPr/>
            </p:nvSpPr>
            <p:spPr>
              <a:xfrm>
                <a:off x="6660287" y="4128241"/>
                <a:ext cx="742511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1" i="0" lang="en" sz="1400" u="none" cap="none" strike="noStrike">
                    <a:solidFill>
                      <a:srgbClr val="00B050"/>
                    </a:solidFill>
                    <a:latin typeface="Arial"/>
                    <a:ea typeface="Arial"/>
                    <a:cs typeface="Arial"/>
                    <a:sym typeface="Arial"/>
                  </a:rPr>
                  <a:t>4.2 km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0" name="Google Shape;250;p26"/>
            <p:cNvGrpSpPr/>
            <p:nvPr/>
          </p:nvGrpSpPr>
          <p:grpSpPr>
            <a:xfrm>
              <a:off x="2921704" y="4010484"/>
              <a:ext cx="1650296" cy="307777"/>
              <a:chOff x="5776933" y="4248695"/>
              <a:chExt cx="1650296" cy="307777"/>
            </a:xfrm>
          </p:grpSpPr>
          <p:cxnSp>
            <p:nvCxnSpPr>
              <p:cNvPr id="251" name="Google Shape;251;p26"/>
              <p:cNvCxnSpPr/>
              <p:nvPr/>
            </p:nvCxnSpPr>
            <p:spPr>
              <a:xfrm rot="10800000">
                <a:off x="5776933" y="4386332"/>
                <a:ext cx="630694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F0000"/>
                </a:solidFill>
                <a:prstDash val="solid"/>
                <a:round/>
                <a:headEnd len="sm" w="sm" type="none"/>
                <a:tailEnd len="med" w="med" type="triangle"/>
              </a:ln>
            </p:spPr>
          </p:cxnSp>
          <p:sp>
            <p:nvSpPr>
              <p:cNvPr id="252" name="Google Shape;252;p26"/>
              <p:cNvSpPr txBox="1"/>
              <p:nvPr/>
            </p:nvSpPr>
            <p:spPr>
              <a:xfrm>
                <a:off x="6684718" y="4248695"/>
                <a:ext cx="742511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1" i="0" lang="en" sz="1400" u="none" cap="none" strike="noStrike">
                    <a:solidFill>
                      <a:srgbClr val="00B050"/>
                    </a:solidFill>
                    <a:latin typeface="Arial"/>
                    <a:ea typeface="Arial"/>
                    <a:cs typeface="Arial"/>
                    <a:sym typeface="Arial"/>
                  </a:rPr>
                  <a:t>  </a:t>
                </a:r>
                <a:r>
                  <a:rPr b="1" i="0" lang="en" sz="1400" u="none" cap="none" strike="noStrike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3  km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53" name="Google Shape;253;p26"/>
          <p:cNvSpPr txBox="1"/>
          <p:nvPr/>
        </p:nvSpPr>
        <p:spPr>
          <a:xfrm>
            <a:off x="3335829" y="1668565"/>
            <a:ext cx="2260687" cy="1815882"/>
          </a:xfrm>
          <a:prstGeom prst="rect">
            <a:avLst/>
          </a:prstGeom>
          <a:noFill/>
          <a:ln cap="flat" cmpd="sng" w="9525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hexagonal grid has 16% more nodes per unit area than a cartesian grid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 doing some math….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Δx = 3.00 km in WRF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Δx ~ 3.23 km in MPAS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26"/>
          <p:cNvSpPr txBox="1"/>
          <p:nvPr/>
        </p:nvSpPr>
        <p:spPr>
          <a:xfrm rot="-1828556">
            <a:off x="1891488" y="2415323"/>
            <a:ext cx="342893" cy="138499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Δx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26"/>
          <p:cNvSpPr txBox="1"/>
          <p:nvPr/>
        </p:nvSpPr>
        <p:spPr>
          <a:xfrm>
            <a:off x="7658596" y="2656236"/>
            <a:ext cx="342893" cy="138499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Δx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6" name="Google Shape;256;p26"/>
          <p:cNvCxnSpPr/>
          <p:nvPr/>
        </p:nvCxnSpPr>
        <p:spPr>
          <a:xfrm rot="10800000">
            <a:off x="1183510" y="4232789"/>
            <a:ext cx="630694" cy="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257" name="Google Shape;257;p26"/>
          <p:cNvSpPr txBox="1"/>
          <p:nvPr/>
        </p:nvSpPr>
        <p:spPr>
          <a:xfrm>
            <a:off x="1753441" y="4056191"/>
            <a:ext cx="74251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b="1" i="0" lang="en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  km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26"/>
          <p:cNvSpPr txBox="1"/>
          <p:nvPr/>
        </p:nvSpPr>
        <p:spPr>
          <a:xfrm>
            <a:off x="3127267" y="3953110"/>
            <a:ext cx="2940292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1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transport and wave motions, resolution on a cartesian grid is ~41% coarser if the motion occurs at an angle of 45 degrees to primary grid axes.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7"/>
          <p:cNvSpPr txBox="1"/>
          <p:nvPr>
            <p:ph type="title"/>
          </p:nvPr>
        </p:nvSpPr>
        <p:spPr>
          <a:xfrm>
            <a:off x="751776" y="1037954"/>
            <a:ext cx="285995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0" i="0" lang="en" sz="18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Object Properties—Solidity</a:t>
            </a:r>
            <a:endParaRPr/>
          </a:p>
        </p:txBody>
      </p:sp>
      <p:pic>
        <p:nvPicPr>
          <p:cNvPr id="264" name="Google Shape;264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1329" y="1573154"/>
            <a:ext cx="1805321" cy="1682750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27"/>
          <p:cNvSpPr txBox="1"/>
          <p:nvPr/>
        </p:nvSpPr>
        <p:spPr>
          <a:xfrm>
            <a:off x="205063" y="3275956"/>
            <a:ext cx="2716908" cy="138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A5300F"/>
                </a:solidFill>
                <a:latin typeface="Calibri"/>
                <a:ea typeface="Calibri"/>
                <a:cs typeface="Calibri"/>
                <a:sym typeface="Calibri"/>
              </a:rPr>
              <a:t>Solidity ⇒ 1 object area is a simple shape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A5300F"/>
                </a:solidFill>
                <a:latin typeface="Calibri"/>
                <a:ea typeface="Calibri"/>
                <a:cs typeface="Calibri"/>
                <a:sym typeface="Calibri"/>
              </a:rPr>
              <a:t>(circle, ellipse, rectangle)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A5300F"/>
                </a:solidFill>
                <a:latin typeface="Calibri"/>
                <a:ea typeface="Calibri"/>
                <a:cs typeface="Calibri"/>
                <a:sym typeface="Calibri"/>
              </a:rPr>
              <a:t>Solidity == Convexity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b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6" name="Google Shape;266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84848" y="1984969"/>
            <a:ext cx="1306135" cy="1390650"/>
          </a:xfrm>
          <a:prstGeom prst="rect">
            <a:avLst/>
          </a:prstGeom>
          <a:noFill/>
          <a:ln cap="flat" cmpd="sng" w="9525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67" name="Google Shape;267;p27"/>
          <p:cNvSpPr txBox="1"/>
          <p:nvPr/>
        </p:nvSpPr>
        <p:spPr>
          <a:xfrm>
            <a:off x="3611726" y="1705787"/>
            <a:ext cx="1306136" cy="18158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Solidity Measure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Composite Reflectivity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From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Various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Storm Types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8" name="Google Shape;268;p27"/>
          <p:cNvGrpSpPr/>
          <p:nvPr/>
        </p:nvGrpSpPr>
        <p:grpSpPr>
          <a:xfrm>
            <a:off x="4982324" y="914400"/>
            <a:ext cx="2482850" cy="4229100"/>
            <a:chOff x="5134724" y="615950"/>
            <a:chExt cx="2482850" cy="4229100"/>
          </a:xfrm>
        </p:grpSpPr>
        <p:pic>
          <p:nvPicPr>
            <p:cNvPr id="269" name="Google Shape;269;p27"/>
            <p:cNvPicPr preferRelativeResize="0"/>
            <p:nvPr/>
          </p:nvPicPr>
          <p:blipFill rotWithShape="1">
            <a:blip r:embed="rId5">
              <a:alphaModFix/>
            </a:blip>
            <a:srcRect b="0" l="42588" r="14685" t="0"/>
            <a:stretch/>
          </p:blipFill>
          <p:spPr>
            <a:xfrm>
              <a:off x="5134724" y="615950"/>
              <a:ext cx="2482850" cy="42291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0" name="Google Shape;270;p27"/>
            <p:cNvSpPr/>
            <p:nvPr/>
          </p:nvSpPr>
          <p:spPr>
            <a:xfrm rot="-2339674">
              <a:off x="5935058" y="1414428"/>
              <a:ext cx="863600" cy="342900"/>
            </a:xfrm>
            <a:custGeom>
              <a:rect b="b" l="l" r="r" t="t"/>
              <a:pathLst>
                <a:path extrusionOk="0" h="342900" w="863600">
                  <a:moveTo>
                    <a:pt x="0" y="171450"/>
                  </a:moveTo>
                  <a:cubicBezTo>
                    <a:pt x="-29987" y="58265"/>
                    <a:pt x="152427" y="15349"/>
                    <a:pt x="431800" y="0"/>
                  </a:cubicBezTo>
                  <a:cubicBezTo>
                    <a:pt x="689562" y="4060"/>
                    <a:pt x="837952" y="77577"/>
                    <a:pt x="863600" y="171450"/>
                  </a:cubicBezTo>
                  <a:cubicBezTo>
                    <a:pt x="856192" y="273374"/>
                    <a:pt x="667315" y="359272"/>
                    <a:pt x="431800" y="342900"/>
                  </a:cubicBezTo>
                  <a:cubicBezTo>
                    <a:pt x="180214" y="335728"/>
                    <a:pt x="14078" y="272866"/>
                    <a:pt x="0" y="171450"/>
                  </a:cubicBezTo>
                  <a:close/>
                </a:path>
              </a:pathLst>
            </a:custGeom>
            <a:noFill/>
            <a:ln cap="flat" cmpd="sng" w="25400">
              <a:solidFill>
                <a:srgbClr val="14191A"/>
              </a:solidFill>
              <a:prstDash val="dot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27"/>
            <p:cNvSpPr/>
            <p:nvPr/>
          </p:nvSpPr>
          <p:spPr>
            <a:xfrm rot="-2341049">
              <a:off x="5919101" y="3200716"/>
              <a:ext cx="864207" cy="343141"/>
            </a:xfrm>
            <a:custGeom>
              <a:rect b="b" l="l" r="r" t="t"/>
              <a:pathLst>
                <a:path extrusionOk="0" h="342900" w="863600">
                  <a:moveTo>
                    <a:pt x="0" y="171450"/>
                  </a:moveTo>
                  <a:cubicBezTo>
                    <a:pt x="-29987" y="58265"/>
                    <a:pt x="152427" y="15349"/>
                    <a:pt x="431800" y="0"/>
                  </a:cubicBezTo>
                  <a:cubicBezTo>
                    <a:pt x="689562" y="4060"/>
                    <a:pt x="837952" y="77577"/>
                    <a:pt x="863600" y="171450"/>
                  </a:cubicBezTo>
                  <a:cubicBezTo>
                    <a:pt x="856192" y="273374"/>
                    <a:pt x="667315" y="359272"/>
                    <a:pt x="431800" y="342900"/>
                  </a:cubicBezTo>
                  <a:cubicBezTo>
                    <a:pt x="180214" y="335728"/>
                    <a:pt x="14078" y="272866"/>
                    <a:pt x="0" y="171450"/>
                  </a:cubicBezTo>
                  <a:close/>
                </a:path>
              </a:pathLst>
            </a:custGeom>
            <a:noFill/>
            <a:ln cap="flat" cmpd="sng" w="25400">
              <a:solidFill>
                <a:srgbClr val="14191A"/>
              </a:solidFill>
              <a:prstDash val="dot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2" name="Google Shape;272;p27"/>
          <p:cNvSpPr txBox="1"/>
          <p:nvPr/>
        </p:nvSpPr>
        <p:spPr>
          <a:xfrm>
            <a:off x="3177647" y="3757166"/>
            <a:ext cx="2009390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MPAS echos match shape of observations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significantly better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for lower solidity!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73" name="Google Shape;273;p27"/>
          <p:cNvCxnSpPr/>
          <p:nvPr/>
        </p:nvCxnSpPr>
        <p:spPr>
          <a:xfrm flipH="1" rot="10800000">
            <a:off x="4947832" y="2183441"/>
            <a:ext cx="894168" cy="1658956"/>
          </a:xfrm>
          <a:prstGeom prst="straightConnector1">
            <a:avLst/>
          </a:prstGeom>
          <a:noFill/>
          <a:ln cap="flat" cmpd="sng" w="9525">
            <a:solidFill>
              <a:srgbClr val="14191A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274" name="Google Shape;274;p27"/>
          <p:cNvCxnSpPr/>
          <p:nvPr/>
        </p:nvCxnSpPr>
        <p:spPr>
          <a:xfrm flipH="1" rot="10800000">
            <a:off x="4993400" y="3981077"/>
            <a:ext cx="790901" cy="44225"/>
          </a:xfrm>
          <a:prstGeom prst="straightConnector1">
            <a:avLst/>
          </a:prstGeom>
          <a:noFill/>
          <a:ln cap="flat" cmpd="sng" w="9525">
            <a:solidFill>
              <a:srgbClr val="14191A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275" name="Google Shape;275;p27"/>
          <p:cNvSpPr txBox="1"/>
          <p:nvPr/>
        </p:nvSpPr>
        <p:spPr>
          <a:xfrm>
            <a:off x="1235603" y="468436"/>
            <a:ext cx="7364517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Improved dynamics results in better shape preservation!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27"/>
          <p:cNvSpPr txBox="1"/>
          <p:nvPr/>
        </p:nvSpPr>
        <p:spPr>
          <a:xfrm>
            <a:off x="7564457" y="3669453"/>
            <a:ext cx="1396537" cy="6232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0" i="0" lang="en" sz="105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Credit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Dr. Larissa Reames,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CIRWO &amp; NSSL</a:t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8"/>
          <p:cNvSpPr txBox="1"/>
          <p:nvPr>
            <p:ph type="title"/>
          </p:nvPr>
        </p:nvSpPr>
        <p:spPr>
          <a:xfrm>
            <a:off x="571683" y="448622"/>
            <a:ext cx="84162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SFE Results Case Day Comparisons – Some differences!</a:t>
            </a:r>
            <a:endParaRPr/>
          </a:p>
        </p:txBody>
      </p:sp>
      <p:grpSp>
        <p:nvGrpSpPr>
          <p:cNvPr id="282" name="Google Shape;282;p28"/>
          <p:cNvGrpSpPr/>
          <p:nvPr/>
        </p:nvGrpSpPr>
        <p:grpSpPr>
          <a:xfrm>
            <a:off x="252701" y="1068056"/>
            <a:ext cx="8721779" cy="3939582"/>
            <a:chOff x="341909" y="1001150"/>
            <a:chExt cx="8721779" cy="3939582"/>
          </a:xfrm>
        </p:grpSpPr>
        <p:pic>
          <p:nvPicPr>
            <p:cNvPr id="283" name="Google Shape;283;p28"/>
            <p:cNvPicPr preferRelativeResize="0"/>
            <p:nvPr/>
          </p:nvPicPr>
          <p:blipFill rotWithShape="1">
            <a:blip r:embed="rId3">
              <a:alphaModFix/>
            </a:blip>
            <a:srcRect b="-1973" l="997" r="0" t="-1"/>
            <a:stretch/>
          </p:blipFill>
          <p:spPr>
            <a:xfrm>
              <a:off x="1430053" y="1001150"/>
              <a:ext cx="6854061" cy="3501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4" name="Google Shape;284;p28"/>
            <p:cNvSpPr txBox="1"/>
            <p:nvPr/>
          </p:nvSpPr>
          <p:spPr>
            <a:xfrm>
              <a:off x="5876950" y="4502150"/>
              <a:ext cx="1942555" cy="43858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b="0" i="0" lang="en" sz="1050" u="sng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Credit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n" sz="1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Dr. Adam Clark @ NSSL</a:t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28"/>
            <p:cNvSpPr txBox="1"/>
            <p:nvPr/>
          </p:nvSpPr>
          <p:spPr>
            <a:xfrm>
              <a:off x="398815" y="1498600"/>
              <a:ext cx="813044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en" sz="1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8 May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en" sz="1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2024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28"/>
            <p:cNvSpPr txBox="1"/>
            <p:nvPr/>
          </p:nvSpPr>
          <p:spPr>
            <a:xfrm>
              <a:off x="341909" y="3136900"/>
              <a:ext cx="926857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en" sz="1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28 May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en" sz="1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2024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28"/>
            <p:cNvSpPr txBox="1"/>
            <p:nvPr/>
          </p:nvSpPr>
          <p:spPr>
            <a:xfrm>
              <a:off x="8331403" y="1625600"/>
              <a:ext cx="718466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en" sz="1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24 hr</a:t>
              </a:r>
              <a:endParaRPr b="1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en" sz="1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FCST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28"/>
            <p:cNvSpPr txBox="1"/>
            <p:nvPr/>
          </p:nvSpPr>
          <p:spPr>
            <a:xfrm>
              <a:off x="8345222" y="3079750"/>
              <a:ext cx="718466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en" sz="1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20 hr</a:t>
              </a:r>
              <a:endParaRPr b="1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en" sz="1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FCST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9"/>
          <p:cNvSpPr txBox="1"/>
          <p:nvPr>
            <p:ph type="title"/>
          </p:nvPr>
        </p:nvSpPr>
        <p:spPr>
          <a:xfrm>
            <a:off x="444100" y="742417"/>
            <a:ext cx="82558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Subjective Forecaster Ratings for 3 &amp; 4 km MPAS</a:t>
            </a:r>
            <a:endParaRPr/>
          </a:p>
        </p:txBody>
      </p:sp>
      <p:pic>
        <p:nvPicPr>
          <p:cNvPr id="294" name="Google Shape;294;p29"/>
          <p:cNvPicPr preferRelativeResize="0"/>
          <p:nvPr/>
        </p:nvPicPr>
        <p:blipFill rotWithShape="1">
          <a:blip r:embed="rId3">
            <a:alphaModFix/>
          </a:blip>
          <a:srcRect b="3488" l="4416" r="3125" t="3613"/>
          <a:stretch/>
        </p:blipFill>
        <p:spPr>
          <a:xfrm>
            <a:off x="2195830" y="1414145"/>
            <a:ext cx="4244340" cy="3191510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29"/>
          <p:cNvSpPr txBox="1"/>
          <p:nvPr/>
        </p:nvSpPr>
        <p:spPr>
          <a:xfrm>
            <a:off x="6672766" y="1414145"/>
            <a:ext cx="1854300" cy="32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b="0" i="0" lang="en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distributions of subjective ratings were very similar with the mean ratings from NSSL-MPAS-HN (3-km) slightly higher.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952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b="0" i="0" lang="en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Differences were not formally statistically significant, but nearly so.</a:t>
            </a:r>
            <a:br>
              <a:rPr b="0" i="0" lang="en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b="0" i="0" lang="en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Forecasters found that surface CAPE, temperature, </a:t>
            </a: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b="0" i="0" lang="en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dewpoints </a:t>
            </a: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were</a:t>
            </a:r>
            <a:r>
              <a:rPr b="0" i="0" lang="en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also similar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29"/>
          <p:cNvSpPr txBox="1"/>
          <p:nvPr/>
        </p:nvSpPr>
        <p:spPr>
          <a:xfrm>
            <a:off x="20679" y="2412582"/>
            <a:ext cx="1942555" cy="4385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0" i="0" lang="en" sz="105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Credit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Dr. Adam Clark @ NSSL</a:t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0"/>
          <p:cNvSpPr txBox="1"/>
          <p:nvPr>
            <p:ph type="title"/>
          </p:nvPr>
        </p:nvSpPr>
        <p:spPr>
          <a:xfrm>
            <a:off x="727650" y="600917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An MPAS RRFSv2 using 3.5 km resolution?</a:t>
            </a:r>
            <a:endParaRPr/>
          </a:p>
        </p:txBody>
      </p:sp>
      <p:sp>
        <p:nvSpPr>
          <p:cNvPr id="302" name="Google Shape;302;p30"/>
          <p:cNvSpPr txBox="1"/>
          <p:nvPr>
            <p:ph idx="1" type="body"/>
          </p:nvPr>
        </p:nvSpPr>
        <p:spPr>
          <a:xfrm>
            <a:off x="255400" y="1178175"/>
            <a:ext cx="8400000" cy="36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It looks possible to reduce the resolution of the MPAS grid relative to the WRF grid for CAM NWP and get similar forecasts.</a:t>
            </a:r>
            <a:endParaRPr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For a mesh of 3.5 km:  24% savings in computation!  1.0 – (3 / 3.5)</a:t>
            </a:r>
            <a:r>
              <a:rPr baseline="30000" lang="en" sz="1400"/>
              <a:t>2   </a:t>
            </a:r>
            <a:r>
              <a:rPr lang="en" sz="1400"/>
              <a:t>(even 3.25 km grid saves 15%!)</a:t>
            </a:r>
            <a:endParaRPr sz="1400"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Important: Also reduction in I/O, data assimilation, and post-processing cost.</a:t>
            </a:r>
            <a:endParaRPr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It may be worthwhile to test higher-order transport schemes in horizontal (requires regular hexagonal grid, a lot more difficult for variable mesh).</a:t>
            </a:r>
            <a:endParaRPr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On the other hand: a </a:t>
            </a:r>
            <a:r>
              <a:rPr b="1" lang="en" sz="1400">
                <a:solidFill>
                  <a:schemeClr val="dk2"/>
                </a:solidFill>
              </a:rPr>
              <a:t>3 km MPAS</a:t>
            </a:r>
            <a:r>
              <a:rPr lang="en" sz="1400">
                <a:solidFill>
                  <a:schemeClr val="dk2"/>
                </a:solidFill>
              </a:rPr>
              <a:t> </a:t>
            </a:r>
            <a:r>
              <a:rPr lang="en" sz="1400"/>
              <a:t>mesh could resolve convective structures with more fidelity. </a:t>
            </a:r>
            <a:endParaRPr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Final word:  MPAS will need to several years of development and testing to bring it up to current CAM standards, and to test a variety of different capabilities and configurations.</a:t>
            </a:r>
            <a:endParaRPr sz="14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1"/>
          <p:cNvSpPr txBox="1"/>
          <p:nvPr>
            <p:ph idx="1" type="body"/>
          </p:nvPr>
        </p:nvSpPr>
        <p:spPr>
          <a:xfrm>
            <a:off x="243675" y="943175"/>
            <a:ext cx="8576700" cy="4052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MPAS-WoFS development at NSSL</a:t>
            </a:r>
            <a:endParaRPr/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○"/>
            </a:pPr>
            <a:r>
              <a:rPr lang="en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NSSL running full case studies this summer with more tuning experiments for MPAS-WoFS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○"/>
            </a:pPr>
            <a:r>
              <a:rPr lang="en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MPAS-WoFS behaves somewhat differently than WRF-WoFS (this is different than the cold-start CONUS comparisons)</a:t>
            </a:r>
            <a:endParaRPr sz="1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○"/>
            </a:pPr>
            <a:r>
              <a:rPr lang="en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NSSL adding capabilities to MPAS code that should help improve analyses/forecasts, and help community move from WRF to MPAS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○"/>
            </a:pPr>
            <a:r>
              <a:rPr lang="en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NSSL is eager to try MPAS-WoFS using variable resolution mesh </a:t>
            </a:r>
            <a:endParaRPr sz="1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b="1" lang="en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Resolution needed from MPAS for CAM NWP?</a:t>
            </a:r>
            <a:endParaRPr/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Already have evidence from SFE experiment that MPAS using 4 km grid is comparable to WRF at 3 km.</a:t>
            </a:r>
            <a:endParaRPr sz="1200"/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Even a small decrease in grid resolution results in 10-20% cost reductions</a:t>
            </a:r>
            <a:endParaRPr sz="1200"/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More investigation is needed to access what the trade-offs mean in terms of accuracy and computational performance.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○"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Lots of work to do before MPAS is ready for RRFSv2.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31"/>
          <p:cNvSpPr txBox="1"/>
          <p:nvPr>
            <p:ph type="title"/>
          </p:nvPr>
        </p:nvSpPr>
        <p:spPr>
          <a:xfrm>
            <a:off x="727650" y="519462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Summary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2"/>
          <p:cNvSpPr txBox="1"/>
          <p:nvPr>
            <p:ph type="title"/>
          </p:nvPr>
        </p:nvSpPr>
        <p:spPr>
          <a:xfrm>
            <a:off x="1265356" y="802664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Daisy says thanks for your attention!</a:t>
            </a:r>
            <a:endParaRPr/>
          </a:p>
        </p:txBody>
      </p:sp>
      <p:pic>
        <p:nvPicPr>
          <p:cNvPr descr="IMG_5349.jpeg" id="314" name="Google Shape;314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6401" y="615638"/>
            <a:ext cx="2873215" cy="3830954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32"/>
          <p:cNvSpPr txBox="1"/>
          <p:nvPr/>
        </p:nvSpPr>
        <p:spPr>
          <a:xfrm>
            <a:off x="3047050" y="1781626"/>
            <a:ext cx="5038463" cy="229161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7500" lnSpcReduction="1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2564"/>
              <a:buFont typeface="Open Sans"/>
              <a:buNone/>
            </a:pPr>
            <a:r>
              <a:rPr b="1" i="0" lang="en" sz="26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As do I !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2564"/>
              <a:buFont typeface="Open Sans"/>
              <a:buNone/>
            </a:pPr>
            <a:r>
              <a:t/>
            </a:r>
            <a:endParaRPr b="1" i="0" sz="2600" u="none" cap="none" strike="noStrik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2564"/>
              <a:buFont typeface="Open Sans"/>
              <a:buNone/>
            </a:pPr>
            <a:r>
              <a:rPr b="1" i="0" lang="en" sz="26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Questions?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2564"/>
              <a:buFont typeface="Open Sans"/>
              <a:buNone/>
            </a:pPr>
            <a:r>
              <a:t/>
            </a:r>
            <a:endParaRPr b="1" i="0" sz="2600" u="none" cap="none" strike="noStrik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2564"/>
              <a:buFont typeface="Open Sans"/>
              <a:buNone/>
            </a:pPr>
            <a:r>
              <a:rPr b="1" i="0" lang="en" sz="2600" u="sng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louis.wicker@noaa.gov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2564"/>
              <a:buFont typeface="Open Sans"/>
              <a:buNone/>
            </a:pPr>
            <a:r>
              <a:t/>
            </a:r>
            <a:endParaRPr b="1" i="0" sz="2600" u="none" cap="none" strike="noStrik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5"/>
          <p:cNvSpPr txBox="1"/>
          <p:nvPr>
            <p:ph type="title"/>
          </p:nvPr>
        </p:nvSpPr>
        <p:spPr>
          <a:xfrm>
            <a:off x="729450" y="869762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Outline of Talk</a:t>
            </a:r>
            <a:endParaRPr/>
          </a:p>
        </p:txBody>
      </p:sp>
      <p:sp>
        <p:nvSpPr>
          <p:cNvPr id="63" name="Google Shape;63;p15"/>
          <p:cNvSpPr txBox="1"/>
          <p:nvPr>
            <p:ph idx="1" type="body"/>
          </p:nvPr>
        </p:nvSpPr>
        <p:spPr>
          <a:xfrm>
            <a:off x="801494" y="1569028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-304456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54053"/>
              <a:buChar char="●"/>
            </a:pPr>
            <a:r>
              <a:rPr lang="en" sz="2600">
                <a:latin typeface="Calibri"/>
                <a:ea typeface="Calibri"/>
                <a:cs typeface="Calibri"/>
                <a:sym typeface="Calibri"/>
              </a:rPr>
              <a:t>MPAS-WoFS development at NSSL</a:t>
            </a:r>
            <a:endParaRPr/>
          </a:p>
          <a:p>
            <a:pPr indent="-304456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54053"/>
              <a:buChar char="●"/>
            </a:pPr>
            <a:r>
              <a:rPr lang="en" sz="2600">
                <a:latin typeface="Calibri"/>
                <a:ea typeface="Calibri"/>
                <a:cs typeface="Calibri"/>
                <a:sym typeface="Calibri"/>
              </a:rPr>
              <a:t>Resolution flexibility using MPAS for CAM NWP?</a:t>
            </a:r>
            <a:endParaRPr/>
          </a:p>
          <a:p>
            <a:pPr indent="-304456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54053"/>
              <a:buChar char="●"/>
            </a:pPr>
            <a:r>
              <a:rPr lang="en" sz="2600">
                <a:latin typeface="Calibri"/>
                <a:ea typeface="Calibri"/>
                <a:cs typeface="Calibri"/>
                <a:sym typeface="Calibri"/>
              </a:rPr>
              <a:t>Summary</a:t>
            </a:r>
            <a:endParaRPr/>
          </a:p>
          <a:p>
            <a: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8107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6"/>
          <p:cNvSpPr txBox="1"/>
          <p:nvPr>
            <p:ph type="title"/>
          </p:nvPr>
        </p:nvSpPr>
        <p:spPr>
          <a:xfrm>
            <a:off x="729450" y="869762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Outline of Talk</a:t>
            </a:r>
            <a:endParaRPr/>
          </a:p>
        </p:txBody>
      </p:sp>
      <p:sp>
        <p:nvSpPr>
          <p:cNvPr id="69" name="Google Shape;69;p16"/>
          <p:cNvSpPr txBox="1"/>
          <p:nvPr>
            <p:ph idx="1" type="body"/>
          </p:nvPr>
        </p:nvSpPr>
        <p:spPr>
          <a:xfrm>
            <a:off x="801494" y="1569028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-3111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54053"/>
              <a:buChar char="●"/>
            </a:pPr>
            <a:r>
              <a:rPr b="1" lang="en" sz="2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MPAS-WoFS development at NSSL</a:t>
            </a:r>
            <a:endParaRPr/>
          </a:p>
          <a:p>
            <a:pPr indent="-3111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54053"/>
              <a:buChar char="●"/>
            </a:pPr>
            <a:r>
              <a:rPr lang="en" sz="2600">
                <a:latin typeface="Calibri"/>
                <a:ea typeface="Calibri"/>
                <a:cs typeface="Calibri"/>
                <a:sym typeface="Calibri"/>
              </a:rPr>
              <a:t>Resolution needed from MPAS for CAM NWP?</a:t>
            </a:r>
            <a:endParaRPr/>
          </a:p>
          <a:p>
            <a:pPr indent="-3111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54053"/>
              <a:buChar char="●"/>
            </a:pPr>
            <a:r>
              <a:rPr lang="en" sz="2600">
                <a:latin typeface="Calibri"/>
                <a:ea typeface="Calibri"/>
                <a:cs typeface="Calibri"/>
                <a:sym typeface="Calibri"/>
              </a:rPr>
              <a:t>Summary</a:t>
            </a:r>
            <a:endParaRPr/>
          </a:p>
          <a:p>
            <a: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8107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7"/>
          <p:cNvSpPr txBox="1"/>
          <p:nvPr>
            <p:ph type="title"/>
          </p:nvPr>
        </p:nvSpPr>
        <p:spPr>
          <a:xfrm>
            <a:off x="188616" y="519197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What is Warn on Forecast?</a:t>
            </a:r>
            <a:endParaRPr/>
          </a:p>
        </p:txBody>
      </p:sp>
      <p:sp>
        <p:nvSpPr>
          <p:cNvPr id="75" name="Google Shape;75;p17"/>
          <p:cNvSpPr txBox="1"/>
          <p:nvPr>
            <p:ph idx="1" type="body"/>
          </p:nvPr>
        </p:nvSpPr>
        <p:spPr>
          <a:xfrm>
            <a:off x="47666" y="1045711"/>
            <a:ext cx="5686110" cy="3837271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-285750" lvl="0" marL="2857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70270"/>
              <a:buChar char="●"/>
            </a:pPr>
            <a:r>
              <a:rPr b="0" i="0" lang="en" sz="2000" u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Weather adaptive NWP via regional relocatable grid </a:t>
            </a:r>
            <a:endParaRPr/>
          </a:p>
          <a:p>
            <a:pPr indent="-285775" lvl="1" marL="7429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79279"/>
              <a:buChar char="○"/>
            </a:pPr>
            <a:r>
              <a:rPr b="0" i="0" lang="en" sz="1500" u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900 x 900 km with 3 km resolution</a:t>
            </a:r>
            <a:endParaRPr/>
          </a:p>
          <a:p>
            <a:pPr indent="-285750" lvl="1" marL="7429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84942"/>
              <a:buChar char="○"/>
            </a:pPr>
            <a:r>
              <a:rPr b="0" i="0" lang="en" sz="1400" u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36 member ensemble using WRF model (HRRRv4 code) + GSI-ENKF</a:t>
            </a:r>
            <a:endParaRPr/>
          </a:p>
          <a:p>
            <a:pPr indent="-285750" lvl="1" marL="7429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84942"/>
              <a:buChar char="○"/>
            </a:pPr>
            <a:r>
              <a:rPr lang="en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Two components:  data assimilation system and forecast system</a:t>
            </a:r>
            <a:endParaRPr b="0" i="0" sz="1400" u="none" strike="noStrik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70270"/>
              <a:buChar char="●"/>
            </a:pPr>
            <a:r>
              <a:rPr b="0" i="0" lang="en" sz="2000" u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36 member EnKF WoFS-DAS (15 minute DA cycling)</a:t>
            </a:r>
            <a:endParaRPr/>
          </a:p>
          <a:p>
            <a:pPr indent="-171479" lvl="1" marL="6286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91476"/>
              <a:buChar char="○"/>
            </a:pPr>
            <a:r>
              <a:rPr b="0" i="0" lang="en" sz="1300" u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Assimilates radar, surface, satellite data</a:t>
            </a:r>
            <a:endParaRPr/>
          </a:p>
          <a:p>
            <a:pPr indent="-171479" lvl="1" marL="6286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91476"/>
              <a:buChar char="○"/>
            </a:pPr>
            <a:r>
              <a:rPr b="0" i="0" lang="en" sz="1300" u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Initialized from HRRR-DAS members, HRRR + GEFS perts for BC’s</a:t>
            </a:r>
            <a:endParaRPr/>
          </a:p>
          <a:p>
            <a:pPr indent="-285750" lvl="0" marL="2857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70270"/>
              <a:buChar char="●"/>
            </a:pPr>
            <a:r>
              <a:rPr b="0" i="0" lang="en" sz="2000" u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18 member forecast system</a:t>
            </a:r>
            <a:endParaRPr/>
          </a:p>
          <a:p>
            <a:pPr indent="-171450" lvl="1" marL="6286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84942"/>
              <a:buChar char="○"/>
            </a:pPr>
            <a:r>
              <a:rPr b="0" i="0" lang="en" sz="1400" u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New 6 hour </a:t>
            </a:r>
            <a:r>
              <a:rPr b="0" i="1" lang="en" sz="1400" u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forecast </a:t>
            </a:r>
            <a:r>
              <a:rPr b="0" i="0" lang="en" sz="1400" u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and </a:t>
            </a:r>
            <a:r>
              <a:rPr b="0" i="1" lang="en" sz="1400" u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web</a:t>
            </a:r>
            <a:r>
              <a:rPr b="0" i="0" lang="en" sz="1400" u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1" lang="en" sz="1400" u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output</a:t>
            </a:r>
            <a:r>
              <a:rPr b="0" i="0" lang="en" sz="1400" u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generated every 30 min</a:t>
            </a:r>
            <a:endParaRPr/>
          </a:p>
          <a:p>
            <a:pPr indent="-171450" lvl="1" marL="6286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84942"/>
              <a:buChar char="○"/>
            </a:pPr>
            <a:r>
              <a:rPr b="0" i="0" lang="en" sz="1400" u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Ensemble output every 5 </a:t>
            </a:r>
            <a:r>
              <a:rPr b="0" i="0" lang="en" sz="1400" u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0"/>
                  </a:ext>
                </a:extLst>
              </a:rPr>
              <a:t>min over </a:t>
            </a:r>
            <a:r>
              <a:rPr b="0" i="0" lang="en" sz="1400" u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6 hours (72 outputs per FCST)</a:t>
            </a:r>
            <a:endParaRPr/>
          </a:p>
          <a:p>
            <a:pPr indent="-171450" lvl="1" marL="6286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84942"/>
              <a:buChar char="○"/>
            </a:pPr>
            <a:r>
              <a:rPr b="0" i="0" lang="en" sz="1400" u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Post-processing done in parallel</a:t>
            </a:r>
            <a:endParaRPr/>
          </a:p>
          <a:p>
            <a:pPr indent="-285750" lvl="0" marL="2857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70270"/>
              <a:buChar char="●"/>
            </a:pPr>
            <a:r>
              <a:rPr b="0" i="0" lang="en" sz="2000" u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cb-WoFS</a:t>
            </a:r>
            <a:r>
              <a:rPr lang="en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:  System is containerized</a:t>
            </a:r>
            <a:endParaRPr/>
          </a:p>
          <a:p>
            <a:pPr indent="-285775" lvl="1" marL="7429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79279"/>
              <a:buChar char="○"/>
            </a:pPr>
            <a:r>
              <a:rPr lang="en" sz="15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Entire NWP system runs on Azure cloud </a:t>
            </a:r>
            <a:endParaRPr/>
          </a:p>
          <a:p>
            <a:pPr indent="-285775" lvl="1" marL="7429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79279"/>
              <a:buChar char="○"/>
            </a:pPr>
            <a:r>
              <a:rPr lang="en" sz="15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(pre, DA, FCST, post, web-viewer)</a:t>
            </a:r>
            <a:endParaRPr/>
          </a:p>
          <a:p>
            <a:pPr indent="-285775" lvl="1" marL="7429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79279"/>
              <a:buChar char="○"/>
            </a:pPr>
            <a:r>
              <a:rPr lang="en" sz="15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www.cbwofs.nssl.noaa.gov</a:t>
            </a:r>
            <a:endParaRPr b="0" i="0" sz="1500" u="none" strike="noStrik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8107"/>
              <a:buNone/>
            </a:pPr>
            <a:r>
              <a:t/>
            </a:r>
            <a:endParaRPr/>
          </a:p>
        </p:txBody>
      </p:sp>
      <p:pic>
        <p:nvPicPr>
          <p:cNvPr id="76" name="Google Shape;76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71589" y="615496"/>
            <a:ext cx="2572411" cy="2286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568284" y="2847862"/>
            <a:ext cx="2289510" cy="203512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7"/>
          <p:cNvSpPr txBox="1"/>
          <p:nvPr/>
        </p:nvSpPr>
        <p:spPr>
          <a:xfrm>
            <a:off x="7755369" y="2991748"/>
            <a:ext cx="1288785" cy="1615827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100" u="sng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Example 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4 Hour Ensemble Probabilities of Significant Storm Rotation (UH)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7 May 2024</a:t>
            </a:r>
            <a:endParaRPr b="0" i="0" sz="11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Observed Storm Reports overlaid</a:t>
            </a:r>
            <a:endParaRPr b="0" i="0" sz="11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17"/>
          <p:cNvSpPr txBox="1"/>
          <p:nvPr/>
        </p:nvSpPr>
        <p:spPr>
          <a:xfrm>
            <a:off x="5596389" y="552943"/>
            <a:ext cx="1210473" cy="2246769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100" u="sng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Example 1</a:t>
            </a:r>
            <a:r>
              <a:rPr b="1" i="0" lang="en" sz="11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3 Hour Ensemble 90% Maximum Surface wind (colors) for 5 May 2022 Derecho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MRMS 40 dBZ observations overlaid in black, svr winds reports a</a:t>
            </a:r>
            <a:r>
              <a:rPr b="0" i="0" lang="en" sz="11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1"/>
                  </a:ext>
                </a:extLst>
              </a:rPr>
              <a:t>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(90% max: &gt; 105 kts)</a:t>
            </a:r>
            <a:endParaRPr b="0" i="0" sz="11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80;p17"/>
          <p:cNvSpPr/>
          <p:nvPr/>
        </p:nvSpPr>
        <p:spPr>
          <a:xfrm>
            <a:off x="5916212" y="2500504"/>
            <a:ext cx="99900" cy="7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8"/>
          <p:cNvSpPr txBox="1"/>
          <p:nvPr>
            <p:ph type="title"/>
          </p:nvPr>
        </p:nvSpPr>
        <p:spPr>
          <a:xfrm>
            <a:off x="819158" y="489340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i="1" lang="en" sz="1800" u="none" strike="noStrike">
                <a:solidFill>
                  <a:srgbClr val="14191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2024:  In Development:  MPAS-WoFS</a:t>
            </a:r>
            <a:endParaRPr>
              <a:solidFill>
                <a:srgbClr val="14191A"/>
              </a:solidFill>
            </a:endParaRPr>
          </a:p>
        </p:txBody>
      </p:sp>
      <p:sp>
        <p:nvSpPr>
          <p:cNvPr id="86" name="Google Shape;86;p18"/>
          <p:cNvSpPr txBox="1"/>
          <p:nvPr/>
        </p:nvSpPr>
        <p:spPr>
          <a:xfrm>
            <a:off x="143929" y="852135"/>
            <a:ext cx="8047038" cy="1138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b="0" i="0" lang="en" sz="12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Color paintball for MPAS/DART Ensemble (for reflectivity &gt; 40 dBZ)</a:t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b="0" i="0" lang="en" sz="12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Black overlay is observed MRMS composite reflectivity &gt; 40 dBZ</a:t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b="0" i="0" lang="en" sz="12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MPAS/DART (left) and WRF/GSI EnKF (right) valid at 1900Z</a:t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b="1" i="1" lang="en" sz="12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MPAS-WoFS is in reasonable agreement, but suffers from a large number of spurious cells!</a:t>
            </a:r>
            <a:endParaRPr b="1" i="1" sz="14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7" name="Google Shape;87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28018" y="2132568"/>
            <a:ext cx="3304106" cy="2936983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74629" y="2132568"/>
            <a:ext cx="3304107" cy="2936984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8"/>
          <p:cNvSpPr txBox="1"/>
          <p:nvPr/>
        </p:nvSpPr>
        <p:spPr>
          <a:xfrm>
            <a:off x="968787" y="2432507"/>
            <a:ext cx="1033549" cy="2031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14191A"/>
                </a:solidFill>
                <a:latin typeface="Arial"/>
                <a:ea typeface="Arial"/>
                <a:cs typeface="Arial"/>
                <a:sym typeface="Arial"/>
              </a:rPr>
              <a:t>Paintball</a:t>
            </a:r>
            <a:endParaRPr b="0" i="0" sz="1400" u="none" cap="none" strike="noStrike">
              <a:solidFill>
                <a:srgbClr val="14191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14191A"/>
                </a:solidFill>
                <a:latin typeface="Arial"/>
                <a:ea typeface="Arial"/>
                <a:cs typeface="Arial"/>
                <a:sym typeface="Arial"/>
              </a:rPr>
              <a:t>Analysis at</a:t>
            </a:r>
            <a:endParaRPr b="0" i="0" sz="1400" u="none" cap="none" strike="noStrike">
              <a:solidFill>
                <a:srgbClr val="14191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14191A"/>
                </a:solidFill>
                <a:latin typeface="Arial"/>
                <a:ea typeface="Arial"/>
                <a:cs typeface="Arial"/>
                <a:sym typeface="Arial"/>
              </a:rPr>
              <a:t>19 UTC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14191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14191A"/>
                </a:solidFill>
                <a:latin typeface="Arial"/>
                <a:ea typeface="Arial"/>
                <a:cs typeface="Arial"/>
                <a:sym typeface="Arial"/>
              </a:rPr>
              <a:t>10 April 2024</a:t>
            </a:r>
            <a:endParaRPr b="0" i="0" sz="1400" u="none" cap="none" strike="noStrike">
              <a:solidFill>
                <a:srgbClr val="14191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br>
              <a:rPr b="0" i="0" lang="en" sz="1400" u="none" cap="none" strike="noStrike">
                <a:solidFill>
                  <a:srgbClr val="14191A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400" u="none" cap="none" strike="noStrike">
              <a:solidFill>
                <a:srgbClr val="14191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18"/>
          <p:cNvSpPr/>
          <p:nvPr/>
        </p:nvSpPr>
        <p:spPr>
          <a:xfrm rot="-2802465">
            <a:off x="2785380" y="3170648"/>
            <a:ext cx="914400" cy="860821"/>
          </a:xfrm>
          <a:prstGeom prst="ellipse">
            <a:avLst/>
          </a:prstGeom>
          <a:noFill/>
          <a:ln cap="flat" cmpd="sng" w="22225">
            <a:solidFill>
              <a:srgbClr val="252525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18"/>
          <p:cNvSpPr/>
          <p:nvPr/>
        </p:nvSpPr>
        <p:spPr>
          <a:xfrm rot="-2802465">
            <a:off x="5731992" y="3170648"/>
            <a:ext cx="914400" cy="860821"/>
          </a:xfrm>
          <a:prstGeom prst="ellipse">
            <a:avLst/>
          </a:prstGeom>
          <a:noFill/>
          <a:ln cap="flat" cmpd="sng" w="22225">
            <a:solidFill>
              <a:srgbClr val="252525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18"/>
          <p:cNvSpPr/>
          <p:nvPr/>
        </p:nvSpPr>
        <p:spPr>
          <a:xfrm rot="-926923">
            <a:off x="2772476" y="4347934"/>
            <a:ext cx="1540335" cy="650941"/>
          </a:xfrm>
          <a:prstGeom prst="ellipse">
            <a:avLst/>
          </a:prstGeom>
          <a:noFill/>
          <a:ln cap="flat" cmpd="sng" w="22225">
            <a:solidFill>
              <a:srgbClr val="252525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18"/>
          <p:cNvSpPr/>
          <p:nvPr/>
        </p:nvSpPr>
        <p:spPr>
          <a:xfrm rot="-926923">
            <a:off x="5764903" y="4347934"/>
            <a:ext cx="1540335" cy="650941"/>
          </a:xfrm>
          <a:prstGeom prst="ellipse">
            <a:avLst/>
          </a:prstGeom>
          <a:noFill/>
          <a:ln cap="flat" cmpd="sng" w="22225">
            <a:solidFill>
              <a:srgbClr val="252525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4" name="Google Shape;94;p18"/>
          <p:cNvCxnSpPr/>
          <p:nvPr/>
        </p:nvCxnSpPr>
        <p:spPr>
          <a:xfrm>
            <a:off x="2569123" y="2926633"/>
            <a:ext cx="767563" cy="1684160"/>
          </a:xfrm>
          <a:prstGeom prst="straightConnector1">
            <a:avLst/>
          </a:prstGeom>
          <a:noFill/>
          <a:ln cap="flat" cmpd="sng" w="9525">
            <a:solidFill>
              <a:srgbClr val="14191A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95" name="Google Shape;95;p18"/>
          <p:cNvCxnSpPr>
            <a:stCxn id="96" idx="2"/>
          </p:cNvCxnSpPr>
          <p:nvPr/>
        </p:nvCxnSpPr>
        <p:spPr>
          <a:xfrm>
            <a:off x="2755856" y="2973136"/>
            <a:ext cx="380100" cy="615600"/>
          </a:xfrm>
          <a:prstGeom prst="straightConnector1">
            <a:avLst/>
          </a:prstGeom>
          <a:noFill/>
          <a:ln cap="flat" cmpd="sng" w="9525">
            <a:solidFill>
              <a:srgbClr val="14191A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97" name="Google Shape;97;p18"/>
          <p:cNvSpPr txBox="1"/>
          <p:nvPr/>
        </p:nvSpPr>
        <p:spPr>
          <a:xfrm>
            <a:off x="6752827" y="1178458"/>
            <a:ext cx="2103461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1" lang="en" sz="14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Analyses after 4 hours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1" lang="en" sz="14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of cycling every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1" lang="en" sz="14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15 min with radar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1" lang="en" sz="14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surface, and satellite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18"/>
          <p:cNvSpPr txBox="1"/>
          <p:nvPr/>
        </p:nvSpPr>
        <p:spPr>
          <a:xfrm>
            <a:off x="5297148" y="2296707"/>
            <a:ext cx="115127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WRF-WoFS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8"/>
          <p:cNvSpPr txBox="1"/>
          <p:nvPr/>
        </p:nvSpPr>
        <p:spPr>
          <a:xfrm>
            <a:off x="2328017" y="2239461"/>
            <a:ext cx="1271502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MPAS-WoFS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18"/>
          <p:cNvSpPr txBox="1"/>
          <p:nvPr/>
        </p:nvSpPr>
        <p:spPr>
          <a:xfrm>
            <a:off x="2384600" y="2542249"/>
            <a:ext cx="742511" cy="43088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Spurious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cells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9"/>
          <p:cNvSpPr txBox="1"/>
          <p:nvPr>
            <p:ph type="title"/>
          </p:nvPr>
        </p:nvSpPr>
        <p:spPr>
          <a:xfrm>
            <a:off x="727800" y="637006"/>
            <a:ext cx="7590548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Why is MPAS noisier?  Different Equation Sets?</a:t>
            </a:r>
            <a:endParaRPr/>
          </a:p>
        </p:txBody>
      </p:sp>
      <p:pic>
        <p:nvPicPr>
          <p:cNvPr id="105" name="Google Shape;105;p19"/>
          <p:cNvPicPr preferRelativeResize="0"/>
          <p:nvPr/>
        </p:nvPicPr>
        <p:blipFill rotWithShape="1">
          <a:blip r:embed="rId3">
            <a:alphaModFix/>
          </a:blip>
          <a:srcRect b="0" l="11777" r="56156" t="0"/>
          <a:stretch/>
        </p:blipFill>
        <p:spPr>
          <a:xfrm>
            <a:off x="410095" y="1975008"/>
            <a:ext cx="2987040" cy="2290763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6" name="Google Shape;106;p19"/>
          <p:cNvSpPr txBox="1"/>
          <p:nvPr/>
        </p:nvSpPr>
        <p:spPr>
          <a:xfrm>
            <a:off x="619527" y="1333698"/>
            <a:ext cx="1874291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WRF Equations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9"/>
          <p:cNvSpPr/>
          <p:nvPr/>
        </p:nvSpPr>
        <p:spPr>
          <a:xfrm>
            <a:off x="964275" y="1991633"/>
            <a:ext cx="892233" cy="1004718"/>
          </a:xfrm>
          <a:prstGeom prst="rect">
            <a:avLst/>
          </a:prstGeom>
          <a:noFill/>
          <a:ln cap="flat" cmpd="sng" w="38100">
            <a:solidFill>
              <a:srgbClr val="C00000">
                <a:alpha val="8000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8" name="Google Shape;108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67773" y="1895301"/>
            <a:ext cx="4791290" cy="2685951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9" name="Google Shape;109;p19"/>
          <p:cNvSpPr txBox="1"/>
          <p:nvPr/>
        </p:nvSpPr>
        <p:spPr>
          <a:xfrm>
            <a:off x="5526807" y="1333698"/>
            <a:ext cx="2608582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MPAS Equations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19"/>
          <p:cNvSpPr/>
          <p:nvPr/>
        </p:nvSpPr>
        <p:spPr>
          <a:xfrm>
            <a:off x="6650184" y="2032302"/>
            <a:ext cx="853440" cy="424601"/>
          </a:xfrm>
          <a:prstGeom prst="rect">
            <a:avLst/>
          </a:prstGeom>
          <a:noFill/>
          <a:ln cap="flat" cmpd="sng" w="38100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19"/>
          <p:cNvSpPr/>
          <p:nvPr/>
        </p:nvSpPr>
        <p:spPr>
          <a:xfrm>
            <a:off x="5328460" y="2571750"/>
            <a:ext cx="684413" cy="424601"/>
          </a:xfrm>
          <a:prstGeom prst="rect">
            <a:avLst/>
          </a:prstGeom>
          <a:noFill/>
          <a:ln cap="flat" cmpd="sng" w="38100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19"/>
          <p:cNvSpPr/>
          <p:nvPr/>
        </p:nvSpPr>
        <p:spPr>
          <a:xfrm>
            <a:off x="7570126" y="2040961"/>
            <a:ext cx="684413" cy="424601"/>
          </a:xfrm>
          <a:prstGeom prst="rect">
            <a:avLst/>
          </a:prstGeom>
          <a:noFill/>
          <a:ln cap="flat" cmpd="sng" w="38100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0"/>
          <p:cNvSpPr txBox="1"/>
          <p:nvPr>
            <p:ph type="title"/>
          </p:nvPr>
        </p:nvSpPr>
        <p:spPr>
          <a:xfrm>
            <a:off x="727650" y="603755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Why is MPAS noisier? </a:t>
            </a:r>
            <a:endParaRPr/>
          </a:p>
        </p:txBody>
      </p:sp>
      <p:sp>
        <p:nvSpPr>
          <p:cNvPr id="118" name="Google Shape;118;p20"/>
          <p:cNvSpPr txBox="1"/>
          <p:nvPr>
            <p:ph idx="1" type="body"/>
          </p:nvPr>
        </p:nvSpPr>
        <p:spPr>
          <a:xfrm>
            <a:off x="220702" y="1182727"/>
            <a:ext cx="8702596" cy="32683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2500"/>
          </a:bodyPr>
          <a:lstStyle/>
          <a:p>
            <a:pPr indent="-311149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87837"/>
              <a:buChar char="●"/>
            </a:pP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In WRF, horizontal momentum advection (red box) has implicit dissipation for odd-order transport (5</a:t>
            </a:r>
            <a:r>
              <a:rPr baseline="30000" lang="en" sz="1600"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)</a:t>
            </a:r>
            <a:endParaRPr/>
          </a:p>
          <a:p>
            <a:pPr indent="-311149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87837"/>
              <a:buChar char="●"/>
            </a:pP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MPAS’s vorticity/KE formulation for horizontal dynamics (red boxes) uses non-dissipative discretizations</a:t>
            </a:r>
            <a:endParaRPr/>
          </a:p>
          <a:p>
            <a:pPr indent="-311149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87837"/>
              <a:buChar char="●"/>
            </a:pP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MPAS has no explicit filtering available for scalars (NSSL is testing a 4</a:t>
            </a:r>
            <a:r>
              <a:rPr baseline="30000" lang="en" sz="1600"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 order filter now)</a:t>
            </a:r>
            <a:endParaRPr/>
          </a:p>
          <a:p>
            <a:pPr indent="-311149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87837"/>
              <a:buChar char="●"/>
            </a:pP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For hydrometeors, the formally 3</a:t>
            </a:r>
            <a:r>
              <a:rPr baseline="30000" lang="en" sz="1600">
                <a:latin typeface="Calibri"/>
                <a:ea typeface="Calibri"/>
                <a:cs typeface="Calibri"/>
                <a:sym typeface="Calibri"/>
              </a:rPr>
              <a:t>rd</a:t>
            </a: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 order advection seems to work better </a:t>
            </a:r>
            <a:r>
              <a:rPr lang="en">
                <a:latin typeface="Calibri"/>
                <a:ea typeface="Calibri"/>
                <a:cs typeface="Calibri"/>
                <a:sym typeface="Calibri"/>
              </a:rPr>
              <a:t>(config_coef_3</a:t>
            </a:r>
            <a:r>
              <a:rPr baseline="30000" lang="en">
                <a:latin typeface="Calibri"/>
                <a:ea typeface="Calibri"/>
                <a:cs typeface="Calibri"/>
                <a:sym typeface="Calibri"/>
              </a:rPr>
              <a:t>rd</a:t>
            </a:r>
            <a:r>
              <a:rPr lang="en">
                <a:latin typeface="Calibri"/>
                <a:ea typeface="Calibri"/>
                <a:cs typeface="Calibri"/>
                <a:sym typeface="Calibri"/>
              </a:rPr>
              <a:t>_order=1.0)</a:t>
            </a:r>
            <a:endParaRPr/>
          </a:p>
          <a:p>
            <a:pPr indent="-311149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87837"/>
              <a:buChar char="●"/>
            </a:pP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Easy to add higher-order transport scheme in vertical (5</a:t>
            </a:r>
            <a:r>
              <a:rPr baseline="30000" lang="en" sz="1600"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 order, piecewise splines, etc).</a:t>
            </a:r>
            <a:endParaRPr/>
          </a:p>
          <a:p>
            <a:pPr indent="-311149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87837"/>
              <a:buChar char="●"/>
            </a:pP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More tuning is needed…..because….</a:t>
            </a:r>
            <a:endParaRPr/>
          </a:p>
          <a:p>
            <a:pPr indent="0" lvl="0" marL="14605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108107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ownload-12.png" id="123" name="Google Shape;123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3000" y="1938245"/>
            <a:ext cx="6858001" cy="1755234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1"/>
          <p:cNvSpPr txBox="1"/>
          <p:nvPr/>
        </p:nvSpPr>
        <p:spPr>
          <a:xfrm>
            <a:off x="3774174" y="2115891"/>
            <a:ext cx="701714" cy="346297"/>
          </a:xfrm>
          <a:prstGeom prst="rect">
            <a:avLst/>
          </a:prstGeom>
          <a:solidFill>
            <a:srgbClr val="DCDEE0"/>
          </a:solidFill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26775" lIns="26775" spcFirstLastPara="1" rIns="26775" wrap="square" tIns="267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33"/>
              <a:buFont typeface="Arial"/>
              <a:buNone/>
            </a:pPr>
            <a:r>
              <a:rPr b="1" i="0" lang="en" sz="633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WRF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33"/>
              <a:buFont typeface="Arial"/>
              <a:buNone/>
            </a:pPr>
            <a:r>
              <a:rPr b="0" i="0" lang="en" sz="633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  <a:r>
              <a:rPr b="0" baseline="-25000" i="0" lang="en" sz="633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max</a:t>
            </a:r>
            <a:r>
              <a:rPr b="0" i="0" lang="en" sz="633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7.5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33"/>
              <a:buFont typeface="Arial"/>
              <a:buNone/>
            </a:pPr>
            <a:r>
              <a:rPr b="0" i="0" lang="en" sz="633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Cold Pool:  16.9%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21"/>
          <p:cNvSpPr txBox="1"/>
          <p:nvPr/>
        </p:nvSpPr>
        <p:spPr>
          <a:xfrm>
            <a:off x="2038331" y="2115891"/>
            <a:ext cx="701714" cy="346297"/>
          </a:xfrm>
          <a:prstGeom prst="rect">
            <a:avLst/>
          </a:prstGeom>
          <a:solidFill>
            <a:srgbClr val="DCDEE0"/>
          </a:solidFill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26775" lIns="26775" spcFirstLastPara="1" rIns="26775" wrap="square" tIns="267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33"/>
              <a:buFont typeface="Arial"/>
              <a:buNone/>
            </a:pPr>
            <a:r>
              <a:rPr b="1" i="0" lang="en" sz="633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CM1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33"/>
              <a:buFont typeface="Arial"/>
              <a:buNone/>
            </a:pPr>
            <a:r>
              <a:rPr b="0" i="0" lang="en" sz="633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  <a:r>
              <a:rPr b="0" baseline="-25000" i="0" lang="en" sz="633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max</a:t>
            </a:r>
            <a:r>
              <a:rPr b="0" i="0" lang="en" sz="633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5.7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33"/>
              <a:buFont typeface="Arial"/>
              <a:buNone/>
            </a:pPr>
            <a:r>
              <a:rPr b="0" i="0" lang="en" sz="633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Cold Pool:  12.3%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21"/>
          <p:cNvSpPr txBox="1"/>
          <p:nvPr/>
        </p:nvSpPr>
        <p:spPr>
          <a:xfrm>
            <a:off x="5496624" y="2135435"/>
            <a:ext cx="701714" cy="346297"/>
          </a:xfrm>
          <a:prstGeom prst="rect">
            <a:avLst/>
          </a:prstGeom>
          <a:solidFill>
            <a:srgbClr val="DCDEE0"/>
          </a:solidFill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26775" lIns="26775" spcFirstLastPara="1" rIns="26775" wrap="square" tIns="267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33"/>
              <a:buFont typeface="Arial"/>
              <a:buNone/>
            </a:pPr>
            <a:r>
              <a:rPr b="1" i="0" lang="en" sz="633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MPAS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33"/>
              <a:buFont typeface="Arial"/>
              <a:buNone/>
            </a:pPr>
            <a:r>
              <a:rPr b="0" i="0" lang="en" sz="633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  <a:r>
              <a:rPr b="0" baseline="-25000" i="0" lang="en" sz="633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max</a:t>
            </a:r>
            <a:r>
              <a:rPr b="0" i="0" lang="en" sz="633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7.7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33"/>
              <a:buFont typeface="Arial"/>
              <a:buNone/>
            </a:pPr>
            <a:r>
              <a:rPr b="0" i="0" lang="en" sz="633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Cold Pool:  18.1%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7" name="Google Shape;127;p21"/>
          <p:cNvCxnSpPr/>
          <p:nvPr/>
        </p:nvCxnSpPr>
        <p:spPr>
          <a:xfrm rot="10800000">
            <a:off x="3809646" y="3139937"/>
            <a:ext cx="2155175" cy="888746"/>
          </a:xfrm>
          <a:prstGeom prst="straightConnector1">
            <a:avLst/>
          </a:prstGeom>
          <a:noFill/>
          <a:ln cap="flat" cmpd="sng" w="25400">
            <a:solidFill>
              <a:srgbClr val="000000"/>
            </a:solidFill>
            <a:prstDash val="solid"/>
            <a:miter lim="400000"/>
            <a:headEnd len="sm" w="sm" type="none"/>
            <a:tailEnd len="med" w="med" type="triangle"/>
          </a:ln>
        </p:spPr>
      </p:cxnSp>
      <p:cxnSp>
        <p:nvCxnSpPr>
          <p:cNvPr id="128" name="Google Shape;128;p21"/>
          <p:cNvCxnSpPr/>
          <p:nvPr/>
        </p:nvCxnSpPr>
        <p:spPr>
          <a:xfrm rot="10800000">
            <a:off x="5527605" y="3110489"/>
            <a:ext cx="721344" cy="984561"/>
          </a:xfrm>
          <a:prstGeom prst="straightConnector1">
            <a:avLst/>
          </a:prstGeom>
          <a:noFill/>
          <a:ln cap="flat" cmpd="sng" w="25400">
            <a:solidFill>
              <a:srgbClr val="000000"/>
            </a:solidFill>
            <a:prstDash val="solid"/>
            <a:miter lim="400000"/>
            <a:headEnd len="sm" w="sm" type="none"/>
            <a:tailEnd len="med" w="med" type="triangle"/>
          </a:ln>
        </p:spPr>
      </p:cxnSp>
      <p:sp>
        <p:nvSpPr>
          <p:cNvPr id="129" name="Google Shape;129;p21"/>
          <p:cNvSpPr txBox="1"/>
          <p:nvPr/>
        </p:nvSpPr>
        <p:spPr>
          <a:xfrm>
            <a:off x="3783752" y="2788584"/>
            <a:ext cx="738584" cy="281215"/>
          </a:xfrm>
          <a:prstGeom prst="rect">
            <a:avLst/>
          </a:prstGeom>
          <a:noFill/>
          <a:ln>
            <a:noFill/>
          </a:ln>
        </p:spPr>
        <p:txBody>
          <a:bodyPr anchorCtr="0" anchor="ctr" bIns="26775" lIns="26775" spcFirstLastPara="1" rIns="26775" wrap="square" tIns="267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WRF-5</a:t>
            </a:r>
            <a:r>
              <a:rPr b="1" i="0" lang="en" sz="1476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endParaRPr b="1" i="0" sz="1476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21"/>
          <p:cNvSpPr txBox="1"/>
          <p:nvPr/>
        </p:nvSpPr>
        <p:spPr>
          <a:xfrm>
            <a:off x="2018546" y="2919847"/>
            <a:ext cx="701714" cy="269545"/>
          </a:xfrm>
          <a:prstGeom prst="rect">
            <a:avLst/>
          </a:prstGeom>
          <a:noFill/>
          <a:ln>
            <a:noFill/>
          </a:ln>
        </p:spPr>
        <p:txBody>
          <a:bodyPr anchorCtr="0" anchor="ctr" bIns="26775" lIns="26775" spcFirstLastPara="1" rIns="26775" wrap="square" tIns="267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CM1-5th</a:t>
            </a:r>
            <a:endParaRPr b="1" i="0" sz="1400" u="none" cap="none" strike="noStrik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1" name="Google Shape;131;p21"/>
          <p:cNvCxnSpPr/>
          <p:nvPr/>
        </p:nvCxnSpPr>
        <p:spPr>
          <a:xfrm rot="10800000">
            <a:off x="1915445" y="3260600"/>
            <a:ext cx="971458" cy="497169"/>
          </a:xfrm>
          <a:prstGeom prst="straightConnector1">
            <a:avLst/>
          </a:prstGeom>
          <a:noFill/>
          <a:ln cap="flat" cmpd="sng" w="25400">
            <a:solidFill>
              <a:srgbClr val="000000"/>
            </a:solidFill>
            <a:prstDash val="solid"/>
            <a:miter lim="400000"/>
            <a:headEnd len="sm" w="sm" type="none"/>
            <a:tailEnd len="med" w="med" type="triangle"/>
          </a:ln>
        </p:spPr>
      </p:cxnSp>
      <p:cxnSp>
        <p:nvCxnSpPr>
          <p:cNvPr id="132" name="Google Shape;132;p21"/>
          <p:cNvCxnSpPr/>
          <p:nvPr/>
        </p:nvCxnSpPr>
        <p:spPr>
          <a:xfrm flipH="1" rot="10800000">
            <a:off x="3282159" y="3424096"/>
            <a:ext cx="248215" cy="357410"/>
          </a:xfrm>
          <a:prstGeom prst="straightConnector1">
            <a:avLst/>
          </a:prstGeom>
          <a:noFill/>
          <a:ln cap="flat" cmpd="sng" w="25400">
            <a:solidFill>
              <a:srgbClr val="000000"/>
            </a:solidFill>
            <a:prstDash val="solid"/>
            <a:miter lim="400000"/>
            <a:headEnd len="sm" w="sm" type="none"/>
            <a:tailEnd len="med" w="med" type="triangle"/>
          </a:ln>
        </p:spPr>
      </p:cxnSp>
      <p:sp>
        <p:nvSpPr>
          <p:cNvPr id="133" name="Google Shape;133;p21"/>
          <p:cNvSpPr txBox="1"/>
          <p:nvPr/>
        </p:nvSpPr>
        <p:spPr>
          <a:xfrm>
            <a:off x="3916882" y="3842145"/>
            <a:ext cx="1060760" cy="346232"/>
          </a:xfrm>
          <a:prstGeom prst="rect">
            <a:avLst/>
          </a:prstGeom>
          <a:noFill/>
          <a:ln>
            <a:noFill/>
          </a:ln>
        </p:spPr>
        <p:txBody>
          <a:bodyPr anchorCtr="0" anchor="ctr" bIns="26775" lIns="26775" spcFirstLastPara="1" rIns="26775" wrap="square" tIns="267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49"/>
              <a:buFont typeface="Arial"/>
              <a:buNone/>
            </a:pPr>
            <a:r>
              <a:rPr b="0" i="1" lang="en" sz="94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Sub-domain of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49"/>
              <a:buFont typeface="Arial"/>
              <a:buNone/>
            </a:pPr>
            <a:r>
              <a:rPr b="0" i="1" lang="en" sz="94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400</a:t>
            </a:r>
            <a:r>
              <a:rPr b="0" baseline="30000" i="1" lang="en" sz="94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b="0" i="1" lang="en" sz="94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km shown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4" name="Google Shape;134;p21"/>
          <p:cNvCxnSpPr/>
          <p:nvPr/>
        </p:nvCxnSpPr>
        <p:spPr>
          <a:xfrm flipH="1" rot="10800000">
            <a:off x="6433792" y="3115756"/>
            <a:ext cx="693102" cy="974030"/>
          </a:xfrm>
          <a:prstGeom prst="straightConnector1">
            <a:avLst/>
          </a:prstGeom>
          <a:noFill/>
          <a:ln cap="flat" cmpd="sng" w="25400">
            <a:solidFill>
              <a:srgbClr val="000000"/>
            </a:solidFill>
            <a:prstDash val="solid"/>
            <a:miter lim="400000"/>
            <a:headEnd len="sm" w="sm" type="none"/>
            <a:tailEnd len="med" w="med" type="triangle"/>
          </a:ln>
        </p:spPr>
      </p:cxnSp>
      <p:sp>
        <p:nvSpPr>
          <p:cNvPr id="135" name="Google Shape;135;p21"/>
          <p:cNvSpPr txBox="1"/>
          <p:nvPr/>
        </p:nvSpPr>
        <p:spPr>
          <a:xfrm>
            <a:off x="2330932" y="3647348"/>
            <a:ext cx="974225" cy="735826"/>
          </a:xfrm>
          <a:prstGeom prst="rect">
            <a:avLst/>
          </a:prstGeom>
          <a:solidFill>
            <a:srgbClr val="DCDEE0"/>
          </a:solidFill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26775" lIns="26775" spcFirstLastPara="1" rIns="26775" wrap="square" tIns="267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6"/>
              <a:buFont typeface="Arial"/>
              <a:buNone/>
            </a:pPr>
            <a:r>
              <a:rPr b="0" i="0" lang="en" sz="1266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Cold Pool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6"/>
              <a:buFont typeface="Arial"/>
              <a:buNone/>
            </a:pPr>
            <a:r>
              <a:rPr b="0" i="0" lang="en" sz="1266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depicted by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49"/>
              <a:buFont typeface="Arial"/>
              <a:buNone/>
            </a:pPr>
            <a:r>
              <a:rPr b="0" i="0" lang="en" sz="94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grey shading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49"/>
              <a:buFont typeface="Arial"/>
              <a:buNone/>
            </a:pPr>
            <a:r>
              <a:rPr b="0" i="0" lang="en" sz="94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where  ΔT &lt; -1 C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21"/>
          <p:cNvSpPr txBox="1"/>
          <p:nvPr/>
        </p:nvSpPr>
        <p:spPr>
          <a:xfrm>
            <a:off x="5828693" y="3744568"/>
            <a:ext cx="890626" cy="946653"/>
          </a:xfrm>
          <a:prstGeom prst="rect">
            <a:avLst/>
          </a:prstGeom>
          <a:solidFill>
            <a:srgbClr val="DCDEE0"/>
          </a:solidFill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26775" lIns="26775" spcFirstLastPara="1" rIns="26775" wrap="square" tIns="267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"/>
              <a:buFont typeface="Arial"/>
              <a:buNone/>
            </a:pPr>
            <a:r>
              <a:rPr b="0" i="0" lang="en" sz="1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 &gt; 1 m/s below 2 km updrafts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"/>
              <a:buFont typeface="Arial"/>
              <a:buNone/>
            </a:pPr>
            <a:r>
              <a:rPr b="0" i="0" lang="en" sz="11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are color pixels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21"/>
          <p:cNvSpPr txBox="1"/>
          <p:nvPr/>
        </p:nvSpPr>
        <p:spPr>
          <a:xfrm>
            <a:off x="7232467" y="2115891"/>
            <a:ext cx="701714" cy="346297"/>
          </a:xfrm>
          <a:prstGeom prst="rect">
            <a:avLst/>
          </a:prstGeom>
          <a:solidFill>
            <a:srgbClr val="DCDEE0"/>
          </a:solidFill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26775" lIns="26775" spcFirstLastPara="1" rIns="26775" wrap="square" tIns="267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33"/>
              <a:buFont typeface="Arial"/>
              <a:buNone/>
            </a:pPr>
            <a:r>
              <a:rPr b="1" i="0" lang="en" sz="633" u="none" cap="none" strike="noStrik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MPAS-3OT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33"/>
              <a:buFont typeface="Arial"/>
              <a:buNone/>
            </a:pPr>
            <a:r>
              <a:rPr b="0" i="0" lang="en" sz="633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  <a:r>
              <a:rPr b="0" baseline="-25000" i="0" lang="en" sz="633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max</a:t>
            </a:r>
            <a:r>
              <a:rPr b="0" i="0" lang="en" sz="633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6.8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33"/>
              <a:buFont typeface="Arial"/>
              <a:buNone/>
            </a:pPr>
            <a:r>
              <a:rPr b="0" i="0" lang="en" sz="633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Cold Pool:  16.1%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21"/>
          <p:cNvSpPr txBox="1"/>
          <p:nvPr/>
        </p:nvSpPr>
        <p:spPr>
          <a:xfrm>
            <a:off x="6413758" y="1212352"/>
            <a:ext cx="1426272" cy="433564"/>
          </a:xfrm>
          <a:prstGeom prst="rect">
            <a:avLst/>
          </a:prstGeom>
          <a:noFill/>
          <a:ln>
            <a:noFill/>
          </a:ln>
        </p:spPr>
        <p:txBody>
          <a:bodyPr anchorCtr="0" anchor="ctr" bIns="26775" lIns="26775" spcFirstLastPara="1" rIns="26775" wrap="square" tIns="267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b="0" baseline="30000" i="0" lang="en" sz="1200" u="none" cap="none" strike="noStrik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rd</a:t>
            </a:r>
            <a:r>
              <a:rPr b="0" i="0" lang="en" sz="1200" u="none" cap="none" strike="noStrik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-Order transport</a:t>
            </a:r>
            <a:endParaRPr b="0" i="0" sz="1200" u="none" cap="none" strike="noStrike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6"/>
              <a:buFont typeface="Arial"/>
              <a:buNone/>
            </a:pPr>
            <a:r>
              <a:rPr b="0" i="0" lang="en" sz="1266" u="none" cap="none" strike="noStrik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(strong dissipation)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9" name="Google Shape;139;p21"/>
          <p:cNvCxnSpPr/>
          <p:nvPr/>
        </p:nvCxnSpPr>
        <p:spPr>
          <a:xfrm>
            <a:off x="6891144" y="1611849"/>
            <a:ext cx="188420" cy="383053"/>
          </a:xfrm>
          <a:prstGeom prst="straightConnector1">
            <a:avLst/>
          </a:prstGeom>
          <a:noFill/>
          <a:ln cap="flat" cmpd="sng" w="25400">
            <a:solidFill>
              <a:srgbClr val="000000"/>
            </a:solidFill>
            <a:prstDash val="solid"/>
            <a:miter lim="400000"/>
            <a:headEnd len="sm" w="sm" type="none"/>
            <a:tailEnd len="med" w="med" type="triangle"/>
          </a:ln>
        </p:spPr>
      </p:cxnSp>
      <p:sp>
        <p:nvSpPr>
          <p:cNvPr id="140" name="Google Shape;140;p21"/>
          <p:cNvSpPr txBox="1"/>
          <p:nvPr/>
        </p:nvSpPr>
        <p:spPr>
          <a:xfrm>
            <a:off x="4524146" y="1143930"/>
            <a:ext cx="1442302" cy="433564"/>
          </a:xfrm>
          <a:prstGeom prst="rect">
            <a:avLst/>
          </a:prstGeom>
          <a:noFill/>
          <a:ln>
            <a:noFill/>
          </a:ln>
        </p:spPr>
        <p:txBody>
          <a:bodyPr anchorCtr="0" anchor="ctr" bIns="26775" lIns="26775" spcFirstLastPara="1" rIns="26775" wrap="square" tIns="267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~4</a:t>
            </a:r>
            <a:r>
              <a:rPr b="0" baseline="30000" i="0" lang="en" sz="12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b="0" i="0" lang="en" sz="12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-Order transport</a:t>
            </a:r>
            <a:endParaRPr b="0" i="0" sz="12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6"/>
              <a:buFont typeface="Arial"/>
              <a:buNone/>
            </a:pPr>
            <a:r>
              <a:rPr b="0" i="0" lang="en" sz="1266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(weak dissipation)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1" name="Google Shape;141;p21"/>
          <p:cNvCxnSpPr/>
          <p:nvPr/>
        </p:nvCxnSpPr>
        <p:spPr>
          <a:xfrm>
            <a:off x="5264687" y="1565271"/>
            <a:ext cx="188420" cy="383053"/>
          </a:xfrm>
          <a:prstGeom prst="straightConnector1">
            <a:avLst/>
          </a:prstGeom>
          <a:noFill/>
          <a:ln cap="flat" cmpd="sng" w="25400">
            <a:solidFill>
              <a:srgbClr val="000000"/>
            </a:solidFill>
            <a:prstDash val="solid"/>
            <a:miter lim="400000"/>
            <a:headEnd len="sm" w="sm" type="none"/>
            <a:tailEnd len="med" w="med" type="triangle"/>
          </a:ln>
        </p:spPr>
      </p:cxnSp>
      <p:sp>
        <p:nvSpPr>
          <p:cNvPr id="142" name="Google Shape;142;p21"/>
          <p:cNvSpPr txBox="1"/>
          <p:nvPr/>
        </p:nvSpPr>
        <p:spPr>
          <a:xfrm>
            <a:off x="7254635" y="2125571"/>
            <a:ext cx="420653" cy="143356"/>
          </a:xfrm>
          <a:prstGeom prst="rect">
            <a:avLst/>
          </a:prstGeom>
          <a:solidFill>
            <a:srgbClr val="DCDEE0"/>
          </a:solidFill>
          <a:ln>
            <a:noFill/>
          </a:ln>
        </p:spPr>
        <p:txBody>
          <a:bodyPr anchorCtr="0" anchor="ctr" bIns="26775" lIns="26775" spcFirstLastPara="1" rIns="26775" wrap="square" tIns="267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"/>
              <a:buFont typeface="Arial"/>
              <a:buNone/>
            </a:pPr>
            <a:r>
              <a:rPr b="1" i="0" lang="en" sz="58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MPAS-3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21"/>
          <p:cNvSpPr txBox="1"/>
          <p:nvPr/>
        </p:nvSpPr>
        <p:spPr>
          <a:xfrm>
            <a:off x="5527605" y="2142197"/>
            <a:ext cx="420653" cy="143356"/>
          </a:xfrm>
          <a:prstGeom prst="rect">
            <a:avLst/>
          </a:prstGeom>
          <a:solidFill>
            <a:srgbClr val="DCDEE0"/>
          </a:solidFill>
          <a:ln>
            <a:noFill/>
          </a:ln>
        </p:spPr>
        <p:txBody>
          <a:bodyPr anchorCtr="0" anchor="ctr" bIns="26775" lIns="26775" spcFirstLastPara="1" rIns="26775" wrap="square" tIns="267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"/>
              <a:buFont typeface="Arial"/>
              <a:buNone/>
            </a:pPr>
            <a:r>
              <a:rPr b="1" i="0" lang="en" sz="58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MPAS-4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21"/>
          <p:cNvSpPr txBox="1"/>
          <p:nvPr/>
        </p:nvSpPr>
        <p:spPr>
          <a:xfrm>
            <a:off x="5496624" y="2811275"/>
            <a:ext cx="805910" cy="269545"/>
          </a:xfrm>
          <a:prstGeom prst="rect">
            <a:avLst/>
          </a:prstGeom>
          <a:noFill/>
          <a:ln>
            <a:noFill/>
          </a:ln>
        </p:spPr>
        <p:txBody>
          <a:bodyPr anchorCtr="0" anchor="ctr" bIns="26775" lIns="26775" spcFirstLastPara="1" rIns="26775" wrap="square" tIns="267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MPAS-4th</a:t>
            </a:r>
            <a:endParaRPr b="1" i="0" sz="1400" u="none" cap="none" strike="noStrike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21"/>
          <p:cNvSpPr txBox="1"/>
          <p:nvPr/>
        </p:nvSpPr>
        <p:spPr>
          <a:xfrm>
            <a:off x="7212723" y="3305645"/>
            <a:ext cx="788277" cy="23876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26775" lIns="26775" spcFirstLastPara="1" rIns="26775" wrap="square" tIns="267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MPAS-3rd</a:t>
            </a:r>
            <a:endParaRPr b="1" i="0" sz="12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21"/>
          <p:cNvSpPr txBox="1"/>
          <p:nvPr/>
        </p:nvSpPr>
        <p:spPr>
          <a:xfrm>
            <a:off x="86329" y="1093012"/>
            <a:ext cx="3786614" cy="738664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Simple idealized squall line simulations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Same physics (Kessler)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Horizontal cross section at 4 hours shown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21"/>
          <p:cNvSpPr txBox="1"/>
          <p:nvPr/>
        </p:nvSpPr>
        <p:spPr>
          <a:xfrm>
            <a:off x="86329" y="533629"/>
            <a:ext cx="9014888" cy="508521"/>
          </a:xfrm>
          <a:prstGeom prst="rect">
            <a:avLst/>
          </a:prstGeom>
          <a:noFill/>
          <a:ln>
            <a:noFill/>
          </a:ln>
        </p:spPr>
        <p:txBody>
          <a:bodyPr anchorCtr="0" anchor="ctr" bIns="26775" lIns="26775" spcFirstLastPara="1" rIns="26775" wrap="square" tIns="267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3"/>
              <a:buFont typeface="Arial"/>
              <a:buNone/>
            </a:pPr>
            <a:r>
              <a:rPr b="0" i="0" lang="en" sz="2953" u="none" cap="none" strike="noStrike">
                <a:solidFill>
                  <a:srgbClr val="14191A"/>
                </a:solidFill>
                <a:latin typeface="Arial"/>
                <a:ea typeface="Arial"/>
                <a:cs typeface="Arial"/>
                <a:sym typeface="Arial"/>
              </a:rPr>
              <a:t>Impact from Varying Dissipation in Transport Scheme</a:t>
            </a:r>
            <a:endParaRPr b="0" i="0" sz="2953" u="none" cap="none" strike="noStrike">
              <a:solidFill>
                <a:srgbClr val="14191A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ownload-12.png" id="152" name="Google Shape;152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3000" y="1938245"/>
            <a:ext cx="6858001" cy="1755234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2"/>
          <p:cNvSpPr txBox="1"/>
          <p:nvPr/>
        </p:nvSpPr>
        <p:spPr>
          <a:xfrm>
            <a:off x="3774174" y="2115891"/>
            <a:ext cx="701714" cy="346297"/>
          </a:xfrm>
          <a:prstGeom prst="rect">
            <a:avLst/>
          </a:prstGeom>
          <a:solidFill>
            <a:srgbClr val="DCDEE0"/>
          </a:solidFill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26775" lIns="26775" spcFirstLastPara="1" rIns="26775" wrap="square" tIns="267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33"/>
              <a:buFont typeface="Arial"/>
              <a:buNone/>
            </a:pPr>
            <a:r>
              <a:rPr b="1" i="0" lang="en" sz="633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WRF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33"/>
              <a:buFont typeface="Arial"/>
              <a:buNone/>
            </a:pPr>
            <a:r>
              <a:rPr b="0" i="0" lang="en" sz="633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  <a:r>
              <a:rPr b="0" baseline="-25000" i="0" lang="en" sz="633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max</a:t>
            </a:r>
            <a:r>
              <a:rPr b="0" i="0" lang="en" sz="633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7.5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33"/>
              <a:buFont typeface="Arial"/>
              <a:buNone/>
            </a:pPr>
            <a:r>
              <a:rPr b="0" i="0" lang="en" sz="633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Cold Pool:  16.9%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22"/>
          <p:cNvSpPr txBox="1"/>
          <p:nvPr/>
        </p:nvSpPr>
        <p:spPr>
          <a:xfrm>
            <a:off x="2038331" y="2115891"/>
            <a:ext cx="701714" cy="346297"/>
          </a:xfrm>
          <a:prstGeom prst="rect">
            <a:avLst/>
          </a:prstGeom>
          <a:solidFill>
            <a:srgbClr val="DCDEE0"/>
          </a:solidFill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26775" lIns="26775" spcFirstLastPara="1" rIns="26775" wrap="square" tIns="267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33"/>
              <a:buFont typeface="Arial"/>
              <a:buNone/>
            </a:pPr>
            <a:r>
              <a:rPr b="1" i="0" lang="en" sz="633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CM1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33"/>
              <a:buFont typeface="Arial"/>
              <a:buNone/>
            </a:pPr>
            <a:r>
              <a:rPr b="0" i="0" lang="en" sz="633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  <a:r>
              <a:rPr b="0" baseline="-25000" i="0" lang="en" sz="633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max</a:t>
            </a:r>
            <a:r>
              <a:rPr b="0" i="0" lang="en" sz="633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5.7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33"/>
              <a:buFont typeface="Arial"/>
              <a:buNone/>
            </a:pPr>
            <a:r>
              <a:rPr b="0" i="0" lang="en" sz="633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Cold Pool:  12.3%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22"/>
          <p:cNvSpPr txBox="1"/>
          <p:nvPr/>
        </p:nvSpPr>
        <p:spPr>
          <a:xfrm>
            <a:off x="5496624" y="2135435"/>
            <a:ext cx="701714" cy="346297"/>
          </a:xfrm>
          <a:prstGeom prst="rect">
            <a:avLst/>
          </a:prstGeom>
          <a:solidFill>
            <a:srgbClr val="DCDEE0"/>
          </a:solidFill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26775" lIns="26775" spcFirstLastPara="1" rIns="26775" wrap="square" tIns="267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33"/>
              <a:buFont typeface="Arial"/>
              <a:buNone/>
            </a:pPr>
            <a:r>
              <a:rPr b="1" i="0" lang="en" sz="633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MPAS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33"/>
              <a:buFont typeface="Arial"/>
              <a:buNone/>
            </a:pPr>
            <a:r>
              <a:rPr b="0" i="0" lang="en" sz="633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  <a:r>
              <a:rPr b="0" baseline="-25000" i="0" lang="en" sz="633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max</a:t>
            </a:r>
            <a:r>
              <a:rPr b="0" i="0" lang="en" sz="633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7.7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33"/>
              <a:buFont typeface="Arial"/>
              <a:buNone/>
            </a:pPr>
            <a:r>
              <a:rPr b="0" i="0" lang="en" sz="633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Cold Pool:  18.1%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22"/>
          <p:cNvSpPr txBox="1"/>
          <p:nvPr/>
        </p:nvSpPr>
        <p:spPr>
          <a:xfrm>
            <a:off x="3783752" y="2788584"/>
            <a:ext cx="738584" cy="281215"/>
          </a:xfrm>
          <a:prstGeom prst="rect">
            <a:avLst/>
          </a:prstGeom>
          <a:noFill/>
          <a:ln>
            <a:noFill/>
          </a:ln>
        </p:spPr>
        <p:txBody>
          <a:bodyPr anchorCtr="0" anchor="ctr" bIns="26775" lIns="26775" spcFirstLastPara="1" rIns="26775" wrap="square" tIns="267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WRF-5</a:t>
            </a:r>
            <a:r>
              <a:rPr b="1" i="0" lang="en" sz="1476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endParaRPr b="1" i="0" sz="1476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22"/>
          <p:cNvSpPr txBox="1"/>
          <p:nvPr/>
        </p:nvSpPr>
        <p:spPr>
          <a:xfrm>
            <a:off x="2018546" y="2919847"/>
            <a:ext cx="701714" cy="269545"/>
          </a:xfrm>
          <a:prstGeom prst="rect">
            <a:avLst/>
          </a:prstGeom>
          <a:noFill/>
          <a:ln>
            <a:noFill/>
          </a:ln>
        </p:spPr>
        <p:txBody>
          <a:bodyPr anchorCtr="0" anchor="ctr" bIns="26775" lIns="26775" spcFirstLastPara="1" rIns="26775" wrap="square" tIns="267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CM1-5th</a:t>
            </a:r>
            <a:endParaRPr b="1" i="0" sz="1400" u="none" cap="none" strike="noStrik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8" name="Google Shape;158;p22"/>
          <p:cNvCxnSpPr/>
          <p:nvPr/>
        </p:nvCxnSpPr>
        <p:spPr>
          <a:xfrm rot="10800000">
            <a:off x="1915445" y="3260600"/>
            <a:ext cx="971458" cy="497169"/>
          </a:xfrm>
          <a:prstGeom prst="straightConnector1">
            <a:avLst/>
          </a:prstGeom>
          <a:noFill/>
          <a:ln cap="flat" cmpd="sng" w="25400">
            <a:solidFill>
              <a:srgbClr val="000000"/>
            </a:solidFill>
            <a:prstDash val="solid"/>
            <a:miter lim="400000"/>
            <a:headEnd len="sm" w="sm" type="none"/>
            <a:tailEnd len="med" w="med" type="triangle"/>
          </a:ln>
        </p:spPr>
      </p:cxnSp>
      <p:cxnSp>
        <p:nvCxnSpPr>
          <p:cNvPr id="159" name="Google Shape;159;p22"/>
          <p:cNvCxnSpPr/>
          <p:nvPr/>
        </p:nvCxnSpPr>
        <p:spPr>
          <a:xfrm flipH="1" rot="10800000">
            <a:off x="3282159" y="3424096"/>
            <a:ext cx="248215" cy="357410"/>
          </a:xfrm>
          <a:prstGeom prst="straightConnector1">
            <a:avLst/>
          </a:prstGeom>
          <a:noFill/>
          <a:ln cap="flat" cmpd="sng" w="25400">
            <a:solidFill>
              <a:srgbClr val="000000"/>
            </a:solidFill>
            <a:prstDash val="solid"/>
            <a:miter lim="400000"/>
            <a:headEnd len="sm" w="sm" type="none"/>
            <a:tailEnd len="med" w="med" type="triangle"/>
          </a:ln>
        </p:spPr>
      </p:cxnSp>
      <p:sp>
        <p:nvSpPr>
          <p:cNvPr id="160" name="Google Shape;160;p22"/>
          <p:cNvSpPr txBox="1"/>
          <p:nvPr/>
        </p:nvSpPr>
        <p:spPr>
          <a:xfrm>
            <a:off x="3916882" y="3842145"/>
            <a:ext cx="1060760" cy="346232"/>
          </a:xfrm>
          <a:prstGeom prst="rect">
            <a:avLst/>
          </a:prstGeom>
          <a:noFill/>
          <a:ln>
            <a:noFill/>
          </a:ln>
        </p:spPr>
        <p:txBody>
          <a:bodyPr anchorCtr="0" anchor="ctr" bIns="26775" lIns="26775" spcFirstLastPara="1" rIns="26775" wrap="square" tIns="267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49"/>
              <a:buFont typeface="Arial"/>
              <a:buNone/>
            </a:pPr>
            <a:r>
              <a:rPr b="0" i="1" lang="en" sz="94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Sub-domain of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49"/>
              <a:buFont typeface="Arial"/>
              <a:buNone/>
            </a:pPr>
            <a:r>
              <a:rPr b="0" i="1" lang="en" sz="94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400</a:t>
            </a:r>
            <a:r>
              <a:rPr b="0" baseline="30000" i="1" lang="en" sz="94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b="0" i="1" lang="en" sz="94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km shown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22"/>
          <p:cNvSpPr txBox="1"/>
          <p:nvPr/>
        </p:nvSpPr>
        <p:spPr>
          <a:xfrm>
            <a:off x="2330932" y="3647348"/>
            <a:ext cx="974225" cy="735826"/>
          </a:xfrm>
          <a:prstGeom prst="rect">
            <a:avLst/>
          </a:prstGeom>
          <a:solidFill>
            <a:srgbClr val="DCDEE0"/>
          </a:solidFill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26775" lIns="26775" spcFirstLastPara="1" rIns="26775" wrap="square" tIns="267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6"/>
              <a:buFont typeface="Arial"/>
              <a:buNone/>
            </a:pPr>
            <a:r>
              <a:rPr b="0" i="0" lang="en" sz="1266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Cold Pool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6"/>
              <a:buFont typeface="Arial"/>
              <a:buNone/>
            </a:pPr>
            <a:r>
              <a:rPr b="0" i="0" lang="en" sz="1266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depicted by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49"/>
              <a:buFont typeface="Arial"/>
              <a:buNone/>
            </a:pPr>
            <a:r>
              <a:rPr b="0" i="0" lang="en" sz="94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grey shading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49"/>
              <a:buFont typeface="Arial"/>
              <a:buNone/>
            </a:pPr>
            <a:r>
              <a:rPr b="0" i="0" lang="en" sz="94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where  ΔT &lt; -1 C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22"/>
          <p:cNvSpPr txBox="1"/>
          <p:nvPr/>
        </p:nvSpPr>
        <p:spPr>
          <a:xfrm>
            <a:off x="7232467" y="2115891"/>
            <a:ext cx="701714" cy="346297"/>
          </a:xfrm>
          <a:prstGeom prst="rect">
            <a:avLst/>
          </a:prstGeom>
          <a:solidFill>
            <a:srgbClr val="DCDEE0"/>
          </a:solidFill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26775" lIns="26775" spcFirstLastPara="1" rIns="26775" wrap="square" tIns="267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33"/>
              <a:buFont typeface="Arial"/>
              <a:buNone/>
            </a:pPr>
            <a:r>
              <a:rPr b="1" i="0" lang="en" sz="633" u="none" cap="none" strike="noStrik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MPAS-3OT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33"/>
              <a:buFont typeface="Arial"/>
              <a:buNone/>
            </a:pPr>
            <a:r>
              <a:rPr b="0" i="0" lang="en" sz="633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  <a:r>
              <a:rPr b="0" baseline="-25000" i="0" lang="en" sz="633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max</a:t>
            </a:r>
            <a:r>
              <a:rPr b="0" i="0" lang="en" sz="633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6.8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33"/>
              <a:buFont typeface="Arial"/>
              <a:buNone/>
            </a:pPr>
            <a:r>
              <a:rPr b="0" i="0" lang="en" sz="633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Cold Pool:  16.1%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22"/>
          <p:cNvSpPr txBox="1"/>
          <p:nvPr/>
        </p:nvSpPr>
        <p:spPr>
          <a:xfrm>
            <a:off x="7080497" y="3305302"/>
            <a:ext cx="769041" cy="281215"/>
          </a:xfrm>
          <a:prstGeom prst="rect">
            <a:avLst/>
          </a:prstGeom>
          <a:noFill/>
          <a:ln>
            <a:noFill/>
          </a:ln>
        </p:spPr>
        <p:txBody>
          <a:bodyPr anchorCtr="0" anchor="ctr" bIns="26775" lIns="26775" spcFirstLastPara="1" rIns="26775" wrap="square" tIns="267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76"/>
              <a:buFont typeface="Arial"/>
              <a:buNone/>
            </a:pPr>
            <a:r>
              <a:rPr b="1" i="0" lang="en" sz="1476" u="none" cap="none" strike="noStrik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MPAS-3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4" name="Google Shape;164;p22"/>
          <p:cNvCxnSpPr/>
          <p:nvPr/>
        </p:nvCxnSpPr>
        <p:spPr>
          <a:xfrm>
            <a:off x="6891144" y="1611849"/>
            <a:ext cx="188420" cy="383053"/>
          </a:xfrm>
          <a:prstGeom prst="straightConnector1">
            <a:avLst/>
          </a:prstGeom>
          <a:noFill/>
          <a:ln cap="flat" cmpd="sng" w="25400">
            <a:solidFill>
              <a:srgbClr val="000000"/>
            </a:solidFill>
            <a:prstDash val="solid"/>
            <a:miter lim="400000"/>
            <a:headEnd len="sm" w="sm" type="none"/>
            <a:tailEnd len="med" w="med" type="triangle"/>
          </a:ln>
        </p:spPr>
      </p:cxnSp>
      <p:cxnSp>
        <p:nvCxnSpPr>
          <p:cNvPr id="165" name="Google Shape;165;p22"/>
          <p:cNvCxnSpPr/>
          <p:nvPr/>
        </p:nvCxnSpPr>
        <p:spPr>
          <a:xfrm>
            <a:off x="5264687" y="1565271"/>
            <a:ext cx="188420" cy="383053"/>
          </a:xfrm>
          <a:prstGeom prst="straightConnector1">
            <a:avLst/>
          </a:prstGeom>
          <a:noFill/>
          <a:ln cap="flat" cmpd="sng" w="25400">
            <a:solidFill>
              <a:srgbClr val="000000"/>
            </a:solidFill>
            <a:prstDash val="solid"/>
            <a:miter lim="400000"/>
            <a:headEnd len="sm" w="sm" type="none"/>
            <a:tailEnd len="med" w="med" type="triangle"/>
          </a:ln>
        </p:spPr>
      </p:cxnSp>
      <p:sp>
        <p:nvSpPr>
          <p:cNvPr id="166" name="Google Shape;166;p22"/>
          <p:cNvSpPr txBox="1"/>
          <p:nvPr/>
        </p:nvSpPr>
        <p:spPr>
          <a:xfrm>
            <a:off x="5444061" y="3257240"/>
            <a:ext cx="805910" cy="269545"/>
          </a:xfrm>
          <a:prstGeom prst="rect">
            <a:avLst/>
          </a:prstGeom>
          <a:noFill/>
          <a:ln>
            <a:noFill/>
          </a:ln>
        </p:spPr>
        <p:txBody>
          <a:bodyPr anchorCtr="0" anchor="ctr" bIns="26775" lIns="26775" spcFirstLastPara="1" rIns="26775" wrap="square" tIns="267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MPAS-4th</a:t>
            </a:r>
            <a:endParaRPr b="1" i="0" sz="1400" u="none" cap="none" strike="noStrike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22"/>
          <p:cNvSpPr txBox="1"/>
          <p:nvPr/>
        </p:nvSpPr>
        <p:spPr>
          <a:xfrm>
            <a:off x="7117320" y="3305302"/>
            <a:ext cx="788277" cy="23876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26775" lIns="26775" spcFirstLastPara="1" rIns="26775" wrap="square" tIns="267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MPAS-3rd</a:t>
            </a:r>
            <a:endParaRPr b="1" i="0" sz="12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22"/>
          <p:cNvSpPr txBox="1"/>
          <p:nvPr/>
        </p:nvSpPr>
        <p:spPr>
          <a:xfrm>
            <a:off x="4968882" y="3772408"/>
            <a:ext cx="3832946" cy="1210588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-296333" lvl="0" marL="29633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</a:pPr>
            <a:r>
              <a:rPr b="0" i="0" lang="en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MPAS with 4</a:t>
            </a:r>
            <a:r>
              <a:rPr b="0" baseline="30000" i="0" lang="en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th-</a:t>
            </a:r>
            <a:r>
              <a:rPr b="0" i="0" lang="en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order transport</a:t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6331" lvl="1" marL="74083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</a:pPr>
            <a:r>
              <a:rPr b="0" i="0" lang="en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has largest cold pool (18% of model grid)</a:t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6331" lvl="1" marL="74083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</a:pPr>
            <a:r>
              <a:rPr b="0" i="0" lang="en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Lots of small storms near rear of cool pool.</a:t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6333" lvl="0" marL="29633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</a:pPr>
            <a:r>
              <a:rPr b="0" i="0" lang="en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MPAS with 3</a:t>
            </a:r>
            <a:r>
              <a:rPr b="0" baseline="30000" i="0" lang="en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rd</a:t>
            </a:r>
            <a:r>
              <a:rPr b="0" i="0" lang="en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-order transport</a:t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6331" lvl="1" marL="74083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</a:pPr>
            <a:r>
              <a:rPr b="0" i="0" lang="en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cold pool size similar to WRF-5</a:t>
            </a:r>
            <a:r>
              <a:rPr b="0" baseline="30000" i="0" lang="en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b="0" i="0" lang="en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(16%)</a:t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6331" lvl="1" marL="74083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</a:pPr>
            <a:r>
              <a:rPr b="0" i="0" lang="en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Storms are somewhat larger</a:t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22"/>
          <p:cNvSpPr txBox="1"/>
          <p:nvPr/>
        </p:nvSpPr>
        <p:spPr>
          <a:xfrm>
            <a:off x="86329" y="1093012"/>
            <a:ext cx="3786614" cy="738664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Simple idealized squall line simulations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Same physics (Kessler)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Horizontal cross section at 4 hours shown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22"/>
          <p:cNvSpPr txBox="1"/>
          <p:nvPr/>
        </p:nvSpPr>
        <p:spPr>
          <a:xfrm>
            <a:off x="6413758" y="1212352"/>
            <a:ext cx="1426272" cy="433564"/>
          </a:xfrm>
          <a:prstGeom prst="rect">
            <a:avLst/>
          </a:prstGeom>
          <a:noFill/>
          <a:ln>
            <a:noFill/>
          </a:ln>
        </p:spPr>
        <p:txBody>
          <a:bodyPr anchorCtr="0" anchor="ctr" bIns="26775" lIns="26775" spcFirstLastPara="1" rIns="26775" wrap="square" tIns="267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b="0" baseline="30000" i="0" lang="en" sz="1200" u="none" cap="none" strike="noStrik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rd</a:t>
            </a:r>
            <a:r>
              <a:rPr b="0" i="0" lang="en" sz="1200" u="none" cap="none" strike="noStrik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-Order transport</a:t>
            </a:r>
            <a:endParaRPr b="0" i="0" sz="1200" u="none" cap="none" strike="noStrike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6"/>
              <a:buFont typeface="Arial"/>
              <a:buNone/>
            </a:pPr>
            <a:r>
              <a:rPr b="0" i="0" lang="en" sz="1266" u="none" cap="none" strike="noStrik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(strong dissipation)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22"/>
          <p:cNvSpPr txBox="1"/>
          <p:nvPr/>
        </p:nvSpPr>
        <p:spPr>
          <a:xfrm>
            <a:off x="4524146" y="1143930"/>
            <a:ext cx="1442302" cy="433564"/>
          </a:xfrm>
          <a:prstGeom prst="rect">
            <a:avLst/>
          </a:prstGeom>
          <a:noFill/>
          <a:ln>
            <a:noFill/>
          </a:ln>
        </p:spPr>
        <p:txBody>
          <a:bodyPr anchorCtr="0" anchor="ctr" bIns="26775" lIns="26775" spcFirstLastPara="1" rIns="26775" wrap="square" tIns="267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~4</a:t>
            </a:r>
            <a:r>
              <a:rPr b="0" baseline="30000" i="0" lang="en" sz="12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b="0" i="0" lang="en" sz="12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-Order transport</a:t>
            </a:r>
            <a:endParaRPr b="0" i="0" sz="12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6"/>
              <a:buFont typeface="Arial"/>
              <a:buNone/>
            </a:pPr>
            <a:r>
              <a:rPr b="0" i="0" lang="en" sz="1266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(weak dissipation)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22"/>
          <p:cNvSpPr txBox="1"/>
          <p:nvPr/>
        </p:nvSpPr>
        <p:spPr>
          <a:xfrm>
            <a:off x="86329" y="533629"/>
            <a:ext cx="9014888" cy="508521"/>
          </a:xfrm>
          <a:prstGeom prst="rect">
            <a:avLst/>
          </a:prstGeom>
          <a:noFill/>
          <a:ln>
            <a:noFill/>
          </a:ln>
        </p:spPr>
        <p:txBody>
          <a:bodyPr anchorCtr="0" anchor="ctr" bIns="26775" lIns="26775" spcFirstLastPara="1" rIns="26775" wrap="square" tIns="267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3"/>
              <a:buFont typeface="Arial"/>
              <a:buNone/>
            </a:pPr>
            <a:r>
              <a:rPr b="0" i="0" lang="en" sz="2953" u="none" cap="none" strike="noStrike">
                <a:solidFill>
                  <a:srgbClr val="14191A"/>
                </a:solidFill>
                <a:latin typeface="Arial"/>
                <a:ea typeface="Arial"/>
                <a:cs typeface="Arial"/>
                <a:sym typeface="Arial"/>
              </a:rPr>
              <a:t>Impact from Varying Dissipation in Transport Scheme</a:t>
            </a:r>
            <a:endParaRPr b="0" i="0" sz="2953" u="none" cap="none" strike="noStrike">
              <a:solidFill>
                <a:srgbClr val="14191A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145FA6"/>
      </a:accent2>
      <a:accent3>
        <a:srgbClr val="EE4238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2024-07-17T16:14:33Z</dcterms:created>
  <dc:creator>Microsoft Office User</dc:creator>
</cp:coreProperties>
</file>