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9" r:id="rId1"/>
    <p:sldMasterId id="2147483680" r:id="rId2"/>
  </p:sldMasterIdLst>
  <p:notesMasterIdLst>
    <p:notesMasterId r:id="rId14"/>
  </p:notesMasterIdLst>
  <p:sldIdLst>
    <p:sldId id="324" r:id="rId3"/>
    <p:sldId id="353" r:id="rId4"/>
    <p:sldId id="352" r:id="rId5"/>
    <p:sldId id="354" r:id="rId6"/>
    <p:sldId id="348" r:id="rId7"/>
    <p:sldId id="355" r:id="rId8"/>
    <p:sldId id="356" r:id="rId9"/>
    <p:sldId id="357" r:id="rId10"/>
    <p:sldId id="358" r:id="rId11"/>
    <p:sldId id="359" r:id="rId12"/>
    <p:sldId id="360" r:id="rId13"/>
  </p:sldIdLst>
  <p:sldSz cx="12192000" cy="6858000"/>
  <p:notesSz cx="7010400" cy="9296400"/>
  <p:embeddedFontLst>
    <p:embeddedFont>
      <p:font typeface="Helvetica Neue" panose="02000503000000020004" pitchFamily="2" charset="0"/>
      <p:regular r:id="rId15"/>
      <p:bold r:id="rId16"/>
      <p:italic r:id="rId17"/>
      <p:boldItalic r:id="rId18"/>
    </p:embeddedFont>
    <p:embeddedFont>
      <p:font typeface="Trebuchet MS" panose="020B0703020202090204" pitchFamily="34" charset="0"/>
      <p:regular r:id="rId19"/>
      <p:bold r:id="rId20"/>
      <p: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FDF"/>
    <a:srgbClr val="ECC5BB"/>
    <a:srgbClr val="B32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0"/>
    <p:restoredTop sz="94884"/>
  </p:normalViewPr>
  <p:slideViewPr>
    <p:cSldViewPr snapToGrid="0">
      <p:cViewPr>
        <p:scale>
          <a:sx n="168" d="100"/>
          <a:sy n="168" d="100"/>
        </p:scale>
        <p:origin x="160" y="5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2" d="100"/>
        <a:sy n="1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4845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1761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5449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476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12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4496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0754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378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2330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632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1828800" y="3611556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43;p36">
            <a:extLst>
              <a:ext uri="{FF2B5EF4-FFF2-40B4-BE49-F238E27FC236}">
                <a16:creationId xmlns:a16="http://schemas.microsoft.com/office/drawing/2014/main" id="{0F0AF333-438D-6239-358B-75083040EF0E}"/>
              </a:ext>
            </a:extLst>
          </p:cNvPr>
          <p:cNvSpPr txBox="1"/>
          <p:nvPr userDrawn="1"/>
        </p:nvSpPr>
        <p:spPr>
          <a:xfrm>
            <a:off x="2294452" y="6382301"/>
            <a:ext cx="5112188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UIFCW24 Workshop, 22-26 July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09602" y="1535119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6193380" y="1535119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609605" y="273064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4766733" y="27306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609605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2389717" y="4800615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2389717" y="5367352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32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9CB8AB-A986-AE4C-98C2-0FA6376C640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6272784"/>
            <a:ext cx="12192000" cy="585216"/>
          </a:xfrm>
          <a:prstGeom prst="rect">
            <a:avLst/>
          </a:prstGeom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FD4A6C-8087-E46C-FAAD-7909526611A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0807" y="6262508"/>
            <a:ext cx="1786462" cy="595488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CC1943-2FF5-3245-96E1-AE92AD561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" t="10094" r="6" b="5130"/>
          <a:stretch/>
        </p:blipFill>
        <p:spPr>
          <a:xfrm>
            <a:off x="0" y="2485"/>
            <a:ext cx="12191966" cy="6892497"/>
          </a:xfrm>
          <a:prstGeom prst="rect">
            <a:avLst/>
          </a:prstGeom>
        </p:spPr>
      </p:pic>
      <p:sp>
        <p:nvSpPr>
          <p:cNvPr id="16" name="Google Shape;16;p3"/>
          <p:cNvSpPr/>
          <p:nvPr/>
        </p:nvSpPr>
        <p:spPr>
          <a:xfrm>
            <a:off x="0" y="986325"/>
            <a:ext cx="12190241" cy="2249558"/>
          </a:xfrm>
          <a:prstGeom prst="rect">
            <a:avLst/>
          </a:prstGeom>
          <a:solidFill>
            <a:srgbClr val="1965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0" y="4638650"/>
            <a:ext cx="12192000" cy="2249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" name="Google Shape;20;p4">
            <a:extLst>
              <a:ext uri="{FF2B5EF4-FFF2-40B4-BE49-F238E27FC236}">
                <a16:creationId xmlns:a16="http://schemas.microsoft.com/office/drawing/2014/main" id="{D7FDFFDC-1D7A-664F-86D5-57CE532AC4CF}"/>
              </a:ext>
            </a:extLst>
          </p:cNvPr>
          <p:cNvSpPr/>
          <p:nvPr userDrawn="1"/>
        </p:nvSpPr>
        <p:spPr>
          <a:xfrm>
            <a:off x="1567" y="6652200"/>
            <a:ext cx="121904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" name="Google Shape;21;p4">
            <a:extLst>
              <a:ext uri="{FF2B5EF4-FFF2-40B4-BE49-F238E27FC236}">
                <a16:creationId xmlns:a16="http://schemas.microsoft.com/office/drawing/2014/main" id="{E2DB44F4-BF55-034B-901F-8B4BFA816955}"/>
              </a:ext>
            </a:extLst>
          </p:cNvPr>
          <p:cNvSpPr txBox="1"/>
          <p:nvPr userDrawn="1"/>
        </p:nvSpPr>
        <p:spPr>
          <a:xfrm>
            <a:off x="671033" y="6682500"/>
            <a:ext cx="108484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material is based upon work supported by the National Center for Atmospheric Research, which is a major facility sponsored by the National Science Foundation under Cooperative Agreement No. 1852977.</a:t>
            </a:r>
            <a:endParaRPr sz="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200E7-6C6B-230F-C4EF-E1AE1F4986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080" y="5704840"/>
            <a:ext cx="262128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47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hyperlink" Target="https://github.com/MPAS-Dev/MPAS-Model" TargetMode="Externa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pas-dev.github.io/atmosphere/OpenACC/index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81FEBF-44A3-F409-A368-CDAFBEF1C918}"/>
              </a:ext>
            </a:extLst>
          </p:cNvPr>
          <p:cNvSpPr txBox="1"/>
          <p:nvPr/>
        </p:nvSpPr>
        <p:spPr>
          <a:xfrm>
            <a:off x="0" y="1613531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MPAS in the UFS</a:t>
            </a:r>
          </a:p>
        </p:txBody>
      </p:sp>
      <p:sp>
        <p:nvSpPr>
          <p:cNvPr id="5" name="Google Shape;143;p36">
            <a:extLst>
              <a:ext uri="{FF2B5EF4-FFF2-40B4-BE49-F238E27FC236}">
                <a16:creationId xmlns:a16="http://schemas.microsoft.com/office/drawing/2014/main" id="{1CE157FD-21B0-191E-6B51-2E1E3A1470D0}"/>
              </a:ext>
            </a:extLst>
          </p:cNvPr>
          <p:cNvSpPr txBox="1"/>
          <p:nvPr/>
        </p:nvSpPr>
        <p:spPr>
          <a:xfrm>
            <a:off x="3190118" y="5731205"/>
            <a:ext cx="6828973" cy="69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UIFCW24 Workshop, 22-26 July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12FB3-8E07-F163-00F3-2B56A99E5721}"/>
              </a:ext>
            </a:extLst>
          </p:cNvPr>
          <p:cNvSpPr txBox="1"/>
          <p:nvPr/>
        </p:nvSpPr>
        <p:spPr>
          <a:xfrm>
            <a:off x="1466009" y="3831772"/>
            <a:ext cx="8831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Bill Skamarock</a:t>
            </a:r>
          </a:p>
          <a:p>
            <a:pPr algn="ctr"/>
            <a:r>
              <a:rPr lang="en-US" sz="2400" dirty="0"/>
              <a:t>NSF NCAR Mesoscale and Microscale Meteorology Laboratory</a:t>
            </a:r>
          </a:p>
        </p:txBody>
      </p:sp>
    </p:spTree>
    <p:extLst>
      <p:ext uri="{BB962C8B-B14F-4D97-AF65-F5344CB8AC3E}">
        <p14:creationId xmlns:p14="http://schemas.microsoft.com/office/powerpoint/2010/main" val="408483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BE24423C-4A51-EF99-3ECD-7E2785E25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sz="4000" b="0" dirty="0">
                <a:latin typeface="+mn-lt"/>
              </a:rPr>
              <a:t>MPAS in the UFS: Earth System Modeling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C0205F-F38E-A373-A900-4F738D8E0ECB}"/>
              </a:ext>
            </a:extLst>
          </p:cNvPr>
          <p:cNvSpPr txBox="1"/>
          <p:nvPr/>
        </p:nvSpPr>
        <p:spPr>
          <a:xfrm>
            <a:off x="669471" y="1240971"/>
            <a:ext cx="10264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MPAS is used as a dynamical core in NSF NCAR’s Community Earth System Model (CESM)</a:t>
            </a:r>
          </a:p>
          <a:p>
            <a:r>
              <a:rPr lang="en-US" sz="1800" dirty="0"/>
              <a:t>The UFS and CESM share infrastructure – CIME and NUOPC ESMF-based coupling infrastructure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CB186B-6DC4-B89D-77E9-D5A34E98ECCC}"/>
              </a:ext>
            </a:extLst>
          </p:cNvPr>
          <p:cNvSpPr txBox="1"/>
          <p:nvPr/>
        </p:nvSpPr>
        <p:spPr>
          <a:xfrm>
            <a:off x="669471" y="2008958"/>
            <a:ext cx="10091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We have been trying to employ MPAS in CESM at global storm-permitting configurations for nearly a decade. </a:t>
            </a:r>
          </a:p>
          <a:p>
            <a:endParaRPr lang="en-US" sz="1800" dirty="0"/>
          </a:p>
          <a:p>
            <a:r>
              <a:rPr lang="en-US" sz="1800" dirty="0"/>
              <a:t>We still cannot run 3.75 km global, but it looks like we’re close(?)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ACCEA9-9B4D-DB31-9979-F703573B81E1}"/>
              </a:ext>
            </a:extLst>
          </p:cNvPr>
          <p:cNvSpPr txBox="1"/>
          <p:nvPr/>
        </p:nvSpPr>
        <p:spPr>
          <a:xfrm>
            <a:off x="669471" y="3355520"/>
            <a:ext cx="1009105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What have we learned?</a:t>
            </a:r>
          </a:p>
          <a:p>
            <a:endParaRPr lang="en-US" sz="1800" dirty="0"/>
          </a:p>
          <a:p>
            <a:pPr marL="577850" indent="-285750">
              <a:buFont typeface="Arial" panose="020B0604020202020204" pitchFamily="34" charset="0"/>
              <a:buChar char="•"/>
            </a:pPr>
            <a:r>
              <a:rPr lang="en-US" sz="1800" dirty="0"/>
              <a:t>The CESM infrastructure was not designed for high-resolution applications – it doesn’t scale properly (memory, speed)</a:t>
            </a:r>
          </a:p>
          <a:p>
            <a:pPr marL="577850" indent="-285750">
              <a:buFont typeface="Arial" panose="020B0604020202020204" pitchFamily="34" charset="0"/>
              <a:buChar char="•"/>
            </a:pPr>
            <a:r>
              <a:rPr lang="en-US" sz="1800" dirty="0"/>
              <a:t>The CIME infrastructure is a major impediment to users (e.g. NWP research community) who want to create new configurations</a:t>
            </a:r>
          </a:p>
          <a:p>
            <a:endParaRPr lang="en-US" sz="1800" dirty="0"/>
          </a:p>
          <a:p>
            <a:r>
              <a:rPr lang="en-US" sz="2000" i="1" dirty="0"/>
              <a:t>We need to consider new infrastructure technology that is lightweight and modern.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81129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C9DA4D57-67BF-D7F9-2543-7BE320C0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sz="4000" b="0" dirty="0">
                <a:latin typeface="+mn-lt"/>
              </a:rPr>
              <a:t>MPAS in the UFS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52F29-19F6-680A-B6CD-3973AAFEFC86}"/>
              </a:ext>
            </a:extLst>
          </p:cNvPr>
          <p:cNvSpPr txBox="1"/>
          <p:nvPr/>
        </p:nvSpPr>
        <p:spPr>
          <a:xfrm>
            <a:off x="1323703" y="1353638"/>
            <a:ext cx="95113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Relationship between UFS and its component developers has to be a collaboration.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Expectations between NOAA entities and outside developers need to be explicit and agreed.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Components need to be supported by the developers.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Governance and decision-making for the UFS, and for the modeling systems from which they are pulling components, need to be understood by all.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Commitment is needed on all sides.</a:t>
            </a:r>
          </a:p>
        </p:txBody>
      </p:sp>
    </p:spTree>
    <p:extLst>
      <p:ext uri="{BB962C8B-B14F-4D97-AF65-F5344CB8AC3E}">
        <p14:creationId xmlns:p14="http://schemas.microsoft.com/office/powerpoint/2010/main" val="71513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520DFCA2-75B4-6E27-86C7-087C125F1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0"/>
            <a:ext cx="10972800" cy="1143000"/>
          </a:xfrm>
        </p:spPr>
        <p:txBody>
          <a:bodyPr/>
          <a:lstStyle/>
          <a:p>
            <a:r>
              <a:rPr lang="en-US" sz="4000" b="0" dirty="0">
                <a:latin typeface="+mn-lt"/>
              </a:rPr>
              <a:t>Model for Prediction Across Scales (MPAS)</a:t>
            </a:r>
          </a:p>
        </p:txBody>
      </p:sp>
      <p:pic>
        <p:nvPicPr>
          <p:cNvPr id="3" name="Picture 5" descr="Figureone">
            <a:extLst>
              <a:ext uri="{FF2B5EF4-FFF2-40B4-BE49-F238E27FC236}">
                <a16:creationId xmlns:a16="http://schemas.microsoft.com/office/drawing/2014/main" id="{BD64E939-B925-D45C-77C3-8D9C83624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9116" y="2161308"/>
            <a:ext cx="3239121" cy="291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US_var_mesh.pdf">
            <a:extLst>
              <a:ext uri="{FF2B5EF4-FFF2-40B4-BE49-F238E27FC236}">
                <a16:creationId xmlns:a16="http://schemas.microsoft.com/office/drawing/2014/main" id="{305B2FA8-4DFD-84ED-6E09-CB8C985E3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184" y="1196141"/>
            <a:ext cx="2383708" cy="2371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F998B5-8EAA-AAF4-1144-4D767CDC5351}"/>
              </a:ext>
            </a:extLst>
          </p:cNvPr>
          <p:cNvSpPr txBox="1"/>
          <p:nvPr/>
        </p:nvSpPr>
        <p:spPr>
          <a:xfrm>
            <a:off x="588817" y="1724892"/>
            <a:ext cx="557645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MPAS-Atmosphere</a:t>
            </a:r>
          </a:p>
          <a:p>
            <a:r>
              <a:rPr lang="en-US" sz="2000" dirty="0"/>
              <a:t>              </a:t>
            </a:r>
          </a:p>
          <a:p>
            <a:pPr marL="571500" indent="-282575">
              <a:buFont typeface="Arial" panose="020B0604020202020204" pitchFamily="34" charset="0"/>
              <a:buChar char="•"/>
            </a:pPr>
            <a:r>
              <a:rPr lang="en-US" sz="1600" dirty="0"/>
              <a:t>Fully compressible nonhydrostatic equations</a:t>
            </a:r>
          </a:p>
          <a:p>
            <a:pPr marL="571500" indent="-282575">
              <a:buFont typeface="Arial" panose="020B0604020202020204" pitchFamily="34" charset="0"/>
              <a:buChar char="•"/>
            </a:pPr>
            <a:r>
              <a:rPr lang="en-US" sz="1600" dirty="0"/>
              <a:t>Spherical centroidal Voronoi horizontal mesh (SCVT)</a:t>
            </a:r>
          </a:p>
          <a:p>
            <a:pPr marL="571500" indent="-282575">
              <a:buFont typeface="Arial" panose="020B0604020202020204" pitchFamily="34" charset="0"/>
              <a:buChar char="•"/>
            </a:pPr>
            <a:r>
              <a:rPr lang="en-US" sz="1600" dirty="0"/>
              <a:t>C-grid staggering of the prognostic variables</a:t>
            </a:r>
          </a:p>
          <a:p>
            <a:pPr marL="571500" indent="-282575">
              <a:buFont typeface="Arial" panose="020B0604020202020204" pitchFamily="34" charset="0"/>
              <a:buChar char="•"/>
            </a:pPr>
            <a:r>
              <a:rPr lang="en-US" sz="1600" dirty="0"/>
              <a:t>Uniform global configurations (icosahedral mesh)</a:t>
            </a:r>
          </a:p>
          <a:p>
            <a:pPr marL="571500" indent="-282575">
              <a:buFont typeface="Arial" panose="020B0604020202020204" pitchFamily="34" charset="0"/>
              <a:buChar char="•"/>
            </a:pPr>
            <a:r>
              <a:rPr lang="en-US" sz="1600" dirty="0"/>
              <a:t>Variable resolution capabilities</a:t>
            </a:r>
          </a:p>
          <a:p>
            <a:pPr marL="571500" indent="-282575">
              <a:buFont typeface="Arial" panose="020B0604020202020204" pitchFamily="34" charset="0"/>
              <a:buChar char="•"/>
            </a:pPr>
            <a:r>
              <a:rPr lang="en-US" sz="1600" dirty="0"/>
              <a:t>Regional capability</a:t>
            </a:r>
          </a:p>
          <a:p>
            <a:pPr marL="571500" indent="-282575">
              <a:buFont typeface="Arial" panose="020B0604020202020204" pitchFamily="34" charset="0"/>
              <a:buChar char="•"/>
            </a:pPr>
            <a:r>
              <a:rPr lang="en-US" sz="1600" dirty="0"/>
              <a:t>Developed and supported by NSF NCAR and collaborators</a:t>
            </a:r>
          </a:p>
          <a:p>
            <a:pPr marL="571500" indent="-282575">
              <a:buFont typeface="Arial" panose="020B0604020202020204" pitchFamily="34" charset="0"/>
              <a:buChar char="•"/>
            </a:pPr>
            <a:r>
              <a:rPr lang="en-US" sz="1600" dirty="0"/>
              <a:t>Multiple tutorials offered yearly</a:t>
            </a:r>
          </a:p>
          <a:p>
            <a:pPr marL="571500" indent="-282575">
              <a:buFont typeface="Arial" panose="020B0604020202020204" pitchFamily="34" charset="0"/>
              <a:buChar char="•"/>
            </a:pPr>
            <a:r>
              <a:rPr lang="en-US" sz="1600" dirty="0"/>
              <a:t>New releases as capabilities become available</a:t>
            </a:r>
          </a:p>
          <a:p>
            <a:pPr marL="571500" indent="-282575">
              <a:buFont typeface="Arial" panose="020B0604020202020204" pitchFamily="34" charset="0"/>
              <a:buChar char="•"/>
            </a:pPr>
            <a:r>
              <a:rPr lang="en-US" sz="1600" dirty="0"/>
              <a:t>Freely available on </a:t>
            </a:r>
            <a:r>
              <a:rPr lang="en-US" sz="1600" dirty="0" err="1"/>
              <a:t>Github</a:t>
            </a:r>
            <a:endParaRPr lang="en-US" sz="1600" dirty="0"/>
          </a:p>
          <a:p>
            <a:pPr marL="288925"/>
            <a:r>
              <a:rPr lang="en-US" sz="1600" dirty="0"/>
              <a:t>        </a:t>
            </a:r>
            <a:r>
              <a:rPr lang="en-US" sz="1600" dirty="0">
                <a:hlinkClick r:id="rId5"/>
              </a:rPr>
              <a:t>https://github.com/MPAS-Dev/MPAS-Model</a:t>
            </a:r>
            <a:endParaRPr lang="en-US" sz="1600" dirty="0"/>
          </a:p>
          <a:p>
            <a:pPr marL="571500" indent="-282575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  <p:pic>
        <p:nvPicPr>
          <p:cNvPr id="7" name="Picture 6" descr="US_regional.tiff">
            <a:extLst>
              <a:ext uri="{FF2B5EF4-FFF2-40B4-BE49-F238E27FC236}">
                <a16:creationId xmlns:a16="http://schemas.microsoft.com/office/drawing/2014/main" id="{09665D7A-175F-456C-F7A4-997B046EB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010" y="3682430"/>
            <a:ext cx="2536917" cy="245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08A9FEC9-25AF-D955-80AB-42AFF73CD165}"/>
              </a:ext>
            </a:extLst>
          </p:cNvPr>
          <p:cNvSpPr txBox="1">
            <a:spLocks/>
          </p:cNvSpPr>
          <p:nvPr/>
        </p:nvSpPr>
        <p:spPr>
          <a:xfrm>
            <a:off x="581890" y="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0" dirty="0">
                <a:latin typeface="+mn-lt"/>
              </a:rPr>
              <a:t>MPAS Development - Meshes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3F474-E90D-4865-A78D-4AC9FC579C0C}"/>
              </a:ext>
            </a:extLst>
          </p:cNvPr>
          <p:cNvSpPr txBox="1"/>
          <p:nvPr/>
        </p:nvSpPr>
        <p:spPr>
          <a:xfrm>
            <a:off x="651164" y="1385454"/>
            <a:ext cx="586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Mesh generation is expensive.</a:t>
            </a:r>
          </a:p>
          <a:p>
            <a:r>
              <a:rPr lang="en-US" sz="2000" dirty="0"/>
              <a:t>We’re working on reducing the cost of generating variable-resolution meshes.</a:t>
            </a:r>
          </a:p>
          <a:p>
            <a:endParaRPr lang="en-US" sz="2000" dirty="0"/>
          </a:p>
          <a:p>
            <a:r>
              <a:rPr lang="en-US" sz="2000" dirty="0"/>
              <a:t>We have a collection of meshes available online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DB54F6-3BED-036F-4AA0-E998C0B81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687" y="1371744"/>
            <a:ext cx="3304310" cy="2117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058865-2E5E-447A-8450-3593C08033F0}"/>
              </a:ext>
            </a:extLst>
          </p:cNvPr>
          <p:cNvSpPr txBox="1"/>
          <p:nvPr/>
        </p:nvSpPr>
        <p:spPr>
          <a:xfrm>
            <a:off x="8652164" y="1066800"/>
            <a:ext cx="2978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15– 3 km mesh, circular refinement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F2B560-B94C-6BC3-5D45-5543A152A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408" y="4039985"/>
            <a:ext cx="3269936" cy="2095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D30DC2-0BC1-64E2-63AF-E3DE3CD99102}"/>
              </a:ext>
            </a:extLst>
          </p:cNvPr>
          <p:cNvSpPr txBox="1"/>
          <p:nvPr/>
        </p:nvSpPr>
        <p:spPr>
          <a:xfrm>
            <a:off x="8663248" y="3746269"/>
            <a:ext cx="3039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15– 3 km mesh, elliptical refinement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B2711A-98D4-6FDC-414F-7634D845EF3C}"/>
              </a:ext>
            </a:extLst>
          </p:cNvPr>
          <p:cNvCxnSpPr>
            <a:cxnSpLocks/>
          </p:cNvCxnSpPr>
          <p:nvPr/>
        </p:nvCxnSpPr>
        <p:spPr>
          <a:xfrm flipV="1">
            <a:off x="6342611" y="2211185"/>
            <a:ext cx="1787236" cy="606830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6AD7D8-C5AE-17AE-62B2-FEAAE32A4E4C}"/>
              </a:ext>
            </a:extLst>
          </p:cNvPr>
          <p:cNvCxnSpPr>
            <a:cxnSpLocks/>
          </p:cNvCxnSpPr>
          <p:nvPr/>
        </p:nvCxnSpPr>
        <p:spPr>
          <a:xfrm>
            <a:off x="6317673" y="2818015"/>
            <a:ext cx="1920240" cy="2078181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65D5CA8-D7F7-87A7-F699-A6D2C51890E9}"/>
              </a:ext>
            </a:extLst>
          </p:cNvPr>
          <p:cNvSpPr txBox="1"/>
          <p:nvPr/>
        </p:nvSpPr>
        <p:spPr>
          <a:xfrm>
            <a:off x="651164" y="3466407"/>
            <a:ext cx="55861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regional applications, we are working on a utility to map a mesh of perfect hexagons to the sphere using traditional projections</a:t>
            </a:r>
          </a:p>
          <a:p>
            <a:pPr marL="687388" indent="-339725">
              <a:buFont typeface="Arial" panose="020B0604020202020204" pitchFamily="34" charset="0"/>
              <a:buChar char="•"/>
            </a:pPr>
            <a:r>
              <a:rPr lang="en-US" sz="2000" dirty="0"/>
              <a:t>Polar Stereographic</a:t>
            </a:r>
          </a:p>
          <a:p>
            <a:pPr marL="687388" indent="-339725">
              <a:buFont typeface="Arial" panose="020B0604020202020204" pitchFamily="34" charset="0"/>
              <a:buChar char="•"/>
            </a:pPr>
            <a:r>
              <a:rPr lang="en-US" sz="2000" dirty="0"/>
              <a:t>Lambert Conformal</a:t>
            </a:r>
          </a:p>
          <a:p>
            <a:pPr marL="687388" indent="-339725">
              <a:buFont typeface="Arial" panose="020B0604020202020204" pitchFamily="34" charset="0"/>
              <a:buChar char="•"/>
            </a:pPr>
            <a:r>
              <a:rPr lang="en-US" sz="2000" dirty="0"/>
              <a:t>Mercator</a:t>
            </a:r>
          </a:p>
          <a:p>
            <a:pPr marL="347663"/>
            <a:endParaRPr lang="en-US" sz="2000" dirty="0"/>
          </a:p>
          <a:p>
            <a:pPr marL="7938"/>
            <a:r>
              <a:rPr lang="en-US" sz="2000" dirty="0"/>
              <a:t>Expect to release this before the end of 2024</a:t>
            </a:r>
          </a:p>
        </p:txBody>
      </p:sp>
    </p:spTree>
    <p:extLst>
      <p:ext uri="{BB962C8B-B14F-4D97-AF65-F5344CB8AC3E}">
        <p14:creationId xmlns:p14="http://schemas.microsoft.com/office/powerpoint/2010/main" val="14050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6EFE03-5048-26F9-D2B8-AC18C1AED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3890" y="88364"/>
            <a:ext cx="2563622" cy="2742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19A161-CAB6-6088-AD73-24A420B94C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618"/>
          <a:stretch/>
        </p:blipFill>
        <p:spPr>
          <a:xfrm>
            <a:off x="7296913" y="59192"/>
            <a:ext cx="2496312" cy="2780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6C537-E98C-AD37-094D-98E53CAF6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1256" y="2980801"/>
            <a:ext cx="2507813" cy="2789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967D90-0D62-3892-CC74-82F8B074AA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51" r="6842"/>
          <a:stretch/>
        </p:blipFill>
        <p:spPr>
          <a:xfrm>
            <a:off x="7310766" y="2990088"/>
            <a:ext cx="2537322" cy="2757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37A9E-C14F-CC7E-53F5-9D340115A9F6}"/>
              </a:ext>
            </a:extLst>
          </p:cNvPr>
          <p:cNvSpPr txBox="1"/>
          <p:nvPr/>
        </p:nvSpPr>
        <p:spPr>
          <a:xfrm>
            <a:off x="8604504" y="1947672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D60BC1-00DA-82C2-EDB8-EF2DDE89A809}"/>
              </a:ext>
            </a:extLst>
          </p:cNvPr>
          <p:cNvCxnSpPr/>
          <p:nvPr/>
        </p:nvCxnSpPr>
        <p:spPr>
          <a:xfrm>
            <a:off x="8650224" y="1984248"/>
            <a:ext cx="26517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A22E8E-C86A-66DE-F5FD-0890FCCE8BDF}"/>
              </a:ext>
            </a:extLst>
          </p:cNvPr>
          <p:cNvSpPr txBox="1"/>
          <p:nvPr/>
        </p:nvSpPr>
        <p:spPr>
          <a:xfrm>
            <a:off x="10475976" y="1862328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q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4DA7F-38E3-50FC-A656-D74AB85F3BDF}"/>
              </a:ext>
            </a:extLst>
          </p:cNvPr>
          <p:cNvCxnSpPr>
            <a:cxnSpLocks/>
          </p:cNvCxnSpPr>
          <p:nvPr/>
        </p:nvCxnSpPr>
        <p:spPr>
          <a:xfrm>
            <a:off x="10521696" y="1926336"/>
            <a:ext cx="249936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59E47C-2F7C-386A-91CD-10A6838B60BD}"/>
              </a:ext>
            </a:extLst>
          </p:cNvPr>
          <p:cNvSpPr txBox="1"/>
          <p:nvPr/>
        </p:nvSpPr>
        <p:spPr>
          <a:xfrm>
            <a:off x="8686800" y="4672584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TKE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B654AE-0F01-4F66-BBC9-E61CA3F3E82C}"/>
              </a:ext>
            </a:extLst>
          </p:cNvPr>
          <p:cNvSpPr txBox="1"/>
          <p:nvPr/>
        </p:nvSpPr>
        <p:spPr>
          <a:xfrm>
            <a:off x="10469880" y="4645152"/>
            <a:ext cx="6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w’</a:t>
            </a:r>
            <a:r>
              <a:rPr lang="en-US" sz="2000" dirty="0" err="1">
                <a:latin typeface="Symbol" pitchFamily="2" charset="2"/>
              </a:rPr>
              <a:t>q</a:t>
            </a:r>
            <a:r>
              <a:rPr lang="en-US" sz="2000" dirty="0"/>
              <a:t>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692BE6-1598-70AD-BC8C-07290A1BF05F}"/>
              </a:ext>
            </a:extLst>
          </p:cNvPr>
          <p:cNvSpPr txBox="1"/>
          <p:nvPr/>
        </p:nvSpPr>
        <p:spPr>
          <a:xfrm>
            <a:off x="7690104" y="5852160"/>
            <a:ext cx="4360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SAS LES test case, NCAR PBL reinvestment project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EBF150-9EE3-013A-569B-E601131E37E5}"/>
              </a:ext>
            </a:extLst>
          </p:cNvPr>
          <p:cNvSpPr txBox="1"/>
          <p:nvPr/>
        </p:nvSpPr>
        <p:spPr>
          <a:xfrm>
            <a:off x="554548" y="1786127"/>
            <a:ext cx="59709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2400" dirty="0"/>
              <a:t>We implemented 2 LES SGS turbulence models in MPAS: 3D </a:t>
            </a:r>
            <a:r>
              <a:rPr lang="en-US" sz="2400" dirty="0" err="1"/>
              <a:t>Smagorinsky</a:t>
            </a:r>
            <a:r>
              <a:rPr lang="en-US" sz="2400" dirty="0"/>
              <a:t> scheme (diagnostic) and a 1.5 order TKE scheme (prognostic).  </a:t>
            </a:r>
          </a:p>
          <a:p>
            <a:pPr marL="7938"/>
            <a:endParaRPr lang="en-US" sz="2400" dirty="0"/>
          </a:p>
          <a:p>
            <a:pPr marL="7938"/>
            <a:r>
              <a:rPr lang="en-US" sz="2400" dirty="0"/>
              <a:t>MPAS LES results look at lot like WRF and CM1 results.</a:t>
            </a:r>
          </a:p>
          <a:p>
            <a:pPr marL="7938"/>
            <a:endParaRPr lang="en-US" sz="2400" dirty="0"/>
          </a:p>
          <a:p>
            <a:pPr marL="7938"/>
            <a:r>
              <a:rPr lang="en-US" sz="2400" dirty="0"/>
              <a:t>Extensions for terrain need implementing.</a:t>
            </a:r>
          </a:p>
          <a:p>
            <a:pPr marL="7938"/>
            <a:endParaRPr lang="en-US" sz="2400" dirty="0"/>
          </a:p>
          <a:p>
            <a:pPr marL="7938"/>
            <a:r>
              <a:rPr lang="en-US" sz="2400" dirty="0"/>
              <a:t>Release timetable TBD.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0F5A617D-A5EC-D22D-1F01-EBFA0C8BC99C}"/>
              </a:ext>
            </a:extLst>
          </p:cNvPr>
          <p:cNvSpPr txBox="1">
            <a:spLocks/>
          </p:cNvSpPr>
          <p:nvPr/>
        </p:nvSpPr>
        <p:spPr>
          <a:xfrm>
            <a:off x="581890" y="-1"/>
            <a:ext cx="6799812" cy="154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0" dirty="0">
                <a:latin typeface="+mn-lt"/>
              </a:rPr>
              <a:t>MPAS Development </a:t>
            </a:r>
          </a:p>
          <a:p>
            <a:r>
              <a:rPr lang="en-US" sz="4000" b="0" dirty="0">
                <a:latin typeface="+mn-lt"/>
              </a:rPr>
              <a:t>LES capabilities</a:t>
            </a:r>
          </a:p>
        </p:txBody>
      </p:sp>
    </p:spTree>
    <p:extLst>
      <p:ext uri="{BB962C8B-B14F-4D97-AF65-F5344CB8AC3E}">
        <p14:creationId xmlns:p14="http://schemas.microsoft.com/office/powerpoint/2010/main" val="17840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11B12473-0221-D238-4EFF-66ACBA73C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0"/>
            <a:ext cx="10972800" cy="1143000"/>
          </a:xfrm>
        </p:spPr>
        <p:txBody>
          <a:bodyPr/>
          <a:lstStyle/>
          <a:p>
            <a:r>
              <a:rPr lang="en-US" sz="4000" b="0" dirty="0">
                <a:latin typeface="+mn-lt"/>
              </a:rPr>
              <a:t>MPAS Development - GPUs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AF42A-FC3C-37E3-72CB-EC6C9CAF9DC6}"/>
              </a:ext>
            </a:extLst>
          </p:cNvPr>
          <p:cNvSpPr txBox="1"/>
          <p:nvPr/>
        </p:nvSpPr>
        <p:spPr>
          <a:xfrm>
            <a:off x="590105" y="1031422"/>
            <a:ext cx="630391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MPAS-Atmosphere GPU Implementation</a:t>
            </a:r>
          </a:p>
          <a:p>
            <a:endParaRPr lang="en-US" sz="1800" dirty="0"/>
          </a:p>
          <a:p>
            <a:r>
              <a:rPr lang="en-US" sz="1800" dirty="0"/>
              <a:t>There is a GPU implementation available for MPAS-Atmosphere</a:t>
            </a:r>
          </a:p>
          <a:p>
            <a:r>
              <a:rPr lang="en-US" sz="1800" dirty="0">
                <a:hlinkClick r:id="rId3"/>
              </a:rPr>
              <a:t>https://mpas-dev.github.io/atmosphere/OpenACC/index.html</a:t>
            </a:r>
            <a:endParaRPr lang="en-US" sz="1800" dirty="0"/>
          </a:p>
          <a:p>
            <a:r>
              <a:rPr lang="en-US" sz="1800" dirty="0"/>
              <a:t>Based on MPAS Version 7.0 </a:t>
            </a:r>
          </a:p>
          <a:p>
            <a:endParaRPr lang="en-US" sz="1800" dirty="0"/>
          </a:p>
          <a:p>
            <a:r>
              <a:rPr lang="en-US" sz="1800" dirty="0"/>
              <a:t>Based on our experience with this release, we are re-implementing this capability </a:t>
            </a:r>
          </a:p>
          <a:p>
            <a:endParaRPr lang="en-US" sz="1800" dirty="0"/>
          </a:p>
          <a:p>
            <a:pPr marL="577850" indent="-284163">
              <a:buFont typeface="Arial" panose="020B0604020202020204" pitchFamily="34" charset="0"/>
              <a:buChar char="•"/>
            </a:pPr>
            <a:r>
              <a:rPr lang="en-US" sz="1800" dirty="0"/>
              <a:t>Initial (partial) GPU capability will be released and supported in MPAS v8.2.0</a:t>
            </a:r>
          </a:p>
          <a:p>
            <a:pPr marL="577850" indent="-284163">
              <a:buFont typeface="Arial" panose="020B0604020202020204" pitchFamily="34" charset="0"/>
              <a:buChar char="•"/>
            </a:pPr>
            <a:r>
              <a:rPr lang="en-US" sz="1800" dirty="0"/>
              <a:t>Subsequent MPAS-A releases will incrementally extend GPU capabilities in the dynamical core and physics.</a:t>
            </a:r>
          </a:p>
          <a:p>
            <a:pPr marL="577850" indent="-284163">
              <a:buFont typeface="Arial" panose="020B0604020202020204" pitchFamily="34" charset="0"/>
              <a:buChar char="•"/>
            </a:pPr>
            <a:r>
              <a:rPr lang="en-US" sz="1800" dirty="0"/>
              <a:t>Builds on lessons learned from past partnerships with IBM, The Weather Company, the University of Wyoming, and NVIDIA.</a:t>
            </a:r>
          </a:p>
          <a:p>
            <a:endParaRPr lang="en-US" sz="1800" dirty="0"/>
          </a:p>
        </p:txBody>
      </p:sp>
      <p:pic>
        <p:nvPicPr>
          <p:cNvPr id="4" name="Google Shape;243;p47">
            <a:extLst>
              <a:ext uri="{FF2B5EF4-FFF2-40B4-BE49-F238E27FC236}">
                <a16:creationId xmlns:a16="http://schemas.microsoft.com/office/drawing/2014/main" id="{D30BC302-2F3B-F82A-2686-A607EECCFA9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1884" y="3738205"/>
            <a:ext cx="3640335" cy="15446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44;p47">
            <a:extLst>
              <a:ext uri="{FF2B5EF4-FFF2-40B4-BE49-F238E27FC236}">
                <a16:creationId xmlns:a16="http://schemas.microsoft.com/office/drawing/2014/main" id="{C184B7EE-BB3B-4007-1ACD-AF50FF1B16E6}"/>
              </a:ext>
            </a:extLst>
          </p:cNvPr>
          <p:cNvSpPr txBox="1"/>
          <p:nvPr/>
        </p:nvSpPr>
        <p:spPr>
          <a:xfrm>
            <a:off x="7841947" y="5330630"/>
            <a:ext cx="3640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 dirty="0">
                <a:solidFill>
                  <a:schemeClr val="dk2"/>
                </a:solidFill>
                <a:latin typeface="+mn-lt"/>
              </a:rPr>
              <a:t>Above: A Derecho GPU blade with two GPU nodes, each with 1 AMD EPYC Zen3 “Milan” 64-core processor and 4 </a:t>
            </a:r>
            <a:r>
              <a:rPr lang="en-US" sz="1100" dirty="0">
                <a:solidFill>
                  <a:srgbClr val="666666"/>
                </a:solidFill>
                <a:latin typeface="+mn-lt"/>
                <a:ea typeface="Helvetica Neue"/>
                <a:cs typeface="Helvetica Neue"/>
                <a:sym typeface="Helvetica Neue"/>
              </a:rPr>
              <a:t>NVIDIA A100 Ampere GPUs.</a:t>
            </a:r>
            <a:endParaRPr sz="1100" i="1" dirty="0">
              <a:solidFill>
                <a:schemeClr val="dk2"/>
              </a:solidFill>
              <a:latin typeface="+mn-lt"/>
            </a:endParaRPr>
          </a:p>
        </p:txBody>
      </p:sp>
      <p:pic>
        <p:nvPicPr>
          <p:cNvPr id="7" name="Google Shape;215;p44">
            <a:extLst>
              <a:ext uri="{FF2B5EF4-FFF2-40B4-BE49-F238E27FC236}">
                <a16:creationId xmlns:a16="http://schemas.microsoft.com/office/drawing/2014/main" id="{F7DB24C9-8ECA-0440-4B96-74F2FD5AFF4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9984" y="1403689"/>
            <a:ext cx="3647724" cy="210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68C6DA9F-FC96-931B-0B7D-41174B5E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436" y="0"/>
            <a:ext cx="9685564" cy="1143000"/>
          </a:xfrm>
        </p:spPr>
        <p:txBody>
          <a:bodyPr/>
          <a:lstStyle/>
          <a:p>
            <a:r>
              <a:rPr lang="en-US" sz="4000" b="0" dirty="0">
                <a:latin typeface="+mn-lt"/>
              </a:rPr>
              <a:t>MPAS in the UFS: Local Refinement</a:t>
            </a:r>
          </a:p>
        </p:txBody>
      </p:sp>
      <p:pic>
        <p:nvPicPr>
          <p:cNvPr id="3" name="Picture 2" descr="lat-lon_nest.pdf">
            <a:extLst>
              <a:ext uri="{FF2B5EF4-FFF2-40B4-BE49-F238E27FC236}">
                <a16:creationId xmlns:a16="http://schemas.microsoft.com/office/drawing/2014/main" id="{FCD05EDD-84EE-0775-48C3-8A44322DB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4" y="454779"/>
            <a:ext cx="2824843" cy="2819853"/>
          </a:xfrm>
          <a:prstGeom prst="rect">
            <a:avLst/>
          </a:prstGeom>
        </p:spPr>
      </p:pic>
      <p:pic>
        <p:nvPicPr>
          <p:cNvPr id="4" name="Picture 3" descr="US_var_mesh.pdf">
            <a:extLst>
              <a:ext uri="{FF2B5EF4-FFF2-40B4-BE49-F238E27FC236}">
                <a16:creationId xmlns:a16="http://schemas.microsoft.com/office/drawing/2014/main" id="{33FDA2D7-92BC-D89A-F4E0-1E3813242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2" y="3298372"/>
            <a:ext cx="2896415" cy="2881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8113BB-B9C4-E1C5-11D5-DDAA51CB7E41}"/>
              </a:ext>
            </a:extLst>
          </p:cNvPr>
          <p:cNvSpPr txBox="1"/>
          <p:nvPr/>
        </p:nvSpPr>
        <p:spPr>
          <a:xfrm>
            <a:off x="3469822" y="1159329"/>
            <a:ext cx="8436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contrast to WRF, we did not implement 2-way grid nesting in MPAS as a method for introducing local refinement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09FDB6-1E2C-8E0C-F60D-8374771FCD5F}"/>
              </a:ext>
            </a:extLst>
          </p:cNvPr>
          <p:cNvSpPr txBox="1"/>
          <p:nvPr/>
        </p:nvSpPr>
        <p:spPr>
          <a:xfrm>
            <a:off x="3951514" y="2400299"/>
            <a:ext cx="76009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Problems with traditional 2-way grid nesting</a:t>
            </a:r>
          </a:p>
          <a:p>
            <a:endParaRPr lang="en-US" sz="2400" dirty="0"/>
          </a:p>
          <a:p>
            <a:pPr marL="804863" indent="-447675">
              <a:buFont typeface="Arial" panose="020B0604020202020204" pitchFamily="34" charset="0"/>
              <a:buChar char="•"/>
            </a:pPr>
            <a:r>
              <a:rPr lang="en-US" sz="2400" dirty="0"/>
              <a:t>Nonconforming refinement </a:t>
            </a:r>
          </a:p>
          <a:p>
            <a:pPr marL="804863" indent="-447675">
              <a:buFont typeface="Arial" panose="020B0604020202020204" pitchFamily="34" charset="0"/>
              <a:buChar char="•"/>
            </a:pPr>
            <a:r>
              <a:rPr lang="en-US" sz="2400" dirty="0"/>
              <a:t>Abrupt change in resolution</a:t>
            </a:r>
          </a:p>
          <a:p>
            <a:pPr marL="804863" indent="-447675">
              <a:buFont typeface="Arial" panose="020B0604020202020204" pitchFamily="34" charset="0"/>
              <a:buChar char="•"/>
            </a:pPr>
            <a:r>
              <a:rPr lang="en-US" sz="2400" dirty="0"/>
              <a:t>Implementation adds significantly to infrastructure and solver complexity, especially on DM architectures</a:t>
            </a:r>
          </a:p>
          <a:p>
            <a:pPr marL="804863" indent="-447675">
              <a:buFont typeface="Arial" panose="020B0604020202020204" pitchFamily="34" charset="0"/>
              <a:buChar char="•"/>
            </a:pPr>
            <a:r>
              <a:rPr lang="en-US" sz="2400" dirty="0"/>
              <a:t>Data assimilation is problematic</a:t>
            </a:r>
          </a:p>
        </p:txBody>
      </p:sp>
    </p:spTree>
    <p:extLst>
      <p:ext uri="{BB962C8B-B14F-4D97-AF65-F5344CB8AC3E}">
        <p14:creationId xmlns:p14="http://schemas.microsoft.com/office/powerpoint/2010/main" val="414139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472668-E611-BD50-1A93-80331DEA9928}"/>
              </a:ext>
            </a:extLst>
          </p:cNvPr>
          <p:cNvSpPr txBox="1"/>
          <p:nvPr/>
        </p:nvSpPr>
        <p:spPr>
          <a:xfrm>
            <a:off x="528921" y="1837653"/>
            <a:ext cx="6891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Dubos and </a:t>
            </a:r>
            <a:r>
              <a:rPr lang="en-US" sz="2000" dirty="0" err="1"/>
              <a:t>Kevlahan</a:t>
            </a:r>
            <a:r>
              <a:rPr lang="en-US" sz="2000" dirty="0"/>
              <a:t>, 2013:</a:t>
            </a:r>
          </a:p>
          <a:p>
            <a:r>
              <a:rPr lang="en-US" sz="2000" i="1" dirty="0"/>
              <a:t>A conservative adaptive wavelet method for the shallow-water equations on staggered grids</a:t>
            </a:r>
            <a:r>
              <a:rPr lang="en-US" sz="2000" dirty="0"/>
              <a:t>. QJRMS, https://</a:t>
            </a:r>
            <a:r>
              <a:rPr lang="en-US" sz="2000" dirty="0" err="1"/>
              <a:t>doi.org</a:t>
            </a:r>
            <a:r>
              <a:rPr lang="en-US" sz="2000" dirty="0"/>
              <a:t>/10.1002/qj.2097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B57D86-8770-E862-8347-07DDA9C66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264" y="1191986"/>
            <a:ext cx="2801904" cy="49063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0557F7-57FA-CAB8-B65D-AEFD0EB63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15" y="3233056"/>
            <a:ext cx="8108016" cy="28014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721FDA-EEAC-77CD-A4CC-EE82E697795A}"/>
              </a:ext>
            </a:extLst>
          </p:cNvPr>
          <p:cNvSpPr txBox="1"/>
          <p:nvPr/>
        </p:nvSpPr>
        <p:spPr>
          <a:xfrm>
            <a:off x="473528" y="1175658"/>
            <a:ext cx="5612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Nesting could be implemented in MPAS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720AFED1-1B90-217A-229C-03EC1CAB55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0" dirty="0">
                <a:latin typeface="+mn-lt"/>
              </a:rPr>
              <a:t>MPAS in the UFS: Local Refinement</a:t>
            </a:r>
          </a:p>
        </p:txBody>
      </p:sp>
    </p:spTree>
    <p:extLst>
      <p:ext uri="{BB962C8B-B14F-4D97-AF65-F5344CB8AC3E}">
        <p14:creationId xmlns:p14="http://schemas.microsoft.com/office/powerpoint/2010/main" val="8466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8113BB-B9C4-E1C5-11D5-DDAA51CB7E41}"/>
              </a:ext>
            </a:extLst>
          </p:cNvPr>
          <p:cNvSpPr txBox="1"/>
          <p:nvPr/>
        </p:nvSpPr>
        <p:spPr>
          <a:xfrm>
            <a:off x="3469822" y="1159329"/>
            <a:ext cx="8436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tropical cyclone applications, 2-way moving nests introduce even more problems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09FDB6-1E2C-8E0C-F60D-8374771FCD5F}"/>
              </a:ext>
            </a:extLst>
          </p:cNvPr>
          <p:cNvSpPr txBox="1"/>
          <p:nvPr/>
        </p:nvSpPr>
        <p:spPr>
          <a:xfrm>
            <a:off x="3951514" y="2204356"/>
            <a:ext cx="7600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Additional problems with 2-way moving nests for TCs</a:t>
            </a:r>
          </a:p>
          <a:p>
            <a:endParaRPr lang="en-US" sz="2400" dirty="0"/>
          </a:p>
          <a:p>
            <a:pPr marL="804863" indent="-447675">
              <a:buFont typeface="Arial" panose="020B0604020202020204" pitchFamily="34" charset="0"/>
              <a:buChar char="•"/>
            </a:pPr>
            <a:r>
              <a:rPr lang="en-US" sz="2400" dirty="0"/>
              <a:t>Changing communications patterns during simulations – more infrastructure complexity</a:t>
            </a:r>
          </a:p>
          <a:p>
            <a:pPr marL="804863" indent="-447675">
              <a:buFont typeface="Arial" panose="020B0604020202020204" pitchFamily="34" charset="0"/>
              <a:buChar char="•"/>
            </a:pPr>
            <a:r>
              <a:rPr lang="en-US" sz="2400" dirty="0"/>
              <a:t>Domain-decomposed global meshes make this more complex</a:t>
            </a:r>
          </a:p>
          <a:p>
            <a:pPr marL="804863" indent="-447675">
              <a:buFont typeface="Arial" panose="020B0604020202020204" pitchFamily="34" charset="0"/>
              <a:buChar char="•"/>
            </a:pPr>
            <a:r>
              <a:rPr lang="en-US" sz="2400" dirty="0"/>
              <a:t>Ensemble statistics are problematic</a:t>
            </a:r>
          </a:p>
          <a:p>
            <a:pPr marL="804863" indent="-447675">
              <a:buFont typeface="Arial" panose="020B0604020202020204" pitchFamily="34" charset="0"/>
              <a:buChar char="•"/>
            </a:pPr>
            <a:r>
              <a:rPr lang="en-US" sz="2400" dirty="0"/>
              <a:t>Data assimilation is even more problematic</a:t>
            </a:r>
          </a:p>
          <a:p>
            <a:pPr marL="804863" indent="-447675">
              <a:buFont typeface="Arial" panose="020B0604020202020204" pitchFamily="34" charset="0"/>
              <a:buChar char="•"/>
            </a:pPr>
            <a:r>
              <a:rPr lang="en-US" sz="2400" i="1" dirty="0"/>
              <a:t>Nesting and moving-nest technology doesn’t benefit other applications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A2A372D1-7BE6-F5C6-E4B0-E32FF122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436" y="0"/>
            <a:ext cx="9685564" cy="1143000"/>
          </a:xfrm>
        </p:spPr>
        <p:txBody>
          <a:bodyPr/>
          <a:lstStyle/>
          <a:p>
            <a:r>
              <a:rPr lang="en-US" sz="4000" b="0" dirty="0">
                <a:latin typeface="+mn-lt"/>
              </a:rPr>
              <a:t>MPAS in the UFS: Local Refinement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E942F3-AD71-718B-F5F9-73E86805B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97" y="2918754"/>
            <a:ext cx="3374903" cy="30019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76EC27-38B3-9711-F578-B56B1540E53E}"/>
              </a:ext>
            </a:extLst>
          </p:cNvPr>
          <p:cNvSpPr txBox="1"/>
          <p:nvPr/>
        </p:nvSpPr>
        <p:spPr>
          <a:xfrm>
            <a:off x="2125980" y="5928360"/>
            <a:ext cx="1500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Oceanography, 2014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245CA-6177-BF1D-E9E0-488EB9E21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0" y="487680"/>
            <a:ext cx="2000091" cy="19659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DF7A0A-E182-760B-E143-188C1A8AAB69}"/>
              </a:ext>
            </a:extLst>
          </p:cNvPr>
          <p:cNvSpPr txBox="1"/>
          <p:nvPr/>
        </p:nvSpPr>
        <p:spPr>
          <a:xfrm>
            <a:off x="83820" y="2446020"/>
            <a:ext cx="2773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 2000s ARW, later for HWRF</a:t>
            </a:r>
          </a:p>
        </p:txBody>
      </p:sp>
    </p:spTree>
    <p:extLst>
      <p:ext uri="{BB962C8B-B14F-4D97-AF65-F5344CB8AC3E}">
        <p14:creationId xmlns:p14="http://schemas.microsoft.com/office/powerpoint/2010/main" val="4640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B87F45-7F11-D3B9-3E84-A04999DB21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4" t="14838" r="1834" b="15331"/>
          <a:stretch/>
        </p:blipFill>
        <p:spPr>
          <a:xfrm>
            <a:off x="65902" y="889686"/>
            <a:ext cx="3558747" cy="2578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8113BB-B9C4-E1C5-11D5-DDAA51CB7E41}"/>
              </a:ext>
            </a:extLst>
          </p:cNvPr>
          <p:cNvSpPr txBox="1"/>
          <p:nvPr/>
        </p:nvSpPr>
        <p:spPr>
          <a:xfrm>
            <a:off x="4208619" y="959087"/>
            <a:ext cx="79833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For TC forecast applications, we should rapidly implement GPU capabilities in MPAS and use on-demand cloud computing to produce ensembles employing variable resolution MPAS meshes.</a:t>
            </a:r>
          </a:p>
          <a:p>
            <a:endParaRPr lang="en-US" sz="2400" dirty="0"/>
          </a:p>
          <a:p>
            <a:r>
              <a:rPr lang="en-US" sz="2400" dirty="0"/>
              <a:t>Benefits:</a:t>
            </a:r>
          </a:p>
          <a:p>
            <a:pPr marL="747713" indent="-422275">
              <a:buFont typeface="Arial" panose="020B0604020202020204" pitchFamily="34" charset="0"/>
              <a:buChar char="•"/>
            </a:pPr>
            <a:r>
              <a:rPr lang="en-US" sz="2400" dirty="0"/>
              <a:t>DA friendly</a:t>
            </a:r>
          </a:p>
          <a:p>
            <a:pPr marL="747713" indent="-422275">
              <a:buFont typeface="Arial" panose="020B0604020202020204" pitchFamily="34" charset="0"/>
              <a:buChar char="•"/>
            </a:pPr>
            <a:r>
              <a:rPr lang="en-US" sz="2400" dirty="0"/>
              <a:t>Ensemble friendly</a:t>
            </a:r>
          </a:p>
          <a:p>
            <a:pPr marL="747713" indent="-422275">
              <a:buFont typeface="Arial" panose="020B0604020202020204" pitchFamily="34" charset="0"/>
              <a:buChar char="•"/>
            </a:pPr>
            <a:r>
              <a:rPr lang="en-US" sz="2400" dirty="0"/>
              <a:t>Earth friendlier (energy-wise)</a:t>
            </a:r>
          </a:p>
          <a:p>
            <a:pPr marL="747713" indent="-422275">
              <a:buFont typeface="Arial" panose="020B0604020202020204" pitchFamily="34" charset="0"/>
              <a:buChar char="•"/>
            </a:pPr>
            <a:r>
              <a:rPr lang="en-US" sz="2400" dirty="0"/>
              <a:t>Little additional infrastructure needed</a:t>
            </a:r>
          </a:p>
          <a:p>
            <a:pPr marL="747713" indent="-422275">
              <a:buFont typeface="Arial" panose="020B0604020202020204" pitchFamily="34" charset="0"/>
              <a:buChar char="•"/>
            </a:pPr>
            <a:r>
              <a:rPr lang="en-US" sz="2400" dirty="0"/>
              <a:t>GPU capability benefits all applications! </a:t>
            </a:r>
          </a:p>
          <a:p>
            <a:pPr marL="747713" indent="-422275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938" algn="ctr"/>
            <a:r>
              <a:rPr lang="en-US" sz="2400" i="1" dirty="0"/>
              <a:t>This type of TC forecast applications is an ideal fit for evolving commercial cloud computing capabilities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3CD85F3D-5A3B-10CD-574E-2367312E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436" y="0"/>
            <a:ext cx="9685564" cy="1143000"/>
          </a:xfrm>
        </p:spPr>
        <p:txBody>
          <a:bodyPr/>
          <a:lstStyle/>
          <a:p>
            <a:r>
              <a:rPr lang="en-US" sz="4000" b="0" dirty="0">
                <a:latin typeface="+mn-lt"/>
              </a:rPr>
              <a:t>MPAS in the UFS: Local Refinement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9CAB63-1C40-63F3-90BF-EA4E00495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0" y="3525030"/>
            <a:ext cx="4193865" cy="2720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E0E580-7A7E-F328-D788-77BEE22A52DF}"/>
              </a:ext>
            </a:extLst>
          </p:cNvPr>
          <p:cNvSpPr txBox="1"/>
          <p:nvPr/>
        </p:nvSpPr>
        <p:spPr>
          <a:xfrm>
            <a:off x="0" y="3229233"/>
            <a:ext cx="1358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x 60-15-3 km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2BCF9-6CFC-8409-237A-53B9FE2EC1CD}"/>
              </a:ext>
            </a:extLst>
          </p:cNvPr>
          <p:cNvSpPr txBox="1"/>
          <p:nvPr/>
        </p:nvSpPr>
        <p:spPr>
          <a:xfrm>
            <a:off x="3118021" y="5935363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x 15-3 km</a:t>
            </a:r>
          </a:p>
        </p:txBody>
      </p:sp>
    </p:spTree>
    <p:extLst>
      <p:ext uri="{BB962C8B-B14F-4D97-AF65-F5344CB8AC3E}">
        <p14:creationId xmlns:p14="http://schemas.microsoft.com/office/powerpoint/2010/main" val="285240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CAR-Blue-BottomSwooshes">
  <a:themeElements>
    <a:clrScheme name="Custom 4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1A658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61438</TotalTime>
  <Words>820</Words>
  <Application>Microsoft Macintosh PowerPoint</Application>
  <PresentationFormat>Widescreen</PresentationFormat>
  <Paragraphs>112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Helvetica Neue</vt:lpstr>
      <vt:lpstr>Symbol</vt:lpstr>
      <vt:lpstr>Arial</vt:lpstr>
      <vt:lpstr>Trebuchet MS</vt:lpstr>
      <vt:lpstr>Calibri</vt:lpstr>
      <vt:lpstr>NCAR-Blue-BottomSwooshes</vt:lpstr>
      <vt:lpstr>1_Title Page: NCAR - Blue Logo</vt:lpstr>
      <vt:lpstr>PowerPoint Presentation</vt:lpstr>
      <vt:lpstr>Model for Prediction Across Scales (MPAS)</vt:lpstr>
      <vt:lpstr>PowerPoint Presentation</vt:lpstr>
      <vt:lpstr>PowerPoint Presentation</vt:lpstr>
      <vt:lpstr>MPAS Development - GPUs</vt:lpstr>
      <vt:lpstr>MPAS in the UFS: Local Refinement</vt:lpstr>
      <vt:lpstr>PowerPoint Presentation</vt:lpstr>
      <vt:lpstr>MPAS in the UFS: Local Refinement</vt:lpstr>
      <vt:lpstr>MPAS in the UFS: Local Refinement</vt:lpstr>
      <vt:lpstr>MPAS in the UFS: Earth System Modeling</vt:lpstr>
      <vt:lpstr>MPAS in the UFS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Bill Skamarock</cp:lastModifiedBy>
  <cp:revision>311</cp:revision>
  <dcterms:modified xsi:type="dcterms:W3CDTF">2024-07-18T16:23:09Z</dcterms:modified>
</cp:coreProperties>
</file>