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Raleway"/>
      <p:regular r:id="rId10"/>
      <p:bold r:id="rId11"/>
      <p:italic r:id="rId12"/>
      <p:boldItalic r:id="rId13"/>
    </p:embeddedFont>
    <p:embeddedFont>
      <p:font typeface="Raleway SemiBold"/>
      <p:regular r:id="rId14"/>
      <p:bold r:id="rId15"/>
      <p:italic r:id="rId16"/>
      <p:boldItalic r:id="rId17"/>
    </p:embeddedFont>
    <p:embeddedFont>
      <p:font typeface="Proxima Nova"/>
      <p:regular r:id="rId18"/>
      <p:bold r:id="rId19"/>
      <p:italic r:id="rId20"/>
      <p:boldItalic r:id="rId21"/>
    </p:embeddedFont>
    <p:embeddedFont>
      <p:font typeface="Lato"/>
      <p:regular r:id="rId22"/>
      <p:bold r:id="rId23"/>
      <p:italic r:id="rId24"/>
      <p:boldItalic r:id="rId25"/>
    </p:embeddedFont>
    <p:embeddedFont>
      <p:font typeface="Montserrat"/>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52">
          <p15:clr>
            <a:srgbClr val="747775"/>
          </p15:clr>
        </p15:guide>
        <p15:guide id="2" orient="horz" pos="3086">
          <p15:clr>
            <a:srgbClr val="747775"/>
          </p15:clr>
        </p15:guide>
        <p15:guide id="3" orient="horz" pos="418">
          <p15:clr>
            <a:srgbClr val="747775"/>
          </p15:clr>
        </p15:guide>
        <p15:guide id="4" pos="2880">
          <p15:clr>
            <a:srgbClr val="A4A3A4"/>
          </p15:clr>
        </p15:guide>
      </p15:sldGuideLst>
    </p:ext>
    <p:ext uri="GoogleSlidesCustomDataVersion2">
      <go:slidesCustomData xmlns:go="http://customooxmlschemas.google.com/" r:id="rId34" roundtripDataSignature="AMtx7mhm6ztgXaNTaW9CQEVLjPRF81t6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52" orient="horz"/>
        <p:guide pos="3086" orient="horz"/>
        <p:guide pos="418"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italic.fntdata"/><Relationship Id="rId22" Type="http://schemas.openxmlformats.org/officeDocument/2006/relationships/font" Target="fonts/Lato-regular.fntdata"/><Relationship Id="rId21" Type="http://schemas.openxmlformats.org/officeDocument/2006/relationships/font" Target="fonts/ProximaNova-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regular.fntdata"/><Relationship Id="rId25" Type="http://schemas.openxmlformats.org/officeDocument/2006/relationships/font" Target="fonts/Lato-boldItalic.fntdata"/><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font" Target="fonts/Raleway-bold.fntdata"/><Relationship Id="rId33" Type="http://schemas.openxmlformats.org/officeDocument/2006/relationships/font" Target="fonts/OpenSans-boldItalic.fntdata"/><Relationship Id="rId10" Type="http://schemas.openxmlformats.org/officeDocument/2006/relationships/font" Target="fonts/Raleway-regular.fntdata"/><Relationship Id="rId32" Type="http://schemas.openxmlformats.org/officeDocument/2006/relationships/font" Target="fonts/OpenSans-italic.fntdata"/><Relationship Id="rId13" Type="http://schemas.openxmlformats.org/officeDocument/2006/relationships/font" Target="fonts/Raleway-boldItalic.fntdata"/><Relationship Id="rId12" Type="http://schemas.openxmlformats.org/officeDocument/2006/relationships/font" Target="fonts/Raleway-italic.fntdata"/><Relationship Id="rId34" Type="http://customschemas.google.com/relationships/presentationmetadata" Target="metadata"/><Relationship Id="rId15" Type="http://schemas.openxmlformats.org/officeDocument/2006/relationships/font" Target="fonts/RalewaySemiBold-bold.fntdata"/><Relationship Id="rId14" Type="http://schemas.openxmlformats.org/officeDocument/2006/relationships/font" Target="fonts/RalewaySemiBold-regular.fntdata"/><Relationship Id="rId17" Type="http://schemas.openxmlformats.org/officeDocument/2006/relationships/font" Target="fonts/RalewaySemiBold-boldItalic.fntdata"/><Relationship Id="rId16" Type="http://schemas.openxmlformats.org/officeDocument/2006/relationships/font" Target="fonts/RalewaySemiBold-italic.fntdata"/><Relationship Id="rId19" Type="http://schemas.openxmlformats.org/officeDocument/2006/relationships/font" Target="fonts/ProximaNova-bold.fntdata"/><Relationship Id="rId18" Type="http://schemas.openxmlformats.org/officeDocument/2006/relationships/font" Target="fonts/ProximaNov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ec7d28901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2ec7d28901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ec7d28901b_0_5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2ec7d28901b_0_5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c8f2d79c5_0_4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2ec8f2d79c5_0_4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ec7d28901b_0_5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2ec7d28901b_0_5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FFFFF"/>
        </a:solidFill>
      </p:bgPr>
    </p:bg>
    <p:spTree>
      <p:nvGrpSpPr>
        <p:cNvPr id="9" name="Shape 9"/>
        <p:cNvGrpSpPr/>
        <p:nvPr/>
      </p:nvGrpSpPr>
      <p:grpSpPr>
        <a:xfrm>
          <a:off x="0" y="0"/>
          <a:ext cx="0" cy="0"/>
          <a:chOff x="0" y="0"/>
          <a:chExt cx="0" cy="0"/>
        </a:xfrm>
      </p:grpSpPr>
      <p:sp>
        <p:nvSpPr>
          <p:cNvPr id="10" name="Google Shape;10;p4"/>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4"/>
          <p:cNvGrpSpPr/>
          <p:nvPr/>
        </p:nvGrpSpPr>
        <p:grpSpPr>
          <a:xfrm>
            <a:off x="830392" y="1191256"/>
            <a:ext cx="745763" cy="45826"/>
            <a:chOff x="4580561" y="2589004"/>
            <a:chExt cx="1064464" cy="25200"/>
          </a:xfrm>
        </p:grpSpPr>
        <p:sp>
          <p:nvSpPr>
            <p:cNvPr id="12" name="Google Shape;12;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4"/>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4"/>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5" name="Google Shape;15;p4"/>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6" name="Google Shape;16;p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7" name="Google Shape;17;p4"/>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8" name="Google Shape;18;p4"/>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9" name="Shape 89"/>
        <p:cNvGrpSpPr/>
        <p:nvPr/>
      </p:nvGrpSpPr>
      <p:grpSpPr>
        <a:xfrm>
          <a:off x="0" y="0"/>
          <a:ext cx="0" cy="0"/>
          <a:chOff x="0" y="0"/>
          <a:chExt cx="0" cy="0"/>
        </a:xfrm>
      </p:grpSpPr>
      <p:sp>
        <p:nvSpPr>
          <p:cNvPr id="90" name="Google Shape;90;p12"/>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91" name="Google Shape;91;p1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92" name="Google Shape;92;p12"/>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93" name="Shape 93"/>
        <p:cNvGrpSpPr/>
        <p:nvPr/>
      </p:nvGrpSpPr>
      <p:grpSpPr>
        <a:xfrm>
          <a:off x="0" y="0"/>
          <a:ext cx="0" cy="0"/>
          <a:chOff x="0" y="0"/>
          <a:chExt cx="0" cy="0"/>
        </a:xfrm>
      </p:grpSpPr>
      <p:grpSp>
        <p:nvGrpSpPr>
          <p:cNvPr id="94" name="Google Shape;94;p13"/>
          <p:cNvGrpSpPr/>
          <p:nvPr/>
        </p:nvGrpSpPr>
        <p:grpSpPr>
          <a:xfrm>
            <a:off x="830392" y="4169130"/>
            <a:ext cx="745763" cy="45826"/>
            <a:chOff x="4580561" y="2589004"/>
            <a:chExt cx="1064464" cy="25200"/>
          </a:xfrm>
        </p:grpSpPr>
        <p:sp>
          <p:nvSpPr>
            <p:cNvPr id="95" name="Google Shape;95;p1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 name="Google Shape;97;p13"/>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98" name="Google Shape;98;p13"/>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99" name="Google Shape;99;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00" name="Google Shape;100;p13"/>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101" name="Google Shape;101;p13"/>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1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04" name="Google Shape;104;p14"/>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pic>
        <p:nvPicPr>
          <p:cNvPr id="105" name="Google Shape;105;p14"/>
          <p:cNvPicPr preferRelativeResize="0"/>
          <p:nvPr/>
        </p:nvPicPr>
        <p:blipFill rotWithShape="1">
          <a:blip r:embed="rId3">
            <a:alphaModFix amt="25000"/>
          </a:blip>
          <a:srcRect b="0" l="0" r="0" t="0"/>
          <a:stretch/>
        </p:blipFill>
        <p:spPr>
          <a:xfrm>
            <a:off x="467975" y="76200"/>
            <a:ext cx="4991099" cy="49910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ection Divider">
  <p:cSld name="TITLE_1">
    <p:spTree>
      <p:nvGrpSpPr>
        <p:cNvPr id="106" name="Shape 106"/>
        <p:cNvGrpSpPr/>
        <p:nvPr/>
      </p:nvGrpSpPr>
      <p:grpSpPr>
        <a:xfrm>
          <a:off x="0" y="0"/>
          <a:ext cx="0" cy="0"/>
          <a:chOff x="0" y="0"/>
          <a:chExt cx="0" cy="0"/>
        </a:xfrm>
      </p:grpSpPr>
      <p:pic>
        <p:nvPicPr>
          <p:cNvPr id="107" name="Google Shape;107;g2ec7d28901b_0_255"/>
          <p:cNvPicPr preferRelativeResize="0"/>
          <p:nvPr/>
        </p:nvPicPr>
        <p:blipFill rotWithShape="1">
          <a:blip r:embed="rId2">
            <a:alphaModFix/>
          </a:blip>
          <a:srcRect b="0" l="0" r="0" t="0"/>
          <a:stretch/>
        </p:blipFill>
        <p:spPr>
          <a:xfrm>
            <a:off x="0" y="0"/>
            <a:ext cx="9144003" cy="2419939"/>
          </a:xfrm>
          <a:prstGeom prst="rect">
            <a:avLst/>
          </a:prstGeom>
          <a:noFill/>
          <a:ln>
            <a:noFill/>
          </a:ln>
        </p:spPr>
      </p:pic>
      <p:sp>
        <p:nvSpPr>
          <p:cNvPr id="108" name="Google Shape;108;g2ec7d28901b_0_25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1">
  <p:cSld name="TITLE_AND_BODY_4">
    <p:spTree>
      <p:nvGrpSpPr>
        <p:cNvPr id="109" name="Shape 109"/>
        <p:cNvGrpSpPr/>
        <p:nvPr/>
      </p:nvGrpSpPr>
      <p:grpSpPr>
        <a:xfrm>
          <a:off x="0" y="0"/>
          <a:ext cx="0" cy="0"/>
          <a:chOff x="0" y="0"/>
          <a:chExt cx="0" cy="0"/>
        </a:xfrm>
      </p:grpSpPr>
      <p:sp>
        <p:nvSpPr>
          <p:cNvPr id="110" name="Google Shape;110;g2ec7d28901b_0_257"/>
          <p:cNvSpPr/>
          <p:nvPr/>
        </p:nvSpPr>
        <p:spPr>
          <a:xfrm>
            <a:off x="0" y="0"/>
            <a:ext cx="9144000" cy="823200"/>
          </a:xfrm>
          <a:prstGeom prst="rect">
            <a:avLst/>
          </a:prstGeom>
          <a:solidFill>
            <a:srgbClr val="0027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g2ec7d28901b_0_257"/>
          <p:cNvSpPr txBox="1"/>
          <p:nvPr>
            <p:ph type="title"/>
          </p:nvPr>
        </p:nvSpPr>
        <p:spPr>
          <a:xfrm>
            <a:off x="311700" y="129750"/>
            <a:ext cx="8520600" cy="5727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2800"/>
              <a:buNone/>
              <a:defRPr>
                <a:solidFill>
                  <a:schemeClr val="lt1"/>
                </a:solidFill>
              </a:defRPr>
            </a:lvl1pPr>
            <a:lvl2pPr lvl="1" algn="ctr">
              <a:lnSpc>
                <a:spcPct val="100000"/>
              </a:lnSpc>
              <a:spcBef>
                <a:spcPts val="0"/>
              </a:spcBef>
              <a:spcAft>
                <a:spcPts val="0"/>
              </a:spcAft>
              <a:buClr>
                <a:schemeClr val="lt1"/>
              </a:buClr>
              <a:buSzPts val="2800"/>
              <a:buNone/>
              <a:defRPr>
                <a:solidFill>
                  <a:schemeClr val="lt1"/>
                </a:solidFill>
              </a:defRPr>
            </a:lvl2pPr>
            <a:lvl3pPr lvl="2" algn="ctr">
              <a:lnSpc>
                <a:spcPct val="100000"/>
              </a:lnSpc>
              <a:spcBef>
                <a:spcPts val="0"/>
              </a:spcBef>
              <a:spcAft>
                <a:spcPts val="0"/>
              </a:spcAft>
              <a:buClr>
                <a:schemeClr val="lt1"/>
              </a:buClr>
              <a:buSzPts val="2800"/>
              <a:buNone/>
              <a:defRPr>
                <a:solidFill>
                  <a:schemeClr val="lt1"/>
                </a:solidFill>
              </a:defRPr>
            </a:lvl3pPr>
            <a:lvl4pPr lvl="3" algn="ctr">
              <a:lnSpc>
                <a:spcPct val="100000"/>
              </a:lnSpc>
              <a:spcBef>
                <a:spcPts val="0"/>
              </a:spcBef>
              <a:spcAft>
                <a:spcPts val="0"/>
              </a:spcAft>
              <a:buClr>
                <a:schemeClr val="lt1"/>
              </a:buClr>
              <a:buSzPts val="2800"/>
              <a:buNone/>
              <a:defRPr>
                <a:solidFill>
                  <a:schemeClr val="lt1"/>
                </a:solidFill>
              </a:defRPr>
            </a:lvl4pPr>
            <a:lvl5pPr lvl="4" algn="ctr">
              <a:lnSpc>
                <a:spcPct val="100000"/>
              </a:lnSpc>
              <a:spcBef>
                <a:spcPts val="0"/>
              </a:spcBef>
              <a:spcAft>
                <a:spcPts val="0"/>
              </a:spcAft>
              <a:buClr>
                <a:schemeClr val="lt1"/>
              </a:buClr>
              <a:buSzPts val="2800"/>
              <a:buNone/>
              <a:defRPr>
                <a:solidFill>
                  <a:schemeClr val="lt1"/>
                </a:solidFill>
              </a:defRPr>
            </a:lvl5pPr>
            <a:lvl6pPr lvl="5" algn="ctr">
              <a:lnSpc>
                <a:spcPct val="100000"/>
              </a:lnSpc>
              <a:spcBef>
                <a:spcPts val="0"/>
              </a:spcBef>
              <a:spcAft>
                <a:spcPts val="0"/>
              </a:spcAft>
              <a:buClr>
                <a:schemeClr val="lt1"/>
              </a:buClr>
              <a:buSzPts val="2800"/>
              <a:buNone/>
              <a:defRPr>
                <a:solidFill>
                  <a:schemeClr val="lt1"/>
                </a:solidFill>
              </a:defRPr>
            </a:lvl6pPr>
            <a:lvl7pPr lvl="6" algn="ctr">
              <a:lnSpc>
                <a:spcPct val="100000"/>
              </a:lnSpc>
              <a:spcBef>
                <a:spcPts val="0"/>
              </a:spcBef>
              <a:spcAft>
                <a:spcPts val="0"/>
              </a:spcAft>
              <a:buClr>
                <a:schemeClr val="lt1"/>
              </a:buClr>
              <a:buSzPts val="2800"/>
              <a:buNone/>
              <a:defRPr>
                <a:solidFill>
                  <a:schemeClr val="lt1"/>
                </a:solidFill>
              </a:defRPr>
            </a:lvl7pPr>
            <a:lvl8pPr lvl="7" algn="ctr">
              <a:lnSpc>
                <a:spcPct val="100000"/>
              </a:lnSpc>
              <a:spcBef>
                <a:spcPts val="0"/>
              </a:spcBef>
              <a:spcAft>
                <a:spcPts val="0"/>
              </a:spcAft>
              <a:buClr>
                <a:schemeClr val="lt1"/>
              </a:buClr>
              <a:buSzPts val="2800"/>
              <a:buNone/>
              <a:defRPr>
                <a:solidFill>
                  <a:schemeClr val="lt1"/>
                </a:solidFill>
              </a:defRPr>
            </a:lvl8pPr>
            <a:lvl9pPr lvl="8" algn="ctr">
              <a:lnSpc>
                <a:spcPct val="100000"/>
              </a:lnSpc>
              <a:spcBef>
                <a:spcPts val="0"/>
              </a:spcBef>
              <a:spcAft>
                <a:spcPts val="0"/>
              </a:spcAft>
              <a:buClr>
                <a:schemeClr val="lt1"/>
              </a:buClr>
              <a:buSzPts val="2800"/>
              <a:buNone/>
              <a:defRPr>
                <a:solidFill>
                  <a:schemeClr val="lt1"/>
                </a:solidFill>
              </a:defRPr>
            </a:lvl9pPr>
          </a:lstStyle>
          <a:p/>
        </p:txBody>
      </p:sp>
      <p:sp>
        <p:nvSpPr>
          <p:cNvPr id="112" name="Google Shape;112;g2ec7d28901b_0_257"/>
          <p:cNvSpPr txBox="1"/>
          <p:nvPr>
            <p:ph idx="1" type="body"/>
          </p:nvPr>
        </p:nvSpPr>
        <p:spPr>
          <a:xfrm>
            <a:off x="311700" y="923875"/>
            <a:ext cx="8520600" cy="34164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13" name="Google Shape;113;g2ec7d28901b_0_257"/>
          <p:cNvSpPr/>
          <p:nvPr/>
        </p:nvSpPr>
        <p:spPr>
          <a:xfrm>
            <a:off x="0" y="5006400"/>
            <a:ext cx="9144000" cy="137100"/>
          </a:xfrm>
          <a:prstGeom prst="rect">
            <a:avLst/>
          </a:prstGeom>
          <a:gradFill>
            <a:gsLst>
              <a:gs pos="0">
                <a:srgbClr val="00273F"/>
              </a:gs>
              <a:gs pos="50000">
                <a:srgbClr val="4066B0"/>
              </a:gs>
              <a:gs pos="100000">
                <a:srgbClr val="91AFDB"/>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2ec7d28901b_0_257"/>
          <p:cNvSpPr txBox="1"/>
          <p:nvPr/>
        </p:nvSpPr>
        <p:spPr>
          <a:xfrm>
            <a:off x="6174399" y="4663225"/>
            <a:ext cx="2846700" cy="323100"/>
          </a:xfrm>
          <a:prstGeom prst="rect">
            <a:avLst/>
          </a:prstGeom>
          <a:noFill/>
          <a:ln>
            <a:noFill/>
          </a:ln>
        </p:spPr>
        <p:txBody>
          <a:bodyPr anchorCtr="0" anchor="ctr"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4066B0"/>
                </a:solidFill>
                <a:latin typeface="Montserrat"/>
                <a:ea typeface="Montserrat"/>
                <a:cs typeface="Montserrat"/>
                <a:sym typeface="Montserrat"/>
              </a:rPr>
              <a:t>NOAA  //  ESIB - Modeling Team  //  </a:t>
            </a:r>
            <a:fld id="{00000000-1234-1234-1234-123412341234}" type="slidenum">
              <a:rPr b="0" i="0" lang="en" sz="900" u="none" cap="none" strike="noStrike">
                <a:solidFill>
                  <a:srgbClr val="4066B0"/>
                </a:solidFill>
                <a:latin typeface="Montserrat"/>
                <a:ea typeface="Montserrat"/>
                <a:cs typeface="Montserrat"/>
                <a:sym typeface="Montserrat"/>
              </a:rPr>
              <a:t>‹#›</a:t>
            </a:fld>
            <a:endParaRPr b="0" i="0" sz="900" u="none" cap="none" strike="noStrike">
              <a:solidFill>
                <a:srgbClr val="4066B0"/>
              </a:solidFill>
              <a:latin typeface="Montserrat"/>
              <a:ea typeface="Montserrat"/>
              <a:cs typeface="Montserrat"/>
              <a:sym typeface="Montserrat"/>
            </a:endParaRPr>
          </a:p>
        </p:txBody>
      </p:sp>
      <p:sp>
        <p:nvSpPr>
          <p:cNvPr id="115" name="Google Shape;115;g2ec7d28901b_0_25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3"/>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145FA6"/>
              </a:highlight>
              <a:latin typeface="Arial"/>
              <a:ea typeface="Arial"/>
              <a:cs typeface="Arial"/>
              <a:sym typeface="Arial"/>
            </a:endParaRPr>
          </a:p>
        </p:txBody>
      </p:sp>
      <p:sp>
        <p:nvSpPr>
          <p:cNvPr id="21" name="Google Shape;21;p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22" name="Google Shape;22;p3"/>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3" name="Google Shape;23;p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24" name="Google Shape;24;p3"/>
          <p:cNvGrpSpPr/>
          <p:nvPr/>
        </p:nvGrpSpPr>
        <p:grpSpPr>
          <a:xfrm>
            <a:off x="830392" y="1191256"/>
            <a:ext cx="745763" cy="45826"/>
            <a:chOff x="4580561" y="2589004"/>
            <a:chExt cx="1064464" cy="25200"/>
          </a:xfrm>
        </p:grpSpPr>
        <p:sp>
          <p:nvSpPr>
            <p:cNvPr id="25" name="Google Shape;25;p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3"/>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7" name="Google Shape;27;p3"/>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28" name="Google Shape;28;p3"/>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FC11C"/>
        </a:solidFill>
      </p:bgPr>
    </p:bg>
    <p:spTree>
      <p:nvGrpSpPr>
        <p:cNvPr id="29" name="Shape 29"/>
        <p:cNvGrpSpPr/>
        <p:nvPr/>
      </p:nvGrpSpPr>
      <p:grpSpPr>
        <a:xfrm>
          <a:off x="0" y="0"/>
          <a:ext cx="0" cy="0"/>
          <a:chOff x="0" y="0"/>
          <a:chExt cx="0" cy="0"/>
        </a:xfrm>
      </p:grpSpPr>
      <p:grpSp>
        <p:nvGrpSpPr>
          <p:cNvPr id="30" name="Google Shape;30;p5"/>
          <p:cNvGrpSpPr/>
          <p:nvPr/>
        </p:nvGrpSpPr>
        <p:grpSpPr>
          <a:xfrm>
            <a:off x="830392" y="1191256"/>
            <a:ext cx="745763" cy="45826"/>
            <a:chOff x="4580561" y="2589004"/>
            <a:chExt cx="1064464" cy="25200"/>
          </a:xfrm>
        </p:grpSpPr>
        <p:sp>
          <p:nvSpPr>
            <p:cNvPr id="31" name="Google Shape;31;p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 name="Google Shape;33;p5"/>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34" name="Google Shape;34;p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35" name="Google Shape;35;p5"/>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36" name="Google Shape;36;p5"/>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6"/>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6"/>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40" name="Google Shape;40;p6"/>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1" name="Google Shape;41;p6"/>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2" name="Google Shape;42;p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43" name="Google Shape;43;p6"/>
          <p:cNvGrpSpPr/>
          <p:nvPr/>
        </p:nvGrpSpPr>
        <p:grpSpPr>
          <a:xfrm>
            <a:off x="830392" y="1191256"/>
            <a:ext cx="745763" cy="45826"/>
            <a:chOff x="4580561" y="2589004"/>
            <a:chExt cx="1064464" cy="25200"/>
          </a:xfrm>
        </p:grpSpPr>
        <p:sp>
          <p:nvSpPr>
            <p:cNvPr id="44" name="Google Shape;44;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6"/>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6" name="Google Shape;46;p6"/>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47" name="Google Shape;47;p6"/>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7"/>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7"/>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1" name="Google Shape;51;p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52" name="Google Shape;52;p7"/>
          <p:cNvGrpSpPr/>
          <p:nvPr/>
        </p:nvGrpSpPr>
        <p:grpSpPr>
          <a:xfrm>
            <a:off x="830392" y="1191256"/>
            <a:ext cx="745763" cy="45826"/>
            <a:chOff x="4580561" y="2589004"/>
            <a:chExt cx="1064464" cy="25200"/>
          </a:xfrm>
        </p:grpSpPr>
        <p:sp>
          <p:nvSpPr>
            <p:cNvPr id="53" name="Google Shape;53;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7"/>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5" name="Google Shape;55;p7"/>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56" name="Google Shape;56;p7"/>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no bar">
  <p:cSld name="TITLE_ONLY_1">
    <p:spTree>
      <p:nvGrpSpPr>
        <p:cNvPr id="57" name="Shape 57"/>
        <p:cNvGrpSpPr/>
        <p:nvPr/>
      </p:nvGrpSpPr>
      <p:grpSpPr>
        <a:xfrm>
          <a:off x="0" y="0"/>
          <a:ext cx="0" cy="0"/>
          <a:chOff x="0" y="0"/>
          <a:chExt cx="0" cy="0"/>
        </a:xfrm>
      </p:grpSpPr>
      <p:sp>
        <p:nvSpPr>
          <p:cNvPr id="58" name="Google Shape;58;p8"/>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9" name="Google Shape;59;p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60" name="Google Shape;60;p8"/>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61" name="Google Shape;61;p8"/>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sp>
        <p:nvSpPr>
          <p:cNvPr id="63" name="Google Shape;63;p9"/>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9"/>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5" name="Google Shape;65;p9"/>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6" name="Google Shape;66;p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67" name="Google Shape;67;p9"/>
          <p:cNvGrpSpPr/>
          <p:nvPr/>
        </p:nvGrpSpPr>
        <p:grpSpPr>
          <a:xfrm>
            <a:off x="830392" y="1191256"/>
            <a:ext cx="745763" cy="45826"/>
            <a:chOff x="4580561" y="2589004"/>
            <a:chExt cx="1064464" cy="25200"/>
          </a:xfrm>
        </p:grpSpPr>
        <p:sp>
          <p:nvSpPr>
            <p:cNvPr id="68" name="Google Shape;68;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9"/>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0" name="Google Shape;70;p9"/>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71" name="Google Shape;71;p9"/>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72" name="Shape 72"/>
        <p:cNvGrpSpPr/>
        <p:nvPr/>
      </p:nvGrpSpPr>
      <p:grpSpPr>
        <a:xfrm>
          <a:off x="0" y="0"/>
          <a:ext cx="0" cy="0"/>
          <a:chOff x="0" y="0"/>
          <a:chExt cx="0" cy="0"/>
        </a:xfrm>
      </p:grpSpPr>
      <p:grpSp>
        <p:nvGrpSpPr>
          <p:cNvPr id="73" name="Google Shape;73;p10"/>
          <p:cNvGrpSpPr/>
          <p:nvPr/>
        </p:nvGrpSpPr>
        <p:grpSpPr>
          <a:xfrm>
            <a:off x="830392" y="4169130"/>
            <a:ext cx="745763" cy="45826"/>
            <a:chOff x="4580561" y="2589004"/>
            <a:chExt cx="1064464" cy="25200"/>
          </a:xfrm>
        </p:grpSpPr>
        <p:sp>
          <p:nvSpPr>
            <p:cNvPr id="74" name="Google Shape;74;p1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10"/>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77" name="Google Shape;77;p1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78" name="Google Shape;78;p10"/>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79" name="Google Shape;79;p10"/>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11"/>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1"/>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83" name="Google Shape;83;p11"/>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84" name="Google Shape;84;p11"/>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85" name="Google Shape;85;p1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86" name="Google Shape;86;p11"/>
          <p:cNvGrpSpPr/>
          <p:nvPr/>
        </p:nvGrpSpPr>
        <p:grpSpPr>
          <a:xfrm>
            <a:off x="830392" y="1191256"/>
            <a:ext cx="745763" cy="45826"/>
            <a:chOff x="4580561" y="2589004"/>
            <a:chExt cx="1064464" cy="25200"/>
          </a:xfrm>
        </p:grpSpPr>
        <p:sp>
          <p:nvSpPr>
            <p:cNvPr id="87" name="Google Shape;87;p1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1"/>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Open Sans"/>
              <a:buNone/>
              <a:defRPr b="1" i="0" sz="28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7" name="Google Shape;7;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doi.org/10.25923/ccgj-71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9.jpg"/><Relationship Id="rId5"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cxnSp>
        <p:nvCxnSpPr>
          <p:cNvPr id="120" name="Google Shape;120;g2ec7d28901b_0_0"/>
          <p:cNvCxnSpPr/>
          <p:nvPr/>
        </p:nvCxnSpPr>
        <p:spPr>
          <a:xfrm>
            <a:off x="303400" y="4090863"/>
            <a:ext cx="2248200" cy="0"/>
          </a:xfrm>
          <a:prstGeom prst="straightConnector1">
            <a:avLst/>
          </a:prstGeom>
          <a:noFill/>
          <a:ln cap="flat" cmpd="sng" w="28575">
            <a:solidFill>
              <a:srgbClr val="91AFDB"/>
            </a:solidFill>
            <a:prstDash val="solid"/>
            <a:round/>
            <a:headEnd len="sm" w="sm" type="none"/>
            <a:tailEnd len="sm" w="sm" type="none"/>
          </a:ln>
        </p:spPr>
      </p:cxnSp>
      <p:sp>
        <p:nvSpPr>
          <p:cNvPr id="121" name="Google Shape;121;g2ec7d28901b_0_0"/>
          <p:cNvSpPr txBox="1"/>
          <p:nvPr/>
        </p:nvSpPr>
        <p:spPr>
          <a:xfrm>
            <a:off x="220750" y="4231138"/>
            <a:ext cx="6505514" cy="631425"/>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rgbClr val="000000"/>
              </a:buClr>
              <a:buSzPts val="1800"/>
              <a:buFont typeface="Arial"/>
              <a:buNone/>
            </a:pPr>
            <a:r>
              <a:rPr b="1" i="0" lang="en" sz="1800" u="none" cap="none" strike="noStrike">
                <a:solidFill>
                  <a:schemeClr val="dk1"/>
                </a:solidFill>
                <a:latin typeface="Proxima Nova"/>
                <a:ea typeface="Proxima Nova"/>
                <a:cs typeface="Proxima Nova"/>
                <a:sym typeface="Proxima Nova"/>
              </a:rPr>
              <a:t>Curtis Alexander (NOAA/GSL) and Kate Fossell (NSF-NCAR)</a:t>
            </a:r>
            <a:endParaRPr b="0" i="0" sz="1800" u="none" cap="none" strike="noStrike">
              <a:solidFill>
                <a:srgbClr val="000000"/>
              </a:solidFill>
              <a:latin typeface="Proxima Nova"/>
              <a:ea typeface="Proxima Nova"/>
              <a:cs typeface="Proxima Nova"/>
              <a:sym typeface="Proxima Nova"/>
            </a:endParaRPr>
          </a:p>
        </p:txBody>
      </p:sp>
      <p:pic>
        <p:nvPicPr>
          <p:cNvPr id="122" name="Google Shape;122;g2ec7d28901b_0_0"/>
          <p:cNvPicPr preferRelativeResize="0"/>
          <p:nvPr/>
        </p:nvPicPr>
        <p:blipFill rotWithShape="1">
          <a:blip r:embed="rId3">
            <a:alphaModFix/>
          </a:blip>
          <a:srcRect b="0" l="0" r="0" t="0"/>
          <a:stretch/>
        </p:blipFill>
        <p:spPr>
          <a:xfrm>
            <a:off x="7018325" y="3695700"/>
            <a:ext cx="2076450" cy="1447800"/>
          </a:xfrm>
          <a:prstGeom prst="rect">
            <a:avLst/>
          </a:prstGeom>
          <a:noFill/>
          <a:ln>
            <a:noFill/>
          </a:ln>
        </p:spPr>
      </p:pic>
      <p:sp>
        <p:nvSpPr>
          <p:cNvPr id="123" name="Google Shape;123;g2ec7d28901b_0_0"/>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1000"/>
              </a:spcAft>
              <a:buClr>
                <a:schemeClr val="dk1"/>
              </a:buClr>
              <a:buSzPct val="38194"/>
              <a:buFont typeface="Arial"/>
              <a:buNone/>
            </a:pPr>
            <a:r>
              <a:rPr i="0" lang="en" sz="3200">
                <a:solidFill>
                  <a:schemeClr val="dk2"/>
                </a:solidFill>
                <a:highlight>
                  <a:srgbClr val="FFFFFF"/>
                </a:highlight>
                <a:latin typeface="Arial"/>
                <a:ea typeface="Arial"/>
                <a:cs typeface="Arial"/>
                <a:sym typeface="Arial"/>
              </a:rPr>
              <a:t>Status Update on MPAS from Across Organizations &amp; Moderated Discussion</a:t>
            </a:r>
            <a:endParaRPr i="1" sz="3200">
              <a:solidFill>
                <a:schemeClr val="dk2"/>
              </a:solidFill>
              <a:latin typeface="Arial"/>
              <a:ea typeface="Arial"/>
              <a:cs typeface="Arial"/>
              <a:sym typeface="Arial"/>
            </a:endParaRPr>
          </a:p>
        </p:txBody>
      </p:sp>
      <p:sp>
        <p:nvSpPr>
          <p:cNvPr id="124" name="Google Shape;124;g2ec7d28901b_0_0"/>
          <p:cNvSpPr txBox="1"/>
          <p:nvPr>
            <p:ph idx="12" type="sldNum"/>
          </p:nvPr>
        </p:nvSpPr>
        <p:spPr>
          <a:xfrm>
            <a:off x="8536302"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ec7d28901b_0_521"/>
          <p:cNvSpPr txBox="1"/>
          <p:nvPr>
            <p:ph type="title"/>
          </p:nvPr>
        </p:nvSpPr>
        <p:spPr>
          <a:xfrm>
            <a:off x="58998" y="582143"/>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 little history…</a:t>
            </a:r>
            <a:endParaRPr/>
          </a:p>
        </p:txBody>
      </p:sp>
      <p:sp>
        <p:nvSpPr>
          <p:cNvPr id="130" name="Google Shape;130;g2ec7d28901b_0_521"/>
          <p:cNvSpPr txBox="1"/>
          <p:nvPr>
            <p:ph idx="1" type="body"/>
          </p:nvPr>
        </p:nvSpPr>
        <p:spPr>
          <a:xfrm>
            <a:off x="59000" y="1254725"/>
            <a:ext cx="9026100" cy="3824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35"/>
              <a:buNone/>
            </a:pPr>
            <a:r>
              <a:rPr b="1" i="1" lang="en" sz="1645">
                <a:solidFill>
                  <a:srgbClr val="000000"/>
                </a:solidFill>
              </a:rPr>
              <a:t>UIFCW23</a:t>
            </a:r>
            <a:endParaRPr b="1" i="1" sz="1645">
              <a:solidFill>
                <a:srgbClr val="000000"/>
              </a:solidFill>
            </a:endParaRPr>
          </a:p>
          <a:p>
            <a:pPr indent="-317500" lvl="0" marL="457200" rtl="0" algn="l">
              <a:lnSpc>
                <a:spcPct val="100000"/>
              </a:lnSpc>
              <a:spcBef>
                <a:spcPts val="400"/>
              </a:spcBef>
              <a:spcAft>
                <a:spcPts val="0"/>
              </a:spcAft>
              <a:buClr>
                <a:srgbClr val="000000"/>
              </a:buClr>
              <a:buSzPts val="1400"/>
              <a:buFont typeface="Lato"/>
              <a:buChar char="●"/>
            </a:pPr>
            <a:r>
              <a:rPr lang="en" sz="1400">
                <a:solidFill>
                  <a:srgbClr val="000000"/>
                </a:solidFill>
              </a:rPr>
              <a:t>UFS SRW/CAM application team presented findings from CAM ideal and real forecast experiments</a:t>
            </a:r>
            <a:endParaRPr/>
          </a:p>
          <a:p>
            <a:pPr indent="-317500" lvl="1" marL="914400" rtl="0" algn="l">
              <a:lnSpc>
                <a:spcPct val="100000"/>
              </a:lnSpc>
              <a:spcBef>
                <a:spcPts val="0"/>
              </a:spcBef>
              <a:spcAft>
                <a:spcPts val="0"/>
              </a:spcAft>
              <a:buClr>
                <a:srgbClr val="000000"/>
              </a:buClr>
              <a:buSzPts val="1400"/>
              <a:buChar char="○"/>
            </a:pPr>
            <a:r>
              <a:rPr lang="en" sz="1200">
                <a:solidFill>
                  <a:srgbClr val="000000"/>
                </a:solidFill>
              </a:rPr>
              <a:t>UFS-based Rapid Refresh Forecast System (RRFS) prototype configurations using 3km FV3-LAM</a:t>
            </a:r>
            <a:endParaRPr/>
          </a:p>
          <a:p>
            <a:pPr indent="-317500" lvl="1" marL="914400" rtl="0" algn="l">
              <a:lnSpc>
                <a:spcPct val="100000"/>
              </a:lnSpc>
              <a:spcBef>
                <a:spcPts val="0"/>
              </a:spcBef>
              <a:spcAft>
                <a:spcPts val="0"/>
              </a:spcAft>
              <a:buClr>
                <a:srgbClr val="000000"/>
              </a:buClr>
              <a:buSzPts val="1400"/>
              <a:buChar char="○"/>
            </a:pPr>
            <a:r>
              <a:rPr lang="en" sz="1200">
                <a:solidFill>
                  <a:srgbClr val="000000"/>
                </a:solidFill>
              </a:rPr>
              <a:t>HRRRv4 operational baseline using 3km WRF-ARW</a:t>
            </a:r>
            <a:endParaRPr/>
          </a:p>
          <a:p>
            <a:pPr indent="-317500" lvl="1" marL="914400" rtl="0" algn="l">
              <a:lnSpc>
                <a:spcPct val="100000"/>
              </a:lnSpc>
              <a:spcBef>
                <a:spcPts val="0"/>
              </a:spcBef>
              <a:spcAft>
                <a:spcPts val="0"/>
              </a:spcAft>
              <a:buClr>
                <a:srgbClr val="000000"/>
              </a:buClr>
              <a:buSzPts val="1400"/>
              <a:buChar char="○"/>
            </a:pPr>
            <a:r>
              <a:rPr lang="en" sz="1200">
                <a:solidFill>
                  <a:srgbClr val="000000"/>
                </a:solidFill>
              </a:rPr>
              <a:t>MPAS 3km CONUS forecasts initialized from both RRFS and HRRR</a:t>
            </a:r>
            <a:endParaRPr/>
          </a:p>
          <a:p>
            <a:pPr indent="-317500" lvl="1" marL="914400" rtl="0" algn="l">
              <a:lnSpc>
                <a:spcPct val="100000"/>
              </a:lnSpc>
              <a:spcBef>
                <a:spcPts val="0"/>
              </a:spcBef>
              <a:spcAft>
                <a:spcPts val="0"/>
              </a:spcAft>
              <a:buClr>
                <a:srgbClr val="000000"/>
              </a:buClr>
              <a:buSzPts val="1400"/>
              <a:buChar char="○"/>
            </a:pPr>
            <a:r>
              <a:rPr lang="en" sz="1200">
                <a:solidFill>
                  <a:srgbClr val="000000"/>
                </a:solidFill>
              </a:rPr>
              <a:t>NSF-NCAR CM1, FV3-Solo, WRF for ideal experiments</a:t>
            </a:r>
            <a:endParaRPr/>
          </a:p>
          <a:p>
            <a:pPr indent="-317500" lvl="0" marL="457200" rtl="0" algn="l">
              <a:lnSpc>
                <a:spcPct val="100000"/>
              </a:lnSpc>
              <a:spcBef>
                <a:spcPts val="400"/>
              </a:spcBef>
              <a:spcAft>
                <a:spcPts val="0"/>
              </a:spcAft>
              <a:buClr>
                <a:srgbClr val="000000"/>
              </a:buClr>
              <a:buSzPts val="1400"/>
              <a:buChar char="●"/>
            </a:pPr>
            <a:r>
              <a:rPr lang="en" sz="1400">
                <a:solidFill>
                  <a:srgbClr val="000000"/>
                </a:solidFill>
              </a:rPr>
              <a:t>Motivated by persistent convective forecast (very high) biases in precipitation/reflectivity coverage/intensity/structures in RRFS prototypes</a:t>
            </a:r>
            <a:endParaRPr/>
          </a:p>
          <a:p>
            <a:pPr indent="-317500" lvl="0" marL="457200" rtl="0" algn="l">
              <a:lnSpc>
                <a:spcPct val="100000"/>
              </a:lnSpc>
              <a:spcBef>
                <a:spcPts val="400"/>
              </a:spcBef>
              <a:spcAft>
                <a:spcPts val="0"/>
              </a:spcAft>
              <a:buClr>
                <a:srgbClr val="000000"/>
              </a:buClr>
              <a:buSzPts val="1400"/>
              <a:buChar char="●"/>
            </a:pPr>
            <a:r>
              <a:rPr lang="en" sz="1400">
                <a:solidFill>
                  <a:srgbClr val="000000"/>
                </a:solidFill>
              </a:rPr>
              <a:t>Charge to develop “whitepaper” documenting development, testing and provide recommendations</a:t>
            </a:r>
            <a:endParaRPr/>
          </a:p>
          <a:p>
            <a:pPr indent="-317500" lvl="0" marL="457200" rtl="0" algn="l">
              <a:lnSpc>
                <a:spcPct val="100000"/>
              </a:lnSpc>
              <a:spcBef>
                <a:spcPts val="400"/>
              </a:spcBef>
              <a:spcAft>
                <a:spcPts val="0"/>
              </a:spcAft>
              <a:buClr>
                <a:srgbClr val="000000"/>
              </a:buClr>
              <a:buSzPts val="1400"/>
              <a:buChar char="●"/>
            </a:pPr>
            <a:r>
              <a:rPr lang="en" sz="1400">
                <a:solidFill>
                  <a:srgbClr val="000000"/>
                </a:solidFill>
              </a:rPr>
              <a:t>Resulted in NCEP Office Note 516 in December 2023: Carley et al. “Mitigation Efforts to Address Rapid Refresh Forecast System (RRFS) v1 Dynamical Core Performance Issues and Recommendations for RRFS v2” </a:t>
            </a:r>
            <a:r>
              <a:rPr lang="en" sz="1400" u="sng">
                <a:solidFill>
                  <a:srgbClr val="000000"/>
                </a:solidFill>
                <a:hlinkClick r:id="rId3">
                  <a:extLst>
                    <a:ext uri="{A12FA001-AC4F-418D-AE19-62706E023703}">
                      <ahyp:hlinkClr val="tx"/>
                    </a:ext>
                  </a:extLst>
                </a:hlinkClick>
              </a:rPr>
              <a:t>https://doi.org/10.25923/ccgj-7140</a:t>
            </a:r>
            <a:endParaRPr sz="1400">
              <a:solidFill>
                <a:srgbClr val="000000"/>
              </a:solidFill>
            </a:endParaRPr>
          </a:p>
          <a:p>
            <a:pPr indent="-317500" lvl="0" marL="457200" rtl="0" algn="l">
              <a:lnSpc>
                <a:spcPct val="100000"/>
              </a:lnSpc>
              <a:spcBef>
                <a:spcPts val="400"/>
              </a:spcBef>
              <a:spcAft>
                <a:spcPts val="0"/>
              </a:spcAft>
              <a:buClr>
                <a:srgbClr val="000000"/>
              </a:buClr>
              <a:buSzPts val="1400"/>
              <a:buChar char="●"/>
            </a:pPr>
            <a:r>
              <a:rPr lang="en" sz="1400">
                <a:solidFill>
                  <a:srgbClr val="000000"/>
                </a:solidFill>
              </a:rPr>
              <a:t>Final recommendation: “A transition to a new dynamical core is necessary for long-term, sustained innovation for NOAA’s flagship high-resolution NWP system. Based upon the subject matter expertise within this document, we recommend that the dynamical core for the second version of RRFS (RRFSv2) be MPAS.”</a:t>
            </a:r>
            <a:endParaRPr/>
          </a:p>
        </p:txBody>
      </p:sp>
      <p:sp>
        <p:nvSpPr>
          <p:cNvPr id="131" name="Google Shape;131;g2ec7d28901b_0_52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ec8f2d79c5_0_414"/>
          <p:cNvSpPr txBox="1"/>
          <p:nvPr>
            <p:ph type="title"/>
          </p:nvPr>
        </p:nvSpPr>
        <p:spPr>
          <a:xfrm>
            <a:off x="20613" y="567209"/>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Fast forward to UIFCW24…</a:t>
            </a:r>
            <a:endParaRPr/>
          </a:p>
        </p:txBody>
      </p:sp>
      <p:sp>
        <p:nvSpPr>
          <p:cNvPr id="137" name="Google Shape;137;g2ec8f2d79c5_0_414"/>
          <p:cNvSpPr txBox="1"/>
          <p:nvPr>
            <p:ph idx="1" type="body"/>
          </p:nvPr>
        </p:nvSpPr>
        <p:spPr>
          <a:xfrm>
            <a:off x="63300" y="1219575"/>
            <a:ext cx="8813100" cy="3800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300"/>
              <a:buNone/>
            </a:pPr>
            <a:r>
              <a:rPr b="1" lang="en" sz="1600">
                <a:solidFill>
                  <a:srgbClr val="000000"/>
                </a:solidFill>
              </a:rPr>
              <a:t>RRFSv1 status</a:t>
            </a:r>
            <a:endParaRPr/>
          </a:p>
          <a:p>
            <a:pPr indent="-285750" lvl="0" marL="285750" rtl="0" algn="l">
              <a:lnSpc>
                <a:spcPct val="100000"/>
              </a:lnSpc>
              <a:spcBef>
                <a:spcPts val="0"/>
              </a:spcBef>
              <a:spcAft>
                <a:spcPts val="0"/>
              </a:spcAft>
              <a:buClr>
                <a:schemeClr val="dk2"/>
              </a:buClr>
              <a:buSzPts val="1300"/>
              <a:buFont typeface="Lato"/>
              <a:buChar char="●"/>
            </a:pPr>
            <a:r>
              <a:rPr lang="en" sz="1600">
                <a:solidFill>
                  <a:srgbClr val="000000"/>
                </a:solidFill>
              </a:rPr>
              <a:t>Physics/DA changes introduced to RRFSv1 in late 2023 and early 2024 in an attempt to partially address the convective biases documented with 3km FV3-LAM</a:t>
            </a:r>
            <a:endParaRPr/>
          </a:p>
          <a:p>
            <a:pPr indent="-285750" lvl="0" marL="285750" rtl="0" algn="l">
              <a:lnSpc>
                <a:spcPct val="100000"/>
              </a:lnSpc>
              <a:spcBef>
                <a:spcPts val="0"/>
              </a:spcBef>
              <a:spcAft>
                <a:spcPts val="0"/>
              </a:spcAft>
              <a:buClr>
                <a:schemeClr val="dk2"/>
              </a:buClr>
              <a:buSzPts val="1300"/>
              <a:buFont typeface="Lato"/>
              <a:buChar char="●"/>
            </a:pPr>
            <a:r>
              <a:rPr lang="en" sz="1600">
                <a:solidFill>
                  <a:srgbClr val="000000"/>
                </a:solidFill>
              </a:rPr>
              <a:t>Results from the 2024 Hazardous Weather Testbed recently led to a decision to likely delay the implementation of RRFSv1.</a:t>
            </a:r>
            <a:endParaRPr/>
          </a:p>
          <a:p>
            <a:pPr indent="-285750" lvl="0" marL="285750" rtl="0" algn="l">
              <a:lnSpc>
                <a:spcPct val="100000"/>
              </a:lnSpc>
              <a:spcBef>
                <a:spcPts val="0"/>
              </a:spcBef>
              <a:spcAft>
                <a:spcPts val="0"/>
              </a:spcAft>
              <a:buClr>
                <a:schemeClr val="dk2"/>
              </a:buClr>
              <a:buSzPts val="1300"/>
              <a:buFont typeface="Lato"/>
              <a:buChar char="●"/>
            </a:pPr>
            <a:r>
              <a:rPr lang="en" sz="1600">
                <a:solidFill>
                  <a:srgbClr val="000000"/>
                </a:solidFill>
              </a:rPr>
              <a:t>EMC currently exploring ways forward with NWS leadership, including possibly shifting certain aspects of RRFS to use MPAS.</a:t>
            </a:r>
            <a:endParaRPr/>
          </a:p>
          <a:p>
            <a:pPr indent="-203200" lvl="0" marL="285750" rtl="0" algn="l">
              <a:lnSpc>
                <a:spcPct val="100000"/>
              </a:lnSpc>
              <a:spcBef>
                <a:spcPts val="0"/>
              </a:spcBef>
              <a:spcAft>
                <a:spcPts val="0"/>
              </a:spcAft>
              <a:buClr>
                <a:schemeClr val="dk2"/>
              </a:buClr>
              <a:buSzPts val="1300"/>
              <a:buFont typeface="Lato"/>
              <a:buNone/>
            </a:pPr>
            <a:r>
              <a:t/>
            </a:r>
            <a:endParaRPr b="1" sz="1600">
              <a:solidFill>
                <a:srgbClr val="000000"/>
              </a:solidFill>
            </a:endParaRPr>
          </a:p>
          <a:p>
            <a:pPr indent="0" lvl="0" marL="0" rtl="0" algn="l">
              <a:lnSpc>
                <a:spcPct val="100000"/>
              </a:lnSpc>
              <a:spcBef>
                <a:spcPts val="0"/>
              </a:spcBef>
              <a:spcAft>
                <a:spcPts val="0"/>
              </a:spcAft>
              <a:buClr>
                <a:schemeClr val="dk2"/>
              </a:buClr>
              <a:buSzPts val="1300"/>
              <a:buNone/>
            </a:pPr>
            <a:r>
              <a:rPr b="1" lang="en" sz="1600">
                <a:solidFill>
                  <a:srgbClr val="000000"/>
                </a:solidFill>
              </a:rPr>
              <a:t>Path forward towards MPAS for CAM applications</a:t>
            </a:r>
            <a:endParaRPr/>
          </a:p>
          <a:p>
            <a:pPr indent="-285750" lvl="0" marL="285750" rtl="0" algn="l">
              <a:lnSpc>
                <a:spcPct val="100000"/>
              </a:lnSpc>
              <a:spcBef>
                <a:spcPts val="0"/>
              </a:spcBef>
              <a:spcAft>
                <a:spcPts val="0"/>
              </a:spcAft>
              <a:buClr>
                <a:schemeClr val="dk2"/>
              </a:buClr>
              <a:buSzPts val="1300"/>
              <a:buChar char="●"/>
            </a:pPr>
            <a:r>
              <a:rPr lang="en" sz="1600">
                <a:solidFill>
                  <a:srgbClr val="000000"/>
                </a:solidFill>
              </a:rPr>
              <a:t>What’s the latest with MPAS?  What grid capabilities does it provide? What about nesting? </a:t>
            </a:r>
            <a:endParaRPr/>
          </a:p>
          <a:p>
            <a:pPr indent="-285750" lvl="0" marL="285750" rtl="0" algn="l">
              <a:lnSpc>
                <a:spcPct val="100000"/>
              </a:lnSpc>
              <a:spcBef>
                <a:spcPts val="0"/>
              </a:spcBef>
              <a:spcAft>
                <a:spcPts val="0"/>
              </a:spcAft>
              <a:buClr>
                <a:schemeClr val="dk2"/>
              </a:buClr>
              <a:buSzPts val="1300"/>
              <a:buChar char="●"/>
            </a:pPr>
            <a:r>
              <a:rPr lang="en" sz="1600">
                <a:solidFill>
                  <a:srgbClr val="000000"/>
                </a:solidFill>
              </a:rPr>
              <a:t>How does MPAS perform when compared to 3km FV3, WRF, CM1? What can we do to accelerate transition of innovative CAM prediction capabilities into operations?</a:t>
            </a:r>
            <a:endParaRPr/>
          </a:p>
          <a:p>
            <a:pPr indent="-285750" lvl="0" marL="285750" rtl="0" algn="l">
              <a:lnSpc>
                <a:spcPct val="100000"/>
              </a:lnSpc>
              <a:spcBef>
                <a:spcPts val="0"/>
              </a:spcBef>
              <a:spcAft>
                <a:spcPts val="0"/>
              </a:spcAft>
              <a:buClr>
                <a:schemeClr val="dk2"/>
              </a:buClr>
              <a:buSzPts val="1300"/>
              <a:buChar char="●"/>
            </a:pPr>
            <a:r>
              <a:rPr lang="en" sz="1600">
                <a:solidFill>
                  <a:srgbClr val="000000"/>
                </a:solidFill>
              </a:rPr>
              <a:t>What is needed (steps, resources) to integrate MPAS into the UFS infrastructure?                   Should we bring MPAS into the UFS? Who decides this and when?</a:t>
            </a:r>
            <a:endParaRPr b="1" sz="1600">
              <a:solidFill>
                <a:srgbClr val="000000"/>
              </a:solidFill>
            </a:endParaRPr>
          </a:p>
        </p:txBody>
      </p:sp>
      <p:sp>
        <p:nvSpPr>
          <p:cNvPr id="138" name="Google Shape;138;g2ec8f2d79c5_0_41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2ec7d28901b_0_531"/>
          <p:cNvSpPr txBox="1"/>
          <p:nvPr>
            <p:ph type="title"/>
          </p:nvPr>
        </p:nvSpPr>
        <p:spPr>
          <a:xfrm>
            <a:off x="64916" y="397090"/>
            <a:ext cx="8823904" cy="830516"/>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To answer none, some or all of these questions and motivate others, our invited speakers…</a:t>
            </a:r>
            <a:endParaRPr/>
          </a:p>
        </p:txBody>
      </p:sp>
      <p:sp>
        <p:nvSpPr>
          <p:cNvPr id="144" name="Google Shape;144;g2ec7d28901b_0_53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pic>
        <p:nvPicPr>
          <p:cNvPr id="145" name="Google Shape;145;g2ec7d28901b_0_531"/>
          <p:cNvPicPr preferRelativeResize="0"/>
          <p:nvPr/>
        </p:nvPicPr>
        <p:blipFill rotWithShape="1">
          <a:blip r:embed="rId3">
            <a:alphaModFix/>
          </a:blip>
          <a:srcRect b="0" l="0" r="0" t="0"/>
          <a:stretch/>
        </p:blipFill>
        <p:spPr>
          <a:xfrm>
            <a:off x="96813" y="1269836"/>
            <a:ext cx="1163145" cy="1325568"/>
          </a:xfrm>
          <a:prstGeom prst="rect">
            <a:avLst/>
          </a:prstGeom>
          <a:noFill/>
          <a:ln>
            <a:noFill/>
          </a:ln>
        </p:spPr>
      </p:pic>
      <p:sp>
        <p:nvSpPr>
          <p:cNvPr id="146" name="Google Shape;146;g2ec7d28901b_0_531"/>
          <p:cNvSpPr txBox="1"/>
          <p:nvPr/>
        </p:nvSpPr>
        <p:spPr>
          <a:xfrm>
            <a:off x="1259958" y="1276403"/>
            <a:ext cx="7573460" cy="101566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Dr. William (Bill) Skamarock (NSF-NCAR) is active in the development of fluid-flow solvers and atmospheric models, particularly nonhydrostatic solvers suitable for cloud-permitting simulations.   He is one of the principal architects of the Weather Research and Forecast model. He is currently working on developing global solvers based on unstructured centroidal Voronoi tessellations and is leading NCAR’s effort in the development of the Model for Prediction Across Scales (MPAS).  Dr. Skamarock continues to work on problems in atmospheric dynamics at large scales (baroclinic waves), small scales (deep convection) and interactions between scales.  He collaborates in studies of chemistry and chemical species transport in deep convective clouds.</a:t>
            </a:r>
            <a:endParaRPr b="0" i="0" sz="1400" u="none" cap="none" strike="noStrike">
              <a:solidFill>
                <a:srgbClr val="000000"/>
              </a:solidFill>
              <a:latin typeface="Arial"/>
              <a:ea typeface="Arial"/>
              <a:cs typeface="Arial"/>
              <a:sym typeface="Arial"/>
            </a:endParaRPr>
          </a:p>
        </p:txBody>
      </p:sp>
      <p:pic>
        <p:nvPicPr>
          <p:cNvPr descr="Photo" id="147" name="Google Shape;147;g2ec7d28901b_0_531"/>
          <p:cNvPicPr preferRelativeResize="0"/>
          <p:nvPr/>
        </p:nvPicPr>
        <p:blipFill rotWithShape="1">
          <a:blip r:embed="rId4">
            <a:alphaModFix/>
          </a:blip>
          <a:srcRect b="0" l="0" r="0" t="0"/>
          <a:stretch/>
        </p:blipFill>
        <p:spPr>
          <a:xfrm>
            <a:off x="7608716" y="2532321"/>
            <a:ext cx="1224702" cy="1224702"/>
          </a:xfrm>
          <a:prstGeom prst="rect">
            <a:avLst/>
          </a:prstGeom>
          <a:noFill/>
          <a:ln>
            <a:noFill/>
          </a:ln>
        </p:spPr>
      </p:pic>
      <p:sp>
        <p:nvSpPr>
          <p:cNvPr id="148" name="Google Shape;148;g2ec7d28901b_0_531"/>
          <p:cNvSpPr txBox="1"/>
          <p:nvPr/>
        </p:nvSpPr>
        <p:spPr>
          <a:xfrm>
            <a:off x="96813" y="2612587"/>
            <a:ext cx="7511903" cy="101566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Dr. Louis (Lou) Wicker (NOAA/NSSL) has a broad set of research interests which generally are focused on numerical analysis, simulation, and forecasts of severe convection and tornadoes.  He has investigated tornadogenesis within supercells using some of the first sub-200m resolution numerical simulations. The work was facilitated and supported by one of the five original and newly formed NSF computing centers, the National Center for Supercomputing Applications. He became very interested in the developing paradigm of "computational science" that is now ubiquitous across most scientific disciplines.  His work today continues to focus on severe storms and tornadoes.  He currently is the chief scientist for NSSL’s Warn on Forecast Program.</a:t>
            </a:r>
            <a:endParaRPr b="0" i="0" sz="1400" u="none" cap="none" strike="noStrike">
              <a:solidFill>
                <a:srgbClr val="000000"/>
              </a:solidFill>
              <a:latin typeface="Arial"/>
              <a:ea typeface="Arial"/>
              <a:cs typeface="Arial"/>
              <a:sym typeface="Arial"/>
            </a:endParaRPr>
          </a:p>
        </p:txBody>
      </p:sp>
      <p:pic>
        <p:nvPicPr>
          <p:cNvPr id="149" name="Google Shape;149;g2ec7d28901b_0_531"/>
          <p:cNvPicPr preferRelativeResize="0"/>
          <p:nvPr/>
        </p:nvPicPr>
        <p:blipFill rotWithShape="1">
          <a:blip r:embed="rId5">
            <a:alphaModFix/>
          </a:blip>
          <a:srcRect b="0" l="0" r="0" t="0"/>
          <a:stretch/>
        </p:blipFill>
        <p:spPr>
          <a:xfrm>
            <a:off x="141655" y="3645434"/>
            <a:ext cx="1021061" cy="1427594"/>
          </a:xfrm>
          <a:prstGeom prst="rect">
            <a:avLst/>
          </a:prstGeom>
          <a:noFill/>
          <a:ln>
            <a:noFill/>
          </a:ln>
        </p:spPr>
      </p:pic>
      <p:sp>
        <p:nvSpPr>
          <p:cNvPr id="150" name="Google Shape;150;g2ec7d28901b_0_531"/>
          <p:cNvSpPr txBox="1"/>
          <p:nvPr/>
        </p:nvSpPr>
        <p:spPr>
          <a:xfrm>
            <a:off x="1162716" y="3749589"/>
            <a:ext cx="6359819" cy="132343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000"/>
              <a:buFont typeface="Arial"/>
              <a:buNone/>
            </a:pPr>
            <a:r>
              <a:rPr b="0" i="0" lang="en" sz="1000" u="none" cap="none" strike="noStrike">
                <a:solidFill>
                  <a:srgbClr val="1B1B1B"/>
                </a:solidFill>
                <a:highlight>
                  <a:srgbClr val="FFFFFF"/>
                </a:highlight>
                <a:latin typeface="Arial"/>
                <a:ea typeface="Arial"/>
                <a:cs typeface="Arial"/>
                <a:sym typeface="Arial"/>
              </a:rPr>
              <a:t>Dr. Ligia Bernardet (NOAA/GSL) straddles the interface between research and operations in numerical weather prediction. As the Chief of the GSL Earth Prediction Advancement Division, she contributes to planning and supporting the execution of model development in the areas of physical parameterizations, interactions between domains of the earth system (atmosphere, land, ocean, and sea ice), air composition, and atmospheric chemistry. She is passionate about creating mechanisms that facilitate synergistic interactions between the research and operational communities. She works on projects for the Developmental Testbed Center that aim at engaging the academic community in using NOAA models and evaluating innovations supplied by the community.</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145FA6"/>
      </a:accent2>
      <a:accent3>
        <a:srgbClr val="EE4238"/>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