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Raleway"/>
      <p:regular r:id="rId18"/>
      <p:bold r:id="rId19"/>
      <p:italic r:id="rId20"/>
      <p:boldItalic r:id="rId21"/>
    </p:embeddedFont>
    <p:embeddedFont>
      <p:font typeface="Raleway SemiBold"/>
      <p:regular r:id="rId22"/>
      <p:bold r:id="rId23"/>
      <p:italic r:id="rId24"/>
      <p:boldItalic r:id="rId25"/>
    </p:embeddedFont>
    <p:embeddedFont>
      <p:font typeface="Roboto"/>
      <p:regular r:id="rId26"/>
      <p:bold r:id="rId27"/>
      <p:italic r:id="rId28"/>
      <p:boldItalic r:id="rId29"/>
    </p:embeddedFont>
    <p:embeddedFont>
      <p:font typeface="Proxima Nova"/>
      <p:regular r:id="rId30"/>
      <p:bold r:id="rId31"/>
      <p:italic r:id="rId32"/>
      <p:boldItalic r:id="rId33"/>
    </p:embeddedFont>
    <p:embeddedFont>
      <p:font typeface="Lato"/>
      <p:regular r:id="rId34"/>
      <p:bold r:id="rId35"/>
      <p:italic r:id="rId36"/>
      <p:boldItalic r:id="rId37"/>
    </p:embeddedFont>
    <p:embeddedFont>
      <p:font typeface="Arial Narrow"/>
      <p:regular r:id="rId38"/>
      <p:bold r:id="rId39"/>
      <p:italic r:id="rId40"/>
      <p:boldItalic r:id="rId41"/>
    </p:embeddedFont>
    <p:embeddedFont>
      <p:font typeface="Helvetica Neue"/>
      <p:regular r:id="rId42"/>
      <p:bold r:id="rId43"/>
      <p:italic r:id="rId44"/>
      <p:boldItalic r:id="rId45"/>
    </p:embeddedFont>
    <p:embeddedFont>
      <p:font typeface="Helvetica Neue Light"/>
      <p:regular r:id="rId46"/>
      <p:bold r:id="rId47"/>
      <p:italic r:id="rId48"/>
      <p:boldItalic r:id="rId49"/>
    </p:embeddedFont>
    <p:embeddedFont>
      <p:font typeface="Open Sans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54" roundtripDataSignature="AMtx7mi8ThRDU9OjKtj3yoACT69Q3bqI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rialNarrow-italic.fntdata"/><Relationship Id="rId42" Type="http://schemas.openxmlformats.org/officeDocument/2006/relationships/font" Target="fonts/HelveticaNeue-regular.fntdata"/><Relationship Id="rId41" Type="http://schemas.openxmlformats.org/officeDocument/2006/relationships/font" Target="fonts/ArialNarrow-boldItalic.fntdata"/><Relationship Id="rId44" Type="http://schemas.openxmlformats.org/officeDocument/2006/relationships/font" Target="fonts/HelveticaNeue-italic.fntdata"/><Relationship Id="rId43" Type="http://schemas.openxmlformats.org/officeDocument/2006/relationships/font" Target="fonts/HelveticaNeue-bold.fntdata"/><Relationship Id="rId46" Type="http://schemas.openxmlformats.org/officeDocument/2006/relationships/font" Target="fonts/HelveticaNeueLight-regular.fntdata"/><Relationship Id="rId45" Type="http://schemas.openxmlformats.org/officeDocument/2006/relationships/font" Target="fonts/HelveticaNeue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HelveticaNeueLight-italic.fntdata"/><Relationship Id="rId47" Type="http://schemas.openxmlformats.org/officeDocument/2006/relationships/font" Target="fonts/HelveticaNeueLight-bold.fntdata"/><Relationship Id="rId49" Type="http://schemas.openxmlformats.org/officeDocument/2006/relationships/font" Target="fonts/HelveticaNeueLigh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roximaNova-bold.fntdata"/><Relationship Id="rId30" Type="http://schemas.openxmlformats.org/officeDocument/2006/relationships/font" Target="fonts/ProximaNova-regular.fntdata"/><Relationship Id="rId33" Type="http://schemas.openxmlformats.org/officeDocument/2006/relationships/font" Target="fonts/ProximaNova-boldItalic.fntdata"/><Relationship Id="rId32" Type="http://schemas.openxmlformats.org/officeDocument/2006/relationships/font" Target="fonts/ProximaNova-italic.fntdata"/><Relationship Id="rId35" Type="http://schemas.openxmlformats.org/officeDocument/2006/relationships/font" Target="fonts/Lato-bold.fntdata"/><Relationship Id="rId34" Type="http://schemas.openxmlformats.org/officeDocument/2006/relationships/font" Target="fonts/Lato-regular.fntdata"/><Relationship Id="rId37" Type="http://schemas.openxmlformats.org/officeDocument/2006/relationships/font" Target="fonts/Lato-boldItalic.fntdata"/><Relationship Id="rId36" Type="http://schemas.openxmlformats.org/officeDocument/2006/relationships/font" Target="fonts/Lato-italic.fntdata"/><Relationship Id="rId39" Type="http://schemas.openxmlformats.org/officeDocument/2006/relationships/font" Target="fonts/ArialNarrow-bold.fntdata"/><Relationship Id="rId38" Type="http://schemas.openxmlformats.org/officeDocument/2006/relationships/font" Target="fonts/ArialNarrow-regular.fntdata"/><Relationship Id="rId20" Type="http://schemas.openxmlformats.org/officeDocument/2006/relationships/font" Target="fonts/Raleway-italic.fntdata"/><Relationship Id="rId22" Type="http://schemas.openxmlformats.org/officeDocument/2006/relationships/font" Target="fonts/RalewaySemiBold-regular.fntdata"/><Relationship Id="rId21" Type="http://schemas.openxmlformats.org/officeDocument/2006/relationships/font" Target="fonts/Raleway-boldItalic.fntdata"/><Relationship Id="rId24" Type="http://schemas.openxmlformats.org/officeDocument/2006/relationships/font" Target="fonts/RalewaySemiBold-italic.fntdata"/><Relationship Id="rId23" Type="http://schemas.openxmlformats.org/officeDocument/2006/relationships/font" Target="fonts/RalewaySemiBold-bold.fntdata"/><Relationship Id="rId26" Type="http://schemas.openxmlformats.org/officeDocument/2006/relationships/font" Target="fonts/Roboto-regular.fntdata"/><Relationship Id="rId25" Type="http://schemas.openxmlformats.org/officeDocument/2006/relationships/font" Target="fonts/RalewaySemiBold-boldItalic.fntdata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29" Type="http://schemas.openxmlformats.org/officeDocument/2006/relationships/font" Target="fonts/Roboto-boldItalic.fntdata"/><Relationship Id="rId51" Type="http://schemas.openxmlformats.org/officeDocument/2006/relationships/font" Target="fonts/OpenSans-bold.fntdata"/><Relationship Id="rId50" Type="http://schemas.openxmlformats.org/officeDocument/2006/relationships/font" Target="fonts/OpenSans-regular.fntdata"/><Relationship Id="rId53" Type="http://schemas.openxmlformats.org/officeDocument/2006/relationships/font" Target="fonts/OpenSans-boldItalic.fntdata"/><Relationship Id="rId52" Type="http://schemas.openxmlformats.org/officeDocument/2006/relationships/font" Target="fonts/OpenSans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54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Raleway-bold.fntdata"/><Relationship Id="rId18" Type="http://schemas.openxmlformats.org/officeDocument/2006/relationships/font" Target="fonts/Ralew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eb56882d83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eb56882d8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eb87aab2b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eb87aab2b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eb87aab2b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eb87aab2b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eb56882d83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eb56882d83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eb56882d83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eb56882d83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eb56882d8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eb56882d8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eb56882d83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eb56882d8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eb87aab2bd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eb87aab2bd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eb56882d83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eb56882d83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eb87aab2bd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eb87aab2bd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eba32e132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eba32e13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eb87aab2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eb87aab2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eb56882d8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eb56882d8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145FA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2" name="Google Shape;12;p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" name="Google Shape;14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5" name="Google Shape;15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91" name="Google Shape;9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70226" y="97375"/>
            <a:ext cx="1519050" cy="103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145FA6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3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95" name="Google Shape;95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13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0" name="Google Shape;100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3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70226" y="97375"/>
            <a:ext cx="1519050" cy="103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467975" y="76200"/>
            <a:ext cx="4991099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ea547a53eb_0_111"/>
          <p:cNvSpPr txBox="1"/>
          <p:nvPr>
            <p:ph type="title"/>
          </p:nvPr>
        </p:nvSpPr>
        <p:spPr>
          <a:xfrm>
            <a:off x="623625" y="10926"/>
            <a:ext cx="7896600" cy="10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g2ea547a53eb_0_111"/>
          <p:cNvSpPr txBox="1"/>
          <p:nvPr>
            <p:ph idx="1" type="body"/>
          </p:nvPr>
        </p:nvSpPr>
        <p:spPr>
          <a:xfrm>
            <a:off x="671937" y="844188"/>
            <a:ext cx="3658200" cy="30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g2ea547a53eb_0_111"/>
          <p:cNvSpPr txBox="1"/>
          <p:nvPr>
            <p:ph idx="11" type="ftr"/>
          </p:nvPr>
        </p:nvSpPr>
        <p:spPr>
          <a:xfrm>
            <a:off x="595170" y="4855739"/>
            <a:ext cx="26853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A4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g2ea547a53eb_0_111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g2ea547a53eb_0_111"/>
          <p:cNvSpPr txBox="1"/>
          <p:nvPr>
            <p:ph idx="12" type="sldNum"/>
          </p:nvPr>
        </p:nvSpPr>
        <p:spPr>
          <a:xfrm>
            <a:off x="6162076" y="4870601"/>
            <a:ext cx="255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a Weather-Ready Nation //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1" type="twoObj">
  <p:cSld name="TWO_OBJECT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ea547a53eb_0_338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4" name="Google Shape;114;g2ea547a53eb_0_338"/>
          <p:cNvSpPr txBox="1"/>
          <p:nvPr>
            <p:ph idx="1" type="body"/>
          </p:nvPr>
        </p:nvSpPr>
        <p:spPr>
          <a:xfrm>
            <a:off x="457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g2ea547a53eb_0_338"/>
          <p:cNvSpPr txBox="1"/>
          <p:nvPr>
            <p:ph idx="2" type="body"/>
          </p:nvPr>
        </p:nvSpPr>
        <p:spPr>
          <a:xfrm>
            <a:off x="4648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g2ea547a53eb_0_338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g2ea547a53eb_0_338"/>
          <p:cNvSpPr txBox="1"/>
          <p:nvPr>
            <p:ph idx="11" type="ftr"/>
          </p:nvPr>
        </p:nvSpPr>
        <p:spPr>
          <a:xfrm>
            <a:off x="3124201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g2ea547a53eb_0_338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50" spcFirstLastPara="1" rIns="91350" wrap="square" tIns="456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>
  <p:cSld name="TITLE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eba32e132f_0_104"/>
          <p:cNvSpPr txBox="1"/>
          <p:nvPr>
            <p:ph type="title"/>
          </p:nvPr>
        </p:nvSpPr>
        <p:spPr>
          <a:xfrm>
            <a:off x="2806062" y="863946"/>
            <a:ext cx="3531600" cy="17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25350" lIns="25350" spcFirstLastPara="1" rIns="25350" wrap="square" tIns="2535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/>
            </a:lvl9pPr>
          </a:lstStyle>
          <a:p/>
        </p:txBody>
      </p:sp>
      <p:sp>
        <p:nvSpPr>
          <p:cNvPr id="121" name="Google Shape;121;g2eba32e132f_0_104"/>
          <p:cNvSpPr txBox="1"/>
          <p:nvPr>
            <p:ph idx="1" type="body"/>
          </p:nvPr>
        </p:nvSpPr>
        <p:spPr>
          <a:xfrm>
            <a:off x="2806062" y="2658812"/>
            <a:ext cx="35316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25350" lIns="25350" spcFirstLastPara="1" rIns="25350" wrap="square" tIns="2535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1pPr>
            <a:lvl2pPr indent="-2286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2pPr>
            <a:lvl3pPr indent="-2286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3pPr>
            <a:lvl4pPr indent="-2286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4pPr>
            <a:lvl5pPr indent="-2286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5pPr>
            <a:lvl6pPr indent="-520700" lvl="5" marL="2743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600"/>
              <a:buChar char="■"/>
              <a:defRPr/>
            </a:lvl6pPr>
            <a:lvl7pPr indent="-520700" lvl="6" marL="32004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600"/>
              <a:buChar char="●"/>
              <a:defRPr/>
            </a:lvl7pPr>
            <a:lvl8pPr indent="-520700" lvl="7" marL="36576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600"/>
              <a:buChar char="○"/>
              <a:defRPr/>
            </a:lvl8pPr>
            <a:lvl9pPr indent="-520700" lvl="8" marL="41148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600"/>
              <a:buChar char="■"/>
              <a:defRPr/>
            </a:lvl9pPr>
          </a:lstStyle>
          <a:p/>
        </p:txBody>
      </p:sp>
      <p:sp>
        <p:nvSpPr>
          <p:cNvPr id="122" name="Google Shape;122;g2eba32e132f_0_104"/>
          <p:cNvSpPr txBox="1"/>
          <p:nvPr>
            <p:ph idx="12" type="sldNum"/>
          </p:nvPr>
        </p:nvSpPr>
        <p:spPr>
          <a:xfrm>
            <a:off x="4494656" y="4902394"/>
            <a:ext cx="1524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25350" lIns="25350" spcFirstLastPara="1" rIns="25350" wrap="square" tIns="2535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 1">
  <p:cSld name="TITLE_2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eba32e132f_0_190"/>
          <p:cNvSpPr txBox="1"/>
          <p:nvPr>
            <p:ph type="title"/>
          </p:nvPr>
        </p:nvSpPr>
        <p:spPr>
          <a:xfrm>
            <a:off x="2806062" y="863945"/>
            <a:ext cx="3531600" cy="17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25350" lIns="25350" spcFirstLastPara="1" rIns="25350" wrap="square" tIns="253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/>
            </a:lvl9pPr>
          </a:lstStyle>
          <a:p/>
        </p:txBody>
      </p:sp>
      <p:sp>
        <p:nvSpPr>
          <p:cNvPr id="125" name="Google Shape;125;g2eba32e132f_0_190"/>
          <p:cNvSpPr txBox="1"/>
          <p:nvPr>
            <p:ph idx="1" type="body"/>
          </p:nvPr>
        </p:nvSpPr>
        <p:spPr>
          <a:xfrm>
            <a:off x="2806062" y="2658812"/>
            <a:ext cx="35316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25350" lIns="25350" spcFirstLastPara="1" rIns="25350" wrap="square" tIns="2535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1pPr>
            <a:lvl2pPr indent="-2286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2pPr>
            <a:lvl3pPr indent="-2286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3pPr>
            <a:lvl4pPr indent="-2286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4pPr>
            <a:lvl5pPr indent="-2286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5pPr>
            <a:lvl6pPr indent="-520700" lvl="5" marL="2743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600"/>
              <a:buChar char="•"/>
              <a:defRPr/>
            </a:lvl6pPr>
            <a:lvl7pPr indent="-520700" lvl="6" marL="32004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600"/>
              <a:buChar char="•"/>
              <a:defRPr/>
            </a:lvl7pPr>
            <a:lvl8pPr indent="-520700" lvl="7" marL="36576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600"/>
              <a:buChar char="•"/>
              <a:defRPr/>
            </a:lvl8pPr>
            <a:lvl9pPr indent="-520700" lvl="8" marL="41148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600"/>
              <a:buChar char="•"/>
              <a:defRPr/>
            </a:lvl9pPr>
          </a:lstStyle>
          <a:p/>
        </p:txBody>
      </p:sp>
      <p:sp>
        <p:nvSpPr>
          <p:cNvPr id="126" name="Google Shape;126;g2eba32e132f_0_190"/>
          <p:cNvSpPr txBox="1"/>
          <p:nvPr>
            <p:ph idx="12" type="sldNum"/>
          </p:nvPr>
        </p:nvSpPr>
        <p:spPr>
          <a:xfrm>
            <a:off x="4494656" y="4902394"/>
            <a:ext cx="1524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25350" lIns="25350" spcFirstLastPara="1" rIns="25350" wrap="square" tIns="253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b="0" i="0" sz="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b="0" i="0" sz="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b="0" i="0" sz="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b="0" i="0" sz="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b="0" i="0" sz="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b="0" i="0" sz="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b="0" i="0" sz="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b="0" i="0" sz="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 Light"/>
              <a:buNone/>
              <a:defRPr b="0" i="0" sz="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FFFFF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2" name="Google Shape;22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4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5" name="Google Shape;25;p4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FFC11C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1" name="Google Shape;31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33;p5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" name="Google Shape;43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4" name="Google Shape;44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6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2" name="Google Shape;52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3" name="Google Shape;53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5" name="Google Shape;5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no bar">
  <p:cSld name="TITLE_ONLY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" name="Google Shape;6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8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9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5" name="Google Shape;65;p9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Google Shape;67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8" name="Google Shape;68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0" name="Google Shape;7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9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1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4" name="Google Shape;74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10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0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1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83" name="Google Shape;83;p11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4" name="Google Shape;84;p11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6" name="Google Shape;86;p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7" name="Google Shape;87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Relationship Id="rId5" Type="http://schemas.openxmlformats.org/officeDocument/2006/relationships/image" Target="../media/image22.png"/><Relationship Id="rId6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Relationship Id="rId4" Type="http://schemas.openxmlformats.org/officeDocument/2006/relationships/image" Target="../media/image3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5" Type="http://schemas.openxmlformats.org/officeDocument/2006/relationships/image" Target="../media/image26.png"/><Relationship Id="rId6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4.jpg"/><Relationship Id="rId5" Type="http://schemas.openxmlformats.org/officeDocument/2006/relationships/image" Target="../media/image8.png"/><Relationship Id="rId6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12.png"/><Relationship Id="rId6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b56882d83_0_11"/>
          <p:cNvSpPr txBox="1"/>
          <p:nvPr>
            <p:ph type="ctrTitle"/>
          </p:nvPr>
        </p:nvSpPr>
        <p:spPr>
          <a:xfrm>
            <a:off x="727950" y="1325325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11">
                <a:solidFill>
                  <a:srgbClr val="000000"/>
                </a:solidFill>
                <a:highlight>
                  <a:srgbClr val="FFFFFF"/>
                </a:highlight>
              </a:rPr>
              <a:t>Surface Energy Balance Across the 18-site New York State Mesonet Flux Network</a:t>
            </a:r>
            <a:r>
              <a:rPr lang="en" sz="33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3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2eb56882d83_0_11"/>
          <p:cNvSpPr txBox="1"/>
          <p:nvPr>
            <p:ph idx="1" type="subTitle"/>
          </p:nvPr>
        </p:nvSpPr>
        <p:spPr>
          <a:xfrm>
            <a:off x="727950" y="2990025"/>
            <a:ext cx="7688100" cy="10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1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Anna Glodzik*</a:t>
            </a:r>
            <a:r>
              <a:rPr lang="en" sz="4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Scott Miller, Sarah Lu, Jason Covert, </a:t>
            </a:r>
            <a:r>
              <a:rPr i="1" lang="en" sz="4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Atmospheric Sciences Research Center, University at Albany (UAlbany)</a:t>
            </a:r>
            <a:endParaRPr sz="4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Andrew Newman, Mike Ek, Tara Jensen, Kathryn Newman, </a:t>
            </a:r>
            <a:r>
              <a:rPr i="1" lang="en" sz="4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National Center for Atmospheric Research (NCAR)</a:t>
            </a:r>
            <a:endParaRPr i="1" sz="4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Helin Wei, </a:t>
            </a:r>
            <a:r>
              <a:rPr i="1" lang="en" sz="4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National Oceanic and Atmospheric Administration (NOAA)</a:t>
            </a:r>
            <a:endParaRPr sz="4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" name="Google Shape;133;g2eb56882d83_0_11"/>
          <p:cNvSpPr txBox="1"/>
          <p:nvPr/>
        </p:nvSpPr>
        <p:spPr>
          <a:xfrm>
            <a:off x="1506950" y="4001750"/>
            <a:ext cx="5617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ato"/>
                <a:ea typeface="Lato"/>
                <a:cs typeface="Lato"/>
                <a:sym typeface="Lato"/>
              </a:rPr>
              <a:t>Funded by NOAA Joint Technology Transfer Initiative</a:t>
            </a:r>
            <a:r>
              <a:rPr lang="en"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(JTTI) </a:t>
            </a:r>
            <a:r>
              <a:rPr lang="en" sz="1500">
                <a:latin typeface="Lato"/>
                <a:ea typeface="Lato"/>
                <a:cs typeface="Lato"/>
                <a:sym typeface="Lato"/>
              </a:rPr>
              <a:t>– </a:t>
            </a:r>
            <a:r>
              <a:rPr lang="en" sz="1500">
                <a:latin typeface="Lato"/>
                <a:ea typeface="Lato"/>
                <a:cs typeface="Lato"/>
                <a:sym typeface="Lato"/>
              </a:rPr>
              <a:t>Collaborative project between UAlbany and NCAR </a:t>
            </a:r>
            <a:endParaRPr sz="15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4" name="Google Shape;134;g2eb56882d83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500" y="253525"/>
            <a:ext cx="1435190" cy="10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2eb56882d83_0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04850" y="161413"/>
            <a:ext cx="1198825" cy="119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2eb56882d83_0_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eb87aab2bd_0_5"/>
          <p:cNvSpPr txBox="1"/>
          <p:nvPr>
            <p:ph type="title"/>
          </p:nvPr>
        </p:nvSpPr>
        <p:spPr>
          <a:xfrm>
            <a:off x="727650" y="5813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Seasonal Surface Energy Balance</a:t>
            </a:r>
            <a:endParaRPr/>
          </a:p>
        </p:txBody>
      </p:sp>
      <p:pic>
        <p:nvPicPr>
          <p:cNvPr id="232" name="Google Shape;232;g2eb87aab2bd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775" y="1116550"/>
            <a:ext cx="2743201" cy="20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2eb87aab2bd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3588" y="1116550"/>
            <a:ext cx="2743201" cy="20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2eb87aab2bd_0_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8775" y="3128225"/>
            <a:ext cx="2743201" cy="20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2eb87aab2bd_0_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13600" y="3128225"/>
            <a:ext cx="2743201" cy="201168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g2eb87aab2bd_0_5"/>
          <p:cNvSpPr txBox="1"/>
          <p:nvPr/>
        </p:nvSpPr>
        <p:spPr>
          <a:xfrm>
            <a:off x="5858425" y="1041925"/>
            <a:ext cx="2743200" cy="26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Highest and most consistent energy budget closure </a:t>
            </a: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across all sites in the summer 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Low closure in the winter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Fluxes and net radiation components are all smaller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Snow and ice adds complexity to calculating heat exchange 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7" name="Google Shape;237;g2eb87aab2bd_0_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g2eb87aab2bd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2101" y="522251"/>
            <a:ext cx="5571400" cy="257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2eb87aab2bd_0_11"/>
          <p:cNvSpPr txBox="1"/>
          <p:nvPr>
            <p:ph type="title"/>
          </p:nvPr>
        </p:nvSpPr>
        <p:spPr>
          <a:xfrm>
            <a:off x="727650" y="6459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 </a:t>
            </a:r>
            <a:endParaRPr/>
          </a:p>
        </p:txBody>
      </p:sp>
      <p:sp>
        <p:nvSpPr>
          <p:cNvPr id="244" name="Google Shape;244;g2eb87aab2bd_0_11"/>
          <p:cNvSpPr txBox="1"/>
          <p:nvPr>
            <p:ph idx="1" type="body"/>
          </p:nvPr>
        </p:nvSpPr>
        <p:spPr>
          <a:xfrm>
            <a:off x="644725" y="1114300"/>
            <a:ext cx="2760000" cy="37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93"/>
          </a:p>
          <a:p>
            <a:pPr indent="-321666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 sz="3085">
                <a:solidFill>
                  <a:schemeClr val="dk2"/>
                </a:solidFill>
              </a:rPr>
              <a:t>Combine model output with NYSM data to create METplus suite metrics</a:t>
            </a:r>
            <a:endParaRPr sz="3085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85">
              <a:solidFill>
                <a:schemeClr val="dk2"/>
              </a:solidFill>
            </a:endParaRPr>
          </a:p>
          <a:p>
            <a:pPr indent="-321666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 sz="3085">
                <a:solidFill>
                  <a:schemeClr val="dk2"/>
                </a:solidFill>
              </a:rPr>
              <a:t>Run</a:t>
            </a:r>
            <a:r>
              <a:rPr lang="en" sz="3085">
                <a:solidFill>
                  <a:schemeClr val="dk2"/>
                </a:solidFill>
              </a:rPr>
              <a:t> Noah MP uncoupled offline simulations driven by NYSM meteorological data </a:t>
            </a:r>
            <a:endParaRPr sz="3085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85">
              <a:solidFill>
                <a:schemeClr val="dk2"/>
              </a:solidFill>
            </a:endParaRPr>
          </a:p>
          <a:p>
            <a:pPr indent="-321666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 sz="3085">
                <a:solidFill>
                  <a:schemeClr val="dk2"/>
                </a:solidFill>
              </a:rPr>
              <a:t>Bring in other flux networks (AmeriFlux, NEON)</a:t>
            </a:r>
            <a:endParaRPr sz="2055">
              <a:solidFill>
                <a:schemeClr val="dk2"/>
              </a:solidFill>
            </a:endParaRPr>
          </a:p>
        </p:txBody>
      </p:sp>
      <p:pic>
        <p:nvPicPr>
          <p:cNvPr id="245" name="Google Shape;245;g2eb87aab2bd_0_11"/>
          <p:cNvPicPr preferRelativeResize="0"/>
          <p:nvPr/>
        </p:nvPicPr>
        <p:blipFill rotWithShape="1">
          <a:blip r:embed="rId4">
            <a:alphaModFix/>
          </a:blip>
          <a:srcRect b="0" l="0" r="0" t="5311"/>
          <a:stretch/>
        </p:blipFill>
        <p:spPr>
          <a:xfrm>
            <a:off x="4371932" y="3096125"/>
            <a:ext cx="3061468" cy="204737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2eb87aab2bd_0_11"/>
          <p:cNvSpPr/>
          <p:nvPr/>
        </p:nvSpPr>
        <p:spPr>
          <a:xfrm>
            <a:off x="6442525" y="1114300"/>
            <a:ext cx="2489400" cy="816600"/>
          </a:xfrm>
          <a:prstGeom prst="ellipse">
            <a:avLst/>
          </a:prstGeom>
          <a:noFill/>
          <a:ln cap="flat" cmpd="sng" w="38100">
            <a:solidFill>
              <a:srgbClr val="FF52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7" name="Google Shape;247;g2eb87aab2bd_0_11"/>
          <p:cNvSpPr/>
          <p:nvPr/>
        </p:nvSpPr>
        <p:spPr>
          <a:xfrm>
            <a:off x="3264700" y="739650"/>
            <a:ext cx="1720500" cy="535200"/>
          </a:xfrm>
          <a:prstGeom prst="ellipse">
            <a:avLst/>
          </a:prstGeom>
          <a:noFill/>
          <a:ln cap="flat" cmpd="sng" w="38100">
            <a:solidFill>
              <a:srgbClr val="FF52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8" name="Google Shape;248;g2eb87aab2bd_0_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eb56882d83_0_43"/>
          <p:cNvSpPr txBox="1"/>
          <p:nvPr>
            <p:ph type="title"/>
          </p:nvPr>
        </p:nvSpPr>
        <p:spPr>
          <a:xfrm>
            <a:off x="727650" y="16142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40"/>
              <a:t>Thank you!</a:t>
            </a:r>
            <a:endParaRPr sz="354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54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40"/>
              <a:t>Questions?</a:t>
            </a:r>
            <a:endParaRPr sz="3540"/>
          </a:p>
        </p:txBody>
      </p:sp>
      <p:sp>
        <p:nvSpPr>
          <p:cNvPr id="254" name="Google Shape;254;g2eb56882d83_0_43"/>
          <p:cNvSpPr txBox="1"/>
          <p:nvPr>
            <p:ph idx="1" type="body"/>
          </p:nvPr>
        </p:nvSpPr>
        <p:spPr>
          <a:xfrm>
            <a:off x="727650" y="4451075"/>
            <a:ext cx="7688700" cy="16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44746"/>
                </a:solidFill>
                <a:highlight>
                  <a:srgbClr val="FFFFFF"/>
                </a:highlight>
              </a:rPr>
              <a:t>NOAA Weather Program Office FY22 JTTI</a:t>
            </a:r>
            <a:endParaRPr sz="1400">
              <a:solidFill>
                <a:srgbClr val="44474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44746"/>
                </a:solidFill>
                <a:highlight>
                  <a:srgbClr val="FFFFFF"/>
                </a:highlight>
              </a:rPr>
              <a:t>Award number: NA22OAR4590181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2eb56882d83_0_4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eb56882d83_0_48"/>
          <p:cNvSpPr txBox="1"/>
          <p:nvPr>
            <p:ph type="title"/>
          </p:nvPr>
        </p:nvSpPr>
        <p:spPr>
          <a:xfrm>
            <a:off x="727650" y="5901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Validation </a:t>
            </a:r>
            <a:endParaRPr/>
          </a:p>
        </p:txBody>
      </p:sp>
      <p:pic>
        <p:nvPicPr>
          <p:cNvPr id="261" name="Google Shape;261;g2eb56882d83_0_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2449" y="1125325"/>
            <a:ext cx="2984801" cy="201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2eb56882d83_0_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650" y="1125325"/>
            <a:ext cx="2984799" cy="201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2eb56882d83_0_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7650" y="3129494"/>
            <a:ext cx="2984799" cy="201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2eb56882d83_0_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12450" y="3129494"/>
            <a:ext cx="2984800" cy="201400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2eb56882d83_0_48"/>
          <p:cNvSpPr txBox="1"/>
          <p:nvPr/>
        </p:nvSpPr>
        <p:spPr>
          <a:xfrm>
            <a:off x="6600625" y="1813775"/>
            <a:ext cx="18156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NEON Harvard</a:t>
            </a:r>
            <a:endParaRPr sz="1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forest site</a:t>
            </a: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6" name="Google Shape;266;g2eb56882d83_0_4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eb56882d83_0_6"/>
          <p:cNvSpPr txBox="1"/>
          <p:nvPr>
            <p:ph type="title"/>
          </p:nvPr>
        </p:nvSpPr>
        <p:spPr>
          <a:xfrm>
            <a:off x="727650" y="4289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16">
                <a:solidFill>
                  <a:srgbClr val="000000"/>
                </a:solidFill>
              </a:rPr>
              <a:t>Advanced Coupling Evaluation Metrics in METplus for UFS Land Surface </a:t>
            </a:r>
            <a:r>
              <a:rPr lang="en" sz="2216">
                <a:solidFill>
                  <a:srgbClr val="000000"/>
                </a:solidFill>
              </a:rPr>
              <a:t>Models</a:t>
            </a:r>
            <a:endParaRPr b="0" sz="1066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latin typeface="Lato"/>
              <a:ea typeface="Lato"/>
              <a:cs typeface="Lato"/>
              <a:sym typeface="La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2eb56882d83_0_6"/>
          <p:cNvSpPr txBox="1"/>
          <p:nvPr/>
        </p:nvSpPr>
        <p:spPr>
          <a:xfrm>
            <a:off x="429225" y="1475500"/>
            <a:ext cx="7770900" cy="3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06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50"/>
              <a:buFont typeface="Lato"/>
              <a:buChar char="●"/>
            </a:pPr>
            <a:r>
              <a:rPr lang="en" sz="1450">
                <a:latin typeface="Lato"/>
                <a:ea typeface="Lato"/>
                <a:cs typeface="Lato"/>
                <a:sym typeface="Lato"/>
              </a:rPr>
              <a:t>Aims to advance land-atmosphere coupling evaluation metrics using New York State Mesonet observations in METplus and evaluate high-resolution forecast model output</a:t>
            </a:r>
            <a:endParaRPr sz="1450"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206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50"/>
              <a:buFont typeface="Lato"/>
              <a:buChar char="●"/>
            </a:pPr>
            <a:r>
              <a:rPr lang="en" sz="1450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The New York State Mesonet (NYSM) Flux Network consists of 18 sites across New York that have been measuring surface energy balance components since 2018</a:t>
            </a:r>
            <a:endParaRPr sz="145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206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50"/>
              <a:buFont typeface="Lato"/>
              <a:buChar char="●"/>
            </a:pPr>
            <a:r>
              <a:rPr lang="en" sz="1450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To ensure the accuracy of the flux site data, quality assurance flags and/or scores were assigned to each flux measurement </a:t>
            </a:r>
            <a:endParaRPr sz="1450"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206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50"/>
              <a:buFont typeface="Lato"/>
              <a:buChar char="●"/>
            </a:pPr>
            <a:r>
              <a:rPr lang="en" sz="1450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Quality controlled </a:t>
            </a:r>
            <a:r>
              <a:rPr lang="en" sz="1450">
                <a:latin typeface="Lato"/>
                <a:ea typeface="Lato"/>
                <a:cs typeface="Lato"/>
                <a:sym typeface="Lato"/>
              </a:rPr>
              <a:t>radiation components, turbulent fluxes, and ground heat flux </a:t>
            </a:r>
            <a:r>
              <a:rPr lang="en" sz="1450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from each flux site were evaluated to identify diurnal, seasonal, and </a:t>
            </a:r>
            <a:r>
              <a:rPr lang="en" sz="1450">
                <a:latin typeface="Lato"/>
                <a:ea typeface="Lato"/>
                <a:cs typeface="Lato"/>
                <a:sym typeface="Lato"/>
              </a:rPr>
              <a:t>interannual variability in the surface energy budget </a:t>
            </a:r>
            <a:endParaRPr sz="1450">
              <a:latin typeface="Lato"/>
              <a:ea typeface="Lato"/>
              <a:cs typeface="Lato"/>
              <a:sym typeface="La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3" name="Google Shape;143;g2eb56882d83_0_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eb56882d83_0_16"/>
          <p:cNvSpPr txBox="1"/>
          <p:nvPr>
            <p:ph type="title"/>
          </p:nvPr>
        </p:nvSpPr>
        <p:spPr>
          <a:xfrm>
            <a:off x="676800" y="5901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York State Mesonet </a:t>
            </a:r>
            <a:endParaRPr/>
          </a:p>
        </p:txBody>
      </p:sp>
      <p:sp>
        <p:nvSpPr>
          <p:cNvPr id="149" name="Google Shape;149;g2eb56882d83_0_16"/>
          <p:cNvSpPr txBox="1"/>
          <p:nvPr>
            <p:ph idx="1" type="body"/>
          </p:nvPr>
        </p:nvSpPr>
        <p:spPr>
          <a:xfrm>
            <a:off x="4899100" y="1055700"/>
            <a:ext cx="3966000" cy="3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300"/>
              <a:buChar char="●"/>
            </a:pPr>
            <a:r>
              <a:rPr lang="en">
                <a:solidFill>
                  <a:srgbClr val="212529"/>
                </a:solidFill>
                <a:highlight>
                  <a:srgbClr val="FFFFFF"/>
                </a:highlight>
              </a:rPr>
              <a:t>Created in 2014 to be apart of the NYS Early Warning Weather Detection System</a:t>
            </a:r>
            <a:endParaRPr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300"/>
              <a:buChar char="●"/>
            </a:pPr>
            <a:r>
              <a:rPr lang="en">
                <a:solidFill>
                  <a:srgbClr val="212529"/>
                </a:solidFill>
                <a:highlight>
                  <a:srgbClr val="FFFFFF"/>
                </a:highlight>
              </a:rPr>
              <a:t>126 weather stations across the state that measure standard meteorological variables plus </a:t>
            </a:r>
            <a:r>
              <a:rPr lang="en">
                <a:solidFill>
                  <a:srgbClr val="212529"/>
                </a:solidFill>
                <a:highlight>
                  <a:srgbClr val="FFFFFF"/>
                </a:highlight>
              </a:rPr>
              <a:t>solar radiation, soil temperature and moisture profiles,</a:t>
            </a:r>
            <a:r>
              <a:rPr lang="en">
                <a:solidFill>
                  <a:srgbClr val="212529"/>
                </a:solidFill>
                <a:highlight>
                  <a:schemeClr val="lt1"/>
                </a:highlight>
              </a:rPr>
              <a:t> snow depth</a:t>
            </a:r>
            <a:endParaRPr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300"/>
              <a:buChar char="●"/>
            </a:pPr>
            <a:r>
              <a:rPr lang="en">
                <a:solidFill>
                  <a:srgbClr val="212529"/>
                </a:solidFill>
                <a:highlight>
                  <a:srgbClr val="FFFFFF"/>
                </a:highlight>
              </a:rPr>
              <a:t>Contains several sub-networks, including a flux network beginning in 2018. Currently 100+ site years of 30-minute flux data</a:t>
            </a:r>
            <a:endParaRPr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300"/>
              <a:buChar char="●"/>
            </a:pPr>
            <a:r>
              <a:rPr lang="en">
                <a:solidFill>
                  <a:srgbClr val="212529"/>
                </a:solidFill>
                <a:highlight>
                  <a:srgbClr val="FFFFFF"/>
                </a:highlight>
              </a:rPr>
              <a:t>Operated by the University at Albany, the NYSM collects, archives, and processes data every 5 minutes</a:t>
            </a:r>
            <a:endParaRPr/>
          </a:p>
        </p:txBody>
      </p:sp>
      <p:pic>
        <p:nvPicPr>
          <p:cNvPr id="150" name="Google Shape;150;g2eb56882d83_0_16"/>
          <p:cNvPicPr preferRelativeResize="0"/>
          <p:nvPr/>
        </p:nvPicPr>
        <p:blipFill rotWithShape="1">
          <a:blip r:embed="rId3">
            <a:alphaModFix/>
          </a:blip>
          <a:srcRect b="0" l="0" r="0" t="5311"/>
          <a:stretch/>
        </p:blipFill>
        <p:spPr>
          <a:xfrm>
            <a:off x="225850" y="1281575"/>
            <a:ext cx="4673250" cy="35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2eb56882d83_0_16"/>
          <p:cNvPicPr preferRelativeResize="0"/>
          <p:nvPr/>
        </p:nvPicPr>
        <p:blipFill rotWithShape="1">
          <a:blip r:embed="rId4">
            <a:alphaModFix/>
          </a:blip>
          <a:srcRect b="27648" l="14040" r="16760" t="4619"/>
          <a:stretch/>
        </p:blipFill>
        <p:spPr>
          <a:xfrm>
            <a:off x="225850" y="3631350"/>
            <a:ext cx="1942723" cy="142629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2eb56882d83_0_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eb87aab2bd_0_44"/>
          <p:cNvSpPr/>
          <p:nvPr/>
        </p:nvSpPr>
        <p:spPr>
          <a:xfrm>
            <a:off x="4854308" y="534853"/>
            <a:ext cx="4220400" cy="3971100"/>
          </a:xfrm>
          <a:prstGeom prst="roundRect">
            <a:avLst>
              <a:gd fmla="val 10374" name="adj"/>
            </a:avLst>
          </a:prstGeom>
          <a:solidFill>
            <a:schemeClr val="accent6">
              <a:alpha val="50590"/>
            </a:schemeClr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5350" lIns="25350" spcFirstLastPara="1" rIns="25350" wrap="square" tIns="25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8" name="Google Shape;158;g2eb87aab2bd_0_44"/>
          <p:cNvSpPr txBox="1"/>
          <p:nvPr/>
        </p:nvSpPr>
        <p:spPr>
          <a:xfrm>
            <a:off x="5295950" y="689550"/>
            <a:ext cx="3226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Evaluation Metrics for </a:t>
            </a:r>
            <a:r>
              <a:rPr b="1" lang="en" sz="1800" u="sng">
                <a:latin typeface="Helvetica Neue"/>
                <a:ea typeface="Helvetica Neue"/>
                <a:cs typeface="Helvetica Neue"/>
                <a:sym typeface="Helvetica Neue"/>
              </a:rPr>
              <a:t>LSM Processes</a:t>
            </a:r>
            <a:endParaRPr/>
          </a:p>
        </p:txBody>
      </p:sp>
      <p:sp>
        <p:nvSpPr>
          <p:cNvPr id="159" name="Google Shape;159;g2eb87aab2bd_0_44"/>
          <p:cNvSpPr txBox="1"/>
          <p:nvPr/>
        </p:nvSpPr>
        <p:spPr>
          <a:xfrm>
            <a:off x="-144175" y="265817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4D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Observations</a:t>
            </a:r>
            <a:endParaRPr/>
          </a:p>
        </p:txBody>
      </p:sp>
      <p:sp>
        <p:nvSpPr>
          <p:cNvPr id="160" name="Google Shape;160;g2eb87aab2bd_0_44"/>
          <p:cNvSpPr/>
          <p:nvPr/>
        </p:nvSpPr>
        <p:spPr>
          <a:xfrm>
            <a:off x="199363" y="534853"/>
            <a:ext cx="4220400" cy="3971100"/>
          </a:xfrm>
          <a:prstGeom prst="roundRect">
            <a:avLst>
              <a:gd fmla="val 10374" name="adj"/>
            </a:avLst>
          </a:prstGeom>
          <a:solidFill>
            <a:srgbClr val="C9DAF8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5350" lIns="25350" spcFirstLastPara="1" rIns="25350" wrap="square" tIns="25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</a:pPr>
            <a:r>
              <a:rPr lang="en" sz="1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ff</a:t>
            </a:r>
            <a:endParaRPr b="0" i="0" sz="11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61" name="Google Shape;161;g2eb87aab2bd_0_44"/>
          <p:cNvCxnSpPr/>
          <p:nvPr/>
        </p:nvCxnSpPr>
        <p:spPr>
          <a:xfrm flipH="1" rot="10800000">
            <a:off x="3531908" y="2291203"/>
            <a:ext cx="1375200" cy="3756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miter lim="400000"/>
            <a:headEnd len="sm" w="sm" type="none"/>
            <a:tailEnd len="med" w="med" type="triangle"/>
          </a:ln>
        </p:spPr>
      </p:cxnSp>
      <p:grpSp>
        <p:nvGrpSpPr>
          <p:cNvPr id="162" name="Google Shape;162;g2eb87aab2bd_0_44"/>
          <p:cNvGrpSpPr/>
          <p:nvPr/>
        </p:nvGrpSpPr>
        <p:grpSpPr>
          <a:xfrm>
            <a:off x="305670" y="1761620"/>
            <a:ext cx="3226235" cy="1517544"/>
            <a:chOff x="3726975" y="983350"/>
            <a:chExt cx="2097000" cy="809400"/>
          </a:xfrm>
        </p:grpSpPr>
        <p:sp>
          <p:nvSpPr>
            <p:cNvPr id="163" name="Google Shape;163;g2eb87aab2bd_0_44"/>
            <p:cNvSpPr/>
            <p:nvPr/>
          </p:nvSpPr>
          <p:spPr>
            <a:xfrm>
              <a:off x="3726975" y="983350"/>
              <a:ext cx="2097000" cy="809400"/>
            </a:xfrm>
            <a:prstGeom prst="rect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62350" lIns="162350" spcFirstLastPara="1" rIns="162350" wrap="square" tIns="1623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NYSM_inset_map.png" id="164" name="Google Shape;164;g2eb87aab2bd_0_4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8151" y="1015951"/>
              <a:ext cx="776210" cy="5760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g2eb87aab2bd_0_44"/>
            <p:cNvSpPr txBox="1"/>
            <p:nvPr/>
          </p:nvSpPr>
          <p:spPr>
            <a:xfrm>
              <a:off x="5176143" y="1099639"/>
              <a:ext cx="582900" cy="24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350" lIns="25350" spcFirstLastPara="1" rIns="25350" wrap="square" tIns="253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rPr b="1" i="0" lang="en" sz="11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New York State Mesonet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6" name="Google Shape;166;g2eb87aab2bd_0_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1775" y="1855163"/>
            <a:ext cx="592325" cy="527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2eb87aab2bd_0_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9894" y="1838938"/>
            <a:ext cx="486958" cy="527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2eb87aab2bd_0_44"/>
          <p:cNvPicPr preferRelativeResize="0"/>
          <p:nvPr/>
        </p:nvPicPr>
        <p:blipFill rotWithShape="1">
          <a:blip r:embed="rId6">
            <a:alphaModFix/>
          </a:blip>
          <a:srcRect b="-2912" l="0" r="64853" t="0"/>
          <a:stretch/>
        </p:blipFill>
        <p:spPr>
          <a:xfrm>
            <a:off x="678194" y="2687497"/>
            <a:ext cx="667301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2eb87aab2bd_0_44"/>
          <p:cNvSpPr txBox="1"/>
          <p:nvPr/>
        </p:nvSpPr>
        <p:spPr>
          <a:xfrm>
            <a:off x="305665" y="874960"/>
            <a:ext cx="1798200" cy="6723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5350" lIns="25350" spcFirstLastPara="1" rIns="25350" wrap="square" tIns="25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Coupled UFS model output 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2eb87aab2bd_0_44"/>
          <p:cNvSpPr txBox="1"/>
          <p:nvPr/>
        </p:nvSpPr>
        <p:spPr>
          <a:xfrm>
            <a:off x="2260592" y="803081"/>
            <a:ext cx="1870200" cy="58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350" lIns="25350" spcFirstLastPara="1" rIns="25350" wrap="square" tIns="25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D80"/>
              </a:buClr>
              <a:buSzPts val="1800"/>
              <a:buFont typeface="Helvetica Neue"/>
              <a:buNone/>
            </a:pPr>
            <a:r>
              <a:rPr b="1" i="0" lang="en" sz="1800" u="none" cap="none" strike="noStrike">
                <a:solidFill>
                  <a:srgbClr val="004D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NOAA/EMC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" name="Google Shape;171;g2eb87aab2bd_0_44"/>
          <p:cNvCxnSpPr/>
          <p:nvPr/>
        </p:nvCxnSpPr>
        <p:spPr>
          <a:xfrm>
            <a:off x="2103879" y="1464472"/>
            <a:ext cx="2869800" cy="3219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miter lim="400000"/>
            <a:headEnd len="sm" w="sm" type="none"/>
            <a:tailEnd len="med" w="med" type="triangle"/>
          </a:ln>
        </p:spPr>
      </p:cxnSp>
      <p:sp>
        <p:nvSpPr>
          <p:cNvPr id="172" name="Google Shape;172;g2eb87aab2bd_0_44"/>
          <p:cNvSpPr txBox="1"/>
          <p:nvPr/>
        </p:nvSpPr>
        <p:spPr>
          <a:xfrm>
            <a:off x="5045850" y="3055013"/>
            <a:ext cx="3837300" cy="6585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20275" spcFirstLastPara="1" rIns="0" wrap="square" tIns="0">
            <a:no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elvetica Neue"/>
              <a:buAutoNum type="arabicPeriod"/>
            </a:pPr>
            <a:r>
              <a:rPr b="1"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Retrospective </a:t>
            </a:r>
            <a:r>
              <a:rPr b="1" lang="en" sz="1600">
                <a:latin typeface="Helvetica Neue"/>
                <a:ea typeface="Helvetica Neue"/>
                <a:cs typeface="Helvetica Neue"/>
                <a:sym typeface="Helvetica Neue"/>
              </a:rPr>
              <a:t>METplus use-cases</a:t>
            </a:r>
            <a:endParaRPr sz="500"/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Helvetica Neue"/>
              <a:buAutoNum type="arabicPeriod"/>
            </a:pPr>
            <a:r>
              <a:rPr b="1"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b="1" i="0" lang="en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ear real-time</a:t>
            </a:r>
            <a:r>
              <a:rPr b="1" i="0" lang="en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</a:t>
            </a:r>
            <a:r>
              <a:rPr b="1" lang="en" sz="1600">
                <a:latin typeface="Helvetica Neue"/>
                <a:ea typeface="Helvetica Neue"/>
                <a:cs typeface="Helvetica Neue"/>
                <a:sym typeface="Helvetica Neue"/>
              </a:rPr>
              <a:t>ETplus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2eb87aab2bd_0_44"/>
          <p:cNvSpPr txBox="1"/>
          <p:nvPr/>
        </p:nvSpPr>
        <p:spPr>
          <a:xfrm>
            <a:off x="280587" y="3592993"/>
            <a:ext cx="2025600" cy="5805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25350" lIns="25350" spcFirstLastPara="1" rIns="25350" wrap="square" tIns="25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Guidance/</a:t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feedback 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4" name="Google Shape;174;g2eb87aab2bd_0_44"/>
          <p:cNvCxnSpPr/>
          <p:nvPr/>
        </p:nvCxnSpPr>
        <p:spPr>
          <a:xfrm rot="10800000">
            <a:off x="2422789" y="3653884"/>
            <a:ext cx="2618700" cy="57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miter lim="400000"/>
            <a:headEnd len="sm" w="sm" type="none"/>
            <a:tailEnd len="med" w="med" type="triangle"/>
          </a:ln>
        </p:spPr>
      </p:cxnSp>
      <p:cxnSp>
        <p:nvCxnSpPr>
          <p:cNvPr id="175" name="Google Shape;175;g2eb87aab2bd_0_44"/>
          <p:cNvCxnSpPr/>
          <p:nvPr/>
        </p:nvCxnSpPr>
        <p:spPr>
          <a:xfrm>
            <a:off x="6902150" y="2267363"/>
            <a:ext cx="13800" cy="6585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miter lim="400000"/>
            <a:headEnd len="sm" w="sm" type="none"/>
            <a:tailEnd len="med" w="med" type="triangle"/>
          </a:ln>
        </p:spPr>
      </p:cxnSp>
      <p:sp>
        <p:nvSpPr>
          <p:cNvPr id="176" name="Google Shape;176;g2eb87aab2bd_0_44"/>
          <p:cNvSpPr txBox="1"/>
          <p:nvPr/>
        </p:nvSpPr>
        <p:spPr>
          <a:xfrm>
            <a:off x="5008200" y="1349250"/>
            <a:ext cx="3912600" cy="6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Standard:</a:t>
            </a:r>
            <a:r>
              <a:rPr b="1" i="1"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T, q,...</a:t>
            </a:r>
            <a:endParaRPr b="1" i="1"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Flux and profiler:</a:t>
            </a:r>
            <a:r>
              <a:rPr b="1" i="1"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B, z</a:t>
            </a:r>
            <a:r>
              <a:rPr b="1" baseline="-25000" i="1"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b="1" i="1"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, z</a:t>
            </a:r>
            <a:r>
              <a:rPr b="1" baseline="-25000" i="1"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0</a:t>
            </a:r>
            <a:r>
              <a:rPr b="1" i="1"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, z</a:t>
            </a:r>
            <a:r>
              <a:rPr b="1" baseline="-25000" i="1"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0h</a:t>
            </a:r>
            <a:r>
              <a:rPr b="1" i="1"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, z</a:t>
            </a:r>
            <a:r>
              <a:rPr b="1" baseline="-25000" i="1"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0q</a:t>
            </a:r>
            <a:r>
              <a:rPr b="1" i="1"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, 𝜙(z / L),...</a:t>
            </a:r>
            <a:endParaRPr b="1" i="1"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7" name="Google Shape;177;g2eb87aab2bd_0_44"/>
          <p:cNvSpPr txBox="1"/>
          <p:nvPr/>
        </p:nvSpPr>
        <p:spPr>
          <a:xfrm>
            <a:off x="5778800" y="3808325"/>
            <a:ext cx="2260500" cy="5805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202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lang="en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Noah-MP </a:t>
            </a:r>
            <a:r>
              <a:rPr b="1" lang="en"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(uncoupled)</a:t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8" name="Google Shape;178;g2eb87aab2bd_0_44"/>
          <p:cNvCxnSpPr/>
          <p:nvPr/>
        </p:nvCxnSpPr>
        <p:spPr>
          <a:xfrm rot="10800000">
            <a:off x="2423025" y="4034200"/>
            <a:ext cx="3354900" cy="132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miter lim="400000"/>
            <a:headEnd len="sm" w="sm" type="none"/>
            <a:tailEnd len="med" w="med" type="triangle"/>
          </a:ln>
        </p:spPr>
      </p:cxnSp>
      <p:sp>
        <p:nvSpPr>
          <p:cNvPr id="179" name="Google Shape;179;g2eb87aab2bd_0_4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eb56882d83_0_26"/>
          <p:cNvSpPr txBox="1"/>
          <p:nvPr>
            <p:ph idx="1" type="body"/>
          </p:nvPr>
        </p:nvSpPr>
        <p:spPr>
          <a:xfrm>
            <a:off x="5501625" y="1125325"/>
            <a:ext cx="3114900" cy="27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416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5"/>
              <a:buChar char="●"/>
            </a:pPr>
            <a:r>
              <a:rPr lang="en" sz="1505">
                <a:solidFill>
                  <a:schemeClr val="dk2"/>
                </a:solidFill>
              </a:rPr>
              <a:t>18 eddy covariance stations</a:t>
            </a:r>
            <a:endParaRPr sz="1505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505">
                <a:solidFill>
                  <a:schemeClr val="dk2"/>
                </a:solidFill>
              </a:rPr>
              <a:t> </a:t>
            </a:r>
            <a:endParaRPr sz="1505">
              <a:solidFill>
                <a:schemeClr val="dk2"/>
              </a:solidFill>
            </a:endParaRPr>
          </a:p>
          <a:p>
            <a:pPr indent="-32416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5"/>
              <a:buChar char="●"/>
            </a:pPr>
            <a:r>
              <a:rPr lang="en" sz="1505">
                <a:solidFill>
                  <a:schemeClr val="dk2"/>
                </a:solidFill>
              </a:rPr>
              <a:t>Sensors measure both incoming and outgoing shortwave and longwave radiation, soil heat flux, and turbulent fluxes of momentum, sensible and latent heat, and carbon dioxide </a:t>
            </a:r>
            <a:endParaRPr sz="1505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505">
              <a:solidFill>
                <a:schemeClr val="dk2"/>
              </a:solidFill>
            </a:endParaRPr>
          </a:p>
          <a:p>
            <a:pPr indent="-32416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5"/>
              <a:buChar char="●"/>
            </a:pPr>
            <a:r>
              <a:rPr lang="en" sz="1505">
                <a:solidFill>
                  <a:schemeClr val="dk2"/>
                </a:solidFill>
              </a:rPr>
              <a:t>Turbulence sensors measure at 10 Hz</a:t>
            </a:r>
            <a:endParaRPr sz="1505">
              <a:solidFill>
                <a:schemeClr val="dk2"/>
              </a:solidFill>
            </a:endParaRPr>
          </a:p>
        </p:txBody>
      </p:sp>
      <p:pic>
        <p:nvPicPr>
          <p:cNvPr id="185" name="Google Shape;185;g2eb56882d83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100" y="1419775"/>
            <a:ext cx="5237524" cy="341727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2eb56882d83_0_26"/>
          <p:cNvSpPr txBox="1"/>
          <p:nvPr/>
        </p:nvSpPr>
        <p:spPr>
          <a:xfrm>
            <a:off x="5576875" y="4406850"/>
            <a:ext cx="22995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Chazy </a:t>
            </a: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Flux Site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7" name="Google Shape;187;g2eb56882d83_0_26"/>
          <p:cNvSpPr txBox="1"/>
          <p:nvPr>
            <p:ph type="title"/>
          </p:nvPr>
        </p:nvSpPr>
        <p:spPr>
          <a:xfrm>
            <a:off x="676800" y="5901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Flux Network</a:t>
            </a:r>
            <a:endParaRPr/>
          </a:p>
        </p:txBody>
      </p:sp>
      <p:sp>
        <p:nvSpPr>
          <p:cNvPr id="188" name="Google Shape;188;g2eb56882d83_0_2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eb87aab2bd_0_100"/>
          <p:cNvSpPr txBox="1"/>
          <p:nvPr/>
        </p:nvSpPr>
        <p:spPr>
          <a:xfrm>
            <a:off x="4882575" y="893350"/>
            <a:ext cx="3599400" cy="41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Radiation (SW</a:t>
            </a:r>
            <a:r>
              <a:rPr baseline="-25000" lang="en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r>
              <a:rPr lang="en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, SW</a:t>
            </a:r>
            <a:r>
              <a:rPr baseline="-25000" lang="en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out</a:t>
            </a:r>
            <a:r>
              <a:rPr lang="en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, LW</a:t>
            </a:r>
            <a:r>
              <a:rPr baseline="-25000" lang="en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</a:t>
            </a:r>
            <a:r>
              <a:rPr lang="en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, LW</a:t>
            </a:r>
            <a:r>
              <a:rPr baseline="-25000" lang="en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out</a:t>
            </a:r>
            <a:r>
              <a:rPr lang="en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), ground heat flux</a:t>
            </a:r>
            <a:endParaRPr sz="1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Turbulent fluxes: momentum (</a:t>
            </a:r>
            <a:r>
              <a:rPr lang="en" sz="1700">
                <a:solidFill>
                  <a:srgbClr val="4D515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𝜏</a:t>
            </a:r>
            <a:r>
              <a:rPr lang="en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), heat (H</a:t>
            </a:r>
            <a:r>
              <a:rPr baseline="-25000" lang="en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</a:t>
            </a:r>
            <a:r>
              <a:rPr lang="en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), moisture or latent heat (H</a:t>
            </a:r>
            <a:r>
              <a:rPr baseline="-25000" lang="en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</a:t>
            </a:r>
            <a:r>
              <a:rPr lang="en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), CO</a:t>
            </a:r>
            <a:r>
              <a:rPr baseline="-25000" lang="en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en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(micromol/m</a:t>
            </a:r>
            <a:r>
              <a:rPr baseline="30000" lang="en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en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/s)</a:t>
            </a:r>
            <a:endParaRPr sz="1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30-minute fluxes computed in real time on Campbell CR6 datalogger using EZFlux software and transferred back to NYSM servers</a:t>
            </a:r>
            <a:endParaRPr sz="1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For each 30 minute flux, a QC flag is included in the final dataset </a:t>
            </a:r>
            <a:endParaRPr sz="1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Lato"/>
              <a:buChar char="○"/>
            </a:pPr>
            <a:r>
              <a:rPr lang="en" sz="13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Based on a series of three tests that assign a value of 1-9 to each reading  </a:t>
            </a:r>
            <a:endParaRPr sz="13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4" name="Google Shape;194;g2eb87aab2bd_0_100"/>
          <p:cNvSpPr txBox="1"/>
          <p:nvPr>
            <p:ph type="title"/>
          </p:nvPr>
        </p:nvSpPr>
        <p:spPr>
          <a:xfrm>
            <a:off x="4882575" y="266500"/>
            <a:ext cx="36783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&amp; Quality Control</a:t>
            </a:r>
            <a:endParaRPr/>
          </a:p>
        </p:txBody>
      </p:sp>
      <p:pic>
        <p:nvPicPr>
          <p:cNvPr id="195" name="Google Shape;195;g2eb87aab2bd_0_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400" y="58575"/>
            <a:ext cx="4043851" cy="502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2eb87aab2bd_0_10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eba32e132f_0_0"/>
          <p:cNvSpPr txBox="1"/>
          <p:nvPr>
            <p:ph type="title"/>
          </p:nvPr>
        </p:nvSpPr>
        <p:spPr>
          <a:xfrm>
            <a:off x="727650" y="5901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30-minute Fluxes (6 years,Voorheesville) </a:t>
            </a:r>
            <a:endParaRPr/>
          </a:p>
        </p:txBody>
      </p:sp>
      <p:sp>
        <p:nvSpPr>
          <p:cNvPr id="202" name="Google Shape;202;g2eba32e132f_0_0"/>
          <p:cNvSpPr txBox="1"/>
          <p:nvPr/>
        </p:nvSpPr>
        <p:spPr>
          <a:xfrm>
            <a:off x="7890025" y="2567125"/>
            <a:ext cx="1008000" cy="1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QC 1-6</a:t>
            </a:r>
            <a:endParaRPr sz="19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3" name="Google Shape;203;g2eba32e132f_0_0"/>
          <p:cNvSpPr txBox="1"/>
          <p:nvPr/>
        </p:nvSpPr>
        <p:spPr>
          <a:xfrm>
            <a:off x="7010375" y="722163"/>
            <a:ext cx="17718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350">
                <a:solidFill>
                  <a:srgbClr val="44474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R</a:t>
            </a:r>
            <a:r>
              <a:rPr baseline="-25000" i="1" lang="en" sz="2350">
                <a:solidFill>
                  <a:srgbClr val="44474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n</a:t>
            </a:r>
            <a:r>
              <a:rPr i="1" lang="en" sz="2350">
                <a:solidFill>
                  <a:srgbClr val="44474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-G=H</a:t>
            </a:r>
            <a:r>
              <a:rPr baseline="-25000" i="1" lang="en" sz="2350">
                <a:solidFill>
                  <a:srgbClr val="44474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</a:t>
            </a:r>
            <a:r>
              <a:rPr i="1" lang="en" sz="2350">
                <a:solidFill>
                  <a:srgbClr val="44474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+H</a:t>
            </a:r>
            <a:r>
              <a:rPr baseline="-25000" i="1" lang="en" sz="2350">
                <a:solidFill>
                  <a:srgbClr val="44474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L</a:t>
            </a:r>
            <a:endParaRPr baseline="-25000" i="1" sz="2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4" name="Google Shape;204;g2eba32e132f_0_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5" name="Google Shape;205;g2eba32e132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75" y="1268475"/>
            <a:ext cx="7479023" cy="381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eb87aab2bd_0_0"/>
          <p:cNvSpPr txBox="1"/>
          <p:nvPr>
            <p:ph type="title"/>
          </p:nvPr>
        </p:nvSpPr>
        <p:spPr>
          <a:xfrm>
            <a:off x="727650" y="5989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Seasonal </a:t>
            </a:r>
            <a:r>
              <a:rPr lang="en"/>
              <a:t>Diurnal</a:t>
            </a:r>
            <a:r>
              <a:rPr lang="en"/>
              <a:t> Energy Budget (Voorheesville)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2eb87aab2bd_0_0"/>
          <p:cNvSpPr txBox="1"/>
          <p:nvPr>
            <p:ph idx="1" type="body"/>
          </p:nvPr>
        </p:nvSpPr>
        <p:spPr>
          <a:xfrm>
            <a:off x="323125" y="1890925"/>
            <a:ext cx="3009000" cy="31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Residual is the amount of energy not accounted for in the energy budget equation when closure is not 100%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Higher residual values in warmer months… but a larger radio of residual to total radiation in the winter</a:t>
            </a:r>
            <a:endParaRPr/>
          </a:p>
        </p:txBody>
      </p:sp>
      <p:sp>
        <p:nvSpPr>
          <p:cNvPr id="212" name="Google Shape;212;g2eb87aab2bd_0_0"/>
          <p:cNvSpPr txBox="1"/>
          <p:nvPr/>
        </p:nvSpPr>
        <p:spPr>
          <a:xfrm>
            <a:off x="323125" y="1411525"/>
            <a:ext cx="32727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350">
                <a:solidFill>
                  <a:srgbClr val="44474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Residual = </a:t>
            </a:r>
            <a:r>
              <a:rPr i="1" lang="en" sz="2350">
                <a:solidFill>
                  <a:srgbClr val="44474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R</a:t>
            </a:r>
            <a:r>
              <a:rPr baseline="-25000" i="1" lang="en" sz="2350">
                <a:solidFill>
                  <a:srgbClr val="44474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n</a:t>
            </a:r>
            <a:r>
              <a:rPr i="1" lang="en" sz="2350">
                <a:solidFill>
                  <a:srgbClr val="44474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- </a:t>
            </a:r>
            <a:r>
              <a:rPr i="1" lang="en" sz="2350">
                <a:solidFill>
                  <a:srgbClr val="44474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G - H</a:t>
            </a:r>
            <a:r>
              <a:rPr baseline="-25000" i="1" lang="en" sz="2350">
                <a:solidFill>
                  <a:srgbClr val="44474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</a:t>
            </a:r>
            <a:r>
              <a:rPr i="1" lang="en" sz="2350">
                <a:solidFill>
                  <a:srgbClr val="44474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- </a:t>
            </a:r>
            <a:r>
              <a:rPr i="1" lang="en" sz="2350">
                <a:solidFill>
                  <a:srgbClr val="44474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H</a:t>
            </a:r>
            <a:r>
              <a:rPr baseline="-25000" i="1" lang="en" sz="2350">
                <a:solidFill>
                  <a:srgbClr val="44474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L</a:t>
            </a:r>
            <a:endParaRPr/>
          </a:p>
        </p:txBody>
      </p:sp>
      <p:sp>
        <p:nvSpPr>
          <p:cNvPr id="213" name="Google Shape;213;g2eb87aab2bd_0_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4" name="Google Shape;214;g2eb87aab2b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5725" y="1118013"/>
            <a:ext cx="2520645" cy="204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2eb87aab2bd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5688" y="1134125"/>
            <a:ext cx="2480898" cy="201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2eb87aab2bd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5700" y="3145775"/>
            <a:ext cx="2480875" cy="201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2eb87aab2bd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35525" y="3145775"/>
            <a:ext cx="2480852" cy="201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eb56882d83_0_21"/>
          <p:cNvSpPr txBox="1"/>
          <p:nvPr>
            <p:ph type="title"/>
          </p:nvPr>
        </p:nvSpPr>
        <p:spPr>
          <a:xfrm>
            <a:off x="396150" y="581350"/>
            <a:ext cx="80199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Annual </a:t>
            </a:r>
            <a:r>
              <a:rPr lang="en"/>
              <a:t>Midday</a:t>
            </a:r>
            <a:r>
              <a:rPr lang="en"/>
              <a:t> Surface Energy Balance  </a:t>
            </a:r>
            <a:endParaRPr/>
          </a:p>
        </p:txBody>
      </p:sp>
      <p:sp>
        <p:nvSpPr>
          <p:cNvPr id="223" name="Google Shape;223;g2eb56882d83_0_21"/>
          <p:cNvSpPr txBox="1"/>
          <p:nvPr>
            <p:ph idx="1" type="body"/>
          </p:nvPr>
        </p:nvSpPr>
        <p:spPr>
          <a:xfrm>
            <a:off x="4782225" y="1426163"/>
            <a:ext cx="3705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766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60"/>
              <a:buFont typeface="Lato"/>
              <a:buChar char="●"/>
            </a:pPr>
            <a:r>
              <a:rPr lang="en" sz="1560">
                <a:solidFill>
                  <a:schemeClr val="dk2"/>
                </a:solidFill>
              </a:rPr>
              <a:t>Each boxplot represents the 15 non-urban sites</a:t>
            </a:r>
            <a:endParaRPr sz="156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60">
              <a:solidFill>
                <a:schemeClr val="dk2"/>
              </a:solidFill>
            </a:endParaRPr>
          </a:p>
          <a:p>
            <a:pPr indent="-32766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60"/>
              <a:buFont typeface="Lato"/>
              <a:buChar char="●"/>
            </a:pPr>
            <a:r>
              <a:rPr lang="en" sz="1560">
                <a:solidFill>
                  <a:schemeClr val="dk2"/>
                </a:solidFill>
              </a:rPr>
              <a:t>Calculated the average energy budget closure during peak radiation hours at each site each year (approx 10am-2pm) </a:t>
            </a:r>
            <a:endParaRPr sz="156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560">
              <a:solidFill>
                <a:schemeClr val="dk2"/>
              </a:solidFill>
            </a:endParaRPr>
          </a:p>
          <a:p>
            <a:pPr indent="-32766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60"/>
              <a:buFont typeface="Arial"/>
              <a:buChar char="●"/>
            </a:pPr>
            <a:r>
              <a:rPr i="1" lang="en" sz="1560">
                <a:solidFill>
                  <a:schemeClr val="dk2"/>
                </a:solidFill>
              </a:rPr>
              <a:t>Note</a:t>
            </a:r>
            <a:r>
              <a:rPr lang="en" sz="1560">
                <a:solidFill>
                  <a:schemeClr val="dk2"/>
                </a:solidFill>
              </a:rPr>
              <a:t>: does not include ground storage between surface and 6 cm</a:t>
            </a:r>
            <a:endParaRPr sz="156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56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10">
              <a:solidFill>
                <a:schemeClr val="dk2"/>
              </a:solidFill>
            </a:endParaRPr>
          </a:p>
        </p:txBody>
      </p:sp>
      <p:pic>
        <p:nvPicPr>
          <p:cNvPr id="224" name="Google Shape;224;g2eb56882d83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150" y="1508375"/>
            <a:ext cx="4055125" cy="3214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2eb56882d83_0_21"/>
          <p:cNvSpPr txBox="1"/>
          <p:nvPr/>
        </p:nvSpPr>
        <p:spPr>
          <a:xfrm>
            <a:off x="4592200" y="3996875"/>
            <a:ext cx="30735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350">
                <a:solidFill>
                  <a:srgbClr val="44474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Energy budget closure = (</a:t>
            </a:r>
            <a:r>
              <a:rPr i="1" lang="en" sz="2350">
                <a:solidFill>
                  <a:srgbClr val="44474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H</a:t>
            </a:r>
            <a:r>
              <a:rPr baseline="-25000" i="1" lang="en" sz="2350">
                <a:solidFill>
                  <a:srgbClr val="44474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</a:t>
            </a:r>
            <a:r>
              <a:rPr i="1" lang="en" sz="2350">
                <a:solidFill>
                  <a:srgbClr val="44474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+H</a:t>
            </a:r>
            <a:r>
              <a:rPr baseline="-25000" i="1" lang="en" sz="2350">
                <a:solidFill>
                  <a:srgbClr val="44474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L</a:t>
            </a:r>
            <a:r>
              <a:rPr i="1" lang="en" sz="2350">
                <a:solidFill>
                  <a:srgbClr val="44474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)/</a:t>
            </a:r>
            <a:r>
              <a:rPr i="1" lang="en" sz="2350">
                <a:solidFill>
                  <a:srgbClr val="44474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(</a:t>
            </a:r>
            <a:r>
              <a:rPr i="1" lang="en" sz="2350">
                <a:solidFill>
                  <a:srgbClr val="44474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R</a:t>
            </a:r>
            <a:r>
              <a:rPr baseline="-25000" i="1" lang="en" sz="2350">
                <a:solidFill>
                  <a:srgbClr val="44474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n</a:t>
            </a:r>
            <a:r>
              <a:rPr i="1" lang="en" sz="2350">
                <a:solidFill>
                  <a:srgbClr val="44474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-G)*100</a:t>
            </a:r>
            <a:endParaRPr/>
          </a:p>
        </p:txBody>
      </p:sp>
      <p:sp>
        <p:nvSpPr>
          <p:cNvPr id="226" name="Google Shape;226;g2eb56882d83_0_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145FA6"/>
      </a:accent2>
      <a:accent3>
        <a:srgbClr val="EE4238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