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Raleway"/>
      <p:regular r:id="rId32"/>
      <p:bold r:id="rId33"/>
      <p:italic r:id="rId34"/>
      <p:boldItalic r:id="rId35"/>
    </p:embeddedFont>
    <p:embeddedFont>
      <p:font typeface="Raleway SemiBold"/>
      <p:regular r:id="rId36"/>
      <p:bold r:id="rId37"/>
      <p:italic r:id="rId38"/>
      <p:boldItalic r:id="rId39"/>
    </p:embeddedFont>
    <p:embeddedFont>
      <p:font typeface="Lato"/>
      <p:regular r:id="rId40"/>
      <p:bold r:id="rId41"/>
      <p:italic r:id="rId42"/>
      <p:boldItalic r:id="rId43"/>
    </p:embeddedFont>
    <p:embeddedFont>
      <p:font typeface="Open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8" roundtripDataSignature="AMtx7mh8plXaiXNTzH1fO2n+eS0ptcFf2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158FA18-C284-4DD8-9F37-246DA5A28562}">
  <a:tblStyle styleId="{E158FA18-C284-4DD8-9F37-246DA5A2856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Lato-regular.fntdata"/><Relationship Id="rId20" Type="http://schemas.openxmlformats.org/officeDocument/2006/relationships/slide" Target="slides/slide15.xml"/><Relationship Id="rId42" Type="http://schemas.openxmlformats.org/officeDocument/2006/relationships/font" Target="fonts/Lato-italic.fntdata"/><Relationship Id="rId41" Type="http://schemas.openxmlformats.org/officeDocument/2006/relationships/font" Target="fonts/Lato-bold.fntdata"/><Relationship Id="rId22" Type="http://schemas.openxmlformats.org/officeDocument/2006/relationships/slide" Target="slides/slide17.xml"/><Relationship Id="rId44" Type="http://schemas.openxmlformats.org/officeDocument/2006/relationships/font" Target="fonts/OpenSans-regular.fntdata"/><Relationship Id="rId21" Type="http://schemas.openxmlformats.org/officeDocument/2006/relationships/slide" Target="slides/slide16.xml"/><Relationship Id="rId43" Type="http://schemas.openxmlformats.org/officeDocument/2006/relationships/font" Target="fonts/Lato-boldItalic.fntdata"/><Relationship Id="rId24" Type="http://schemas.openxmlformats.org/officeDocument/2006/relationships/slide" Target="slides/slide19.xml"/><Relationship Id="rId46" Type="http://schemas.openxmlformats.org/officeDocument/2006/relationships/font" Target="fonts/OpenSans-italic.fntdata"/><Relationship Id="rId23" Type="http://schemas.openxmlformats.org/officeDocument/2006/relationships/slide" Target="slides/slide18.xml"/><Relationship Id="rId45" Type="http://schemas.openxmlformats.org/officeDocument/2006/relationships/font" Target="fonts/OpenSans-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customschemas.google.com/relationships/presentationmetadata" Target="metadata"/><Relationship Id="rId25" Type="http://schemas.openxmlformats.org/officeDocument/2006/relationships/slide" Target="slides/slide20.xml"/><Relationship Id="rId47" Type="http://schemas.openxmlformats.org/officeDocument/2006/relationships/font" Target="fonts/OpenSans-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aleway-bold.fntdata"/><Relationship Id="rId10" Type="http://schemas.openxmlformats.org/officeDocument/2006/relationships/slide" Target="slides/slide5.xml"/><Relationship Id="rId32" Type="http://schemas.openxmlformats.org/officeDocument/2006/relationships/font" Target="fonts/Raleway-regular.fntdata"/><Relationship Id="rId13" Type="http://schemas.openxmlformats.org/officeDocument/2006/relationships/slide" Target="slides/slide8.xml"/><Relationship Id="rId35" Type="http://schemas.openxmlformats.org/officeDocument/2006/relationships/font" Target="fonts/Raleway-boldItalic.fntdata"/><Relationship Id="rId12" Type="http://schemas.openxmlformats.org/officeDocument/2006/relationships/slide" Target="slides/slide7.xml"/><Relationship Id="rId34" Type="http://schemas.openxmlformats.org/officeDocument/2006/relationships/font" Target="fonts/Raleway-italic.fntdata"/><Relationship Id="rId15" Type="http://schemas.openxmlformats.org/officeDocument/2006/relationships/slide" Target="slides/slide10.xml"/><Relationship Id="rId37" Type="http://schemas.openxmlformats.org/officeDocument/2006/relationships/font" Target="fonts/RalewaySemiBold-bold.fntdata"/><Relationship Id="rId14" Type="http://schemas.openxmlformats.org/officeDocument/2006/relationships/slide" Target="slides/slide9.xml"/><Relationship Id="rId36" Type="http://schemas.openxmlformats.org/officeDocument/2006/relationships/font" Target="fonts/RalewaySemiBold-regular.fntdata"/><Relationship Id="rId17" Type="http://schemas.openxmlformats.org/officeDocument/2006/relationships/slide" Target="slides/slide12.xml"/><Relationship Id="rId39" Type="http://schemas.openxmlformats.org/officeDocument/2006/relationships/font" Target="fonts/RalewaySemiBold-boldItalic.fntdata"/><Relationship Id="rId16" Type="http://schemas.openxmlformats.org/officeDocument/2006/relationships/slide" Target="slides/slide11.xml"/><Relationship Id="rId38" Type="http://schemas.openxmlformats.org/officeDocument/2006/relationships/font" Target="fonts/RalewaySemi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eb531adb8d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eb531adb8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ec473ec272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g2ec473ec272_0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ec473ec272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g2ec473ec272_0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ec473ec272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g2ec473ec272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ec473ec272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g2ec473ec272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 three most recent releases have been the SRW App (last October), Land DA (last December), and uwtools (in June). For those who don’t know, Unified Workflow Tools (aka uwtools) is a Python package developed to solve common problems or tasks in numerical weather prediction workflows. They have regular software releases, often 1-2 per quarter, and the tools range from configuration tools that users can employ to specify details of their experiment, to drivers for different tasks, such as file preparation, forecast runs, post-processing, and so on.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ec473ec272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g2ec473ec272_0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a:solidFill>
                  <a:schemeClr val="dk1"/>
                </a:solidFill>
              </a:rPr>
              <a:t>Testing Resources: The regression tests for the WM test many different types of functionality and are therefore costly to run, so we run up against HPC allocation issues. A proper testing infrastructure focusing on inexpensive unit tests and component-level tests would remediate this issue. Best practice would be the pyramid, not the inverted pyramid. </a:t>
            </a:r>
            <a:endParaRPr>
              <a:solidFill>
                <a:schemeClr val="dk1"/>
              </a:solidFill>
            </a:endParaRPr>
          </a:p>
          <a:p>
            <a:pPr indent="0" lvl="0" marL="0" rtl="0" algn="l">
              <a:spcBef>
                <a:spcPts val="0"/>
              </a:spcBef>
              <a:spcAft>
                <a:spcPts val="0"/>
              </a:spcAft>
              <a:buSzPts val="1100"/>
              <a:buNone/>
            </a:pPr>
            <a:r>
              <a:rPr lang="en">
                <a:solidFill>
                  <a:schemeClr val="dk1"/>
                </a:solidFill>
              </a:rPr>
              <a:t>External SME Access: Many SMEs want to help but cannot prioritize this work, so it takes longer to get answers</a:t>
            </a:r>
            <a:endParaRPr>
              <a:solidFill>
                <a:schemeClr val="dk1"/>
              </a:solidFill>
            </a:endParaRPr>
          </a:p>
          <a:p>
            <a:pPr indent="0" lvl="0" marL="0" rtl="0" algn="l">
              <a:spcBef>
                <a:spcPts val="0"/>
              </a:spcBef>
              <a:spcAft>
                <a:spcPts val="0"/>
              </a:spcAft>
              <a:buSzPts val="1100"/>
              <a:buNone/>
            </a:pPr>
            <a:r>
              <a:rPr lang="en">
                <a:solidFill>
                  <a:schemeClr val="dk1"/>
                </a:solidFill>
              </a:rPr>
              <a:t>Repository ownership: EPIC only shares ownership of top-level repositories, e.g., SRW, Land DA, WM. Since it doesn’t own the subcomponents, there has been limited knowledge transfer there and little to no sharing of responsibilities. This extends the time for merging PRs if a sole code owner is out, and it compromises EPIC’s ability to provide thorough user support. </a:t>
            </a:r>
            <a:endParaRPr>
              <a:solidFill>
                <a:schemeClr val="dk1"/>
              </a:solidFill>
            </a:endParaRPr>
          </a:p>
          <a:p>
            <a:pPr indent="0" lvl="0" marL="0" rtl="0" algn="l">
              <a:spcBef>
                <a:spcPts val="0"/>
              </a:spcBef>
              <a:spcAft>
                <a:spcPts val="0"/>
              </a:spcAft>
              <a:buSzPts val="1100"/>
              <a:buNone/>
            </a:pPr>
            <a:r>
              <a:rPr lang="en">
                <a:solidFill>
                  <a:schemeClr val="dk1"/>
                </a:solidFill>
              </a:rPr>
              <a:t>Knowledge transfer: Knowledge concentrated in one person, particularly in the absence of complete documentation makes it difficult to provide quality user support broadly. When subcomponents are owned by other teams who do not have the time to share their knowledge (via documentation, code walkthroughs, etc.), CMs, user support, and community engagement can suffer in the long term. </a:t>
            </a:r>
            <a:endParaRPr>
              <a:solidFill>
                <a:schemeClr val="dk1"/>
              </a:solidFill>
            </a:endParaRPr>
          </a:p>
          <a:p>
            <a:pPr indent="0" lvl="0" marL="0" rtl="0" algn="l">
              <a:spcBef>
                <a:spcPts val="0"/>
              </a:spcBef>
              <a:spcAft>
                <a:spcPts val="0"/>
              </a:spcAft>
              <a:buSzPts val="1100"/>
              <a:buNone/>
            </a:pPr>
            <a:r>
              <a:rPr lang="en">
                <a:solidFill>
                  <a:schemeClr val="dk1"/>
                </a:solidFill>
              </a:rPr>
              <a:t>Coding standards: Everyone thinks they’re a great idea in theory, but no one wants to require them for fear of slowing down development. In reality, it has to potential to speed up development as people spend less time trying to figure out what the code is doing and can begin using and developing the UFS.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e9f36ad780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g2e9f36ad780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eb3bca91e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g2eb3bca91e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eb3bca91e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g2eb3bca91e6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ec1706d21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g2ec1706d21b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ec3221b8a7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g2ec3221b8a7_1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e9f36ad780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g2e9f36ad780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 will discuss the resources available to the community, and then Jong will delve into our testing theme and talk about why testing at all levels is so important. He’ll speak to EPIC’s efforts to move this forward. If there is time at the end, we’ll have a Q&amp;A, but if we run out of time, please do come and talk to us and/or submit your questions via email or GitHub.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ec3221b8a7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g2ec3221b8a7_1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ec1706d21b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g2ec1706d21b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ec3221adc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g2ec3221adc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ec3221b8a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g2ec3221b8a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ec5a3a844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g2ec5a3a844d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ec3221b8a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g2ec3221b8a7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ec3221b8a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g2ec3221b8a7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eb3bca91e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g2eb3bca91e6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So, first, I want to walk you through the many, many resources that we have available for users and developers in the UFS community. Most of these are linked from the EPIC website. </a:t>
            </a:r>
            <a:endParaRPr/>
          </a:p>
          <a:p>
            <a:pPr indent="0" lvl="0" marL="0" rtl="0" algn="l">
              <a:lnSpc>
                <a:spcPct val="100000"/>
              </a:lnSpc>
              <a:spcBef>
                <a:spcPts val="0"/>
              </a:spcBef>
              <a:spcAft>
                <a:spcPts val="0"/>
              </a:spcAft>
              <a:buSzPts val="1100"/>
              <a:buNone/>
            </a:pPr>
            <a:r>
              <a:rPr lang="en"/>
              <a:t>For example, there are </a:t>
            </a:r>
            <a:r>
              <a:rPr lang="en">
                <a:solidFill>
                  <a:schemeClr val="dk1"/>
                </a:solidFill>
              </a:rPr>
              <a:t>Get Support and Get Code pages, as well as Technical FAQs and Tutorials. All of these are updated periodically – about quarterly.</a:t>
            </a:r>
            <a:endParaRPr/>
          </a:p>
          <a:p>
            <a:pPr indent="0" lvl="0" marL="0" rtl="0" algn="l">
              <a:lnSpc>
                <a:spcPct val="100000"/>
              </a:lnSpc>
              <a:spcBef>
                <a:spcPts val="0"/>
              </a:spcBef>
              <a:spcAft>
                <a:spcPts val="0"/>
              </a:spcAft>
              <a:buSzPts val="1100"/>
              <a:buNone/>
            </a:pPr>
            <a:r>
              <a:rPr lang="en"/>
              <a:t>We’ll start with the </a:t>
            </a:r>
            <a:r>
              <a:rPr lang="en">
                <a:solidFill>
                  <a:schemeClr val="dk1"/>
                </a:solidFill>
              </a:rPr>
              <a:t>Get Support, accessible at the top navigation bar. </a:t>
            </a:r>
            <a:r>
              <a:rPr lang="en"/>
              <a:t>We encourage any user or developer to submit requests for features they’d like to see in the UFS. There’s a link for that, or you can email us. </a:t>
            </a:r>
            <a:endParaRPr/>
          </a:p>
          <a:p>
            <a:pPr indent="0" lvl="0" marL="0" rtl="0" algn="l">
              <a:lnSpc>
                <a:spcPct val="100000"/>
              </a:lnSpc>
              <a:spcBef>
                <a:spcPts val="0"/>
              </a:spcBef>
              <a:spcAft>
                <a:spcPts val="0"/>
              </a:spcAft>
              <a:buSzPts val="1100"/>
              <a:buNone/>
            </a:pPr>
            <a:r>
              <a:rPr lang="en"/>
              <a:t>On the Get Support page, there are also links to the GitHub Discussions, where you can ask questions, the GitHub wikis, with resources, and GitHub Issues, for filing a bug report.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eb3bca91e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g2eb3bca91e6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eb3bca91e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2eb3bca91e6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eb3bca91e6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g2eb3bca91e6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solidFill>
                  <a:srgbClr val="595959"/>
                </a:solidFill>
                <a:latin typeface="Lato"/>
                <a:ea typeface="Lato"/>
                <a:cs typeface="Lato"/>
                <a:sym typeface="Lato"/>
              </a:rPr>
              <a:t>As documentation has expanded, it has been reorganized, and paths have changed, making the toggle between specific pages incompatible at times.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ec473ec27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g2ec473ec272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Depending on the wiki, there may be additional information. For example, the WM has a Commit Queue, and the UW Tools repo has a blog.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e9f36ad78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g2e9f36ad780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ec473ec272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g2ec473ec272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 name="Shape 9"/>
        <p:cNvGrpSpPr/>
        <p:nvPr/>
      </p:nvGrpSpPr>
      <p:grpSpPr>
        <a:xfrm>
          <a:off x="0" y="0"/>
          <a:ext cx="0" cy="0"/>
          <a:chOff x="0" y="0"/>
          <a:chExt cx="0" cy="0"/>
        </a:xfrm>
      </p:grpSpPr>
      <p:sp>
        <p:nvSpPr>
          <p:cNvPr id="10" name="Google Shape;10;p3"/>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145FA6"/>
              </a:highlight>
              <a:latin typeface="Arial"/>
              <a:ea typeface="Arial"/>
              <a:cs typeface="Arial"/>
              <a:sym typeface="Arial"/>
            </a:endParaRPr>
          </a:p>
        </p:txBody>
      </p:sp>
      <p:sp>
        <p:nvSpPr>
          <p:cNvPr id="11" name="Google Shape;11;p3"/>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12" name="Google Shape;12;p3"/>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3" name="Google Shape;13;p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14" name="Google Shape;14;p3"/>
          <p:cNvGrpSpPr/>
          <p:nvPr/>
        </p:nvGrpSpPr>
        <p:grpSpPr>
          <a:xfrm>
            <a:off x="830392" y="1191256"/>
            <a:ext cx="745763" cy="45826"/>
            <a:chOff x="4580561" y="2589004"/>
            <a:chExt cx="1064464" cy="25200"/>
          </a:xfrm>
        </p:grpSpPr>
        <p:sp>
          <p:nvSpPr>
            <p:cNvPr id="15" name="Google Shape;15;p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3"/>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7" name="Google Shape;17;p3"/>
          <p:cNvPicPr preferRelativeResize="0"/>
          <p:nvPr/>
        </p:nvPicPr>
        <p:blipFill rotWithShape="1">
          <a:blip r:embed="rId2">
            <a:alphaModFix/>
          </a:blip>
          <a:srcRect b="0" l="0" r="0" t="0"/>
          <a:stretch/>
        </p:blipFill>
        <p:spPr>
          <a:xfrm>
            <a:off x="7822187" y="3907287"/>
            <a:ext cx="1167089" cy="798462"/>
          </a:xfrm>
          <a:prstGeom prst="rect">
            <a:avLst/>
          </a:prstGeom>
          <a:noFill/>
          <a:ln>
            <a:noFill/>
          </a:ln>
        </p:spPr>
      </p:pic>
      <p:sp>
        <p:nvSpPr>
          <p:cNvPr id="18" name="Google Shape;18;p3"/>
          <p:cNvSpPr txBox="1"/>
          <p:nvPr/>
        </p:nvSpPr>
        <p:spPr>
          <a:xfrm>
            <a:off x="7142425" y="47498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9" name="Shape 89"/>
        <p:cNvGrpSpPr/>
        <p:nvPr/>
      </p:nvGrpSpPr>
      <p:grpSpPr>
        <a:xfrm>
          <a:off x="0" y="0"/>
          <a:ext cx="0" cy="0"/>
          <a:chOff x="0" y="0"/>
          <a:chExt cx="0" cy="0"/>
        </a:xfrm>
      </p:grpSpPr>
      <p:sp>
        <p:nvSpPr>
          <p:cNvPr id="90" name="Google Shape;90;p12"/>
          <p:cNvSpPr txBox="1"/>
          <p:nvPr>
            <p:ph idx="1" type="body"/>
          </p:nvPr>
        </p:nvSpPr>
        <p:spPr>
          <a:xfrm>
            <a:off x="724950" y="4372551"/>
            <a:ext cx="7697400" cy="4605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300"/>
              <a:buNone/>
              <a:defRPr/>
            </a:lvl1pPr>
          </a:lstStyle>
          <a:p/>
        </p:txBody>
      </p:sp>
      <p:sp>
        <p:nvSpPr>
          <p:cNvPr id="91" name="Google Shape;91;p1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92" name="Google Shape;92;p12"/>
          <p:cNvPicPr preferRelativeResize="0"/>
          <p:nvPr/>
        </p:nvPicPr>
        <p:blipFill rotWithShape="1">
          <a:blip r:embed="rId2">
            <a:alphaModFix/>
          </a:blip>
          <a:srcRect b="0" l="0" r="0" t="0"/>
          <a:stretch/>
        </p:blipFill>
        <p:spPr>
          <a:xfrm>
            <a:off x="7470226" y="97375"/>
            <a:ext cx="1519050" cy="10392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145FA6"/>
        </a:solidFill>
      </p:bgPr>
    </p:bg>
    <p:spTree>
      <p:nvGrpSpPr>
        <p:cNvPr id="93" name="Shape 93"/>
        <p:cNvGrpSpPr/>
        <p:nvPr/>
      </p:nvGrpSpPr>
      <p:grpSpPr>
        <a:xfrm>
          <a:off x="0" y="0"/>
          <a:ext cx="0" cy="0"/>
          <a:chOff x="0" y="0"/>
          <a:chExt cx="0" cy="0"/>
        </a:xfrm>
      </p:grpSpPr>
      <p:grpSp>
        <p:nvGrpSpPr>
          <p:cNvPr id="94" name="Google Shape;94;p13"/>
          <p:cNvGrpSpPr/>
          <p:nvPr/>
        </p:nvGrpSpPr>
        <p:grpSpPr>
          <a:xfrm>
            <a:off x="830392" y="4169130"/>
            <a:ext cx="745763" cy="45826"/>
            <a:chOff x="4580561" y="2589004"/>
            <a:chExt cx="1064464" cy="25200"/>
          </a:xfrm>
        </p:grpSpPr>
        <p:sp>
          <p:nvSpPr>
            <p:cNvPr id="95" name="Google Shape;95;p1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7" name="Google Shape;97;p13"/>
          <p:cNvSpPr txBox="1"/>
          <p:nvPr>
            <p:ph hasCustomPrompt="1" type="title"/>
          </p:nvPr>
        </p:nvSpPr>
        <p:spPr>
          <a:xfrm>
            <a:off x="729450" y="733950"/>
            <a:ext cx="7688400" cy="124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98" name="Google Shape;98;p13"/>
          <p:cNvSpPr txBox="1"/>
          <p:nvPr>
            <p:ph idx="1" type="body"/>
          </p:nvPr>
        </p:nvSpPr>
        <p:spPr>
          <a:xfrm>
            <a:off x="729450" y="2272888"/>
            <a:ext cx="7688400" cy="15804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Clr>
                <a:schemeClr val="lt1"/>
              </a:buClr>
              <a:buSzPts val="1300"/>
              <a:buChar char="●"/>
              <a:defRPr>
                <a:solidFill>
                  <a:schemeClr val="lt1"/>
                </a:solidFill>
              </a:defRPr>
            </a:lvl1pPr>
            <a:lvl2pPr indent="-298450" lvl="1" marL="914400" algn="l">
              <a:lnSpc>
                <a:spcPct val="115000"/>
              </a:lnSpc>
              <a:spcBef>
                <a:spcPts val="0"/>
              </a:spcBef>
              <a:spcAft>
                <a:spcPts val="0"/>
              </a:spcAft>
              <a:buClr>
                <a:schemeClr val="lt1"/>
              </a:buClr>
              <a:buSzPts val="1100"/>
              <a:buChar char="○"/>
              <a:defRPr>
                <a:solidFill>
                  <a:schemeClr val="lt1"/>
                </a:solidFill>
              </a:defRPr>
            </a:lvl2pPr>
            <a:lvl3pPr indent="-298450" lvl="2" marL="1371600" algn="l">
              <a:lnSpc>
                <a:spcPct val="115000"/>
              </a:lnSpc>
              <a:spcBef>
                <a:spcPts val="0"/>
              </a:spcBef>
              <a:spcAft>
                <a:spcPts val="0"/>
              </a:spcAft>
              <a:buClr>
                <a:schemeClr val="lt1"/>
              </a:buClr>
              <a:buSzPts val="1100"/>
              <a:buChar char="■"/>
              <a:defRPr>
                <a:solidFill>
                  <a:schemeClr val="lt1"/>
                </a:solidFill>
              </a:defRPr>
            </a:lvl3pPr>
            <a:lvl4pPr indent="-298450" lvl="3" marL="1828800" algn="l">
              <a:lnSpc>
                <a:spcPct val="115000"/>
              </a:lnSpc>
              <a:spcBef>
                <a:spcPts val="0"/>
              </a:spcBef>
              <a:spcAft>
                <a:spcPts val="0"/>
              </a:spcAft>
              <a:buClr>
                <a:schemeClr val="lt1"/>
              </a:buClr>
              <a:buSzPts val="1100"/>
              <a:buChar char="●"/>
              <a:defRPr>
                <a:solidFill>
                  <a:schemeClr val="lt1"/>
                </a:solidFill>
              </a:defRPr>
            </a:lvl4pPr>
            <a:lvl5pPr indent="-298450" lvl="4" marL="2286000" algn="l">
              <a:lnSpc>
                <a:spcPct val="115000"/>
              </a:lnSpc>
              <a:spcBef>
                <a:spcPts val="0"/>
              </a:spcBef>
              <a:spcAft>
                <a:spcPts val="0"/>
              </a:spcAft>
              <a:buClr>
                <a:schemeClr val="lt1"/>
              </a:buClr>
              <a:buSzPts val="1100"/>
              <a:buChar char="○"/>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8450" lvl="6" marL="3200400" algn="l">
              <a:lnSpc>
                <a:spcPct val="115000"/>
              </a:lnSpc>
              <a:spcBef>
                <a:spcPts val="0"/>
              </a:spcBef>
              <a:spcAft>
                <a:spcPts val="0"/>
              </a:spcAft>
              <a:buClr>
                <a:schemeClr val="lt1"/>
              </a:buClr>
              <a:buSzPts val="1100"/>
              <a:buChar char="●"/>
              <a:defRPr>
                <a:solidFill>
                  <a:schemeClr val="lt1"/>
                </a:solidFill>
              </a:defRPr>
            </a:lvl7pPr>
            <a:lvl8pPr indent="-298450" lvl="7" marL="3657600" algn="l">
              <a:lnSpc>
                <a:spcPct val="115000"/>
              </a:lnSpc>
              <a:spcBef>
                <a:spcPts val="0"/>
              </a:spcBef>
              <a:spcAft>
                <a:spcPts val="0"/>
              </a:spcAft>
              <a:buClr>
                <a:schemeClr val="lt1"/>
              </a:buClr>
              <a:buSzPts val="1100"/>
              <a:buChar char="○"/>
              <a:defRPr>
                <a:solidFill>
                  <a:schemeClr val="lt1"/>
                </a:solidFill>
              </a:defRPr>
            </a:lvl8pPr>
            <a:lvl9pPr indent="-298450" lvl="8" marL="4114800" algn="l">
              <a:lnSpc>
                <a:spcPct val="115000"/>
              </a:lnSpc>
              <a:spcBef>
                <a:spcPts val="0"/>
              </a:spcBef>
              <a:spcAft>
                <a:spcPts val="0"/>
              </a:spcAft>
              <a:buClr>
                <a:schemeClr val="lt1"/>
              </a:buClr>
              <a:buSzPts val="1100"/>
              <a:buChar char="■"/>
              <a:defRPr>
                <a:solidFill>
                  <a:schemeClr val="lt1"/>
                </a:solidFill>
              </a:defRPr>
            </a:lvl9pPr>
          </a:lstStyle>
          <a:p/>
        </p:txBody>
      </p:sp>
      <p:sp>
        <p:nvSpPr>
          <p:cNvPr id="99" name="Google Shape;99;p1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00" name="Google Shape;100;p13"/>
          <p:cNvPicPr preferRelativeResize="0"/>
          <p:nvPr/>
        </p:nvPicPr>
        <p:blipFill rotWithShape="1">
          <a:blip r:embed="rId2">
            <a:alphaModFix/>
          </a:blip>
          <a:srcRect b="0" l="0" r="0" t="0"/>
          <a:stretch/>
        </p:blipFill>
        <p:spPr>
          <a:xfrm>
            <a:off x="7432894" y="3570999"/>
            <a:ext cx="1578500" cy="1079125"/>
          </a:xfrm>
          <a:prstGeom prst="rect">
            <a:avLst/>
          </a:prstGeom>
          <a:noFill/>
          <a:ln>
            <a:noFill/>
          </a:ln>
        </p:spPr>
      </p:pic>
      <p:sp>
        <p:nvSpPr>
          <p:cNvPr id="101" name="Google Shape;101;p13"/>
          <p:cNvSpPr txBox="1"/>
          <p:nvPr/>
        </p:nvSpPr>
        <p:spPr>
          <a:xfrm>
            <a:off x="6746225" y="4698800"/>
            <a:ext cx="2265300" cy="123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Raleway SemiBold"/>
                <a:ea typeface="Raleway SemiBold"/>
                <a:cs typeface="Raleway SemiBold"/>
                <a:sym typeface="Raleway SemiBold"/>
              </a:rPr>
              <a:t>A UFS Collaboration Powered by</a:t>
            </a:r>
            <a:r>
              <a:rPr b="1" i="0" lang="en" sz="800" u="none" cap="none" strike="noStrike">
                <a:solidFill>
                  <a:srgbClr val="FFFFFF"/>
                </a:solidFill>
                <a:latin typeface="Open Sans"/>
                <a:ea typeface="Open Sans"/>
                <a:cs typeface="Open Sans"/>
                <a:sym typeface="Open Sans"/>
              </a:rPr>
              <a:t> EPIC</a:t>
            </a:r>
            <a:endParaRPr b="1" i="0" sz="800" u="none" cap="none" strike="noStrike">
              <a:solidFill>
                <a:srgbClr val="FFFFFF"/>
              </a:solidFill>
              <a:latin typeface="Open Sans"/>
              <a:ea typeface="Open Sans"/>
              <a:cs typeface="Open Sans"/>
              <a:sym typeface="Open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2" name="Shape 102"/>
        <p:cNvGrpSpPr/>
        <p:nvPr/>
      </p:nvGrpSpPr>
      <p:grpSpPr>
        <a:xfrm>
          <a:off x="0" y="0"/>
          <a:ext cx="0" cy="0"/>
          <a:chOff x="0" y="0"/>
          <a:chExt cx="0" cy="0"/>
        </a:xfrm>
      </p:grpSpPr>
      <p:sp>
        <p:nvSpPr>
          <p:cNvPr id="103" name="Google Shape;103;p1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04" name="Google Shape;104;p14"/>
          <p:cNvPicPr preferRelativeResize="0"/>
          <p:nvPr/>
        </p:nvPicPr>
        <p:blipFill rotWithShape="1">
          <a:blip r:embed="rId2">
            <a:alphaModFix/>
          </a:blip>
          <a:srcRect b="0" l="0" r="0" t="0"/>
          <a:stretch/>
        </p:blipFill>
        <p:spPr>
          <a:xfrm>
            <a:off x="7470226" y="97375"/>
            <a:ext cx="1519050" cy="1039250"/>
          </a:xfrm>
          <a:prstGeom prst="rect">
            <a:avLst/>
          </a:prstGeom>
          <a:noFill/>
          <a:ln>
            <a:noFill/>
          </a:ln>
        </p:spPr>
      </p:pic>
      <p:pic>
        <p:nvPicPr>
          <p:cNvPr id="105" name="Google Shape;105;p14"/>
          <p:cNvPicPr preferRelativeResize="0"/>
          <p:nvPr/>
        </p:nvPicPr>
        <p:blipFill rotWithShape="1">
          <a:blip r:embed="rId3">
            <a:alphaModFix amt="25000"/>
          </a:blip>
          <a:srcRect b="0" l="0" r="0" t="0"/>
          <a:stretch/>
        </p:blipFill>
        <p:spPr>
          <a:xfrm>
            <a:off x="467975" y="76200"/>
            <a:ext cx="4991099" cy="49910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 name="Shape 19"/>
        <p:cNvGrpSpPr/>
        <p:nvPr/>
      </p:nvGrpSpPr>
      <p:grpSpPr>
        <a:xfrm>
          <a:off x="0" y="0"/>
          <a:ext cx="0" cy="0"/>
          <a:chOff x="0" y="0"/>
          <a:chExt cx="0" cy="0"/>
        </a:xfrm>
      </p:grpSpPr>
      <p:sp>
        <p:nvSpPr>
          <p:cNvPr id="20" name="Google Shape;20;p6"/>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6"/>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22" name="Google Shape;22;p6"/>
          <p:cNvSpPr txBox="1"/>
          <p:nvPr>
            <p:ph idx="1" type="body"/>
          </p:nvPr>
        </p:nvSpPr>
        <p:spPr>
          <a:xfrm>
            <a:off x="729325"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23" name="Google Shape;23;p6"/>
          <p:cNvSpPr txBox="1"/>
          <p:nvPr>
            <p:ph idx="2" type="body"/>
          </p:nvPr>
        </p:nvSpPr>
        <p:spPr>
          <a:xfrm>
            <a:off x="4643604"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24" name="Google Shape;24;p6"/>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25" name="Google Shape;25;p6"/>
          <p:cNvGrpSpPr/>
          <p:nvPr/>
        </p:nvGrpSpPr>
        <p:grpSpPr>
          <a:xfrm>
            <a:off x="830392" y="1191256"/>
            <a:ext cx="745763" cy="45826"/>
            <a:chOff x="4580561" y="2589004"/>
            <a:chExt cx="1064464" cy="25200"/>
          </a:xfrm>
        </p:grpSpPr>
        <p:sp>
          <p:nvSpPr>
            <p:cNvPr id="26" name="Google Shape;26;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6"/>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8" name="Google Shape;28;p6"/>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29" name="Google Shape;29;p6"/>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FFFFFF"/>
        </a:solidFill>
      </p:bgPr>
    </p:bg>
    <p:spTree>
      <p:nvGrpSpPr>
        <p:cNvPr id="30" name="Shape 30"/>
        <p:cNvGrpSpPr/>
        <p:nvPr/>
      </p:nvGrpSpPr>
      <p:grpSpPr>
        <a:xfrm>
          <a:off x="0" y="0"/>
          <a:ext cx="0" cy="0"/>
          <a:chOff x="0" y="0"/>
          <a:chExt cx="0" cy="0"/>
        </a:xfrm>
      </p:grpSpPr>
      <p:sp>
        <p:nvSpPr>
          <p:cNvPr id="31" name="Google Shape;31;p4"/>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 name="Google Shape;32;p4"/>
          <p:cNvGrpSpPr/>
          <p:nvPr/>
        </p:nvGrpSpPr>
        <p:grpSpPr>
          <a:xfrm>
            <a:off x="830392" y="1191256"/>
            <a:ext cx="745763" cy="45826"/>
            <a:chOff x="4580561" y="2589004"/>
            <a:chExt cx="1064464" cy="25200"/>
          </a:xfrm>
        </p:grpSpPr>
        <p:sp>
          <p:nvSpPr>
            <p:cNvPr id="33" name="Google Shape;33;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4"/>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 name="Google Shape;35;p4"/>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36" name="Google Shape;36;p4"/>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37" name="Google Shape;37;p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38" name="Google Shape;38;p4"/>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39" name="Google Shape;39;p4"/>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FFC11C"/>
        </a:solidFill>
      </p:bgPr>
    </p:bg>
    <p:spTree>
      <p:nvGrpSpPr>
        <p:cNvPr id="40" name="Shape 40"/>
        <p:cNvGrpSpPr/>
        <p:nvPr/>
      </p:nvGrpSpPr>
      <p:grpSpPr>
        <a:xfrm>
          <a:off x="0" y="0"/>
          <a:ext cx="0" cy="0"/>
          <a:chOff x="0" y="0"/>
          <a:chExt cx="0" cy="0"/>
        </a:xfrm>
      </p:grpSpPr>
      <p:grpSp>
        <p:nvGrpSpPr>
          <p:cNvPr id="41" name="Google Shape;41;p5"/>
          <p:cNvGrpSpPr/>
          <p:nvPr/>
        </p:nvGrpSpPr>
        <p:grpSpPr>
          <a:xfrm>
            <a:off x="830392" y="1191256"/>
            <a:ext cx="745763" cy="45826"/>
            <a:chOff x="4580561" y="2589004"/>
            <a:chExt cx="1064464" cy="25200"/>
          </a:xfrm>
        </p:grpSpPr>
        <p:sp>
          <p:nvSpPr>
            <p:cNvPr id="42" name="Google Shape;42;p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5"/>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4" name="Google Shape;44;p5"/>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45" name="Google Shape;45;p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46" name="Google Shape;46;p5"/>
          <p:cNvPicPr preferRelativeResize="0"/>
          <p:nvPr/>
        </p:nvPicPr>
        <p:blipFill rotWithShape="1">
          <a:blip r:embed="rId2">
            <a:alphaModFix/>
          </a:blip>
          <a:srcRect b="0" l="0" r="0" t="0"/>
          <a:stretch/>
        </p:blipFill>
        <p:spPr>
          <a:xfrm>
            <a:off x="7432894" y="3570999"/>
            <a:ext cx="1578500" cy="1079125"/>
          </a:xfrm>
          <a:prstGeom prst="rect">
            <a:avLst/>
          </a:prstGeom>
          <a:noFill/>
          <a:ln>
            <a:noFill/>
          </a:ln>
        </p:spPr>
      </p:pic>
      <p:sp>
        <p:nvSpPr>
          <p:cNvPr id="47" name="Google Shape;47;p5"/>
          <p:cNvSpPr txBox="1"/>
          <p:nvPr/>
        </p:nvSpPr>
        <p:spPr>
          <a:xfrm>
            <a:off x="6746225" y="4698800"/>
            <a:ext cx="2265300" cy="123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Raleway SemiBold"/>
                <a:ea typeface="Raleway SemiBold"/>
                <a:cs typeface="Raleway SemiBold"/>
                <a:sym typeface="Raleway SemiBold"/>
              </a:rPr>
              <a:t>A UFS Collaboration Powered by</a:t>
            </a:r>
            <a:r>
              <a:rPr b="1" i="0" lang="en" sz="800" u="none" cap="none" strike="noStrike">
                <a:solidFill>
                  <a:srgbClr val="FFFFFF"/>
                </a:solidFill>
                <a:latin typeface="Open Sans"/>
                <a:ea typeface="Open Sans"/>
                <a:cs typeface="Open Sans"/>
                <a:sym typeface="Open Sans"/>
              </a:rPr>
              <a:t> EPIC</a:t>
            </a:r>
            <a:endParaRPr b="1" i="0" sz="800" u="none" cap="none" strike="noStrike">
              <a:solidFill>
                <a:srgbClr val="FFFFFF"/>
              </a:solidFill>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sp>
        <p:nvSpPr>
          <p:cNvPr id="49" name="Google Shape;49;p7"/>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7"/>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51" name="Google Shape;51;p7"/>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52" name="Google Shape;52;p7"/>
          <p:cNvGrpSpPr/>
          <p:nvPr/>
        </p:nvGrpSpPr>
        <p:grpSpPr>
          <a:xfrm>
            <a:off x="830392" y="1191256"/>
            <a:ext cx="745763" cy="45826"/>
            <a:chOff x="4580561" y="2589004"/>
            <a:chExt cx="1064464" cy="25200"/>
          </a:xfrm>
        </p:grpSpPr>
        <p:sp>
          <p:nvSpPr>
            <p:cNvPr id="53" name="Google Shape;53;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7"/>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5" name="Google Shape;55;p7"/>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56" name="Google Shape;56;p7"/>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no bar">
  <p:cSld name="TITLE_ONLY_1">
    <p:spTree>
      <p:nvGrpSpPr>
        <p:cNvPr id="57" name="Shape 57"/>
        <p:cNvGrpSpPr/>
        <p:nvPr/>
      </p:nvGrpSpPr>
      <p:grpSpPr>
        <a:xfrm>
          <a:off x="0" y="0"/>
          <a:ext cx="0" cy="0"/>
          <a:chOff x="0" y="0"/>
          <a:chExt cx="0" cy="0"/>
        </a:xfrm>
      </p:grpSpPr>
      <p:sp>
        <p:nvSpPr>
          <p:cNvPr id="58" name="Google Shape;58;p8"/>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59" name="Google Shape;59;p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60" name="Google Shape;60;p8"/>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61" name="Google Shape;61;p8"/>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sp>
        <p:nvSpPr>
          <p:cNvPr id="63" name="Google Shape;63;p9"/>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9"/>
          <p:cNvSpPr txBox="1"/>
          <p:nvPr>
            <p:ph type="title"/>
          </p:nvPr>
        </p:nvSpPr>
        <p:spPr>
          <a:xfrm>
            <a:off x="730000" y="1318650"/>
            <a:ext cx="3300900" cy="1381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65" name="Google Shape;65;p9"/>
          <p:cNvSpPr txBox="1"/>
          <p:nvPr>
            <p:ph idx="1" type="body"/>
          </p:nvPr>
        </p:nvSpPr>
        <p:spPr>
          <a:xfrm>
            <a:off x="721225" y="2781725"/>
            <a:ext cx="3300900" cy="1597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66" name="Google Shape;66;p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67" name="Google Shape;67;p9"/>
          <p:cNvGrpSpPr/>
          <p:nvPr/>
        </p:nvGrpSpPr>
        <p:grpSpPr>
          <a:xfrm>
            <a:off x="830392" y="1191256"/>
            <a:ext cx="745763" cy="45826"/>
            <a:chOff x="4580561" y="2589004"/>
            <a:chExt cx="1064464" cy="25200"/>
          </a:xfrm>
        </p:grpSpPr>
        <p:sp>
          <p:nvSpPr>
            <p:cNvPr id="68" name="Google Shape;68;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9"/>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70" name="Google Shape;70;p9"/>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71" name="Google Shape;71;p9"/>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72" name="Shape 72"/>
        <p:cNvGrpSpPr/>
        <p:nvPr/>
      </p:nvGrpSpPr>
      <p:grpSpPr>
        <a:xfrm>
          <a:off x="0" y="0"/>
          <a:ext cx="0" cy="0"/>
          <a:chOff x="0" y="0"/>
          <a:chExt cx="0" cy="0"/>
        </a:xfrm>
      </p:grpSpPr>
      <p:grpSp>
        <p:nvGrpSpPr>
          <p:cNvPr id="73" name="Google Shape;73;p10"/>
          <p:cNvGrpSpPr/>
          <p:nvPr/>
        </p:nvGrpSpPr>
        <p:grpSpPr>
          <a:xfrm>
            <a:off x="830392" y="4169130"/>
            <a:ext cx="745763" cy="45826"/>
            <a:chOff x="4580561" y="2589004"/>
            <a:chExt cx="1064464" cy="25200"/>
          </a:xfrm>
        </p:grpSpPr>
        <p:sp>
          <p:nvSpPr>
            <p:cNvPr id="74" name="Google Shape;74;p10"/>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0"/>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 name="Google Shape;76;p10"/>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77" name="Google Shape;77;p1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78" name="Google Shape;78;p10"/>
          <p:cNvPicPr preferRelativeResize="0"/>
          <p:nvPr/>
        </p:nvPicPr>
        <p:blipFill rotWithShape="1">
          <a:blip r:embed="rId2">
            <a:alphaModFix/>
          </a:blip>
          <a:srcRect b="0" l="0" r="0" t="0"/>
          <a:stretch/>
        </p:blipFill>
        <p:spPr>
          <a:xfrm>
            <a:off x="7432894" y="3570999"/>
            <a:ext cx="1578500" cy="1079125"/>
          </a:xfrm>
          <a:prstGeom prst="rect">
            <a:avLst/>
          </a:prstGeom>
          <a:noFill/>
          <a:ln>
            <a:noFill/>
          </a:ln>
        </p:spPr>
      </p:pic>
      <p:sp>
        <p:nvSpPr>
          <p:cNvPr id="79" name="Google Shape;79;p10"/>
          <p:cNvSpPr txBox="1"/>
          <p:nvPr/>
        </p:nvSpPr>
        <p:spPr>
          <a:xfrm>
            <a:off x="6746225" y="4698800"/>
            <a:ext cx="2265300" cy="123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Raleway SemiBold"/>
                <a:ea typeface="Raleway SemiBold"/>
                <a:cs typeface="Raleway SemiBold"/>
                <a:sym typeface="Raleway SemiBold"/>
              </a:rPr>
              <a:t>A UFS Collaboration Powered by</a:t>
            </a:r>
            <a:r>
              <a:rPr b="1" i="0" lang="en" sz="800" u="none" cap="none" strike="noStrike">
                <a:solidFill>
                  <a:srgbClr val="FFFFFF"/>
                </a:solidFill>
                <a:latin typeface="Open Sans"/>
                <a:ea typeface="Open Sans"/>
                <a:cs typeface="Open Sans"/>
                <a:sym typeface="Open Sans"/>
              </a:rPr>
              <a:t> EPIC</a:t>
            </a:r>
            <a:endParaRPr b="1" i="0" sz="800" u="none" cap="none" strike="noStrike">
              <a:solidFill>
                <a:srgbClr val="FFFFFF"/>
              </a:solidFill>
              <a:latin typeface="Open Sans"/>
              <a:ea typeface="Open Sans"/>
              <a:cs typeface="Open Sans"/>
              <a:sym typeface="Ope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11"/>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1"/>
          <p:cNvSpPr txBox="1"/>
          <p:nvPr>
            <p:ph type="title"/>
          </p:nvPr>
        </p:nvSpPr>
        <p:spPr>
          <a:xfrm>
            <a:off x="730000" y="1318650"/>
            <a:ext cx="3300900" cy="1687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83" name="Google Shape;83;p11"/>
          <p:cNvSpPr txBox="1"/>
          <p:nvPr>
            <p:ph idx="1" type="subTitle"/>
          </p:nvPr>
        </p:nvSpPr>
        <p:spPr>
          <a:xfrm>
            <a:off x="724950" y="3161525"/>
            <a:ext cx="3300900" cy="759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Font typeface="Open Sans"/>
              <a:buNone/>
              <a:defRPr sz="1600">
                <a:latin typeface="Open Sans"/>
                <a:ea typeface="Open Sans"/>
                <a:cs typeface="Open Sans"/>
                <a:sym typeface="Open Sans"/>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84" name="Google Shape;84;p11"/>
          <p:cNvSpPr txBox="1"/>
          <p:nvPr>
            <p:ph idx="2" type="body"/>
          </p:nvPr>
        </p:nvSpPr>
        <p:spPr>
          <a:xfrm>
            <a:off x="5174225" y="1352625"/>
            <a:ext cx="3374400" cy="3025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85" name="Google Shape;85;p1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86" name="Google Shape;86;p11"/>
          <p:cNvGrpSpPr/>
          <p:nvPr/>
        </p:nvGrpSpPr>
        <p:grpSpPr>
          <a:xfrm>
            <a:off x="830392" y="1191256"/>
            <a:ext cx="745763" cy="45826"/>
            <a:chOff x="4580561" y="2589004"/>
            <a:chExt cx="1064464" cy="25200"/>
          </a:xfrm>
        </p:grpSpPr>
        <p:sp>
          <p:nvSpPr>
            <p:cNvPr id="87" name="Google Shape;87;p1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1"/>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2"/>
              </a:buClr>
              <a:buSzPts val="2800"/>
              <a:buFont typeface="Open Sans"/>
              <a:buNone/>
              <a:defRPr b="1" i="0" sz="28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9pPr>
          </a:lstStyle>
          <a:p/>
        </p:txBody>
      </p:sp>
      <p:sp>
        <p:nvSpPr>
          <p:cNvPr id="7" name="Google Shape;7;p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8" name="Google Shape;8;p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noaa-epic-dashboard.s3.amazonaws.com/index.html" TargetMode="Externa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github.com/ufs-community/ufs-srweather-app/releases/tag/ufs-srw-v2.2.0" TargetMode="External"/><Relationship Id="rId4" Type="http://schemas.openxmlformats.org/officeDocument/2006/relationships/hyperlink" Target="https://github.com/ufs-community/land-DA_workflow/releases/tag/v1.2.0" TargetMode="External"/><Relationship Id="rId5" Type="http://schemas.openxmlformats.org/officeDocument/2006/relationships/hyperlink" Target="https://github.com/ufs-community/uwtools/release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mailto:gillian.petro@noaa.gov" TargetMode="External"/><Relationship Id="rId4" Type="http://schemas.openxmlformats.org/officeDocument/2006/relationships/hyperlink" Target="mailto:jong.kim@noaa.gov" TargetMode="External"/><Relationship Id="rId5" Type="http://schemas.openxmlformats.org/officeDocument/2006/relationships/hyperlink" Target="mailto:support.epic@noaa.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epic.noaa.gov/get-support/" TargetMode="External"/><Relationship Id="rId4" Type="http://schemas.openxmlformats.org/officeDocument/2006/relationships/hyperlink" Target="https://epic.noaa.gov/get-code/" TargetMode="External"/><Relationship Id="rId5" Type="http://schemas.openxmlformats.org/officeDocument/2006/relationships/hyperlink" Target="https://epic.noaa.gov/technical-faqs/" TargetMode="External"/><Relationship Id="rId6" Type="http://schemas.openxmlformats.org/officeDocument/2006/relationships/hyperlink" Target="https://epic.noaa.gov/tutorials/" TargetMode="External"/><Relationship Id="rId7" Type="http://schemas.openxmlformats.org/officeDocument/2006/relationships/hyperlink" Target="https://epic.noaa.gov/get-support/" TargetMode="External"/><Relationship Id="rId8"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epic.noaa.gov/get-code/" TargetMode="External"/><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0"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ufs-srweather-app.readthedocs.io/en/develop/" TargetMode="External"/><Relationship Id="rId4" Type="http://schemas.openxmlformats.org/officeDocument/2006/relationships/hyperlink" Target="https://ufs-weather-model.readthedocs.io/en/develop/" TargetMode="External"/><Relationship Id="rId9" Type="http://schemas.openxmlformats.org/officeDocument/2006/relationships/image" Target="../media/image14.png"/><Relationship Id="rId5" Type="http://schemas.openxmlformats.org/officeDocument/2006/relationships/hyperlink" Target="https://land-da-workflow.readthedocs.io/en/develop/" TargetMode="External"/><Relationship Id="rId6" Type="http://schemas.openxmlformats.org/officeDocument/2006/relationships/hyperlink" Target="https://upp.readthedocs.io/en/develop/" TargetMode="External"/><Relationship Id="rId7" Type="http://schemas.openxmlformats.org/officeDocument/2006/relationships/hyperlink" Target="https://noaa-emc.github.io/UPP/" TargetMode="External"/><Relationship Id="rId8" Type="http://schemas.openxmlformats.org/officeDocument/2006/relationships/hyperlink" Target="https://uwtools.readthedocs.io/en/mai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github.com/ufs-community/ufs-srweather-app/wiki" TargetMode="External"/><Relationship Id="rId4" Type="http://schemas.openxmlformats.org/officeDocument/2006/relationships/hyperlink" Target="https://github.com/ufs-community/ufs-weather-model/wiki" TargetMode="External"/><Relationship Id="rId9" Type="http://schemas.openxmlformats.org/officeDocument/2006/relationships/image" Target="../media/image19.png"/><Relationship Id="rId5" Type="http://schemas.openxmlformats.org/officeDocument/2006/relationships/hyperlink" Target="https://github.com/ufs-community/land-DA_workflow/wiki" TargetMode="External"/><Relationship Id="rId6" Type="http://schemas.openxmlformats.org/officeDocument/2006/relationships/hyperlink" Target="https://github.com/NOAA-EMC/UPP/wiki" TargetMode="External"/><Relationship Id="rId7" Type="http://schemas.openxmlformats.org/officeDocument/2006/relationships/hyperlink" Target="https://github.com/ufs-community/uwtools/wiki" TargetMode="External"/><Relationship Id="rId8" Type="http://schemas.openxmlformats.org/officeDocument/2006/relationships/image" Target="../media/image10.png"/></Relationships>
</file>

<file path=ppt/slides/_rels/slide8.xml.rels><?xml version="1.0" encoding="UTF-8" standalone="yes"?><Relationships xmlns="http://schemas.openxmlformats.org/package/2006/relationships"><Relationship Id="rId10" Type="http://schemas.openxmlformats.org/officeDocument/2006/relationships/hyperlink" Target="mailto:support.epic@noaa.gov"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github.com/orgs/ufs-community/discussions/categories/q-a" TargetMode="External"/><Relationship Id="rId4" Type="http://schemas.openxmlformats.org/officeDocument/2006/relationships/hyperlink" Target="https://github.com/ufs-community/ufs-srweather-app/discussions/categories/q-a" TargetMode="External"/><Relationship Id="rId9" Type="http://schemas.openxmlformats.org/officeDocument/2006/relationships/hyperlink" Target="https://github.com/orgs/ufs-community/discussions/categories/enhancement" TargetMode="External"/><Relationship Id="rId5" Type="http://schemas.openxmlformats.org/officeDocument/2006/relationships/hyperlink" Target="https://github.com/ufs-community/ufs-weather-model/discussions/categories/q-a" TargetMode="External"/><Relationship Id="rId6" Type="http://schemas.openxmlformats.org/officeDocument/2006/relationships/hyperlink" Target="https://github.com/ufs-community/land-DA_workflow/discussions/categories/q-a" TargetMode="External"/><Relationship Id="rId7" Type="http://schemas.openxmlformats.org/officeDocument/2006/relationships/hyperlink" Target="https://github.com/NOAA-EMC/UPP/discussions/categories/q-a" TargetMode="External"/><Relationship Id="rId8" Type="http://schemas.openxmlformats.org/officeDocument/2006/relationships/hyperlink" Target="https://github.com/ufs-community/uwtools/discussions/categories/q-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registry.opendata.aws/noaa-ufs-shortrangeweather/" TargetMode="External"/><Relationship Id="rId4" Type="http://schemas.openxmlformats.org/officeDocument/2006/relationships/hyperlink" Target="https://registry.opendata.aws/noaa-ufs-land-da/" TargetMode="External"/><Relationship Id="rId5" Type="http://schemas.openxmlformats.org/officeDocument/2006/relationships/hyperlink" Target="https://registry.opendata.aws/noaa-ufs-regtest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2eb531adb8d_0_3"/>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UFS Community Support &amp; Data Management</a:t>
            </a:r>
            <a:endParaRPr/>
          </a:p>
        </p:txBody>
      </p:sp>
      <p:sp>
        <p:nvSpPr>
          <p:cNvPr id="111" name="Google Shape;111;g2eb531adb8d_0_3"/>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By: Gillian Petro and Jong Kim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2ec473ec272_0_54"/>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340"/>
              <a:buNone/>
            </a:pPr>
            <a:r>
              <a:rPr lang="en" sz="2416"/>
              <a:t>Data Management Tools</a:t>
            </a:r>
            <a:endParaRPr sz="2416"/>
          </a:p>
        </p:txBody>
      </p:sp>
      <p:sp>
        <p:nvSpPr>
          <p:cNvPr id="182" name="Google Shape;182;g2ec473ec272_0_54"/>
          <p:cNvSpPr txBox="1"/>
          <p:nvPr>
            <p:ph idx="1" type="body"/>
          </p:nvPr>
        </p:nvSpPr>
        <p:spPr>
          <a:xfrm>
            <a:off x="455900" y="1465350"/>
            <a:ext cx="7692600" cy="329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Tools to maintain data buckets up-to-date:</a:t>
            </a:r>
            <a:endParaRPr sz="1800"/>
          </a:p>
          <a:p>
            <a:pPr indent="-342900" lvl="0" marL="457200" rtl="0" algn="l">
              <a:spcBef>
                <a:spcPts val="0"/>
              </a:spcBef>
              <a:spcAft>
                <a:spcPts val="0"/>
              </a:spcAft>
              <a:buSzPts val="1800"/>
              <a:buChar char="●"/>
            </a:pPr>
            <a:r>
              <a:rPr b="1" i="1" lang="en" sz="1800"/>
              <a:t>UFS Data Tracking, Migration, &amp; Maintenance Bot</a:t>
            </a:r>
            <a:endParaRPr b="1" i="1" sz="1800"/>
          </a:p>
          <a:p>
            <a:pPr indent="-330200" lvl="1" marL="914400" rtl="0" algn="l">
              <a:spcBef>
                <a:spcPts val="0"/>
              </a:spcBef>
              <a:spcAft>
                <a:spcPts val="0"/>
              </a:spcAft>
              <a:buSzPts val="1600"/>
              <a:buChar char="○"/>
            </a:pPr>
            <a:r>
              <a:rPr lang="en" sz="1600"/>
              <a:t>Robotic Process Automation tool for data migration &amp; management of UFS WM RT data</a:t>
            </a:r>
            <a:endParaRPr sz="1600"/>
          </a:p>
          <a:p>
            <a:pPr indent="-342900" lvl="0" marL="457200" rtl="0" algn="l">
              <a:spcBef>
                <a:spcPts val="0"/>
              </a:spcBef>
              <a:spcAft>
                <a:spcPts val="0"/>
              </a:spcAft>
              <a:buSzPts val="1800"/>
              <a:buChar char="●"/>
            </a:pPr>
            <a:r>
              <a:rPr b="1" i="1" lang="en" sz="1800"/>
              <a:t>Multi-thread data uploader applications for WM, SRW, Land DA</a:t>
            </a:r>
            <a:endParaRPr b="1" i="1" sz="1800"/>
          </a:p>
          <a:p>
            <a:pPr indent="-330200" lvl="1" marL="914400" rtl="0" algn="l">
              <a:spcBef>
                <a:spcPts val="0"/>
              </a:spcBef>
              <a:spcAft>
                <a:spcPts val="0"/>
              </a:spcAft>
              <a:buSzPts val="1600"/>
              <a:buChar char="○"/>
            </a:pPr>
            <a:r>
              <a:rPr lang="en" sz="1600"/>
              <a:t>Partitions large files into chunks to assist in improving upload performance to cloud storage</a:t>
            </a:r>
            <a:endParaRPr sz="1800"/>
          </a:p>
          <a:p>
            <a:pPr indent="0" lvl="0" marL="0" rtl="0" algn="l">
              <a:spcBef>
                <a:spcPts val="0"/>
              </a:spcBef>
              <a:spcAft>
                <a:spcPts val="0"/>
              </a:spcAft>
              <a:buNone/>
            </a:pPr>
            <a:r>
              <a:rPr lang="en" sz="1800" u="sng">
                <a:solidFill>
                  <a:schemeClr val="hlink"/>
                </a:solidFill>
                <a:hlinkClick r:id="rId3"/>
              </a:rPr>
              <a:t>EPIC Health Dashboard</a:t>
            </a:r>
            <a:endParaRPr sz="1800"/>
          </a:p>
          <a:p>
            <a:pPr indent="-330200" lvl="0" marL="457200" rtl="0" algn="l">
              <a:spcBef>
                <a:spcPts val="0"/>
              </a:spcBef>
              <a:spcAft>
                <a:spcPts val="0"/>
              </a:spcAft>
              <a:buSzPts val="1600"/>
              <a:buChar char="●"/>
            </a:pPr>
            <a:r>
              <a:rPr lang="en" sz="1600"/>
              <a:t>Main tab: Status of nightly builds for spack-stack, UFS WM, SRW App, Land DA</a:t>
            </a:r>
            <a:endParaRPr sz="1600"/>
          </a:p>
          <a:p>
            <a:pPr indent="-330200" lvl="0" marL="457200" rtl="0" algn="l">
              <a:spcBef>
                <a:spcPts val="0"/>
              </a:spcBef>
              <a:spcAft>
                <a:spcPts val="0"/>
              </a:spcAft>
              <a:buSzPts val="1600"/>
              <a:buChar char="●"/>
            </a:pPr>
            <a:r>
              <a:rPr lang="en" sz="1600"/>
              <a:t>CI/CD Artifacts Tab → View log files from Jenkins pipeline tests. </a:t>
            </a:r>
            <a:endParaRPr sz="1600"/>
          </a:p>
        </p:txBody>
      </p:sp>
      <p:grpSp>
        <p:nvGrpSpPr>
          <p:cNvPr id="183" name="Google Shape;183;g2ec473ec272_0_54"/>
          <p:cNvGrpSpPr/>
          <p:nvPr/>
        </p:nvGrpSpPr>
        <p:grpSpPr>
          <a:xfrm>
            <a:off x="4923625" y="551026"/>
            <a:ext cx="4153477" cy="1401224"/>
            <a:chOff x="4923625" y="551026"/>
            <a:chExt cx="4153477" cy="1401224"/>
          </a:xfrm>
        </p:grpSpPr>
        <p:pic>
          <p:nvPicPr>
            <p:cNvPr id="184" name="Google Shape;184;g2ec473ec272_0_54"/>
            <p:cNvPicPr preferRelativeResize="0"/>
            <p:nvPr/>
          </p:nvPicPr>
          <p:blipFill>
            <a:blip r:embed="rId4">
              <a:alphaModFix/>
            </a:blip>
            <a:stretch>
              <a:fillRect/>
            </a:stretch>
          </p:blipFill>
          <p:spPr>
            <a:xfrm>
              <a:off x="4923625" y="551026"/>
              <a:ext cx="4153477" cy="1200625"/>
            </a:xfrm>
            <a:prstGeom prst="rect">
              <a:avLst/>
            </a:prstGeom>
            <a:noFill/>
            <a:ln cap="flat" cmpd="sng" w="9525">
              <a:solidFill>
                <a:schemeClr val="accent1"/>
              </a:solidFill>
              <a:prstDash val="solid"/>
              <a:round/>
              <a:headEnd len="sm" w="sm" type="none"/>
              <a:tailEnd len="sm" w="sm" type="none"/>
            </a:ln>
          </p:spPr>
        </p:pic>
        <p:sp>
          <p:nvSpPr>
            <p:cNvPr id="185" name="Google Shape;185;g2ec473ec272_0_54"/>
            <p:cNvSpPr txBox="1"/>
            <p:nvPr/>
          </p:nvSpPr>
          <p:spPr>
            <a:xfrm>
              <a:off x="6184350" y="1703850"/>
              <a:ext cx="1632000" cy="24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1100">
                  <a:solidFill>
                    <a:schemeClr val="accent1"/>
                  </a:solidFill>
                  <a:latin typeface="Lato"/>
                  <a:ea typeface="Lato"/>
                  <a:cs typeface="Lato"/>
                  <a:sym typeface="Lato"/>
                </a:rPr>
                <a:t>EPIC Health Dashboard</a:t>
              </a:r>
              <a:endParaRPr i="1" sz="1100">
                <a:solidFill>
                  <a:schemeClr val="accent1"/>
                </a:solidFill>
                <a:latin typeface="Lato"/>
                <a:ea typeface="Lato"/>
                <a:cs typeface="Lato"/>
                <a:sym typeface="Lato"/>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2ec473ec272_0_59"/>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2440">
                <a:extLst>
                  <a:ext uri="http://customooxmlschemas.google.com/">
                    <go:slidesCustomData xmlns:go="http://customooxmlschemas.google.com/" textRoundtripDataId="0"/>
                  </a:ext>
                </a:extLst>
              </a:rPr>
              <a:t>Data</a:t>
            </a:r>
            <a:r>
              <a:rPr lang="en" sz="2440"/>
              <a:t> Management Tools (cont’d)</a:t>
            </a:r>
            <a:endParaRPr sz="2440"/>
          </a:p>
        </p:txBody>
      </p:sp>
      <p:sp>
        <p:nvSpPr>
          <p:cNvPr id="191" name="Google Shape;191;g2ec473ec272_0_59"/>
          <p:cNvSpPr txBox="1"/>
          <p:nvPr>
            <p:ph idx="1" type="body"/>
          </p:nvPr>
        </p:nvSpPr>
        <p:spPr>
          <a:xfrm>
            <a:off x="465475" y="1408000"/>
            <a:ext cx="8141700" cy="3299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UFS Data Mapping tool to support data ingestion</a:t>
            </a:r>
            <a:endParaRPr sz="1800"/>
          </a:p>
          <a:p>
            <a:pPr indent="-330200" lvl="1" marL="914400" rtl="0" algn="l">
              <a:spcBef>
                <a:spcPts val="0"/>
              </a:spcBef>
              <a:spcAft>
                <a:spcPts val="0"/>
              </a:spcAft>
              <a:buSzPts val="1600"/>
              <a:buChar char="○"/>
            </a:pPr>
            <a:r>
              <a:rPr lang="en" sz="1600"/>
              <a:t>Maps each set of UFS data files into its associated categor</a:t>
            </a:r>
            <a:r>
              <a:rPr lang="en" sz="1600"/>
              <a:t>ies</a:t>
            </a:r>
            <a:r>
              <a:rPr lang="en" sz="1600"/>
              <a:t>: UFS application-to-physics suite build, UFS component, regression test, file format, test type, applicable compiler, file size, hierarchy, source location, etc.</a:t>
            </a:r>
            <a:endParaRPr sz="1600"/>
          </a:p>
          <a:p>
            <a:pPr indent="-342900" lvl="0" marL="457200" rtl="0" algn="l">
              <a:spcBef>
                <a:spcPts val="0"/>
              </a:spcBef>
              <a:spcAft>
                <a:spcPts val="0"/>
              </a:spcAft>
              <a:buSzPts val="1800"/>
              <a:buChar char="●"/>
            </a:pPr>
            <a:r>
              <a:rPr lang="en" sz="1800"/>
              <a:t>UFS Data Analytics tool</a:t>
            </a:r>
            <a:endParaRPr sz="1800"/>
          </a:p>
          <a:p>
            <a:pPr indent="-330200" lvl="1" marL="914400" rtl="0" algn="l">
              <a:spcBef>
                <a:spcPts val="0"/>
              </a:spcBef>
              <a:spcAft>
                <a:spcPts val="0"/>
              </a:spcAft>
              <a:buSzPts val="1600"/>
              <a:buChar char="○"/>
            </a:pPr>
            <a:r>
              <a:rPr lang="en" sz="1600"/>
              <a:t>Continual use for analyzing data as development advances for the UFS WM</a:t>
            </a:r>
            <a:endParaRPr sz="1600"/>
          </a:p>
          <a:p>
            <a:pPr indent="-342900" lvl="0" marL="457200" rtl="0" algn="l">
              <a:spcBef>
                <a:spcPts val="0"/>
              </a:spcBef>
              <a:spcAft>
                <a:spcPts val="0"/>
              </a:spcAft>
              <a:buSzPts val="1800"/>
              <a:buChar char="●"/>
            </a:pPr>
            <a:r>
              <a:rPr lang="en" sz="1800"/>
              <a:t>UFS WM RT Log Extraction application </a:t>
            </a:r>
            <a:endParaRPr sz="1800"/>
          </a:p>
          <a:p>
            <a:pPr indent="-330200" lvl="1" marL="914400" rtl="0" algn="l">
              <a:spcBef>
                <a:spcPts val="0"/>
              </a:spcBef>
              <a:spcAft>
                <a:spcPts val="0"/>
              </a:spcAft>
              <a:buSzPts val="1600"/>
              <a:buChar char="○"/>
            </a:pPr>
            <a:r>
              <a:rPr lang="en" sz="1600"/>
              <a:t>Extracts, parses &amp; summarizes test performance metrics featured within each RDHPCS UFS WM RT log files into visual plots.</a:t>
            </a:r>
            <a:endParaRPr sz="1600"/>
          </a:p>
          <a:p>
            <a:pPr indent="-330200" lvl="1" marL="914400" rtl="0" algn="l">
              <a:spcBef>
                <a:spcPts val="0"/>
              </a:spcBef>
              <a:spcAft>
                <a:spcPts val="0"/>
              </a:spcAft>
              <a:buSzPts val="1600"/>
              <a:buChar char="○"/>
            </a:pPr>
            <a:r>
              <a:rPr lang="en" sz="1600"/>
              <a:t>Successfully transferred log information into visual plots</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2ec473ec272_0_39"/>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2440"/>
              <a:t>Testing Resources</a:t>
            </a:r>
            <a:endParaRPr sz="2440"/>
          </a:p>
        </p:txBody>
      </p:sp>
      <p:sp>
        <p:nvSpPr>
          <p:cNvPr id="197" name="Google Shape;197;g2ec473ec272_0_39"/>
          <p:cNvSpPr txBox="1"/>
          <p:nvPr>
            <p:ph idx="1" type="body"/>
          </p:nvPr>
        </p:nvSpPr>
        <p:spPr>
          <a:xfrm>
            <a:off x="465475" y="1408000"/>
            <a:ext cx="8141700" cy="351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t>Current Testing Frameworks:</a:t>
            </a:r>
            <a:endParaRPr b="1" sz="1800"/>
          </a:p>
          <a:p>
            <a:pPr indent="-342900" lvl="0" marL="457200" rtl="0" algn="l">
              <a:lnSpc>
                <a:spcPct val="115000"/>
              </a:lnSpc>
              <a:spcBef>
                <a:spcPts val="0"/>
              </a:spcBef>
              <a:spcAft>
                <a:spcPts val="0"/>
              </a:spcAft>
              <a:buSzPts val="1800"/>
              <a:buChar char="●"/>
            </a:pPr>
            <a:r>
              <a:rPr lang="en" sz="1800"/>
              <a:t>Weather Model Regressions Tests</a:t>
            </a:r>
            <a:endParaRPr sz="1800"/>
          </a:p>
          <a:p>
            <a:pPr indent="-342900" lvl="0" marL="457200" rtl="0" algn="l">
              <a:lnSpc>
                <a:spcPct val="115000"/>
              </a:lnSpc>
              <a:spcBef>
                <a:spcPts val="0"/>
              </a:spcBef>
              <a:spcAft>
                <a:spcPts val="0"/>
              </a:spcAft>
              <a:buSzPts val="1800"/>
              <a:buChar char="●"/>
            </a:pPr>
            <a:r>
              <a:rPr lang="en" sz="1800"/>
              <a:t>SRW App Workflow End-to-End (WE2E) Tests</a:t>
            </a:r>
            <a:endParaRPr sz="1800"/>
          </a:p>
          <a:p>
            <a:pPr indent="-342900" lvl="0" marL="457200" rtl="0" algn="l">
              <a:lnSpc>
                <a:spcPct val="150000"/>
              </a:lnSpc>
              <a:spcBef>
                <a:spcPts val="0"/>
              </a:spcBef>
              <a:spcAft>
                <a:spcPts val="0"/>
              </a:spcAft>
              <a:buSzPts val="1800"/>
              <a:buChar char="●"/>
            </a:pPr>
            <a:r>
              <a:rPr lang="en" sz="1800"/>
              <a:t>Land DA System CTest functionality</a:t>
            </a:r>
            <a:endParaRPr sz="1800"/>
          </a:p>
          <a:p>
            <a:pPr indent="0" lvl="0" marL="0" rtl="0" algn="l">
              <a:lnSpc>
                <a:spcPct val="115000"/>
              </a:lnSpc>
              <a:spcBef>
                <a:spcPts val="0"/>
              </a:spcBef>
              <a:spcAft>
                <a:spcPts val="0"/>
              </a:spcAft>
              <a:buNone/>
            </a:pPr>
            <a:r>
              <a:rPr b="1" lang="en" sz="1800"/>
              <a:t>Pros:</a:t>
            </a:r>
            <a:r>
              <a:rPr lang="en" sz="1800"/>
              <a:t> </a:t>
            </a:r>
            <a:endParaRPr sz="1800"/>
          </a:p>
          <a:p>
            <a:pPr indent="-342900" lvl="0" marL="457200" rtl="0" algn="l">
              <a:lnSpc>
                <a:spcPct val="115000"/>
              </a:lnSpc>
              <a:spcBef>
                <a:spcPts val="0"/>
              </a:spcBef>
              <a:spcAft>
                <a:spcPts val="0"/>
              </a:spcAft>
              <a:buSzPts val="1800"/>
              <a:buChar char="●"/>
            </a:pPr>
            <a:r>
              <a:rPr lang="en" sz="1800"/>
              <a:t>Ensures that major functionality continues to work</a:t>
            </a:r>
            <a:endParaRPr sz="1800"/>
          </a:p>
          <a:p>
            <a:pPr indent="-342900" lvl="0" marL="457200" rtl="0" algn="l">
              <a:lnSpc>
                <a:spcPct val="150000"/>
              </a:lnSpc>
              <a:spcBef>
                <a:spcPts val="0"/>
              </a:spcBef>
              <a:spcAft>
                <a:spcPts val="0"/>
              </a:spcAft>
              <a:buSzPts val="1800"/>
              <a:buChar char="●"/>
            </a:pPr>
            <a:r>
              <a:rPr lang="en" sz="1800"/>
              <a:t>Provides sample test cases for users</a:t>
            </a:r>
            <a:endParaRPr sz="1800"/>
          </a:p>
          <a:p>
            <a:pPr indent="0" lvl="0" marL="0" rtl="0" algn="l">
              <a:lnSpc>
                <a:spcPct val="115000"/>
              </a:lnSpc>
              <a:spcBef>
                <a:spcPts val="0"/>
              </a:spcBef>
              <a:spcAft>
                <a:spcPts val="0"/>
              </a:spcAft>
              <a:buNone/>
            </a:pPr>
            <a:r>
              <a:rPr b="1" lang="en" sz="1800"/>
              <a:t>Cons:</a:t>
            </a:r>
            <a:endParaRPr b="1" sz="1800"/>
          </a:p>
          <a:p>
            <a:pPr indent="-342900" lvl="0" marL="457200" rtl="0" algn="l">
              <a:lnSpc>
                <a:spcPct val="115000"/>
              </a:lnSpc>
              <a:spcBef>
                <a:spcPts val="0"/>
              </a:spcBef>
              <a:spcAft>
                <a:spcPts val="0"/>
              </a:spcAft>
              <a:buSzPts val="1800"/>
              <a:buChar char="●"/>
            </a:pPr>
            <a:r>
              <a:rPr lang="en" sz="1800"/>
              <a:t>Imbalance: Little to no component-level testing or integration testing</a:t>
            </a:r>
            <a:endParaRPr sz="1800"/>
          </a:p>
          <a:p>
            <a:pPr indent="-342900" lvl="0" marL="457200" rtl="0" algn="l">
              <a:lnSpc>
                <a:spcPct val="115000"/>
              </a:lnSpc>
              <a:spcBef>
                <a:spcPts val="0"/>
              </a:spcBef>
              <a:spcAft>
                <a:spcPts val="0"/>
              </a:spcAft>
              <a:buSzPts val="1800"/>
              <a:buChar char="●"/>
            </a:pPr>
            <a:r>
              <a:rPr lang="en" sz="1800"/>
              <a:t>Current testing is expensive</a:t>
            </a:r>
            <a:endParaRPr sz="1800"/>
          </a:p>
        </p:txBody>
      </p:sp>
      <p:grpSp>
        <p:nvGrpSpPr>
          <p:cNvPr id="198" name="Google Shape;198;g2ec473ec272_0_39"/>
          <p:cNvGrpSpPr/>
          <p:nvPr/>
        </p:nvGrpSpPr>
        <p:grpSpPr>
          <a:xfrm>
            <a:off x="5696575" y="675725"/>
            <a:ext cx="3245100" cy="2582700"/>
            <a:chOff x="-2769250" y="753000"/>
            <a:chExt cx="3245100" cy="2582700"/>
          </a:xfrm>
        </p:grpSpPr>
        <p:sp>
          <p:nvSpPr>
            <p:cNvPr id="199" name="Google Shape;199;g2ec473ec272_0_39"/>
            <p:cNvSpPr/>
            <p:nvPr/>
          </p:nvSpPr>
          <p:spPr>
            <a:xfrm rot="10800000">
              <a:off x="-2769250" y="753000"/>
              <a:ext cx="3245100" cy="2582700"/>
            </a:xfrm>
            <a:prstGeom prst="triangle">
              <a:avLst>
                <a:gd fmla="val 50000"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00" name="Google Shape;200;g2ec473ec272_0_39"/>
            <p:cNvSpPr/>
            <p:nvPr/>
          </p:nvSpPr>
          <p:spPr>
            <a:xfrm rot="10800000">
              <a:off x="-2306050" y="1485238"/>
              <a:ext cx="2318700" cy="1821000"/>
            </a:xfrm>
            <a:prstGeom prst="triangle">
              <a:avLst>
                <a:gd fmla="val 50000" name="adj"/>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01" name="Google Shape;201;g2ec473ec272_0_39"/>
            <p:cNvSpPr/>
            <p:nvPr/>
          </p:nvSpPr>
          <p:spPr>
            <a:xfrm rot="10800000">
              <a:off x="-1752100" y="2381100"/>
              <a:ext cx="1210800" cy="954600"/>
            </a:xfrm>
            <a:prstGeom prst="triangle">
              <a:avLst>
                <a:gd fmla="val 50000" name="adj"/>
              </a:avLst>
            </a:prstGeom>
            <a:solidFill>
              <a:srgbClr val="F68822"/>
            </a:solidFill>
            <a:ln cap="flat" cmpd="sng" w="9525">
              <a:solidFill>
                <a:srgbClr val="F6882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02" name="Google Shape;202;g2ec473ec272_0_39"/>
            <p:cNvSpPr txBox="1"/>
            <p:nvPr/>
          </p:nvSpPr>
          <p:spPr>
            <a:xfrm>
              <a:off x="-2374250" y="940650"/>
              <a:ext cx="2196600" cy="37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Lato"/>
                  <a:ea typeface="Lato"/>
                  <a:cs typeface="Lato"/>
                  <a:sym typeface="Lato"/>
                </a:rPr>
                <a:t>Regression &amp; WE2E Tests</a:t>
              </a:r>
              <a:endParaRPr b="1">
                <a:solidFill>
                  <a:schemeClr val="lt1"/>
                </a:solidFill>
                <a:latin typeface="Lato"/>
                <a:ea typeface="Lato"/>
                <a:cs typeface="Lato"/>
                <a:sym typeface="Lato"/>
              </a:endParaRPr>
            </a:p>
          </p:txBody>
        </p:sp>
        <p:sp>
          <p:nvSpPr>
            <p:cNvPr id="203" name="Google Shape;203;g2ec473ec272_0_39"/>
            <p:cNvSpPr txBox="1"/>
            <p:nvPr/>
          </p:nvSpPr>
          <p:spPr>
            <a:xfrm>
              <a:off x="-2070250" y="1554975"/>
              <a:ext cx="1847100" cy="58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Lato"/>
                  <a:ea typeface="Lato"/>
                  <a:cs typeface="Lato"/>
                  <a:sym typeface="Lato"/>
                </a:rPr>
                <a:t>Integrat</a:t>
              </a:r>
              <a:r>
                <a:rPr b="1" lang="en">
                  <a:solidFill>
                    <a:schemeClr val="lt1"/>
                  </a:solidFill>
                  <a:latin typeface="Lato"/>
                  <a:ea typeface="Lato"/>
                  <a:cs typeface="Lato"/>
                  <a:sym typeface="Lato"/>
                </a:rPr>
                <a:t>ion &amp; Acceptance Tests</a:t>
              </a:r>
              <a:endParaRPr b="1">
                <a:solidFill>
                  <a:schemeClr val="lt1"/>
                </a:solidFill>
                <a:latin typeface="Lato"/>
                <a:ea typeface="Lato"/>
                <a:cs typeface="Lato"/>
                <a:sym typeface="Lato"/>
              </a:endParaRPr>
            </a:p>
          </p:txBody>
        </p:sp>
        <p:sp>
          <p:nvSpPr>
            <p:cNvPr id="204" name="Google Shape;204;g2ec473ec272_0_39"/>
            <p:cNvSpPr txBox="1"/>
            <p:nvPr/>
          </p:nvSpPr>
          <p:spPr>
            <a:xfrm>
              <a:off x="-1698550" y="2438950"/>
              <a:ext cx="1103700" cy="37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dk2"/>
                  </a:solidFill>
                  <a:latin typeface="Lato"/>
                  <a:ea typeface="Lato"/>
                  <a:cs typeface="Lato"/>
                  <a:sym typeface="Lato"/>
                </a:rPr>
                <a:t>Unit Tests</a:t>
              </a:r>
              <a:endParaRPr b="1">
                <a:solidFill>
                  <a:schemeClr val="dk2"/>
                </a:solidFill>
                <a:latin typeface="Lato"/>
                <a:ea typeface="Lato"/>
                <a:cs typeface="Lato"/>
                <a:sym typeface="Lato"/>
              </a:endParaRPr>
            </a:p>
          </p:txBody>
        </p:sp>
      </p:grpSp>
      <p:cxnSp>
        <p:nvCxnSpPr>
          <p:cNvPr id="205" name="Google Shape;205;g2ec473ec272_0_39"/>
          <p:cNvCxnSpPr/>
          <p:nvPr/>
        </p:nvCxnSpPr>
        <p:spPr>
          <a:xfrm rot="10800000">
            <a:off x="8841375" y="1153150"/>
            <a:ext cx="0" cy="1730100"/>
          </a:xfrm>
          <a:prstGeom prst="straightConnector1">
            <a:avLst/>
          </a:prstGeom>
          <a:noFill/>
          <a:ln cap="flat" cmpd="sng" w="38100">
            <a:solidFill>
              <a:schemeClr val="dk2"/>
            </a:solidFill>
            <a:prstDash val="solid"/>
            <a:round/>
            <a:headEnd len="med" w="med" type="none"/>
            <a:tailEnd len="med" w="med" type="triangle"/>
          </a:ln>
        </p:spPr>
      </p:cxnSp>
      <p:sp>
        <p:nvSpPr>
          <p:cNvPr id="206" name="Google Shape;206;g2ec473ec272_0_39"/>
          <p:cNvSpPr txBox="1"/>
          <p:nvPr/>
        </p:nvSpPr>
        <p:spPr>
          <a:xfrm>
            <a:off x="8538825" y="2883250"/>
            <a:ext cx="605100" cy="41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chemeClr val="accent1"/>
                </a:solidFill>
                <a:latin typeface="Lato"/>
                <a:ea typeface="Lato"/>
                <a:cs typeface="Lato"/>
                <a:sym typeface="Lato"/>
              </a:rPr>
              <a:t>Cost</a:t>
            </a:r>
            <a:endParaRPr b="1" sz="1300">
              <a:solidFill>
                <a:schemeClr val="accent1"/>
              </a:solidFill>
              <a:latin typeface="Lato"/>
              <a:ea typeface="Lato"/>
              <a:cs typeface="Lato"/>
              <a:sym typeface="Lato"/>
            </a:endParaRPr>
          </a:p>
        </p:txBody>
      </p:sp>
      <p:sp>
        <p:nvSpPr>
          <p:cNvPr id="207" name="Google Shape;207;g2ec473ec272_0_39"/>
          <p:cNvSpPr txBox="1"/>
          <p:nvPr/>
        </p:nvSpPr>
        <p:spPr>
          <a:xfrm>
            <a:off x="4648050" y="675725"/>
            <a:ext cx="1236300" cy="69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chemeClr val="accent1"/>
                </a:solidFill>
                <a:latin typeface="Lato"/>
                <a:ea typeface="Lato"/>
                <a:cs typeface="Lato"/>
                <a:sym typeface="Lato"/>
              </a:rPr>
              <a:t>80-90% of current testing</a:t>
            </a:r>
            <a:endParaRPr b="1" sz="1300">
              <a:solidFill>
                <a:schemeClr val="accent1"/>
              </a:solidFill>
              <a:latin typeface="Lato"/>
              <a:ea typeface="Lato"/>
              <a:cs typeface="Lato"/>
              <a:sym typeface="Lato"/>
            </a:endParaRPr>
          </a:p>
        </p:txBody>
      </p:sp>
      <p:cxnSp>
        <p:nvCxnSpPr>
          <p:cNvPr id="208" name="Google Shape;208;g2ec473ec272_0_39"/>
          <p:cNvCxnSpPr/>
          <p:nvPr/>
        </p:nvCxnSpPr>
        <p:spPr>
          <a:xfrm flipH="1" rot="10800000">
            <a:off x="5647075" y="1153138"/>
            <a:ext cx="457800" cy="540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2ec473ec272_0_29"/>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2440"/>
              <a:t>Releases</a:t>
            </a:r>
            <a:endParaRPr sz="2440"/>
          </a:p>
        </p:txBody>
      </p:sp>
      <p:sp>
        <p:nvSpPr>
          <p:cNvPr id="214" name="Google Shape;214;g2ec473ec272_0_29"/>
          <p:cNvSpPr txBox="1"/>
          <p:nvPr>
            <p:ph idx="1" type="body"/>
          </p:nvPr>
        </p:nvSpPr>
        <p:spPr>
          <a:xfrm>
            <a:off x="465475" y="1408000"/>
            <a:ext cx="8141700" cy="32997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 sz="1800"/>
              <a:t>Most Recent: </a:t>
            </a:r>
            <a:endParaRPr b="1" sz="1800"/>
          </a:p>
          <a:p>
            <a:pPr indent="-342900" lvl="0" marL="457200" rtl="0" algn="l">
              <a:spcBef>
                <a:spcPts val="0"/>
              </a:spcBef>
              <a:spcAft>
                <a:spcPts val="0"/>
              </a:spcAft>
              <a:buSzPts val="1800"/>
              <a:buChar char="●"/>
            </a:pPr>
            <a:r>
              <a:rPr lang="en" sz="1800" u="sng">
                <a:solidFill>
                  <a:schemeClr val="hlink"/>
                </a:solidFill>
                <a:hlinkClick r:id="rId3"/>
              </a:rPr>
              <a:t>SRW App v2.2.0</a:t>
            </a:r>
            <a:r>
              <a:rPr lang="en" sz="1800"/>
              <a:t> (Oct. 2023)</a:t>
            </a:r>
            <a:endParaRPr sz="1800"/>
          </a:p>
          <a:p>
            <a:pPr indent="-342900" lvl="0" marL="457200" rtl="0" algn="l">
              <a:spcBef>
                <a:spcPts val="0"/>
              </a:spcBef>
              <a:spcAft>
                <a:spcPts val="0"/>
              </a:spcAft>
              <a:buSzPts val="1800"/>
              <a:buChar char="●"/>
            </a:pPr>
            <a:r>
              <a:rPr lang="en" sz="1800" u="sng">
                <a:solidFill>
                  <a:schemeClr val="hlink"/>
                </a:solidFill>
                <a:hlinkClick r:id="rId4"/>
              </a:rPr>
              <a:t>Land DA v1.2.0</a:t>
            </a:r>
            <a:r>
              <a:rPr lang="en" sz="1800"/>
              <a:t> (Dec. 2023)</a:t>
            </a:r>
            <a:endParaRPr sz="1800"/>
          </a:p>
          <a:p>
            <a:pPr indent="-342900" lvl="0" marL="457200" rtl="0" algn="l">
              <a:spcBef>
                <a:spcPts val="0"/>
              </a:spcBef>
              <a:spcAft>
                <a:spcPts val="0"/>
              </a:spcAft>
              <a:buSzPts val="1800"/>
              <a:buChar char="●"/>
            </a:pPr>
            <a:r>
              <a:rPr lang="en" sz="1800" u="sng">
                <a:solidFill>
                  <a:schemeClr val="hlink"/>
                </a:solidFill>
                <a:hlinkClick r:id="rId5"/>
              </a:rPr>
              <a:t>uwtools v2.3.2</a:t>
            </a:r>
            <a:r>
              <a:rPr lang="en" sz="1800"/>
              <a:t> (June 2024)</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b="1" lang="en" sz="1800"/>
              <a:t>Planned: </a:t>
            </a:r>
            <a:endParaRPr b="1" sz="1800"/>
          </a:p>
          <a:p>
            <a:pPr indent="-342900" lvl="0" marL="457200" rtl="0" algn="l">
              <a:spcBef>
                <a:spcPts val="0"/>
              </a:spcBef>
              <a:spcAft>
                <a:spcPts val="0"/>
              </a:spcAft>
              <a:buSzPts val="1800"/>
              <a:buChar char="●"/>
            </a:pPr>
            <a:r>
              <a:rPr lang="en" sz="1800"/>
              <a:t>Two Hierarchical Testing Framework (HTF) releases</a:t>
            </a:r>
            <a:endParaRPr sz="1800"/>
          </a:p>
          <a:p>
            <a:pPr indent="-342900" lvl="1" marL="914400" rtl="0" algn="l">
              <a:spcBef>
                <a:spcPts val="0"/>
              </a:spcBef>
              <a:spcAft>
                <a:spcPts val="0"/>
              </a:spcAft>
              <a:buSzPts val="1800"/>
              <a:buChar char="○"/>
            </a:pPr>
            <a:r>
              <a:rPr lang="en" sz="1800"/>
              <a:t>Idealized test cases for academic audience</a:t>
            </a:r>
            <a:endParaRPr sz="1800"/>
          </a:p>
          <a:p>
            <a:pPr indent="-342900" lvl="0" marL="457200" rtl="0" algn="l">
              <a:spcBef>
                <a:spcPts val="0"/>
              </a:spcBef>
              <a:spcAft>
                <a:spcPts val="0"/>
              </a:spcAft>
              <a:buSzPts val="1800"/>
              <a:buChar char="●"/>
            </a:pPr>
            <a:r>
              <a:rPr lang="en" sz="1800"/>
              <a:t>Land DA</a:t>
            </a:r>
            <a:endParaRPr sz="1800"/>
          </a:p>
          <a:p>
            <a:pPr indent="-342900" lvl="0" marL="457200" rtl="0" algn="l">
              <a:spcBef>
                <a:spcPts val="0"/>
              </a:spcBef>
              <a:spcAft>
                <a:spcPts val="0"/>
              </a:spcAft>
              <a:buSzPts val="1800"/>
              <a:buChar char="●"/>
            </a:pPr>
            <a:r>
              <a:rPr lang="en" sz="1800"/>
              <a:t>SRW App</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2ec473ec272_0_44"/>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2440"/>
              <a:t>Challenges</a:t>
            </a:r>
            <a:endParaRPr sz="2440"/>
          </a:p>
        </p:txBody>
      </p:sp>
      <p:sp>
        <p:nvSpPr>
          <p:cNvPr id="220" name="Google Shape;220;g2ec473ec272_0_44"/>
          <p:cNvSpPr txBox="1"/>
          <p:nvPr>
            <p:ph idx="1" type="body"/>
          </p:nvPr>
        </p:nvSpPr>
        <p:spPr>
          <a:xfrm>
            <a:off x="465475" y="1408000"/>
            <a:ext cx="8141700" cy="3299700"/>
          </a:xfrm>
          <a:prstGeom prst="rect">
            <a:avLst/>
          </a:prstGeom>
          <a:noFill/>
          <a:ln>
            <a:noFill/>
          </a:ln>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sz="1800"/>
              <a:t>Testing Resources </a:t>
            </a:r>
            <a:endParaRPr sz="1800"/>
          </a:p>
          <a:p>
            <a:pPr indent="-342900" lvl="1" marL="914400" rtl="0" algn="l">
              <a:spcBef>
                <a:spcPts val="0"/>
              </a:spcBef>
              <a:spcAft>
                <a:spcPts val="0"/>
              </a:spcAft>
              <a:buSzPts val="1800"/>
              <a:buChar char="○"/>
            </a:pPr>
            <a:r>
              <a:rPr lang="en" sz="1800"/>
              <a:t>HPC allocation</a:t>
            </a:r>
            <a:endParaRPr sz="1800"/>
          </a:p>
          <a:p>
            <a:pPr indent="-342900" lvl="1" marL="914400" rtl="0" algn="l">
              <a:spcBef>
                <a:spcPts val="0"/>
              </a:spcBef>
              <a:spcAft>
                <a:spcPts val="0"/>
              </a:spcAft>
              <a:buSzPts val="1800"/>
              <a:buChar char="○"/>
            </a:pPr>
            <a:r>
              <a:rPr lang="en" sz="1800"/>
              <a:t>Testing infrastructure → Inverted pyramid</a:t>
            </a:r>
            <a:endParaRPr sz="1800"/>
          </a:p>
          <a:p>
            <a:pPr indent="-342900" lvl="0" marL="457200" rtl="0" algn="l">
              <a:spcBef>
                <a:spcPts val="0"/>
              </a:spcBef>
              <a:spcAft>
                <a:spcPts val="0"/>
              </a:spcAft>
              <a:buSzPts val="1800"/>
              <a:buChar char="●"/>
            </a:pPr>
            <a:r>
              <a:rPr lang="en" sz="1800"/>
              <a:t>External SME access</a:t>
            </a:r>
            <a:endParaRPr sz="1800"/>
          </a:p>
          <a:p>
            <a:pPr indent="-342900" lvl="0" marL="457200" rtl="0" algn="l">
              <a:spcBef>
                <a:spcPts val="0"/>
              </a:spcBef>
              <a:spcAft>
                <a:spcPts val="0"/>
              </a:spcAft>
              <a:buSzPts val="1800"/>
              <a:buChar char="●"/>
            </a:pPr>
            <a:r>
              <a:rPr lang="en" sz="1800"/>
              <a:t>Repository ownership / knowledge transfer</a:t>
            </a:r>
            <a:endParaRPr sz="1800"/>
          </a:p>
          <a:p>
            <a:pPr indent="-342900" lvl="0" marL="457200" rtl="0" algn="l">
              <a:spcBef>
                <a:spcPts val="0"/>
              </a:spcBef>
              <a:spcAft>
                <a:spcPts val="0"/>
              </a:spcAft>
              <a:buSzPts val="1800"/>
              <a:buChar char="●"/>
            </a:pPr>
            <a:r>
              <a:rPr lang="en" sz="1800"/>
              <a:t>Coding standards</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2e9f36ad780_0_24"/>
          <p:cNvSpPr txBox="1"/>
          <p:nvPr>
            <p:ph idx="1" type="body"/>
          </p:nvPr>
        </p:nvSpPr>
        <p:spPr>
          <a:xfrm>
            <a:off x="465475" y="1408000"/>
            <a:ext cx="8308800" cy="3299700"/>
          </a:xfrm>
          <a:prstGeom prst="rect">
            <a:avLst/>
          </a:prstGeom>
          <a:noFill/>
          <a:ln>
            <a:noFill/>
          </a:ln>
        </p:spPr>
        <p:txBody>
          <a:bodyPr anchorCtr="0" anchor="t" bIns="91425" lIns="91425" spcFirstLastPara="1" rIns="91425" wrap="square" tIns="91425">
            <a:normAutofit lnSpcReduction="10000"/>
          </a:bodyPr>
          <a:lstStyle/>
          <a:p>
            <a:pPr indent="-330200" lvl="0" marL="457200" rtl="0" algn="l">
              <a:lnSpc>
                <a:spcPct val="115000"/>
              </a:lnSpc>
              <a:spcBef>
                <a:spcPts val="0"/>
              </a:spcBef>
              <a:spcAft>
                <a:spcPts val="0"/>
              </a:spcAft>
              <a:buSzPts val="1600"/>
              <a:buChar char="●"/>
            </a:pPr>
            <a:r>
              <a:rPr b="1" lang="en" sz="1600"/>
              <a:t>Roles of UFS test systems:</a:t>
            </a:r>
            <a:r>
              <a:rPr lang="en" sz="1600"/>
              <a:t> Regression and WE2E Tests</a:t>
            </a:r>
            <a:endParaRPr sz="1600"/>
          </a:p>
          <a:p>
            <a:pPr indent="-330200" lvl="1" marL="914400" rtl="0" algn="l">
              <a:lnSpc>
                <a:spcPct val="115000"/>
              </a:lnSpc>
              <a:spcBef>
                <a:spcPts val="0"/>
              </a:spcBef>
              <a:spcAft>
                <a:spcPts val="0"/>
              </a:spcAft>
              <a:buSzPts val="1600"/>
              <a:buChar char="○"/>
            </a:pPr>
            <a:r>
              <a:rPr lang="en" sz="1600"/>
              <a:t>UFS Forecast System consolidation process</a:t>
            </a:r>
            <a:endParaRPr sz="1600"/>
          </a:p>
          <a:p>
            <a:pPr indent="-330200" lvl="0" marL="457200" rtl="0" algn="l">
              <a:lnSpc>
                <a:spcPct val="115000"/>
              </a:lnSpc>
              <a:spcBef>
                <a:spcPts val="0"/>
              </a:spcBef>
              <a:spcAft>
                <a:spcPts val="0"/>
              </a:spcAft>
              <a:buSzPts val="1600"/>
              <a:buChar char="●"/>
            </a:pPr>
            <a:r>
              <a:rPr b="1" lang="en" sz="1600"/>
              <a:t>UFS code integration processes and key test parameters</a:t>
            </a:r>
            <a:endParaRPr b="1" sz="1600"/>
          </a:p>
          <a:p>
            <a:pPr indent="-330200" lvl="0" marL="457200" rtl="0" algn="l">
              <a:lnSpc>
                <a:spcPct val="115000"/>
              </a:lnSpc>
              <a:spcBef>
                <a:spcPts val="0"/>
              </a:spcBef>
              <a:spcAft>
                <a:spcPts val="0"/>
              </a:spcAft>
              <a:buSzPts val="1600"/>
              <a:buChar char="●"/>
            </a:pPr>
            <a:r>
              <a:rPr b="1" lang="en" sz="1600"/>
              <a:t>Current EPIC-supported UFS testing activities:</a:t>
            </a:r>
            <a:r>
              <a:rPr lang="en" sz="1600"/>
              <a:t> CI/CD pipelines and code management</a:t>
            </a:r>
            <a:endParaRPr sz="1600"/>
          </a:p>
          <a:p>
            <a:pPr indent="-330200" lvl="1" marL="914400" rtl="0" algn="l">
              <a:lnSpc>
                <a:spcPct val="115000"/>
              </a:lnSpc>
              <a:spcBef>
                <a:spcPts val="0"/>
              </a:spcBef>
              <a:spcAft>
                <a:spcPts val="0"/>
              </a:spcAft>
              <a:buSzPts val="1600"/>
              <a:buChar char="○"/>
            </a:pPr>
            <a:r>
              <a:rPr lang="en" sz="1600"/>
              <a:t>UFS Weather Model, SRW, UPP, Land DA, Stochastic Physics</a:t>
            </a:r>
            <a:endParaRPr sz="1600"/>
          </a:p>
          <a:p>
            <a:pPr indent="-330200" lvl="1" marL="914400" rtl="0" algn="l">
              <a:lnSpc>
                <a:spcPct val="115000"/>
              </a:lnSpc>
              <a:spcBef>
                <a:spcPts val="0"/>
              </a:spcBef>
              <a:spcAft>
                <a:spcPts val="0"/>
              </a:spcAft>
              <a:buSzPts val="1600"/>
              <a:buChar char="○"/>
            </a:pPr>
            <a:r>
              <a:rPr lang="en" sz="1600"/>
              <a:t>Global workflow, GDAS, JEDI UFS-bundle, UFS Coastal </a:t>
            </a:r>
            <a:r>
              <a:rPr lang="en" sz="1600"/>
              <a:t>application</a:t>
            </a:r>
            <a:endParaRPr sz="1600"/>
          </a:p>
          <a:p>
            <a:pPr indent="-330200" lvl="1" marL="914400" rtl="0" algn="l">
              <a:lnSpc>
                <a:spcPct val="115000"/>
              </a:lnSpc>
              <a:spcBef>
                <a:spcPts val="0"/>
              </a:spcBef>
              <a:spcAft>
                <a:spcPts val="0"/>
              </a:spcAft>
              <a:buSzPts val="1600"/>
              <a:buChar char="○"/>
            </a:pPr>
            <a:r>
              <a:rPr lang="en" sz="1600"/>
              <a:t>Data management support for daily </a:t>
            </a:r>
            <a:r>
              <a:rPr lang="en" sz="1600"/>
              <a:t>regression</a:t>
            </a:r>
            <a:r>
              <a:rPr lang="en" sz="1600"/>
              <a:t> and WE2E test system </a:t>
            </a:r>
            <a:endParaRPr sz="1600"/>
          </a:p>
          <a:p>
            <a:pPr indent="-330200" lvl="0" marL="457200" rtl="0" algn="l">
              <a:lnSpc>
                <a:spcPct val="115000"/>
              </a:lnSpc>
              <a:spcBef>
                <a:spcPts val="0"/>
              </a:spcBef>
              <a:spcAft>
                <a:spcPts val="0"/>
              </a:spcAft>
              <a:buSzPts val="1600"/>
              <a:buChar char="●"/>
            </a:pPr>
            <a:r>
              <a:rPr b="1" lang="en" sz="1600"/>
              <a:t>Factors for further improvement</a:t>
            </a:r>
            <a:r>
              <a:rPr lang="en" sz="1600"/>
              <a:t> of UFS Test system</a:t>
            </a:r>
            <a:endParaRPr sz="1600"/>
          </a:p>
          <a:p>
            <a:pPr indent="-330200" lvl="1" marL="914400" rtl="0" algn="l">
              <a:lnSpc>
                <a:spcPct val="115000"/>
              </a:lnSpc>
              <a:spcBef>
                <a:spcPts val="0"/>
              </a:spcBef>
              <a:spcAft>
                <a:spcPts val="0"/>
              </a:spcAft>
              <a:buSzPts val="1600"/>
              <a:buChar char="○"/>
            </a:pPr>
            <a:r>
              <a:rPr lang="en" sz="1600"/>
              <a:t>Need to </a:t>
            </a:r>
            <a:r>
              <a:rPr lang="en" sz="1600"/>
              <a:t>systematically</a:t>
            </a:r>
            <a:r>
              <a:rPr lang="en" sz="1600"/>
              <a:t> build h</a:t>
            </a:r>
            <a:r>
              <a:rPr lang="en" sz="1600"/>
              <a:t>ierarchical</a:t>
            </a:r>
            <a:r>
              <a:rPr lang="en" sz="1600"/>
              <a:t> test framework (HTF) to deploy and </a:t>
            </a:r>
            <a:r>
              <a:rPr lang="en" sz="1600"/>
              <a:t>support</a:t>
            </a:r>
            <a:r>
              <a:rPr lang="en" sz="1600"/>
              <a:t> </a:t>
            </a:r>
            <a:r>
              <a:rPr lang="en" sz="1600"/>
              <a:t>hierarchical</a:t>
            </a:r>
            <a:r>
              <a:rPr lang="en" sz="1600"/>
              <a:t> system development (HSD) approaches</a:t>
            </a:r>
            <a:endParaRPr sz="1600"/>
          </a:p>
          <a:p>
            <a:pPr indent="-330200" lvl="0" marL="457200" rtl="0" algn="l">
              <a:lnSpc>
                <a:spcPct val="115000"/>
              </a:lnSpc>
              <a:spcBef>
                <a:spcPts val="0"/>
              </a:spcBef>
              <a:spcAft>
                <a:spcPts val="0"/>
              </a:spcAft>
              <a:buSzPts val="1600"/>
              <a:buChar char="●"/>
            </a:pPr>
            <a:r>
              <a:rPr b="1" lang="en" sz="1600"/>
              <a:t>Q&amp;A</a:t>
            </a:r>
            <a:endParaRPr b="1" sz="1600"/>
          </a:p>
        </p:txBody>
      </p:sp>
      <p:sp>
        <p:nvSpPr>
          <p:cNvPr id="226" name="Google Shape;226;g2e9f36ad780_0_24"/>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2440">
                <a:extLst>
                  <a:ext uri="http://customooxmlschemas.google.com/">
                    <go:slidesCustomData xmlns:go="http://customooxmlschemas.google.com/" textRoundtripDataId="1"/>
                  </a:ext>
                </a:extLst>
              </a:rPr>
              <a:t>Roles of</a:t>
            </a:r>
            <a:r>
              <a:rPr lang="en" sz="2440"/>
              <a:t> UFS Test Infrastructure</a:t>
            </a:r>
            <a:endParaRPr sz="244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2eb3bca91e6_0_0"/>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2440"/>
              <a:t>UFS Forecast System Consolidation</a:t>
            </a:r>
            <a:endParaRPr sz="2440"/>
          </a:p>
        </p:txBody>
      </p:sp>
      <p:sp>
        <p:nvSpPr>
          <p:cNvPr id="232" name="Google Shape;232;g2eb3bca91e6_0_0"/>
          <p:cNvSpPr txBox="1"/>
          <p:nvPr>
            <p:ph idx="1" type="body"/>
          </p:nvPr>
        </p:nvSpPr>
        <p:spPr>
          <a:xfrm>
            <a:off x="465475" y="1408000"/>
            <a:ext cx="3124200" cy="33975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sz="1800"/>
              <a:t>Reduced source code base but increased intensity of test requirement during the consolidation process</a:t>
            </a:r>
            <a:endParaRPr sz="1800"/>
          </a:p>
          <a:p>
            <a:pPr indent="-342900" lvl="0" marL="457200" rtl="0" algn="l">
              <a:lnSpc>
                <a:spcPct val="115000"/>
              </a:lnSpc>
              <a:spcBef>
                <a:spcPts val="0"/>
              </a:spcBef>
              <a:spcAft>
                <a:spcPts val="0"/>
              </a:spcAft>
              <a:buSzPts val="1800"/>
              <a:buChar char="●"/>
            </a:pPr>
            <a:r>
              <a:rPr lang="en" sz="1800"/>
              <a:t>Critical role of UFS test approaches and systems </a:t>
            </a:r>
            <a:r>
              <a:rPr lang="en" sz="1800"/>
              <a:t>including</a:t>
            </a:r>
            <a:r>
              <a:rPr lang="en" sz="1800"/>
              <a:t> unified CI/CD infrastructure in code management process</a:t>
            </a:r>
            <a:endParaRPr sz="1800"/>
          </a:p>
        </p:txBody>
      </p:sp>
      <p:pic>
        <p:nvPicPr>
          <p:cNvPr id="233" name="Google Shape;233;g2eb3bca91e6_0_0"/>
          <p:cNvPicPr preferRelativeResize="0"/>
          <p:nvPr/>
        </p:nvPicPr>
        <p:blipFill rotWithShape="1">
          <a:blip r:embed="rId3">
            <a:alphaModFix/>
          </a:blip>
          <a:srcRect b="-4130" l="1427" r="1456" t="1387"/>
          <a:stretch/>
        </p:blipFill>
        <p:spPr>
          <a:xfrm>
            <a:off x="3589675" y="1153150"/>
            <a:ext cx="5162600" cy="2884700"/>
          </a:xfrm>
          <a:prstGeom prst="rect">
            <a:avLst/>
          </a:prstGeom>
          <a:noFill/>
          <a:ln cap="flat" cmpd="sng" w="9525">
            <a:solidFill>
              <a:srgbClr val="000000"/>
            </a:solidFill>
            <a:prstDash val="solid"/>
            <a:round/>
            <a:headEnd len="sm" w="sm" type="none"/>
            <a:tailEnd len="sm" w="sm" type="none"/>
          </a:ln>
        </p:spPr>
      </p:pic>
      <p:pic>
        <p:nvPicPr>
          <p:cNvPr id="234" name="Google Shape;234;g2eb3bca91e6_0_0"/>
          <p:cNvPicPr preferRelativeResize="0"/>
          <p:nvPr/>
        </p:nvPicPr>
        <p:blipFill>
          <a:blip r:embed="rId4">
            <a:alphaModFix/>
          </a:blip>
          <a:stretch>
            <a:fillRect/>
          </a:stretch>
        </p:blipFill>
        <p:spPr>
          <a:xfrm>
            <a:off x="12371075" y="28563575"/>
            <a:ext cx="3725426" cy="20002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2eb3bca91e6_0_5"/>
          <p:cNvSpPr txBox="1"/>
          <p:nvPr>
            <p:ph type="title"/>
          </p:nvPr>
        </p:nvSpPr>
        <p:spPr>
          <a:xfrm>
            <a:off x="442825" y="617950"/>
            <a:ext cx="7472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2440"/>
              <a:t>EPIC </a:t>
            </a:r>
            <a:r>
              <a:rPr lang="en" sz="2440"/>
              <a:t>Strategic Goal: Infrastructure</a:t>
            </a:r>
            <a:r>
              <a:rPr lang="en" sz="2440"/>
              <a:t> </a:t>
            </a:r>
            <a:endParaRPr sz="2440"/>
          </a:p>
        </p:txBody>
      </p:sp>
      <p:sp>
        <p:nvSpPr>
          <p:cNvPr id="240" name="Google Shape;240;g2eb3bca91e6_0_5"/>
          <p:cNvSpPr txBox="1"/>
          <p:nvPr>
            <p:ph idx="1" type="body"/>
          </p:nvPr>
        </p:nvSpPr>
        <p:spPr>
          <a:xfrm>
            <a:off x="233400" y="1408000"/>
            <a:ext cx="8677200" cy="73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1800"/>
              <a:t>Develop a publicly accessible end-to-end testing &amp; development environment for the UFS.</a:t>
            </a:r>
            <a:endParaRPr b="1" i="1" sz="1800"/>
          </a:p>
        </p:txBody>
      </p:sp>
      <p:pic>
        <p:nvPicPr>
          <p:cNvPr descr="Figure 1. " id="241" name="Google Shape;241;g2eb3bca91e6_0_5"/>
          <p:cNvPicPr preferRelativeResize="0"/>
          <p:nvPr/>
        </p:nvPicPr>
        <p:blipFill rotWithShape="1">
          <a:blip r:embed="rId3">
            <a:alphaModFix/>
          </a:blip>
          <a:srcRect b="7960" l="2974" r="2605" t="10897"/>
          <a:stretch/>
        </p:blipFill>
        <p:spPr>
          <a:xfrm>
            <a:off x="4108225" y="1768150"/>
            <a:ext cx="4972176" cy="2161700"/>
          </a:xfrm>
          <a:prstGeom prst="rect">
            <a:avLst/>
          </a:prstGeom>
          <a:noFill/>
          <a:ln cap="flat" cmpd="sng" w="9525">
            <a:solidFill>
              <a:schemeClr val="lt1"/>
            </a:solidFill>
            <a:prstDash val="solid"/>
            <a:round/>
            <a:headEnd len="sm" w="sm" type="none"/>
            <a:tailEnd len="sm" w="sm" type="none"/>
          </a:ln>
        </p:spPr>
      </p:pic>
      <p:sp>
        <p:nvSpPr>
          <p:cNvPr id="242" name="Google Shape;242;g2eb3bca91e6_0_5"/>
          <p:cNvSpPr txBox="1"/>
          <p:nvPr/>
        </p:nvSpPr>
        <p:spPr>
          <a:xfrm>
            <a:off x="288025" y="1803950"/>
            <a:ext cx="3820200" cy="24012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rgbClr val="595959"/>
              </a:buClr>
              <a:buSzPts val="1600"/>
              <a:buFont typeface="Lato"/>
              <a:buChar char="•"/>
            </a:pPr>
            <a:r>
              <a:rPr lang="en" sz="1600">
                <a:solidFill>
                  <a:srgbClr val="595959"/>
                </a:solidFill>
                <a:latin typeface="Lato"/>
                <a:ea typeface="Lato"/>
                <a:cs typeface="Lato"/>
                <a:sym typeface="Lato"/>
              </a:rPr>
              <a:t>Develop/provide necessary </a:t>
            </a:r>
            <a:r>
              <a:rPr lang="en" sz="1600">
                <a:solidFill>
                  <a:srgbClr val="595959"/>
                </a:solidFill>
                <a:latin typeface="Lato"/>
                <a:ea typeface="Lato"/>
                <a:cs typeface="Lato"/>
                <a:sym typeface="Lato"/>
              </a:rPr>
              <a:t>s</a:t>
            </a:r>
            <a:r>
              <a:rPr lang="en" sz="1600">
                <a:solidFill>
                  <a:srgbClr val="595959"/>
                </a:solidFill>
                <a:latin typeface="Lato"/>
                <a:ea typeface="Lato"/>
                <a:cs typeface="Lato"/>
                <a:sym typeface="Lato"/>
              </a:rPr>
              <a:t>oftware Infrastructure</a:t>
            </a:r>
            <a:endParaRPr sz="1600">
              <a:solidFill>
                <a:srgbClr val="595959"/>
              </a:solidFill>
              <a:latin typeface="Lato"/>
              <a:ea typeface="Lato"/>
              <a:cs typeface="Lato"/>
              <a:sym typeface="Lato"/>
            </a:endParaRPr>
          </a:p>
          <a:p>
            <a:pPr indent="-330200" lvl="0" marL="457200" rtl="0" algn="l">
              <a:spcBef>
                <a:spcPts val="0"/>
              </a:spcBef>
              <a:spcAft>
                <a:spcPts val="0"/>
              </a:spcAft>
              <a:buClr>
                <a:srgbClr val="595959"/>
              </a:buClr>
              <a:buSzPts val="1600"/>
              <a:buFont typeface="Lato"/>
              <a:buChar char="•"/>
            </a:pPr>
            <a:r>
              <a:rPr lang="en" sz="1600">
                <a:solidFill>
                  <a:srgbClr val="595959"/>
                </a:solidFill>
                <a:latin typeface="Lato"/>
                <a:ea typeface="Lato"/>
                <a:cs typeface="Lato"/>
                <a:sym typeface="Lato"/>
              </a:rPr>
              <a:t>Manage, maintain, test, and evaluate the UFS WM and Apps source code</a:t>
            </a:r>
            <a:endParaRPr sz="1600">
              <a:solidFill>
                <a:srgbClr val="595959"/>
              </a:solidFill>
              <a:latin typeface="Lato"/>
              <a:ea typeface="Lato"/>
              <a:cs typeface="Lato"/>
              <a:sym typeface="Lato"/>
            </a:endParaRPr>
          </a:p>
          <a:p>
            <a:pPr indent="-330200" lvl="0" marL="457200" rtl="0" algn="l">
              <a:spcBef>
                <a:spcPts val="0"/>
              </a:spcBef>
              <a:spcAft>
                <a:spcPts val="0"/>
              </a:spcAft>
              <a:buClr>
                <a:srgbClr val="595959"/>
              </a:buClr>
              <a:buSzPts val="1600"/>
              <a:buFont typeface="Lato"/>
              <a:buChar char="•"/>
            </a:pPr>
            <a:r>
              <a:rPr lang="en" sz="1600">
                <a:solidFill>
                  <a:srgbClr val="595959"/>
                </a:solidFill>
                <a:latin typeface="Lato"/>
                <a:ea typeface="Lato"/>
                <a:cs typeface="Lato"/>
                <a:sym typeface="Lato"/>
              </a:rPr>
              <a:t>Develop and maintain the appropriate test frameworks</a:t>
            </a:r>
            <a:endParaRPr sz="1600">
              <a:solidFill>
                <a:srgbClr val="595959"/>
              </a:solidFill>
              <a:latin typeface="Lato"/>
              <a:ea typeface="Lato"/>
              <a:cs typeface="Lato"/>
              <a:sym typeface="Lato"/>
            </a:endParaRPr>
          </a:p>
          <a:p>
            <a:pPr indent="-330200" lvl="0" marL="457200" rtl="0" algn="l">
              <a:spcBef>
                <a:spcPts val="0"/>
              </a:spcBef>
              <a:spcAft>
                <a:spcPts val="0"/>
              </a:spcAft>
              <a:buClr>
                <a:srgbClr val="595959"/>
              </a:buClr>
              <a:buSzPts val="1600"/>
              <a:buFont typeface="Lato"/>
              <a:buChar char="•"/>
            </a:pPr>
            <a:r>
              <a:rPr lang="en" sz="1600">
                <a:solidFill>
                  <a:srgbClr val="595959"/>
                </a:solidFill>
                <a:latin typeface="Lato"/>
                <a:ea typeface="Lato"/>
                <a:cs typeface="Lato"/>
                <a:sym typeface="Lato"/>
              </a:rPr>
              <a:t>Support the transition of the UFS WM and Apps to Cloud-based HPC</a:t>
            </a:r>
            <a:endParaRPr sz="1600">
              <a:solidFill>
                <a:srgbClr val="595959"/>
              </a:solidFill>
              <a:latin typeface="Lato"/>
              <a:ea typeface="Lato"/>
              <a:cs typeface="Lato"/>
              <a:sym typeface="Lato"/>
            </a:endParaRPr>
          </a:p>
        </p:txBody>
      </p:sp>
      <p:sp>
        <p:nvSpPr>
          <p:cNvPr id="243" name="Google Shape;243;g2eb3bca91e6_0_5"/>
          <p:cNvSpPr txBox="1"/>
          <p:nvPr/>
        </p:nvSpPr>
        <p:spPr>
          <a:xfrm>
            <a:off x="288025" y="4016400"/>
            <a:ext cx="7092900" cy="677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accent1"/>
              </a:buClr>
              <a:buSzPts val="1600"/>
              <a:buFont typeface="Lato"/>
              <a:buChar char="•"/>
            </a:pPr>
            <a:r>
              <a:rPr lang="en" sz="1600">
                <a:solidFill>
                  <a:schemeClr val="accent1"/>
                </a:solidFill>
                <a:latin typeface="Lato"/>
                <a:ea typeface="Lato"/>
                <a:cs typeface="Lato"/>
                <a:sym typeface="Lato"/>
              </a:rPr>
              <a:t>Collaborate with the R2O community, e.g. DTC, JCSDA/JEDI, NOAA labs, academia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2ec1706d21b_0_9"/>
          <p:cNvSpPr txBox="1"/>
          <p:nvPr>
            <p:ph type="title"/>
          </p:nvPr>
        </p:nvSpPr>
        <p:spPr>
          <a:xfrm>
            <a:off x="497400" y="617950"/>
            <a:ext cx="8141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2440"/>
              <a:t> Regression Tests in the UFS WM</a:t>
            </a:r>
            <a:endParaRPr sz="2440"/>
          </a:p>
        </p:txBody>
      </p:sp>
      <p:sp>
        <p:nvSpPr>
          <p:cNvPr id="249" name="Google Shape;249;g2ec1706d21b_0_9"/>
          <p:cNvSpPr txBox="1"/>
          <p:nvPr>
            <p:ph idx="1" type="body"/>
          </p:nvPr>
        </p:nvSpPr>
        <p:spPr>
          <a:xfrm>
            <a:off x="465475" y="1408000"/>
            <a:ext cx="8141700" cy="3268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UFS WM Regression Test: All regression tests are validated with bit-to-bit reproducibility</a:t>
            </a:r>
            <a:endParaRPr sz="1800"/>
          </a:p>
          <a:p>
            <a:pPr indent="-330200" lvl="1" marL="914400" rtl="0" algn="l">
              <a:spcBef>
                <a:spcPts val="0"/>
              </a:spcBef>
              <a:spcAft>
                <a:spcPts val="0"/>
              </a:spcAft>
              <a:buSzPts val="1600"/>
              <a:buChar char="○"/>
            </a:pPr>
            <a:r>
              <a:rPr lang="en" sz="1600"/>
              <a:t>Key test parameters to define test cases: operational and development applications, coupled model configurations, resolutions, physics parameterization suites, compilers, compile options, computing platforms, thread, decomposition, IO (restart)</a:t>
            </a:r>
            <a:endParaRPr sz="1600"/>
          </a:p>
          <a:p>
            <a:pPr indent="-330200" lvl="1" marL="914400" rtl="0" algn="l">
              <a:spcBef>
                <a:spcPts val="0"/>
              </a:spcBef>
              <a:spcAft>
                <a:spcPts val="0"/>
              </a:spcAft>
              <a:buSzPts val="1600"/>
              <a:buChar char="○"/>
            </a:pPr>
            <a:r>
              <a:rPr lang="en" sz="1600"/>
              <a:t>Fixed set of regression test cases running on all NOAA RDHPCS for code integration</a:t>
            </a:r>
            <a:endParaRPr sz="1600"/>
          </a:p>
          <a:p>
            <a:pPr indent="-330200" lvl="1" marL="914400" rtl="0" algn="l">
              <a:spcBef>
                <a:spcPts val="0"/>
              </a:spcBef>
              <a:spcAft>
                <a:spcPts val="0"/>
              </a:spcAft>
              <a:buSzPts val="1600"/>
              <a:buChar char="○"/>
            </a:pPr>
            <a:r>
              <a:rPr lang="en" sz="1600"/>
              <a:t>Intel and GNU compilers, 57 build options and 249 test cases</a:t>
            </a:r>
            <a:endParaRPr sz="1600"/>
          </a:p>
          <a:p>
            <a:pPr indent="-330200" lvl="1" marL="914400" rtl="0" algn="l">
              <a:spcBef>
                <a:spcPts val="0"/>
              </a:spcBef>
              <a:spcAft>
                <a:spcPts val="0"/>
              </a:spcAft>
              <a:buSzPts val="1600"/>
              <a:buChar char="○"/>
            </a:pPr>
            <a:r>
              <a:rPr lang="en" sz="1600"/>
              <a:t>15 operational requirement tests on limited NOAA RDHPCS</a:t>
            </a:r>
            <a:endParaRPr sz="1600"/>
          </a:p>
          <a:p>
            <a:pPr indent="-330200" lvl="1" marL="914400" rtl="0" algn="l">
              <a:spcBef>
                <a:spcPts val="0"/>
              </a:spcBef>
              <a:spcAft>
                <a:spcPts val="0"/>
              </a:spcAft>
              <a:buSzPts val="1600"/>
              <a:buChar char="○"/>
            </a:pPr>
            <a:r>
              <a:rPr lang="en" sz="1600"/>
              <a:t>About 10% annual growth rate of total test cases</a:t>
            </a: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g2ec3221b8a7_1_27"/>
          <p:cNvSpPr txBox="1"/>
          <p:nvPr>
            <p:ph type="title"/>
          </p:nvPr>
        </p:nvSpPr>
        <p:spPr>
          <a:xfrm>
            <a:off x="497400" y="617950"/>
            <a:ext cx="8141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2440"/>
              <a:t> WE2E Tests in the SRW App &amp; </a:t>
            </a:r>
            <a:r>
              <a:rPr lang="en" sz="2440">
                <a:extLst>
                  <a:ext uri="http://customooxmlschemas.google.com/">
                    <go:slidesCustomData xmlns:go="http://customooxmlschemas.google.com/" textRoundtripDataId="2"/>
                  </a:ext>
                </a:extLst>
              </a:rPr>
              <a:t>CTests in Land DA</a:t>
            </a:r>
            <a:endParaRPr sz="2440"/>
          </a:p>
        </p:txBody>
      </p:sp>
      <p:sp>
        <p:nvSpPr>
          <p:cNvPr id="255" name="Google Shape;255;g2ec3221b8a7_1_27"/>
          <p:cNvSpPr txBox="1"/>
          <p:nvPr>
            <p:ph idx="1" type="body"/>
          </p:nvPr>
        </p:nvSpPr>
        <p:spPr>
          <a:xfrm>
            <a:off x="465475" y="1408000"/>
            <a:ext cx="8141700" cy="3268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UFS Short-Range Weather (SRW) Application WE2E tests ensure that common configurations of the workflow run properly.</a:t>
            </a:r>
            <a:endParaRPr sz="1800"/>
          </a:p>
          <a:p>
            <a:pPr indent="-330200" lvl="1" marL="914400" rtl="0" algn="l">
              <a:spcBef>
                <a:spcPts val="0"/>
              </a:spcBef>
              <a:spcAft>
                <a:spcPts val="0"/>
              </a:spcAft>
              <a:buSzPts val="1600"/>
              <a:buChar char="○"/>
            </a:pPr>
            <a:r>
              <a:rPr lang="en" sz="1600"/>
              <a:t>Key parameters: CCPP physics, grid, external model ICs/LBCs, and cycle dates</a:t>
            </a:r>
            <a:endParaRPr sz="1600"/>
          </a:p>
          <a:p>
            <a:pPr indent="-330200" lvl="1" marL="914400" rtl="0" algn="l">
              <a:spcBef>
                <a:spcPts val="0"/>
              </a:spcBef>
              <a:spcAft>
                <a:spcPts val="0"/>
              </a:spcAft>
              <a:buSzPts val="1600"/>
              <a:buChar char="○"/>
            </a:pPr>
            <a:r>
              <a:rPr lang="en" sz="1600"/>
              <a:t>6 </a:t>
            </a:r>
            <a:r>
              <a:rPr i="1" lang="en" sz="1600"/>
              <a:t>fundamental tests</a:t>
            </a:r>
            <a:r>
              <a:rPr lang="en" sz="1600"/>
              <a:t> are not resource intensive &amp; are run before a PR is opened.</a:t>
            </a:r>
            <a:endParaRPr sz="1600"/>
          </a:p>
          <a:p>
            <a:pPr indent="-330200" lvl="1" marL="914400" rtl="0" algn="l">
              <a:spcBef>
                <a:spcPts val="0"/>
              </a:spcBef>
              <a:spcAft>
                <a:spcPts val="0"/>
              </a:spcAft>
              <a:buSzPts val="1600"/>
              <a:buChar char="○"/>
            </a:pPr>
            <a:r>
              <a:rPr lang="en" sz="1600"/>
              <a:t>76 </a:t>
            </a:r>
            <a:r>
              <a:rPr i="1" lang="en" sz="1600"/>
              <a:t>comprehensive tests</a:t>
            </a:r>
            <a:r>
              <a:rPr lang="en" sz="1600"/>
              <a:t> are split between RDHPCS platform (11-12 per machine).</a:t>
            </a:r>
            <a:endParaRPr sz="1600"/>
          </a:p>
          <a:p>
            <a:pPr indent="-342900" lvl="0" marL="457200" rtl="0" algn="l">
              <a:spcBef>
                <a:spcPts val="0"/>
              </a:spcBef>
              <a:spcAft>
                <a:spcPts val="0"/>
              </a:spcAft>
              <a:buSzPts val="1800"/>
              <a:buChar char="●"/>
            </a:pPr>
            <a:r>
              <a:rPr lang="en" sz="1800"/>
              <a:t>Land DA System CTests</a:t>
            </a:r>
            <a:endParaRPr sz="1800"/>
          </a:p>
          <a:p>
            <a:pPr indent="-342900" lvl="1" marL="914400" rtl="0" algn="l">
              <a:spcBef>
                <a:spcPts val="0"/>
              </a:spcBef>
              <a:spcAft>
                <a:spcPts val="0"/>
              </a:spcAft>
              <a:buSzPts val="1800"/>
              <a:buChar char="○"/>
            </a:pPr>
            <a:r>
              <a:rPr lang="en" sz="1800"/>
              <a:t>A series of unit tests to validate the functionality of code for specific workflow procedures (e.g., applying DA increment), run on RDHPCS (Orion, Hera). </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2e9f36ad780_0_40"/>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2440"/>
              <a:t>Overview &amp; Theme</a:t>
            </a:r>
            <a:endParaRPr sz="2440"/>
          </a:p>
        </p:txBody>
      </p:sp>
      <p:sp>
        <p:nvSpPr>
          <p:cNvPr id="117" name="Google Shape;117;g2e9f36ad780_0_40"/>
          <p:cNvSpPr txBox="1"/>
          <p:nvPr>
            <p:ph idx="1" type="body"/>
          </p:nvPr>
        </p:nvSpPr>
        <p:spPr>
          <a:xfrm>
            <a:off x="465475" y="1408000"/>
            <a:ext cx="7545300" cy="35385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Char char="●"/>
            </a:pPr>
            <a:r>
              <a:rPr b="1" lang="en" sz="1600"/>
              <a:t>Overview of EPIC’s community support &amp; data management work</a:t>
            </a:r>
            <a:endParaRPr b="1" sz="1600"/>
          </a:p>
          <a:p>
            <a:pPr indent="-330200" lvl="1" marL="914400" rtl="0" algn="l">
              <a:lnSpc>
                <a:spcPct val="115000"/>
              </a:lnSpc>
              <a:spcBef>
                <a:spcPts val="0"/>
              </a:spcBef>
              <a:spcAft>
                <a:spcPts val="0"/>
              </a:spcAft>
              <a:buSzPts val="1600"/>
              <a:buChar char="○"/>
            </a:pPr>
            <a:r>
              <a:rPr lang="en" sz="1600"/>
              <a:t>Website Resources</a:t>
            </a:r>
            <a:endParaRPr sz="1600"/>
          </a:p>
          <a:p>
            <a:pPr indent="-330200" lvl="1" marL="914400" rtl="0" algn="l">
              <a:spcBef>
                <a:spcPts val="0"/>
              </a:spcBef>
              <a:spcAft>
                <a:spcPts val="0"/>
              </a:spcAft>
              <a:buSzPts val="1600"/>
              <a:buChar char="○"/>
            </a:pPr>
            <a:r>
              <a:rPr lang="en" sz="1600"/>
              <a:t>Documentation (User Guides and wikis)</a:t>
            </a:r>
            <a:endParaRPr sz="1600"/>
          </a:p>
          <a:p>
            <a:pPr indent="-330200" lvl="1" marL="914400" rtl="0" algn="l">
              <a:spcBef>
                <a:spcPts val="0"/>
              </a:spcBef>
              <a:spcAft>
                <a:spcPts val="0"/>
              </a:spcAft>
              <a:buSzPts val="1600"/>
              <a:buChar char="○"/>
            </a:pPr>
            <a:r>
              <a:rPr lang="en" sz="1600"/>
              <a:t>GitHub Discussions</a:t>
            </a:r>
            <a:endParaRPr sz="1600"/>
          </a:p>
          <a:p>
            <a:pPr indent="-330200" lvl="1" marL="914400" rtl="0" algn="l">
              <a:lnSpc>
                <a:spcPct val="115000"/>
              </a:lnSpc>
              <a:spcBef>
                <a:spcPts val="0"/>
              </a:spcBef>
              <a:spcAft>
                <a:spcPts val="0"/>
              </a:spcAft>
              <a:buSzPts val="1600"/>
              <a:buChar char="○"/>
            </a:pPr>
            <a:r>
              <a:rPr lang="en" sz="1600"/>
              <a:t>Data Buckets &amp; Other Data Management Tools</a:t>
            </a:r>
            <a:endParaRPr sz="1600"/>
          </a:p>
          <a:p>
            <a:pPr indent="-330200" lvl="1" marL="914400" rtl="0" algn="l">
              <a:lnSpc>
                <a:spcPct val="115000"/>
              </a:lnSpc>
              <a:spcBef>
                <a:spcPts val="0"/>
              </a:spcBef>
              <a:spcAft>
                <a:spcPts val="0"/>
              </a:spcAft>
              <a:buSzPts val="1600"/>
              <a:buChar char="○"/>
            </a:pPr>
            <a:r>
              <a:rPr lang="en" sz="1600"/>
              <a:t>Testing Resources</a:t>
            </a:r>
            <a:endParaRPr sz="1600"/>
          </a:p>
          <a:p>
            <a:pPr indent="-330200" lvl="1" marL="914400" rtl="0" algn="l">
              <a:lnSpc>
                <a:spcPct val="115000"/>
              </a:lnSpc>
              <a:spcBef>
                <a:spcPts val="0"/>
              </a:spcBef>
              <a:spcAft>
                <a:spcPts val="0"/>
              </a:spcAft>
              <a:buSzPts val="1600"/>
              <a:buChar char="○"/>
            </a:pPr>
            <a:r>
              <a:rPr lang="en" sz="1600"/>
              <a:t>Releases</a:t>
            </a:r>
            <a:endParaRPr sz="1600"/>
          </a:p>
          <a:p>
            <a:pPr indent="-330200" lvl="0" marL="457200" rtl="0" algn="l">
              <a:lnSpc>
                <a:spcPct val="115000"/>
              </a:lnSpc>
              <a:spcBef>
                <a:spcPts val="0"/>
              </a:spcBef>
              <a:spcAft>
                <a:spcPts val="0"/>
              </a:spcAft>
              <a:buSzPts val="1600"/>
              <a:buChar char="●"/>
            </a:pPr>
            <a:r>
              <a:rPr b="1" lang="en" sz="1600"/>
              <a:t>Theme: EPIC’s strategic effort to build UFS testing infrastructure</a:t>
            </a:r>
            <a:endParaRPr b="1" sz="1600"/>
          </a:p>
          <a:p>
            <a:pPr indent="-330200" lvl="1" marL="914400" rtl="0" algn="l">
              <a:lnSpc>
                <a:spcPct val="115000"/>
              </a:lnSpc>
              <a:spcBef>
                <a:spcPts val="0"/>
              </a:spcBef>
              <a:spcAft>
                <a:spcPts val="0"/>
              </a:spcAft>
              <a:buSzPts val="1600"/>
              <a:buChar char="○"/>
            </a:pPr>
            <a:r>
              <a:rPr lang="en" sz="1600"/>
              <a:t>Key role of UFS test infrastructure </a:t>
            </a:r>
            <a:r>
              <a:rPr lang="en" sz="1600"/>
              <a:t>for community support</a:t>
            </a:r>
            <a:endParaRPr sz="1600"/>
          </a:p>
          <a:p>
            <a:pPr indent="-330200" lvl="1" marL="914400" rtl="0" algn="l">
              <a:lnSpc>
                <a:spcPct val="115000"/>
              </a:lnSpc>
              <a:spcBef>
                <a:spcPts val="0"/>
              </a:spcBef>
              <a:spcAft>
                <a:spcPts val="0"/>
              </a:spcAft>
              <a:buSzPts val="1600"/>
              <a:buChar char="○"/>
            </a:pPr>
            <a:r>
              <a:rPr lang="en" sz="1600"/>
              <a:t>Develop a publicly accessible end-to-end testing and development environment for the Unified Forecast System</a:t>
            </a:r>
            <a:endParaRPr sz="1600"/>
          </a:p>
          <a:p>
            <a:pPr indent="-330200" lvl="0" marL="457200" rtl="0" algn="l">
              <a:lnSpc>
                <a:spcPct val="115000"/>
              </a:lnSpc>
              <a:spcBef>
                <a:spcPts val="0"/>
              </a:spcBef>
              <a:spcAft>
                <a:spcPts val="0"/>
              </a:spcAft>
              <a:buSzPts val="1600"/>
              <a:buChar char="●"/>
            </a:pPr>
            <a:r>
              <a:rPr lang="en" sz="1600"/>
              <a:t>Q&amp;A (time-permitting)</a:t>
            </a:r>
            <a:endParaRPr sz="1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2ec3221b8a7_1_32"/>
          <p:cNvSpPr txBox="1"/>
          <p:nvPr>
            <p:ph type="title"/>
          </p:nvPr>
        </p:nvSpPr>
        <p:spPr>
          <a:xfrm>
            <a:off x="497400" y="617950"/>
            <a:ext cx="8141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2440"/>
              <a:t> UFS WM and Application Testing (cont’d)</a:t>
            </a:r>
            <a:endParaRPr sz="2440"/>
          </a:p>
        </p:txBody>
      </p:sp>
      <p:sp>
        <p:nvSpPr>
          <p:cNvPr id="261" name="Google Shape;261;g2ec3221b8a7_1_32"/>
          <p:cNvSpPr txBox="1"/>
          <p:nvPr>
            <p:ph idx="1" type="body"/>
          </p:nvPr>
        </p:nvSpPr>
        <p:spPr>
          <a:xfrm>
            <a:off x="465475" y="1408000"/>
            <a:ext cx="8141700" cy="3268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Conventional inverted pyramid test approach: Takes significant time to certify that new features work as expected and that current functionality continues to work. Long testing cycle can get worsen with unexpected test failures.</a:t>
            </a:r>
            <a:endParaRPr sz="1800"/>
          </a:p>
          <a:p>
            <a:pPr indent="-342900" lvl="0" marL="457200" rtl="0" algn="l">
              <a:spcBef>
                <a:spcPts val="0"/>
              </a:spcBef>
              <a:spcAft>
                <a:spcPts val="0"/>
              </a:spcAft>
              <a:buSzPts val="1800"/>
              <a:buChar char="●"/>
            </a:pPr>
            <a:r>
              <a:rPr lang="en" sz="1800"/>
              <a:t>Key factors to decide the agility of test strategies: quality of code changes, velocity of code integration, test speed, test predictability, test reliability, validation of production application.</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2ec1706d21b_0_18"/>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2440"/>
              <a:t> Test </a:t>
            </a:r>
            <a:r>
              <a:rPr lang="en" sz="2440"/>
              <a:t>Structure</a:t>
            </a:r>
            <a:r>
              <a:rPr lang="en" sz="2440"/>
              <a:t>: Inverted Pyramid</a:t>
            </a:r>
            <a:endParaRPr sz="2440"/>
          </a:p>
        </p:txBody>
      </p:sp>
      <p:sp>
        <p:nvSpPr>
          <p:cNvPr id="267" name="Google Shape;267;g2ec1706d21b_0_18"/>
          <p:cNvSpPr txBox="1"/>
          <p:nvPr>
            <p:ph idx="1" type="body"/>
          </p:nvPr>
        </p:nvSpPr>
        <p:spPr>
          <a:xfrm>
            <a:off x="465475" y="1408000"/>
            <a:ext cx="8141700" cy="5352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Need r</a:t>
            </a:r>
            <a:r>
              <a:rPr lang="en" sz="1800"/>
              <a:t>ight balance of test approaches: WE2E, regression tests, acceptance tests and unit tests</a:t>
            </a:r>
            <a:endParaRPr sz="1800"/>
          </a:p>
        </p:txBody>
      </p:sp>
      <p:pic>
        <p:nvPicPr>
          <p:cNvPr id="268" name="Google Shape;268;g2ec1706d21b_0_18"/>
          <p:cNvPicPr preferRelativeResize="0"/>
          <p:nvPr/>
        </p:nvPicPr>
        <p:blipFill>
          <a:blip r:embed="rId3">
            <a:alphaModFix/>
          </a:blip>
          <a:stretch>
            <a:fillRect/>
          </a:stretch>
        </p:blipFill>
        <p:spPr>
          <a:xfrm>
            <a:off x="1008350" y="2134900"/>
            <a:ext cx="6450799" cy="2968225"/>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2ec3221adc9_0_0"/>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2440"/>
              <a:t> Test Structure: Inverted Pyramid</a:t>
            </a:r>
            <a:endParaRPr sz="2440"/>
          </a:p>
        </p:txBody>
      </p:sp>
      <p:sp>
        <p:nvSpPr>
          <p:cNvPr id="274" name="Google Shape;274;g2ec3221adc9_0_0"/>
          <p:cNvSpPr txBox="1"/>
          <p:nvPr>
            <p:ph idx="1" type="body"/>
          </p:nvPr>
        </p:nvSpPr>
        <p:spPr>
          <a:xfrm>
            <a:off x="465475" y="1408000"/>
            <a:ext cx="8141700" cy="1567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Right balance of test approaches: WE2E, regression tests, acceptance tests and unit tests</a:t>
            </a:r>
            <a:endParaRPr sz="1800"/>
          </a:p>
          <a:p>
            <a:pPr indent="-330200" lvl="1" marL="914400" rtl="0" algn="l">
              <a:spcBef>
                <a:spcPts val="0"/>
              </a:spcBef>
              <a:spcAft>
                <a:spcPts val="0"/>
              </a:spcAft>
              <a:buSzPts val="1600"/>
              <a:buChar char="○"/>
            </a:pPr>
            <a:r>
              <a:rPr b="1" lang="en" sz="1600"/>
              <a:t>Pyramid:</a:t>
            </a:r>
            <a:r>
              <a:rPr lang="en" sz="1600"/>
              <a:t> Ideal and most preferable</a:t>
            </a:r>
            <a:endParaRPr sz="1600"/>
          </a:p>
          <a:p>
            <a:pPr indent="-330200" lvl="1" marL="914400" rtl="0" algn="l">
              <a:spcBef>
                <a:spcPts val="0"/>
              </a:spcBef>
              <a:spcAft>
                <a:spcPts val="0"/>
              </a:spcAft>
              <a:buSzPts val="1600"/>
              <a:buChar char="○"/>
            </a:pPr>
            <a:r>
              <a:rPr b="1" lang="en" sz="1600"/>
              <a:t>Diamond:</a:t>
            </a:r>
            <a:r>
              <a:rPr lang="en" sz="1600"/>
              <a:t> O</a:t>
            </a:r>
            <a:r>
              <a:rPr lang="en" sz="1600"/>
              <a:t>ptimized</a:t>
            </a:r>
            <a:r>
              <a:rPr lang="en" sz="1600"/>
              <a:t> and practical for systematic application development</a:t>
            </a:r>
            <a:endParaRPr sz="1600"/>
          </a:p>
          <a:p>
            <a:pPr indent="-330200" lvl="1" marL="914400" rtl="0" algn="l">
              <a:spcBef>
                <a:spcPts val="0"/>
              </a:spcBef>
              <a:spcAft>
                <a:spcPts val="0"/>
              </a:spcAft>
              <a:buSzPts val="1600"/>
              <a:buChar char="○"/>
            </a:pPr>
            <a:r>
              <a:rPr b="1" lang="en" sz="1600"/>
              <a:t>Inverted </a:t>
            </a:r>
            <a:r>
              <a:rPr b="1" lang="en" sz="1600"/>
              <a:t>Pyramid</a:t>
            </a:r>
            <a:r>
              <a:rPr b="1" lang="en" sz="1600"/>
              <a:t>:</a:t>
            </a:r>
            <a:r>
              <a:rPr lang="en" sz="1600"/>
              <a:t> Suitable for pre-defined prototype-oriented project</a:t>
            </a:r>
            <a:endParaRPr sz="1600"/>
          </a:p>
        </p:txBody>
      </p:sp>
      <p:graphicFrame>
        <p:nvGraphicFramePr>
          <p:cNvPr id="275" name="Google Shape;275;g2ec3221adc9_0_0"/>
          <p:cNvGraphicFramePr/>
          <p:nvPr/>
        </p:nvGraphicFramePr>
        <p:xfrm>
          <a:off x="1222050" y="3042050"/>
          <a:ext cx="3000000" cy="3000000"/>
        </p:xfrm>
        <a:graphic>
          <a:graphicData uri="http://schemas.openxmlformats.org/drawingml/2006/table">
            <a:tbl>
              <a:tblPr>
                <a:noFill/>
                <a:tableStyleId>{E158FA18-C284-4DD8-9F37-246DA5A28562}</a:tableStyleId>
              </a:tblPr>
              <a:tblGrid>
                <a:gridCol w="2179425"/>
                <a:gridCol w="1197500"/>
                <a:gridCol w="1197500"/>
                <a:gridCol w="1448975"/>
              </a:tblGrid>
              <a:tr h="283025">
                <a:tc>
                  <a:txBody>
                    <a:bodyPr/>
                    <a:lstStyle/>
                    <a:p>
                      <a:pPr indent="0" lvl="0" marL="0" rtl="0" algn="l">
                        <a:lnSpc>
                          <a:spcPct val="115000"/>
                        </a:lnSpc>
                        <a:spcBef>
                          <a:spcPts val="0"/>
                        </a:spcBef>
                        <a:spcAft>
                          <a:spcPts val="0"/>
                        </a:spcAft>
                        <a:buNone/>
                      </a:pPr>
                      <a:r>
                        <a:rPr b="1" lang="en" sz="1000"/>
                        <a:t>Test Metric</a:t>
                      </a:r>
                      <a:endParaRPr b="1"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Pyramid</a:t>
                      </a:r>
                      <a:endParaRPr b="1"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Diamond</a:t>
                      </a:r>
                      <a:endParaRPr b="1"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Inverted Pyramid</a:t>
                      </a:r>
                      <a:endParaRPr b="1"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000000"/>
                      </a:solidFill>
                      <a:prstDash val="solid"/>
                      <a:round/>
                      <a:headEnd len="sm" w="sm" type="none"/>
                      <a:tailEnd len="sm" w="sm" type="none"/>
                    </a:lnB>
                  </a:tcPr>
                </a:tc>
              </a:tr>
              <a:tr h="283025">
                <a:tc>
                  <a:txBody>
                    <a:bodyPr/>
                    <a:lstStyle/>
                    <a:p>
                      <a:pPr indent="0" lvl="0" marL="0" rtl="0" algn="l">
                        <a:lnSpc>
                          <a:spcPct val="115000"/>
                        </a:lnSpc>
                        <a:spcBef>
                          <a:spcPts val="0"/>
                        </a:spcBef>
                        <a:spcAft>
                          <a:spcPts val="0"/>
                        </a:spcAft>
                        <a:buNone/>
                      </a:pPr>
                      <a:r>
                        <a:rPr b="1" lang="en" sz="1000"/>
                        <a:t>Test code quality</a:t>
                      </a:r>
                      <a:endParaRPr b="1"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High</a:t>
                      </a:r>
                      <a:endParaRPr b="1"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Medium</a:t>
                      </a:r>
                      <a:endParaRPr b="1"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Low</a:t>
                      </a:r>
                      <a:endParaRPr b="1"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000000"/>
                      </a:solidFill>
                      <a:prstDash val="solid"/>
                      <a:round/>
                      <a:headEnd len="sm" w="sm" type="none"/>
                      <a:tailEnd len="sm" w="sm" type="none"/>
                    </a:lnT>
                    <a:lnB cap="flat" cmpd="sng" w="7625">
                      <a:solidFill>
                        <a:srgbClr val="CCCCCC"/>
                      </a:solidFill>
                      <a:prstDash val="solid"/>
                      <a:round/>
                      <a:headEnd len="sm" w="sm" type="none"/>
                      <a:tailEnd len="sm" w="sm" type="none"/>
                    </a:lnB>
                  </a:tcPr>
                </a:tc>
              </a:tr>
              <a:tr h="283025">
                <a:tc>
                  <a:txBody>
                    <a:bodyPr/>
                    <a:lstStyle/>
                    <a:p>
                      <a:pPr indent="0" lvl="0" marL="0" rtl="0" algn="l">
                        <a:lnSpc>
                          <a:spcPct val="115000"/>
                        </a:lnSpc>
                        <a:spcBef>
                          <a:spcPts val="0"/>
                        </a:spcBef>
                        <a:spcAft>
                          <a:spcPts val="0"/>
                        </a:spcAft>
                        <a:buNone/>
                      </a:pPr>
                      <a:r>
                        <a:rPr b="1" lang="en" sz="1000"/>
                        <a:t>Velocity of code integration</a:t>
                      </a:r>
                      <a:endParaRPr b="1"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Medium</a:t>
                      </a:r>
                      <a:endParaRPr b="1"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High</a:t>
                      </a:r>
                      <a:endParaRPr b="1"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Low</a:t>
                      </a:r>
                      <a:endParaRPr b="1"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r>
              <a:tr h="283025">
                <a:tc>
                  <a:txBody>
                    <a:bodyPr/>
                    <a:lstStyle/>
                    <a:p>
                      <a:pPr indent="0" lvl="0" marL="0" rtl="0" algn="l">
                        <a:lnSpc>
                          <a:spcPct val="115000"/>
                        </a:lnSpc>
                        <a:spcBef>
                          <a:spcPts val="0"/>
                        </a:spcBef>
                        <a:spcAft>
                          <a:spcPts val="0"/>
                        </a:spcAft>
                        <a:buNone/>
                      </a:pPr>
                      <a:r>
                        <a:rPr b="1" lang="en" sz="1000"/>
                        <a:t>Test predictability</a:t>
                      </a:r>
                      <a:endParaRPr b="1"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High</a:t>
                      </a:r>
                      <a:endParaRPr b="1"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High</a:t>
                      </a:r>
                      <a:endParaRPr b="1"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Low</a:t>
                      </a:r>
                      <a:endParaRPr b="1"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r>
              <a:tr h="283025">
                <a:tc>
                  <a:txBody>
                    <a:bodyPr/>
                    <a:lstStyle/>
                    <a:p>
                      <a:pPr indent="0" lvl="0" marL="0" rtl="0" algn="l">
                        <a:lnSpc>
                          <a:spcPct val="115000"/>
                        </a:lnSpc>
                        <a:spcBef>
                          <a:spcPts val="0"/>
                        </a:spcBef>
                        <a:spcAft>
                          <a:spcPts val="0"/>
                        </a:spcAft>
                        <a:buNone/>
                      </a:pPr>
                      <a:r>
                        <a:rPr b="1" lang="en" sz="1000"/>
                        <a:t>Test suite reliability</a:t>
                      </a:r>
                      <a:endParaRPr b="1"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High</a:t>
                      </a:r>
                      <a:endParaRPr b="1"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High</a:t>
                      </a:r>
                      <a:endParaRPr b="1"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Low</a:t>
                      </a:r>
                      <a:endParaRPr b="1"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r>
              <a:tr h="283025">
                <a:tc>
                  <a:txBody>
                    <a:bodyPr/>
                    <a:lstStyle/>
                    <a:p>
                      <a:pPr indent="0" lvl="0" marL="0" rtl="0" algn="l">
                        <a:lnSpc>
                          <a:spcPct val="115000"/>
                        </a:lnSpc>
                        <a:spcBef>
                          <a:spcPts val="0"/>
                        </a:spcBef>
                        <a:spcAft>
                          <a:spcPts val="0"/>
                        </a:spcAft>
                        <a:buNone/>
                      </a:pPr>
                      <a:r>
                        <a:rPr b="1" lang="en" sz="1000"/>
                        <a:t>Test speed</a:t>
                      </a:r>
                      <a:endParaRPr b="1"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High</a:t>
                      </a:r>
                      <a:endParaRPr b="1"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Medium</a:t>
                      </a:r>
                      <a:endParaRPr b="1"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Low</a:t>
                      </a:r>
                      <a:endParaRPr b="1"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CCCCCC"/>
                      </a:solidFill>
                      <a:prstDash val="solid"/>
                      <a:round/>
                      <a:headEnd len="sm" w="sm" type="none"/>
                      <a:tailEnd len="sm" w="sm" type="none"/>
                    </a:lnB>
                  </a:tcPr>
                </a:tc>
              </a:tr>
              <a:tr h="283025">
                <a:tc>
                  <a:txBody>
                    <a:bodyPr/>
                    <a:lstStyle/>
                    <a:p>
                      <a:pPr indent="0" lvl="0" marL="0" rtl="0" algn="l">
                        <a:lnSpc>
                          <a:spcPct val="115000"/>
                        </a:lnSpc>
                        <a:spcBef>
                          <a:spcPts val="0"/>
                        </a:spcBef>
                        <a:spcAft>
                          <a:spcPts val="0"/>
                        </a:spcAft>
                        <a:buNone/>
                      </a:pPr>
                      <a:r>
                        <a:rPr b="1" lang="en" sz="1000"/>
                        <a:t>High-end user applications</a:t>
                      </a:r>
                      <a:endParaRPr b="1"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Medium</a:t>
                      </a:r>
                      <a:endParaRPr b="1"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High</a:t>
                      </a:r>
                      <a:endParaRPr b="1"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000"/>
                        <a:t>Low</a:t>
                      </a:r>
                      <a:endParaRPr b="1" sz="1000"/>
                    </a:p>
                  </a:txBody>
                  <a:tcPr marT="19050" marB="19050" marR="28575" marL="28575" anchor="b">
                    <a:lnL cap="flat" cmpd="sng" w="7625">
                      <a:solidFill>
                        <a:srgbClr val="000000"/>
                      </a:solidFill>
                      <a:prstDash val="solid"/>
                      <a:round/>
                      <a:headEnd len="sm" w="sm" type="none"/>
                      <a:tailEnd len="sm" w="sm" type="none"/>
                    </a:lnL>
                    <a:lnR cap="flat" cmpd="sng" w="7625">
                      <a:solidFill>
                        <a:srgbClr val="000000"/>
                      </a:solidFill>
                      <a:prstDash val="solid"/>
                      <a:round/>
                      <a:headEnd len="sm" w="sm" type="none"/>
                      <a:tailEnd len="sm" w="sm" type="none"/>
                    </a:lnR>
                    <a:lnT cap="flat" cmpd="sng" w="7625">
                      <a:solidFill>
                        <a:srgbClr val="CCCCCC"/>
                      </a:solidFill>
                      <a:prstDash val="solid"/>
                      <a:round/>
                      <a:headEnd len="sm" w="sm" type="none"/>
                      <a:tailEnd len="sm" w="sm" type="none"/>
                    </a:lnT>
                    <a:lnB cap="flat" cmpd="sng" w="7625">
                      <a:solidFill>
                        <a:srgbClr val="000000"/>
                      </a:solidFill>
                      <a:prstDash val="solid"/>
                      <a:round/>
                      <a:headEnd len="sm" w="sm" type="none"/>
                      <a:tailEnd len="sm" w="sm" type="none"/>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2ec3221b8a7_0_0"/>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2440"/>
              <a:t> Plan for UFS HTF/HSD Integration</a:t>
            </a:r>
            <a:endParaRPr sz="2440"/>
          </a:p>
        </p:txBody>
      </p:sp>
      <p:sp>
        <p:nvSpPr>
          <p:cNvPr id="281" name="Google Shape;281;g2ec3221b8a7_0_0"/>
          <p:cNvSpPr txBox="1"/>
          <p:nvPr>
            <p:ph idx="1" type="body"/>
          </p:nvPr>
        </p:nvSpPr>
        <p:spPr>
          <a:xfrm>
            <a:off x="465475" y="1343750"/>
            <a:ext cx="8141700" cy="982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HTF/HSD plan for developing a robust set of testing standards and processes for science and software</a:t>
            </a:r>
            <a:endParaRPr sz="1800"/>
          </a:p>
          <a:p>
            <a:pPr indent="-330200" lvl="1" marL="914400" rtl="0" algn="l">
              <a:spcBef>
                <a:spcPts val="0"/>
              </a:spcBef>
              <a:spcAft>
                <a:spcPts val="0"/>
              </a:spcAft>
              <a:buSzPts val="1600"/>
              <a:buChar char="○"/>
            </a:pPr>
            <a:r>
              <a:rPr lang="en" sz="1600"/>
              <a:t>Ongoing UFS cases studies Integration into UFS WM and SRW App</a:t>
            </a:r>
            <a:endParaRPr sz="1600"/>
          </a:p>
        </p:txBody>
      </p:sp>
      <p:sp>
        <p:nvSpPr>
          <p:cNvPr id="282" name="Google Shape;282;g2ec3221b8a7_0_0"/>
          <p:cNvSpPr txBox="1"/>
          <p:nvPr/>
        </p:nvSpPr>
        <p:spPr>
          <a:xfrm>
            <a:off x="7729255" y="4750758"/>
            <a:ext cx="483900" cy="263400"/>
          </a:xfrm>
          <a:prstGeom prst="rect">
            <a:avLst/>
          </a:prstGeom>
          <a:noFill/>
          <a:ln>
            <a:noFill/>
          </a:ln>
        </p:spPr>
        <p:txBody>
          <a:bodyPr anchorCtr="0" anchor="ctr" bIns="91425" lIns="91425" spcFirstLastPara="1" rIns="91425" wrap="square" tIns="91425">
            <a:normAutofit fontScale="62500" lnSpcReduction="20000"/>
          </a:bodyPr>
          <a:lstStyle/>
          <a:p>
            <a:pPr indent="0" lvl="0" marL="0" rtl="0" algn="r">
              <a:spcBef>
                <a:spcPts val="0"/>
              </a:spcBef>
              <a:spcAft>
                <a:spcPts val="0"/>
              </a:spcAft>
              <a:buNone/>
            </a:pPr>
            <a:fld id="{00000000-1234-1234-1234-123412341234}" type="slidenum">
              <a:rPr lang="en" sz="1000">
                <a:solidFill>
                  <a:srgbClr val="595959"/>
                </a:solidFill>
              </a:rPr>
              <a:t>‹#›</a:t>
            </a:fld>
            <a:endParaRPr sz="1000">
              <a:solidFill>
                <a:srgbClr val="595959"/>
              </a:solidFill>
            </a:endParaRPr>
          </a:p>
        </p:txBody>
      </p:sp>
      <p:pic>
        <p:nvPicPr>
          <p:cNvPr id="283" name="Google Shape;283;g2ec3221b8a7_0_0"/>
          <p:cNvPicPr preferRelativeResize="0"/>
          <p:nvPr/>
        </p:nvPicPr>
        <p:blipFill>
          <a:blip r:embed="rId3">
            <a:alphaModFix/>
          </a:blip>
          <a:stretch>
            <a:fillRect/>
          </a:stretch>
        </p:blipFill>
        <p:spPr>
          <a:xfrm>
            <a:off x="708050" y="2326600"/>
            <a:ext cx="5122975" cy="2207425"/>
          </a:xfrm>
          <a:prstGeom prst="rect">
            <a:avLst/>
          </a:prstGeom>
          <a:noFill/>
          <a:ln cap="flat" cmpd="sng" w="19050">
            <a:solidFill>
              <a:srgbClr val="000000"/>
            </a:solidFill>
            <a:prstDash val="solid"/>
            <a:miter lim="8000"/>
            <a:headEnd len="sm" w="sm" type="none"/>
            <a:tailEnd len="sm" w="sm" type="none"/>
          </a:ln>
        </p:spPr>
      </p:pic>
      <p:pic>
        <p:nvPicPr>
          <p:cNvPr id="284" name="Google Shape;284;g2ec3221b8a7_0_0"/>
          <p:cNvPicPr preferRelativeResize="0"/>
          <p:nvPr/>
        </p:nvPicPr>
        <p:blipFill>
          <a:blip r:embed="rId4">
            <a:alphaModFix/>
          </a:blip>
          <a:stretch>
            <a:fillRect/>
          </a:stretch>
        </p:blipFill>
        <p:spPr>
          <a:xfrm>
            <a:off x="4984900" y="3174500"/>
            <a:ext cx="4071948" cy="1969001"/>
          </a:xfrm>
          <a:prstGeom prst="rect">
            <a:avLst/>
          </a:prstGeom>
          <a:noFill/>
          <a:ln cap="flat" cmpd="sng" w="19050">
            <a:solidFill>
              <a:srgbClr val="595959"/>
            </a:solidFill>
            <a:prstDash val="solid"/>
            <a:round/>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2ec5a3a844d_0_4"/>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2440"/>
              <a:t> UFS HTF/HSD Future Directions and Releases</a:t>
            </a:r>
            <a:endParaRPr sz="2440"/>
          </a:p>
        </p:txBody>
      </p:sp>
      <p:sp>
        <p:nvSpPr>
          <p:cNvPr id="290" name="Google Shape;290;g2ec5a3a844d_0_4"/>
          <p:cNvSpPr txBox="1"/>
          <p:nvPr/>
        </p:nvSpPr>
        <p:spPr>
          <a:xfrm>
            <a:off x="7729255" y="4750758"/>
            <a:ext cx="483900" cy="263400"/>
          </a:xfrm>
          <a:prstGeom prst="rect">
            <a:avLst/>
          </a:prstGeom>
          <a:noFill/>
          <a:ln>
            <a:noFill/>
          </a:ln>
        </p:spPr>
        <p:txBody>
          <a:bodyPr anchorCtr="0" anchor="ctr" bIns="91425" lIns="91425" spcFirstLastPara="1" rIns="91425" wrap="square" tIns="91425">
            <a:normAutofit fontScale="62500" lnSpcReduction="20000"/>
          </a:bodyPr>
          <a:lstStyle/>
          <a:p>
            <a:pPr indent="0" lvl="0" marL="0" rtl="0" algn="r">
              <a:spcBef>
                <a:spcPts val="0"/>
              </a:spcBef>
              <a:spcAft>
                <a:spcPts val="0"/>
              </a:spcAft>
              <a:buNone/>
            </a:pPr>
            <a:fld id="{00000000-1234-1234-1234-123412341234}" type="slidenum">
              <a:rPr lang="en" sz="1000">
                <a:solidFill>
                  <a:srgbClr val="595959"/>
                </a:solidFill>
              </a:rPr>
              <a:t>‹#›</a:t>
            </a:fld>
            <a:endParaRPr sz="1000">
              <a:solidFill>
                <a:srgbClr val="595959"/>
              </a:solidFill>
            </a:endParaRPr>
          </a:p>
        </p:txBody>
      </p:sp>
      <p:sp>
        <p:nvSpPr>
          <p:cNvPr id="291" name="Google Shape;291;g2ec5a3a844d_0_4"/>
          <p:cNvSpPr txBox="1"/>
          <p:nvPr/>
        </p:nvSpPr>
        <p:spPr>
          <a:xfrm>
            <a:off x="692700" y="1304875"/>
            <a:ext cx="8103900" cy="3607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 sz="1800">
                <a:solidFill>
                  <a:srgbClr val="595959"/>
                </a:solidFill>
                <a:latin typeface="Lato"/>
                <a:ea typeface="Lato"/>
                <a:cs typeface="Lato"/>
                <a:sym typeface="Lato"/>
              </a:rPr>
              <a:t>Future Directions</a:t>
            </a:r>
            <a:endParaRPr b="1" i="1" sz="1800">
              <a:solidFill>
                <a:srgbClr val="595959"/>
              </a:solidFill>
              <a:latin typeface="Lato"/>
              <a:ea typeface="Lato"/>
              <a:cs typeface="Lato"/>
              <a:sym typeface="Lato"/>
            </a:endParaRPr>
          </a:p>
          <a:p>
            <a:pPr indent="-330200" lvl="0" marL="457200" rtl="0" algn="l">
              <a:lnSpc>
                <a:spcPct val="115000"/>
              </a:lnSpc>
              <a:spcBef>
                <a:spcPts val="0"/>
              </a:spcBef>
              <a:spcAft>
                <a:spcPts val="0"/>
              </a:spcAft>
              <a:buClr>
                <a:srgbClr val="595959"/>
              </a:buClr>
              <a:buSzPts val="1600"/>
              <a:buFont typeface="Lato"/>
              <a:buChar char="●"/>
            </a:pPr>
            <a:r>
              <a:rPr lang="en" sz="1600">
                <a:solidFill>
                  <a:srgbClr val="595959"/>
                </a:solidFill>
                <a:latin typeface="Lato"/>
                <a:ea typeface="Lato"/>
                <a:cs typeface="Lato"/>
                <a:sym typeface="Lato"/>
              </a:rPr>
              <a:t>Integration of subcomponent-specific tests into UFS WM (e.g., FV3)</a:t>
            </a:r>
            <a:endParaRPr sz="1600">
              <a:solidFill>
                <a:srgbClr val="595959"/>
              </a:solidFill>
              <a:latin typeface="Lato"/>
              <a:ea typeface="Lato"/>
              <a:cs typeface="Lato"/>
              <a:sym typeface="Lato"/>
            </a:endParaRPr>
          </a:p>
          <a:p>
            <a:pPr indent="-330200" lvl="0" marL="457200" rtl="0" algn="l">
              <a:lnSpc>
                <a:spcPct val="115000"/>
              </a:lnSpc>
              <a:spcBef>
                <a:spcPts val="0"/>
              </a:spcBef>
              <a:spcAft>
                <a:spcPts val="0"/>
              </a:spcAft>
              <a:buClr>
                <a:srgbClr val="595959"/>
              </a:buClr>
              <a:buSzPts val="1600"/>
              <a:buFont typeface="Lato"/>
              <a:buChar char="●"/>
            </a:pPr>
            <a:r>
              <a:rPr lang="en" sz="1600">
                <a:solidFill>
                  <a:srgbClr val="595959"/>
                </a:solidFill>
                <a:latin typeface="Lato"/>
                <a:ea typeface="Lato"/>
                <a:cs typeface="Lato"/>
                <a:sym typeface="Lato"/>
              </a:rPr>
              <a:t>Addition of idealized, regional, and global test cases to UFS WM</a:t>
            </a:r>
            <a:endParaRPr sz="1600">
              <a:solidFill>
                <a:srgbClr val="595959"/>
              </a:solidFill>
              <a:latin typeface="Lato"/>
              <a:ea typeface="Lato"/>
              <a:cs typeface="Lato"/>
              <a:sym typeface="Lato"/>
            </a:endParaRPr>
          </a:p>
          <a:p>
            <a:pPr indent="-330200" lvl="0" marL="457200" rtl="0" algn="l">
              <a:lnSpc>
                <a:spcPct val="115000"/>
              </a:lnSpc>
              <a:spcBef>
                <a:spcPts val="0"/>
              </a:spcBef>
              <a:spcAft>
                <a:spcPts val="0"/>
              </a:spcAft>
              <a:buClr>
                <a:srgbClr val="595959"/>
              </a:buClr>
              <a:buSzPts val="1600"/>
              <a:buFont typeface="Lato"/>
              <a:buChar char="●"/>
            </a:pPr>
            <a:r>
              <a:rPr lang="en" sz="1600">
                <a:solidFill>
                  <a:srgbClr val="595959"/>
                </a:solidFill>
                <a:latin typeface="Lato"/>
                <a:ea typeface="Lato"/>
                <a:cs typeface="Lato"/>
                <a:sym typeface="Lato"/>
              </a:rPr>
              <a:t>June UFS HTF meeting to provide progress update &amp; scope out test cases</a:t>
            </a:r>
            <a:endParaRPr sz="1600">
              <a:solidFill>
                <a:srgbClr val="595959"/>
              </a:solidFill>
              <a:latin typeface="Lato"/>
              <a:ea typeface="Lato"/>
              <a:cs typeface="Lato"/>
              <a:sym typeface="Lato"/>
            </a:endParaRPr>
          </a:p>
          <a:p>
            <a:pPr indent="0" lvl="0" marL="0" rtl="0" algn="l">
              <a:lnSpc>
                <a:spcPct val="115000"/>
              </a:lnSpc>
              <a:spcBef>
                <a:spcPts val="0"/>
              </a:spcBef>
              <a:spcAft>
                <a:spcPts val="0"/>
              </a:spcAft>
              <a:buNone/>
            </a:pPr>
            <a:r>
              <a:rPr b="1" i="1" lang="en" sz="1800">
                <a:solidFill>
                  <a:srgbClr val="595959"/>
                </a:solidFill>
                <a:latin typeface="Lato"/>
                <a:ea typeface="Lato"/>
                <a:cs typeface="Lato"/>
                <a:sym typeface="Lato"/>
              </a:rPr>
              <a:t>Proposed Release Plan</a:t>
            </a:r>
            <a:endParaRPr b="1" i="1" sz="1800">
              <a:solidFill>
                <a:srgbClr val="595959"/>
              </a:solidFill>
              <a:latin typeface="Lato"/>
              <a:ea typeface="Lato"/>
              <a:cs typeface="Lato"/>
              <a:sym typeface="Lato"/>
            </a:endParaRPr>
          </a:p>
          <a:p>
            <a:pPr indent="-330200" lvl="0" marL="457200" rtl="0" algn="l">
              <a:lnSpc>
                <a:spcPct val="115000"/>
              </a:lnSpc>
              <a:spcBef>
                <a:spcPts val="0"/>
              </a:spcBef>
              <a:spcAft>
                <a:spcPts val="0"/>
              </a:spcAft>
              <a:buClr>
                <a:srgbClr val="595959"/>
              </a:buClr>
              <a:buSzPts val="1600"/>
              <a:buFont typeface="Lato"/>
              <a:buChar char="●"/>
            </a:pPr>
            <a:r>
              <a:rPr lang="en" sz="1600">
                <a:solidFill>
                  <a:srgbClr val="595959"/>
                </a:solidFill>
                <a:latin typeface="Lato"/>
                <a:ea typeface="Lato"/>
                <a:cs typeface="Lato"/>
                <a:sym typeface="Lato"/>
              </a:rPr>
              <a:t>Public-facing releases targeting researchers and new users</a:t>
            </a:r>
            <a:endParaRPr sz="1600">
              <a:solidFill>
                <a:srgbClr val="595959"/>
              </a:solidFill>
              <a:latin typeface="Lato"/>
              <a:ea typeface="Lato"/>
              <a:cs typeface="Lato"/>
              <a:sym typeface="Lato"/>
            </a:endParaRPr>
          </a:p>
          <a:p>
            <a:pPr indent="-330200" lvl="1" marL="914400" rtl="0" algn="l">
              <a:lnSpc>
                <a:spcPct val="115000"/>
              </a:lnSpc>
              <a:spcBef>
                <a:spcPts val="0"/>
              </a:spcBef>
              <a:spcAft>
                <a:spcPts val="0"/>
              </a:spcAft>
              <a:buClr>
                <a:srgbClr val="595959"/>
              </a:buClr>
              <a:buSzPts val="1600"/>
              <a:buFont typeface="Lato"/>
              <a:buChar char="○"/>
            </a:pPr>
            <a:r>
              <a:rPr lang="en" sz="1600">
                <a:solidFill>
                  <a:srgbClr val="595959"/>
                </a:solidFill>
                <a:latin typeface="Lato"/>
                <a:ea typeface="Lato"/>
                <a:cs typeface="Lato"/>
                <a:sym typeface="Lato"/>
              </a:rPr>
              <a:t>Enable end-users to run the UFS WM standalone w/out workflow or app</a:t>
            </a:r>
            <a:endParaRPr sz="1600">
              <a:solidFill>
                <a:srgbClr val="595959"/>
              </a:solidFill>
              <a:latin typeface="Lato"/>
              <a:ea typeface="Lato"/>
              <a:cs typeface="Lato"/>
              <a:sym typeface="Lato"/>
            </a:endParaRPr>
          </a:p>
          <a:p>
            <a:pPr indent="-330200" lvl="1" marL="914400" rtl="0" algn="l">
              <a:lnSpc>
                <a:spcPct val="115000"/>
              </a:lnSpc>
              <a:spcBef>
                <a:spcPts val="0"/>
              </a:spcBef>
              <a:spcAft>
                <a:spcPts val="0"/>
              </a:spcAft>
              <a:buClr>
                <a:srgbClr val="595959"/>
              </a:buClr>
              <a:buSzPts val="1600"/>
              <a:buFont typeface="Lato"/>
              <a:buChar char="○"/>
            </a:pPr>
            <a:r>
              <a:rPr lang="en" sz="1600">
                <a:solidFill>
                  <a:srgbClr val="595959"/>
                </a:solidFill>
                <a:latin typeface="Lato"/>
                <a:ea typeface="Lato"/>
                <a:cs typeface="Lato"/>
                <a:sym typeface="Lato"/>
              </a:rPr>
              <a:t>Include documentation and user support</a:t>
            </a:r>
            <a:endParaRPr sz="1600">
              <a:solidFill>
                <a:srgbClr val="595959"/>
              </a:solidFill>
              <a:latin typeface="Lato"/>
              <a:ea typeface="Lato"/>
              <a:cs typeface="Lato"/>
              <a:sym typeface="Lato"/>
            </a:endParaRPr>
          </a:p>
          <a:p>
            <a:pPr indent="-330200" lvl="0" marL="457200" rtl="0" algn="l">
              <a:lnSpc>
                <a:spcPct val="115000"/>
              </a:lnSpc>
              <a:spcBef>
                <a:spcPts val="0"/>
              </a:spcBef>
              <a:spcAft>
                <a:spcPts val="0"/>
              </a:spcAft>
              <a:buClr>
                <a:srgbClr val="595959"/>
              </a:buClr>
              <a:buSzPts val="1600"/>
              <a:buFont typeface="Lato"/>
              <a:buChar char="●"/>
            </a:pPr>
            <a:r>
              <a:rPr lang="en" sz="1600">
                <a:solidFill>
                  <a:srgbClr val="595959"/>
                </a:solidFill>
                <a:latin typeface="Lato"/>
                <a:ea typeface="Lato"/>
                <a:cs typeface="Lato"/>
                <a:sym typeface="Lato"/>
              </a:rPr>
              <a:t>Initial release to focus on atmosphere-only configurations</a:t>
            </a:r>
            <a:endParaRPr sz="1600">
              <a:solidFill>
                <a:srgbClr val="595959"/>
              </a:solidFill>
              <a:latin typeface="Lato"/>
              <a:ea typeface="Lato"/>
              <a:cs typeface="Lato"/>
              <a:sym typeface="Lato"/>
            </a:endParaRPr>
          </a:p>
          <a:p>
            <a:pPr indent="-330200" lvl="1" marL="914400" rtl="0" algn="l">
              <a:lnSpc>
                <a:spcPct val="115000"/>
              </a:lnSpc>
              <a:spcBef>
                <a:spcPts val="0"/>
              </a:spcBef>
              <a:spcAft>
                <a:spcPts val="0"/>
              </a:spcAft>
              <a:buClr>
                <a:srgbClr val="595959"/>
              </a:buClr>
              <a:buSzPts val="1600"/>
              <a:buFont typeface="Lato"/>
              <a:buChar char="○"/>
            </a:pPr>
            <a:r>
              <a:rPr lang="en" sz="1600">
                <a:solidFill>
                  <a:srgbClr val="595959"/>
                </a:solidFill>
                <a:latin typeface="Lato"/>
                <a:ea typeface="Lato"/>
                <a:cs typeface="Lato"/>
                <a:sym typeface="Lato"/>
              </a:rPr>
              <a:t>Aquaplanet, warm bubble, global/regional cases</a:t>
            </a:r>
            <a:endParaRPr sz="1600">
              <a:solidFill>
                <a:srgbClr val="595959"/>
              </a:solidFill>
              <a:latin typeface="Lato"/>
              <a:ea typeface="Lato"/>
              <a:cs typeface="Lato"/>
              <a:sym typeface="Lato"/>
            </a:endParaRPr>
          </a:p>
          <a:p>
            <a:pPr indent="-330200" lvl="0" marL="457200" rtl="0" algn="l">
              <a:lnSpc>
                <a:spcPct val="115000"/>
              </a:lnSpc>
              <a:spcBef>
                <a:spcPts val="0"/>
              </a:spcBef>
              <a:spcAft>
                <a:spcPts val="0"/>
              </a:spcAft>
              <a:buClr>
                <a:srgbClr val="595959"/>
              </a:buClr>
              <a:buSzPts val="1600"/>
              <a:buFont typeface="Lato"/>
              <a:buChar char="●"/>
            </a:pPr>
            <a:r>
              <a:rPr lang="en" sz="1600">
                <a:solidFill>
                  <a:srgbClr val="595959"/>
                </a:solidFill>
                <a:latin typeface="Lato"/>
                <a:ea typeface="Lato"/>
                <a:cs typeface="Lato"/>
                <a:sym typeface="Lato"/>
                <a:extLst>
                  <a:ext uri="http://customooxmlschemas.google.com/">
                    <go:slidesCustomData xmlns:go="http://customooxmlschemas.google.com/" textRoundtripDataId="3"/>
                  </a:ext>
                </a:extLst>
              </a:rPr>
              <a:t>At subcomponent level, begin with FV3 test integration</a:t>
            </a:r>
            <a:endParaRPr sz="1600">
              <a:solidFill>
                <a:srgbClr val="595959"/>
              </a:solidFill>
              <a:latin typeface="Lato"/>
              <a:ea typeface="Lato"/>
              <a:cs typeface="Lato"/>
              <a:sym typeface="Lato"/>
            </a:endParaRPr>
          </a:p>
          <a:p>
            <a:pPr indent="-330200" lvl="0" marL="457200" rtl="0" algn="l">
              <a:lnSpc>
                <a:spcPct val="115000"/>
              </a:lnSpc>
              <a:spcBef>
                <a:spcPts val="0"/>
              </a:spcBef>
              <a:spcAft>
                <a:spcPts val="0"/>
              </a:spcAft>
              <a:buClr>
                <a:srgbClr val="595959"/>
              </a:buClr>
              <a:buSzPts val="1600"/>
              <a:buFont typeface="Lato"/>
              <a:buChar char="●"/>
            </a:pPr>
            <a:r>
              <a:rPr lang="en" sz="1600">
                <a:solidFill>
                  <a:srgbClr val="595959"/>
                </a:solidFill>
                <a:latin typeface="Lato"/>
                <a:ea typeface="Lato"/>
                <a:cs typeface="Lato"/>
                <a:sym typeface="Lato"/>
              </a:rPr>
              <a:t>After demonstrating ATM-only, move toward coupled configs. (e.g., FV3-MOM6-CICE6)</a:t>
            </a:r>
            <a:endParaRPr sz="1600">
              <a:solidFill>
                <a:srgbClr val="595959"/>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2ec3221b8a7_0_7"/>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2440"/>
              <a:t> Key Roles of UFS HTF/HSD Integration</a:t>
            </a:r>
            <a:endParaRPr sz="2440"/>
          </a:p>
        </p:txBody>
      </p:sp>
      <p:sp>
        <p:nvSpPr>
          <p:cNvPr id="297" name="Google Shape;297;g2ec3221b8a7_0_7"/>
          <p:cNvSpPr txBox="1"/>
          <p:nvPr>
            <p:ph idx="1" type="body"/>
          </p:nvPr>
        </p:nvSpPr>
        <p:spPr>
          <a:xfrm>
            <a:off x="501150" y="1386575"/>
            <a:ext cx="8141700" cy="37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HTF/HSD plays a key role in</a:t>
            </a:r>
            <a:r>
              <a:rPr lang="en" sz="1800"/>
              <a:t> </a:t>
            </a:r>
            <a:r>
              <a:rPr lang="en" sz="1800"/>
              <a:t>addressing UFS development issues, including: </a:t>
            </a:r>
            <a:endParaRPr sz="1800"/>
          </a:p>
          <a:p>
            <a:pPr indent="-330200" lvl="0" marL="457200" rtl="0" algn="l">
              <a:spcBef>
                <a:spcPts val="0"/>
              </a:spcBef>
              <a:spcAft>
                <a:spcPts val="0"/>
              </a:spcAft>
              <a:buSzPts val="1600"/>
              <a:buChar char="●"/>
            </a:pPr>
            <a:r>
              <a:rPr lang="en" sz="1600">
                <a:extLst>
                  <a:ext uri="http://customooxmlschemas.google.com/">
                    <go:slidesCustomData xmlns:go="http://customooxmlschemas.google.com/" textRoundtripDataId="4"/>
                  </a:ext>
                </a:extLst>
              </a:rPr>
              <a:t>Deep domain knowledge and high technical skills required to write quality regression and E2E tests.</a:t>
            </a:r>
            <a:endParaRPr sz="1600"/>
          </a:p>
          <a:p>
            <a:pPr indent="-330200" lvl="0" marL="457200" rtl="0" algn="l">
              <a:spcBef>
                <a:spcPts val="0"/>
              </a:spcBef>
              <a:spcAft>
                <a:spcPts val="0"/>
              </a:spcAft>
              <a:buSzPts val="1600"/>
              <a:buChar char="●"/>
            </a:pPr>
            <a:r>
              <a:rPr lang="en" sz="1600"/>
              <a:t>Resource-intensive to implement new tests—takes a lot of time to execute.</a:t>
            </a:r>
            <a:endParaRPr sz="1600"/>
          </a:p>
          <a:p>
            <a:pPr indent="-330200" lvl="0" marL="457200" rtl="0" algn="l">
              <a:spcBef>
                <a:spcPts val="0"/>
              </a:spcBef>
              <a:spcAft>
                <a:spcPts val="0"/>
              </a:spcAft>
              <a:buSzPts val="1600"/>
              <a:buChar char="●"/>
            </a:pPr>
            <a:r>
              <a:rPr lang="en" sz="1600"/>
              <a:t>Weak foundation of low level tests: Difficult (or impossible) to apply top-down test paths and compare high-level </a:t>
            </a:r>
            <a:r>
              <a:rPr lang="en" sz="1600"/>
              <a:t>E2E</a:t>
            </a:r>
            <a:r>
              <a:rPr lang="en" sz="1600"/>
              <a:t> or internal regression test to lower-level development activities.</a:t>
            </a:r>
            <a:endParaRPr sz="1600"/>
          </a:p>
          <a:p>
            <a:pPr indent="-330200" lvl="0" marL="457200" rtl="0" algn="l">
              <a:spcBef>
                <a:spcPts val="0"/>
              </a:spcBef>
              <a:spcAft>
                <a:spcPts val="0"/>
              </a:spcAft>
              <a:buSzPts val="1600"/>
              <a:buChar char="●"/>
            </a:pPr>
            <a:r>
              <a:rPr lang="en" sz="1600"/>
              <a:t>E2E</a:t>
            </a:r>
            <a:r>
              <a:rPr lang="en" sz="1600"/>
              <a:t> test failures do not provide pin-pointed feedback about what went wrong.</a:t>
            </a:r>
            <a:endParaRPr sz="1600"/>
          </a:p>
          <a:p>
            <a:pPr indent="-330200" lvl="0" marL="457200" rtl="0" algn="l">
              <a:spcBef>
                <a:spcPts val="0"/>
              </a:spcBef>
              <a:spcAft>
                <a:spcPts val="0"/>
              </a:spcAft>
              <a:buSzPts val="1600"/>
              <a:buChar char="●"/>
            </a:pPr>
            <a:r>
              <a:rPr lang="en" sz="1600"/>
              <a:t>E2E tests are </a:t>
            </a:r>
            <a:r>
              <a:rPr lang="en" sz="1600"/>
              <a:t>fragile; they are </a:t>
            </a:r>
            <a:r>
              <a:rPr lang="en" sz="1600"/>
              <a:t>tightly coupled with the environment and have external dependencies. Slight environment changes can cause test failures (false negative).</a:t>
            </a:r>
            <a:endParaRPr sz="1600"/>
          </a:p>
          <a:p>
            <a:pPr indent="-330200" lvl="0" marL="457200" rtl="0" algn="l">
              <a:spcBef>
                <a:spcPts val="0"/>
              </a:spcBef>
              <a:spcAft>
                <a:spcPts val="0"/>
              </a:spcAft>
              <a:buSzPts val="1600"/>
              <a:buChar char="●"/>
            </a:pPr>
            <a:r>
              <a:rPr lang="en" sz="1600"/>
              <a:t>From a refactoring point of view, E2E tests don’t give the same sense of comfort/assurance to developers as unit tests can give.</a:t>
            </a:r>
            <a:endParaRPr sz="16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g2ec3221b8a7_0_20"/>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0"/>
              <a:buNone/>
            </a:pPr>
            <a:r>
              <a:rPr lang="en" sz="2240"/>
              <a:t> Q&amp;A</a:t>
            </a:r>
            <a:endParaRPr sz="2240"/>
          </a:p>
          <a:p>
            <a:pPr indent="0" lvl="0" marL="0" rtl="0" algn="l">
              <a:lnSpc>
                <a:spcPct val="100000"/>
              </a:lnSpc>
              <a:spcBef>
                <a:spcPts val="0"/>
              </a:spcBef>
              <a:spcAft>
                <a:spcPts val="0"/>
              </a:spcAft>
              <a:buSzPct val="116070"/>
              <a:buNone/>
            </a:pPr>
            <a:r>
              <a:t/>
            </a:r>
            <a:endParaRPr sz="2240"/>
          </a:p>
          <a:p>
            <a:pPr indent="0" lvl="0" marL="0" rtl="0" algn="l">
              <a:lnSpc>
                <a:spcPct val="100000"/>
              </a:lnSpc>
              <a:spcBef>
                <a:spcPts val="0"/>
              </a:spcBef>
              <a:spcAft>
                <a:spcPts val="0"/>
              </a:spcAft>
              <a:buSzPct val="116070"/>
              <a:buNone/>
            </a:pPr>
            <a:r>
              <a:t/>
            </a:r>
            <a:endParaRPr sz="2240"/>
          </a:p>
        </p:txBody>
      </p:sp>
      <p:sp>
        <p:nvSpPr>
          <p:cNvPr id="303" name="Google Shape;303;g2ec3221b8a7_0_20"/>
          <p:cNvSpPr txBox="1"/>
          <p:nvPr>
            <p:ph idx="1" type="body"/>
          </p:nvPr>
        </p:nvSpPr>
        <p:spPr>
          <a:xfrm>
            <a:off x="501150" y="1386575"/>
            <a:ext cx="8141700" cy="1659000"/>
          </a:xfrm>
          <a:prstGeom prst="rect">
            <a:avLst/>
          </a:prstGeom>
          <a:noFill/>
          <a:ln>
            <a:noFill/>
          </a:ln>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sz="1800"/>
              <a:t>Emails: </a:t>
            </a:r>
            <a:r>
              <a:rPr b="1" lang="en" sz="1800" u="sng">
                <a:solidFill>
                  <a:schemeClr val="hlink"/>
                </a:solidFill>
                <a:hlinkClick r:id="rId3"/>
              </a:rPr>
              <a:t>gillian.petro@noaa.gov</a:t>
            </a:r>
            <a:r>
              <a:rPr b="1" lang="en" sz="1800"/>
              <a:t> and </a:t>
            </a:r>
            <a:r>
              <a:rPr b="1" lang="en" sz="1800" u="sng">
                <a:solidFill>
                  <a:schemeClr val="hlink"/>
                </a:solidFill>
                <a:hlinkClick r:id="rId4"/>
              </a:rPr>
              <a:t>jong.kim@noaa.gov</a:t>
            </a:r>
            <a:r>
              <a:rPr b="1" lang="en" sz="1800"/>
              <a:t> </a:t>
            </a:r>
            <a:endParaRPr b="1" sz="1800"/>
          </a:p>
          <a:p>
            <a:pPr indent="-342900" lvl="0" marL="457200" rtl="0" algn="l">
              <a:spcBef>
                <a:spcPts val="0"/>
              </a:spcBef>
              <a:spcAft>
                <a:spcPts val="0"/>
              </a:spcAft>
              <a:buSzPts val="1800"/>
              <a:buChar char="●"/>
            </a:pPr>
            <a:r>
              <a:rPr b="1" lang="en" sz="1800"/>
              <a:t>User Support: </a:t>
            </a:r>
            <a:r>
              <a:rPr b="1" lang="en" sz="1800" u="sng">
                <a:solidFill>
                  <a:schemeClr val="hlink"/>
                </a:solidFill>
                <a:hlinkClick r:id="rId5"/>
              </a:rPr>
              <a:t>support.epic@noaa.gov</a:t>
            </a:r>
            <a:r>
              <a:rPr b="1" lang="en" sz="1800"/>
              <a:t> </a:t>
            </a:r>
            <a:endParaRPr b="1" sz="1800"/>
          </a:p>
          <a:p>
            <a:pPr indent="0" lvl="0" marL="0" rtl="0" algn="l">
              <a:spcBef>
                <a:spcPts val="0"/>
              </a:spcBef>
              <a:spcAft>
                <a:spcPts val="0"/>
              </a:spcAft>
              <a:buNone/>
            </a:pPr>
            <a:r>
              <a:t/>
            </a:r>
            <a:endParaRPr sz="145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2eb3bca91e6_0_10"/>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2440"/>
              <a:t>EPIC Community Portal (epic.noaa.gov) </a:t>
            </a:r>
            <a:endParaRPr sz="2440"/>
          </a:p>
        </p:txBody>
      </p:sp>
      <p:sp>
        <p:nvSpPr>
          <p:cNvPr id="123" name="Google Shape;123;g2eb3bca91e6_0_10"/>
          <p:cNvSpPr txBox="1"/>
          <p:nvPr>
            <p:ph idx="1" type="body"/>
          </p:nvPr>
        </p:nvSpPr>
        <p:spPr>
          <a:xfrm>
            <a:off x="465475" y="1408000"/>
            <a:ext cx="3638700" cy="3299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sz="1800"/>
              <a:t>Several Relevant Pages:</a:t>
            </a:r>
            <a:endParaRPr sz="1800"/>
          </a:p>
          <a:p>
            <a:pPr indent="-330200" lvl="1" marL="914400" rtl="0" algn="l">
              <a:lnSpc>
                <a:spcPct val="115000"/>
              </a:lnSpc>
              <a:spcBef>
                <a:spcPts val="0"/>
              </a:spcBef>
              <a:spcAft>
                <a:spcPts val="0"/>
              </a:spcAft>
              <a:buSzPts val="1600"/>
              <a:buChar char="○"/>
            </a:pPr>
            <a:r>
              <a:rPr lang="en" sz="1600" u="sng">
                <a:solidFill>
                  <a:schemeClr val="hlink"/>
                </a:solidFill>
                <a:hlinkClick r:id="rId3"/>
              </a:rPr>
              <a:t>Get Support</a:t>
            </a:r>
            <a:endParaRPr sz="1600"/>
          </a:p>
          <a:p>
            <a:pPr indent="-330200" lvl="1" marL="914400" rtl="0" algn="l">
              <a:lnSpc>
                <a:spcPct val="115000"/>
              </a:lnSpc>
              <a:spcBef>
                <a:spcPts val="0"/>
              </a:spcBef>
              <a:spcAft>
                <a:spcPts val="0"/>
              </a:spcAft>
              <a:buSzPts val="1600"/>
              <a:buChar char="○"/>
            </a:pPr>
            <a:r>
              <a:rPr lang="en" sz="1600" u="sng">
                <a:solidFill>
                  <a:schemeClr val="hlink"/>
                </a:solidFill>
                <a:hlinkClick r:id="rId4"/>
              </a:rPr>
              <a:t>Get Code</a:t>
            </a:r>
            <a:endParaRPr sz="1600"/>
          </a:p>
          <a:p>
            <a:pPr indent="-330200" lvl="1" marL="914400" rtl="0" algn="l">
              <a:lnSpc>
                <a:spcPct val="115000"/>
              </a:lnSpc>
              <a:spcBef>
                <a:spcPts val="0"/>
              </a:spcBef>
              <a:spcAft>
                <a:spcPts val="0"/>
              </a:spcAft>
              <a:buSzPts val="1600"/>
              <a:buChar char="○"/>
            </a:pPr>
            <a:r>
              <a:rPr lang="en" sz="1600" u="sng">
                <a:solidFill>
                  <a:schemeClr val="hlink"/>
                </a:solidFill>
                <a:hlinkClick r:id="rId5"/>
              </a:rPr>
              <a:t>Technical FAQs</a:t>
            </a:r>
            <a:endParaRPr sz="1600"/>
          </a:p>
          <a:p>
            <a:pPr indent="-330200" lvl="1" marL="914400" rtl="0" algn="l">
              <a:lnSpc>
                <a:spcPct val="115000"/>
              </a:lnSpc>
              <a:spcBef>
                <a:spcPts val="0"/>
              </a:spcBef>
              <a:spcAft>
                <a:spcPts val="0"/>
              </a:spcAft>
              <a:buSzPts val="1600"/>
              <a:buChar char="○"/>
            </a:pPr>
            <a:r>
              <a:rPr lang="en" sz="1600" u="sng">
                <a:solidFill>
                  <a:schemeClr val="hlink"/>
                </a:solidFill>
                <a:hlinkClick r:id="rId6"/>
              </a:rPr>
              <a:t>Tutorials</a:t>
            </a:r>
            <a:endParaRPr sz="1600"/>
          </a:p>
          <a:p>
            <a:pPr indent="0" lvl="0" marL="0" rtl="0" algn="l">
              <a:lnSpc>
                <a:spcPct val="115000"/>
              </a:lnSpc>
              <a:spcBef>
                <a:spcPts val="0"/>
              </a:spcBef>
              <a:spcAft>
                <a:spcPts val="0"/>
              </a:spcAft>
              <a:buNone/>
            </a:pPr>
            <a:r>
              <a:t/>
            </a:r>
            <a:endParaRPr sz="1600"/>
          </a:p>
          <a:p>
            <a:pPr indent="-342900" lvl="0" marL="457200" rtl="0" algn="l">
              <a:lnSpc>
                <a:spcPct val="115000"/>
              </a:lnSpc>
              <a:spcBef>
                <a:spcPts val="0"/>
              </a:spcBef>
              <a:spcAft>
                <a:spcPts val="0"/>
              </a:spcAft>
              <a:buSzPts val="1800"/>
              <a:buChar char="●"/>
            </a:pPr>
            <a:r>
              <a:rPr lang="en" sz="1800" u="sng">
                <a:solidFill>
                  <a:schemeClr val="hlink"/>
                </a:solidFill>
                <a:hlinkClick r:id="rId7"/>
              </a:rPr>
              <a:t>Get Support</a:t>
            </a:r>
            <a:r>
              <a:rPr lang="en" sz="1800"/>
              <a:t> includes links to: </a:t>
            </a:r>
            <a:endParaRPr sz="1800"/>
          </a:p>
          <a:p>
            <a:pPr indent="-330200" lvl="1" marL="914400" rtl="0" algn="l">
              <a:lnSpc>
                <a:spcPct val="115000"/>
              </a:lnSpc>
              <a:spcBef>
                <a:spcPts val="0"/>
              </a:spcBef>
              <a:spcAft>
                <a:spcPts val="0"/>
              </a:spcAft>
              <a:buSzPts val="1600"/>
              <a:buChar char="○"/>
            </a:pPr>
            <a:r>
              <a:rPr lang="en" sz="1600"/>
              <a:t>GitHub Discussions Q&amp;A</a:t>
            </a:r>
            <a:endParaRPr sz="1600"/>
          </a:p>
          <a:p>
            <a:pPr indent="-330200" lvl="1" marL="914400" rtl="0" algn="l">
              <a:lnSpc>
                <a:spcPct val="115000"/>
              </a:lnSpc>
              <a:spcBef>
                <a:spcPts val="0"/>
              </a:spcBef>
              <a:spcAft>
                <a:spcPts val="0"/>
              </a:spcAft>
              <a:buSzPts val="1600"/>
              <a:buChar char="○"/>
            </a:pPr>
            <a:r>
              <a:rPr lang="en" sz="1600"/>
              <a:t>GitHub wikis</a:t>
            </a:r>
            <a:endParaRPr sz="1600"/>
          </a:p>
          <a:p>
            <a:pPr indent="-330200" lvl="1" marL="914400" rtl="0" algn="l">
              <a:lnSpc>
                <a:spcPct val="115000"/>
              </a:lnSpc>
              <a:spcBef>
                <a:spcPts val="0"/>
              </a:spcBef>
              <a:spcAft>
                <a:spcPts val="0"/>
              </a:spcAft>
              <a:buSzPts val="1600"/>
              <a:buChar char="○"/>
            </a:pPr>
            <a:r>
              <a:rPr lang="en" sz="1600"/>
              <a:t>GitHub Issues</a:t>
            </a:r>
            <a:endParaRPr sz="1600"/>
          </a:p>
          <a:p>
            <a:pPr indent="-330200" lvl="1" marL="914400" rtl="0" algn="l">
              <a:lnSpc>
                <a:spcPct val="115000"/>
              </a:lnSpc>
              <a:spcBef>
                <a:spcPts val="0"/>
              </a:spcBef>
              <a:spcAft>
                <a:spcPts val="0"/>
              </a:spcAft>
              <a:buSzPts val="1600"/>
              <a:buChar char="○"/>
            </a:pPr>
            <a:r>
              <a:rPr lang="en" sz="1600"/>
              <a:t>Feature requests</a:t>
            </a:r>
            <a:endParaRPr sz="1600"/>
          </a:p>
          <a:p>
            <a:pPr indent="-330200" lvl="1" marL="914400" rtl="0" algn="l">
              <a:lnSpc>
                <a:spcPct val="115000"/>
              </a:lnSpc>
              <a:spcBef>
                <a:spcPts val="0"/>
              </a:spcBef>
              <a:spcAft>
                <a:spcPts val="0"/>
              </a:spcAft>
              <a:buSzPts val="1600"/>
              <a:buChar char="○"/>
            </a:pPr>
            <a:r>
              <a:rPr lang="en" sz="1600"/>
              <a:t>EPIC Email</a:t>
            </a:r>
            <a:endParaRPr sz="1600"/>
          </a:p>
        </p:txBody>
      </p:sp>
      <p:pic>
        <p:nvPicPr>
          <p:cNvPr id="124" name="Google Shape;124;g2eb3bca91e6_0_10"/>
          <p:cNvPicPr preferRelativeResize="0"/>
          <p:nvPr/>
        </p:nvPicPr>
        <p:blipFill>
          <a:blip r:embed="rId8">
            <a:alphaModFix/>
          </a:blip>
          <a:stretch>
            <a:fillRect/>
          </a:stretch>
        </p:blipFill>
        <p:spPr>
          <a:xfrm>
            <a:off x="4270975" y="1408000"/>
            <a:ext cx="4706959" cy="3413024"/>
          </a:xfrm>
          <a:prstGeom prst="rect">
            <a:avLst/>
          </a:prstGeom>
          <a:noFill/>
          <a:ln cap="flat" cmpd="sng" w="9525">
            <a:solidFill>
              <a:schemeClr val="accent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2eb3bca91e6_0_20"/>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2440"/>
              <a:t>EPIC Community Portal (epic.noaa.gov) cont’d </a:t>
            </a:r>
            <a:endParaRPr sz="2440"/>
          </a:p>
        </p:txBody>
      </p:sp>
      <p:sp>
        <p:nvSpPr>
          <p:cNvPr id="130" name="Google Shape;130;g2eb3bca91e6_0_20"/>
          <p:cNvSpPr txBox="1"/>
          <p:nvPr>
            <p:ph idx="1" type="body"/>
          </p:nvPr>
        </p:nvSpPr>
        <p:spPr>
          <a:xfrm>
            <a:off x="465475" y="1408000"/>
            <a:ext cx="3030000" cy="3299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lang="en" sz="1600"/>
              <a:t>The </a:t>
            </a:r>
            <a:r>
              <a:rPr lang="en" sz="1600" u="sng">
                <a:solidFill>
                  <a:schemeClr val="accent5"/>
                </a:solidFill>
                <a:hlinkClick r:id="rId3">
                  <a:extLst>
                    <a:ext uri="{A12FA001-AC4F-418D-AE19-62706E023703}">
                      <ahyp:hlinkClr val="tx"/>
                    </a:ext>
                  </a:extLst>
                </a:hlinkClick>
              </a:rPr>
              <a:t>Get Code</a:t>
            </a:r>
            <a:r>
              <a:rPr lang="en" sz="1600"/>
              <a:t> page links to EPIC’s supported repositories:</a:t>
            </a:r>
            <a:endParaRPr sz="1600"/>
          </a:p>
          <a:p>
            <a:pPr indent="-330200" lvl="0" marL="457200" rtl="0" algn="l">
              <a:lnSpc>
                <a:spcPct val="115000"/>
              </a:lnSpc>
              <a:spcBef>
                <a:spcPts val="0"/>
              </a:spcBef>
              <a:spcAft>
                <a:spcPts val="0"/>
              </a:spcAft>
              <a:buSzPts val="1600"/>
              <a:buChar char="●"/>
            </a:pPr>
            <a:r>
              <a:rPr lang="en" sz="1600"/>
              <a:t>The Short-Range Weather Application </a:t>
            </a:r>
            <a:endParaRPr sz="1600"/>
          </a:p>
          <a:p>
            <a:pPr indent="-330200" lvl="0" marL="457200" rtl="0" algn="l">
              <a:spcBef>
                <a:spcPts val="0"/>
              </a:spcBef>
              <a:spcAft>
                <a:spcPts val="0"/>
              </a:spcAft>
              <a:buSzPts val="1600"/>
              <a:buChar char="●"/>
            </a:pPr>
            <a:r>
              <a:rPr lang="en" sz="1600"/>
              <a:t>The UFS Weather Model </a:t>
            </a:r>
            <a:endParaRPr sz="1600"/>
          </a:p>
          <a:p>
            <a:pPr indent="-330200" lvl="0" marL="457200" rtl="0" algn="l">
              <a:spcBef>
                <a:spcPts val="0"/>
              </a:spcBef>
              <a:spcAft>
                <a:spcPts val="0"/>
              </a:spcAft>
              <a:buSzPts val="1600"/>
              <a:buChar char="●"/>
            </a:pPr>
            <a:r>
              <a:rPr lang="en" sz="1600"/>
              <a:t>The Land Data Assimilation System</a:t>
            </a:r>
            <a:endParaRPr sz="1600"/>
          </a:p>
          <a:p>
            <a:pPr indent="-330200" lvl="0" marL="457200" rtl="0" algn="l">
              <a:spcBef>
                <a:spcPts val="0"/>
              </a:spcBef>
              <a:spcAft>
                <a:spcPts val="0"/>
              </a:spcAft>
              <a:buSzPts val="1600"/>
              <a:buChar char="●"/>
            </a:pPr>
            <a:r>
              <a:rPr lang="en" sz="1600"/>
              <a:t>The Unified Post Processor</a:t>
            </a:r>
            <a:endParaRPr sz="1600"/>
          </a:p>
          <a:p>
            <a:pPr indent="-330200" lvl="0" marL="457200" rtl="0" algn="l">
              <a:spcBef>
                <a:spcPts val="0"/>
              </a:spcBef>
              <a:spcAft>
                <a:spcPts val="0"/>
              </a:spcAft>
              <a:buSzPts val="1600"/>
              <a:buChar char="●"/>
            </a:pPr>
            <a:r>
              <a:rPr lang="en" sz="1600"/>
              <a:t>Unified Workflow Tools</a:t>
            </a:r>
            <a:endParaRPr sz="1600"/>
          </a:p>
        </p:txBody>
      </p:sp>
      <p:pic>
        <p:nvPicPr>
          <p:cNvPr id="131" name="Google Shape;131;g2eb3bca91e6_0_20"/>
          <p:cNvPicPr preferRelativeResize="0"/>
          <p:nvPr/>
        </p:nvPicPr>
        <p:blipFill>
          <a:blip r:embed="rId4">
            <a:alphaModFix/>
          </a:blip>
          <a:stretch>
            <a:fillRect/>
          </a:stretch>
        </p:blipFill>
        <p:spPr>
          <a:xfrm>
            <a:off x="3536500" y="1280750"/>
            <a:ext cx="4433603" cy="30112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2eb3bca91e6_0_15"/>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2600"/>
              <a:buNone/>
            </a:pPr>
            <a:r>
              <a:rPr lang="en" sz="2400"/>
              <a:t>EPIC Community Portal (epic.noaa.gov) cont’d</a:t>
            </a:r>
            <a:endParaRPr sz="2400"/>
          </a:p>
        </p:txBody>
      </p:sp>
      <p:sp>
        <p:nvSpPr>
          <p:cNvPr id="137" name="Google Shape;137;g2eb3bca91e6_0_15"/>
          <p:cNvSpPr txBox="1"/>
          <p:nvPr>
            <p:ph idx="1" type="body"/>
          </p:nvPr>
        </p:nvSpPr>
        <p:spPr>
          <a:xfrm>
            <a:off x="465475" y="1408000"/>
            <a:ext cx="4372500" cy="32997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lang="en" sz="1800"/>
              <a:t>Each Get Code page has: </a:t>
            </a:r>
            <a:endParaRPr sz="1800"/>
          </a:p>
          <a:p>
            <a:pPr indent="-342900" lvl="0" marL="457200" rtl="0" algn="l">
              <a:lnSpc>
                <a:spcPct val="115000"/>
              </a:lnSpc>
              <a:spcBef>
                <a:spcPts val="0"/>
              </a:spcBef>
              <a:spcAft>
                <a:spcPts val="0"/>
              </a:spcAft>
              <a:buSzPts val="1800"/>
              <a:buChar char="●"/>
            </a:pPr>
            <a:r>
              <a:rPr lang="en" sz="1800"/>
              <a:t>A sidebar for easy navigation to external resources</a:t>
            </a:r>
            <a:endParaRPr sz="1800"/>
          </a:p>
          <a:p>
            <a:pPr indent="-342900" lvl="0" marL="457200" rtl="0" algn="l">
              <a:lnSpc>
                <a:spcPct val="115000"/>
              </a:lnSpc>
              <a:spcBef>
                <a:spcPts val="0"/>
              </a:spcBef>
              <a:spcAft>
                <a:spcPts val="0"/>
              </a:spcAft>
              <a:buSzPts val="1800"/>
              <a:buChar char="●"/>
            </a:pPr>
            <a:r>
              <a:rPr lang="en" sz="1800"/>
              <a:t>A top bar to jump to information of interest on the page. </a:t>
            </a:r>
            <a:endParaRPr sz="1800"/>
          </a:p>
        </p:txBody>
      </p:sp>
      <p:grpSp>
        <p:nvGrpSpPr>
          <p:cNvPr id="138" name="Google Shape;138;g2eb3bca91e6_0_15"/>
          <p:cNvGrpSpPr/>
          <p:nvPr/>
        </p:nvGrpSpPr>
        <p:grpSpPr>
          <a:xfrm>
            <a:off x="5041479" y="1097117"/>
            <a:ext cx="4005877" cy="3921466"/>
            <a:chOff x="4893700" y="1046850"/>
            <a:chExt cx="4114500" cy="4027800"/>
          </a:xfrm>
        </p:grpSpPr>
        <p:sp>
          <p:nvSpPr>
            <p:cNvPr id="139" name="Google Shape;139;g2eb3bca91e6_0_15"/>
            <p:cNvSpPr/>
            <p:nvPr/>
          </p:nvSpPr>
          <p:spPr>
            <a:xfrm>
              <a:off x="4893700" y="1046850"/>
              <a:ext cx="4114500" cy="4027800"/>
            </a:xfrm>
            <a:prstGeom prst="rect">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140" name="Google Shape;140;g2eb3bca91e6_0_15"/>
            <p:cNvGrpSpPr/>
            <p:nvPr/>
          </p:nvGrpSpPr>
          <p:grpSpPr>
            <a:xfrm>
              <a:off x="4938576" y="1099631"/>
              <a:ext cx="4024753" cy="3916434"/>
              <a:chOff x="4938576" y="1099631"/>
              <a:chExt cx="4024753" cy="3916434"/>
            </a:xfrm>
          </p:grpSpPr>
          <p:pic>
            <p:nvPicPr>
              <p:cNvPr id="141" name="Google Shape;141;g2eb3bca91e6_0_15"/>
              <p:cNvPicPr preferRelativeResize="0"/>
              <p:nvPr/>
            </p:nvPicPr>
            <p:blipFill>
              <a:blip r:embed="rId3">
                <a:alphaModFix/>
              </a:blip>
              <a:stretch>
                <a:fillRect/>
              </a:stretch>
            </p:blipFill>
            <p:spPr>
              <a:xfrm>
                <a:off x="4938580" y="2571341"/>
                <a:ext cx="4024750" cy="2444724"/>
              </a:xfrm>
              <a:prstGeom prst="rect">
                <a:avLst/>
              </a:prstGeom>
              <a:noFill/>
              <a:ln>
                <a:noFill/>
              </a:ln>
            </p:spPr>
          </p:pic>
          <p:pic>
            <p:nvPicPr>
              <p:cNvPr id="142" name="Google Shape;142;g2eb3bca91e6_0_15"/>
              <p:cNvPicPr preferRelativeResize="0"/>
              <p:nvPr/>
            </p:nvPicPr>
            <p:blipFill>
              <a:blip r:embed="rId4">
                <a:alphaModFix/>
              </a:blip>
              <a:stretch>
                <a:fillRect/>
              </a:stretch>
            </p:blipFill>
            <p:spPr>
              <a:xfrm>
                <a:off x="4938576" y="1099631"/>
                <a:ext cx="4024750" cy="1359915"/>
              </a:xfrm>
              <a:prstGeom prst="rect">
                <a:avLst/>
              </a:prstGeom>
              <a:noFill/>
              <a:ln>
                <a:noFill/>
              </a:ln>
            </p:spPr>
          </p:pic>
        </p:gr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2eb3bca91e6_0_33"/>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2400"/>
              <a:t>Documentation</a:t>
            </a:r>
            <a:endParaRPr sz="2400"/>
          </a:p>
        </p:txBody>
      </p:sp>
      <p:sp>
        <p:nvSpPr>
          <p:cNvPr id="148" name="Google Shape;148;g2eb3bca91e6_0_33"/>
          <p:cNvSpPr txBox="1"/>
          <p:nvPr>
            <p:ph idx="1" type="body"/>
          </p:nvPr>
        </p:nvSpPr>
        <p:spPr>
          <a:xfrm>
            <a:off x="465475" y="1408000"/>
            <a:ext cx="4288800" cy="2722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800"/>
              <a:t>Each supported repository contains a User’s Guide:</a:t>
            </a:r>
            <a:endParaRPr sz="1800"/>
          </a:p>
          <a:p>
            <a:pPr indent="-330200" lvl="0" marL="457200" rtl="0" algn="l">
              <a:spcBef>
                <a:spcPts val="0"/>
              </a:spcBef>
              <a:spcAft>
                <a:spcPts val="0"/>
              </a:spcAft>
              <a:buSzPts val="1600"/>
              <a:buChar char="●"/>
            </a:pPr>
            <a:r>
              <a:rPr lang="en" sz="1600" u="sng">
                <a:solidFill>
                  <a:schemeClr val="hlink"/>
                </a:solidFill>
                <a:hlinkClick r:id="rId3"/>
              </a:rPr>
              <a:t>The Short-Range Weather Application</a:t>
            </a:r>
            <a:r>
              <a:rPr lang="en" sz="1600"/>
              <a:t> </a:t>
            </a:r>
            <a:endParaRPr sz="1600"/>
          </a:p>
          <a:p>
            <a:pPr indent="-330200" lvl="0" marL="457200" rtl="0" algn="l">
              <a:spcBef>
                <a:spcPts val="0"/>
              </a:spcBef>
              <a:spcAft>
                <a:spcPts val="0"/>
              </a:spcAft>
              <a:buSzPts val="1600"/>
              <a:buChar char="●"/>
            </a:pPr>
            <a:r>
              <a:rPr lang="en" sz="1600" u="sng">
                <a:solidFill>
                  <a:schemeClr val="hlink"/>
                </a:solidFill>
                <a:hlinkClick r:id="rId4"/>
              </a:rPr>
              <a:t>The UFS Weather Model</a:t>
            </a:r>
            <a:r>
              <a:rPr lang="en" sz="1600"/>
              <a:t> </a:t>
            </a:r>
            <a:endParaRPr sz="1600"/>
          </a:p>
          <a:p>
            <a:pPr indent="-330200" lvl="0" marL="457200" rtl="0" algn="l">
              <a:spcBef>
                <a:spcPts val="0"/>
              </a:spcBef>
              <a:spcAft>
                <a:spcPts val="0"/>
              </a:spcAft>
              <a:buSzPts val="1600"/>
              <a:buChar char="●"/>
            </a:pPr>
            <a:r>
              <a:rPr lang="en" sz="1600" u="sng">
                <a:solidFill>
                  <a:schemeClr val="hlink"/>
                </a:solidFill>
                <a:hlinkClick r:id="rId5"/>
              </a:rPr>
              <a:t>The Land Data Assimilation System</a:t>
            </a:r>
            <a:endParaRPr sz="1600"/>
          </a:p>
          <a:p>
            <a:pPr indent="-330200" lvl="0" marL="457200" rtl="0" algn="l">
              <a:spcBef>
                <a:spcPts val="0"/>
              </a:spcBef>
              <a:spcAft>
                <a:spcPts val="0"/>
              </a:spcAft>
              <a:buSzPts val="1600"/>
              <a:buChar char="●"/>
            </a:pPr>
            <a:r>
              <a:rPr lang="en" sz="1600"/>
              <a:t>The Unified Post Processor</a:t>
            </a:r>
            <a:endParaRPr sz="1600"/>
          </a:p>
          <a:p>
            <a:pPr indent="-330200" lvl="1" marL="914400" rtl="0" algn="l">
              <a:spcBef>
                <a:spcPts val="0"/>
              </a:spcBef>
              <a:spcAft>
                <a:spcPts val="0"/>
              </a:spcAft>
              <a:buSzPts val="1600"/>
              <a:buChar char="○"/>
            </a:pPr>
            <a:r>
              <a:rPr lang="en" sz="1600" u="sng">
                <a:solidFill>
                  <a:schemeClr val="hlink"/>
                </a:solidFill>
                <a:hlinkClick r:id="rId6"/>
              </a:rPr>
              <a:t>User’s Guide</a:t>
            </a:r>
            <a:endParaRPr sz="1600"/>
          </a:p>
          <a:p>
            <a:pPr indent="-330200" lvl="1" marL="914400" rtl="0" algn="l">
              <a:spcBef>
                <a:spcPts val="0"/>
              </a:spcBef>
              <a:spcAft>
                <a:spcPts val="0"/>
              </a:spcAft>
              <a:buSzPts val="1600"/>
              <a:buChar char="○"/>
            </a:pPr>
            <a:r>
              <a:rPr lang="en" sz="1600" u="sng">
                <a:solidFill>
                  <a:schemeClr val="hlink"/>
                </a:solidFill>
                <a:hlinkClick r:id="rId7"/>
              </a:rPr>
              <a:t>Technical Documentation</a:t>
            </a:r>
            <a:endParaRPr sz="1600"/>
          </a:p>
          <a:p>
            <a:pPr indent="-330200" lvl="0" marL="457200" rtl="0" algn="l">
              <a:spcBef>
                <a:spcPts val="0"/>
              </a:spcBef>
              <a:spcAft>
                <a:spcPts val="0"/>
              </a:spcAft>
              <a:buSzPts val="1600"/>
              <a:buChar char="●"/>
            </a:pPr>
            <a:r>
              <a:rPr lang="en" sz="1600" u="sng">
                <a:solidFill>
                  <a:schemeClr val="hlink"/>
                </a:solidFill>
                <a:hlinkClick r:id="rId8"/>
              </a:rPr>
              <a:t>Unified Workflow Tools</a:t>
            </a:r>
            <a:endParaRPr sz="1800"/>
          </a:p>
        </p:txBody>
      </p:sp>
      <p:pic>
        <p:nvPicPr>
          <p:cNvPr id="149" name="Google Shape;149;g2eb3bca91e6_0_33"/>
          <p:cNvPicPr preferRelativeResize="0"/>
          <p:nvPr/>
        </p:nvPicPr>
        <p:blipFill>
          <a:blip r:embed="rId9">
            <a:alphaModFix/>
          </a:blip>
          <a:stretch>
            <a:fillRect/>
          </a:stretch>
        </p:blipFill>
        <p:spPr>
          <a:xfrm>
            <a:off x="4813600" y="670325"/>
            <a:ext cx="4288876" cy="2856451"/>
          </a:xfrm>
          <a:prstGeom prst="rect">
            <a:avLst/>
          </a:prstGeom>
          <a:noFill/>
          <a:ln>
            <a:noFill/>
          </a:ln>
        </p:spPr>
      </p:pic>
      <p:grpSp>
        <p:nvGrpSpPr>
          <p:cNvPr id="150" name="Google Shape;150;g2eb3bca91e6_0_33"/>
          <p:cNvGrpSpPr/>
          <p:nvPr/>
        </p:nvGrpSpPr>
        <p:grpSpPr>
          <a:xfrm>
            <a:off x="4062998" y="3747639"/>
            <a:ext cx="3748445" cy="460111"/>
            <a:chOff x="2432800" y="4330175"/>
            <a:chExt cx="4360178" cy="535200"/>
          </a:xfrm>
        </p:grpSpPr>
        <p:pic>
          <p:nvPicPr>
            <p:cNvPr id="151" name="Google Shape;151;g2eb3bca91e6_0_33"/>
            <p:cNvPicPr preferRelativeResize="0"/>
            <p:nvPr/>
          </p:nvPicPr>
          <p:blipFill rotWithShape="1">
            <a:blip r:embed="rId10">
              <a:alphaModFix/>
            </a:blip>
            <a:srcRect b="6524" l="0" r="0" t="0"/>
            <a:stretch/>
          </p:blipFill>
          <p:spPr>
            <a:xfrm>
              <a:off x="2432800" y="4330175"/>
              <a:ext cx="4360178" cy="535200"/>
            </a:xfrm>
            <a:prstGeom prst="rect">
              <a:avLst/>
            </a:prstGeom>
            <a:noFill/>
            <a:ln>
              <a:noFill/>
            </a:ln>
          </p:spPr>
        </p:pic>
        <p:sp>
          <p:nvSpPr>
            <p:cNvPr id="152" name="Google Shape;152;g2eb3bca91e6_0_33"/>
            <p:cNvSpPr/>
            <p:nvPr/>
          </p:nvSpPr>
          <p:spPr>
            <a:xfrm>
              <a:off x="5399700" y="4443900"/>
              <a:ext cx="1320300" cy="364500"/>
            </a:xfrm>
            <a:prstGeom prst="rect">
              <a:avLst/>
            </a:prstGeom>
            <a:noFill/>
            <a:ln cap="flat" cmpd="sng" w="381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sp>
        <p:nvSpPr>
          <p:cNvPr id="153" name="Google Shape;153;g2eb3bca91e6_0_33"/>
          <p:cNvSpPr txBox="1"/>
          <p:nvPr/>
        </p:nvSpPr>
        <p:spPr>
          <a:xfrm>
            <a:off x="465475" y="4130500"/>
            <a:ext cx="7173600" cy="1032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i="1" lang="en" sz="1800">
                <a:solidFill>
                  <a:schemeClr val="accent1"/>
                </a:solidFill>
                <a:latin typeface="Lato"/>
                <a:ea typeface="Lato"/>
                <a:cs typeface="Lato"/>
                <a:sym typeface="Lato"/>
              </a:rPr>
              <a:t>Switch versions using the caret at the bottom left. </a:t>
            </a:r>
            <a:endParaRPr b="1" i="1" sz="1800">
              <a:solidFill>
                <a:schemeClr val="accent1"/>
              </a:solidFill>
              <a:latin typeface="Lato"/>
              <a:ea typeface="Lato"/>
              <a:cs typeface="Lato"/>
              <a:sym typeface="Lato"/>
            </a:endParaRPr>
          </a:p>
          <a:p>
            <a:pPr indent="-330200" lvl="0" marL="457200" rtl="0" algn="l">
              <a:lnSpc>
                <a:spcPct val="115000"/>
              </a:lnSpc>
              <a:spcBef>
                <a:spcPts val="0"/>
              </a:spcBef>
              <a:spcAft>
                <a:spcPts val="0"/>
              </a:spcAft>
              <a:buClr>
                <a:schemeClr val="accent1"/>
              </a:buClr>
              <a:buSzPts val="1600"/>
              <a:buFont typeface="Lato"/>
              <a:buChar char="●"/>
            </a:pPr>
            <a:r>
              <a:rPr lang="en" sz="1600">
                <a:solidFill>
                  <a:schemeClr val="accent1"/>
                </a:solidFill>
                <a:latin typeface="Lato"/>
                <a:ea typeface="Lato"/>
                <a:cs typeface="Lato"/>
                <a:sym typeface="Lato"/>
              </a:rPr>
              <a:t>NOTE: Switch versions from documentation homepage to avoid 404 not found errors. </a:t>
            </a:r>
            <a:endParaRPr sz="1600">
              <a:solidFill>
                <a:schemeClr val="accent1"/>
              </a:solidFill>
              <a:latin typeface="Lato"/>
              <a:ea typeface="Lato"/>
              <a:cs typeface="Lato"/>
              <a:sym typeface="Lato"/>
            </a:endParaRPr>
          </a:p>
        </p:txBody>
      </p:sp>
      <p:cxnSp>
        <p:nvCxnSpPr>
          <p:cNvPr id="154" name="Google Shape;154;g2eb3bca91e6_0_33"/>
          <p:cNvCxnSpPr/>
          <p:nvPr/>
        </p:nvCxnSpPr>
        <p:spPr>
          <a:xfrm flipH="1">
            <a:off x="4074100" y="3523425"/>
            <a:ext cx="739500" cy="231900"/>
          </a:xfrm>
          <a:prstGeom prst="straightConnector1">
            <a:avLst/>
          </a:prstGeom>
          <a:noFill/>
          <a:ln cap="flat" cmpd="sng" w="9525">
            <a:solidFill>
              <a:schemeClr val="dk2"/>
            </a:solidFill>
            <a:prstDash val="solid"/>
            <a:round/>
            <a:headEnd len="med" w="med" type="none"/>
            <a:tailEnd len="med" w="med" type="none"/>
          </a:ln>
        </p:spPr>
      </p:cxnSp>
      <p:cxnSp>
        <p:nvCxnSpPr>
          <p:cNvPr id="155" name="Google Shape;155;g2eb3bca91e6_0_33"/>
          <p:cNvCxnSpPr/>
          <p:nvPr/>
        </p:nvCxnSpPr>
        <p:spPr>
          <a:xfrm rot="10800000">
            <a:off x="5950300" y="3523325"/>
            <a:ext cx="1832400" cy="2319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2ec473ec272_0_10"/>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96854"/>
              <a:buNone/>
            </a:pPr>
            <a:r>
              <a:rPr lang="en" sz="2684"/>
              <a:t>Wikis</a:t>
            </a:r>
            <a:endParaRPr sz="2240"/>
          </a:p>
        </p:txBody>
      </p:sp>
      <p:sp>
        <p:nvSpPr>
          <p:cNvPr id="161" name="Google Shape;161;g2ec473ec272_0_10"/>
          <p:cNvSpPr txBox="1"/>
          <p:nvPr>
            <p:ph idx="1" type="body"/>
          </p:nvPr>
        </p:nvSpPr>
        <p:spPr>
          <a:xfrm>
            <a:off x="465475" y="1408000"/>
            <a:ext cx="4027800" cy="353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800"/>
              <a:t>Each supported repository contains a GitHub wiki:</a:t>
            </a:r>
            <a:endParaRPr sz="1800"/>
          </a:p>
          <a:p>
            <a:pPr indent="-330200" lvl="0" marL="457200" rtl="0" algn="l">
              <a:spcBef>
                <a:spcPts val="0"/>
              </a:spcBef>
              <a:spcAft>
                <a:spcPts val="0"/>
              </a:spcAft>
              <a:buSzPts val="1600"/>
              <a:buChar char="●"/>
            </a:pPr>
            <a:r>
              <a:rPr lang="en" sz="1600" u="sng">
                <a:solidFill>
                  <a:schemeClr val="hlink"/>
                </a:solidFill>
                <a:hlinkClick r:id="rId3"/>
              </a:rPr>
              <a:t>The Short-Range Weather Application</a:t>
            </a:r>
            <a:r>
              <a:rPr lang="en" sz="1600"/>
              <a:t> </a:t>
            </a:r>
            <a:endParaRPr sz="1600"/>
          </a:p>
          <a:p>
            <a:pPr indent="-330200" lvl="0" marL="457200" rtl="0" algn="l">
              <a:spcBef>
                <a:spcPts val="0"/>
              </a:spcBef>
              <a:spcAft>
                <a:spcPts val="0"/>
              </a:spcAft>
              <a:buSzPts val="1600"/>
              <a:buChar char="●"/>
            </a:pPr>
            <a:r>
              <a:rPr lang="en" sz="1600" u="sng">
                <a:solidFill>
                  <a:schemeClr val="hlink"/>
                </a:solidFill>
                <a:hlinkClick r:id="rId4"/>
              </a:rPr>
              <a:t>The UFS Weather Model</a:t>
            </a:r>
            <a:r>
              <a:rPr lang="en" sz="1600"/>
              <a:t> </a:t>
            </a:r>
            <a:endParaRPr sz="1600"/>
          </a:p>
          <a:p>
            <a:pPr indent="-330200" lvl="0" marL="457200" rtl="0" algn="l">
              <a:spcBef>
                <a:spcPts val="0"/>
              </a:spcBef>
              <a:spcAft>
                <a:spcPts val="0"/>
              </a:spcAft>
              <a:buSzPts val="1600"/>
              <a:buChar char="●"/>
            </a:pPr>
            <a:r>
              <a:rPr lang="en" sz="1600" u="sng">
                <a:solidFill>
                  <a:schemeClr val="hlink"/>
                </a:solidFill>
                <a:hlinkClick r:id="rId5"/>
              </a:rPr>
              <a:t>The Land Data Assimilation System</a:t>
            </a:r>
            <a:endParaRPr sz="1600"/>
          </a:p>
          <a:p>
            <a:pPr indent="-330200" lvl="0" marL="457200" rtl="0" algn="l">
              <a:spcBef>
                <a:spcPts val="0"/>
              </a:spcBef>
              <a:spcAft>
                <a:spcPts val="0"/>
              </a:spcAft>
              <a:buSzPts val="1600"/>
              <a:buChar char="●"/>
            </a:pPr>
            <a:r>
              <a:rPr lang="en" sz="1600" u="sng">
                <a:solidFill>
                  <a:schemeClr val="hlink"/>
                </a:solidFill>
                <a:hlinkClick r:id="rId6"/>
              </a:rPr>
              <a:t>The Unified Post Processor</a:t>
            </a:r>
            <a:endParaRPr sz="1600"/>
          </a:p>
          <a:p>
            <a:pPr indent="-330200" lvl="0" marL="457200" rtl="0" algn="l">
              <a:lnSpc>
                <a:spcPct val="150000"/>
              </a:lnSpc>
              <a:spcBef>
                <a:spcPts val="0"/>
              </a:spcBef>
              <a:spcAft>
                <a:spcPts val="0"/>
              </a:spcAft>
              <a:buSzPts val="1600"/>
              <a:buChar char="●"/>
            </a:pPr>
            <a:r>
              <a:rPr lang="en" sz="1600" u="sng">
                <a:solidFill>
                  <a:schemeClr val="hlink"/>
                </a:solidFill>
                <a:hlinkClick r:id="rId7"/>
              </a:rPr>
              <a:t>Unified Workflow Tools</a:t>
            </a:r>
            <a:r>
              <a:rPr lang="en" sz="1600"/>
              <a:t> </a:t>
            </a:r>
            <a:endParaRPr sz="1800"/>
          </a:p>
          <a:p>
            <a:pPr indent="0" lvl="0" marL="0" rtl="0" algn="l">
              <a:spcBef>
                <a:spcPts val="0"/>
              </a:spcBef>
              <a:spcAft>
                <a:spcPts val="0"/>
              </a:spcAft>
              <a:buNone/>
            </a:pPr>
            <a:r>
              <a:rPr lang="en" sz="1800"/>
              <a:t>Wikis </a:t>
            </a:r>
            <a:r>
              <a:rPr lang="en" sz="1800"/>
              <a:t>generally contain sections for: </a:t>
            </a:r>
            <a:endParaRPr sz="1800"/>
          </a:p>
          <a:p>
            <a:pPr indent="-330200" lvl="0" marL="457200" rtl="0" algn="l">
              <a:spcBef>
                <a:spcPts val="0"/>
              </a:spcBef>
              <a:spcAft>
                <a:spcPts val="0"/>
              </a:spcAft>
              <a:buSzPts val="1600"/>
              <a:buChar char="●"/>
            </a:pPr>
            <a:r>
              <a:rPr lang="en" sz="1600"/>
              <a:t>Getting Started</a:t>
            </a:r>
            <a:endParaRPr sz="1600"/>
          </a:p>
          <a:p>
            <a:pPr indent="-330200" lvl="0" marL="457200" rtl="0" algn="l">
              <a:spcBef>
                <a:spcPts val="0"/>
              </a:spcBef>
              <a:spcAft>
                <a:spcPts val="0"/>
              </a:spcAft>
              <a:buSzPts val="1600"/>
              <a:buChar char="●"/>
            </a:pPr>
            <a:r>
              <a:rPr lang="en" sz="1600"/>
              <a:t>Documentation &amp; User Support</a:t>
            </a:r>
            <a:endParaRPr sz="1600"/>
          </a:p>
          <a:p>
            <a:pPr indent="-330200" lvl="0" marL="457200" rtl="0" algn="l">
              <a:spcBef>
                <a:spcPts val="0"/>
              </a:spcBef>
              <a:spcAft>
                <a:spcPts val="0"/>
              </a:spcAft>
              <a:buSzPts val="1600"/>
              <a:buChar char="●"/>
            </a:pPr>
            <a:r>
              <a:rPr lang="en" sz="1600"/>
              <a:t>Developers</a:t>
            </a:r>
            <a:endParaRPr sz="1800"/>
          </a:p>
        </p:txBody>
      </p:sp>
      <p:pic>
        <p:nvPicPr>
          <p:cNvPr id="162" name="Google Shape;162;g2ec473ec272_0_10"/>
          <p:cNvPicPr preferRelativeResize="0"/>
          <p:nvPr/>
        </p:nvPicPr>
        <p:blipFill>
          <a:blip r:embed="rId8">
            <a:alphaModFix/>
          </a:blip>
          <a:stretch>
            <a:fillRect/>
          </a:stretch>
        </p:blipFill>
        <p:spPr>
          <a:xfrm>
            <a:off x="4288650" y="701675"/>
            <a:ext cx="4345923" cy="3102430"/>
          </a:xfrm>
          <a:prstGeom prst="rect">
            <a:avLst/>
          </a:prstGeom>
          <a:noFill/>
          <a:ln>
            <a:noFill/>
          </a:ln>
        </p:spPr>
      </p:pic>
      <p:pic>
        <p:nvPicPr>
          <p:cNvPr id="163" name="Google Shape;163;g2ec473ec272_0_10"/>
          <p:cNvPicPr preferRelativeResize="0"/>
          <p:nvPr/>
        </p:nvPicPr>
        <p:blipFill>
          <a:blip r:embed="rId9">
            <a:alphaModFix/>
          </a:blip>
          <a:stretch>
            <a:fillRect/>
          </a:stretch>
        </p:blipFill>
        <p:spPr>
          <a:xfrm>
            <a:off x="4730225" y="1776800"/>
            <a:ext cx="4345925" cy="32464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2e9f36ad780_0_16"/>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2440"/>
              <a:t>GitHub Discussions</a:t>
            </a:r>
            <a:endParaRPr sz="2440"/>
          </a:p>
        </p:txBody>
      </p:sp>
      <p:sp>
        <p:nvSpPr>
          <p:cNvPr id="169" name="Google Shape;169;g2e9f36ad780_0_16"/>
          <p:cNvSpPr txBox="1"/>
          <p:nvPr>
            <p:ph idx="1" type="body"/>
          </p:nvPr>
        </p:nvSpPr>
        <p:spPr>
          <a:xfrm>
            <a:off x="465475" y="1408000"/>
            <a:ext cx="4061100" cy="3299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t>Post </a:t>
            </a:r>
            <a:r>
              <a:rPr b="1" lang="en" sz="1800"/>
              <a:t>Questions</a:t>
            </a:r>
            <a:r>
              <a:rPr lang="en" sz="1800"/>
              <a:t> on GitHub Discussions: </a:t>
            </a:r>
            <a:endParaRPr sz="1800"/>
          </a:p>
          <a:p>
            <a:pPr indent="-342900" lvl="0" marL="457200" rtl="0" algn="l">
              <a:spcBef>
                <a:spcPts val="0"/>
              </a:spcBef>
              <a:spcAft>
                <a:spcPts val="0"/>
              </a:spcAft>
              <a:buSzPts val="1800"/>
              <a:buChar char="●"/>
            </a:pPr>
            <a:r>
              <a:rPr lang="en" sz="1800" u="sng">
                <a:solidFill>
                  <a:schemeClr val="hlink"/>
                </a:solidFill>
                <a:hlinkClick r:id="rId3"/>
              </a:rPr>
              <a:t>General/Miscellaneous Questions</a:t>
            </a:r>
            <a:r>
              <a:rPr lang="en" sz="1800"/>
              <a:t> </a:t>
            </a:r>
            <a:endParaRPr sz="1800"/>
          </a:p>
          <a:p>
            <a:pPr indent="-342900" lvl="0" marL="457200" rtl="0" algn="l">
              <a:spcBef>
                <a:spcPts val="0"/>
              </a:spcBef>
              <a:spcAft>
                <a:spcPts val="0"/>
              </a:spcAft>
              <a:buSzPts val="1800"/>
              <a:buChar char="●"/>
            </a:pPr>
            <a:r>
              <a:rPr lang="en" sz="1800" u="sng">
                <a:solidFill>
                  <a:schemeClr val="hlink"/>
                </a:solidFill>
                <a:hlinkClick r:id="rId4"/>
              </a:rPr>
              <a:t>The Short-Range Weather Application</a:t>
            </a:r>
            <a:r>
              <a:rPr lang="en" sz="1800"/>
              <a:t> </a:t>
            </a:r>
            <a:endParaRPr sz="1800"/>
          </a:p>
          <a:p>
            <a:pPr indent="-342900" lvl="0" marL="457200" rtl="0" algn="l">
              <a:spcBef>
                <a:spcPts val="0"/>
              </a:spcBef>
              <a:spcAft>
                <a:spcPts val="0"/>
              </a:spcAft>
              <a:buSzPts val="1800"/>
              <a:buChar char="●"/>
            </a:pPr>
            <a:r>
              <a:rPr lang="en" sz="1800" u="sng">
                <a:solidFill>
                  <a:schemeClr val="hlink"/>
                </a:solidFill>
                <a:hlinkClick r:id="rId5"/>
              </a:rPr>
              <a:t>The UFS Weather Model</a:t>
            </a:r>
            <a:r>
              <a:rPr lang="en" sz="1800"/>
              <a:t> </a:t>
            </a:r>
            <a:endParaRPr sz="1800"/>
          </a:p>
          <a:p>
            <a:pPr indent="-342900" lvl="0" marL="457200" rtl="0" algn="l">
              <a:spcBef>
                <a:spcPts val="0"/>
              </a:spcBef>
              <a:spcAft>
                <a:spcPts val="0"/>
              </a:spcAft>
              <a:buSzPts val="1800"/>
              <a:buChar char="●"/>
            </a:pPr>
            <a:r>
              <a:rPr lang="en" sz="1800" u="sng">
                <a:solidFill>
                  <a:schemeClr val="hlink"/>
                </a:solidFill>
                <a:hlinkClick r:id="rId6"/>
              </a:rPr>
              <a:t>The Land Data Assimilation System</a:t>
            </a:r>
            <a:endParaRPr sz="1800"/>
          </a:p>
          <a:p>
            <a:pPr indent="-342900" lvl="0" marL="457200" rtl="0" algn="l">
              <a:spcBef>
                <a:spcPts val="0"/>
              </a:spcBef>
              <a:spcAft>
                <a:spcPts val="0"/>
              </a:spcAft>
              <a:buSzPts val="1800"/>
              <a:buChar char="●"/>
            </a:pPr>
            <a:r>
              <a:rPr lang="en" sz="1800" u="sng">
                <a:solidFill>
                  <a:schemeClr val="hlink"/>
                </a:solidFill>
                <a:hlinkClick r:id="rId7"/>
              </a:rPr>
              <a:t>The Unified Post Processor</a:t>
            </a:r>
            <a:endParaRPr sz="1800"/>
          </a:p>
          <a:p>
            <a:pPr indent="-342900" lvl="0" marL="457200" rtl="0" algn="l">
              <a:spcBef>
                <a:spcPts val="0"/>
              </a:spcBef>
              <a:spcAft>
                <a:spcPts val="0"/>
              </a:spcAft>
              <a:buSzPts val="1800"/>
              <a:buChar char="●"/>
            </a:pPr>
            <a:r>
              <a:rPr lang="en" sz="1800" u="sng">
                <a:solidFill>
                  <a:schemeClr val="hlink"/>
                </a:solidFill>
                <a:hlinkClick r:id="rId8"/>
              </a:rPr>
              <a:t>Unified Workflow Tools</a:t>
            </a:r>
            <a:r>
              <a:rPr lang="en" sz="1800"/>
              <a:t> </a:t>
            </a:r>
            <a:endParaRPr sz="1800"/>
          </a:p>
        </p:txBody>
      </p:sp>
      <p:sp>
        <p:nvSpPr>
          <p:cNvPr id="170" name="Google Shape;170;g2e9f36ad780_0_16"/>
          <p:cNvSpPr txBox="1"/>
          <p:nvPr/>
        </p:nvSpPr>
        <p:spPr>
          <a:xfrm>
            <a:off x="4692200" y="1408000"/>
            <a:ext cx="3950700" cy="2692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accent1"/>
                </a:solidFill>
                <a:latin typeface="Lato"/>
                <a:ea typeface="Lato"/>
                <a:cs typeface="Lato"/>
                <a:sym typeface="Lato"/>
              </a:rPr>
              <a:t>Submit </a:t>
            </a:r>
            <a:r>
              <a:rPr b="1" lang="en" sz="1800">
                <a:solidFill>
                  <a:schemeClr val="accent1"/>
                </a:solidFill>
                <a:latin typeface="Lato"/>
                <a:ea typeface="Lato"/>
                <a:cs typeface="Lato"/>
                <a:sym typeface="Lato"/>
              </a:rPr>
              <a:t>feature/enhancement requests</a:t>
            </a:r>
            <a:r>
              <a:rPr lang="en" sz="1800">
                <a:solidFill>
                  <a:schemeClr val="accent1"/>
                </a:solidFill>
                <a:latin typeface="Lato"/>
                <a:ea typeface="Lato"/>
                <a:cs typeface="Lato"/>
                <a:sym typeface="Lato"/>
              </a:rPr>
              <a:t>: </a:t>
            </a:r>
            <a:endParaRPr sz="1800">
              <a:solidFill>
                <a:schemeClr val="accent1"/>
              </a:solidFill>
              <a:latin typeface="Lato"/>
              <a:ea typeface="Lato"/>
              <a:cs typeface="Lato"/>
              <a:sym typeface="Lato"/>
            </a:endParaRPr>
          </a:p>
          <a:p>
            <a:pPr indent="-342900" lvl="0" marL="457200" rtl="0" algn="l">
              <a:lnSpc>
                <a:spcPct val="115000"/>
              </a:lnSpc>
              <a:spcBef>
                <a:spcPts val="0"/>
              </a:spcBef>
              <a:spcAft>
                <a:spcPts val="0"/>
              </a:spcAft>
              <a:buClr>
                <a:schemeClr val="accent1"/>
              </a:buClr>
              <a:buSzPts val="1800"/>
              <a:buFont typeface="Lato"/>
              <a:buChar char="●"/>
            </a:pPr>
            <a:r>
              <a:rPr lang="en" sz="1800">
                <a:solidFill>
                  <a:schemeClr val="accent1"/>
                </a:solidFill>
                <a:latin typeface="Lato"/>
                <a:ea typeface="Lato"/>
                <a:cs typeface="Lato"/>
                <a:sym typeface="Lato"/>
              </a:rPr>
              <a:t>Post in the </a:t>
            </a:r>
            <a:r>
              <a:rPr lang="en" sz="1800" u="sng">
                <a:solidFill>
                  <a:schemeClr val="accent5"/>
                </a:solidFill>
                <a:latin typeface="Lato"/>
                <a:ea typeface="Lato"/>
                <a:cs typeface="Lato"/>
                <a:sym typeface="Lato"/>
                <a:hlinkClick r:id="rId9">
                  <a:extLst>
                    <a:ext uri="{A12FA001-AC4F-418D-AE19-62706E023703}">
                      <ahyp:hlinkClr val="tx"/>
                    </a:ext>
                  </a:extLst>
                </a:hlinkClick>
              </a:rPr>
              <a:t>ufs-community Enhancement</a:t>
            </a:r>
            <a:r>
              <a:rPr lang="en" sz="1800">
                <a:solidFill>
                  <a:schemeClr val="accent1"/>
                </a:solidFill>
                <a:latin typeface="Lato"/>
                <a:ea typeface="Lato"/>
                <a:cs typeface="Lato"/>
                <a:sym typeface="Lato"/>
              </a:rPr>
              <a:t> category.</a:t>
            </a:r>
            <a:endParaRPr sz="1800">
              <a:solidFill>
                <a:schemeClr val="accent1"/>
              </a:solidFill>
              <a:latin typeface="Lato"/>
              <a:ea typeface="Lato"/>
              <a:cs typeface="Lato"/>
              <a:sym typeface="Lato"/>
            </a:endParaRPr>
          </a:p>
          <a:p>
            <a:pPr indent="-342900" lvl="0" marL="457200" rtl="0" algn="l">
              <a:lnSpc>
                <a:spcPct val="115000"/>
              </a:lnSpc>
              <a:spcBef>
                <a:spcPts val="0"/>
              </a:spcBef>
              <a:spcAft>
                <a:spcPts val="0"/>
              </a:spcAft>
              <a:buClr>
                <a:schemeClr val="accent1"/>
              </a:buClr>
              <a:buSzPts val="1800"/>
              <a:buFont typeface="Lato"/>
              <a:buChar char="●"/>
            </a:pPr>
            <a:r>
              <a:rPr lang="en" sz="1800">
                <a:solidFill>
                  <a:schemeClr val="accent1"/>
                </a:solidFill>
                <a:latin typeface="Lato"/>
                <a:ea typeface="Lato"/>
                <a:cs typeface="Lato"/>
                <a:sym typeface="Lato"/>
              </a:rPr>
              <a:t>Post in the “Enhancement” category for the relevant repository.</a:t>
            </a:r>
            <a:endParaRPr sz="1800">
              <a:solidFill>
                <a:schemeClr val="accent1"/>
              </a:solidFill>
              <a:latin typeface="Lato"/>
              <a:ea typeface="Lato"/>
              <a:cs typeface="Lato"/>
              <a:sym typeface="Lato"/>
            </a:endParaRPr>
          </a:p>
          <a:p>
            <a:pPr indent="-342900" lvl="0" marL="457200" rtl="0" algn="l">
              <a:lnSpc>
                <a:spcPct val="115000"/>
              </a:lnSpc>
              <a:spcBef>
                <a:spcPts val="0"/>
              </a:spcBef>
              <a:spcAft>
                <a:spcPts val="0"/>
              </a:spcAft>
              <a:buClr>
                <a:schemeClr val="accent1"/>
              </a:buClr>
              <a:buSzPts val="1800"/>
              <a:buFont typeface="Lato"/>
              <a:buChar char="●"/>
            </a:pPr>
            <a:r>
              <a:rPr lang="en" sz="1800">
                <a:solidFill>
                  <a:schemeClr val="accent1"/>
                </a:solidFill>
                <a:latin typeface="Lato"/>
                <a:ea typeface="Lato"/>
                <a:cs typeface="Lato"/>
                <a:sym typeface="Lato"/>
              </a:rPr>
              <a:t>Email us! </a:t>
            </a:r>
            <a:r>
              <a:rPr lang="en" sz="1800" u="sng">
                <a:solidFill>
                  <a:schemeClr val="accent5"/>
                </a:solidFill>
                <a:latin typeface="Lato"/>
                <a:ea typeface="Lato"/>
                <a:cs typeface="Lato"/>
                <a:sym typeface="Lato"/>
                <a:hlinkClick r:id="rId10">
                  <a:extLst>
                    <a:ext uri="{A12FA001-AC4F-418D-AE19-62706E023703}">
                      <ahyp:hlinkClr val="tx"/>
                    </a:ext>
                  </a:extLst>
                </a:hlinkClick>
              </a:rPr>
              <a:t>support.epic@noaa.gov</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2ec473ec272_0_34"/>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sz="2440"/>
              <a:t>Data Buckets</a:t>
            </a:r>
            <a:endParaRPr sz="2440"/>
          </a:p>
        </p:txBody>
      </p:sp>
      <p:sp>
        <p:nvSpPr>
          <p:cNvPr id="176" name="Google Shape;176;g2ec473ec272_0_34"/>
          <p:cNvSpPr txBox="1"/>
          <p:nvPr>
            <p:ph idx="1" type="body"/>
          </p:nvPr>
        </p:nvSpPr>
        <p:spPr>
          <a:xfrm>
            <a:off x="465475" y="1408000"/>
            <a:ext cx="7831200" cy="3329700"/>
          </a:xfrm>
          <a:prstGeom prst="rect">
            <a:avLst/>
          </a:prstGeom>
          <a:noFill/>
          <a:ln>
            <a:noFill/>
          </a:ln>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lang="en" sz="1800"/>
              <a:t>Application releases include data for sample cases:</a:t>
            </a:r>
            <a:endParaRPr sz="1800"/>
          </a:p>
          <a:p>
            <a:pPr indent="-342900" lvl="0" marL="457200" rtl="0" algn="l">
              <a:lnSpc>
                <a:spcPct val="105000"/>
              </a:lnSpc>
              <a:spcBef>
                <a:spcPts val="0"/>
              </a:spcBef>
              <a:spcAft>
                <a:spcPts val="0"/>
              </a:spcAft>
              <a:buSzPts val="1800"/>
              <a:buChar char="●"/>
            </a:pPr>
            <a:r>
              <a:rPr lang="en" sz="1800" u="sng">
                <a:solidFill>
                  <a:schemeClr val="accent5"/>
                </a:solidFill>
                <a:hlinkClick r:id="rId3">
                  <a:extLst>
                    <a:ext uri="{A12FA001-AC4F-418D-AE19-62706E023703}">
                      <ahyp:hlinkClr val="tx"/>
                    </a:ext>
                  </a:extLst>
                </a:hlinkClick>
              </a:rPr>
              <a:t>SRW App Data Bucket</a:t>
            </a:r>
            <a:endParaRPr sz="1800"/>
          </a:p>
          <a:p>
            <a:pPr indent="-342900" lvl="0" marL="457200" rtl="0" algn="l">
              <a:lnSpc>
                <a:spcPct val="105000"/>
              </a:lnSpc>
              <a:spcBef>
                <a:spcPts val="0"/>
              </a:spcBef>
              <a:spcAft>
                <a:spcPts val="0"/>
              </a:spcAft>
              <a:buSzPts val="1800"/>
              <a:buChar char="●"/>
            </a:pPr>
            <a:r>
              <a:rPr lang="en" sz="1800" u="sng">
                <a:solidFill>
                  <a:schemeClr val="accent5"/>
                </a:solidFill>
                <a:hlinkClick r:id="rId4">
                  <a:extLst>
                    <a:ext uri="{A12FA001-AC4F-418D-AE19-62706E023703}">
                      <ahyp:hlinkClr val="tx"/>
                    </a:ext>
                  </a:extLst>
                </a:hlinkClick>
              </a:rPr>
              <a:t>Land DA Data Bucket</a:t>
            </a:r>
            <a:endParaRPr sz="1800"/>
          </a:p>
          <a:p>
            <a:pPr indent="0" lvl="0" marL="0" rtl="0" algn="l">
              <a:lnSpc>
                <a:spcPct val="105000"/>
              </a:lnSpc>
              <a:spcBef>
                <a:spcPts val="0"/>
              </a:spcBef>
              <a:spcAft>
                <a:spcPts val="0"/>
              </a:spcAft>
              <a:buNone/>
            </a:pPr>
            <a:r>
              <a:t/>
            </a:r>
            <a:endParaRPr sz="1800"/>
          </a:p>
          <a:p>
            <a:pPr indent="0" lvl="0" marL="0" rtl="0" algn="l">
              <a:lnSpc>
                <a:spcPct val="105000"/>
              </a:lnSpc>
              <a:spcBef>
                <a:spcPts val="0"/>
              </a:spcBef>
              <a:spcAft>
                <a:spcPts val="0"/>
              </a:spcAft>
              <a:buNone/>
            </a:pPr>
            <a:r>
              <a:rPr lang="en" sz="1800"/>
              <a:t>The WM provides regression test data for the last 60 days of develop branch code:</a:t>
            </a:r>
            <a:endParaRPr sz="1800"/>
          </a:p>
          <a:p>
            <a:pPr indent="-342900" lvl="0" marL="457200" rtl="0" algn="l">
              <a:lnSpc>
                <a:spcPct val="105000"/>
              </a:lnSpc>
              <a:spcBef>
                <a:spcPts val="0"/>
              </a:spcBef>
              <a:spcAft>
                <a:spcPts val="0"/>
              </a:spcAft>
              <a:buSzPts val="1800"/>
              <a:buChar char="●"/>
            </a:pPr>
            <a:r>
              <a:rPr lang="en" sz="1800" u="sng">
                <a:solidFill>
                  <a:schemeClr val="accent5"/>
                </a:solidFill>
                <a:hlinkClick r:id="rId5">
                  <a:extLst>
                    <a:ext uri="{A12FA001-AC4F-418D-AE19-62706E023703}">
                      <ahyp:hlinkClr val="tx"/>
                    </a:ext>
                  </a:extLst>
                </a:hlinkClick>
              </a:rPr>
              <a:t>Weather Model Regression Test Data Bucket</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145FA6"/>
      </a:accent2>
      <a:accent3>
        <a:srgbClr val="EE4238"/>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