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embeddedFontLst>
    <p:embeddedFont>
      <p:font typeface="Raleway"/>
      <p:regular r:id="rId42"/>
      <p:bold r:id="rId43"/>
      <p:italic r:id="rId44"/>
      <p:boldItalic r:id="rId45"/>
    </p:embeddedFont>
    <p:embeddedFont>
      <p:font typeface="Raleway SemiBold"/>
      <p:regular r:id="rId46"/>
      <p:bold r:id="rId47"/>
      <p:italic r:id="rId48"/>
      <p:boldItalic r:id="rId49"/>
    </p:embeddedFont>
    <p:embeddedFont>
      <p:font typeface="Roboto"/>
      <p:regular r:id="rId50"/>
      <p:bold r:id="rId51"/>
      <p:italic r:id="rId52"/>
      <p:boldItalic r:id="rId53"/>
    </p:embeddedFont>
    <p:embeddedFont>
      <p:font typeface="Proxima Nova"/>
      <p:regular r:id="rId54"/>
      <p:bold r:id="rId55"/>
      <p:italic r:id="rId56"/>
      <p:boldItalic r:id="rId57"/>
    </p:embeddedFont>
    <p:embeddedFont>
      <p:font typeface="Lato"/>
      <p:regular r:id="rId58"/>
      <p:bold r:id="rId59"/>
      <p:italic r:id="rId60"/>
      <p:boldItalic r:id="rId61"/>
    </p:embeddedFont>
    <p:embeddedFont>
      <p:font typeface="Arial Narrow"/>
      <p:regular r:id="rId62"/>
      <p:bold r:id="rId63"/>
      <p:italic r:id="rId64"/>
      <p:boldItalic r:id="rId65"/>
    </p:embeddedFont>
    <p:embeddedFont>
      <p:font typeface="Roboto Condensed"/>
      <p:regular r:id="rId66"/>
      <p:bold r:id="rId67"/>
      <p:italic r:id="rId68"/>
      <p:boldItalic r:id="rId69"/>
    </p:embeddedFont>
    <p:embeddedFont>
      <p:font typeface="Open Sans"/>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4" roundtripDataSignature="AMtx7mgJVRJUuteZm5DTkakeEqVtJRUNA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B2DD7DE-90E7-4CE4-BB1C-FBB4F376EE08}">
  <a:tblStyle styleId="{9B2DD7DE-90E7-4CE4-BB1C-FBB4F376EE08}"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9E9"/>
          </a:solidFill>
        </a:fill>
      </a:tcStyle>
    </a:wholeTbl>
    <a:band1H>
      <a:tcTxStyle/>
      <a:tcStyle>
        <a:fill>
          <a:solidFill>
            <a:srgbClr val="D0D0D0"/>
          </a:solidFill>
        </a:fill>
      </a:tcStyle>
    </a:band1H>
    <a:band2H>
      <a:tcTxStyle/>
    </a:band2H>
    <a:band1V>
      <a:tcTxStyle/>
      <a:tcStyle>
        <a:fill>
          <a:solidFill>
            <a:srgbClr val="D0D0D0"/>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4AAE5ED7-F6C0-428B-B7A8-5213F8A40000}"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9A9FC159-AB55-4A4F-84A9-C9A5E49FA360}" styleName="Table_2">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Raleway-regular.fntdata"/><Relationship Id="rId41" Type="http://schemas.openxmlformats.org/officeDocument/2006/relationships/slide" Target="slides/slide36.xml"/><Relationship Id="rId44" Type="http://schemas.openxmlformats.org/officeDocument/2006/relationships/font" Target="fonts/Raleway-italic.fntdata"/><Relationship Id="rId43" Type="http://schemas.openxmlformats.org/officeDocument/2006/relationships/font" Target="fonts/Raleway-bold.fntdata"/><Relationship Id="rId46" Type="http://schemas.openxmlformats.org/officeDocument/2006/relationships/font" Target="fonts/RalewaySemiBold-regular.fntdata"/><Relationship Id="rId45" Type="http://schemas.openxmlformats.org/officeDocument/2006/relationships/font" Target="fonts/Raleway-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alewaySemiBold-italic.fntdata"/><Relationship Id="rId47" Type="http://schemas.openxmlformats.org/officeDocument/2006/relationships/font" Target="fonts/RalewaySemiBold-bold.fntdata"/><Relationship Id="rId49" Type="http://schemas.openxmlformats.org/officeDocument/2006/relationships/font" Target="fonts/RalewaySemiBold-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OpenSans-boldItalic.fntdata"/><Relationship Id="rId72" Type="http://schemas.openxmlformats.org/officeDocument/2006/relationships/font" Target="fonts/OpenSans-italic.fntdata"/><Relationship Id="rId31" Type="http://schemas.openxmlformats.org/officeDocument/2006/relationships/slide" Target="slides/slide26.xml"/><Relationship Id="rId30" Type="http://schemas.openxmlformats.org/officeDocument/2006/relationships/slide" Target="slides/slide25.xml"/><Relationship Id="rId74" Type="http://customschemas.google.com/relationships/presentationmetadata" Target="metadata"/><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OpenSans-bold.fntdata"/><Relationship Id="rId70" Type="http://schemas.openxmlformats.org/officeDocument/2006/relationships/font" Target="fonts/OpenSans-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ArialNarrow-regular.fntdata"/><Relationship Id="rId61" Type="http://schemas.openxmlformats.org/officeDocument/2006/relationships/font" Target="fonts/Lato-boldItalic.fntdata"/><Relationship Id="rId20" Type="http://schemas.openxmlformats.org/officeDocument/2006/relationships/slide" Target="slides/slide15.xml"/><Relationship Id="rId64" Type="http://schemas.openxmlformats.org/officeDocument/2006/relationships/font" Target="fonts/ArialNarrow-italic.fntdata"/><Relationship Id="rId63" Type="http://schemas.openxmlformats.org/officeDocument/2006/relationships/font" Target="fonts/ArialNarrow-bold.fntdata"/><Relationship Id="rId22" Type="http://schemas.openxmlformats.org/officeDocument/2006/relationships/slide" Target="slides/slide17.xml"/><Relationship Id="rId66" Type="http://schemas.openxmlformats.org/officeDocument/2006/relationships/font" Target="fonts/RobotoCondensed-regular.fntdata"/><Relationship Id="rId21" Type="http://schemas.openxmlformats.org/officeDocument/2006/relationships/slide" Target="slides/slide16.xml"/><Relationship Id="rId65" Type="http://schemas.openxmlformats.org/officeDocument/2006/relationships/font" Target="fonts/ArialNarrow-boldItalic.fntdata"/><Relationship Id="rId24" Type="http://schemas.openxmlformats.org/officeDocument/2006/relationships/slide" Target="slides/slide19.xml"/><Relationship Id="rId68" Type="http://schemas.openxmlformats.org/officeDocument/2006/relationships/font" Target="fonts/RobotoCondensed-italic.fntdata"/><Relationship Id="rId23" Type="http://schemas.openxmlformats.org/officeDocument/2006/relationships/slide" Target="slides/slide18.xml"/><Relationship Id="rId67" Type="http://schemas.openxmlformats.org/officeDocument/2006/relationships/font" Target="fonts/RobotoCondensed-bold.fntdata"/><Relationship Id="rId60" Type="http://schemas.openxmlformats.org/officeDocument/2006/relationships/font" Target="fonts/Lato-italic.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obotoCondensed-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bold.fntdata"/><Relationship Id="rId50" Type="http://schemas.openxmlformats.org/officeDocument/2006/relationships/font" Target="fonts/Roboto-regular.fntdata"/><Relationship Id="rId53" Type="http://schemas.openxmlformats.org/officeDocument/2006/relationships/font" Target="fonts/Roboto-boldItalic.fntdata"/><Relationship Id="rId52" Type="http://schemas.openxmlformats.org/officeDocument/2006/relationships/font" Target="fonts/Roboto-italic.fntdata"/><Relationship Id="rId11" Type="http://schemas.openxmlformats.org/officeDocument/2006/relationships/slide" Target="slides/slide6.xml"/><Relationship Id="rId55" Type="http://schemas.openxmlformats.org/officeDocument/2006/relationships/font" Target="fonts/ProximaNova-bold.fntdata"/><Relationship Id="rId10" Type="http://schemas.openxmlformats.org/officeDocument/2006/relationships/slide" Target="slides/slide5.xml"/><Relationship Id="rId54" Type="http://schemas.openxmlformats.org/officeDocument/2006/relationships/font" Target="fonts/ProximaNova-regular.fntdata"/><Relationship Id="rId13" Type="http://schemas.openxmlformats.org/officeDocument/2006/relationships/slide" Target="slides/slide8.xml"/><Relationship Id="rId57" Type="http://schemas.openxmlformats.org/officeDocument/2006/relationships/font" Target="fonts/ProximaNova-boldItalic.fntdata"/><Relationship Id="rId12" Type="http://schemas.openxmlformats.org/officeDocument/2006/relationships/slide" Target="slides/slide7.xml"/><Relationship Id="rId56" Type="http://schemas.openxmlformats.org/officeDocument/2006/relationships/font" Target="fonts/ProximaNova-italic.fntdata"/><Relationship Id="rId15" Type="http://schemas.openxmlformats.org/officeDocument/2006/relationships/slide" Target="slides/slide10.xml"/><Relationship Id="rId59" Type="http://schemas.openxmlformats.org/officeDocument/2006/relationships/font" Target="fonts/Lato-bold.fntdata"/><Relationship Id="rId14" Type="http://schemas.openxmlformats.org/officeDocument/2006/relationships/slide" Target="slides/slide9.xml"/><Relationship Id="rId58" Type="http://schemas.openxmlformats.org/officeDocument/2006/relationships/font" Target="fonts/Lato-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eca0df8d6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g2eca0df8d6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ed70024c59_0_4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g2ed70024c59_0_4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John</a:t>
            </a:r>
            <a:endParaRPr/>
          </a:p>
          <a:p>
            <a:pPr indent="0" lvl="0" marL="0" rtl="0" algn="l">
              <a:lnSpc>
                <a:spcPct val="100000"/>
              </a:lnSpc>
              <a:spcBef>
                <a:spcPts val="0"/>
              </a:spcBef>
              <a:spcAft>
                <a:spcPts val="0"/>
              </a:spcAft>
              <a:buSzPts val="1100"/>
              <a:buNone/>
            </a:pPr>
            <a:r>
              <a:t/>
            </a:r>
            <a:endParaRPr/>
          </a:p>
          <a:p>
            <a:pPr indent="-361950" lvl="0" marL="457200" rtl="0" algn="l">
              <a:lnSpc>
                <a:spcPct val="115000"/>
              </a:lnSpc>
              <a:spcBef>
                <a:spcPts val="0"/>
              </a:spcBef>
              <a:spcAft>
                <a:spcPts val="0"/>
              </a:spcAft>
              <a:buClr>
                <a:srgbClr val="595959"/>
              </a:buClr>
              <a:buSzPts val="2100"/>
              <a:buFont typeface="Lato"/>
              <a:buChar char="●"/>
            </a:pPr>
            <a:r>
              <a:rPr lang="en" sz="2100">
                <a:solidFill>
                  <a:srgbClr val="595959"/>
                </a:solidFill>
                <a:latin typeface="Lato"/>
                <a:ea typeface="Lato"/>
                <a:cs typeface="Lato"/>
                <a:sym typeface="Lato"/>
              </a:rPr>
              <a:t>facilitated by similar standards, coding practices, etc…</a:t>
            </a:r>
            <a:endParaRPr sz="2100">
              <a:solidFill>
                <a:srgbClr val="FF0000"/>
              </a:solidFill>
              <a:latin typeface="Lato"/>
              <a:ea typeface="Lato"/>
              <a:cs typeface="Lato"/>
              <a:sym typeface="Lato"/>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ecb3f77fdd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g2ecb3f77fdd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Steve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ecb3f77fdd_3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Steve</a:t>
            </a:r>
            <a:endParaRPr/>
          </a:p>
        </p:txBody>
      </p:sp>
      <p:sp>
        <p:nvSpPr>
          <p:cNvPr id="273" name="Google Shape;273;g2ecb3f77fdd_3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ecb3f77fdd_3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g2ecb3f77fdd_3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rPr lang="en"/>
              <a:t>Steve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e8b2ea549a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Steve</a:t>
            </a:r>
            <a:endParaRPr/>
          </a:p>
        </p:txBody>
      </p:sp>
      <p:sp>
        <p:nvSpPr>
          <p:cNvPr id="292" name="Google Shape;292;g2e8b2ea549a_0_18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e8b2ea549a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Steve</a:t>
            </a:r>
            <a:endParaRPr/>
          </a:p>
        </p:txBody>
      </p:sp>
      <p:sp>
        <p:nvSpPr>
          <p:cNvPr id="305" name="Google Shape;305;g2e8b2ea549a_0_17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ecb3f77fdd_3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Steve</a:t>
            </a:r>
            <a:endParaRPr/>
          </a:p>
        </p:txBody>
      </p:sp>
      <p:sp>
        <p:nvSpPr>
          <p:cNvPr id="315" name="Google Shape;315;g2ecb3f77fdd_3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ecb3f77fdd_3_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g2ecb3f77fdd_3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200">
                <a:solidFill>
                  <a:schemeClr val="dk1"/>
                </a:solidFill>
                <a:latin typeface="Calibri"/>
                <a:ea typeface="Calibri"/>
                <a:cs typeface="Calibri"/>
                <a:sym typeface="Calibri"/>
              </a:rPr>
              <a:t>Steve</a:t>
            </a:r>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ecb3f77fdd_3_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g2ecb3f77fdd_3_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Steve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ed865ed112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ed865ed112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ecb3f77fdd_3_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g2ecb3f77fdd_3_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Steve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ecb3f77fdd_3_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g2ecb3f77fdd_3_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Steve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edcadf3476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edcadf3476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edcadf347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edcadf347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edcadf3476_1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edcadf3476_1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edcadf3476_1_6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edcadf3476_1_6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edcadf3476_1_6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g2edcadf3476_1_66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4" name="Google Shape;434;g2edcadf3476_1_66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edcadf3476_3_9: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g2edcadf3476_3_9:notes"/>
          <p:cNvSpPr txBox="1"/>
          <p:nvPr>
            <p:ph idx="1" type="body"/>
          </p:nvPr>
        </p:nvSpPr>
        <p:spPr>
          <a:xfrm>
            <a:off x="685800" y="4343400"/>
            <a:ext cx="5486400" cy="4114800"/>
          </a:xfrm>
          <a:prstGeom prst="rect">
            <a:avLst/>
          </a:prstGeom>
          <a:noFill/>
          <a:ln>
            <a:noFill/>
          </a:ln>
        </p:spPr>
        <p:txBody>
          <a:bodyPr anchorCtr="0" anchor="t" bIns="91300" lIns="91300" spcFirstLastPara="1" rIns="91300" wrap="square" tIns="91300">
            <a:noAutofit/>
          </a:bodyPr>
          <a:lstStyle/>
          <a:p>
            <a:pPr indent="0" lvl="0" marL="0" rtl="0" algn="l">
              <a:lnSpc>
                <a:spcPct val="100000"/>
              </a:lnSpc>
              <a:spcBef>
                <a:spcPts val="0"/>
              </a:spcBef>
              <a:spcAft>
                <a:spcPts val="0"/>
              </a:spcAft>
              <a:buSzPts val="1400"/>
              <a:buNone/>
            </a:pPr>
            <a:r>
              <a:t/>
            </a:r>
            <a:endParaRPr/>
          </a:p>
        </p:txBody>
      </p:sp>
      <p:sp>
        <p:nvSpPr>
          <p:cNvPr id="448" name="Google Shape;448;g2edcadf3476_3_9:notes"/>
          <p:cNvSpPr txBox="1"/>
          <p:nvPr>
            <p:ph idx="12" type="sldNum"/>
          </p:nvPr>
        </p:nvSpPr>
        <p:spPr>
          <a:xfrm>
            <a:off x="3884613" y="8685213"/>
            <a:ext cx="2971800" cy="457200"/>
          </a:xfrm>
          <a:prstGeom prst="rect">
            <a:avLst/>
          </a:prstGeom>
          <a:noFill/>
          <a:ln>
            <a:noFill/>
          </a:ln>
        </p:spPr>
        <p:txBody>
          <a:bodyPr anchorCtr="0" anchor="b" bIns="45625" lIns="91300" spcFirstLastPara="1" rIns="91300" wrap="square" tIns="456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sz="1400"/>
              <a:t>‹#›</a:t>
            </a:fld>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edcadf3476_3_148: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g2edcadf3476_3_148: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456" name="Google Shape;456;g2edcadf3476_3_148:notes"/>
          <p:cNvSpPr txBox="1"/>
          <p:nvPr>
            <p:ph idx="12" type="sldNum"/>
          </p:nvPr>
        </p:nvSpPr>
        <p:spPr>
          <a:xfrm>
            <a:off x="3970938" y="8829967"/>
            <a:ext cx="3037800" cy="4647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edcadf3476_3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2edcadf3476_3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ec3a74ee24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g2ec3a74ee24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John</a:t>
            </a:r>
            <a:endParaRPr/>
          </a:p>
          <a:p>
            <a:pPr indent="0" lvl="0" marL="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
              <a:t>We can’t do it alone</a:t>
            </a:r>
            <a:endParaRPr/>
          </a:p>
          <a:p>
            <a:pPr indent="-298450" lvl="0" marL="457200" rtl="0" algn="l">
              <a:lnSpc>
                <a:spcPct val="100000"/>
              </a:lnSpc>
              <a:spcBef>
                <a:spcPts val="0"/>
              </a:spcBef>
              <a:spcAft>
                <a:spcPts val="0"/>
              </a:spcAft>
              <a:buSzPts val="1100"/>
              <a:buChar char="-"/>
            </a:pPr>
            <a:r>
              <a:rPr lang="en"/>
              <a:t>Several pieces of </a:t>
            </a:r>
            <a:r>
              <a:rPr lang="en"/>
              <a:t>legislation</a:t>
            </a:r>
            <a:r>
              <a:rPr lang="en"/>
              <a:t>, from the Weather Act Reauthorization that passed in X to the LEGEND Act that passed in X, </a:t>
            </a:r>
            <a:r>
              <a:rPr lang="en"/>
              <a:t>Congress</a:t>
            </a:r>
            <a:r>
              <a:rPr lang="en"/>
              <a:t> is asking not for us to do work alone, but to work together as the U.S. weather modeling community </a:t>
            </a:r>
            <a:endParaRPr/>
          </a:p>
          <a:p>
            <a:pPr indent="-298450" lvl="0" marL="457200" rtl="0" algn="l">
              <a:lnSpc>
                <a:spcPct val="100000"/>
              </a:lnSpc>
              <a:spcBef>
                <a:spcPts val="0"/>
              </a:spcBef>
              <a:spcAft>
                <a:spcPts val="0"/>
              </a:spcAft>
              <a:buSzPts val="1100"/>
              <a:buChar char="-"/>
            </a:pPr>
            <a:r>
              <a:rPr lang="en"/>
              <a:t>We are seeing successes - </a:t>
            </a:r>
            <a:r>
              <a:rPr lang="en">
                <a:solidFill>
                  <a:schemeClr val="dk1"/>
                </a:solidFill>
              </a:rPr>
              <a:t>the participation for EPIC tutorials and workshops continue to grow at a rate of 300% year over year.  There is significant </a:t>
            </a:r>
            <a:r>
              <a:rPr lang="en">
                <a:solidFill>
                  <a:schemeClr val="dk1"/>
                </a:solidFill>
              </a:rPr>
              <a:t>interest</a:t>
            </a:r>
            <a:r>
              <a:rPr lang="en">
                <a:solidFill>
                  <a:schemeClr val="dk1"/>
                </a:solidFill>
              </a:rPr>
              <a:t> from students, academia, and the private sector</a:t>
            </a:r>
            <a:endParaRPr>
              <a:solidFill>
                <a:schemeClr val="dk1"/>
              </a:solidFill>
            </a:endParaRPr>
          </a:p>
          <a:p>
            <a:pPr indent="-298450" lvl="0" marL="457200" rtl="0" algn="l">
              <a:lnSpc>
                <a:spcPct val="100000"/>
              </a:lnSpc>
              <a:spcBef>
                <a:spcPts val="0"/>
              </a:spcBef>
              <a:spcAft>
                <a:spcPts val="0"/>
              </a:spcAft>
              <a:buSzPts val="1100"/>
              <a:buChar char="-"/>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ed865ed112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g2ed865ed112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John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ed865ed112_0_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3" name="Google Shape;523;g2ed865ed112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John</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e8b2ea549a_0_1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g2e8b2ea549a_0_1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e8b2ea549a_0_2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4" name="Google Shape;544;g2e8b2ea549a_0_2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e8b70e801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g2e8b70e801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ed865ed112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9" name="Google Shape;559;g2ed865ed112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ed865ed112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6" name="Google Shape;566;g2ed865ed112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ed70024c59_0_3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g2ed70024c59_0_3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John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ed70024c59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ed70024c59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John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eb6b86a4bf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g2eb6b86a4bf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John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John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ec3a74ee24_1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g2ec3a74ee24_1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John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ed70024c59_0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ed70024c59_0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John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eb6210e71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g2eb6210e71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John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FFFFF"/>
        </a:solidFill>
      </p:bgPr>
    </p:bg>
    <p:spTree>
      <p:nvGrpSpPr>
        <p:cNvPr id="9" name="Shape 9"/>
        <p:cNvGrpSpPr/>
        <p:nvPr/>
      </p:nvGrpSpPr>
      <p:grpSpPr>
        <a:xfrm>
          <a:off x="0" y="0"/>
          <a:ext cx="0" cy="0"/>
          <a:chOff x="0" y="0"/>
          <a:chExt cx="0" cy="0"/>
        </a:xfrm>
      </p:grpSpPr>
      <p:sp>
        <p:nvSpPr>
          <p:cNvPr id="10" name="Google Shape;10;p4"/>
          <p:cNvSpPr/>
          <p:nvPr/>
        </p:nvSpPr>
        <p:spPr>
          <a:xfrm>
            <a:off x="0" y="0"/>
            <a:ext cx="9144000" cy="4878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 name="Google Shape;11;p4"/>
          <p:cNvGrpSpPr/>
          <p:nvPr/>
        </p:nvGrpSpPr>
        <p:grpSpPr>
          <a:xfrm>
            <a:off x="830392" y="1191256"/>
            <a:ext cx="745763" cy="45826"/>
            <a:chOff x="4580561" y="2589004"/>
            <a:chExt cx="1064464" cy="25200"/>
          </a:xfrm>
        </p:grpSpPr>
        <p:sp>
          <p:nvSpPr>
            <p:cNvPr id="12" name="Google Shape;12;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4"/>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 name="Google Shape;14;p4"/>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15" name="Google Shape;15;p4"/>
          <p:cNvSpPr txBox="1"/>
          <p:nvPr>
            <p:ph idx="1" type="subTitle"/>
          </p:nvPr>
        </p:nvSpPr>
        <p:spPr>
          <a:xfrm>
            <a:off x="729627" y="3172900"/>
            <a:ext cx="7688100" cy="541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6" name="Google Shape;16;p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17" name="Google Shape;17;p4"/>
          <p:cNvPicPr preferRelativeResize="0"/>
          <p:nvPr/>
        </p:nvPicPr>
        <p:blipFill rotWithShape="1">
          <a:blip r:embed="rId2">
            <a:alphaModFix/>
          </a:blip>
          <a:srcRect b="0" l="0" r="0" t="0"/>
          <a:stretch/>
        </p:blipFill>
        <p:spPr>
          <a:xfrm>
            <a:off x="7822187" y="3831087"/>
            <a:ext cx="1167089" cy="798462"/>
          </a:xfrm>
          <a:prstGeom prst="rect">
            <a:avLst/>
          </a:prstGeom>
          <a:noFill/>
          <a:ln>
            <a:noFill/>
          </a:ln>
        </p:spPr>
      </p:pic>
      <p:sp>
        <p:nvSpPr>
          <p:cNvPr id="18" name="Google Shape;18;p4"/>
          <p:cNvSpPr txBox="1"/>
          <p:nvPr/>
        </p:nvSpPr>
        <p:spPr>
          <a:xfrm>
            <a:off x="7142425" y="46736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3" name="Shape 83"/>
        <p:cNvGrpSpPr/>
        <p:nvPr/>
      </p:nvGrpSpPr>
      <p:grpSpPr>
        <a:xfrm>
          <a:off x="0" y="0"/>
          <a:ext cx="0" cy="0"/>
          <a:chOff x="0" y="0"/>
          <a:chExt cx="0" cy="0"/>
        </a:xfrm>
      </p:grpSpPr>
      <p:sp>
        <p:nvSpPr>
          <p:cNvPr id="84" name="Google Shape;84;p1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1"/>
          <p:cNvSpPr txBox="1"/>
          <p:nvPr>
            <p:ph type="title"/>
          </p:nvPr>
        </p:nvSpPr>
        <p:spPr>
          <a:xfrm>
            <a:off x="730000" y="1318650"/>
            <a:ext cx="3300900" cy="168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86" name="Google Shape;86;p11"/>
          <p:cNvSpPr txBox="1"/>
          <p:nvPr>
            <p:ph idx="1" type="subTitle"/>
          </p:nvPr>
        </p:nvSpPr>
        <p:spPr>
          <a:xfrm>
            <a:off x="724950" y="3161525"/>
            <a:ext cx="3300900" cy="759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Font typeface="Open Sans"/>
              <a:buNone/>
              <a:defRPr sz="1600">
                <a:latin typeface="Open Sans"/>
                <a:ea typeface="Open Sans"/>
                <a:cs typeface="Open Sans"/>
                <a:sym typeface="Open Sans"/>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87" name="Google Shape;87;p11"/>
          <p:cNvSpPr txBox="1"/>
          <p:nvPr>
            <p:ph idx="2" type="body"/>
          </p:nvPr>
        </p:nvSpPr>
        <p:spPr>
          <a:xfrm>
            <a:off x="5174225" y="1352625"/>
            <a:ext cx="3374400" cy="3025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88" name="Google Shape;88;p1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grpSp>
        <p:nvGrpSpPr>
          <p:cNvPr id="89" name="Google Shape;89;p11"/>
          <p:cNvGrpSpPr/>
          <p:nvPr/>
        </p:nvGrpSpPr>
        <p:grpSpPr>
          <a:xfrm>
            <a:off x="830392" y="1191256"/>
            <a:ext cx="745763" cy="45826"/>
            <a:chOff x="4580561" y="2589004"/>
            <a:chExt cx="1064464" cy="25200"/>
          </a:xfrm>
        </p:grpSpPr>
        <p:sp>
          <p:nvSpPr>
            <p:cNvPr id="90" name="Google Shape;90;p1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1"/>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2" name="Shape 92"/>
        <p:cNvGrpSpPr/>
        <p:nvPr/>
      </p:nvGrpSpPr>
      <p:grpSpPr>
        <a:xfrm>
          <a:off x="0" y="0"/>
          <a:ext cx="0" cy="0"/>
          <a:chOff x="0" y="0"/>
          <a:chExt cx="0" cy="0"/>
        </a:xfrm>
      </p:grpSpPr>
      <p:sp>
        <p:nvSpPr>
          <p:cNvPr id="93" name="Google Shape;93;p12"/>
          <p:cNvSpPr txBox="1"/>
          <p:nvPr>
            <p:ph idx="1" type="body"/>
          </p:nvPr>
        </p:nvSpPr>
        <p:spPr>
          <a:xfrm>
            <a:off x="724950" y="4372551"/>
            <a:ext cx="7697400" cy="4605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300"/>
              <a:buNone/>
              <a:defRPr/>
            </a:lvl1pPr>
          </a:lstStyle>
          <a:p/>
        </p:txBody>
      </p:sp>
      <p:sp>
        <p:nvSpPr>
          <p:cNvPr id="94" name="Google Shape;94;p1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95" name="Google Shape;95;p12"/>
          <p:cNvPicPr preferRelativeResize="0"/>
          <p:nvPr/>
        </p:nvPicPr>
        <p:blipFill rotWithShape="1">
          <a:blip r:embed="rId2">
            <a:alphaModFix/>
          </a:blip>
          <a:srcRect b="0" l="0" r="0" t="0"/>
          <a:stretch/>
        </p:blipFill>
        <p:spPr>
          <a:xfrm>
            <a:off x="7470226" y="97375"/>
            <a:ext cx="1519050" cy="103925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rgbClr val="145FA6"/>
        </a:solidFill>
      </p:bgPr>
    </p:bg>
    <p:spTree>
      <p:nvGrpSpPr>
        <p:cNvPr id="96" name="Shape 96"/>
        <p:cNvGrpSpPr/>
        <p:nvPr/>
      </p:nvGrpSpPr>
      <p:grpSpPr>
        <a:xfrm>
          <a:off x="0" y="0"/>
          <a:ext cx="0" cy="0"/>
          <a:chOff x="0" y="0"/>
          <a:chExt cx="0" cy="0"/>
        </a:xfrm>
      </p:grpSpPr>
      <p:grpSp>
        <p:nvGrpSpPr>
          <p:cNvPr id="97" name="Google Shape;97;p13"/>
          <p:cNvGrpSpPr/>
          <p:nvPr/>
        </p:nvGrpSpPr>
        <p:grpSpPr>
          <a:xfrm>
            <a:off x="830392" y="4169130"/>
            <a:ext cx="745763" cy="45826"/>
            <a:chOff x="4580561" y="2589004"/>
            <a:chExt cx="1064464" cy="25200"/>
          </a:xfrm>
        </p:grpSpPr>
        <p:sp>
          <p:nvSpPr>
            <p:cNvPr id="98" name="Google Shape;98;p1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0" name="Google Shape;100;p13"/>
          <p:cNvSpPr txBox="1"/>
          <p:nvPr>
            <p:ph hasCustomPrompt="1" type="title"/>
          </p:nvPr>
        </p:nvSpPr>
        <p:spPr>
          <a:xfrm>
            <a:off x="729450" y="733950"/>
            <a:ext cx="7688400" cy="124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101" name="Google Shape;101;p13"/>
          <p:cNvSpPr txBox="1"/>
          <p:nvPr>
            <p:ph idx="1" type="body"/>
          </p:nvPr>
        </p:nvSpPr>
        <p:spPr>
          <a:xfrm>
            <a:off x="729450" y="2272888"/>
            <a:ext cx="7688400" cy="15804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0"/>
              </a:spcBef>
              <a:spcAft>
                <a:spcPts val="0"/>
              </a:spcAft>
              <a:buClr>
                <a:schemeClr val="lt1"/>
              </a:buClr>
              <a:buSzPts val="1100"/>
              <a:buChar char="○"/>
              <a:defRPr>
                <a:solidFill>
                  <a:schemeClr val="lt1"/>
                </a:solidFill>
              </a:defRPr>
            </a:lvl2pPr>
            <a:lvl3pPr indent="-298450" lvl="2" marL="1371600" algn="l">
              <a:lnSpc>
                <a:spcPct val="115000"/>
              </a:lnSpc>
              <a:spcBef>
                <a:spcPts val="0"/>
              </a:spcBef>
              <a:spcAft>
                <a:spcPts val="0"/>
              </a:spcAft>
              <a:buClr>
                <a:schemeClr val="lt1"/>
              </a:buClr>
              <a:buSzPts val="1100"/>
              <a:buChar char="■"/>
              <a:defRPr>
                <a:solidFill>
                  <a:schemeClr val="lt1"/>
                </a:solidFill>
              </a:defRPr>
            </a:lvl3pPr>
            <a:lvl4pPr indent="-298450" lvl="3" marL="1828800" algn="l">
              <a:lnSpc>
                <a:spcPct val="115000"/>
              </a:lnSpc>
              <a:spcBef>
                <a:spcPts val="0"/>
              </a:spcBef>
              <a:spcAft>
                <a:spcPts val="0"/>
              </a:spcAft>
              <a:buClr>
                <a:schemeClr val="lt1"/>
              </a:buClr>
              <a:buSzPts val="1100"/>
              <a:buChar char="●"/>
              <a:defRPr>
                <a:solidFill>
                  <a:schemeClr val="lt1"/>
                </a:solidFill>
              </a:defRPr>
            </a:lvl4pPr>
            <a:lvl5pPr indent="-298450" lvl="4" marL="2286000" algn="l">
              <a:lnSpc>
                <a:spcPct val="115000"/>
              </a:lnSpc>
              <a:spcBef>
                <a:spcPts val="0"/>
              </a:spcBef>
              <a:spcAft>
                <a:spcPts val="0"/>
              </a:spcAft>
              <a:buClr>
                <a:schemeClr val="lt1"/>
              </a:buClr>
              <a:buSzPts val="11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8450" lvl="6" marL="3200400" algn="l">
              <a:lnSpc>
                <a:spcPct val="115000"/>
              </a:lnSpc>
              <a:spcBef>
                <a:spcPts val="0"/>
              </a:spcBef>
              <a:spcAft>
                <a:spcPts val="0"/>
              </a:spcAft>
              <a:buClr>
                <a:schemeClr val="lt1"/>
              </a:buClr>
              <a:buSzPts val="1100"/>
              <a:buChar char="●"/>
              <a:defRPr>
                <a:solidFill>
                  <a:schemeClr val="lt1"/>
                </a:solidFill>
              </a:defRPr>
            </a:lvl7pPr>
            <a:lvl8pPr indent="-298450" lvl="7" marL="3657600" algn="l">
              <a:lnSpc>
                <a:spcPct val="115000"/>
              </a:lnSpc>
              <a:spcBef>
                <a:spcPts val="0"/>
              </a:spcBef>
              <a:spcAft>
                <a:spcPts val="0"/>
              </a:spcAft>
              <a:buClr>
                <a:schemeClr val="lt1"/>
              </a:buClr>
              <a:buSzPts val="1100"/>
              <a:buChar char="○"/>
              <a:defRPr>
                <a:solidFill>
                  <a:schemeClr val="lt1"/>
                </a:solidFill>
              </a:defRPr>
            </a:lvl8pPr>
            <a:lvl9pPr indent="-298450" lvl="8" marL="4114800" algn="l">
              <a:lnSpc>
                <a:spcPct val="115000"/>
              </a:lnSpc>
              <a:spcBef>
                <a:spcPts val="0"/>
              </a:spcBef>
              <a:spcAft>
                <a:spcPts val="0"/>
              </a:spcAft>
              <a:buClr>
                <a:schemeClr val="lt1"/>
              </a:buClr>
              <a:buSzPts val="1100"/>
              <a:buChar char="■"/>
              <a:defRPr>
                <a:solidFill>
                  <a:schemeClr val="lt1"/>
                </a:solidFill>
              </a:defRPr>
            </a:lvl9pPr>
          </a:lstStyle>
          <a:p/>
        </p:txBody>
      </p:sp>
      <p:sp>
        <p:nvSpPr>
          <p:cNvPr id="102" name="Google Shape;102;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103" name="Google Shape;103;p13"/>
          <p:cNvPicPr preferRelativeResize="0"/>
          <p:nvPr/>
        </p:nvPicPr>
        <p:blipFill rotWithShape="1">
          <a:blip r:embed="rId2">
            <a:alphaModFix/>
          </a:blip>
          <a:srcRect b="0" l="0" r="0" t="0"/>
          <a:stretch/>
        </p:blipFill>
        <p:spPr>
          <a:xfrm>
            <a:off x="7432894" y="3570999"/>
            <a:ext cx="1578500" cy="1079125"/>
          </a:xfrm>
          <a:prstGeom prst="rect">
            <a:avLst/>
          </a:prstGeom>
          <a:noFill/>
          <a:ln>
            <a:noFill/>
          </a:ln>
        </p:spPr>
      </p:pic>
      <p:sp>
        <p:nvSpPr>
          <p:cNvPr id="104" name="Google Shape;104;p13"/>
          <p:cNvSpPr txBox="1"/>
          <p:nvPr/>
        </p:nvSpPr>
        <p:spPr>
          <a:xfrm>
            <a:off x="6746225" y="4698800"/>
            <a:ext cx="22653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rgbClr val="FFFFFF"/>
                </a:solidFill>
                <a:latin typeface="Raleway SemiBold"/>
                <a:ea typeface="Raleway SemiBold"/>
                <a:cs typeface="Raleway SemiBold"/>
                <a:sym typeface="Raleway SemiBold"/>
              </a:rPr>
              <a:t>A UFS Collaboration Powered by</a:t>
            </a:r>
            <a:r>
              <a:rPr b="1" i="0" lang="en" sz="800" u="none" cap="none" strike="noStrike">
                <a:solidFill>
                  <a:srgbClr val="FFFFFF"/>
                </a:solidFill>
                <a:latin typeface="Open Sans"/>
                <a:ea typeface="Open Sans"/>
                <a:cs typeface="Open Sans"/>
                <a:sym typeface="Open Sans"/>
              </a:rPr>
              <a:t> EPIC</a:t>
            </a:r>
            <a:endParaRPr b="1" i="0" sz="800" u="none" cap="none" strike="noStrike">
              <a:solidFill>
                <a:srgbClr val="FFFFFF"/>
              </a:solidFill>
              <a:latin typeface="Open Sans"/>
              <a:ea typeface="Open Sans"/>
              <a:cs typeface="Open Sans"/>
              <a:sym typeface="Open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5" name="Shape 105"/>
        <p:cNvGrpSpPr/>
        <p:nvPr/>
      </p:nvGrpSpPr>
      <p:grpSpPr>
        <a:xfrm>
          <a:off x="0" y="0"/>
          <a:ext cx="0" cy="0"/>
          <a:chOff x="0" y="0"/>
          <a:chExt cx="0" cy="0"/>
        </a:xfrm>
      </p:grpSpPr>
      <p:sp>
        <p:nvSpPr>
          <p:cNvPr id="106" name="Google Shape;106;p1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107" name="Google Shape;107;p14"/>
          <p:cNvPicPr preferRelativeResize="0"/>
          <p:nvPr/>
        </p:nvPicPr>
        <p:blipFill rotWithShape="1">
          <a:blip r:embed="rId2">
            <a:alphaModFix/>
          </a:blip>
          <a:srcRect b="0" l="0" r="0" t="0"/>
          <a:stretch/>
        </p:blipFill>
        <p:spPr>
          <a:xfrm>
            <a:off x="7470226" y="97375"/>
            <a:ext cx="1519050" cy="1039250"/>
          </a:xfrm>
          <a:prstGeom prst="rect">
            <a:avLst/>
          </a:prstGeom>
          <a:noFill/>
          <a:ln>
            <a:noFill/>
          </a:ln>
        </p:spPr>
      </p:pic>
      <p:pic>
        <p:nvPicPr>
          <p:cNvPr id="108" name="Google Shape;108;p14"/>
          <p:cNvPicPr preferRelativeResize="0"/>
          <p:nvPr/>
        </p:nvPicPr>
        <p:blipFill rotWithShape="1">
          <a:blip r:embed="rId3">
            <a:alphaModFix amt="25000"/>
          </a:blip>
          <a:srcRect b="0" l="0" r="0" t="0"/>
          <a:stretch/>
        </p:blipFill>
        <p:spPr>
          <a:xfrm>
            <a:off x="467975" y="76200"/>
            <a:ext cx="4991099" cy="49910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9">
  <p:cSld name="SECTION_HEADER_9">
    <p:spTree>
      <p:nvGrpSpPr>
        <p:cNvPr id="109" name="Shape 109"/>
        <p:cNvGrpSpPr/>
        <p:nvPr/>
      </p:nvGrpSpPr>
      <p:grpSpPr>
        <a:xfrm>
          <a:off x="0" y="0"/>
          <a:ext cx="0" cy="0"/>
          <a:chOff x="0" y="0"/>
          <a:chExt cx="0" cy="0"/>
        </a:xfrm>
      </p:grpSpPr>
      <p:sp>
        <p:nvSpPr>
          <p:cNvPr id="110" name="Google Shape;110;g2e8b2ea549a_0_10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11" name="Google Shape;111;g2e8b2ea549a_0_10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112" name="Google Shape;112;g2e8b2ea549a_0_107"/>
          <p:cNvPicPr preferRelativeResize="0"/>
          <p:nvPr/>
        </p:nvPicPr>
        <p:blipFill rotWithShape="1">
          <a:blip r:embed="rId2">
            <a:alphaModFix/>
          </a:blip>
          <a:srcRect b="0" l="0" r="0" t="0"/>
          <a:stretch/>
        </p:blipFill>
        <p:spPr>
          <a:xfrm>
            <a:off x="462330" y="4790022"/>
            <a:ext cx="260625" cy="260625"/>
          </a:xfrm>
          <a:prstGeom prst="rect">
            <a:avLst/>
          </a:prstGeom>
          <a:noFill/>
          <a:ln>
            <a:noFill/>
          </a:ln>
        </p:spPr>
      </p:pic>
      <p:pic>
        <p:nvPicPr>
          <p:cNvPr id="113" name="Google Shape;113;g2e8b2ea549a_0_107"/>
          <p:cNvPicPr preferRelativeResize="0"/>
          <p:nvPr/>
        </p:nvPicPr>
        <p:blipFill rotWithShape="1">
          <a:blip r:embed="rId3">
            <a:alphaModFix/>
          </a:blip>
          <a:srcRect b="0" l="0" r="0" t="0"/>
          <a:stretch/>
        </p:blipFill>
        <p:spPr>
          <a:xfrm>
            <a:off x="760880" y="4790022"/>
            <a:ext cx="260625" cy="2606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14" name="Shape 114"/>
        <p:cNvGrpSpPr/>
        <p:nvPr/>
      </p:nvGrpSpPr>
      <p:grpSpPr>
        <a:xfrm>
          <a:off x="0" y="0"/>
          <a:ext cx="0" cy="0"/>
          <a:chOff x="0" y="0"/>
          <a:chExt cx="0" cy="0"/>
        </a:xfrm>
      </p:grpSpPr>
      <p:sp>
        <p:nvSpPr>
          <p:cNvPr id="115" name="Google Shape;115;g2ed70024c59_0_388"/>
          <p:cNvSpPr txBox="1"/>
          <p:nvPr>
            <p:ph type="title"/>
          </p:nvPr>
        </p:nvSpPr>
        <p:spPr>
          <a:xfrm>
            <a:off x="0" y="5"/>
            <a:ext cx="9144000" cy="1061700"/>
          </a:xfrm>
          <a:prstGeom prst="rect">
            <a:avLst/>
          </a:prstGeom>
          <a:noFill/>
          <a:ln>
            <a:noFill/>
          </a:ln>
        </p:spPr>
        <p:txBody>
          <a:bodyPr anchorCtr="0" anchor="t" bIns="68575" lIns="68575" spcFirstLastPara="1" rIns="68575" wrap="square" tIns="68575">
            <a:noAutofit/>
          </a:bodyPr>
          <a:lstStyle>
            <a:lvl1pPr lvl="0" rtl="0" algn="l">
              <a:lnSpc>
                <a:spcPct val="100000"/>
              </a:lnSpc>
              <a:spcBef>
                <a:spcPts val="0"/>
              </a:spcBef>
              <a:spcAft>
                <a:spcPts val="0"/>
              </a:spcAft>
              <a:buSzPts val="3000"/>
              <a:buNone/>
              <a:defRPr b="0">
                <a:solidFill>
                  <a:schemeClr val="lt1"/>
                </a:solidFill>
              </a:defRPr>
            </a:lvl1pPr>
            <a:lvl2pPr lvl="1" rtl="0" algn="l">
              <a:lnSpc>
                <a:spcPct val="100000"/>
              </a:lnSpc>
              <a:spcBef>
                <a:spcPts val="0"/>
              </a:spcBef>
              <a:spcAft>
                <a:spcPts val="0"/>
              </a:spcAft>
              <a:buSzPts val="1100"/>
              <a:buNone/>
              <a:defRPr sz="3600">
                <a:solidFill>
                  <a:schemeClr val="lt2"/>
                </a:solidFill>
              </a:defRPr>
            </a:lvl2pPr>
            <a:lvl3pPr lvl="2" rtl="0" algn="l">
              <a:lnSpc>
                <a:spcPct val="100000"/>
              </a:lnSpc>
              <a:spcBef>
                <a:spcPts val="0"/>
              </a:spcBef>
              <a:spcAft>
                <a:spcPts val="0"/>
              </a:spcAft>
              <a:buSzPts val="1100"/>
              <a:buNone/>
              <a:defRPr sz="3600">
                <a:solidFill>
                  <a:schemeClr val="lt2"/>
                </a:solidFill>
              </a:defRPr>
            </a:lvl3pPr>
            <a:lvl4pPr lvl="3" rtl="0" algn="l">
              <a:lnSpc>
                <a:spcPct val="100000"/>
              </a:lnSpc>
              <a:spcBef>
                <a:spcPts val="0"/>
              </a:spcBef>
              <a:spcAft>
                <a:spcPts val="0"/>
              </a:spcAft>
              <a:buSzPts val="1100"/>
              <a:buNone/>
              <a:defRPr sz="3600">
                <a:solidFill>
                  <a:schemeClr val="lt2"/>
                </a:solidFill>
              </a:defRPr>
            </a:lvl4pPr>
            <a:lvl5pPr lvl="4" rtl="0" algn="l">
              <a:lnSpc>
                <a:spcPct val="100000"/>
              </a:lnSpc>
              <a:spcBef>
                <a:spcPts val="0"/>
              </a:spcBef>
              <a:spcAft>
                <a:spcPts val="0"/>
              </a:spcAft>
              <a:buSzPts val="1100"/>
              <a:buNone/>
              <a:defRPr sz="3600">
                <a:solidFill>
                  <a:schemeClr val="lt2"/>
                </a:solidFill>
              </a:defRPr>
            </a:lvl5pPr>
            <a:lvl6pPr lvl="5" rtl="0" algn="l">
              <a:lnSpc>
                <a:spcPct val="100000"/>
              </a:lnSpc>
              <a:spcBef>
                <a:spcPts val="0"/>
              </a:spcBef>
              <a:spcAft>
                <a:spcPts val="0"/>
              </a:spcAft>
              <a:buSzPts val="1100"/>
              <a:buNone/>
              <a:defRPr sz="3600">
                <a:solidFill>
                  <a:schemeClr val="lt2"/>
                </a:solidFill>
              </a:defRPr>
            </a:lvl6pPr>
            <a:lvl7pPr lvl="6" rtl="0" algn="l">
              <a:lnSpc>
                <a:spcPct val="100000"/>
              </a:lnSpc>
              <a:spcBef>
                <a:spcPts val="0"/>
              </a:spcBef>
              <a:spcAft>
                <a:spcPts val="0"/>
              </a:spcAft>
              <a:buSzPts val="1100"/>
              <a:buNone/>
              <a:defRPr sz="3600">
                <a:solidFill>
                  <a:schemeClr val="lt2"/>
                </a:solidFill>
              </a:defRPr>
            </a:lvl7pPr>
            <a:lvl8pPr lvl="7" rtl="0" algn="l">
              <a:lnSpc>
                <a:spcPct val="100000"/>
              </a:lnSpc>
              <a:spcBef>
                <a:spcPts val="0"/>
              </a:spcBef>
              <a:spcAft>
                <a:spcPts val="0"/>
              </a:spcAft>
              <a:buSzPts val="1100"/>
              <a:buNone/>
              <a:defRPr sz="3600">
                <a:solidFill>
                  <a:schemeClr val="lt2"/>
                </a:solidFill>
              </a:defRPr>
            </a:lvl8pPr>
            <a:lvl9pPr lvl="8" rtl="0" algn="l">
              <a:lnSpc>
                <a:spcPct val="100000"/>
              </a:lnSpc>
              <a:spcBef>
                <a:spcPts val="0"/>
              </a:spcBef>
              <a:spcAft>
                <a:spcPts val="0"/>
              </a:spcAft>
              <a:buSzPts val="1100"/>
              <a:buNone/>
              <a:defRPr sz="3600">
                <a:solidFill>
                  <a:schemeClr val="lt2"/>
                </a:solidFill>
              </a:defRPr>
            </a:lvl9pPr>
          </a:lstStyle>
          <a:p/>
        </p:txBody>
      </p:sp>
      <p:sp>
        <p:nvSpPr>
          <p:cNvPr id="116" name="Google Shape;116;g2ed70024c59_0_388"/>
          <p:cNvSpPr txBox="1"/>
          <p:nvPr>
            <p:ph idx="1" type="body"/>
          </p:nvPr>
        </p:nvSpPr>
        <p:spPr>
          <a:xfrm>
            <a:off x="111577" y="807200"/>
            <a:ext cx="5775300" cy="4259400"/>
          </a:xfrm>
          <a:prstGeom prst="rect">
            <a:avLst/>
          </a:prstGeom>
          <a:noFill/>
          <a:ln>
            <a:noFill/>
          </a:ln>
        </p:spPr>
        <p:txBody>
          <a:bodyPr anchorCtr="0" anchor="t" bIns="68575" lIns="68575" spcFirstLastPara="1" rIns="68575" wrap="square" tIns="68575">
            <a:noAutofit/>
          </a:bodyPr>
          <a:lstStyle>
            <a:lvl1pPr indent="-355600" lvl="0" marL="457200" rtl="0" algn="l">
              <a:lnSpc>
                <a:spcPct val="100000"/>
              </a:lnSpc>
              <a:spcBef>
                <a:spcPts val="400"/>
              </a:spcBef>
              <a:spcAft>
                <a:spcPts val="0"/>
              </a:spcAft>
              <a:buClr>
                <a:schemeClr val="lt2"/>
              </a:buClr>
              <a:buSzPts val="2000"/>
              <a:buFont typeface="Noto Sans Symbols"/>
              <a:buChar char="▪"/>
              <a:defRPr sz="2000">
                <a:solidFill>
                  <a:schemeClr val="lt1"/>
                </a:solidFill>
                <a:latin typeface="Calibri"/>
                <a:ea typeface="Calibri"/>
                <a:cs typeface="Calibri"/>
                <a:sym typeface="Calibri"/>
              </a:defRPr>
            </a:lvl1pPr>
            <a:lvl2pPr indent="-342900" lvl="1" marL="914400" rtl="0" algn="l">
              <a:lnSpc>
                <a:spcPct val="100000"/>
              </a:lnSpc>
              <a:spcBef>
                <a:spcPts val="400"/>
              </a:spcBef>
              <a:spcAft>
                <a:spcPts val="0"/>
              </a:spcAft>
              <a:buClr>
                <a:schemeClr val="lt2"/>
              </a:buClr>
              <a:buSzPts val="1800"/>
              <a:buFont typeface="Noto Sans Symbols"/>
              <a:buChar char="▪"/>
              <a:defRPr sz="1800">
                <a:solidFill>
                  <a:schemeClr val="lt1"/>
                </a:solidFill>
                <a:latin typeface="Calibri"/>
                <a:ea typeface="Calibri"/>
                <a:cs typeface="Calibri"/>
                <a:sym typeface="Calibri"/>
              </a:defRPr>
            </a:lvl2pPr>
            <a:lvl3pPr indent="-330200" lvl="2" marL="1371600" rtl="0" algn="l">
              <a:lnSpc>
                <a:spcPct val="100000"/>
              </a:lnSpc>
              <a:spcBef>
                <a:spcPts val="300"/>
              </a:spcBef>
              <a:spcAft>
                <a:spcPts val="0"/>
              </a:spcAft>
              <a:buClr>
                <a:schemeClr val="lt2"/>
              </a:buClr>
              <a:buSzPts val="1600"/>
              <a:buFont typeface="Noto Sans Symbols"/>
              <a:buChar char="▪"/>
              <a:defRPr sz="1600">
                <a:solidFill>
                  <a:schemeClr val="lt1"/>
                </a:solidFill>
                <a:latin typeface="Calibri"/>
                <a:ea typeface="Calibri"/>
                <a:cs typeface="Calibri"/>
                <a:sym typeface="Calibri"/>
              </a:defRPr>
            </a:lvl3pPr>
            <a:lvl4pPr indent="-317500" lvl="3" marL="1828800" rtl="0" algn="l">
              <a:lnSpc>
                <a:spcPct val="100000"/>
              </a:lnSpc>
              <a:spcBef>
                <a:spcPts val="300"/>
              </a:spcBef>
              <a:spcAft>
                <a:spcPts val="0"/>
              </a:spcAft>
              <a:buClr>
                <a:schemeClr val="lt2"/>
              </a:buClr>
              <a:buSzPts val="1400"/>
              <a:buFont typeface="Noto Sans Symbols"/>
              <a:buChar char="▪"/>
              <a:defRPr sz="1400">
                <a:solidFill>
                  <a:schemeClr val="lt1"/>
                </a:solidFill>
                <a:latin typeface="Calibri"/>
                <a:ea typeface="Calibri"/>
                <a:cs typeface="Calibri"/>
                <a:sym typeface="Calibri"/>
              </a:defRPr>
            </a:lvl4pPr>
            <a:lvl5pPr indent="-317500" lvl="4" marL="2286000" rtl="0" algn="l">
              <a:lnSpc>
                <a:spcPct val="100000"/>
              </a:lnSpc>
              <a:spcBef>
                <a:spcPts val="300"/>
              </a:spcBef>
              <a:spcAft>
                <a:spcPts val="0"/>
              </a:spcAft>
              <a:buClr>
                <a:schemeClr val="lt2"/>
              </a:buClr>
              <a:buSzPts val="1400"/>
              <a:buFont typeface="Noto Sans Symbols"/>
              <a:buChar char="▪"/>
              <a:defRPr sz="1400">
                <a:solidFill>
                  <a:schemeClr val="lt1"/>
                </a:solidFill>
                <a:latin typeface="Calibri"/>
                <a:ea typeface="Calibri"/>
                <a:cs typeface="Calibri"/>
                <a:sym typeface="Calibri"/>
              </a:defRPr>
            </a:lvl5pPr>
            <a:lvl6pPr indent="-317500" lvl="5" marL="2743200" rtl="0" algn="l">
              <a:lnSpc>
                <a:spcPct val="100000"/>
              </a:lnSpc>
              <a:spcBef>
                <a:spcPts val="300"/>
              </a:spcBef>
              <a:spcAft>
                <a:spcPts val="0"/>
              </a:spcAft>
              <a:buClr>
                <a:schemeClr val="lt2"/>
              </a:buClr>
              <a:buSzPts val="1400"/>
              <a:buFont typeface="Noto Sans Symbols"/>
              <a:buChar char="▪"/>
              <a:defRPr sz="1400">
                <a:solidFill>
                  <a:schemeClr val="lt1"/>
                </a:solidFill>
                <a:latin typeface="Calibri"/>
                <a:ea typeface="Calibri"/>
                <a:cs typeface="Calibri"/>
                <a:sym typeface="Calibri"/>
              </a:defRPr>
            </a:lvl6pPr>
            <a:lvl7pPr indent="-317500" lvl="6" marL="3200400" rtl="0" algn="l">
              <a:lnSpc>
                <a:spcPct val="100000"/>
              </a:lnSpc>
              <a:spcBef>
                <a:spcPts val="300"/>
              </a:spcBef>
              <a:spcAft>
                <a:spcPts val="0"/>
              </a:spcAft>
              <a:buClr>
                <a:schemeClr val="lt2"/>
              </a:buClr>
              <a:buSzPts val="1400"/>
              <a:buFont typeface="Noto Sans Symbols"/>
              <a:buChar char="▪"/>
              <a:defRPr sz="1400">
                <a:solidFill>
                  <a:schemeClr val="lt1"/>
                </a:solidFill>
                <a:latin typeface="Calibri"/>
                <a:ea typeface="Calibri"/>
                <a:cs typeface="Calibri"/>
                <a:sym typeface="Calibri"/>
              </a:defRPr>
            </a:lvl7pPr>
            <a:lvl8pPr indent="-317500" lvl="7" marL="3657600" rtl="0" algn="l">
              <a:lnSpc>
                <a:spcPct val="100000"/>
              </a:lnSpc>
              <a:spcBef>
                <a:spcPts val="300"/>
              </a:spcBef>
              <a:spcAft>
                <a:spcPts val="0"/>
              </a:spcAft>
              <a:buClr>
                <a:schemeClr val="lt2"/>
              </a:buClr>
              <a:buSzPts val="1400"/>
              <a:buFont typeface="Noto Sans Symbols"/>
              <a:buChar char="▪"/>
              <a:defRPr sz="1400">
                <a:solidFill>
                  <a:schemeClr val="lt1"/>
                </a:solidFill>
                <a:latin typeface="Calibri"/>
                <a:ea typeface="Calibri"/>
                <a:cs typeface="Calibri"/>
                <a:sym typeface="Calibri"/>
              </a:defRPr>
            </a:lvl8pPr>
            <a:lvl9pPr indent="-317500" lvl="8" marL="4114800" rtl="0" algn="l">
              <a:lnSpc>
                <a:spcPct val="100000"/>
              </a:lnSpc>
              <a:spcBef>
                <a:spcPts val="300"/>
              </a:spcBef>
              <a:spcAft>
                <a:spcPts val="0"/>
              </a:spcAft>
              <a:buClr>
                <a:schemeClr val="lt2"/>
              </a:buClr>
              <a:buSzPts val="1400"/>
              <a:buFont typeface="Noto Sans Symbols"/>
              <a:buChar char="▪"/>
              <a:defRPr sz="1400">
                <a:solidFill>
                  <a:schemeClr val="lt1"/>
                </a:solidFill>
                <a:latin typeface="Calibri"/>
                <a:ea typeface="Calibri"/>
                <a:cs typeface="Calibri"/>
                <a:sym typeface="Calibri"/>
              </a:defRPr>
            </a:lvl9pPr>
          </a:lstStyle>
          <a:p/>
        </p:txBody>
      </p:sp>
      <p:sp>
        <p:nvSpPr>
          <p:cNvPr id="117" name="Google Shape;117;g2ed70024c59_0_388"/>
          <p:cNvSpPr txBox="1"/>
          <p:nvPr>
            <p:ph idx="12" type="sldNum"/>
          </p:nvPr>
        </p:nvSpPr>
        <p:spPr>
          <a:xfrm>
            <a:off x="8556785" y="4749850"/>
            <a:ext cx="548700" cy="393600"/>
          </a:xfrm>
          <a:prstGeom prst="rect">
            <a:avLst/>
          </a:prstGeom>
          <a:noFill/>
          <a:ln>
            <a:noFill/>
          </a:ln>
        </p:spPr>
        <p:txBody>
          <a:bodyPr anchorCtr="0" anchor="ctr" bIns="68575" lIns="68575" spcFirstLastPara="1" rIns="68575" wrap="square" tIns="68575">
            <a:noAutofit/>
          </a:bodyPr>
          <a:lstStyle>
            <a:lvl1pPr indent="0" lvl="0" marL="0" marR="0" rtl="0" algn="l">
              <a:lnSpc>
                <a:spcPct val="100000"/>
              </a:lnSpc>
              <a:spcBef>
                <a:spcPts val="0"/>
              </a:spcBef>
              <a:spcAft>
                <a:spcPts val="0"/>
              </a:spcAft>
              <a:buClr>
                <a:srgbClr val="000000"/>
              </a:buClr>
              <a:buSzPts val="1300"/>
              <a:buFont typeface="Arial"/>
              <a:buNone/>
              <a:defRPr b="0" i="0" sz="1300" u="none" cap="none" strike="noStrike">
                <a:solidFill>
                  <a:schemeClr val="lt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300"/>
              <a:buFont typeface="Arial"/>
              <a:buNone/>
              <a:defRPr b="0" i="0" sz="1300" u="none" cap="none" strike="noStrike">
                <a:solidFill>
                  <a:schemeClr val="lt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300"/>
              <a:buFont typeface="Arial"/>
              <a:buNone/>
              <a:defRPr b="0" i="0" sz="1300" u="none" cap="none" strike="noStrike">
                <a:solidFill>
                  <a:schemeClr val="lt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300"/>
              <a:buFont typeface="Arial"/>
              <a:buNone/>
              <a:defRPr b="0" i="0" sz="1300" u="none" cap="none" strike="noStrike">
                <a:solidFill>
                  <a:schemeClr val="lt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300"/>
              <a:buFont typeface="Arial"/>
              <a:buNone/>
              <a:defRPr b="0" i="0" sz="1300" u="none" cap="none" strike="noStrike">
                <a:solidFill>
                  <a:schemeClr val="lt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300"/>
              <a:buFont typeface="Arial"/>
              <a:buNone/>
              <a:defRPr b="0" i="0" sz="1300" u="none" cap="none" strike="noStrike">
                <a:solidFill>
                  <a:schemeClr val="lt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300"/>
              <a:buFont typeface="Arial"/>
              <a:buNone/>
              <a:defRPr b="0" i="0" sz="1300" u="none" cap="none" strike="noStrike">
                <a:solidFill>
                  <a:schemeClr val="lt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300"/>
              <a:buFont typeface="Arial"/>
              <a:buNone/>
              <a:defRPr b="0" i="0" sz="1300" u="none" cap="none" strike="noStrike">
                <a:solidFill>
                  <a:schemeClr val="lt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300"/>
              <a:buFont typeface="Arial"/>
              <a:buNone/>
              <a:defRPr b="0" i="0" sz="13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118" name="Shape 118"/>
        <p:cNvGrpSpPr/>
        <p:nvPr/>
      </p:nvGrpSpPr>
      <p:grpSpPr>
        <a:xfrm>
          <a:off x="0" y="0"/>
          <a:ext cx="0" cy="0"/>
          <a:chOff x="0" y="0"/>
          <a:chExt cx="0" cy="0"/>
        </a:xfrm>
      </p:grpSpPr>
      <p:sp>
        <p:nvSpPr>
          <p:cNvPr id="119" name="Google Shape;119;g2edcadf3476_1_235"/>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120" name="Google Shape;120;g2edcadf3476_1_235"/>
          <p:cNvSpPr/>
          <p:nvPr>
            <p:ph idx="2" type="pic"/>
          </p:nvPr>
        </p:nvSpPr>
        <p:spPr>
          <a:xfrm>
            <a:off x="6096000" y="914400"/>
            <a:ext cx="2590800" cy="3714900"/>
          </a:xfrm>
          <a:prstGeom prst="rect">
            <a:avLst/>
          </a:prstGeom>
          <a:solidFill>
            <a:srgbClr val="F2F2F2"/>
          </a:solidFill>
          <a:ln>
            <a:noFill/>
          </a:ln>
        </p:spPr>
      </p:sp>
      <p:sp>
        <p:nvSpPr>
          <p:cNvPr id="121" name="Google Shape;121;g2edcadf3476_1_235"/>
          <p:cNvSpPr txBox="1"/>
          <p:nvPr>
            <p:ph idx="1" type="body"/>
          </p:nvPr>
        </p:nvSpPr>
        <p:spPr>
          <a:xfrm>
            <a:off x="752888"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2" name="Shape 122"/>
        <p:cNvGrpSpPr/>
        <p:nvPr/>
      </p:nvGrpSpPr>
      <p:grpSpPr>
        <a:xfrm>
          <a:off x="0" y="0"/>
          <a:ext cx="0" cy="0"/>
          <a:chOff x="0" y="0"/>
          <a:chExt cx="0" cy="0"/>
        </a:xfrm>
      </p:grpSpPr>
      <p:sp>
        <p:nvSpPr>
          <p:cNvPr id="123" name="Google Shape;123;g2edcadf3476_1_805"/>
          <p:cNvSpPr txBox="1"/>
          <p:nvPr>
            <p:ph type="title"/>
          </p:nvPr>
        </p:nvSpPr>
        <p:spPr>
          <a:xfrm>
            <a:off x="423863" y="172641"/>
            <a:ext cx="8229600" cy="8574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SzPts val="3600"/>
              <a:buNone/>
              <a:defRPr/>
            </a:lvl1pPr>
            <a:lvl2pPr lvl="1" rtl="0" algn="ctr">
              <a:lnSpc>
                <a:spcPct val="100000"/>
              </a:lnSpc>
              <a:spcBef>
                <a:spcPts val="0"/>
              </a:spcBef>
              <a:spcAft>
                <a:spcPts val="0"/>
              </a:spcAft>
              <a:buSzPts val="3600"/>
              <a:buNone/>
              <a:defRPr/>
            </a:lvl2pPr>
            <a:lvl3pPr lvl="2" rtl="0" algn="ctr">
              <a:lnSpc>
                <a:spcPct val="100000"/>
              </a:lnSpc>
              <a:spcBef>
                <a:spcPts val="0"/>
              </a:spcBef>
              <a:spcAft>
                <a:spcPts val="0"/>
              </a:spcAft>
              <a:buSzPts val="3600"/>
              <a:buNone/>
              <a:defRPr/>
            </a:lvl3pPr>
            <a:lvl4pPr lvl="3" rtl="0" algn="ctr">
              <a:lnSpc>
                <a:spcPct val="100000"/>
              </a:lnSpc>
              <a:spcBef>
                <a:spcPts val="0"/>
              </a:spcBef>
              <a:spcAft>
                <a:spcPts val="0"/>
              </a:spcAft>
              <a:buSzPts val="3600"/>
              <a:buNone/>
              <a:defRPr/>
            </a:lvl4pPr>
            <a:lvl5pPr lvl="4" rtl="0" algn="ctr">
              <a:lnSpc>
                <a:spcPct val="100000"/>
              </a:lnSpc>
              <a:spcBef>
                <a:spcPts val="0"/>
              </a:spcBef>
              <a:spcAft>
                <a:spcPts val="0"/>
              </a:spcAft>
              <a:buSzPts val="3600"/>
              <a:buNone/>
              <a:defRPr/>
            </a:lvl5pPr>
            <a:lvl6pPr lvl="5" rtl="0" algn="ctr">
              <a:lnSpc>
                <a:spcPct val="100000"/>
              </a:lnSpc>
              <a:spcBef>
                <a:spcPts val="0"/>
              </a:spcBef>
              <a:spcAft>
                <a:spcPts val="0"/>
              </a:spcAft>
              <a:buSzPts val="3600"/>
              <a:buNone/>
              <a:defRPr/>
            </a:lvl6pPr>
            <a:lvl7pPr lvl="6" rtl="0" algn="ctr">
              <a:lnSpc>
                <a:spcPct val="100000"/>
              </a:lnSpc>
              <a:spcBef>
                <a:spcPts val="0"/>
              </a:spcBef>
              <a:spcAft>
                <a:spcPts val="0"/>
              </a:spcAft>
              <a:buSzPts val="3600"/>
              <a:buNone/>
              <a:defRPr/>
            </a:lvl7pPr>
            <a:lvl8pPr lvl="7" rtl="0" algn="ctr">
              <a:lnSpc>
                <a:spcPct val="100000"/>
              </a:lnSpc>
              <a:spcBef>
                <a:spcPts val="0"/>
              </a:spcBef>
              <a:spcAft>
                <a:spcPts val="0"/>
              </a:spcAft>
              <a:buSzPts val="3600"/>
              <a:buNone/>
              <a:defRPr/>
            </a:lvl8pPr>
            <a:lvl9pPr lvl="8" rtl="0" algn="ctr">
              <a:lnSpc>
                <a:spcPct val="100000"/>
              </a:lnSpc>
              <a:spcBef>
                <a:spcPts val="0"/>
              </a:spcBef>
              <a:spcAft>
                <a:spcPts val="0"/>
              </a:spcAft>
              <a:buSzPts val="3600"/>
              <a:buNone/>
              <a:defRPr/>
            </a:lvl9pPr>
          </a:lstStyle>
          <a:p/>
        </p:txBody>
      </p:sp>
      <p:sp>
        <p:nvSpPr>
          <p:cNvPr id="124" name="Google Shape;124;g2edcadf3476_1_805"/>
          <p:cNvSpPr txBox="1"/>
          <p:nvPr>
            <p:ph idx="1" type="body"/>
          </p:nvPr>
        </p:nvSpPr>
        <p:spPr>
          <a:xfrm>
            <a:off x="457200" y="1200151"/>
            <a:ext cx="8229600" cy="33945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25" name="Google Shape;125;g2edcadf3476_1_805"/>
          <p:cNvSpPr txBox="1"/>
          <p:nvPr>
            <p:ph idx="12" type="sldNum"/>
          </p:nvPr>
        </p:nvSpPr>
        <p:spPr>
          <a:xfrm>
            <a:off x="8516550" y="4888700"/>
            <a:ext cx="627600" cy="357300"/>
          </a:xfrm>
          <a:prstGeom prst="rect">
            <a:avLst/>
          </a:prstGeom>
          <a:noFill/>
          <a:ln>
            <a:noFill/>
          </a:ln>
        </p:spPr>
        <p:txBody>
          <a:bodyPr anchorCtr="0" anchor="t" bIns="45700" lIns="91425" spcFirstLastPara="1" rIns="91425" wrap="square" tIns="45700">
            <a:norm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3"/>
          <p:cNvSpPr/>
          <p:nvPr/>
        </p:nvSpPr>
        <p:spPr>
          <a:xfrm>
            <a:off x="0" y="0"/>
            <a:ext cx="9144000" cy="4878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145FA6"/>
              </a:highlight>
              <a:latin typeface="Arial"/>
              <a:ea typeface="Arial"/>
              <a:cs typeface="Arial"/>
              <a:sym typeface="Arial"/>
            </a:endParaRPr>
          </a:p>
        </p:txBody>
      </p:sp>
      <p:sp>
        <p:nvSpPr>
          <p:cNvPr id="21" name="Google Shape;21;p3"/>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22" name="Google Shape;22;p3"/>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3" name="Google Shape;23;p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grpSp>
        <p:nvGrpSpPr>
          <p:cNvPr id="24" name="Google Shape;24;p3"/>
          <p:cNvGrpSpPr/>
          <p:nvPr/>
        </p:nvGrpSpPr>
        <p:grpSpPr>
          <a:xfrm>
            <a:off x="830392" y="1191256"/>
            <a:ext cx="745763" cy="45826"/>
            <a:chOff x="4580561" y="2589004"/>
            <a:chExt cx="1064464" cy="25200"/>
          </a:xfrm>
        </p:grpSpPr>
        <p:sp>
          <p:nvSpPr>
            <p:cNvPr id="25" name="Google Shape;25;p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3"/>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7" name="Google Shape;27;p3"/>
          <p:cNvPicPr preferRelativeResize="0"/>
          <p:nvPr/>
        </p:nvPicPr>
        <p:blipFill rotWithShape="1">
          <a:blip r:embed="rId2">
            <a:alphaModFix/>
          </a:blip>
          <a:srcRect b="0" l="0" r="0" t="0"/>
          <a:stretch/>
        </p:blipFill>
        <p:spPr>
          <a:xfrm>
            <a:off x="7822187" y="3831087"/>
            <a:ext cx="1167089" cy="798462"/>
          </a:xfrm>
          <a:prstGeom prst="rect">
            <a:avLst/>
          </a:prstGeom>
          <a:noFill/>
          <a:ln>
            <a:noFill/>
          </a:ln>
        </p:spPr>
      </p:pic>
      <p:sp>
        <p:nvSpPr>
          <p:cNvPr id="28" name="Google Shape;28;p3"/>
          <p:cNvSpPr txBox="1"/>
          <p:nvPr/>
        </p:nvSpPr>
        <p:spPr>
          <a:xfrm>
            <a:off x="7142425" y="46736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 point">
    <p:spTree>
      <p:nvGrpSpPr>
        <p:cNvPr id="29" name="Shape 29"/>
        <p:cNvGrpSpPr/>
        <p:nvPr/>
      </p:nvGrpSpPr>
      <p:grpSpPr>
        <a:xfrm>
          <a:off x="0" y="0"/>
          <a:ext cx="0" cy="0"/>
          <a:chOff x="0" y="0"/>
          <a:chExt cx="0" cy="0"/>
        </a:xfrm>
      </p:grpSpPr>
      <p:sp>
        <p:nvSpPr>
          <p:cNvPr id="30" name="Google Shape;30;g2ecb3f77fdd_3_279"/>
          <p:cNvSpPr txBox="1"/>
          <p:nvPr>
            <p:ph type="title"/>
          </p:nvPr>
        </p:nvSpPr>
        <p:spPr>
          <a:xfrm>
            <a:off x="490250" y="450150"/>
            <a:ext cx="6367800" cy="4090800"/>
          </a:xfrm>
          <a:prstGeom prst="rect">
            <a:avLst/>
          </a:prstGeom>
          <a:noFill/>
          <a:ln>
            <a:noFill/>
          </a:ln>
        </p:spPr>
        <p:txBody>
          <a:bodyPr anchorCtr="0" anchor="ctr" bIns="45700" lIns="0" spcFirstLastPara="1" rIns="0" wrap="square" tIns="45700">
            <a:normAutofit/>
          </a:bodyPr>
          <a:lstStyle>
            <a:lvl1pPr lvl="0" algn="ctr">
              <a:lnSpc>
                <a:spcPct val="9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1" name="Google Shape;31;g2ecb3f77fdd_3_2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7"/>
          <p:cNvSpPr/>
          <p:nvPr/>
        </p:nvSpPr>
        <p:spPr>
          <a:xfrm>
            <a:off x="0" y="0"/>
            <a:ext cx="9144000" cy="4878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7"/>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35" name="Google Shape;35;p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grpSp>
        <p:nvGrpSpPr>
          <p:cNvPr id="36" name="Google Shape;36;p7"/>
          <p:cNvGrpSpPr/>
          <p:nvPr/>
        </p:nvGrpSpPr>
        <p:grpSpPr>
          <a:xfrm>
            <a:off x="830392" y="1191256"/>
            <a:ext cx="745763" cy="45826"/>
            <a:chOff x="4580561" y="2589004"/>
            <a:chExt cx="1064464" cy="25200"/>
          </a:xfrm>
        </p:grpSpPr>
        <p:sp>
          <p:nvSpPr>
            <p:cNvPr id="37" name="Google Shape;37;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7"/>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9" name="Google Shape;39;p7"/>
          <p:cNvPicPr preferRelativeResize="0"/>
          <p:nvPr/>
        </p:nvPicPr>
        <p:blipFill rotWithShape="1">
          <a:blip r:embed="rId2">
            <a:alphaModFix/>
          </a:blip>
          <a:srcRect b="0" l="0" r="0" t="0"/>
          <a:stretch/>
        </p:blipFill>
        <p:spPr>
          <a:xfrm>
            <a:off x="7822187" y="3831087"/>
            <a:ext cx="1167089" cy="798462"/>
          </a:xfrm>
          <a:prstGeom prst="rect">
            <a:avLst/>
          </a:prstGeom>
          <a:noFill/>
          <a:ln>
            <a:noFill/>
          </a:ln>
        </p:spPr>
      </p:pic>
      <p:sp>
        <p:nvSpPr>
          <p:cNvPr id="40" name="Google Shape;40;p7"/>
          <p:cNvSpPr txBox="1"/>
          <p:nvPr/>
        </p:nvSpPr>
        <p:spPr>
          <a:xfrm>
            <a:off x="7142425" y="46736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FC11C"/>
        </a:solidFill>
      </p:bgPr>
    </p:bg>
    <p:spTree>
      <p:nvGrpSpPr>
        <p:cNvPr id="41" name="Shape 41"/>
        <p:cNvGrpSpPr/>
        <p:nvPr/>
      </p:nvGrpSpPr>
      <p:grpSpPr>
        <a:xfrm>
          <a:off x="0" y="0"/>
          <a:ext cx="0" cy="0"/>
          <a:chOff x="0" y="0"/>
          <a:chExt cx="0" cy="0"/>
        </a:xfrm>
      </p:grpSpPr>
      <p:grpSp>
        <p:nvGrpSpPr>
          <p:cNvPr id="42" name="Google Shape;42;p5"/>
          <p:cNvGrpSpPr/>
          <p:nvPr/>
        </p:nvGrpSpPr>
        <p:grpSpPr>
          <a:xfrm>
            <a:off x="830392" y="1191256"/>
            <a:ext cx="745763" cy="45826"/>
            <a:chOff x="4580561" y="2589004"/>
            <a:chExt cx="1064464" cy="25200"/>
          </a:xfrm>
        </p:grpSpPr>
        <p:sp>
          <p:nvSpPr>
            <p:cNvPr id="43" name="Google Shape;43;p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 name="Google Shape;45;p5"/>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46" name="Google Shape;46;p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47" name="Google Shape;47;p5"/>
          <p:cNvPicPr preferRelativeResize="0"/>
          <p:nvPr/>
        </p:nvPicPr>
        <p:blipFill rotWithShape="1">
          <a:blip r:embed="rId2">
            <a:alphaModFix/>
          </a:blip>
          <a:srcRect b="0" l="0" r="0" t="0"/>
          <a:stretch/>
        </p:blipFill>
        <p:spPr>
          <a:xfrm>
            <a:off x="7432894" y="3570999"/>
            <a:ext cx="1578500" cy="1079125"/>
          </a:xfrm>
          <a:prstGeom prst="rect">
            <a:avLst/>
          </a:prstGeom>
          <a:noFill/>
          <a:ln>
            <a:noFill/>
          </a:ln>
        </p:spPr>
      </p:pic>
      <p:sp>
        <p:nvSpPr>
          <p:cNvPr id="48" name="Google Shape;48;p5"/>
          <p:cNvSpPr txBox="1"/>
          <p:nvPr/>
        </p:nvSpPr>
        <p:spPr>
          <a:xfrm>
            <a:off x="6746225" y="4698800"/>
            <a:ext cx="22653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rgbClr val="FFFFFF"/>
                </a:solidFill>
                <a:latin typeface="Raleway SemiBold"/>
                <a:ea typeface="Raleway SemiBold"/>
                <a:cs typeface="Raleway SemiBold"/>
                <a:sym typeface="Raleway SemiBold"/>
              </a:rPr>
              <a:t>A UFS Collaboration Powered by</a:t>
            </a:r>
            <a:r>
              <a:rPr b="1" i="0" lang="en" sz="800" u="none" cap="none" strike="noStrike">
                <a:solidFill>
                  <a:srgbClr val="FFFFFF"/>
                </a:solidFill>
                <a:latin typeface="Open Sans"/>
                <a:ea typeface="Open Sans"/>
                <a:cs typeface="Open Sans"/>
                <a:sym typeface="Open Sans"/>
              </a:rPr>
              <a:t> EPIC</a:t>
            </a:r>
            <a:endParaRPr b="1" i="0" sz="800" u="none" cap="none" strike="noStrike">
              <a:solidFill>
                <a:srgbClr val="FFFFFF"/>
              </a:solidFill>
              <a:latin typeface="Open Sans"/>
              <a:ea typeface="Open Sans"/>
              <a:cs typeface="Open Sans"/>
              <a:sym typeface="Open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9" name="Shape 49"/>
        <p:cNvGrpSpPr/>
        <p:nvPr/>
      </p:nvGrpSpPr>
      <p:grpSpPr>
        <a:xfrm>
          <a:off x="0" y="0"/>
          <a:ext cx="0" cy="0"/>
          <a:chOff x="0" y="0"/>
          <a:chExt cx="0" cy="0"/>
        </a:xfrm>
      </p:grpSpPr>
      <p:sp>
        <p:nvSpPr>
          <p:cNvPr id="50" name="Google Shape;50;p6"/>
          <p:cNvSpPr/>
          <p:nvPr/>
        </p:nvSpPr>
        <p:spPr>
          <a:xfrm>
            <a:off x="0" y="0"/>
            <a:ext cx="9144000" cy="4878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6"/>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52" name="Google Shape;52;p6"/>
          <p:cNvSpPr txBox="1"/>
          <p:nvPr>
            <p:ph idx="1" type="body"/>
          </p:nvPr>
        </p:nvSpPr>
        <p:spPr>
          <a:xfrm>
            <a:off x="729325" y="2078875"/>
            <a:ext cx="37743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53" name="Google Shape;53;p6"/>
          <p:cNvSpPr txBox="1"/>
          <p:nvPr>
            <p:ph idx="2" type="body"/>
          </p:nvPr>
        </p:nvSpPr>
        <p:spPr>
          <a:xfrm>
            <a:off x="4643604" y="2078875"/>
            <a:ext cx="37743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54" name="Google Shape;54;p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grpSp>
        <p:nvGrpSpPr>
          <p:cNvPr id="55" name="Google Shape;55;p6"/>
          <p:cNvGrpSpPr/>
          <p:nvPr/>
        </p:nvGrpSpPr>
        <p:grpSpPr>
          <a:xfrm>
            <a:off x="830392" y="1191256"/>
            <a:ext cx="745763" cy="45826"/>
            <a:chOff x="4580561" y="2589004"/>
            <a:chExt cx="1064464" cy="25200"/>
          </a:xfrm>
        </p:grpSpPr>
        <p:sp>
          <p:nvSpPr>
            <p:cNvPr id="56" name="Google Shape;56;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6"/>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8" name="Google Shape;58;p6"/>
          <p:cNvPicPr preferRelativeResize="0"/>
          <p:nvPr/>
        </p:nvPicPr>
        <p:blipFill rotWithShape="1">
          <a:blip r:embed="rId2">
            <a:alphaModFix/>
          </a:blip>
          <a:srcRect b="0" l="0" r="0" t="0"/>
          <a:stretch/>
        </p:blipFill>
        <p:spPr>
          <a:xfrm>
            <a:off x="7822187" y="3831087"/>
            <a:ext cx="1167089" cy="798462"/>
          </a:xfrm>
          <a:prstGeom prst="rect">
            <a:avLst/>
          </a:prstGeom>
          <a:noFill/>
          <a:ln>
            <a:noFill/>
          </a:ln>
        </p:spPr>
      </p:pic>
      <p:sp>
        <p:nvSpPr>
          <p:cNvPr id="59" name="Google Shape;59;p6"/>
          <p:cNvSpPr txBox="1"/>
          <p:nvPr/>
        </p:nvSpPr>
        <p:spPr>
          <a:xfrm>
            <a:off x="7142425" y="46736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no bar">
  <p:cSld name="TITLE_ONLY_1">
    <p:spTree>
      <p:nvGrpSpPr>
        <p:cNvPr id="60" name="Shape 60"/>
        <p:cNvGrpSpPr/>
        <p:nvPr/>
      </p:nvGrpSpPr>
      <p:grpSpPr>
        <a:xfrm>
          <a:off x="0" y="0"/>
          <a:ext cx="0" cy="0"/>
          <a:chOff x="0" y="0"/>
          <a:chExt cx="0" cy="0"/>
        </a:xfrm>
      </p:grpSpPr>
      <p:sp>
        <p:nvSpPr>
          <p:cNvPr id="61" name="Google Shape;61;p8"/>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62" name="Google Shape;62;p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63" name="Google Shape;63;p8"/>
          <p:cNvPicPr preferRelativeResize="0"/>
          <p:nvPr/>
        </p:nvPicPr>
        <p:blipFill rotWithShape="1">
          <a:blip r:embed="rId2">
            <a:alphaModFix/>
          </a:blip>
          <a:srcRect b="0" l="0" r="0" t="0"/>
          <a:stretch/>
        </p:blipFill>
        <p:spPr>
          <a:xfrm>
            <a:off x="7822187" y="3831087"/>
            <a:ext cx="1167089" cy="798462"/>
          </a:xfrm>
          <a:prstGeom prst="rect">
            <a:avLst/>
          </a:prstGeom>
          <a:noFill/>
          <a:ln>
            <a:noFill/>
          </a:ln>
        </p:spPr>
      </p:pic>
      <p:sp>
        <p:nvSpPr>
          <p:cNvPr id="64" name="Google Shape;64;p8"/>
          <p:cNvSpPr txBox="1"/>
          <p:nvPr/>
        </p:nvSpPr>
        <p:spPr>
          <a:xfrm>
            <a:off x="7142425" y="46736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5" name="Shape 65"/>
        <p:cNvGrpSpPr/>
        <p:nvPr/>
      </p:nvGrpSpPr>
      <p:grpSpPr>
        <a:xfrm>
          <a:off x="0" y="0"/>
          <a:ext cx="0" cy="0"/>
          <a:chOff x="0" y="0"/>
          <a:chExt cx="0" cy="0"/>
        </a:xfrm>
      </p:grpSpPr>
      <p:sp>
        <p:nvSpPr>
          <p:cNvPr id="66" name="Google Shape;66;p9"/>
          <p:cNvSpPr/>
          <p:nvPr/>
        </p:nvSpPr>
        <p:spPr>
          <a:xfrm>
            <a:off x="0" y="0"/>
            <a:ext cx="9144000" cy="4878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9"/>
          <p:cNvSpPr txBox="1"/>
          <p:nvPr>
            <p:ph type="title"/>
          </p:nvPr>
        </p:nvSpPr>
        <p:spPr>
          <a:xfrm>
            <a:off x="730000" y="1318650"/>
            <a:ext cx="3300900" cy="1381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68" name="Google Shape;68;p9"/>
          <p:cNvSpPr txBox="1"/>
          <p:nvPr>
            <p:ph idx="1" type="body"/>
          </p:nvPr>
        </p:nvSpPr>
        <p:spPr>
          <a:xfrm>
            <a:off x="721225" y="2781725"/>
            <a:ext cx="3300900" cy="1597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grpSp>
        <p:nvGrpSpPr>
          <p:cNvPr id="70" name="Google Shape;70;p9"/>
          <p:cNvGrpSpPr/>
          <p:nvPr/>
        </p:nvGrpSpPr>
        <p:grpSpPr>
          <a:xfrm>
            <a:off x="830392" y="1191256"/>
            <a:ext cx="745763" cy="45826"/>
            <a:chOff x="4580561" y="2589004"/>
            <a:chExt cx="1064464" cy="25200"/>
          </a:xfrm>
        </p:grpSpPr>
        <p:sp>
          <p:nvSpPr>
            <p:cNvPr id="71" name="Google Shape;71;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9"/>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3" name="Google Shape;73;p9"/>
          <p:cNvPicPr preferRelativeResize="0"/>
          <p:nvPr/>
        </p:nvPicPr>
        <p:blipFill rotWithShape="1">
          <a:blip r:embed="rId2">
            <a:alphaModFix/>
          </a:blip>
          <a:srcRect b="0" l="0" r="0" t="0"/>
          <a:stretch/>
        </p:blipFill>
        <p:spPr>
          <a:xfrm>
            <a:off x="7822187" y="3831087"/>
            <a:ext cx="1167089" cy="798462"/>
          </a:xfrm>
          <a:prstGeom prst="rect">
            <a:avLst/>
          </a:prstGeom>
          <a:noFill/>
          <a:ln>
            <a:noFill/>
          </a:ln>
        </p:spPr>
      </p:pic>
      <p:sp>
        <p:nvSpPr>
          <p:cNvPr id="74" name="Google Shape;74;p9"/>
          <p:cNvSpPr txBox="1"/>
          <p:nvPr/>
        </p:nvSpPr>
        <p:spPr>
          <a:xfrm>
            <a:off x="7142425" y="46736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75" name="Shape 75"/>
        <p:cNvGrpSpPr/>
        <p:nvPr/>
      </p:nvGrpSpPr>
      <p:grpSpPr>
        <a:xfrm>
          <a:off x="0" y="0"/>
          <a:ext cx="0" cy="0"/>
          <a:chOff x="0" y="0"/>
          <a:chExt cx="0" cy="0"/>
        </a:xfrm>
      </p:grpSpPr>
      <p:grpSp>
        <p:nvGrpSpPr>
          <p:cNvPr id="76" name="Google Shape;76;p10"/>
          <p:cNvGrpSpPr/>
          <p:nvPr/>
        </p:nvGrpSpPr>
        <p:grpSpPr>
          <a:xfrm>
            <a:off x="830392" y="4169130"/>
            <a:ext cx="745763" cy="45826"/>
            <a:chOff x="4580561" y="2589004"/>
            <a:chExt cx="1064464" cy="25200"/>
          </a:xfrm>
        </p:grpSpPr>
        <p:sp>
          <p:nvSpPr>
            <p:cNvPr id="77" name="Google Shape;77;p1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9" name="Google Shape;79;p10"/>
          <p:cNvSpPr txBox="1"/>
          <p:nvPr>
            <p:ph type="title"/>
          </p:nvPr>
        </p:nvSpPr>
        <p:spPr>
          <a:xfrm>
            <a:off x="729450" y="864300"/>
            <a:ext cx="7021200" cy="29850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80" name="Google Shape;80;p1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81" name="Google Shape;81;p10"/>
          <p:cNvPicPr preferRelativeResize="0"/>
          <p:nvPr/>
        </p:nvPicPr>
        <p:blipFill rotWithShape="1">
          <a:blip r:embed="rId2">
            <a:alphaModFix/>
          </a:blip>
          <a:srcRect b="0" l="0" r="0" t="0"/>
          <a:stretch/>
        </p:blipFill>
        <p:spPr>
          <a:xfrm>
            <a:off x="7432894" y="3570999"/>
            <a:ext cx="1578500" cy="1079125"/>
          </a:xfrm>
          <a:prstGeom prst="rect">
            <a:avLst/>
          </a:prstGeom>
          <a:noFill/>
          <a:ln>
            <a:noFill/>
          </a:ln>
        </p:spPr>
      </p:pic>
      <p:sp>
        <p:nvSpPr>
          <p:cNvPr id="82" name="Google Shape;82;p10"/>
          <p:cNvSpPr txBox="1"/>
          <p:nvPr/>
        </p:nvSpPr>
        <p:spPr>
          <a:xfrm>
            <a:off x="6746225" y="4698800"/>
            <a:ext cx="22653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rgbClr val="FFFFFF"/>
                </a:solidFill>
                <a:latin typeface="Raleway SemiBold"/>
                <a:ea typeface="Raleway SemiBold"/>
                <a:cs typeface="Raleway SemiBold"/>
                <a:sym typeface="Raleway SemiBold"/>
              </a:rPr>
              <a:t>A UFS Collaboration Powered by</a:t>
            </a:r>
            <a:r>
              <a:rPr b="1" i="0" lang="en" sz="800" u="none" cap="none" strike="noStrike">
                <a:solidFill>
                  <a:srgbClr val="FFFFFF"/>
                </a:solidFill>
                <a:latin typeface="Open Sans"/>
                <a:ea typeface="Open Sans"/>
                <a:cs typeface="Open Sans"/>
                <a:sym typeface="Open Sans"/>
              </a:rPr>
              <a:t> EPIC</a:t>
            </a:r>
            <a:endParaRPr b="1" i="0" sz="800" u="none" cap="none" strike="noStrike">
              <a:solidFill>
                <a:srgbClr val="FFFFFF"/>
              </a:solidFill>
              <a:latin typeface="Open Sans"/>
              <a:ea typeface="Open Sans"/>
              <a:cs typeface="Open Sans"/>
              <a:sym typeface="Open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2"/>
              </a:buClr>
              <a:buSzPts val="2800"/>
              <a:buFont typeface="Open Sans"/>
              <a:buNone/>
              <a:defRPr b="1" i="0" sz="2800" u="none" cap="none" strike="noStrike">
                <a:solidFill>
                  <a:schemeClr val="dk2"/>
                </a:solidFill>
                <a:latin typeface="Open Sans"/>
                <a:ea typeface="Open Sans"/>
                <a:cs typeface="Open Sans"/>
                <a:sym typeface="Open Sans"/>
              </a:defRPr>
            </a:lvl1pPr>
            <a:lvl2pPr lvl="1"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9pPr>
          </a:lstStyle>
          <a:p/>
        </p:txBody>
      </p:sp>
      <p:sp>
        <p:nvSpPr>
          <p:cNvPr id="7" name="Google Shape;7;p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accent1"/>
              </a:buClr>
              <a:buSzPts val="1300"/>
              <a:buFont typeface="Lato"/>
              <a:buChar char="●"/>
              <a:defRPr b="0" i="0" sz="1300" u="none" cap="none" strike="noStrike">
                <a:solidFill>
                  <a:schemeClr val="accent1"/>
                </a:solidFill>
                <a:latin typeface="Lato"/>
                <a:ea typeface="Lato"/>
                <a:cs typeface="Lato"/>
                <a:sym typeface="Lato"/>
              </a:defRPr>
            </a:lvl1pPr>
            <a:lvl2pPr indent="-298450" lvl="1" marL="914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2pPr>
            <a:lvl3pPr indent="-298450" lvl="2" marL="1371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3pPr>
            <a:lvl4pPr indent="-298450" lvl="3" marL="1828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4pPr>
            <a:lvl5pPr indent="-298450" lvl="4" marL="22860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5pPr>
            <a:lvl6pPr indent="-298450" lvl="5" marL="27432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6pPr>
            <a:lvl7pPr indent="-298450" lvl="6" marL="3200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7pPr>
            <a:lvl8pPr indent="-298450" lvl="7" marL="3657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8pPr>
            <a:lvl9pPr indent="-298450" lvl="8" marL="4114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9pPr>
          </a:lstStyle>
          <a:p/>
        </p:txBody>
      </p:sp>
      <p:sp>
        <p:nvSpPr>
          <p:cNvPr id="8" name="Google Shape;8;p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hyperlink" Target="https://sab.noaa.gov/wp-content/uploads/2021/12/PWR-Report_Final_12-9-21.pdf" TargetMode="External"/><Relationship Id="rId5" Type="http://schemas.openxmlformats.org/officeDocument/2006/relationships/hyperlink" Target="https://sab.noaa.gov/wp-content/uploads/2021/12/PWR-Report_Final_12-9-21.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8.jpg"/><Relationship Id="rId4" Type="http://schemas.openxmlformats.org/officeDocument/2006/relationships/image" Target="../media/image17.png"/><Relationship Id="rId5"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16.jpg"/><Relationship Id="rId5" Type="http://schemas.openxmlformats.org/officeDocument/2006/relationships/image" Target="../media/image15.jpg"/><Relationship Id="rId6" Type="http://schemas.openxmlformats.org/officeDocument/2006/relationships/image" Target="../media/image20.png"/><Relationship Id="rId7" Type="http://schemas.openxmlformats.org/officeDocument/2006/relationships/image" Target="../media/image36.png"/><Relationship Id="rId8"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11.jpg"/><Relationship Id="rId5"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2.jpg"/><Relationship Id="rId4" Type="http://schemas.openxmlformats.org/officeDocument/2006/relationships/image" Target="../media/image24.jpg"/><Relationship Id="rId5" Type="http://schemas.openxmlformats.org/officeDocument/2006/relationships/image" Target="../media/image31.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2.png"/><Relationship Id="rId4" Type="http://schemas.openxmlformats.org/officeDocument/2006/relationships/image" Target="../media/image52.png"/><Relationship Id="rId5" Type="http://schemas.openxmlformats.org/officeDocument/2006/relationships/image" Target="../media/image35.png"/><Relationship Id="rId6" Type="http://schemas.openxmlformats.org/officeDocument/2006/relationships/image" Target="../media/image33.png"/><Relationship Id="rId7"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0.png"/><Relationship Id="rId4" Type="http://schemas.openxmlformats.org/officeDocument/2006/relationships/hyperlink" Target="https://www.noaa.gov/media-release/noaa-upgrades-global-ensemble-forecast-syste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7.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60.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hyperlink" Target="https://noaa-nws-graphcastgfs-pds.s3.amazonaws.com/index.html" TargetMode="External"/><Relationship Id="rId4" Type="http://schemas.openxmlformats.org/officeDocument/2006/relationships/image" Target="../media/image49.png"/><Relationship Id="rId9" Type="http://schemas.openxmlformats.org/officeDocument/2006/relationships/image" Target="../media/image45.png"/><Relationship Id="rId5" Type="http://schemas.openxmlformats.org/officeDocument/2006/relationships/image" Target="../media/image55.png"/><Relationship Id="rId6" Type="http://schemas.openxmlformats.org/officeDocument/2006/relationships/image" Target="../media/image54.png"/><Relationship Id="rId7" Type="http://schemas.openxmlformats.org/officeDocument/2006/relationships/image" Target="../media/image50.png"/><Relationship Id="rId8"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hyperlink" Target="https://doi.org/10.25923/pjs0-4j42" TargetMode="External"/><Relationship Id="rId4" Type="http://schemas.openxmlformats.org/officeDocument/2006/relationships/hyperlink" Target="https://doi.org/10.25923/kqra-6z66"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30.xml.rels><?xml version="1.0" encoding="UTF-8" standalone="yes"?><Relationships xmlns="http://schemas.openxmlformats.org/package/2006/relationships"><Relationship Id="rId10"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www.noaa.gov/news-release/biden-harris-administration-announces-66-million-for-new-data-assimilation-consortium" TargetMode="External"/><Relationship Id="rId4" Type="http://schemas.openxmlformats.org/officeDocument/2006/relationships/hyperlink" Target="https://epic.noaa.gov/land-data-assimilation-system/" TargetMode="External"/><Relationship Id="rId9" Type="http://schemas.openxmlformats.org/officeDocument/2006/relationships/image" Target="../media/image53.png"/><Relationship Id="rId5" Type="http://schemas.openxmlformats.org/officeDocument/2006/relationships/hyperlink" Target="https://ufscommunity.org/science/da/" TargetMode="External"/><Relationship Id="rId6" Type="http://schemas.openxmlformats.org/officeDocument/2006/relationships/hyperlink" Target="https://www.jcsda.org/" TargetMode="External"/><Relationship Id="rId7" Type="http://schemas.openxmlformats.org/officeDocument/2006/relationships/hyperlink" Target="https://www.metoffice.gov.uk/" TargetMode="External"/><Relationship Id="rId8" Type="http://schemas.openxmlformats.org/officeDocument/2006/relationships/hyperlink" Target="https://www.metoffice.gov.uk/about-us/news-and-media/media-centre/weather-and-climate-news/2023/transatlantic-data-science-ties-strengthened" TargetMode="External"/></Relationships>
</file>

<file path=ppt/slides/_rels/slide31.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hyperlink" Target="https://wpo.noaa.gov/about-nofo-funding/" TargetMode="External"/><Relationship Id="rId13" Type="http://schemas.openxmlformats.org/officeDocument/2006/relationships/image" Target="../media/image43.png"/><Relationship Id="rId12"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s://epic.noaa.gov/eventsposts/uifcw-2024/" TargetMode="External"/><Relationship Id="rId4" Type="http://schemas.openxmlformats.org/officeDocument/2006/relationships/hyperlink" Target="https://epic.noaa.gov/codefests/" TargetMode="External"/><Relationship Id="rId9" Type="http://schemas.openxmlformats.org/officeDocument/2006/relationships/hyperlink" Target="http://epic.noaa.gov" TargetMode="External"/><Relationship Id="rId15" Type="http://schemas.openxmlformats.org/officeDocument/2006/relationships/image" Target="../media/image48.png"/><Relationship Id="rId14" Type="http://schemas.openxmlformats.org/officeDocument/2006/relationships/image" Target="../media/image46.png"/><Relationship Id="rId5" Type="http://schemas.openxmlformats.org/officeDocument/2006/relationships/hyperlink" Target="https://epic.noaa.gov/codefests/" TargetMode="External"/><Relationship Id="rId6" Type="http://schemas.openxmlformats.org/officeDocument/2006/relationships/hyperlink" Target="https://github.com/orgs/ufs-community/discussions" TargetMode="External"/><Relationship Id="rId7" Type="http://schemas.openxmlformats.org/officeDocument/2006/relationships/hyperlink" Target="https://epic.noaa.gov/newsletters/" TargetMode="External"/><Relationship Id="rId8" Type="http://schemas.openxmlformats.org/officeDocument/2006/relationships/hyperlink" Target="https://epic.noaa.gov/get-support/"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mailto:john.tenhoeve@noaa.gov" TargetMode="External"/><Relationship Id="rId4" Type="http://schemas.openxmlformats.org/officeDocument/2006/relationships/hyperlink" Target="mailto:maoyi.huang@noaa.gov" TargetMode="External"/><Relationship Id="rId5" Type="http://schemas.openxmlformats.org/officeDocument/2006/relationships/hyperlink" Target="mailto:stephan.smith@noaa.gov" TargetMode="External"/><Relationship Id="rId6" Type="http://schemas.openxmlformats.org/officeDocument/2006/relationships/hyperlink" Target="mailto:ivanka.stajner@noaa.gov"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1.png"/><Relationship Id="rId4" Type="http://schemas.openxmlformats.org/officeDocument/2006/relationships/hyperlink" Target="https://sab.noaa.gov/wp-content/uploads/2021/12/SAB_MtgPres_Dec2021_PWR_12_6_21_Final.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hyperlink" Target="https://www.nber.org/papers/w32548"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1"/>
          <p:cNvPicPr preferRelativeResize="0"/>
          <p:nvPr/>
        </p:nvPicPr>
        <p:blipFill rotWithShape="1">
          <a:blip r:embed="rId3">
            <a:alphaModFix amt="20000"/>
          </a:blip>
          <a:srcRect b="0" l="0" r="0" t="0"/>
          <a:stretch/>
        </p:blipFill>
        <p:spPr>
          <a:xfrm>
            <a:off x="1675" y="486500"/>
            <a:ext cx="9144000" cy="4657000"/>
          </a:xfrm>
          <a:prstGeom prst="rect">
            <a:avLst/>
          </a:prstGeom>
          <a:noFill/>
          <a:ln>
            <a:noFill/>
          </a:ln>
        </p:spPr>
      </p:pic>
      <p:sp>
        <p:nvSpPr>
          <p:cNvPr id="131" name="Google Shape;131;p1"/>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89"/>
              <a:buNone/>
            </a:pPr>
            <a:r>
              <a:rPr lang="en"/>
              <a:t>Future of Modeling &amp; Data Assimilation Consortium</a:t>
            </a:r>
            <a:endParaRPr/>
          </a:p>
        </p:txBody>
      </p:sp>
      <p:sp>
        <p:nvSpPr>
          <p:cNvPr id="132" name="Google Shape;132;p1"/>
          <p:cNvSpPr txBox="1"/>
          <p:nvPr>
            <p:ph idx="1" type="subTitle"/>
          </p:nvPr>
        </p:nvSpPr>
        <p:spPr>
          <a:xfrm>
            <a:off x="729625" y="3172900"/>
            <a:ext cx="7688100" cy="17178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lang="en"/>
              <a:t>Presenters: John Ten Hoeve</a:t>
            </a:r>
            <a:r>
              <a:rPr baseline="30000" lang="en"/>
              <a:t>1</a:t>
            </a:r>
            <a:r>
              <a:rPr lang="en"/>
              <a:t>, Ivanka Stajner</a:t>
            </a:r>
            <a:r>
              <a:rPr baseline="30000" lang="en"/>
              <a:t>2</a:t>
            </a:r>
            <a:r>
              <a:rPr lang="en"/>
              <a:t>, Stephan Smith</a:t>
            </a:r>
            <a:r>
              <a:rPr baseline="30000" lang="en"/>
              <a:t>3</a:t>
            </a:r>
            <a:endParaRPr baseline="30000"/>
          </a:p>
          <a:p>
            <a:pPr indent="-317500" lvl="0" marL="457200" rtl="0" algn="l">
              <a:lnSpc>
                <a:spcPct val="115000"/>
              </a:lnSpc>
              <a:spcBef>
                <a:spcPts val="1200"/>
              </a:spcBef>
              <a:spcAft>
                <a:spcPts val="0"/>
              </a:spcAft>
              <a:buSzPts val="1400"/>
              <a:buAutoNum type="arabicPeriod"/>
            </a:pPr>
            <a:r>
              <a:rPr lang="en" sz="1400"/>
              <a:t>Weather Program Office,  OAR, Silver Spring, MD, 20910</a:t>
            </a:r>
            <a:endParaRPr sz="1400"/>
          </a:p>
          <a:p>
            <a:pPr indent="-317500" lvl="0" marL="457200" rtl="0" algn="l">
              <a:lnSpc>
                <a:spcPct val="115000"/>
              </a:lnSpc>
              <a:spcBef>
                <a:spcPts val="0"/>
              </a:spcBef>
              <a:spcAft>
                <a:spcPts val="0"/>
              </a:spcAft>
              <a:buSzPts val="1400"/>
              <a:buAutoNum type="arabicPeriod"/>
            </a:pPr>
            <a:r>
              <a:rPr lang="en" sz="1400"/>
              <a:t>Environmental Modeling Center,  NWS, College Park, MD, MD 20740</a:t>
            </a:r>
            <a:endParaRPr sz="1400"/>
          </a:p>
          <a:p>
            <a:pPr indent="-317500" lvl="0" marL="457200" rtl="0" algn="l">
              <a:lnSpc>
                <a:spcPct val="115000"/>
              </a:lnSpc>
              <a:spcBef>
                <a:spcPts val="0"/>
              </a:spcBef>
              <a:spcAft>
                <a:spcPts val="0"/>
              </a:spcAft>
              <a:buSzPts val="1400"/>
              <a:buAutoNum type="arabicPeriod"/>
            </a:pPr>
            <a:r>
              <a:rPr lang="en" sz="1400"/>
              <a:t>Office of Science &amp; Technology Integration, NWS, Silver Spring, MD, 20910</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g2eca0df8d6c_0_0"/>
          <p:cNvPicPr preferRelativeResize="0"/>
          <p:nvPr/>
        </p:nvPicPr>
        <p:blipFill rotWithShape="1">
          <a:blip r:embed="rId3">
            <a:alphaModFix/>
          </a:blip>
          <a:srcRect b="0" l="0" r="0" t="0"/>
          <a:stretch/>
        </p:blipFill>
        <p:spPr>
          <a:xfrm>
            <a:off x="17600" y="486875"/>
            <a:ext cx="7171749" cy="5042450"/>
          </a:xfrm>
          <a:prstGeom prst="rect">
            <a:avLst/>
          </a:prstGeom>
          <a:noFill/>
          <a:ln>
            <a:noFill/>
          </a:ln>
        </p:spPr>
      </p:pic>
      <p:sp>
        <p:nvSpPr>
          <p:cNvPr id="250" name="Google Shape;250;g2eca0df8d6c_0_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251" name="Google Shape;251;g2eca0df8d6c_0_0"/>
          <p:cNvSpPr txBox="1"/>
          <p:nvPr/>
        </p:nvSpPr>
        <p:spPr>
          <a:xfrm>
            <a:off x="87525" y="-20725"/>
            <a:ext cx="7323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lang="en" sz="2000">
                <a:solidFill>
                  <a:schemeClr val="lt1"/>
                </a:solidFill>
              </a:rPr>
              <a:t>Technology S Curve  - Where is AI modeling on this curve?</a:t>
            </a:r>
            <a:endParaRPr b="1" i="0" sz="2000" u="none" cap="none" strike="noStrike">
              <a:solidFill>
                <a:schemeClr val="lt1"/>
              </a:solidFill>
              <a:latin typeface="Arial"/>
              <a:ea typeface="Arial"/>
              <a:cs typeface="Arial"/>
              <a:sym typeface="Arial"/>
            </a:endParaRPr>
          </a:p>
        </p:txBody>
      </p:sp>
      <p:sp>
        <p:nvSpPr>
          <p:cNvPr id="252" name="Google Shape;252;g2eca0df8d6c_0_0"/>
          <p:cNvSpPr/>
          <p:nvPr/>
        </p:nvSpPr>
        <p:spPr>
          <a:xfrm>
            <a:off x="1266525" y="2176325"/>
            <a:ext cx="710100" cy="1177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53" name="Google Shape;253;g2eca0df8d6c_0_0"/>
          <p:cNvSpPr/>
          <p:nvPr/>
        </p:nvSpPr>
        <p:spPr>
          <a:xfrm>
            <a:off x="17600" y="2176325"/>
            <a:ext cx="795300" cy="1177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54" name="Google Shape;254;g2eca0df8d6c_0_0"/>
          <p:cNvSpPr txBox="1"/>
          <p:nvPr/>
        </p:nvSpPr>
        <p:spPr>
          <a:xfrm>
            <a:off x="4255650" y="4820075"/>
            <a:ext cx="39600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100">
                <a:solidFill>
                  <a:schemeClr val="dk2"/>
                </a:solidFill>
              </a:rPr>
              <a:t>(Time)</a:t>
            </a:r>
            <a:endParaRPr i="1" sz="2100">
              <a:solidFill>
                <a:schemeClr val="dk2"/>
              </a:solidFill>
            </a:endParaRPr>
          </a:p>
        </p:txBody>
      </p:sp>
      <p:sp>
        <p:nvSpPr>
          <p:cNvPr id="255" name="Google Shape;255;g2eca0df8d6c_0_0"/>
          <p:cNvSpPr/>
          <p:nvPr/>
        </p:nvSpPr>
        <p:spPr>
          <a:xfrm>
            <a:off x="3564750" y="3277250"/>
            <a:ext cx="2830500" cy="1177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56" name="Google Shape;256;g2eca0df8d6c_0_0"/>
          <p:cNvSpPr txBox="1"/>
          <p:nvPr/>
        </p:nvSpPr>
        <p:spPr>
          <a:xfrm>
            <a:off x="5420800" y="784400"/>
            <a:ext cx="3664200" cy="29079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accent1"/>
              </a:buClr>
              <a:buSzPts val="2000"/>
              <a:buFont typeface="Lato"/>
              <a:buChar char="●"/>
            </a:pPr>
            <a:r>
              <a:rPr lang="en" sz="2000">
                <a:solidFill>
                  <a:schemeClr val="accent1"/>
                </a:solidFill>
                <a:latin typeface="Lato"/>
                <a:ea typeface="Lato"/>
                <a:cs typeface="Lato"/>
                <a:sym typeface="Lato"/>
              </a:rPr>
              <a:t>We need to </a:t>
            </a:r>
            <a:r>
              <a:rPr lang="en" sz="2000">
                <a:solidFill>
                  <a:schemeClr val="accent1"/>
                </a:solidFill>
                <a:latin typeface="Lato"/>
                <a:ea typeface="Lato"/>
                <a:cs typeface="Lato"/>
                <a:sym typeface="Lato"/>
              </a:rPr>
              <a:t>facilitate</a:t>
            </a:r>
            <a:r>
              <a:rPr lang="en" sz="2000">
                <a:solidFill>
                  <a:schemeClr val="accent1"/>
                </a:solidFill>
                <a:latin typeface="Lato"/>
                <a:ea typeface="Lato"/>
                <a:cs typeface="Lato"/>
                <a:sym typeface="Lato"/>
              </a:rPr>
              <a:t> experimentation within a common research to development to operations </a:t>
            </a:r>
            <a:r>
              <a:rPr lang="en" sz="2000">
                <a:solidFill>
                  <a:schemeClr val="accent1"/>
                </a:solidFill>
                <a:latin typeface="Lato"/>
                <a:ea typeface="Lato"/>
                <a:cs typeface="Lato"/>
                <a:sym typeface="Lato"/>
              </a:rPr>
              <a:t>framework</a:t>
            </a:r>
            <a:endParaRPr sz="2000">
              <a:solidFill>
                <a:schemeClr val="accent1"/>
              </a:solidFill>
              <a:latin typeface="Lato"/>
              <a:ea typeface="Lato"/>
              <a:cs typeface="Lato"/>
              <a:sym typeface="Lato"/>
            </a:endParaRPr>
          </a:p>
          <a:p>
            <a:pPr indent="0" lvl="0" marL="457200" rtl="0" algn="l">
              <a:spcBef>
                <a:spcPts val="0"/>
              </a:spcBef>
              <a:spcAft>
                <a:spcPts val="0"/>
              </a:spcAft>
              <a:buNone/>
            </a:pPr>
            <a:r>
              <a:t/>
            </a:r>
            <a:endParaRPr sz="2000">
              <a:solidFill>
                <a:schemeClr val="accent1"/>
              </a:solidFill>
              <a:latin typeface="Lato"/>
              <a:ea typeface="Lato"/>
              <a:cs typeface="Lato"/>
              <a:sym typeface="Lato"/>
            </a:endParaRPr>
          </a:p>
          <a:p>
            <a:pPr indent="-355600" lvl="0" marL="457200" rtl="0" algn="l">
              <a:spcBef>
                <a:spcPts val="0"/>
              </a:spcBef>
              <a:spcAft>
                <a:spcPts val="0"/>
              </a:spcAft>
              <a:buClr>
                <a:schemeClr val="accent1"/>
              </a:buClr>
              <a:buSzPts val="2000"/>
              <a:buFont typeface="Lato"/>
              <a:buChar char="●"/>
            </a:pPr>
            <a:r>
              <a:rPr lang="en" sz="2000">
                <a:solidFill>
                  <a:schemeClr val="accent1"/>
                </a:solidFill>
                <a:latin typeface="Lato"/>
                <a:ea typeface="Lato"/>
                <a:cs typeface="Lato"/>
                <a:sym typeface="Lato"/>
              </a:rPr>
              <a:t>While partnerships will be critical, the federal government still needs to build expertise</a:t>
            </a:r>
            <a:endParaRPr sz="2000">
              <a:solidFill>
                <a:schemeClr val="accen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g2ed70024c59_0_469"/>
          <p:cNvPicPr preferRelativeResize="0"/>
          <p:nvPr/>
        </p:nvPicPr>
        <p:blipFill rotWithShape="1">
          <a:blip r:embed="rId3">
            <a:alphaModFix/>
          </a:blip>
          <a:srcRect b="0" l="0" r="0" t="25539"/>
          <a:stretch/>
        </p:blipFill>
        <p:spPr>
          <a:xfrm>
            <a:off x="0" y="482600"/>
            <a:ext cx="4711687" cy="4660900"/>
          </a:xfrm>
          <a:prstGeom prst="rect">
            <a:avLst/>
          </a:prstGeom>
          <a:noFill/>
          <a:ln>
            <a:noFill/>
          </a:ln>
        </p:spPr>
      </p:pic>
      <p:sp>
        <p:nvSpPr>
          <p:cNvPr id="262" name="Google Shape;262;g2ed70024c59_0_469"/>
          <p:cNvSpPr txBox="1"/>
          <p:nvPr/>
        </p:nvSpPr>
        <p:spPr>
          <a:xfrm>
            <a:off x="4977350" y="248425"/>
            <a:ext cx="3942000" cy="4448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600"/>
              </a:spcBef>
              <a:spcAft>
                <a:spcPts val="0"/>
              </a:spcAft>
              <a:buClr>
                <a:srgbClr val="000000"/>
              </a:buClr>
              <a:buSzPts val="1700"/>
              <a:buFont typeface="Arial"/>
              <a:buNone/>
            </a:pPr>
            <a:r>
              <a:t/>
            </a:r>
            <a:endParaRPr b="1" sz="2400">
              <a:latin typeface="Roboto Condensed"/>
              <a:ea typeface="Roboto Condensed"/>
              <a:cs typeface="Roboto Condensed"/>
              <a:sym typeface="Roboto Condensed"/>
            </a:endParaRPr>
          </a:p>
          <a:p>
            <a:pPr indent="0" lvl="0" marL="0" marR="0" rtl="0" algn="l">
              <a:lnSpc>
                <a:spcPct val="100000"/>
              </a:lnSpc>
              <a:spcBef>
                <a:spcPts val="600"/>
              </a:spcBef>
              <a:spcAft>
                <a:spcPts val="0"/>
              </a:spcAft>
              <a:buClr>
                <a:srgbClr val="000000"/>
              </a:buClr>
              <a:buSzPts val="1700"/>
              <a:buFont typeface="Arial"/>
              <a:buNone/>
            </a:pPr>
            <a:r>
              <a:t/>
            </a:r>
            <a:endParaRPr b="1" sz="2400">
              <a:latin typeface="Roboto Condensed"/>
              <a:ea typeface="Roboto Condensed"/>
              <a:cs typeface="Roboto Condensed"/>
              <a:sym typeface="Roboto Condensed"/>
            </a:endParaRPr>
          </a:p>
          <a:p>
            <a:pPr indent="0" lvl="0" marL="0" marR="0" rtl="0" algn="l">
              <a:lnSpc>
                <a:spcPct val="100000"/>
              </a:lnSpc>
              <a:spcBef>
                <a:spcPts val="600"/>
              </a:spcBef>
              <a:spcAft>
                <a:spcPts val="0"/>
              </a:spcAft>
              <a:buClr>
                <a:srgbClr val="000000"/>
              </a:buClr>
              <a:buSzPts val="1700"/>
              <a:buFont typeface="Arial"/>
              <a:buNone/>
            </a:pPr>
            <a:r>
              <a:rPr lang="en" sz="2900">
                <a:latin typeface="Roboto Condensed"/>
                <a:ea typeface="Roboto Condensed"/>
                <a:cs typeface="Roboto Condensed"/>
                <a:sym typeface="Roboto Condensed"/>
              </a:rPr>
              <a:t>A single community model?</a:t>
            </a:r>
            <a:endParaRPr sz="2900">
              <a:latin typeface="Roboto Condensed"/>
              <a:ea typeface="Roboto Condensed"/>
              <a:cs typeface="Roboto Condensed"/>
              <a:sym typeface="Roboto Condensed"/>
            </a:endParaRPr>
          </a:p>
          <a:p>
            <a:pPr indent="0" lvl="0" marL="0" marR="0" rtl="0" algn="l">
              <a:lnSpc>
                <a:spcPct val="100000"/>
              </a:lnSpc>
              <a:spcBef>
                <a:spcPts val="600"/>
              </a:spcBef>
              <a:spcAft>
                <a:spcPts val="0"/>
              </a:spcAft>
              <a:buClr>
                <a:srgbClr val="000000"/>
              </a:buClr>
              <a:buSzPts val="1700"/>
              <a:buFont typeface="Arial"/>
              <a:buNone/>
            </a:pPr>
            <a:r>
              <a:t/>
            </a:r>
            <a:endParaRPr sz="2900">
              <a:latin typeface="Roboto Condensed"/>
              <a:ea typeface="Roboto Condensed"/>
              <a:cs typeface="Roboto Condensed"/>
              <a:sym typeface="Roboto Condensed"/>
            </a:endParaRPr>
          </a:p>
          <a:p>
            <a:pPr indent="0" lvl="0" marL="0" marR="0" rtl="0" algn="l">
              <a:lnSpc>
                <a:spcPct val="100000"/>
              </a:lnSpc>
              <a:spcBef>
                <a:spcPts val="600"/>
              </a:spcBef>
              <a:spcAft>
                <a:spcPts val="0"/>
              </a:spcAft>
              <a:buClr>
                <a:srgbClr val="000000"/>
              </a:buClr>
              <a:buSzPts val="1700"/>
              <a:buFont typeface="Arial"/>
              <a:buNone/>
            </a:pPr>
            <a:r>
              <a:rPr lang="en" sz="2900">
                <a:latin typeface="Roboto Condensed"/>
                <a:ea typeface="Roboto Condensed"/>
                <a:cs typeface="Roboto Condensed"/>
                <a:sym typeface="Roboto Condensed"/>
              </a:rPr>
              <a:t> or </a:t>
            </a:r>
            <a:endParaRPr sz="2900">
              <a:latin typeface="Roboto Condensed"/>
              <a:ea typeface="Roboto Condensed"/>
              <a:cs typeface="Roboto Condensed"/>
              <a:sym typeface="Roboto Condensed"/>
            </a:endParaRPr>
          </a:p>
          <a:p>
            <a:pPr indent="0" lvl="0" marL="0" marR="0" rtl="0" algn="l">
              <a:lnSpc>
                <a:spcPct val="100000"/>
              </a:lnSpc>
              <a:spcBef>
                <a:spcPts val="600"/>
              </a:spcBef>
              <a:spcAft>
                <a:spcPts val="0"/>
              </a:spcAft>
              <a:buClr>
                <a:srgbClr val="000000"/>
              </a:buClr>
              <a:buSzPts val="1700"/>
              <a:buFont typeface="Arial"/>
              <a:buNone/>
            </a:pPr>
            <a:r>
              <a:t/>
            </a:r>
            <a:endParaRPr sz="2500">
              <a:latin typeface="Roboto Condensed"/>
              <a:ea typeface="Roboto Condensed"/>
              <a:cs typeface="Roboto Condensed"/>
              <a:sym typeface="Roboto Condensed"/>
            </a:endParaRPr>
          </a:p>
          <a:p>
            <a:pPr indent="0" lvl="0" marL="0" marR="0" rtl="0" algn="l">
              <a:lnSpc>
                <a:spcPct val="100000"/>
              </a:lnSpc>
              <a:spcBef>
                <a:spcPts val="600"/>
              </a:spcBef>
              <a:spcAft>
                <a:spcPts val="0"/>
              </a:spcAft>
              <a:buClr>
                <a:srgbClr val="000000"/>
              </a:buClr>
              <a:buSzPts val="1700"/>
              <a:buFont typeface="Arial"/>
              <a:buNone/>
            </a:pPr>
            <a:r>
              <a:rPr lang="en" sz="2900">
                <a:latin typeface="Roboto Condensed"/>
                <a:ea typeface="Roboto Condensed"/>
                <a:cs typeface="Roboto Condensed"/>
                <a:sym typeface="Roboto Condensed"/>
              </a:rPr>
              <a:t>a single modeling community?</a:t>
            </a:r>
            <a:endParaRPr sz="2900">
              <a:latin typeface="Roboto Condensed"/>
              <a:ea typeface="Roboto Condensed"/>
              <a:cs typeface="Roboto Condensed"/>
              <a:sym typeface="Roboto Condensed"/>
            </a:endParaRPr>
          </a:p>
        </p:txBody>
      </p:sp>
      <p:sp>
        <p:nvSpPr>
          <p:cNvPr id="263" name="Google Shape;263;g2ed70024c59_0_46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g2ecb3f77fdd_3_0"/>
          <p:cNvSpPr txBox="1"/>
          <p:nvPr>
            <p:ph type="title"/>
          </p:nvPr>
        </p:nvSpPr>
        <p:spPr>
          <a:xfrm>
            <a:off x="729450" y="1327039"/>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Future of Modeling: Models for Mission </a:t>
            </a:r>
            <a:endParaRPr/>
          </a:p>
        </p:txBody>
      </p:sp>
      <p:sp>
        <p:nvSpPr>
          <p:cNvPr id="269" name="Google Shape;269;g2ecb3f77fdd_3_0"/>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rmAutofit/>
          </a:bodyPr>
          <a:lstStyle/>
          <a:p>
            <a:pPr indent="-342900" lvl="0" marL="342900" rtl="0" algn="l">
              <a:lnSpc>
                <a:spcPct val="115000"/>
              </a:lnSpc>
              <a:spcBef>
                <a:spcPts val="0"/>
              </a:spcBef>
              <a:spcAft>
                <a:spcPts val="0"/>
              </a:spcAft>
              <a:buSzPts val="1300"/>
              <a:buChar char="●"/>
            </a:pPr>
            <a:r>
              <a:rPr lang="en" sz="1400">
                <a:solidFill>
                  <a:srgbClr val="595959"/>
                </a:solidFill>
              </a:rPr>
              <a:t>Quantitative Precipitation Forecasting</a:t>
            </a:r>
            <a:endParaRPr sz="1400">
              <a:solidFill>
                <a:srgbClr val="595959"/>
              </a:solidFill>
            </a:endParaRPr>
          </a:p>
          <a:p>
            <a:pPr indent="-342900" lvl="0" marL="342900" rtl="0" algn="l">
              <a:lnSpc>
                <a:spcPct val="115000"/>
              </a:lnSpc>
              <a:spcBef>
                <a:spcPts val="0"/>
              </a:spcBef>
              <a:spcAft>
                <a:spcPts val="0"/>
              </a:spcAft>
              <a:buSzPts val="1300"/>
              <a:buChar char="●"/>
            </a:pPr>
            <a:r>
              <a:rPr lang="en" sz="1400">
                <a:solidFill>
                  <a:srgbClr val="595959"/>
                </a:solidFill>
              </a:rPr>
              <a:t>Very Short-range, Hyper-Local Modeling: DA implications</a:t>
            </a:r>
            <a:endParaRPr sz="1400">
              <a:solidFill>
                <a:srgbClr val="595959"/>
              </a:solidFill>
            </a:endParaRPr>
          </a:p>
          <a:p>
            <a:pPr indent="-342900" lvl="0" marL="342900" rtl="0" algn="l">
              <a:lnSpc>
                <a:spcPct val="115000"/>
              </a:lnSpc>
              <a:spcBef>
                <a:spcPts val="0"/>
              </a:spcBef>
              <a:spcAft>
                <a:spcPts val="0"/>
              </a:spcAft>
              <a:buSzPts val="1300"/>
              <a:buChar char="●"/>
            </a:pPr>
            <a:r>
              <a:rPr lang="en" sz="1400">
                <a:solidFill>
                  <a:srgbClr val="595959"/>
                </a:solidFill>
              </a:rPr>
              <a:t>Linking Models to Impacts, Decision-Making, Societal Outcomes, and Communities</a:t>
            </a:r>
            <a:endParaRPr sz="1400">
              <a:solidFill>
                <a:srgbClr val="595959"/>
              </a:solidFill>
            </a:endParaRPr>
          </a:p>
        </p:txBody>
      </p:sp>
      <p:sp>
        <p:nvSpPr>
          <p:cNvPr id="270" name="Google Shape;270;g2ecb3f77fdd_3_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g2ecb3f77fdd_3_6"/>
          <p:cNvSpPr txBox="1"/>
          <p:nvPr>
            <p:ph type="ctrTitle"/>
          </p:nvPr>
        </p:nvSpPr>
        <p:spPr>
          <a:xfrm>
            <a:off x="729450" y="1196615"/>
            <a:ext cx="7688100" cy="1664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200"/>
              <a:buNone/>
            </a:pPr>
            <a:r>
              <a:t/>
            </a:r>
            <a:endParaRPr/>
          </a:p>
        </p:txBody>
      </p:sp>
      <p:sp>
        <p:nvSpPr>
          <p:cNvPr id="276" name="Google Shape;276;g2ecb3f77fdd_3_6"/>
          <p:cNvSpPr txBox="1"/>
          <p:nvPr>
            <p:ph idx="1" type="subTitle"/>
          </p:nvPr>
        </p:nvSpPr>
        <p:spPr>
          <a:xfrm>
            <a:off x="729627" y="3047065"/>
            <a:ext cx="7688100" cy="541200"/>
          </a:xfrm>
          <a:prstGeom prst="rect">
            <a:avLst/>
          </a:prstGeom>
          <a:noFill/>
          <a:ln>
            <a:noFill/>
          </a:ln>
        </p:spPr>
        <p:txBody>
          <a:bodyPr anchorCtr="0" anchor="t" bIns="91425" lIns="91425" spcFirstLastPara="1" rIns="91425" wrap="square" tIns="91425">
            <a:normAutofit/>
          </a:bodyPr>
          <a:lstStyle/>
          <a:p>
            <a:pPr indent="-311150" lvl="0" marL="457200" rtl="0" algn="l">
              <a:lnSpc>
                <a:spcPct val="100000"/>
              </a:lnSpc>
              <a:spcBef>
                <a:spcPts val="0"/>
              </a:spcBef>
              <a:spcAft>
                <a:spcPts val="0"/>
              </a:spcAft>
              <a:buSzPts val="1600"/>
              <a:buNone/>
            </a:pPr>
            <a:r>
              <a:t/>
            </a:r>
            <a:endParaRPr/>
          </a:p>
        </p:txBody>
      </p:sp>
      <p:pic>
        <p:nvPicPr>
          <p:cNvPr id="277" name="Google Shape;277;g2ecb3f77fdd_3_6"/>
          <p:cNvPicPr preferRelativeResize="0"/>
          <p:nvPr/>
        </p:nvPicPr>
        <p:blipFill rotWithShape="1">
          <a:blip r:embed="rId3">
            <a:alphaModFix/>
          </a:blip>
          <a:srcRect b="0" l="0" r="0" t="0"/>
          <a:stretch/>
        </p:blipFill>
        <p:spPr>
          <a:xfrm>
            <a:off x="0" y="916779"/>
            <a:ext cx="9143999" cy="2953205"/>
          </a:xfrm>
          <a:prstGeom prst="rect">
            <a:avLst/>
          </a:prstGeom>
          <a:noFill/>
          <a:ln>
            <a:noFill/>
          </a:ln>
        </p:spPr>
      </p:pic>
      <p:sp>
        <p:nvSpPr>
          <p:cNvPr id="278" name="Google Shape;278;g2ecb3f77fdd_3_6"/>
          <p:cNvSpPr txBox="1"/>
          <p:nvPr/>
        </p:nvSpPr>
        <p:spPr>
          <a:xfrm>
            <a:off x="0" y="43575"/>
            <a:ext cx="91440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Arial"/>
                <a:ea typeface="Arial"/>
                <a:cs typeface="Arial"/>
                <a:sym typeface="Arial"/>
              </a:rPr>
              <a:t>Average Flash Flood Events Per Week in the United States (based on Storm Data)</a:t>
            </a:r>
            <a:endParaRPr b="1" i="0" sz="1400" u="none" cap="none" strike="noStrike">
              <a:solidFill>
                <a:schemeClr val="lt1"/>
              </a:solidFill>
              <a:latin typeface="Arial"/>
              <a:ea typeface="Arial"/>
              <a:cs typeface="Arial"/>
              <a:sym typeface="Arial"/>
            </a:endParaRPr>
          </a:p>
        </p:txBody>
      </p:sp>
      <p:sp>
        <p:nvSpPr>
          <p:cNvPr id="279" name="Google Shape;279;g2ecb3f77fdd_3_6"/>
          <p:cNvSpPr/>
          <p:nvPr/>
        </p:nvSpPr>
        <p:spPr>
          <a:xfrm>
            <a:off x="268014" y="3622522"/>
            <a:ext cx="8839200" cy="2352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aphicFrame>
        <p:nvGraphicFramePr>
          <p:cNvPr id="280" name="Google Shape;280;g2ecb3f77fdd_3_6"/>
          <p:cNvGraphicFramePr/>
          <p:nvPr/>
        </p:nvGraphicFramePr>
        <p:xfrm>
          <a:off x="36786" y="3499824"/>
          <a:ext cx="3000000" cy="3000000"/>
        </p:xfrm>
        <a:graphic>
          <a:graphicData uri="http://schemas.openxmlformats.org/drawingml/2006/table">
            <a:tbl>
              <a:tblPr bandRow="1" firstRow="1">
                <a:noFill/>
                <a:tableStyleId>{9B2DD7DE-90E7-4CE4-BB1C-FBB4F376EE08}</a:tableStyleId>
              </a:tblPr>
              <a:tblGrid>
                <a:gridCol w="1035900"/>
                <a:gridCol w="1035900"/>
                <a:gridCol w="1035900"/>
                <a:gridCol w="1035900"/>
                <a:gridCol w="1035900"/>
                <a:gridCol w="1035900"/>
                <a:gridCol w="1035900"/>
                <a:gridCol w="1035900"/>
                <a:gridCol w="1035900"/>
              </a:tblGrid>
              <a:tr h="370850">
                <a:tc>
                  <a:txBody>
                    <a:bodyPr/>
                    <a:lstStyle/>
                    <a:p>
                      <a:pPr indent="0" lvl="0" marL="0" marR="0" rtl="0" algn="ctr">
                        <a:lnSpc>
                          <a:spcPct val="100000"/>
                        </a:lnSpc>
                        <a:spcBef>
                          <a:spcPts val="0"/>
                        </a:spcBef>
                        <a:spcAft>
                          <a:spcPts val="0"/>
                        </a:spcAft>
                        <a:buNone/>
                      </a:pPr>
                      <a:r>
                        <a:rPr b="0" lang="en" sz="1400" u="none" cap="none" strike="noStrike">
                          <a:solidFill>
                            <a:srgbClr val="595959"/>
                          </a:solidFill>
                          <a:latin typeface="Lato"/>
                          <a:ea typeface="Lato"/>
                          <a:cs typeface="Lato"/>
                          <a:sym typeface="Lato"/>
                        </a:rPr>
                        <a:t>1985</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0" lang="en" sz="1400" u="none" cap="none" strike="noStrike">
                          <a:solidFill>
                            <a:srgbClr val="595959"/>
                          </a:solidFill>
                          <a:latin typeface="Lato"/>
                          <a:ea typeface="Lato"/>
                          <a:cs typeface="Lato"/>
                          <a:sym typeface="Lato"/>
                        </a:rPr>
                        <a:t>1990</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0" lang="en" sz="1400" u="none" cap="none" strike="noStrike">
                          <a:solidFill>
                            <a:srgbClr val="595959"/>
                          </a:solidFill>
                          <a:latin typeface="Lato"/>
                          <a:ea typeface="Lato"/>
                          <a:cs typeface="Lato"/>
                          <a:sym typeface="Lato"/>
                        </a:rPr>
                        <a:t>1995</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0" lang="en" sz="1400" u="none" cap="none" strike="noStrike">
                          <a:solidFill>
                            <a:srgbClr val="595959"/>
                          </a:solidFill>
                          <a:latin typeface="Lato"/>
                          <a:ea typeface="Lato"/>
                          <a:cs typeface="Lato"/>
                          <a:sym typeface="Lato"/>
                        </a:rPr>
                        <a:t>2000</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0" lang="en" sz="1400" u="none" cap="none" strike="noStrike">
                          <a:solidFill>
                            <a:srgbClr val="595959"/>
                          </a:solidFill>
                          <a:latin typeface="Lato"/>
                          <a:ea typeface="Lato"/>
                          <a:cs typeface="Lato"/>
                          <a:sym typeface="Lato"/>
                        </a:rPr>
                        <a:t>2005</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0" lang="en" sz="1400" u="none" cap="none" strike="noStrike">
                          <a:solidFill>
                            <a:srgbClr val="595959"/>
                          </a:solidFill>
                          <a:latin typeface="Lato"/>
                          <a:ea typeface="Lato"/>
                          <a:cs typeface="Lato"/>
                          <a:sym typeface="Lato"/>
                        </a:rPr>
                        <a:t>2010</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0" lang="en" sz="1400" u="none" cap="none" strike="noStrike">
                          <a:solidFill>
                            <a:srgbClr val="595959"/>
                          </a:solidFill>
                          <a:latin typeface="Lato"/>
                          <a:ea typeface="Lato"/>
                          <a:cs typeface="Lato"/>
                          <a:sym typeface="Lato"/>
                        </a:rPr>
                        <a:t>2015</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0" lang="en" sz="1400" u="none" cap="none" strike="noStrike">
                          <a:solidFill>
                            <a:srgbClr val="595959"/>
                          </a:solidFill>
                          <a:latin typeface="Lato"/>
                          <a:ea typeface="Lato"/>
                          <a:cs typeface="Lato"/>
                          <a:sym typeface="Lato"/>
                        </a:rPr>
                        <a:t>2020</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0" lang="en" sz="1400" u="none" cap="none" strike="noStrike">
                          <a:solidFill>
                            <a:srgbClr val="595959"/>
                          </a:solidFill>
                          <a:latin typeface="Lato"/>
                          <a:ea typeface="Lato"/>
                          <a:cs typeface="Lato"/>
                          <a:sym typeface="Lato"/>
                        </a:rPr>
                        <a:t>2025</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bl>
          </a:graphicData>
        </a:graphic>
      </p:graphicFrame>
      <p:sp>
        <p:nvSpPr>
          <p:cNvPr id="281" name="Google Shape;281;g2ecb3f77fdd_3_6"/>
          <p:cNvSpPr txBox="1"/>
          <p:nvPr/>
        </p:nvSpPr>
        <p:spPr>
          <a:xfrm>
            <a:off x="8053812" y="1447807"/>
            <a:ext cx="943382"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595959"/>
                </a:solidFill>
                <a:latin typeface="Arial"/>
                <a:ea typeface="Arial"/>
                <a:cs typeface="Arial"/>
                <a:sym typeface="Arial"/>
              </a:rPr>
              <a:t>R=0.711</a:t>
            </a:r>
            <a:endParaRPr b="0" i="0" sz="1400" u="none" cap="none" strike="noStrike">
              <a:solidFill>
                <a:srgbClr val="595959"/>
              </a:solidFill>
              <a:latin typeface="Arial"/>
              <a:ea typeface="Arial"/>
              <a:cs typeface="Arial"/>
              <a:sym typeface="Arial"/>
            </a:endParaRPr>
          </a:p>
        </p:txBody>
      </p:sp>
      <p:sp>
        <p:nvSpPr>
          <p:cNvPr id="282" name="Google Shape;282;g2ecb3f77fdd_3_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g2ecb3f77fdd_3_24"/>
          <p:cNvPicPr preferRelativeResize="0"/>
          <p:nvPr/>
        </p:nvPicPr>
        <p:blipFill rotWithShape="1">
          <a:blip r:embed="rId3">
            <a:alphaModFix/>
          </a:blip>
          <a:srcRect b="0" l="0" r="0" t="0"/>
          <a:stretch/>
        </p:blipFill>
        <p:spPr>
          <a:xfrm>
            <a:off x="389723" y="726884"/>
            <a:ext cx="7241627" cy="3689731"/>
          </a:xfrm>
          <a:prstGeom prst="rect">
            <a:avLst/>
          </a:prstGeom>
          <a:noFill/>
          <a:ln>
            <a:noFill/>
          </a:ln>
        </p:spPr>
      </p:pic>
      <p:sp>
        <p:nvSpPr>
          <p:cNvPr id="288" name="Google Shape;288;g2ecb3f77fdd_3_24"/>
          <p:cNvSpPr txBox="1"/>
          <p:nvPr/>
        </p:nvSpPr>
        <p:spPr>
          <a:xfrm>
            <a:off x="0" y="4823547"/>
            <a:ext cx="6367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r>
              <a:rPr b="0" i="0" lang="en" sz="1200" u="none" cap="none" strike="noStrike">
                <a:solidFill>
                  <a:srgbClr val="000000"/>
                </a:solidFill>
                <a:latin typeface="Arial"/>
                <a:ea typeface="Arial"/>
                <a:cs typeface="Arial"/>
                <a:sym typeface="Arial"/>
              </a:rPr>
              <a:t>From: </a:t>
            </a:r>
            <a:r>
              <a:rPr b="0" i="0" lang="en" sz="1200" u="sng" cap="none" strike="noStrike">
                <a:solidFill>
                  <a:srgbClr val="000000"/>
                </a:solidFill>
                <a:latin typeface="Arial"/>
                <a:ea typeface="Arial"/>
                <a:cs typeface="Arial"/>
                <a:sym typeface="Arial"/>
                <a:hlinkClick r:id="rId4">
                  <a:extLst>
                    <a:ext uri="{A12FA001-AC4F-418D-AE19-62706E023703}">
                      <ahyp:hlinkClr val="tx"/>
                    </a:ext>
                  </a:extLst>
                </a:hlinkClick>
              </a:rPr>
              <a:t>A </a:t>
            </a:r>
            <a:r>
              <a:rPr b="0" i="0" lang="en" sz="1100" u="sng" cap="none" strike="noStrike">
                <a:solidFill>
                  <a:srgbClr val="000000"/>
                </a:solidFill>
                <a:latin typeface="Arial"/>
                <a:ea typeface="Arial"/>
                <a:cs typeface="Arial"/>
                <a:sym typeface="Arial"/>
                <a:hlinkClick r:id="rId5">
                  <a:extLst>
                    <a:ext uri="{A12FA001-AC4F-418D-AE19-62706E023703}">
                      <ahyp:hlinkClr val="tx"/>
                    </a:ext>
                  </a:extLst>
                </a:hlinkClick>
              </a:rPr>
              <a:t>Report on Priorities for Weather Research (NOAA SCIENCE ADVISORY BOARD, 2021)</a:t>
            </a:r>
            <a:endParaRPr b="0" i="0" sz="1400" u="none" cap="none" strike="noStrike">
              <a:solidFill>
                <a:srgbClr val="000000"/>
              </a:solidFill>
              <a:latin typeface="Arial"/>
              <a:ea typeface="Arial"/>
              <a:cs typeface="Arial"/>
              <a:sym typeface="Arial"/>
            </a:endParaRPr>
          </a:p>
        </p:txBody>
      </p:sp>
      <p:sp>
        <p:nvSpPr>
          <p:cNvPr id="289" name="Google Shape;289;g2ecb3f77fdd_3_2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2e8b2ea549a_0_183"/>
          <p:cNvSpPr txBox="1"/>
          <p:nvPr/>
        </p:nvSpPr>
        <p:spPr>
          <a:xfrm>
            <a:off x="661125" y="-196128"/>
            <a:ext cx="79761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800"/>
              <a:buFont typeface="Open Sans"/>
              <a:buNone/>
            </a:pPr>
            <a:r>
              <a:rPr b="1" i="0" lang="en" sz="3000" u="none" cap="none" strike="noStrike">
                <a:solidFill>
                  <a:schemeClr val="lt1"/>
                </a:solidFill>
                <a:latin typeface="Open Sans"/>
                <a:ea typeface="Open Sans"/>
                <a:cs typeface="Open Sans"/>
                <a:sym typeface="Open Sans"/>
              </a:rPr>
              <a:t>NSSL Warn-on-Forecast System (WoFS)</a:t>
            </a:r>
            <a:endParaRPr/>
          </a:p>
        </p:txBody>
      </p:sp>
      <p:sp>
        <p:nvSpPr>
          <p:cNvPr id="295" name="Google Shape;295;g2e8b2ea549a_0_183"/>
          <p:cNvSpPr txBox="1"/>
          <p:nvPr/>
        </p:nvSpPr>
        <p:spPr>
          <a:xfrm>
            <a:off x="0" y="3884256"/>
            <a:ext cx="7049600" cy="7101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360"/>
              </a:spcBef>
              <a:spcAft>
                <a:spcPts val="0"/>
              </a:spcAft>
              <a:buClr>
                <a:schemeClr val="accent1"/>
              </a:buClr>
              <a:buSzPts val="1800"/>
              <a:buFont typeface="Lato"/>
              <a:buNone/>
            </a:pPr>
            <a:r>
              <a:rPr b="0" i="0" lang="en" sz="1600" u="none" cap="none" strike="noStrike">
                <a:solidFill>
                  <a:srgbClr val="595959"/>
                </a:solidFill>
                <a:latin typeface="Lato"/>
                <a:ea typeface="Lato"/>
                <a:cs typeface="Lato"/>
                <a:sym typeface="Lato"/>
              </a:rPr>
              <a:t>Aims to improve forecasts, warnings, and decision support for high-impact weather events within the watch-to-warning time frame, 0-6 hours in advance of an event.</a:t>
            </a:r>
            <a:endParaRPr/>
          </a:p>
        </p:txBody>
      </p:sp>
      <p:sp>
        <p:nvSpPr>
          <p:cNvPr id="296" name="Google Shape;296;g2e8b2ea549a_0_183"/>
          <p:cNvSpPr txBox="1"/>
          <p:nvPr/>
        </p:nvSpPr>
        <p:spPr>
          <a:xfrm>
            <a:off x="529125" y="1053125"/>
            <a:ext cx="3176700" cy="22590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600" u="sng" cap="none" strike="noStrike">
                <a:solidFill>
                  <a:srgbClr val="595959"/>
                </a:solidFill>
                <a:latin typeface="Arial"/>
                <a:ea typeface="Arial"/>
                <a:cs typeface="Arial"/>
                <a:sym typeface="Arial"/>
              </a:rPr>
              <a:t>WoFS</a:t>
            </a:r>
            <a:endParaRPr b="0" i="0" sz="1600" u="sng" cap="none" strike="noStrike">
              <a:solidFill>
                <a:srgbClr val="595959"/>
              </a:solidFill>
              <a:latin typeface="Arial"/>
              <a:ea typeface="Arial"/>
              <a:cs typeface="Arial"/>
              <a:sym typeface="Arial"/>
            </a:endParaRPr>
          </a:p>
          <a:p>
            <a:pPr indent="-304800" lvl="0" marL="457200" marR="0" rtl="0" algn="l">
              <a:lnSpc>
                <a:spcPct val="100000"/>
              </a:lnSpc>
              <a:spcBef>
                <a:spcPts val="0"/>
              </a:spcBef>
              <a:spcAft>
                <a:spcPts val="0"/>
              </a:spcAft>
              <a:buClr>
                <a:srgbClr val="0B4596"/>
              </a:buClr>
              <a:buSzPts val="1200"/>
              <a:buFont typeface="Arial"/>
              <a:buChar char="●"/>
            </a:pPr>
            <a:r>
              <a:rPr b="0" i="0" lang="en" sz="1200" u="none" cap="none" strike="noStrike">
                <a:solidFill>
                  <a:srgbClr val="595959"/>
                </a:solidFill>
                <a:latin typeface="Arial"/>
                <a:ea typeface="Arial"/>
                <a:cs typeface="Arial"/>
                <a:sym typeface="Arial"/>
              </a:rPr>
              <a:t>WRF-based system</a:t>
            </a:r>
            <a:endParaRPr b="0" i="0" sz="1200" u="none" cap="none" strike="noStrike">
              <a:solidFill>
                <a:srgbClr val="595959"/>
              </a:solidFill>
              <a:latin typeface="Arial"/>
              <a:ea typeface="Arial"/>
              <a:cs typeface="Arial"/>
              <a:sym typeface="Arial"/>
            </a:endParaRPr>
          </a:p>
          <a:p>
            <a:pPr indent="-304800" lvl="0" marL="457200" marR="0" rtl="0" algn="l">
              <a:lnSpc>
                <a:spcPct val="100000"/>
              </a:lnSpc>
              <a:spcBef>
                <a:spcPts val="0"/>
              </a:spcBef>
              <a:spcAft>
                <a:spcPts val="0"/>
              </a:spcAft>
              <a:buClr>
                <a:srgbClr val="0B4596"/>
              </a:buClr>
              <a:buSzPts val="1200"/>
              <a:buFont typeface="Arial"/>
              <a:buChar char="●"/>
            </a:pPr>
            <a:r>
              <a:rPr b="0" i="0" lang="en" sz="1200" u="none" cap="none" strike="noStrike">
                <a:solidFill>
                  <a:srgbClr val="595959"/>
                </a:solidFill>
                <a:latin typeface="Arial"/>
                <a:ea typeface="Arial"/>
                <a:cs typeface="Arial"/>
                <a:sym typeface="Arial"/>
              </a:rPr>
              <a:t>Deployed on Azure cloud by NSSL</a:t>
            </a:r>
            <a:endParaRPr b="0" i="0" sz="1200" u="none" cap="none" strike="noStrike">
              <a:solidFill>
                <a:srgbClr val="595959"/>
              </a:solidFill>
              <a:latin typeface="Arial"/>
              <a:ea typeface="Arial"/>
              <a:cs typeface="Arial"/>
              <a:sym typeface="Arial"/>
            </a:endParaRPr>
          </a:p>
          <a:p>
            <a:pPr indent="-304800" lvl="0" marL="457200" marR="0" rtl="0" algn="l">
              <a:lnSpc>
                <a:spcPct val="100000"/>
              </a:lnSpc>
              <a:spcBef>
                <a:spcPts val="0"/>
              </a:spcBef>
              <a:spcAft>
                <a:spcPts val="0"/>
              </a:spcAft>
              <a:buClr>
                <a:srgbClr val="0B4596"/>
              </a:buClr>
              <a:buSzPts val="1200"/>
              <a:buFont typeface="Arial"/>
              <a:buChar char="●"/>
            </a:pPr>
            <a:r>
              <a:rPr b="0" i="0" lang="en" sz="1200" u="none" cap="none" strike="noStrike">
                <a:solidFill>
                  <a:srgbClr val="595959"/>
                </a:solidFill>
                <a:latin typeface="Arial"/>
                <a:ea typeface="Arial"/>
                <a:cs typeface="Arial"/>
                <a:sym typeface="Arial"/>
              </a:rPr>
              <a:t>Single or dual domains (900 km x 900 km)</a:t>
            </a:r>
            <a:endParaRPr b="0" i="0" sz="1200" u="none" cap="none" strike="noStrike">
              <a:solidFill>
                <a:srgbClr val="595959"/>
              </a:solidFill>
              <a:latin typeface="Arial"/>
              <a:ea typeface="Arial"/>
              <a:cs typeface="Arial"/>
              <a:sym typeface="Arial"/>
            </a:endParaRPr>
          </a:p>
          <a:p>
            <a:pPr indent="-304800" lvl="0" marL="457200" marR="0" rtl="0" algn="l">
              <a:lnSpc>
                <a:spcPct val="100000"/>
              </a:lnSpc>
              <a:spcBef>
                <a:spcPts val="0"/>
              </a:spcBef>
              <a:spcAft>
                <a:spcPts val="0"/>
              </a:spcAft>
              <a:buClr>
                <a:srgbClr val="0B4596"/>
              </a:buClr>
              <a:buSzPts val="1200"/>
              <a:buFont typeface="Arial"/>
              <a:buChar char="●"/>
            </a:pPr>
            <a:r>
              <a:rPr b="0" i="0" lang="en" sz="1200" u="none" cap="none" strike="noStrike">
                <a:solidFill>
                  <a:srgbClr val="595959"/>
                </a:solidFill>
                <a:latin typeface="Arial"/>
                <a:ea typeface="Arial"/>
                <a:cs typeface="Arial"/>
                <a:sym typeface="Arial"/>
              </a:rPr>
              <a:t>½-hourly 6h forecasts at 3km resolution</a:t>
            </a:r>
            <a:endParaRPr b="0" i="0" sz="1200" u="none" cap="none" strike="noStrike">
              <a:solidFill>
                <a:srgbClr val="595959"/>
              </a:solidFill>
              <a:latin typeface="Arial"/>
              <a:ea typeface="Arial"/>
              <a:cs typeface="Arial"/>
              <a:sym typeface="Arial"/>
            </a:endParaRPr>
          </a:p>
          <a:p>
            <a:pPr indent="-304800" lvl="0" marL="457200" marR="0" rtl="0" algn="l">
              <a:lnSpc>
                <a:spcPct val="100000"/>
              </a:lnSpc>
              <a:spcBef>
                <a:spcPts val="0"/>
              </a:spcBef>
              <a:spcAft>
                <a:spcPts val="0"/>
              </a:spcAft>
              <a:buClr>
                <a:srgbClr val="0B4596"/>
              </a:buClr>
              <a:buSzPts val="1200"/>
              <a:buFont typeface="Arial"/>
              <a:buChar char="●"/>
            </a:pPr>
            <a:r>
              <a:rPr b="0" i="0" lang="en" sz="1200" u="none" cap="none" strike="noStrike">
                <a:solidFill>
                  <a:srgbClr val="595959"/>
                </a:solidFill>
                <a:latin typeface="Arial"/>
                <a:ea typeface="Arial"/>
                <a:cs typeface="Arial"/>
                <a:sym typeface="Arial"/>
              </a:rPr>
              <a:t>5m output frequency</a:t>
            </a:r>
            <a:endParaRPr b="0" i="0" sz="1200" u="none" cap="none" strike="noStrike">
              <a:solidFill>
                <a:srgbClr val="595959"/>
              </a:solidFill>
              <a:latin typeface="Arial"/>
              <a:ea typeface="Arial"/>
              <a:cs typeface="Arial"/>
              <a:sym typeface="Arial"/>
            </a:endParaRPr>
          </a:p>
          <a:p>
            <a:pPr indent="-304800" lvl="0" marL="457200" marR="0" rtl="0" algn="l">
              <a:lnSpc>
                <a:spcPct val="100000"/>
              </a:lnSpc>
              <a:spcBef>
                <a:spcPts val="0"/>
              </a:spcBef>
              <a:spcAft>
                <a:spcPts val="0"/>
              </a:spcAft>
              <a:buClr>
                <a:srgbClr val="0B4596"/>
              </a:buClr>
              <a:buSzPts val="1200"/>
              <a:buFont typeface="Arial"/>
              <a:buChar char="●"/>
            </a:pPr>
            <a:r>
              <a:rPr b="0" i="0" lang="en" sz="1200" u="none" cap="none" strike="noStrike">
                <a:solidFill>
                  <a:srgbClr val="595959"/>
                </a:solidFill>
                <a:latin typeface="Arial"/>
                <a:ea typeface="Arial"/>
                <a:cs typeface="Arial"/>
                <a:sym typeface="Arial"/>
              </a:rPr>
              <a:t>18 ensemble members</a:t>
            </a:r>
            <a:endParaRPr b="0" i="0" sz="1200" u="none" cap="none" strike="noStrike">
              <a:solidFill>
                <a:srgbClr val="595959"/>
              </a:solidFill>
              <a:latin typeface="Arial"/>
              <a:ea typeface="Arial"/>
              <a:cs typeface="Arial"/>
              <a:sym typeface="Arial"/>
            </a:endParaRPr>
          </a:p>
          <a:p>
            <a:pPr indent="-304800" lvl="0" marL="457200" marR="0" rtl="0" algn="l">
              <a:lnSpc>
                <a:spcPct val="100000"/>
              </a:lnSpc>
              <a:spcBef>
                <a:spcPts val="0"/>
              </a:spcBef>
              <a:spcAft>
                <a:spcPts val="0"/>
              </a:spcAft>
              <a:buClr>
                <a:srgbClr val="0B4596"/>
              </a:buClr>
              <a:buSzPts val="1200"/>
              <a:buFont typeface="Arial"/>
              <a:buChar char="●"/>
            </a:pPr>
            <a:r>
              <a:rPr b="0" i="0" lang="en" sz="1200" u="none" cap="none" strike="noStrike">
                <a:solidFill>
                  <a:srgbClr val="595959"/>
                </a:solidFill>
                <a:latin typeface="Arial"/>
                <a:ea typeface="Arial"/>
                <a:cs typeface="Arial"/>
                <a:sym typeface="Arial"/>
              </a:rPr>
              <a:t>Transitioning WoFS demonstration from NSSL to NWS in FY25</a:t>
            </a:r>
            <a:endParaRPr b="0" i="0" sz="1200" u="none" cap="none" strike="noStrike">
              <a:solidFill>
                <a:srgbClr val="595959"/>
              </a:solidFill>
              <a:latin typeface="Arial"/>
              <a:ea typeface="Arial"/>
              <a:cs typeface="Arial"/>
              <a:sym typeface="Arial"/>
            </a:endParaRPr>
          </a:p>
        </p:txBody>
      </p:sp>
      <p:pic>
        <p:nvPicPr>
          <p:cNvPr id="297" name="Google Shape;297;g2e8b2ea549a_0_183"/>
          <p:cNvPicPr preferRelativeResize="0"/>
          <p:nvPr/>
        </p:nvPicPr>
        <p:blipFill rotWithShape="1">
          <a:blip r:embed="rId3">
            <a:alphaModFix/>
          </a:blip>
          <a:srcRect b="0" l="0" r="0" t="0"/>
          <a:stretch/>
        </p:blipFill>
        <p:spPr>
          <a:xfrm>
            <a:off x="4191025" y="1012569"/>
            <a:ext cx="4354001" cy="2344681"/>
          </a:xfrm>
          <a:prstGeom prst="rect">
            <a:avLst/>
          </a:prstGeom>
          <a:noFill/>
          <a:ln>
            <a:noFill/>
          </a:ln>
        </p:spPr>
      </p:pic>
      <p:sp>
        <p:nvSpPr>
          <p:cNvPr id="298" name="Google Shape;298;g2e8b2ea549a_0_183"/>
          <p:cNvSpPr txBox="1"/>
          <p:nvPr/>
        </p:nvSpPr>
        <p:spPr>
          <a:xfrm>
            <a:off x="4098825" y="689150"/>
            <a:ext cx="4538400" cy="289200"/>
          </a:xfrm>
          <a:prstGeom prst="rect">
            <a:avLst/>
          </a:prstGeom>
          <a:solidFill>
            <a:srgbClr val="FF99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WoFS setup for 31 March 2023</a:t>
            </a:r>
            <a:endParaRPr b="1" i="0" sz="1400" u="none" cap="none" strike="noStrike">
              <a:solidFill>
                <a:srgbClr val="000000"/>
              </a:solidFill>
              <a:latin typeface="Arial"/>
              <a:ea typeface="Arial"/>
              <a:cs typeface="Arial"/>
              <a:sym typeface="Arial"/>
            </a:endParaRPr>
          </a:p>
        </p:txBody>
      </p:sp>
      <p:sp>
        <p:nvSpPr>
          <p:cNvPr id="299" name="Google Shape;299;g2e8b2ea549a_0_183"/>
          <p:cNvSpPr txBox="1"/>
          <p:nvPr/>
        </p:nvSpPr>
        <p:spPr>
          <a:xfrm>
            <a:off x="6849799" y="3403150"/>
            <a:ext cx="1634700" cy="289200"/>
          </a:xfrm>
          <a:prstGeom prst="rect">
            <a:avLst/>
          </a:prstGeom>
          <a:solidFill>
            <a:srgbClr val="F2F2F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WoFS Domains</a:t>
            </a:r>
            <a:endParaRPr b="1" i="0" sz="1400" u="none" cap="none" strike="noStrike">
              <a:solidFill>
                <a:srgbClr val="000000"/>
              </a:solidFill>
              <a:latin typeface="Arial"/>
              <a:ea typeface="Arial"/>
              <a:cs typeface="Arial"/>
              <a:sym typeface="Arial"/>
            </a:endParaRPr>
          </a:p>
        </p:txBody>
      </p:sp>
      <p:sp>
        <p:nvSpPr>
          <p:cNvPr id="300" name="Google Shape;300;g2e8b2ea549a_0_183"/>
          <p:cNvSpPr txBox="1"/>
          <p:nvPr/>
        </p:nvSpPr>
        <p:spPr>
          <a:xfrm>
            <a:off x="4519074" y="3403150"/>
            <a:ext cx="1634700" cy="289200"/>
          </a:xfrm>
          <a:prstGeom prst="rect">
            <a:avLst/>
          </a:prstGeom>
          <a:solidFill>
            <a:srgbClr val="F2F2F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SPC Outlook</a:t>
            </a:r>
            <a:endParaRPr b="1" i="0" sz="1400" u="none" cap="none" strike="noStrike">
              <a:solidFill>
                <a:srgbClr val="000000"/>
              </a:solidFill>
              <a:latin typeface="Arial"/>
              <a:ea typeface="Arial"/>
              <a:cs typeface="Arial"/>
              <a:sym typeface="Arial"/>
            </a:endParaRPr>
          </a:p>
        </p:txBody>
      </p:sp>
      <p:sp>
        <p:nvSpPr>
          <p:cNvPr id="301" name="Google Shape;301;g2e8b2ea549a_0_183"/>
          <p:cNvSpPr txBox="1"/>
          <p:nvPr/>
        </p:nvSpPr>
        <p:spPr>
          <a:xfrm>
            <a:off x="0" y="4768181"/>
            <a:ext cx="2500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1" lang="en" sz="1000" u="none" cap="none" strike="noStrike">
                <a:solidFill>
                  <a:schemeClr val="dk1"/>
                </a:solidFill>
                <a:latin typeface="Arial"/>
                <a:ea typeface="Arial"/>
                <a:cs typeface="Arial"/>
                <a:sym typeface="Arial"/>
              </a:rPr>
              <a:t>*Figures courtesy Patrick Burke (NSSL)</a:t>
            </a:r>
            <a:endParaRPr b="0" i="1" sz="1000" u="none" cap="none" strike="noStrike">
              <a:solidFill>
                <a:schemeClr val="dk1"/>
              </a:solidFill>
              <a:latin typeface="Arial"/>
              <a:ea typeface="Arial"/>
              <a:cs typeface="Arial"/>
              <a:sym typeface="Arial"/>
            </a:endParaRPr>
          </a:p>
        </p:txBody>
      </p:sp>
      <p:sp>
        <p:nvSpPr>
          <p:cNvPr id="302" name="Google Shape;302;g2e8b2ea549a_0_18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g2e8b2ea549a_0_178"/>
          <p:cNvSpPr txBox="1"/>
          <p:nvPr/>
        </p:nvSpPr>
        <p:spPr>
          <a:xfrm>
            <a:off x="0" y="4804500"/>
            <a:ext cx="5400000" cy="339000"/>
          </a:xfrm>
          <a:prstGeom prst="rect">
            <a:avLst/>
          </a:prstGeom>
          <a:noFill/>
          <a:ln>
            <a:noFill/>
          </a:ln>
        </p:spPr>
        <p:txBody>
          <a:bodyPr anchorCtr="0" anchor="t" bIns="35100" lIns="67500" spcFirstLastPara="1" rIns="67500" wrap="square" tIns="35100">
            <a:noAutofit/>
          </a:bodyPr>
          <a:lstStyle/>
          <a:p>
            <a:pPr indent="0" lvl="0" marL="0" marR="0" rtl="0" algn="l">
              <a:lnSpc>
                <a:spcPct val="100000"/>
              </a:lnSpc>
              <a:spcBef>
                <a:spcPts val="0"/>
              </a:spcBef>
              <a:spcAft>
                <a:spcPts val="0"/>
              </a:spcAft>
              <a:buClr>
                <a:srgbClr val="000000"/>
              </a:buClr>
              <a:buSzPts val="825"/>
              <a:buFont typeface="Arial"/>
              <a:buNone/>
            </a:pPr>
            <a:r>
              <a:rPr b="0" i="0" lang="en" sz="825" u="none" cap="none" strike="noStrike">
                <a:solidFill>
                  <a:srgbClr val="595959"/>
                </a:solidFill>
                <a:latin typeface="Arial"/>
                <a:ea typeface="Arial"/>
                <a:cs typeface="Arial"/>
                <a:sym typeface="Arial"/>
              </a:rPr>
              <a:t>The FastEddy® Resident‐GPU Accelerated Large‐Eddy Simulation Framework: Model Formulation, Dynamical‐Core Validation and Performance Benchmarks</a:t>
            </a:r>
            <a:endParaRPr b="0" i="0" sz="1400" u="none" cap="none" strike="noStrike">
              <a:solidFill>
                <a:srgbClr val="595959"/>
              </a:solidFill>
              <a:latin typeface="Arial"/>
              <a:ea typeface="Arial"/>
              <a:cs typeface="Arial"/>
              <a:sym typeface="Arial"/>
            </a:endParaRPr>
          </a:p>
        </p:txBody>
      </p:sp>
      <p:sp>
        <p:nvSpPr>
          <p:cNvPr id="308" name="Google Shape;308;g2e8b2ea549a_0_178"/>
          <p:cNvSpPr txBox="1"/>
          <p:nvPr/>
        </p:nvSpPr>
        <p:spPr>
          <a:xfrm>
            <a:off x="0" y="4635000"/>
            <a:ext cx="6480000" cy="339000"/>
          </a:xfrm>
          <a:prstGeom prst="rect">
            <a:avLst/>
          </a:prstGeom>
          <a:noFill/>
          <a:ln>
            <a:noFill/>
          </a:ln>
        </p:spPr>
        <p:txBody>
          <a:bodyPr anchorCtr="0" anchor="t" bIns="33750" lIns="67500" spcFirstLastPara="1" rIns="67500" wrap="square" tIns="33750">
            <a:no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54A6"/>
                </a:solidFill>
                <a:latin typeface="Arial"/>
                <a:ea typeface="Arial"/>
                <a:cs typeface="Arial"/>
                <a:sym typeface="Arial"/>
              </a:rPr>
              <a:t>J Adv Model Earth Syst, Volume: 12, Issue: 11, First published: 13 November 2020, DOI: (10.1029/2020MS002100) </a:t>
            </a:r>
            <a:endParaRPr b="0" i="0" sz="800" u="none" cap="none" strike="noStrike">
              <a:solidFill>
                <a:srgbClr val="000000"/>
              </a:solidFill>
              <a:latin typeface="Arial"/>
              <a:ea typeface="Arial"/>
              <a:cs typeface="Arial"/>
              <a:sym typeface="Arial"/>
            </a:endParaRPr>
          </a:p>
        </p:txBody>
      </p:sp>
      <p:sp>
        <p:nvSpPr>
          <p:cNvPr id="309" name="Google Shape;309;g2e8b2ea549a_0_178"/>
          <p:cNvSpPr/>
          <p:nvPr/>
        </p:nvSpPr>
        <p:spPr>
          <a:xfrm>
            <a:off x="0" y="0"/>
            <a:ext cx="9144000" cy="482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chemeClr val="lt1"/>
                </a:solidFill>
                <a:latin typeface="Arial"/>
                <a:ea typeface="Arial"/>
                <a:cs typeface="Arial"/>
                <a:sym typeface="Arial"/>
              </a:rPr>
              <a:t>NCAR FastEddy®: A GPU-Accelerated Microscale Model</a:t>
            </a:r>
            <a:endParaRPr b="0" i="0" sz="2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310" name="Google Shape;310;g2e8b2ea549a_0_178"/>
          <p:cNvSpPr/>
          <p:nvPr/>
        </p:nvSpPr>
        <p:spPr>
          <a:xfrm>
            <a:off x="703825" y="1085175"/>
            <a:ext cx="892200" cy="17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311" name="Google Shape;311;g2e8b2ea549a_0_178"/>
          <p:cNvPicPr preferRelativeResize="0"/>
          <p:nvPr/>
        </p:nvPicPr>
        <p:blipFill rotWithShape="1">
          <a:blip r:embed="rId3">
            <a:alphaModFix/>
          </a:blip>
          <a:srcRect b="0" l="0" r="0" t="0"/>
          <a:stretch/>
        </p:blipFill>
        <p:spPr>
          <a:xfrm>
            <a:off x="1566003" y="705354"/>
            <a:ext cx="5780015" cy="3598877"/>
          </a:xfrm>
          <a:prstGeom prst="rect">
            <a:avLst/>
          </a:prstGeom>
          <a:noFill/>
          <a:ln cap="flat" cmpd="sng" w="9525">
            <a:solidFill>
              <a:schemeClr val="dk2"/>
            </a:solidFill>
            <a:prstDash val="solid"/>
            <a:round/>
            <a:headEnd len="sm" w="sm" type="none"/>
            <a:tailEnd len="sm" w="sm" type="none"/>
          </a:ln>
        </p:spPr>
      </p:pic>
      <p:sp>
        <p:nvSpPr>
          <p:cNvPr id="312" name="Google Shape;312;g2e8b2ea549a_0_17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g2ecb3f77fdd_3_49"/>
          <p:cNvPicPr preferRelativeResize="0"/>
          <p:nvPr/>
        </p:nvPicPr>
        <p:blipFill rotWithShape="1">
          <a:blip r:embed="rId3">
            <a:alphaModFix/>
          </a:blip>
          <a:srcRect b="0" l="0" r="0" t="0"/>
          <a:stretch/>
        </p:blipFill>
        <p:spPr>
          <a:xfrm>
            <a:off x="5405964" y="991153"/>
            <a:ext cx="3591986" cy="1948897"/>
          </a:xfrm>
          <a:prstGeom prst="rect">
            <a:avLst/>
          </a:prstGeom>
          <a:noFill/>
          <a:ln cap="flat" cmpd="sng" w="9525">
            <a:solidFill>
              <a:schemeClr val="dk2"/>
            </a:solidFill>
            <a:prstDash val="solid"/>
            <a:round/>
            <a:headEnd len="sm" w="sm" type="none"/>
            <a:tailEnd len="sm" w="sm" type="none"/>
          </a:ln>
        </p:spPr>
      </p:pic>
      <p:pic>
        <p:nvPicPr>
          <p:cNvPr id="318" name="Google Shape;318;g2ecb3f77fdd_3_49"/>
          <p:cNvPicPr preferRelativeResize="0"/>
          <p:nvPr/>
        </p:nvPicPr>
        <p:blipFill rotWithShape="1">
          <a:blip r:embed="rId4">
            <a:alphaModFix/>
          </a:blip>
          <a:srcRect b="0" l="0" r="983" t="0"/>
          <a:stretch/>
        </p:blipFill>
        <p:spPr>
          <a:xfrm>
            <a:off x="125469" y="575733"/>
            <a:ext cx="5113281" cy="2751667"/>
          </a:xfrm>
          <a:prstGeom prst="rect">
            <a:avLst/>
          </a:prstGeom>
          <a:noFill/>
          <a:ln cap="flat" cmpd="sng" w="9525">
            <a:solidFill>
              <a:schemeClr val="dk2"/>
            </a:solidFill>
            <a:prstDash val="solid"/>
            <a:round/>
            <a:headEnd len="sm" w="sm" type="none"/>
            <a:tailEnd len="sm" w="sm" type="none"/>
          </a:ln>
        </p:spPr>
      </p:pic>
      <p:pic>
        <p:nvPicPr>
          <p:cNvPr id="319" name="Google Shape;319;g2ecb3f77fdd_3_49"/>
          <p:cNvPicPr preferRelativeResize="0"/>
          <p:nvPr/>
        </p:nvPicPr>
        <p:blipFill rotWithShape="1">
          <a:blip r:embed="rId5">
            <a:alphaModFix/>
          </a:blip>
          <a:srcRect b="0" l="0" r="0" t="0"/>
          <a:stretch/>
        </p:blipFill>
        <p:spPr>
          <a:xfrm>
            <a:off x="1944161" y="3427962"/>
            <a:ext cx="5255678" cy="1715538"/>
          </a:xfrm>
          <a:prstGeom prst="rect">
            <a:avLst/>
          </a:prstGeom>
          <a:noFill/>
          <a:ln>
            <a:noFill/>
          </a:ln>
        </p:spPr>
      </p:pic>
      <p:sp>
        <p:nvSpPr>
          <p:cNvPr id="320" name="Google Shape;320;g2ecb3f77fdd_3_4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24" name="Shape 324"/>
        <p:cNvGrpSpPr/>
        <p:nvPr/>
      </p:nvGrpSpPr>
      <p:grpSpPr>
        <a:xfrm>
          <a:off x="0" y="0"/>
          <a:ext cx="0" cy="0"/>
          <a:chOff x="0" y="0"/>
          <a:chExt cx="0" cy="0"/>
        </a:xfrm>
      </p:grpSpPr>
      <p:pic>
        <p:nvPicPr>
          <p:cNvPr id="325" name="Google Shape;325;g2ecb3f77fdd_3_57"/>
          <p:cNvPicPr preferRelativeResize="0"/>
          <p:nvPr/>
        </p:nvPicPr>
        <p:blipFill rotWithShape="1">
          <a:blip r:embed="rId3">
            <a:alphaModFix/>
          </a:blip>
          <a:srcRect b="0" l="0" r="0" t="0"/>
          <a:stretch/>
        </p:blipFill>
        <p:spPr>
          <a:xfrm>
            <a:off x="0" y="0"/>
            <a:ext cx="524749" cy="5143501"/>
          </a:xfrm>
          <a:prstGeom prst="rect">
            <a:avLst/>
          </a:prstGeom>
          <a:noFill/>
          <a:ln>
            <a:noFill/>
          </a:ln>
        </p:spPr>
      </p:pic>
      <p:sp>
        <p:nvSpPr>
          <p:cNvPr id="326" name="Google Shape;326;g2ecb3f77fdd_3_57"/>
          <p:cNvSpPr txBox="1"/>
          <p:nvPr/>
        </p:nvSpPr>
        <p:spPr>
          <a:xfrm>
            <a:off x="638850" y="145400"/>
            <a:ext cx="8188500" cy="775800"/>
          </a:xfrm>
          <a:prstGeom prst="rect">
            <a:avLst/>
          </a:prstGeom>
          <a:noFill/>
          <a:ln>
            <a:noFill/>
          </a:ln>
        </p:spPr>
        <p:txBody>
          <a:bodyPr anchorCtr="0" anchor="t" bIns="68575" lIns="68575" spcFirstLastPara="1" rIns="68575" wrap="square" tIns="68575">
            <a:spAutoFit/>
          </a:bodyPr>
          <a:lstStyle/>
          <a:p>
            <a:pPr indent="0" lvl="0" marL="0" marR="0" rtl="0" algn="ctr">
              <a:lnSpc>
                <a:spcPct val="90000"/>
              </a:lnSpc>
              <a:spcBef>
                <a:spcPts val="0"/>
              </a:spcBef>
              <a:spcAft>
                <a:spcPts val="0"/>
              </a:spcAft>
              <a:buClr>
                <a:srgbClr val="000000"/>
              </a:buClr>
              <a:buSzPts val="2000"/>
              <a:buFont typeface="Arial"/>
              <a:buNone/>
            </a:pPr>
            <a:r>
              <a:rPr b="1" i="0" lang="en" sz="2400" u="none" cap="none" strike="noStrike">
                <a:solidFill>
                  <a:srgbClr val="0A4595"/>
                </a:solidFill>
                <a:latin typeface="Arial"/>
                <a:ea typeface="Arial"/>
                <a:cs typeface="Arial"/>
                <a:sym typeface="Arial"/>
              </a:rPr>
              <a:t>Equitable Services for a Weather-Ready Nation</a:t>
            </a:r>
            <a:br>
              <a:rPr b="0" i="0" lang="en" sz="2400" u="none" cap="none" strike="noStrike">
                <a:solidFill>
                  <a:srgbClr val="0A4595"/>
                </a:solidFill>
                <a:latin typeface="Arial"/>
                <a:ea typeface="Arial"/>
                <a:cs typeface="Arial"/>
                <a:sym typeface="Arial"/>
              </a:rPr>
            </a:br>
            <a:r>
              <a:rPr b="0" i="0" lang="en" sz="2200" u="none" cap="none" strike="noStrike">
                <a:solidFill>
                  <a:srgbClr val="0099D8"/>
                </a:solidFill>
                <a:latin typeface="Arial"/>
                <a:ea typeface="Arial"/>
                <a:cs typeface="Arial"/>
                <a:sym typeface="Arial"/>
              </a:rPr>
              <a:t>“Building a Weather-Ready Nation, One Community at a Time”</a:t>
            </a:r>
            <a:endParaRPr b="0" i="1" sz="1500" u="sng" cap="none" strike="noStrike">
              <a:solidFill>
                <a:srgbClr val="073763"/>
              </a:solidFill>
              <a:latin typeface="Arial"/>
              <a:ea typeface="Arial"/>
              <a:cs typeface="Arial"/>
              <a:sym typeface="Arial"/>
            </a:endParaRPr>
          </a:p>
        </p:txBody>
      </p:sp>
      <p:sp>
        <p:nvSpPr>
          <p:cNvPr id="327" name="Google Shape;327;g2ecb3f77fdd_3_57"/>
          <p:cNvSpPr txBox="1"/>
          <p:nvPr>
            <p:ph idx="12" type="sldNum"/>
          </p:nvPr>
        </p:nvSpPr>
        <p:spPr>
          <a:xfrm>
            <a:off x="8770908" y="4761687"/>
            <a:ext cx="360392" cy="37546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950" u="none" cap="none" strike="noStrike">
                <a:solidFill>
                  <a:srgbClr val="595959"/>
                </a:solidFill>
                <a:latin typeface="Arial"/>
                <a:ea typeface="Arial"/>
                <a:cs typeface="Arial"/>
                <a:sym typeface="Arial"/>
              </a:rPr>
              <a:t>‹#›</a:t>
            </a:fld>
            <a:endParaRPr b="0" i="0" sz="950" u="none" cap="none" strike="noStrike">
              <a:solidFill>
                <a:srgbClr val="595959"/>
              </a:solidFill>
              <a:latin typeface="Arial"/>
              <a:ea typeface="Arial"/>
              <a:cs typeface="Arial"/>
              <a:sym typeface="Arial"/>
            </a:endParaRPr>
          </a:p>
        </p:txBody>
      </p:sp>
      <p:sp>
        <p:nvSpPr>
          <p:cNvPr id="328" name="Google Shape;328;g2ecb3f77fdd_3_57"/>
          <p:cNvSpPr txBox="1"/>
          <p:nvPr/>
        </p:nvSpPr>
        <p:spPr>
          <a:xfrm>
            <a:off x="836400" y="4431725"/>
            <a:ext cx="7471200" cy="58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pic>
        <p:nvPicPr>
          <p:cNvPr descr="https://readingintheborderlands.files.wordpress.com/2013/10/rgv.jpg" id="329" name="Google Shape;329;g2ecb3f77fdd_3_57"/>
          <p:cNvPicPr preferRelativeResize="0"/>
          <p:nvPr/>
        </p:nvPicPr>
        <p:blipFill rotWithShape="1">
          <a:blip r:embed="rId4">
            <a:alphaModFix/>
          </a:blip>
          <a:srcRect b="2885" l="248" r="247" t="7789"/>
          <a:stretch/>
        </p:blipFill>
        <p:spPr>
          <a:xfrm>
            <a:off x="7040563" y="2857272"/>
            <a:ext cx="1867472" cy="1247352"/>
          </a:xfrm>
          <a:prstGeom prst="rect">
            <a:avLst/>
          </a:prstGeom>
          <a:noFill/>
          <a:ln>
            <a:noFill/>
          </a:ln>
        </p:spPr>
      </p:pic>
      <p:pic>
        <p:nvPicPr>
          <p:cNvPr id="330" name="Google Shape;330;g2ecb3f77fdd_3_57"/>
          <p:cNvPicPr preferRelativeResize="0"/>
          <p:nvPr/>
        </p:nvPicPr>
        <p:blipFill rotWithShape="1">
          <a:blip r:embed="rId5">
            <a:alphaModFix/>
          </a:blip>
          <a:srcRect b="0" l="0" r="0" t="0"/>
          <a:stretch/>
        </p:blipFill>
        <p:spPr>
          <a:xfrm>
            <a:off x="685800" y="1390648"/>
            <a:ext cx="1990508" cy="1124471"/>
          </a:xfrm>
          <a:prstGeom prst="rect">
            <a:avLst/>
          </a:prstGeom>
          <a:noFill/>
          <a:ln>
            <a:noFill/>
          </a:ln>
        </p:spPr>
      </p:pic>
      <p:pic>
        <p:nvPicPr>
          <p:cNvPr id="331" name="Google Shape;331;g2ecb3f77fdd_3_57"/>
          <p:cNvPicPr preferRelativeResize="0"/>
          <p:nvPr/>
        </p:nvPicPr>
        <p:blipFill rotWithShape="1">
          <a:blip r:embed="rId6">
            <a:alphaModFix/>
          </a:blip>
          <a:srcRect b="0" l="0" r="0" t="0"/>
          <a:stretch/>
        </p:blipFill>
        <p:spPr>
          <a:xfrm>
            <a:off x="685800" y="2857279"/>
            <a:ext cx="1990508" cy="1247346"/>
          </a:xfrm>
          <a:prstGeom prst="rect">
            <a:avLst/>
          </a:prstGeom>
          <a:noFill/>
          <a:ln>
            <a:noFill/>
          </a:ln>
        </p:spPr>
      </p:pic>
      <p:pic>
        <p:nvPicPr>
          <p:cNvPr id="332" name="Google Shape;332;g2ecb3f77fdd_3_57"/>
          <p:cNvPicPr preferRelativeResize="0"/>
          <p:nvPr/>
        </p:nvPicPr>
        <p:blipFill rotWithShape="1">
          <a:blip r:embed="rId7">
            <a:alphaModFix/>
          </a:blip>
          <a:srcRect b="13712" l="0" r="0" t="6049"/>
          <a:stretch/>
        </p:blipFill>
        <p:spPr>
          <a:xfrm>
            <a:off x="7047928" y="1390653"/>
            <a:ext cx="1867472" cy="1124458"/>
          </a:xfrm>
          <a:prstGeom prst="rect">
            <a:avLst/>
          </a:prstGeom>
          <a:noFill/>
          <a:ln>
            <a:noFill/>
          </a:ln>
        </p:spPr>
      </p:pic>
      <p:grpSp>
        <p:nvGrpSpPr>
          <p:cNvPr id="333" name="Google Shape;333;g2ecb3f77fdd_3_57"/>
          <p:cNvGrpSpPr/>
          <p:nvPr/>
        </p:nvGrpSpPr>
        <p:grpSpPr>
          <a:xfrm>
            <a:off x="2766101" y="1390729"/>
            <a:ext cx="4192504" cy="3283800"/>
            <a:chOff x="3150175" y="1938100"/>
            <a:chExt cx="5962884" cy="4670460"/>
          </a:xfrm>
        </p:grpSpPr>
        <p:grpSp>
          <p:nvGrpSpPr>
            <p:cNvPr id="334" name="Google Shape;334;g2ecb3f77fdd_3_57"/>
            <p:cNvGrpSpPr/>
            <p:nvPr/>
          </p:nvGrpSpPr>
          <p:grpSpPr>
            <a:xfrm>
              <a:off x="3150175" y="1938100"/>
              <a:ext cx="5962884" cy="3860218"/>
              <a:chOff x="14084" y="10725"/>
              <a:chExt cx="6820961" cy="4303476"/>
            </a:xfrm>
          </p:grpSpPr>
          <p:pic>
            <p:nvPicPr>
              <p:cNvPr id="335" name="Google Shape;335;g2ecb3f77fdd_3_57"/>
              <p:cNvPicPr preferRelativeResize="0"/>
              <p:nvPr/>
            </p:nvPicPr>
            <p:blipFill rotWithShape="1">
              <a:blip r:embed="rId8">
                <a:alphaModFix/>
              </a:blip>
              <a:srcRect b="0" l="0" r="0" t="0"/>
              <a:stretch/>
            </p:blipFill>
            <p:spPr>
              <a:xfrm>
                <a:off x="14084" y="10725"/>
                <a:ext cx="6820961" cy="4303476"/>
              </a:xfrm>
              <a:prstGeom prst="rect">
                <a:avLst/>
              </a:prstGeom>
              <a:noFill/>
              <a:ln>
                <a:noFill/>
              </a:ln>
            </p:spPr>
          </p:pic>
          <p:sp>
            <p:nvSpPr>
              <p:cNvPr id="336" name="Google Shape;336;g2ecb3f77fdd_3_57"/>
              <p:cNvSpPr/>
              <p:nvPr/>
            </p:nvSpPr>
            <p:spPr>
              <a:xfrm>
                <a:off x="2875803" y="1973706"/>
                <a:ext cx="185700" cy="479100"/>
              </a:xfrm>
              <a:prstGeom prst="rightBrace">
                <a:avLst>
                  <a:gd fmla="val 50000" name="adj1"/>
                  <a:gd fmla="val 50000" name="adj2"/>
                </a:avLst>
              </a:pr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g2ecb3f77fdd_3_57"/>
              <p:cNvSpPr/>
              <p:nvPr/>
            </p:nvSpPr>
            <p:spPr>
              <a:xfrm>
                <a:off x="2089775" y="1979521"/>
                <a:ext cx="129900" cy="209100"/>
              </a:xfrm>
              <a:prstGeom prst="rightBrace">
                <a:avLst>
                  <a:gd fmla="val 50000" name="adj1"/>
                  <a:gd fmla="val 50000" name="adj2"/>
                </a:avLst>
              </a:pr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g2ecb3f77fdd_3_57"/>
              <p:cNvSpPr txBox="1"/>
              <p:nvPr/>
            </p:nvSpPr>
            <p:spPr>
              <a:xfrm>
                <a:off x="2927477" y="1373316"/>
                <a:ext cx="1169700" cy="1098300"/>
              </a:xfrm>
              <a:prstGeom prst="rect">
                <a:avLst/>
              </a:prstGeom>
              <a:noFill/>
              <a:ln>
                <a:noFill/>
              </a:ln>
              <a:effectLst>
                <a:outerShdw blurRad="57150" rotWithShape="0" algn="bl" dir="7020000" dist="76200">
                  <a:srgbClr val="FFFFFF">
                    <a:alpha val="80392"/>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Proxima Nova"/>
                    <a:ea typeface="Proxima Nova"/>
                    <a:cs typeface="Proxima Nova"/>
                    <a:sym typeface="Proxima Nova"/>
                  </a:rPr>
                  <a:t>Service </a:t>
                </a:r>
                <a:endParaRPr b="1" i="0" sz="1100" u="none" cap="none" strike="noStrike">
                  <a:solidFill>
                    <a:srgbClr val="00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Proxima Nova"/>
                    <a:ea typeface="Proxima Nova"/>
                    <a:cs typeface="Proxima Nova"/>
                    <a:sym typeface="Proxima Nova"/>
                  </a:rPr>
                  <a:t>Equity </a:t>
                </a:r>
                <a:endParaRPr b="1" i="0" sz="1100" u="none" cap="none" strike="noStrike">
                  <a:solidFill>
                    <a:srgbClr val="00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Proxima Nova"/>
                    <a:ea typeface="Proxima Nova"/>
                    <a:cs typeface="Proxima Nova"/>
                    <a:sym typeface="Proxima Nova"/>
                  </a:rPr>
                  <a:t>Gaps</a:t>
                </a:r>
                <a:endParaRPr b="1" i="0" sz="1100" u="none" cap="none" strike="noStrike">
                  <a:solidFill>
                    <a:srgbClr val="000000"/>
                  </a:solidFill>
                  <a:latin typeface="Proxima Nova"/>
                  <a:ea typeface="Proxima Nova"/>
                  <a:cs typeface="Proxima Nova"/>
                  <a:sym typeface="Proxima Nova"/>
                </a:endParaRPr>
              </a:p>
            </p:txBody>
          </p:sp>
          <p:sp>
            <p:nvSpPr>
              <p:cNvPr id="339" name="Google Shape;339;g2ecb3f77fdd_3_57"/>
              <p:cNvSpPr/>
              <p:nvPr/>
            </p:nvSpPr>
            <p:spPr>
              <a:xfrm>
                <a:off x="2213558" y="2101488"/>
                <a:ext cx="977840" cy="166733"/>
              </a:xfrm>
              <a:custGeom>
                <a:rect b="b" l="l" r="r" t="t"/>
                <a:pathLst>
                  <a:path extrusionOk="0" h="7971" w="43869">
                    <a:moveTo>
                      <a:pt x="0" y="0"/>
                    </a:moveTo>
                    <a:cubicBezTo>
                      <a:pt x="2175" y="1296"/>
                      <a:pt x="5738" y="6987"/>
                      <a:pt x="13049" y="7774"/>
                    </a:cubicBezTo>
                    <a:cubicBezTo>
                      <a:pt x="20361" y="8561"/>
                      <a:pt x="38732" y="5229"/>
                      <a:pt x="43869" y="472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0" name="Google Shape;340;g2ecb3f77fdd_3_57"/>
            <p:cNvSpPr txBox="1"/>
            <p:nvPr/>
          </p:nvSpPr>
          <p:spPr>
            <a:xfrm>
              <a:off x="3259654" y="5732860"/>
              <a:ext cx="2831100" cy="875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A4595"/>
                  </a:solidFill>
                  <a:latin typeface="Proxima Nova"/>
                  <a:ea typeface="Proxima Nova"/>
                  <a:cs typeface="Proxima Nova"/>
                  <a:sym typeface="Proxima Nova"/>
                </a:rPr>
                <a:t>“One-Size” Services </a:t>
              </a:r>
              <a:r>
                <a:rPr b="1" i="0" lang="en" sz="1400" u="none" cap="none" strike="noStrike">
                  <a:solidFill>
                    <a:srgbClr val="A52B15"/>
                  </a:solidFill>
                  <a:latin typeface="Proxima Nova"/>
                  <a:ea typeface="Proxima Nova"/>
                  <a:cs typeface="Proxima Nova"/>
                  <a:sym typeface="Proxima Nova"/>
                </a:rPr>
                <a:t> Unequal Outcomes</a:t>
              </a:r>
              <a:endParaRPr b="1" i="0" sz="1400" u="none" cap="none" strike="noStrike">
                <a:solidFill>
                  <a:srgbClr val="A52B15"/>
                </a:solidFill>
                <a:latin typeface="Proxima Nova"/>
                <a:ea typeface="Proxima Nova"/>
                <a:cs typeface="Proxima Nova"/>
                <a:sym typeface="Proxima Nova"/>
              </a:endParaRPr>
            </a:p>
          </p:txBody>
        </p:sp>
        <p:sp>
          <p:nvSpPr>
            <p:cNvPr id="341" name="Google Shape;341;g2ecb3f77fdd_3_57"/>
            <p:cNvSpPr txBox="1"/>
            <p:nvPr/>
          </p:nvSpPr>
          <p:spPr>
            <a:xfrm>
              <a:off x="6014475" y="5730240"/>
              <a:ext cx="3000000" cy="875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A4595"/>
                  </a:solidFill>
                  <a:latin typeface="Proxima Nova"/>
                  <a:ea typeface="Proxima Nova"/>
                  <a:cs typeface="Proxima Nova"/>
                  <a:sym typeface="Proxima Nova"/>
                </a:rPr>
                <a:t>Equitable Services </a:t>
              </a:r>
              <a:r>
                <a:rPr b="1" i="0" lang="en" sz="1400" u="none" cap="none" strike="noStrike">
                  <a:solidFill>
                    <a:srgbClr val="6AA84F"/>
                  </a:solidFill>
                  <a:latin typeface="Proxima Nova"/>
                  <a:ea typeface="Proxima Nova"/>
                  <a:cs typeface="Proxima Nova"/>
                  <a:sym typeface="Proxima Nova"/>
                </a:rPr>
                <a:t> </a:t>
              </a:r>
              <a:br>
                <a:rPr b="1" i="0" lang="en" sz="1400" u="none" cap="none" strike="noStrike">
                  <a:solidFill>
                    <a:srgbClr val="6AA84F"/>
                  </a:solidFill>
                  <a:latin typeface="Proxima Nova"/>
                  <a:ea typeface="Proxima Nova"/>
                  <a:cs typeface="Proxima Nova"/>
                  <a:sym typeface="Proxima Nova"/>
                </a:rPr>
              </a:br>
              <a:r>
                <a:rPr b="1" i="0" lang="en" sz="1400" u="none" cap="none" strike="noStrike">
                  <a:solidFill>
                    <a:srgbClr val="6AA84F"/>
                  </a:solidFill>
                  <a:latin typeface="Proxima Nova"/>
                  <a:ea typeface="Proxima Nova"/>
                  <a:cs typeface="Proxima Nova"/>
                  <a:sym typeface="Proxima Nova"/>
                </a:rPr>
                <a:t>Equality of Outcomes</a:t>
              </a:r>
              <a:endParaRPr b="0" i="0" sz="1400" u="none" cap="none" strike="noStrike">
                <a:solidFill>
                  <a:srgbClr val="6AA84F"/>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g2ecb3f77fdd_3_77"/>
          <p:cNvSpPr txBox="1"/>
          <p:nvPr/>
        </p:nvSpPr>
        <p:spPr>
          <a:xfrm>
            <a:off x="17150" y="-708600"/>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1" lang="en" sz="1800" u="none" cap="none" strike="noStrike">
                <a:solidFill>
                  <a:srgbClr val="00467F"/>
                </a:solidFill>
                <a:latin typeface="Arial"/>
                <a:ea typeface="Arial"/>
                <a:cs typeface="Arial"/>
                <a:sym typeface="Arial"/>
              </a:rPr>
              <a:t> </a:t>
            </a:r>
            <a:endParaRPr b="1" i="1" sz="1800" u="none" cap="none" strike="noStrike">
              <a:solidFill>
                <a:srgbClr val="00467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946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00467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00946F"/>
                </a:solidFill>
                <a:latin typeface="Arial"/>
                <a:ea typeface="Arial"/>
                <a:cs typeface="Arial"/>
                <a:sym typeface="Arial"/>
              </a:rPr>
              <a:t>                                                                                </a:t>
            </a:r>
            <a:endParaRPr b="1" i="0" sz="1200" u="none" cap="none" strike="noStrike">
              <a:solidFill>
                <a:srgbClr val="00946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rgbClr val="595959"/>
              </a:solidFill>
              <a:latin typeface="Proxima Nova"/>
              <a:ea typeface="Proxima Nova"/>
              <a:cs typeface="Proxima Nova"/>
              <a:sym typeface="Proxima Nova"/>
            </a:endParaRPr>
          </a:p>
          <a:p>
            <a:pPr indent="0" lvl="0" marL="0" marR="0" rtl="0" algn="l">
              <a:lnSpc>
                <a:spcPct val="100000"/>
              </a:lnSpc>
              <a:spcBef>
                <a:spcPts val="1600"/>
              </a:spcBef>
              <a:spcAft>
                <a:spcPts val="0"/>
              </a:spcAft>
              <a:buClr>
                <a:srgbClr val="000000"/>
              </a:buClr>
              <a:buSzPts val="2800"/>
              <a:buFont typeface="Arial"/>
              <a:buNone/>
            </a:pPr>
            <a:r>
              <a:t/>
            </a:r>
            <a:endParaRPr b="1" i="0" sz="2800" u="none" cap="none" strike="noStrike">
              <a:solidFill>
                <a:srgbClr val="0B4596"/>
              </a:solidFill>
              <a:latin typeface="Proxima Nova"/>
              <a:ea typeface="Proxima Nova"/>
              <a:cs typeface="Proxima Nova"/>
              <a:sym typeface="Proxima Nova"/>
            </a:endParaRPr>
          </a:p>
        </p:txBody>
      </p:sp>
      <p:cxnSp>
        <p:nvCxnSpPr>
          <p:cNvPr id="347" name="Google Shape;347;g2ecb3f77fdd_3_77"/>
          <p:cNvCxnSpPr/>
          <p:nvPr/>
        </p:nvCxnSpPr>
        <p:spPr>
          <a:xfrm>
            <a:off x="1504925" y="1337100"/>
            <a:ext cx="7200" cy="2199300"/>
          </a:xfrm>
          <a:prstGeom prst="straightConnector1">
            <a:avLst/>
          </a:prstGeom>
          <a:noFill/>
          <a:ln cap="flat" cmpd="sng" w="38100">
            <a:solidFill>
              <a:schemeClr val="dk2"/>
            </a:solidFill>
            <a:prstDash val="solid"/>
            <a:round/>
            <a:headEnd len="med" w="med" type="triangle"/>
            <a:tailEnd len="sm" w="sm" type="none"/>
          </a:ln>
        </p:spPr>
      </p:cxnSp>
      <p:cxnSp>
        <p:nvCxnSpPr>
          <p:cNvPr id="348" name="Google Shape;348;g2ecb3f77fdd_3_77"/>
          <p:cNvCxnSpPr/>
          <p:nvPr/>
        </p:nvCxnSpPr>
        <p:spPr>
          <a:xfrm>
            <a:off x="1512225" y="3536250"/>
            <a:ext cx="7222200" cy="19201"/>
          </a:xfrm>
          <a:prstGeom prst="straightConnector1">
            <a:avLst/>
          </a:prstGeom>
          <a:noFill/>
          <a:ln cap="flat" cmpd="sng" w="38100">
            <a:solidFill>
              <a:schemeClr val="dk2"/>
            </a:solidFill>
            <a:prstDash val="solid"/>
            <a:round/>
            <a:headEnd len="sm" w="sm" type="none"/>
            <a:tailEnd len="med" w="med" type="triangle"/>
          </a:ln>
        </p:spPr>
      </p:cxnSp>
      <p:sp>
        <p:nvSpPr>
          <p:cNvPr id="349" name="Google Shape;349;g2ecb3f77fdd_3_77"/>
          <p:cNvSpPr txBox="1"/>
          <p:nvPr/>
        </p:nvSpPr>
        <p:spPr>
          <a:xfrm flipH="1">
            <a:off x="3910475" y="3462700"/>
            <a:ext cx="18471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0" i="0" lang="en" sz="2600" u="none" cap="none" strike="noStrike">
                <a:solidFill>
                  <a:srgbClr val="323B42"/>
                </a:solidFill>
                <a:latin typeface="Arial"/>
                <a:ea typeface="Arial"/>
                <a:cs typeface="Arial"/>
                <a:sym typeface="Arial"/>
              </a:rPr>
              <a:t>Time</a:t>
            </a:r>
            <a:endParaRPr b="0" i="0" sz="2600" u="none" cap="none" strike="noStrike">
              <a:solidFill>
                <a:srgbClr val="323B42"/>
              </a:solidFill>
              <a:latin typeface="Arial"/>
              <a:ea typeface="Arial"/>
              <a:cs typeface="Arial"/>
              <a:sym typeface="Arial"/>
            </a:endParaRPr>
          </a:p>
        </p:txBody>
      </p:sp>
      <p:sp>
        <p:nvSpPr>
          <p:cNvPr id="350" name="Google Shape;350;g2ecb3f77fdd_3_77"/>
          <p:cNvSpPr txBox="1"/>
          <p:nvPr/>
        </p:nvSpPr>
        <p:spPr>
          <a:xfrm flipH="1">
            <a:off x="-157950" y="1608675"/>
            <a:ext cx="1847100" cy="985201"/>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600"/>
              <a:buFont typeface="Arial"/>
              <a:buNone/>
            </a:pPr>
            <a:r>
              <a:rPr b="0" i="0" lang="en" sz="2600" u="none" cap="none" strike="noStrike">
                <a:solidFill>
                  <a:srgbClr val="323B42"/>
                </a:solidFill>
                <a:latin typeface="Arial"/>
                <a:ea typeface="Arial"/>
                <a:cs typeface="Arial"/>
                <a:sym typeface="Arial"/>
              </a:rPr>
              <a:t>Level of</a:t>
            </a:r>
            <a:endParaRPr b="0" i="0" sz="2600" u="none" cap="none" strike="noStrike">
              <a:solidFill>
                <a:srgbClr val="323B4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600"/>
              <a:buFont typeface="Arial"/>
              <a:buNone/>
            </a:pPr>
            <a:r>
              <a:rPr b="0" i="0" lang="en" sz="2600" u="none" cap="none" strike="noStrike">
                <a:solidFill>
                  <a:srgbClr val="323B42"/>
                </a:solidFill>
                <a:latin typeface="Arial"/>
                <a:ea typeface="Arial"/>
                <a:cs typeface="Arial"/>
                <a:sym typeface="Arial"/>
              </a:rPr>
              <a:t>Activity</a:t>
            </a:r>
            <a:endParaRPr b="0" i="0" sz="2600" u="none" cap="none" strike="noStrike">
              <a:solidFill>
                <a:srgbClr val="323B42"/>
              </a:solidFill>
              <a:latin typeface="Arial"/>
              <a:ea typeface="Arial"/>
              <a:cs typeface="Arial"/>
              <a:sym typeface="Arial"/>
            </a:endParaRPr>
          </a:p>
        </p:txBody>
      </p:sp>
      <p:sp>
        <p:nvSpPr>
          <p:cNvPr id="351" name="Google Shape;351;g2ecb3f77fdd_3_77"/>
          <p:cNvSpPr/>
          <p:nvPr/>
        </p:nvSpPr>
        <p:spPr>
          <a:xfrm>
            <a:off x="1536725" y="3027746"/>
            <a:ext cx="4188050" cy="542251"/>
          </a:xfrm>
          <a:custGeom>
            <a:rect b="b" l="l" r="r" t="t"/>
            <a:pathLst>
              <a:path extrusionOk="0" h="21690" w="167522">
                <a:moveTo>
                  <a:pt x="0" y="21690"/>
                </a:moveTo>
                <a:cubicBezTo>
                  <a:pt x="3291" y="18665"/>
                  <a:pt x="13111" y="3749"/>
                  <a:pt x="19746" y="3537"/>
                </a:cubicBezTo>
                <a:cubicBezTo>
                  <a:pt x="26381" y="3325"/>
                  <a:pt x="33918" y="20098"/>
                  <a:pt x="39810" y="20416"/>
                </a:cubicBezTo>
                <a:cubicBezTo>
                  <a:pt x="45702" y="20735"/>
                  <a:pt x="49578" y="5607"/>
                  <a:pt x="55098" y="5448"/>
                </a:cubicBezTo>
                <a:cubicBezTo>
                  <a:pt x="60619" y="5289"/>
                  <a:pt x="67094" y="20045"/>
                  <a:pt x="72933" y="19461"/>
                </a:cubicBezTo>
                <a:cubicBezTo>
                  <a:pt x="78772" y="18877"/>
                  <a:pt x="84929" y="2263"/>
                  <a:pt x="90131" y="1944"/>
                </a:cubicBezTo>
                <a:cubicBezTo>
                  <a:pt x="95333" y="1626"/>
                  <a:pt x="99101" y="17656"/>
                  <a:pt x="104144" y="17550"/>
                </a:cubicBezTo>
                <a:cubicBezTo>
                  <a:pt x="109187" y="17444"/>
                  <a:pt x="114548" y="1254"/>
                  <a:pt x="120387" y="1307"/>
                </a:cubicBezTo>
                <a:cubicBezTo>
                  <a:pt x="126226" y="1360"/>
                  <a:pt x="133551" y="18081"/>
                  <a:pt x="139177" y="17869"/>
                </a:cubicBezTo>
                <a:cubicBezTo>
                  <a:pt x="144804" y="17657"/>
                  <a:pt x="149422" y="-232"/>
                  <a:pt x="154146" y="33"/>
                </a:cubicBezTo>
                <a:cubicBezTo>
                  <a:pt x="158870" y="298"/>
                  <a:pt x="165293" y="16223"/>
                  <a:pt x="167522" y="19461"/>
                </a:cubicBezTo>
              </a:path>
            </a:pathLst>
          </a:custGeom>
          <a:noFill/>
          <a:ln cap="flat" cmpd="sng" w="38100">
            <a:solidFill>
              <a:srgbClr val="0094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g2ecb3f77fdd_3_77"/>
          <p:cNvSpPr/>
          <p:nvPr/>
        </p:nvSpPr>
        <p:spPr>
          <a:xfrm>
            <a:off x="6720025" y="2973271"/>
            <a:ext cx="1934800" cy="550200"/>
          </a:xfrm>
          <a:custGeom>
            <a:rect b="b" l="l" r="r" t="t"/>
            <a:pathLst>
              <a:path extrusionOk="0" h="22008" w="77392">
                <a:moveTo>
                  <a:pt x="0" y="21689"/>
                </a:moveTo>
                <a:cubicBezTo>
                  <a:pt x="1540" y="18133"/>
                  <a:pt x="4778" y="457"/>
                  <a:pt x="9237" y="351"/>
                </a:cubicBezTo>
                <a:cubicBezTo>
                  <a:pt x="13696" y="245"/>
                  <a:pt x="22135" y="20947"/>
                  <a:pt x="26753" y="21053"/>
                </a:cubicBezTo>
                <a:cubicBezTo>
                  <a:pt x="31371" y="21159"/>
                  <a:pt x="32699" y="1094"/>
                  <a:pt x="36945" y="988"/>
                </a:cubicBezTo>
                <a:cubicBezTo>
                  <a:pt x="41192" y="882"/>
                  <a:pt x="47614" y="20575"/>
                  <a:pt x="52232" y="20416"/>
                </a:cubicBezTo>
                <a:cubicBezTo>
                  <a:pt x="56850" y="20257"/>
                  <a:pt x="60460" y="-232"/>
                  <a:pt x="64653" y="33"/>
                </a:cubicBezTo>
                <a:cubicBezTo>
                  <a:pt x="68846" y="298"/>
                  <a:pt x="75269" y="18346"/>
                  <a:pt x="77392" y="22008"/>
                </a:cubicBezTo>
              </a:path>
            </a:pathLst>
          </a:custGeom>
          <a:noFill/>
          <a:ln cap="flat" cmpd="sng" w="38100">
            <a:solidFill>
              <a:srgbClr val="0094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g2ecb3f77fdd_3_77"/>
          <p:cNvSpPr/>
          <p:nvPr/>
        </p:nvSpPr>
        <p:spPr>
          <a:xfrm>
            <a:off x="5740700" y="3465760"/>
            <a:ext cx="1003225" cy="68325"/>
          </a:xfrm>
          <a:custGeom>
            <a:rect b="b" l="l" r="r" t="t"/>
            <a:pathLst>
              <a:path extrusionOk="0" h="2733" w="40129">
                <a:moveTo>
                  <a:pt x="0" y="1672"/>
                </a:moveTo>
                <a:cubicBezTo>
                  <a:pt x="956" y="1407"/>
                  <a:pt x="3557" y="-79"/>
                  <a:pt x="5733" y="80"/>
                </a:cubicBezTo>
                <a:cubicBezTo>
                  <a:pt x="7909" y="239"/>
                  <a:pt x="10669" y="2627"/>
                  <a:pt x="13058" y="2627"/>
                </a:cubicBezTo>
                <a:cubicBezTo>
                  <a:pt x="15447" y="2627"/>
                  <a:pt x="17146" y="80"/>
                  <a:pt x="20065" y="80"/>
                </a:cubicBezTo>
                <a:cubicBezTo>
                  <a:pt x="22984" y="80"/>
                  <a:pt x="27230" y="2415"/>
                  <a:pt x="30574" y="2627"/>
                </a:cubicBezTo>
                <a:cubicBezTo>
                  <a:pt x="33918" y="2839"/>
                  <a:pt x="38537" y="1566"/>
                  <a:pt x="40129" y="1354"/>
                </a:cubicBezTo>
              </a:path>
            </a:pathLst>
          </a:custGeom>
          <a:noFill/>
          <a:ln cap="flat" cmpd="sng" w="38100">
            <a:solidFill>
              <a:srgbClr val="0094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54" name="Google Shape;354;g2ecb3f77fdd_3_77"/>
          <p:cNvCxnSpPr/>
          <p:nvPr/>
        </p:nvCxnSpPr>
        <p:spPr>
          <a:xfrm>
            <a:off x="5669050" y="1660350"/>
            <a:ext cx="24000" cy="1942800"/>
          </a:xfrm>
          <a:prstGeom prst="straightConnector1">
            <a:avLst/>
          </a:prstGeom>
          <a:noFill/>
          <a:ln cap="flat" cmpd="sng" w="38100">
            <a:solidFill>
              <a:srgbClr val="FF0000"/>
            </a:solidFill>
            <a:prstDash val="solid"/>
            <a:round/>
            <a:headEnd len="med" w="med" type="diamond"/>
            <a:tailEnd len="med" w="med" type="diamond"/>
          </a:ln>
        </p:spPr>
      </p:cxnSp>
      <p:sp>
        <p:nvSpPr>
          <p:cNvPr id="355" name="Google Shape;355;g2ecb3f77fdd_3_77"/>
          <p:cNvSpPr txBox="1"/>
          <p:nvPr/>
        </p:nvSpPr>
        <p:spPr>
          <a:xfrm>
            <a:off x="2536650" y="2464525"/>
            <a:ext cx="4586100" cy="4155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00946F"/>
                </a:solidFill>
                <a:latin typeface="Arial"/>
                <a:ea typeface="Arial"/>
                <a:cs typeface="Arial"/>
                <a:sym typeface="Arial"/>
              </a:rPr>
              <a:t>General Community Activity</a:t>
            </a:r>
            <a:endParaRPr b="1" i="0" sz="1200" u="none" cap="none" strike="noStrike">
              <a:solidFill>
                <a:srgbClr val="00946F"/>
              </a:solidFill>
              <a:latin typeface="Arial"/>
              <a:ea typeface="Arial"/>
              <a:cs typeface="Arial"/>
              <a:sym typeface="Arial"/>
            </a:endParaRPr>
          </a:p>
        </p:txBody>
      </p:sp>
      <p:cxnSp>
        <p:nvCxnSpPr>
          <p:cNvPr id="356" name="Google Shape;356;g2ecb3f77fdd_3_77"/>
          <p:cNvCxnSpPr/>
          <p:nvPr/>
        </p:nvCxnSpPr>
        <p:spPr>
          <a:xfrm>
            <a:off x="3519275" y="2790975"/>
            <a:ext cx="238800" cy="286501"/>
          </a:xfrm>
          <a:prstGeom prst="straightConnector1">
            <a:avLst/>
          </a:prstGeom>
          <a:noFill/>
          <a:ln cap="flat" cmpd="sng" w="38100">
            <a:solidFill>
              <a:srgbClr val="00946F"/>
            </a:solidFill>
            <a:prstDash val="solid"/>
            <a:round/>
            <a:headEnd len="sm" w="sm" type="none"/>
            <a:tailEnd len="sm" w="sm" type="none"/>
          </a:ln>
        </p:spPr>
      </p:cxnSp>
      <p:sp>
        <p:nvSpPr>
          <p:cNvPr id="357" name="Google Shape;357;g2ecb3f77fdd_3_77"/>
          <p:cNvSpPr txBox="1"/>
          <p:nvPr/>
        </p:nvSpPr>
        <p:spPr>
          <a:xfrm>
            <a:off x="4697675" y="744775"/>
            <a:ext cx="1847100" cy="382201"/>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0000"/>
                </a:solidFill>
                <a:latin typeface="Arial"/>
                <a:ea typeface="Arial"/>
                <a:cs typeface="Arial"/>
                <a:sym typeface="Arial"/>
              </a:rPr>
              <a:t>High-Impact</a:t>
            </a:r>
            <a:endParaRPr b="1" i="0" sz="1500" u="none" cap="none" strike="noStrike">
              <a:solidFill>
                <a:srgbClr val="FF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0000"/>
                </a:solidFill>
                <a:latin typeface="Arial"/>
                <a:ea typeface="Arial"/>
                <a:cs typeface="Arial"/>
                <a:sym typeface="Arial"/>
              </a:rPr>
              <a:t>Weather/Flood</a:t>
            </a:r>
            <a:endParaRPr b="1" i="0" sz="1500" u="none" cap="none" strike="noStrike">
              <a:solidFill>
                <a:srgbClr val="FF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0000"/>
                </a:solidFill>
                <a:latin typeface="Arial"/>
                <a:ea typeface="Arial"/>
                <a:cs typeface="Arial"/>
                <a:sym typeface="Arial"/>
              </a:rPr>
              <a:t>Event</a:t>
            </a:r>
            <a:endParaRPr b="1" i="0" sz="1500" u="none" cap="none" strike="noStrike">
              <a:solidFill>
                <a:srgbClr val="FF0000"/>
              </a:solidFill>
              <a:latin typeface="Arial"/>
              <a:ea typeface="Arial"/>
              <a:cs typeface="Arial"/>
              <a:sym typeface="Arial"/>
            </a:endParaRPr>
          </a:p>
        </p:txBody>
      </p:sp>
      <p:sp>
        <p:nvSpPr>
          <p:cNvPr id="358" name="Google Shape;358;g2ecb3f77fdd_3_77"/>
          <p:cNvSpPr/>
          <p:nvPr/>
        </p:nvSpPr>
        <p:spPr>
          <a:xfrm>
            <a:off x="5549625" y="2862625"/>
            <a:ext cx="1210225" cy="167200"/>
          </a:xfrm>
          <a:custGeom>
            <a:rect b="b" l="l" r="r" t="t"/>
            <a:pathLst>
              <a:path extrusionOk="0" h="6688" w="48409">
                <a:moveTo>
                  <a:pt x="0" y="5414"/>
                </a:moveTo>
                <a:lnTo>
                  <a:pt x="21975" y="0"/>
                </a:lnTo>
                <a:lnTo>
                  <a:pt x="48409" y="6688"/>
                </a:lnTo>
              </a:path>
            </a:pathLst>
          </a:custGeom>
          <a:noFill/>
          <a:ln cap="flat" cmpd="sng" w="38100">
            <a:solidFill>
              <a:srgbClr val="7F7F7F"/>
            </a:solidFill>
            <a:prstDash val="solid"/>
            <a:round/>
            <a:headEnd len="sm" w="sm" type="none"/>
            <a:tailEnd len="sm" w="sm" type="none"/>
          </a:ln>
        </p:spPr>
      </p:sp>
      <p:sp>
        <p:nvSpPr>
          <p:cNvPr id="359" name="Google Shape;359;g2ecb3f77fdd_3_77"/>
          <p:cNvSpPr txBox="1"/>
          <p:nvPr/>
        </p:nvSpPr>
        <p:spPr>
          <a:xfrm>
            <a:off x="5699775" y="2471350"/>
            <a:ext cx="1210200" cy="16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7F7F7F"/>
                </a:solidFill>
                <a:latin typeface="Arial"/>
                <a:ea typeface="Arial"/>
                <a:cs typeface="Arial"/>
                <a:sym typeface="Arial"/>
              </a:rPr>
              <a:t>Disruption</a:t>
            </a:r>
            <a:endParaRPr b="1" i="0" sz="1500" u="none" cap="none" strike="noStrike">
              <a:solidFill>
                <a:srgbClr val="7F7F7F"/>
              </a:solidFill>
              <a:latin typeface="Arial"/>
              <a:ea typeface="Arial"/>
              <a:cs typeface="Arial"/>
              <a:sym typeface="Arial"/>
            </a:endParaRPr>
          </a:p>
        </p:txBody>
      </p:sp>
      <p:sp>
        <p:nvSpPr>
          <p:cNvPr id="360" name="Google Shape;360;g2ecb3f77fdd_3_77"/>
          <p:cNvSpPr/>
          <p:nvPr/>
        </p:nvSpPr>
        <p:spPr>
          <a:xfrm>
            <a:off x="703825" y="1085175"/>
            <a:ext cx="892200" cy="17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361" name="Google Shape;361;g2ecb3f77fdd_3_7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g2ed865ed112_0_6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38" name="Google Shape;138;g2ed865ed112_0_69"/>
          <p:cNvPicPr preferRelativeResize="0"/>
          <p:nvPr/>
        </p:nvPicPr>
        <p:blipFill rotWithShape="1">
          <a:blip r:embed="rId3">
            <a:alphaModFix/>
          </a:blip>
          <a:srcRect b="0" l="13710" r="-18291" t="0"/>
          <a:stretch/>
        </p:blipFill>
        <p:spPr>
          <a:xfrm>
            <a:off x="-25775" y="3727250"/>
            <a:ext cx="5880851" cy="1416000"/>
          </a:xfrm>
          <a:prstGeom prst="rect">
            <a:avLst/>
          </a:prstGeom>
          <a:noFill/>
          <a:ln>
            <a:noFill/>
          </a:ln>
        </p:spPr>
      </p:pic>
      <p:pic>
        <p:nvPicPr>
          <p:cNvPr descr="Grey Storm clouds roll in on the horizon over vast midwest plains. " id="139" name="Google Shape;139;g2ed865ed112_0_69" title="Storm Image"/>
          <p:cNvPicPr preferRelativeResize="0"/>
          <p:nvPr/>
        </p:nvPicPr>
        <p:blipFill rotWithShape="1">
          <a:blip r:embed="rId4">
            <a:alphaModFix/>
          </a:blip>
          <a:srcRect b="0" l="23400" r="26449" t="0"/>
          <a:stretch/>
        </p:blipFill>
        <p:spPr>
          <a:xfrm>
            <a:off x="4731800" y="0"/>
            <a:ext cx="4412200" cy="5143501"/>
          </a:xfrm>
          <a:prstGeom prst="rect">
            <a:avLst/>
          </a:prstGeom>
          <a:noFill/>
          <a:ln>
            <a:noFill/>
          </a:ln>
        </p:spPr>
      </p:pic>
      <p:sp>
        <p:nvSpPr>
          <p:cNvPr id="140" name="Google Shape;140;g2ed865ed112_0_69"/>
          <p:cNvSpPr txBox="1"/>
          <p:nvPr/>
        </p:nvSpPr>
        <p:spPr>
          <a:xfrm>
            <a:off x="4956175" y="698775"/>
            <a:ext cx="4126500" cy="1169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600">
                <a:solidFill>
                  <a:srgbClr val="FFFFFF"/>
                </a:solidFill>
                <a:latin typeface="Roboto Condensed"/>
                <a:ea typeface="Roboto Condensed"/>
                <a:cs typeface="Roboto Condensed"/>
                <a:sym typeface="Roboto Condensed"/>
              </a:rPr>
              <a:t>Observations and Research Support</a:t>
            </a:r>
            <a:endParaRPr b="1" sz="1600">
              <a:solidFill>
                <a:srgbClr val="FFFFFF"/>
              </a:solidFill>
              <a:latin typeface="Roboto Condensed"/>
              <a:ea typeface="Roboto Condensed"/>
              <a:cs typeface="Roboto Condensed"/>
              <a:sym typeface="Roboto Condensed"/>
            </a:endParaRPr>
          </a:p>
          <a:p>
            <a:pPr indent="-330200" lvl="0" marL="457200" rtl="0" algn="l">
              <a:lnSpc>
                <a:spcPct val="100000"/>
              </a:lnSpc>
              <a:spcBef>
                <a:spcPts val="0"/>
              </a:spcBef>
              <a:spcAft>
                <a:spcPts val="0"/>
              </a:spcAft>
              <a:buClr>
                <a:srgbClr val="FFFFFF"/>
              </a:buClr>
              <a:buSzPts val="1600"/>
              <a:buFont typeface="Roboto Condensed"/>
              <a:buChar char="●"/>
            </a:pPr>
            <a:r>
              <a:rPr lang="en" sz="1600">
                <a:solidFill>
                  <a:srgbClr val="FFFFFF"/>
                </a:solidFill>
                <a:latin typeface="Roboto Condensed"/>
                <a:ea typeface="Roboto Condensed"/>
                <a:cs typeface="Roboto Condensed"/>
                <a:sym typeface="Roboto Condensed"/>
              </a:rPr>
              <a:t>Observations</a:t>
            </a:r>
            <a:endParaRPr sz="1600">
              <a:solidFill>
                <a:srgbClr val="FFFFFF"/>
              </a:solidFill>
              <a:latin typeface="Roboto Condensed"/>
              <a:ea typeface="Roboto Condensed"/>
              <a:cs typeface="Roboto Condensed"/>
              <a:sym typeface="Roboto Condensed"/>
            </a:endParaRPr>
          </a:p>
          <a:p>
            <a:pPr indent="-330200" lvl="0" marL="457200" rtl="0" algn="l">
              <a:lnSpc>
                <a:spcPct val="100000"/>
              </a:lnSpc>
              <a:spcBef>
                <a:spcPts val="0"/>
              </a:spcBef>
              <a:spcAft>
                <a:spcPts val="0"/>
              </a:spcAft>
              <a:buClr>
                <a:srgbClr val="FFFFFF"/>
              </a:buClr>
              <a:buSzPts val="1600"/>
              <a:buFont typeface="Roboto Condensed"/>
              <a:buChar char="●"/>
            </a:pPr>
            <a:r>
              <a:rPr lang="en" sz="1600">
                <a:solidFill>
                  <a:srgbClr val="FFFFFF"/>
                </a:solidFill>
                <a:latin typeface="Roboto Condensed"/>
                <a:ea typeface="Roboto Condensed"/>
                <a:cs typeface="Roboto Condensed"/>
                <a:sym typeface="Roboto Condensed"/>
              </a:rPr>
              <a:t>Supplemental Appropriations</a:t>
            </a:r>
            <a:endParaRPr sz="1600">
              <a:solidFill>
                <a:srgbClr val="FFFFFF"/>
              </a:solidFill>
              <a:latin typeface="Roboto Condensed"/>
              <a:ea typeface="Roboto Condensed"/>
              <a:cs typeface="Roboto Condensed"/>
              <a:sym typeface="Roboto Condensed"/>
            </a:endParaRPr>
          </a:p>
          <a:p>
            <a:pPr indent="-330200" lvl="0" marL="457200" rtl="0" algn="l">
              <a:lnSpc>
                <a:spcPct val="100000"/>
              </a:lnSpc>
              <a:spcBef>
                <a:spcPts val="0"/>
              </a:spcBef>
              <a:spcAft>
                <a:spcPts val="0"/>
              </a:spcAft>
              <a:buClr>
                <a:srgbClr val="FFFFFF"/>
              </a:buClr>
              <a:buSzPts val="1600"/>
              <a:buFont typeface="Roboto Condensed"/>
              <a:buChar char="●"/>
            </a:pPr>
            <a:r>
              <a:rPr lang="en" sz="1600">
                <a:solidFill>
                  <a:srgbClr val="FFFFFF"/>
                </a:solidFill>
                <a:latin typeface="Roboto Condensed"/>
                <a:ea typeface="Roboto Condensed"/>
                <a:cs typeface="Roboto Condensed"/>
                <a:sym typeface="Roboto Condensed"/>
              </a:rPr>
              <a:t>Research Transitions</a:t>
            </a:r>
            <a:endParaRPr sz="1600">
              <a:solidFill>
                <a:srgbClr val="FFFFFF"/>
              </a:solidFill>
              <a:latin typeface="Roboto Condensed"/>
              <a:ea typeface="Roboto Condensed"/>
              <a:cs typeface="Roboto Condensed"/>
              <a:sym typeface="Roboto Condensed"/>
            </a:endParaRPr>
          </a:p>
        </p:txBody>
      </p:sp>
      <p:sp>
        <p:nvSpPr>
          <p:cNvPr id="141" name="Google Shape;141;g2ed865ed112_0_69"/>
          <p:cNvSpPr txBox="1"/>
          <p:nvPr/>
        </p:nvSpPr>
        <p:spPr>
          <a:xfrm>
            <a:off x="5149200" y="102175"/>
            <a:ext cx="3722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FFFFFF"/>
                </a:solidFill>
                <a:latin typeface="Roboto Condensed"/>
                <a:ea typeface="Roboto Condensed"/>
                <a:cs typeface="Roboto Condensed"/>
                <a:sym typeface="Roboto Condensed"/>
              </a:rPr>
              <a:t>WPO SCIENCE </a:t>
            </a:r>
            <a:r>
              <a:rPr b="1" lang="en" sz="2400">
                <a:solidFill>
                  <a:srgbClr val="FFFFFF"/>
                </a:solidFill>
                <a:latin typeface="Roboto Condensed"/>
                <a:ea typeface="Roboto Condensed"/>
                <a:cs typeface="Roboto Condensed"/>
                <a:sym typeface="Roboto Condensed"/>
                <a:extLst>
                  <a:ext uri="http://customooxmlschemas.google.com/">
                    <go:slidesCustomData xmlns:go="http://customooxmlschemas.google.com/" textRoundtripDataId="0"/>
                  </a:ext>
                </a:extLst>
              </a:rPr>
              <a:t>DIVISIONS</a:t>
            </a:r>
            <a:endParaRPr b="1" sz="2400">
              <a:solidFill>
                <a:srgbClr val="FFFFFF"/>
              </a:solidFill>
              <a:latin typeface="Roboto Condensed"/>
              <a:ea typeface="Roboto Condensed"/>
              <a:cs typeface="Roboto Condensed"/>
              <a:sym typeface="Roboto Condensed"/>
            </a:endParaRPr>
          </a:p>
        </p:txBody>
      </p:sp>
      <p:sp>
        <p:nvSpPr>
          <p:cNvPr id="142" name="Google Shape;142;g2ed865ed112_0_69"/>
          <p:cNvSpPr txBox="1"/>
          <p:nvPr/>
        </p:nvSpPr>
        <p:spPr>
          <a:xfrm>
            <a:off x="4982750" y="2020875"/>
            <a:ext cx="4126500" cy="1416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600">
                <a:solidFill>
                  <a:srgbClr val="FFFFFF"/>
                </a:solidFill>
                <a:latin typeface="Roboto Condensed"/>
                <a:ea typeface="Roboto Condensed"/>
                <a:cs typeface="Roboto Condensed"/>
                <a:sym typeface="Roboto Condensed"/>
              </a:rPr>
              <a:t>Earth System Research and Modeling</a:t>
            </a:r>
            <a:endParaRPr b="1" sz="1600">
              <a:solidFill>
                <a:srgbClr val="FFFFFF"/>
              </a:solidFill>
              <a:latin typeface="Roboto Condensed"/>
              <a:ea typeface="Roboto Condensed"/>
              <a:cs typeface="Roboto Condensed"/>
              <a:sym typeface="Roboto Condensed"/>
            </a:endParaRPr>
          </a:p>
          <a:p>
            <a:pPr indent="-330200" lvl="0" marL="457200" rtl="0" algn="l">
              <a:lnSpc>
                <a:spcPct val="100000"/>
              </a:lnSpc>
              <a:spcBef>
                <a:spcPts val="0"/>
              </a:spcBef>
              <a:spcAft>
                <a:spcPts val="0"/>
              </a:spcAft>
              <a:buClr>
                <a:srgbClr val="FFFFFF"/>
              </a:buClr>
              <a:buSzPts val="1600"/>
              <a:buFont typeface="Roboto Condensed"/>
              <a:buChar char="●"/>
            </a:pPr>
            <a:r>
              <a:rPr lang="en" sz="1600">
                <a:solidFill>
                  <a:srgbClr val="FFFFFF"/>
                </a:solidFill>
                <a:latin typeface="Roboto Condensed"/>
                <a:ea typeface="Roboto Condensed"/>
                <a:cs typeface="Roboto Condensed"/>
                <a:sym typeface="Roboto Condensed"/>
              </a:rPr>
              <a:t>Subseasonal to Seasonal Research (S2S)</a:t>
            </a:r>
            <a:endParaRPr sz="1600">
              <a:solidFill>
                <a:srgbClr val="FFFFFF"/>
              </a:solidFill>
              <a:latin typeface="Roboto Condensed"/>
              <a:ea typeface="Roboto Condensed"/>
              <a:cs typeface="Roboto Condensed"/>
              <a:sym typeface="Roboto Condensed"/>
            </a:endParaRPr>
          </a:p>
          <a:p>
            <a:pPr indent="-330200" lvl="0" marL="457200" rtl="0" algn="l">
              <a:lnSpc>
                <a:spcPct val="100000"/>
              </a:lnSpc>
              <a:spcBef>
                <a:spcPts val="0"/>
              </a:spcBef>
              <a:spcAft>
                <a:spcPts val="0"/>
              </a:spcAft>
              <a:buClr>
                <a:srgbClr val="FFFFFF"/>
              </a:buClr>
              <a:buSzPts val="1600"/>
              <a:buFont typeface="Roboto Condensed"/>
              <a:buChar char="●"/>
            </a:pPr>
            <a:r>
              <a:rPr lang="en" sz="1600">
                <a:solidFill>
                  <a:srgbClr val="FFFFFF"/>
                </a:solidFill>
                <a:latin typeface="Roboto Condensed"/>
                <a:ea typeface="Roboto Condensed"/>
                <a:cs typeface="Roboto Condensed"/>
                <a:sym typeface="Roboto Condensed"/>
              </a:rPr>
              <a:t>Earth Prediction Innovation Center (EPIC)</a:t>
            </a:r>
            <a:endParaRPr sz="1600">
              <a:solidFill>
                <a:srgbClr val="FFFFFF"/>
              </a:solidFill>
              <a:latin typeface="Roboto Condensed"/>
              <a:ea typeface="Roboto Condensed"/>
              <a:cs typeface="Roboto Condensed"/>
              <a:sym typeface="Roboto Condensed"/>
            </a:endParaRPr>
          </a:p>
          <a:p>
            <a:pPr indent="-330200" lvl="0" marL="457200" rtl="0" algn="l">
              <a:lnSpc>
                <a:spcPct val="100000"/>
              </a:lnSpc>
              <a:spcBef>
                <a:spcPts val="0"/>
              </a:spcBef>
              <a:spcAft>
                <a:spcPts val="0"/>
              </a:spcAft>
              <a:buClr>
                <a:srgbClr val="FFFFFF"/>
              </a:buClr>
              <a:buSzPts val="1600"/>
              <a:buFont typeface="Roboto Condensed"/>
              <a:buChar char="●"/>
            </a:pPr>
            <a:r>
              <a:rPr lang="en" sz="1600">
                <a:solidFill>
                  <a:srgbClr val="FFFFFF"/>
                </a:solidFill>
                <a:latin typeface="Roboto Condensed"/>
                <a:ea typeface="Roboto Condensed"/>
                <a:cs typeface="Roboto Condensed"/>
                <a:sym typeface="Roboto Condensed"/>
              </a:rPr>
              <a:t>Air Quality &amp; Fire Weather</a:t>
            </a:r>
            <a:endParaRPr sz="1600">
              <a:solidFill>
                <a:srgbClr val="FFFFFF"/>
              </a:solidFill>
              <a:latin typeface="Roboto Condensed"/>
              <a:ea typeface="Roboto Condensed"/>
              <a:cs typeface="Roboto Condensed"/>
              <a:sym typeface="Roboto Condensed"/>
            </a:endParaRPr>
          </a:p>
          <a:p>
            <a:pPr indent="-330200" lvl="0" marL="457200" rtl="0" algn="l">
              <a:lnSpc>
                <a:spcPct val="100000"/>
              </a:lnSpc>
              <a:spcBef>
                <a:spcPts val="0"/>
              </a:spcBef>
              <a:spcAft>
                <a:spcPts val="0"/>
              </a:spcAft>
              <a:buClr>
                <a:srgbClr val="FFFFFF"/>
              </a:buClr>
              <a:buSzPts val="1600"/>
              <a:buFont typeface="Roboto Condensed"/>
              <a:buChar char="●"/>
            </a:pPr>
            <a:r>
              <a:rPr lang="en" sz="1600">
                <a:solidFill>
                  <a:srgbClr val="FFFFFF"/>
                </a:solidFill>
                <a:latin typeface="Roboto Condensed"/>
                <a:ea typeface="Roboto Condensed"/>
                <a:cs typeface="Roboto Condensed"/>
                <a:sym typeface="Roboto Condensed"/>
              </a:rPr>
              <a:t>Synoptic Weather</a:t>
            </a:r>
            <a:endParaRPr sz="1600">
              <a:solidFill>
                <a:srgbClr val="FFFFFF"/>
              </a:solidFill>
              <a:latin typeface="Roboto Condensed"/>
              <a:ea typeface="Roboto Condensed"/>
              <a:cs typeface="Roboto Condensed"/>
              <a:sym typeface="Roboto Condensed"/>
            </a:endParaRPr>
          </a:p>
        </p:txBody>
      </p:sp>
      <p:sp>
        <p:nvSpPr>
          <p:cNvPr id="143" name="Google Shape;143;g2ed865ed112_0_69"/>
          <p:cNvSpPr txBox="1"/>
          <p:nvPr/>
        </p:nvSpPr>
        <p:spPr>
          <a:xfrm>
            <a:off x="4982750" y="3544875"/>
            <a:ext cx="4126500" cy="1416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600">
                <a:solidFill>
                  <a:srgbClr val="FFFFFF"/>
                </a:solidFill>
                <a:latin typeface="Roboto Condensed"/>
                <a:ea typeface="Roboto Condensed"/>
                <a:cs typeface="Roboto Condensed"/>
                <a:sym typeface="Roboto Condensed"/>
              </a:rPr>
              <a:t>Science, Technology, and Society</a:t>
            </a:r>
            <a:endParaRPr b="1" sz="1600">
              <a:solidFill>
                <a:srgbClr val="FFFFFF"/>
              </a:solidFill>
              <a:latin typeface="Roboto Condensed"/>
              <a:ea typeface="Roboto Condensed"/>
              <a:cs typeface="Roboto Condensed"/>
              <a:sym typeface="Roboto Condensed"/>
            </a:endParaRPr>
          </a:p>
          <a:p>
            <a:pPr indent="-330200" lvl="0" marL="457200" rtl="0" algn="l">
              <a:lnSpc>
                <a:spcPct val="100000"/>
              </a:lnSpc>
              <a:spcBef>
                <a:spcPts val="0"/>
              </a:spcBef>
              <a:spcAft>
                <a:spcPts val="0"/>
              </a:spcAft>
              <a:buClr>
                <a:srgbClr val="FFFFFF"/>
              </a:buClr>
              <a:buSzPts val="1600"/>
              <a:buFont typeface="Roboto Condensed"/>
              <a:buChar char="●"/>
            </a:pPr>
            <a:r>
              <a:rPr lang="en" sz="1600">
                <a:solidFill>
                  <a:srgbClr val="FFFFFF"/>
                </a:solidFill>
                <a:latin typeface="Roboto Condensed"/>
                <a:ea typeface="Roboto Condensed"/>
                <a:cs typeface="Roboto Condensed"/>
                <a:sym typeface="Roboto Condensed"/>
              </a:rPr>
              <a:t>Social Science</a:t>
            </a:r>
            <a:endParaRPr sz="1600">
              <a:solidFill>
                <a:srgbClr val="FFFFFF"/>
              </a:solidFill>
              <a:latin typeface="Roboto Condensed"/>
              <a:ea typeface="Roboto Condensed"/>
              <a:cs typeface="Roboto Condensed"/>
              <a:sym typeface="Roboto Condensed"/>
            </a:endParaRPr>
          </a:p>
          <a:p>
            <a:pPr indent="-330200" lvl="0" marL="457200" rtl="0" algn="l">
              <a:lnSpc>
                <a:spcPct val="100000"/>
              </a:lnSpc>
              <a:spcBef>
                <a:spcPts val="0"/>
              </a:spcBef>
              <a:spcAft>
                <a:spcPts val="0"/>
              </a:spcAft>
              <a:buClr>
                <a:srgbClr val="FFFFFF"/>
              </a:buClr>
              <a:buSzPts val="1600"/>
              <a:buFont typeface="Roboto Condensed"/>
              <a:buChar char="●"/>
            </a:pPr>
            <a:r>
              <a:rPr lang="en" sz="1600">
                <a:solidFill>
                  <a:srgbClr val="FFFFFF"/>
                </a:solidFill>
                <a:latin typeface="Roboto Condensed"/>
                <a:ea typeface="Roboto Condensed"/>
                <a:cs typeface="Roboto Condensed"/>
                <a:sym typeface="Roboto Condensed"/>
              </a:rPr>
              <a:t>Joint Technology Transfer Initiative (JTTI)</a:t>
            </a:r>
            <a:endParaRPr sz="1600">
              <a:solidFill>
                <a:srgbClr val="FFFFFF"/>
              </a:solidFill>
              <a:latin typeface="Roboto Condensed"/>
              <a:ea typeface="Roboto Condensed"/>
              <a:cs typeface="Roboto Condensed"/>
              <a:sym typeface="Roboto Condensed"/>
            </a:endParaRPr>
          </a:p>
          <a:p>
            <a:pPr indent="-330200" lvl="0" marL="457200" rtl="0" algn="l">
              <a:lnSpc>
                <a:spcPct val="100000"/>
              </a:lnSpc>
              <a:spcBef>
                <a:spcPts val="0"/>
              </a:spcBef>
              <a:spcAft>
                <a:spcPts val="0"/>
              </a:spcAft>
              <a:buClr>
                <a:srgbClr val="FFFFFF"/>
              </a:buClr>
              <a:buSzPts val="1600"/>
              <a:buFont typeface="Roboto Condensed"/>
              <a:buChar char="●"/>
            </a:pPr>
            <a:r>
              <a:rPr lang="en" sz="1600">
                <a:solidFill>
                  <a:srgbClr val="FFFFFF"/>
                </a:solidFill>
                <a:latin typeface="Roboto Condensed"/>
                <a:ea typeface="Roboto Condensed"/>
                <a:cs typeface="Roboto Condensed"/>
                <a:sym typeface="Roboto Condensed"/>
              </a:rPr>
              <a:t>Testbeds</a:t>
            </a:r>
            <a:endParaRPr sz="1600">
              <a:solidFill>
                <a:srgbClr val="FFFFFF"/>
              </a:solidFill>
              <a:latin typeface="Roboto Condensed"/>
              <a:ea typeface="Roboto Condensed"/>
              <a:cs typeface="Roboto Condensed"/>
              <a:sym typeface="Roboto Condensed"/>
            </a:endParaRPr>
          </a:p>
          <a:p>
            <a:pPr indent="-330200" lvl="0" marL="457200" rtl="0" algn="l">
              <a:lnSpc>
                <a:spcPct val="100000"/>
              </a:lnSpc>
              <a:spcBef>
                <a:spcPts val="0"/>
              </a:spcBef>
              <a:spcAft>
                <a:spcPts val="0"/>
              </a:spcAft>
              <a:buClr>
                <a:srgbClr val="FFFFFF"/>
              </a:buClr>
              <a:buSzPts val="1600"/>
              <a:buFont typeface="Roboto Condensed"/>
              <a:buChar char="●"/>
            </a:pPr>
            <a:r>
              <a:rPr lang="en" sz="1600">
                <a:solidFill>
                  <a:srgbClr val="FFFFFF"/>
                </a:solidFill>
                <a:latin typeface="Roboto Condensed"/>
                <a:ea typeface="Roboto Condensed"/>
                <a:cs typeface="Roboto Condensed"/>
                <a:sym typeface="Roboto Condensed"/>
              </a:rPr>
              <a:t>VORTEX-USA</a:t>
            </a:r>
            <a:endParaRPr sz="1600">
              <a:solidFill>
                <a:srgbClr val="FFFFFF"/>
              </a:solidFill>
              <a:latin typeface="Roboto Condensed"/>
              <a:ea typeface="Roboto Condensed"/>
              <a:cs typeface="Roboto Condensed"/>
              <a:sym typeface="Roboto Condensed"/>
            </a:endParaRPr>
          </a:p>
        </p:txBody>
      </p:sp>
      <p:sp>
        <p:nvSpPr>
          <p:cNvPr id="144" name="Google Shape;144;g2ed865ed112_0_69"/>
          <p:cNvSpPr txBox="1"/>
          <p:nvPr/>
        </p:nvSpPr>
        <p:spPr>
          <a:xfrm>
            <a:off x="117675" y="619375"/>
            <a:ext cx="4041600" cy="312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solidFill>
                  <a:srgbClr val="003087"/>
                </a:solidFill>
                <a:latin typeface="Roboto Condensed"/>
                <a:ea typeface="Roboto Condensed"/>
                <a:cs typeface="Roboto Condensed"/>
                <a:sym typeface="Roboto Condensed"/>
              </a:rPr>
              <a:t>WEATHER PROGRAM OFFICE</a:t>
            </a:r>
            <a:endParaRPr b="1" sz="2300">
              <a:solidFill>
                <a:srgbClr val="003087"/>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sz="1200">
              <a:solidFill>
                <a:srgbClr val="003087"/>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sz="2300">
              <a:solidFill>
                <a:srgbClr val="0085CA"/>
              </a:solidFill>
              <a:latin typeface="Roboto Condensed"/>
              <a:ea typeface="Roboto Condensed"/>
              <a:cs typeface="Roboto Condensed"/>
              <a:sym typeface="Roboto Condensed"/>
            </a:endParaRPr>
          </a:p>
          <a:p>
            <a:pPr indent="0" lvl="0" marL="0" rtl="0" algn="l">
              <a:spcBef>
                <a:spcPts val="0"/>
              </a:spcBef>
              <a:spcAft>
                <a:spcPts val="0"/>
              </a:spcAft>
              <a:buNone/>
            </a:pPr>
            <a:r>
              <a:rPr b="1" lang="en" sz="1600">
                <a:latin typeface="Roboto Condensed"/>
                <a:ea typeface="Roboto Condensed"/>
                <a:cs typeface="Roboto Condensed"/>
                <a:sym typeface="Roboto Condensed"/>
              </a:rPr>
              <a:t>Mission: </a:t>
            </a:r>
            <a:r>
              <a:rPr lang="en" sz="1600">
                <a:latin typeface="Roboto Condensed"/>
                <a:ea typeface="Roboto Condensed"/>
                <a:cs typeface="Roboto Condensed"/>
                <a:sym typeface="Roboto Condensed"/>
              </a:rPr>
              <a:t>Cultivating, funding, and transitioning collaborative weather research that results in accurate and actionable weather information for all. </a:t>
            </a:r>
            <a:endParaRPr b="1" sz="2300">
              <a:solidFill>
                <a:srgbClr val="0085CA"/>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sz="2300">
              <a:solidFill>
                <a:srgbClr val="0085CA"/>
              </a:solidFill>
              <a:latin typeface="Roboto Condensed"/>
              <a:ea typeface="Roboto Condensed"/>
              <a:cs typeface="Roboto Condensed"/>
              <a:sym typeface="Roboto Condensed"/>
            </a:endParaRPr>
          </a:p>
          <a:p>
            <a:pPr indent="0" lvl="0" marL="0" rtl="0" algn="l">
              <a:spcBef>
                <a:spcPts val="0"/>
              </a:spcBef>
              <a:spcAft>
                <a:spcPts val="0"/>
              </a:spcAft>
              <a:buNone/>
            </a:pPr>
            <a:r>
              <a:rPr b="1" lang="en" sz="2300">
                <a:solidFill>
                  <a:srgbClr val="0085CA"/>
                </a:solidFill>
                <a:latin typeface="Roboto Condensed"/>
                <a:ea typeface="Roboto Condensed"/>
                <a:cs typeface="Roboto Condensed"/>
                <a:sym typeface="Roboto Condensed"/>
              </a:rPr>
              <a:t>WE FUND RESEARCH TO IMPROVE FORECASTS</a:t>
            </a:r>
            <a:endParaRPr b="1" sz="2300">
              <a:solidFill>
                <a:srgbClr val="0085CA"/>
              </a:solidFill>
              <a:latin typeface="Roboto Condensed"/>
              <a:ea typeface="Roboto Condensed"/>
              <a:cs typeface="Roboto Condensed"/>
              <a:sym typeface="Roboto Condensed"/>
            </a:endParaRPr>
          </a:p>
        </p:txBody>
      </p:sp>
      <p:pic>
        <p:nvPicPr>
          <p:cNvPr id="145" name="Google Shape;145;g2ed865ed112_0_69"/>
          <p:cNvPicPr preferRelativeResize="0"/>
          <p:nvPr/>
        </p:nvPicPr>
        <p:blipFill>
          <a:blip r:embed="rId5">
            <a:alphaModFix/>
          </a:blip>
          <a:stretch>
            <a:fillRect/>
          </a:stretch>
        </p:blipFill>
        <p:spPr>
          <a:xfrm>
            <a:off x="3723150" y="517322"/>
            <a:ext cx="1008649" cy="10086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g2ecb3f77fdd_3_94"/>
          <p:cNvSpPr/>
          <p:nvPr/>
        </p:nvSpPr>
        <p:spPr>
          <a:xfrm>
            <a:off x="7777950" y="1790250"/>
            <a:ext cx="1273950" cy="1157575"/>
          </a:xfrm>
          <a:custGeom>
            <a:rect b="b" l="l" r="r" t="t"/>
            <a:pathLst>
              <a:path extrusionOk="0" h="46303" w="50958">
                <a:moveTo>
                  <a:pt x="26646" y="46303"/>
                </a:moveTo>
                <a:cubicBezTo>
                  <a:pt x="30577" y="45429"/>
                  <a:pt x="47686" y="47759"/>
                  <a:pt x="50234" y="41061"/>
                </a:cubicBezTo>
                <a:cubicBezTo>
                  <a:pt x="52782" y="34363"/>
                  <a:pt x="47978" y="11868"/>
                  <a:pt x="41935" y="6116"/>
                </a:cubicBezTo>
                <a:cubicBezTo>
                  <a:pt x="35892" y="365"/>
                  <a:pt x="20967" y="7571"/>
                  <a:pt x="13978" y="6552"/>
                </a:cubicBezTo>
                <a:cubicBezTo>
                  <a:pt x="6989" y="5533"/>
                  <a:pt x="2330" y="1092"/>
                  <a:pt x="0" y="0"/>
                </a:cubicBezTo>
              </a:path>
            </a:pathLst>
          </a:custGeom>
          <a:noFill/>
          <a:ln cap="flat" cmpd="sng" w="38100">
            <a:solidFill>
              <a:srgbClr val="0A459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g2ecb3f77fdd_3_94"/>
          <p:cNvSpPr txBox="1"/>
          <p:nvPr>
            <p:ph type="title"/>
          </p:nvPr>
        </p:nvSpPr>
        <p:spPr>
          <a:xfrm>
            <a:off x="0" y="35489"/>
            <a:ext cx="9144000" cy="540273"/>
          </a:xfrm>
          <a:prstGeom prst="rect">
            <a:avLst/>
          </a:prstGeom>
          <a:noFill/>
          <a:ln>
            <a:noFill/>
          </a:ln>
        </p:spPr>
        <p:txBody>
          <a:bodyPr anchorCtr="0" anchor="t" bIns="45700" lIns="0" spcFirstLastPara="1" rIns="0" wrap="square" tIns="45700">
            <a:noAutofit/>
          </a:bodyPr>
          <a:lstStyle/>
          <a:p>
            <a:pPr indent="0" lvl="0" marL="0" rtl="0" algn="ctr">
              <a:lnSpc>
                <a:spcPct val="90000"/>
              </a:lnSpc>
              <a:spcBef>
                <a:spcPts val="0"/>
              </a:spcBef>
              <a:spcAft>
                <a:spcPts val="0"/>
              </a:spcAft>
              <a:buSzPts val="1800"/>
              <a:buNone/>
            </a:pPr>
            <a:r>
              <a:rPr lang="en" sz="2480">
                <a:solidFill>
                  <a:schemeClr val="lt1"/>
                </a:solidFill>
              </a:rPr>
              <a:t>CDC Social Vulnerability Index</a:t>
            </a:r>
            <a:endParaRPr sz="2480">
              <a:solidFill>
                <a:schemeClr val="lt1"/>
              </a:solidFill>
            </a:endParaRPr>
          </a:p>
          <a:p>
            <a:pPr indent="0" lvl="0" marL="0" rtl="0" algn="ctr">
              <a:lnSpc>
                <a:spcPct val="90000"/>
              </a:lnSpc>
              <a:spcBef>
                <a:spcPts val="0"/>
              </a:spcBef>
              <a:spcAft>
                <a:spcPts val="0"/>
              </a:spcAft>
              <a:buSzPts val="1800"/>
              <a:buNone/>
            </a:pPr>
            <a:r>
              <a:t/>
            </a:r>
            <a:endParaRPr sz="2880">
              <a:solidFill>
                <a:schemeClr val="lt1"/>
              </a:solidFill>
            </a:endParaRPr>
          </a:p>
        </p:txBody>
      </p:sp>
      <p:pic>
        <p:nvPicPr>
          <p:cNvPr id="368" name="Google Shape;368;g2ecb3f77fdd_3_94"/>
          <p:cNvPicPr preferRelativeResize="0"/>
          <p:nvPr/>
        </p:nvPicPr>
        <p:blipFill rotWithShape="1">
          <a:blip r:embed="rId3">
            <a:alphaModFix/>
          </a:blip>
          <a:srcRect b="0" l="0" r="0" t="0"/>
          <a:stretch/>
        </p:blipFill>
        <p:spPr>
          <a:xfrm>
            <a:off x="144925" y="803812"/>
            <a:ext cx="6473525" cy="3535874"/>
          </a:xfrm>
          <a:prstGeom prst="rect">
            <a:avLst/>
          </a:prstGeom>
          <a:noFill/>
          <a:ln cap="flat" cmpd="sng" w="9525">
            <a:solidFill>
              <a:schemeClr val="dk2"/>
            </a:solidFill>
            <a:prstDash val="solid"/>
            <a:round/>
            <a:headEnd len="sm" w="sm" type="none"/>
            <a:tailEnd len="sm" w="sm" type="none"/>
          </a:ln>
        </p:spPr>
      </p:pic>
      <p:pic>
        <p:nvPicPr>
          <p:cNvPr id="369" name="Google Shape;369;g2ecb3f77fdd_3_94"/>
          <p:cNvPicPr preferRelativeResize="0"/>
          <p:nvPr/>
        </p:nvPicPr>
        <p:blipFill rotWithShape="1">
          <a:blip r:embed="rId4">
            <a:alphaModFix/>
          </a:blip>
          <a:srcRect b="0" l="0" r="0" t="0"/>
          <a:stretch/>
        </p:blipFill>
        <p:spPr>
          <a:xfrm>
            <a:off x="6782587" y="2152487"/>
            <a:ext cx="1990725" cy="1590675"/>
          </a:xfrm>
          <a:prstGeom prst="rect">
            <a:avLst/>
          </a:prstGeom>
          <a:noFill/>
          <a:ln cap="flat" cmpd="sng" w="9525">
            <a:solidFill>
              <a:schemeClr val="dk2"/>
            </a:solidFill>
            <a:prstDash val="solid"/>
            <a:round/>
            <a:headEnd len="sm" w="sm" type="none"/>
            <a:tailEnd len="sm" w="sm" type="none"/>
          </a:ln>
        </p:spPr>
      </p:pic>
      <p:sp>
        <p:nvSpPr>
          <p:cNvPr id="370" name="Google Shape;370;g2ecb3f77fdd_3_94"/>
          <p:cNvSpPr txBox="1"/>
          <p:nvPr/>
        </p:nvSpPr>
        <p:spPr>
          <a:xfrm>
            <a:off x="7008275" y="506637"/>
            <a:ext cx="1990800" cy="1569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Arial"/>
                <a:ea typeface="Arial"/>
                <a:cs typeface="Arial"/>
                <a:sym typeface="Arial"/>
              </a:rPr>
              <a:t>$562M </a:t>
            </a:r>
            <a:endParaRPr b="1"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Excess annual property damage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and fatalities due to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weather/flooding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g2ecb3f77fdd_3_9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g2ecb3f77fdd_3_102"/>
          <p:cNvPicPr preferRelativeResize="0"/>
          <p:nvPr/>
        </p:nvPicPr>
        <p:blipFill rotWithShape="1">
          <a:blip r:embed="rId3">
            <a:alphaModFix/>
          </a:blip>
          <a:srcRect b="0" l="0" r="0" t="0"/>
          <a:stretch/>
        </p:blipFill>
        <p:spPr>
          <a:xfrm>
            <a:off x="450850" y="2703154"/>
            <a:ext cx="1603011" cy="1693718"/>
          </a:xfrm>
          <a:prstGeom prst="rect">
            <a:avLst/>
          </a:prstGeom>
          <a:noFill/>
          <a:ln>
            <a:noFill/>
          </a:ln>
        </p:spPr>
      </p:pic>
      <p:cxnSp>
        <p:nvCxnSpPr>
          <p:cNvPr id="377" name="Google Shape;377;g2ecb3f77fdd_3_102"/>
          <p:cNvCxnSpPr/>
          <p:nvPr/>
        </p:nvCxnSpPr>
        <p:spPr>
          <a:xfrm>
            <a:off x="710791" y="4302067"/>
            <a:ext cx="945300" cy="0"/>
          </a:xfrm>
          <a:prstGeom prst="straightConnector1">
            <a:avLst/>
          </a:prstGeom>
          <a:noFill/>
          <a:ln cap="flat" cmpd="sng" w="114300">
            <a:solidFill>
              <a:schemeClr val="dk2"/>
            </a:solidFill>
            <a:prstDash val="solid"/>
            <a:round/>
            <a:headEnd len="sm" w="sm" type="none"/>
            <a:tailEnd len="sm" w="sm" type="none"/>
          </a:ln>
        </p:spPr>
      </p:cxnSp>
      <p:cxnSp>
        <p:nvCxnSpPr>
          <p:cNvPr id="378" name="Google Shape;378;g2ecb3f77fdd_3_102"/>
          <p:cNvCxnSpPr/>
          <p:nvPr/>
        </p:nvCxnSpPr>
        <p:spPr>
          <a:xfrm>
            <a:off x="1871878" y="4292739"/>
            <a:ext cx="4187700" cy="18600"/>
          </a:xfrm>
          <a:prstGeom prst="straightConnector1">
            <a:avLst/>
          </a:prstGeom>
          <a:noFill/>
          <a:ln cap="flat" cmpd="sng" w="114300">
            <a:solidFill>
              <a:schemeClr val="dk2"/>
            </a:solidFill>
            <a:prstDash val="dot"/>
            <a:round/>
            <a:headEnd len="sm" w="sm" type="none"/>
            <a:tailEnd len="sm" w="sm" type="none"/>
          </a:ln>
        </p:spPr>
      </p:cxnSp>
      <p:cxnSp>
        <p:nvCxnSpPr>
          <p:cNvPr id="379" name="Google Shape;379;g2ecb3f77fdd_3_102"/>
          <p:cNvCxnSpPr/>
          <p:nvPr/>
        </p:nvCxnSpPr>
        <p:spPr>
          <a:xfrm>
            <a:off x="6091878" y="4302067"/>
            <a:ext cx="945300" cy="0"/>
          </a:xfrm>
          <a:prstGeom prst="straightConnector1">
            <a:avLst/>
          </a:prstGeom>
          <a:noFill/>
          <a:ln cap="flat" cmpd="sng" w="114300">
            <a:solidFill>
              <a:schemeClr val="dk2"/>
            </a:solidFill>
            <a:prstDash val="solid"/>
            <a:round/>
            <a:headEnd len="sm" w="sm" type="none"/>
            <a:tailEnd len="sm" w="sm" type="none"/>
          </a:ln>
        </p:spPr>
      </p:cxnSp>
      <p:pic>
        <p:nvPicPr>
          <p:cNvPr id="380" name="Google Shape;380;g2ecb3f77fdd_3_102"/>
          <p:cNvPicPr preferRelativeResize="0"/>
          <p:nvPr/>
        </p:nvPicPr>
        <p:blipFill rotWithShape="1">
          <a:blip r:embed="rId4">
            <a:alphaModFix/>
          </a:blip>
          <a:srcRect b="0" l="0" r="0" t="0"/>
          <a:stretch/>
        </p:blipFill>
        <p:spPr>
          <a:xfrm>
            <a:off x="5762468" y="3091244"/>
            <a:ext cx="867385" cy="1165152"/>
          </a:xfrm>
          <a:prstGeom prst="rect">
            <a:avLst/>
          </a:prstGeom>
          <a:noFill/>
          <a:ln>
            <a:noFill/>
          </a:ln>
        </p:spPr>
      </p:pic>
      <p:pic>
        <p:nvPicPr>
          <p:cNvPr id="381" name="Google Shape;381;g2ecb3f77fdd_3_102"/>
          <p:cNvPicPr preferRelativeResize="0"/>
          <p:nvPr/>
        </p:nvPicPr>
        <p:blipFill rotWithShape="1">
          <a:blip r:embed="rId5">
            <a:alphaModFix/>
          </a:blip>
          <a:srcRect b="0" l="0" r="0" t="0"/>
          <a:stretch/>
        </p:blipFill>
        <p:spPr>
          <a:xfrm>
            <a:off x="6499048" y="3091244"/>
            <a:ext cx="1102753" cy="1165152"/>
          </a:xfrm>
          <a:prstGeom prst="rect">
            <a:avLst/>
          </a:prstGeom>
          <a:noFill/>
          <a:ln>
            <a:noFill/>
          </a:ln>
        </p:spPr>
      </p:pic>
      <p:sp>
        <p:nvSpPr>
          <p:cNvPr id="382" name="Google Shape;382;g2ecb3f77fdd_3_102"/>
          <p:cNvSpPr txBox="1"/>
          <p:nvPr/>
        </p:nvSpPr>
        <p:spPr>
          <a:xfrm>
            <a:off x="759622" y="4332044"/>
            <a:ext cx="1046100" cy="19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1" lang="en" sz="1400" u="none" cap="none" strike="noStrike">
                <a:solidFill>
                  <a:srgbClr val="0000FF"/>
                </a:solidFill>
                <a:latin typeface="Arial"/>
                <a:ea typeface="Arial"/>
                <a:cs typeface="Arial"/>
                <a:sym typeface="Arial"/>
              </a:rPr>
              <a:t>First Mile</a:t>
            </a:r>
            <a:endParaRPr b="1" i="1" sz="1400" u="none" cap="none" strike="noStrike">
              <a:solidFill>
                <a:srgbClr val="0000FF"/>
              </a:solidFill>
              <a:latin typeface="Arial"/>
              <a:ea typeface="Arial"/>
              <a:cs typeface="Arial"/>
              <a:sym typeface="Arial"/>
            </a:endParaRPr>
          </a:p>
        </p:txBody>
      </p:sp>
      <p:sp>
        <p:nvSpPr>
          <p:cNvPr id="383" name="Google Shape;383;g2ecb3f77fdd_3_102"/>
          <p:cNvSpPr txBox="1"/>
          <p:nvPr/>
        </p:nvSpPr>
        <p:spPr>
          <a:xfrm>
            <a:off x="6091878" y="4302067"/>
            <a:ext cx="1046100" cy="19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1" lang="en" sz="1400" u="none" cap="none" strike="noStrike">
                <a:solidFill>
                  <a:srgbClr val="38761D"/>
                </a:solidFill>
                <a:latin typeface="Arial"/>
                <a:ea typeface="Arial"/>
                <a:cs typeface="Arial"/>
                <a:sym typeface="Arial"/>
              </a:rPr>
              <a:t>Last Mile</a:t>
            </a:r>
            <a:endParaRPr b="1" i="1" sz="1400" u="none" cap="none" strike="noStrike">
              <a:solidFill>
                <a:srgbClr val="38761D"/>
              </a:solidFill>
              <a:latin typeface="Arial"/>
              <a:ea typeface="Arial"/>
              <a:cs typeface="Arial"/>
              <a:sym typeface="Arial"/>
            </a:endParaRPr>
          </a:p>
        </p:txBody>
      </p:sp>
      <p:sp>
        <p:nvSpPr>
          <p:cNvPr id="384" name="Google Shape;384;g2ecb3f77fdd_3_102"/>
          <p:cNvSpPr/>
          <p:nvPr/>
        </p:nvSpPr>
        <p:spPr>
          <a:xfrm>
            <a:off x="0" y="30473"/>
            <a:ext cx="9144000" cy="507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2400" u="none" cap="none" strike="noStrike">
                <a:solidFill>
                  <a:schemeClr val="lt1"/>
                </a:solidFill>
                <a:latin typeface="Proxima Nova"/>
                <a:ea typeface="Proxima Nova"/>
                <a:cs typeface="Proxima Nova"/>
                <a:sym typeface="Proxima Nova"/>
              </a:rPr>
              <a:t>The Last Critical Mile of Our Mission</a:t>
            </a:r>
            <a:endParaRPr/>
          </a:p>
        </p:txBody>
      </p:sp>
      <p:sp>
        <p:nvSpPr>
          <p:cNvPr id="385" name="Google Shape;385;g2ecb3f77fdd_3_102"/>
          <p:cNvSpPr/>
          <p:nvPr/>
        </p:nvSpPr>
        <p:spPr>
          <a:xfrm>
            <a:off x="703825" y="1085175"/>
            <a:ext cx="892200" cy="17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386" name="Google Shape;386;g2ecb3f77fdd_3_102"/>
          <p:cNvSpPr txBox="1"/>
          <p:nvPr/>
        </p:nvSpPr>
        <p:spPr>
          <a:xfrm>
            <a:off x="202890" y="445724"/>
            <a:ext cx="8718860" cy="3059463"/>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t/>
            </a:r>
            <a:endParaRPr b="1" i="1" sz="1900" u="none" cap="none" strike="noStrike">
              <a:solidFill>
                <a:srgbClr val="00467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1" i="1" lang="en" sz="1900" u="none" cap="none" strike="noStrike">
                <a:solidFill>
                  <a:srgbClr val="00467F"/>
                </a:solidFill>
                <a:latin typeface="Arial"/>
                <a:ea typeface="Arial"/>
                <a:cs typeface="Arial"/>
                <a:sym typeface="Arial"/>
              </a:rPr>
              <a:t>Prepare Communities and Individuals to Take Protective Actions as Early as Possible in the Face of Hazardous Weather and Floodin</a:t>
            </a:r>
            <a:r>
              <a:rPr b="1" i="1" lang="en" sz="2100" u="none" cap="none" strike="noStrike">
                <a:solidFill>
                  <a:srgbClr val="00467F"/>
                </a:solidFill>
                <a:latin typeface="Arial"/>
                <a:ea typeface="Arial"/>
                <a:cs typeface="Arial"/>
                <a:sym typeface="Arial"/>
              </a:rPr>
              <a:t>g</a:t>
            </a:r>
            <a:endParaRPr b="1" i="1" sz="2100" u="none" cap="none" strike="noStrike">
              <a:solidFill>
                <a:srgbClr val="00467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t/>
            </a:r>
            <a:endParaRPr b="1" i="1" sz="2100" u="none" cap="none" strike="noStrike">
              <a:solidFill>
                <a:srgbClr val="00467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rPr b="1" i="0" lang="en" sz="2100" u="none" cap="none" strike="noStrike">
                <a:solidFill>
                  <a:srgbClr val="0000FF"/>
                </a:solidFill>
                <a:latin typeface="Arial"/>
                <a:ea typeface="Arial"/>
                <a:cs typeface="Arial"/>
                <a:sym typeface="Arial"/>
              </a:rPr>
              <a:t> </a:t>
            </a:r>
            <a:r>
              <a:rPr b="1" i="0" lang="en" sz="1800" u="none" cap="none" strike="noStrike">
                <a:solidFill>
                  <a:srgbClr val="0000FF"/>
                </a:solidFill>
                <a:latin typeface="Arial"/>
                <a:ea typeface="Arial"/>
                <a:cs typeface="Arial"/>
                <a:sym typeface="Arial"/>
              </a:rPr>
              <a:t>Success in the Last Mile depends on the First Mile </a:t>
            </a:r>
            <a:endParaRPr b="1" i="0" sz="1800" u="none" cap="none" strike="noStrike">
              <a:solidFill>
                <a:srgbClr val="0000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rPr b="1" i="0" lang="en" sz="1800" u="none" cap="none" strike="noStrike">
                <a:solidFill>
                  <a:srgbClr val="0000FF"/>
                </a:solidFill>
                <a:latin typeface="Arial"/>
                <a:ea typeface="Arial"/>
                <a:cs typeface="Arial"/>
                <a:sym typeface="Arial"/>
              </a:rPr>
              <a:t>-&gt; Community Engagement</a:t>
            </a:r>
            <a:endParaRPr b="1" i="1" sz="1600" u="none" cap="none" strike="noStrike">
              <a:solidFill>
                <a:srgbClr val="00467F"/>
              </a:solidFill>
              <a:latin typeface="Arial"/>
              <a:ea typeface="Arial"/>
              <a:cs typeface="Arial"/>
              <a:sym typeface="Arial"/>
            </a:endParaRPr>
          </a:p>
        </p:txBody>
      </p:sp>
      <p:sp>
        <p:nvSpPr>
          <p:cNvPr id="387" name="Google Shape;387;g2ecb3f77fdd_3_10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g2edcadf3476_1_5"/>
          <p:cNvSpPr txBox="1"/>
          <p:nvPr>
            <p:ph idx="1" type="body"/>
          </p:nvPr>
        </p:nvSpPr>
        <p:spPr>
          <a:xfrm>
            <a:off x="226225" y="571475"/>
            <a:ext cx="8655300" cy="1057500"/>
          </a:xfrm>
          <a:prstGeom prst="rect">
            <a:avLst/>
          </a:prstGeom>
          <a:solidFill>
            <a:schemeClr val="lt1"/>
          </a:solidFill>
        </p:spPr>
        <p:txBody>
          <a:bodyPr anchorCtr="0" anchor="t" bIns="91425" lIns="91425" spcFirstLastPara="1" rIns="91425" wrap="square" tIns="91425">
            <a:noAutofit/>
          </a:bodyPr>
          <a:lstStyle/>
          <a:p>
            <a:pPr indent="0" lvl="0" marL="0" rtl="0" algn="ctr">
              <a:spcBef>
                <a:spcPts val="0"/>
              </a:spcBef>
              <a:spcAft>
                <a:spcPts val="0"/>
              </a:spcAft>
              <a:buNone/>
            </a:pPr>
            <a:r>
              <a:rPr lang="en" sz="1900"/>
              <a:t>The operational modeling suite provides the </a:t>
            </a:r>
            <a:r>
              <a:rPr b="1" lang="en" sz="1900">
                <a:solidFill>
                  <a:srgbClr val="0A4595"/>
                </a:solidFill>
              </a:rPr>
              <a:t>foundational numerical guidance</a:t>
            </a:r>
            <a:br>
              <a:rPr lang="en" sz="1900"/>
            </a:br>
            <a:r>
              <a:rPr lang="en" sz="1900"/>
              <a:t>for</a:t>
            </a:r>
            <a:r>
              <a:rPr lang="en" sz="1900"/>
              <a:t> </a:t>
            </a:r>
            <a:r>
              <a:rPr b="1" lang="en" sz="1900">
                <a:solidFill>
                  <a:srgbClr val="003087"/>
                </a:solidFill>
              </a:rPr>
              <a:t>f</a:t>
            </a:r>
            <a:r>
              <a:rPr b="1" lang="en" sz="1900">
                <a:solidFill>
                  <a:srgbClr val="0A4595"/>
                </a:solidFill>
              </a:rPr>
              <a:t>orecasts, warnings, and decision support service products</a:t>
            </a:r>
            <a:r>
              <a:rPr lang="en" sz="1900"/>
              <a:t>.</a:t>
            </a:r>
            <a:endParaRPr sz="1900"/>
          </a:p>
        </p:txBody>
      </p:sp>
      <p:pic>
        <p:nvPicPr>
          <p:cNvPr id="393" name="Google Shape;393;g2edcadf3476_1_5"/>
          <p:cNvPicPr preferRelativeResize="0"/>
          <p:nvPr/>
        </p:nvPicPr>
        <p:blipFill rotWithShape="1">
          <a:blip r:embed="rId3">
            <a:alphaModFix/>
          </a:blip>
          <a:srcRect b="44304" l="61583" r="20705" t="35125"/>
          <a:stretch/>
        </p:blipFill>
        <p:spPr>
          <a:xfrm>
            <a:off x="5743125" y="2821900"/>
            <a:ext cx="2249549" cy="1468900"/>
          </a:xfrm>
          <a:prstGeom prst="rect">
            <a:avLst/>
          </a:prstGeom>
          <a:noFill/>
          <a:ln>
            <a:noFill/>
          </a:ln>
        </p:spPr>
      </p:pic>
      <p:pic>
        <p:nvPicPr>
          <p:cNvPr id="394" name="Google Shape;394;g2edcadf3476_1_5"/>
          <p:cNvPicPr preferRelativeResize="0"/>
          <p:nvPr/>
        </p:nvPicPr>
        <p:blipFill rotWithShape="1">
          <a:blip r:embed="rId4">
            <a:alphaModFix/>
          </a:blip>
          <a:srcRect b="31790" l="21722" r="46469" t="32490"/>
          <a:stretch/>
        </p:blipFill>
        <p:spPr>
          <a:xfrm>
            <a:off x="5200200" y="1801219"/>
            <a:ext cx="2249549" cy="1420918"/>
          </a:xfrm>
          <a:prstGeom prst="rect">
            <a:avLst/>
          </a:prstGeom>
          <a:noFill/>
          <a:ln>
            <a:noFill/>
          </a:ln>
        </p:spPr>
      </p:pic>
      <p:pic>
        <p:nvPicPr>
          <p:cNvPr id="395" name="Google Shape;395;g2edcadf3476_1_5"/>
          <p:cNvPicPr preferRelativeResize="0"/>
          <p:nvPr/>
        </p:nvPicPr>
        <p:blipFill rotWithShape="1">
          <a:blip r:embed="rId5">
            <a:alphaModFix/>
          </a:blip>
          <a:srcRect b="20070" l="0" r="7595" t="15888"/>
          <a:stretch/>
        </p:blipFill>
        <p:spPr>
          <a:xfrm>
            <a:off x="3407675" y="3042125"/>
            <a:ext cx="2074726" cy="1310344"/>
          </a:xfrm>
          <a:prstGeom prst="rect">
            <a:avLst/>
          </a:prstGeom>
          <a:noFill/>
          <a:ln>
            <a:noFill/>
          </a:ln>
        </p:spPr>
      </p:pic>
      <p:pic>
        <p:nvPicPr>
          <p:cNvPr descr="Image result for hurricane sandy track map" id="396" name="Google Shape;396;g2edcadf3476_1_5"/>
          <p:cNvPicPr preferRelativeResize="0"/>
          <p:nvPr/>
        </p:nvPicPr>
        <p:blipFill rotWithShape="1">
          <a:blip r:embed="rId6">
            <a:alphaModFix/>
          </a:blip>
          <a:srcRect b="0" l="20552" r="0" t="0"/>
          <a:stretch/>
        </p:blipFill>
        <p:spPr>
          <a:xfrm>
            <a:off x="2914750" y="1777225"/>
            <a:ext cx="2074725" cy="1468900"/>
          </a:xfrm>
          <a:prstGeom prst="rect">
            <a:avLst/>
          </a:prstGeom>
          <a:noFill/>
          <a:ln>
            <a:noFill/>
          </a:ln>
        </p:spPr>
      </p:pic>
      <p:pic>
        <p:nvPicPr>
          <p:cNvPr id="397" name="Google Shape;397;g2edcadf3476_1_5"/>
          <p:cNvPicPr preferRelativeResize="0"/>
          <p:nvPr/>
        </p:nvPicPr>
        <p:blipFill rotWithShape="1">
          <a:blip r:embed="rId7">
            <a:alphaModFix/>
          </a:blip>
          <a:srcRect b="18630" l="1442" r="50000" t="20427"/>
          <a:stretch/>
        </p:blipFill>
        <p:spPr>
          <a:xfrm>
            <a:off x="283075" y="1777225"/>
            <a:ext cx="2631673" cy="2184634"/>
          </a:xfrm>
          <a:prstGeom prst="rect">
            <a:avLst/>
          </a:prstGeom>
          <a:noFill/>
          <a:ln>
            <a:noFill/>
          </a:ln>
        </p:spPr>
      </p:pic>
      <p:sp>
        <p:nvSpPr>
          <p:cNvPr id="398" name="Google Shape;398;g2edcadf3476_1_5"/>
          <p:cNvSpPr/>
          <p:nvPr/>
        </p:nvSpPr>
        <p:spPr>
          <a:xfrm rot="-510">
            <a:off x="283075" y="2924650"/>
            <a:ext cx="8084400" cy="649500"/>
          </a:xfrm>
          <a:prstGeom prst="stripedRightArrow">
            <a:avLst>
              <a:gd fmla="val 50000" name="adj1"/>
              <a:gd fmla="val 50000" name="adj2"/>
            </a:avLst>
          </a:prstGeom>
          <a:solidFill>
            <a:srgbClr val="FFD966"/>
          </a:solidFill>
          <a:ln cap="flat" cmpd="sng" w="9525">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00000"/>
                </a:solidFill>
              </a:rPr>
              <a:t>Must get the </a:t>
            </a:r>
            <a:r>
              <a:rPr b="1" lang="en"/>
              <a:t>science </a:t>
            </a:r>
            <a:r>
              <a:rPr b="1" lang="en">
                <a:solidFill>
                  <a:srgbClr val="000000"/>
                </a:solidFill>
              </a:rPr>
              <a:t>right</a:t>
            </a:r>
            <a:r>
              <a:rPr b="1" lang="en"/>
              <a:t>…</a:t>
            </a:r>
            <a:r>
              <a:rPr b="1" lang="en">
                <a:solidFill>
                  <a:srgbClr val="000000"/>
                </a:solidFill>
              </a:rPr>
              <a:t>    to get th</a:t>
            </a:r>
            <a:r>
              <a:rPr b="1" lang="en"/>
              <a:t>e forecast</a:t>
            </a:r>
            <a:r>
              <a:rPr b="1" lang="en">
                <a:solidFill>
                  <a:srgbClr val="000000"/>
                </a:solidFill>
              </a:rPr>
              <a:t> right </a:t>
            </a:r>
            <a:r>
              <a:rPr b="1" lang="en"/>
              <a:t>….       to aid the right decisions</a:t>
            </a:r>
            <a:r>
              <a:rPr b="1" lang="en">
                <a:solidFill>
                  <a:srgbClr val="000000"/>
                </a:solidFill>
              </a:rPr>
              <a:t>!</a:t>
            </a:r>
            <a:endParaRPr b="1">
              <a:solidFill>
                <a:srgbClr val="000000"/>
              </a:solidFill>
            </a:endParaRPr>
          </a:p>
        </p:txBody>
      </p:sp>
      <p:sp>
        <p:nvSpPr>
          <p:cNvPr id="399" name="Google Shape;399;g2edcadf3476_1_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g2edcadf3476_1_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405" name="Google Shape;405;g2edcadf3476_1_0"/>
          <p:cNvSpPr txBox="1"/>
          <p:nvPr>
            <p:ph type="title"/>
          </p:nvPr>
        </p:nvSpPr>
        <p:spPr>
          <a:xfrm>
            <a:off x="185531" y="-55751"/>
            <a:ext cx="8756400" cy="594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800"/>
              <a:buNone/>
            </a:pPr>
            <a:r>
              <a:rPr lang="en" sz="2800">
                <a:solidFill>
                  <a:schemeClr val="lt1"/>
                </a:solidFill>
              </a:rPr>
              <a:t>EMC’s O</a:t>
            </a:r>
            <a:r>
              <a:rPr lang="en" sz="2800">
                <a:solidFill>
                  <a:schemeClr val="lt1"/>
                </a:solidFill>
              </a:rPr>
              <a:t>perational Numerical Guidance Systems</a:t>
            </a:r>
            <a:endParaRPr>
              <a:solidFill>
                <a:schemeClr val="lt1"/>
              </a:solidFill>
            </a:endParaRPr>
          </a:p>
        </p:txBody>
      </p:sp>
      <p:pic>
        <p:nvPicPr>
          <p:cNvPr id="406" name="Google Shape;406;g2edcadf3476_1_0"/>
          <p:cNvPicPr preferRelativeResize="0"/>
          <p:nvPr/>
        </p:nvPicPr>
        <p:blipFill rotWithShape="1">
          <a:blip r:embed="rId3">
            <a:alphaModFix/>
          </a:blip>
          <a:srcRect b="0" l="0" r="0" t="0"/>
          <a:stretch/>
        </p:blipFill>
        <p:spPr>
          <a:xfrm>
            <a:off x="164392" y="941707"/>
            <a:ext cx="7674273" cy="4065388"/>
          </a:xfrm>
          <a:prstGeom prst="rect">
            <a:avLst/>
          </a:prstGeom>
          <a:noFill/>
          <a:ln>
            <a:noFill/>
          </a:ln>
        </p:spPr>
      </p:pic>
      <p:sp>
        <p:nvSpPr>
          <p:cNvPr id="407" name="Google Shape;407;g2edcadf3476_1_0"/>
          <p:cNvSpPr txBox="1"/>
          <p:nvPr/>
        </p:nvSpPr>
        <p:spPr>
          <a:xfrm>
            <a:off x="7668474" y="2221008"/>
            <a:ext cx="13131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rgbClr val="0A52F6"/>
                </a:solidFill>
                <a:latin typeface="Arial"/>
                <a:ea typeface="Arial"/>
                <a:cs typeface="Arial"/>
                <a:sym typeface="Arial"/>
                <a:hlinkClick r:id="rId4">
                  <a:extLst>
                    <a:ext uri="{A12FA001-AC4F-418D-AE19-62706E023703}">
                      <ahyp:hlinkClr val="tx"/>
                    </a:ext>
                  </a:extLst>
                </a:hlinkClick>
              </a:rPr>
              <a:t>GEFS</a:t>
            </a:r>
            <a:r>
              <a:rPr b="0" i="0" lang="en" sz="1400" u="none" cap="none" strike="noStrike">
                <a:solidFill>
                  <a:srgbClr val="000000"/>
                </a:solidFill>
                <a:latin typeface="Arial"/>
                <a:ea typeface="Arial"/>
                <a:cs typeface="Arial"/>
                <a:sym typeface="Arial"/>
              </a:rPr>
              <a:t> now includes wave and aerosol components</a:t>
            </a:r>
            <a:endParaRPr b="0" i="0" sz="1400" u="none" cap="none" strike="noStrike">
              <a:solidFill>
                <a:srgbClr val="000000"/>
              </a:solidFill>
              <a:latin typeface="Arial"/>
              <a:ea typeface="Arial"/>
              <a:cs typeface="Arial"/>
              <a:sym typeface="Arial"/>
            </a:endParaRPr>
          </a:p>
        </p:txBody>
      </p:sp>
      <p:cxnSp>
        <p:nvCxnSpPr>
          <p:cNvPr id="408" name="Google Shape;408;g2edcadf3476_1_0"/>
          <p:cNvCxnSpPr/>
          <p:nvPr/>
        </p:nvCxnSpPr>
        <p:spPr>
          <a:xfrm flipH="1" rot="10800000">
            <a:off x="7103165" y="2375530"/>
            <a:ext cx="565200" cy="19800"/>
          </a:xfrm>
          <a:prstGeom prst="straightConnector1">
            <a:avLst/>
          </a:prstGeom>
          <a:noFill/>
          <a:ln cap="flat" cmpd="sng" w="9525">
            <a:solidFill>
              <a:srgbClr val="0097D8"/>
            </a:solidFill>
            <a:prstDash val="solid"/>
            <a:round/>
            <a:headEnd len="sm" w="sm" type="none"/>
            <a:tailEnd len="sm" w="sm" type="none"/>
          </a:ln>
        </p:spPr>
      </p:cxnSp>
      <p:cxnSp>
        <p:nvCxnSpPr>
          <p:cNvPr id="409" name="Google Shape;409;g2edcadf3476_1_0"/>
          <p:cNvCxnSpPr/>
          <p:nvPr/>
        </p:nvCxnSpPr>
        <p:spPr>
          <a:xfrm flipH="1" rot="10800000">
            <a:off x="7172739" y="2375452"/>
            <a:ext cx="495600" cy="228600"/>
          </a:xfrm>
          <a:prstGeom prst="straightConnector1">
            <a:avLst/>
          </a:prstGeom>
          <a:noFill/>
          <a:ln cap="flat" cmpd="sng" w="9525">
            <a:solidFill>
              <a:srgbClr val="0097D8"/>
            </a:solidFill>
            <a:prstDash val="solid"/>
            <a:round/>
            <a:headEnd len="sm" w="sm" type="none"/>
            <a:tailEnd len="sm" w="sm" type="none"/>
          </a:ln>
        </p:spPr>
      </p:cxnSp>
      <p:cxnSp>
        <p:nvCxnSpPr>
          <p:cNvPr id="410" name="Google Shape;410;g2edcadf3476_1_0"/>
          <p:cNvCxnSpPr/>
          <p:nvPr/>
        </p:nvCxnSpPr>
        <p:spPr>
          <a:xfrm flipH="1" rot="10800000">
            <a:off x="7172739" y="2375550"/>
            <a:ext cx="495600" cy="424800"/>
          </a:xfrm>
          <a:prstGeom prst="straightConnector1">
            <a:avLst/>
          </a:prstGeom>
          <a:noFill/>
          <a:ln cap="flat" cmpd="sng" w="9525">
            <a:solidFill>
              <a:srgbClr val="0097D8"/>
            </a:solidFill>
            <a:prstDash val="solid"/>
            <a:round/>
            <a:headEnd len="sm" w="sm" type="none"/>
            <a:tailEnd len="sm" w="sm"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2edcadf3476_1_245"/>
          <p:cNvSpPr txBox="1"/>
          <p:nvPr>
            <p:ph type="title"/>
          </p:nvPr>
        </p:nvSpPr>
        <p:spPr>
          <a:xfrm>
            <a:off x="729450" y="13186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16" name="Google Shape;416;g2edcadf3476_1_24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417" name="Google Shape;417;g2edcadf3476_1_245"/>
          <p:cNvPicPr preferRelativeResize="0"/>
          <p:nvPr/>
        </p:nvPicPr>
        <p:blipFill>
          <a:blip r:embed="rId3">
            <a:alphaModFix/>
          </a:blip>
          <a:stretch>
            <a:fillRect/>
          </a:stretch>
        </p:blipFill>
        <p:spPr>
          <a:xfrm>
            <a:off x="0" y="472350"/>
            <a:ext cx="9143999" cy="4671151"/>
          </a:xfrm>
          <a:prstGeom prst="rect">
            <a:avLst/>
          </a:prstGeom>
          <a:noFill/>
          <a:ln>
            <a:noFill/>
          </a:ln>
        </p:spPr>
      </p:pic>
      <p:sp>
        <p:nvSpPr>
          <p:cNvPr id="418" name="Google Shape;418;g2edcadf3476_1_245"/>
          <p:cNvSpPr txBox="1"/>
          <p:nvPr/>
        </p:nvSpPr>
        <p:spPr>
          <a:xfrm>
            <a:off x="53825" y="0"/>
            <a:ext cx="9015000" cy="5352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en" sz="1900">
                <a:solidFill>
                  <a:schemeClr val="lt1"/>
                </a:solidFill>
                <a:latin typeface="Roboto Condensed"/>
                <a:ea typeface="Roboto Condensed"/>
                <a:cs typeface="Roboto Condensed"/>
                <a:sym typeface="Roboto Condensed"/>
              </a:rPr>
              <a:t>Notional Schedule for Transitioning NCEP Modeling Systems to UFS-based Applications</a:t>
            </a:r>
            <a:endParaRPr sz="2200">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g2edcadf3476_1_654"/>
          <p:cNvPicPr preferRelativeResize="0"/>
          <p:nvPr/>
        </p:nvPicPr>
        <p:blipFill rotWithShape="1">
          <a:blip r:embed="rId3">
            <a:alphaModFix/>
          </a:blip>
          <a:srcRect b="0" l="0" r="0" t="10265"/>
          <a:stretch/>
        </p:blipFill>
        <p:spPr>
          <a:xfrm>
            <a:off x="4787325" y="998125"/>
            <a:ext cx="4297675" cy="2798749"/>
          </a:xfrm>
          <a:prstGeom prst="rect">
            <a:avLst/>
          </a:prstGeom>
          <a:noFill/>
          <a:ln>
            <a:noFill/>
          </a:ln>
        </p:spPr>
      </p:pic>
      <p:pic>
        <p:nvPicPr>
          <p:cNvPr id="424" name="Google Shape;424;g2edcadf3476_1_654"/>
          <p:cNvPicPr preferRelativeResize="0"/>
          <p:nvPr/>
        </p:nvPicPr>
        <p:blipFill rotWithShape="1">
          <a:blip r:embed="rId4">
            <a:alphaModFix/>
          </a:blip>
          <a:srcRect b="0" l="-1770" r="1769" t="10039"/>
          <a:stretch/>
        </p:blipFill>
        <p:spPr>
          <a:xfrm>
            <a:off x="1953625" y="994275"/>
            <a:ext cx="4297675" cy="2798749"/>
          </a:xfrm>
          <a:prstGeom prst="rect">
            <a:avLst/>
          </a:prstGeom>
          <a:noFill/>
          <a:ln>
            <a:noFill/>
          </a:ln>
        </p:spPr>
      </p:pic>
      <p:sp>
        <p:nvSpPr>
          <p:cNvPr id="425" name="Google Shape;425;g2edcadf3476_1_654"/>
          <p:cNvSpPr txBox="1"/>
          <p:nvPr>
            <p:ph type="title"/>
          </p:nvPr>
        </p:nvSpPr>
        <p:spPr>
          <a:xfrm>
            <a:off x="635300" y="0"/>
            <a:ext cx="76887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990"/>
              <a:buFont typeface="Arial"/>
              <a:buNone/>
            </a:pPr>
            <a:r>
              <a:rPr lang="en" sz="2500">
                <a:solidFill>
                  <a:schemeClr val="lt1"/>
                </a:solidFill>
                <a:latin typeface="Arial"/>
                <a:ea typeface="Arial"/>
                <a:cs typeface="Arial"/>
                <a:sym typeface="Arial"/>
              </a:rPr>
              <a:t>Recent Operational Modeling Achievements</a:t>
            </a:r>
            <a:endParaRPr sz="2500">
              <a:solidFill>
                <a:schemeClr val="lt1"/>
              </a:solidFill>
              <a:latin typeface="Arial"/>
              <a:ea typeface="Arial"/>
              <a:cs typeface="Arial"/>
              <a:sym typeface="Arial"/>
            </a:endParaRPr>
          </a:p>
          <a:p>
            <a:pPr indent="0" lvl="0" marL="0" rtl="0" algn="l">
              <a:spcBef>
                <a:spcPts val="0"/>
              </a:spcBef>
              <a:spcAft>
                <a:spcPts val="0"/>
              </a:spcAft>
              <a:buSzPts val="990"/>
              <a:buNone/>
            </a:pPr>
            <a:r>
              <a:t/>
            </a:r>
            <a:endParaRPr sz="2340"/>
          </a:p>
        </p:txBody>
      </p:sp>
      <p:sp>
        <p:nvSpPr>
          <p:cNvPr id="426" name="Google Shape;426;g2edcadf3476_1_65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427" name="Google Shape;427;g2edcadf3476_1_654"/>
          <p:cNvGraphicFramePr/>
          <p:nvPr/>
        </p:nvGraphicFramePr>
        <p:xfrm>
          <a:off x="335824" y="986664"/>
          <a:ext cx="3000000" cy="3000000"/>
        </p:xfrm>
        <a:graphic>
          <a:graphicData uri="http://schemas.openxmlformats.org/drawingml/2006/table">
            <a:tbl>
              <a:tblPr>
                <a:noFill/>
                <a:tableStyleId>{4AAE5ED7-F6C0-428B-B7A8-5213F8A40000}</a:tableStyleId>
              </a:tblPr>
              <a:tblGrid>
                <a:gridCol w="1580400"/>
                <a:gridCol w="1597225"/>
              </a:tblGrid>
              <a:tr h="371875">
                <a:tc>
                  <a:txBody>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Model version#</a:t>
                      </a:r>
                      <a:endParaRPr sz="1400" u="none" cap="none" strike="noStrike"/>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Implementation date</a:t>
                      </a:r>
                      <a:endParaRPr sz="1400" u="none" cap="none" strike="noStrike"/>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r>
              <a:tr h="409425">
                <a:tc>
                  <a:txBody>
                    <a:bodyPr/>
                    <a:lstStyle/>
                    <a:p>
                      <a:pPr indent="0" lvl="0" marL="0" marR="0" rtl="0" algn="l">
                        <a:lnSpc>
                          <a:spcPct val="100000"/>
                        </a:lnSpc>
                        <a:spcBef>
                          <a:spcPts val="0"/>
                        </a:spcBef>
                        <a:spcAft>
                          <a:spcPts val="0"/>
                        </a:spcAft>
                        <a:buNone/>
                      </a:pPr>
                      <a:r>
                        <a:rPr b="1" lang="en" sz="1100"/>
                        <a:t>RTMA/URMAv2.10.5</a:t>
                      </a:r>
                      <a:endParaRPr b="1" sz="1100"/>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lang="en" sz="1100"/>
                        <a:t>1/24/2023</a:t>
                      </a:r>
                      <a:endParaRPr sz="1100"/>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409425">
                <a:tc>
                  <a:txBody>
                    <a:bodyPr/>
                    <a:lstStyle/>
                    <a:p>
                      <a:pPr indent="0" lvl="0" marL="0" marR="0" rtl="0" algn="l">
                        <a:lnSpc>
                          <a:spcPct val="100000"/>
                        </a:lnSpc>
                        <a:spcBef>
                          <a:spcPts val="0"/>
                        </a:spcBef>
                        <a:spcAft>
                          <a:spcPts val="0"/>
                        </a:spcAft>
                        <a:buClr>
                          <a:srgbClr val="000000"/>
                        </a:buClr>
                        <a:buSzPts val="1100"/>
                        <a:buFont typeface="Arial"/>
                        <a:buNone/>
                      </a:pPr>
                      <a:r>
                        <a:rPr b="1" lang="en" sz="1100"/>
                        <a:t>GLWUv2</a:t>
                      </a:r>
                      <a:endParaRPr b="1" sz="1400" u="none" cap="none" strike="noStrike"/>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a:t>5/9/2023</a:t>
                      </a:r>
                      <a:endParaRPr sz="1400" u="none" cap="none" strike="noStrike"/>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409425">
                <a:tc>
                  <a:txBody>
                    <a:bodyPr/>
                    <a:lstStyle/>
                    <a:p>
                      <a:pPr indent="0" lvl="0" marL="0" marR="0" rtl="0" algn="l">
                        <a:lnSpc>
                          <a:spcPct val="100000"/>
                        </a:lnSpc>
                        <a:spcBef>
                          <a:spcPts val="0"/>
                        </a:spcBef>
                        <a:spcAft>
                          <a:spcPts val="0"/>
                        </a:spcAft>
                        <a:buClr>
                          <a:srgbClr val="000000"/>
                        </a:buClr>
                        <a:buSzPts val="1100"/>
                        <a:buFont typeface="Arial"/>
                        <a:buNone/>
                      </a:pPr>
                      <a:r>
                        <a:rPr b="1" lang="en" sz="1100"/>
                        <a:t>HAFSv1</a:t>
                      </a:r>
                      <a:endParaRPr b="1" sz="1400" u="none" cap="none" strike="noStrike"/>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a:t>6/27/2023</a:t>
                      </a:r>
                      <a:endParaRPr sz="1400" u="none" cap="none" strike="noStrike"/>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409425">
                <a:tc>
                  <a:txBody>
                    <a:bodyPr/>
                    <a:lstStyle/>
                    <a:p>
                      <a:pPr indent="0" lvl="0" marL="0" marR="0" rtl="0" algn="l">
                        <a:lnSpc>
                          <a:spcPct val="100000"/>
                        </a:lnSpc>
                        <a:spcBef>
                          <a:spcPts val="0"/>
                        </a:spcBef>
                        <a:spcAft>
                          <a:spcPts val="0"/>
                        </a:spcAft>
                        <a:buClr>
                          <a:srgbClr val="000000"/>
                        </a:buClr>
                        <a:buSzPts val="1100"/>
                        <a:buFont typeface="Arial"/>
                        <a:buNone/>
                      </a:pPr>
                      <a:r>
                        <a:rPr b="1" lang="en" sz="1100"/>
                        <a:t>NAEFSv7</a:t>
                      </a:r>
                      <a:endParaRPr b="1" sz="1400" u="none" cap="none" strike="noStrike"/>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a:t>12/5/2023</a:t>
                      </a:r>
                      <a:endParaRPr sz="1400" u="none" cap="none" strike="noStrike"/>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409425">
                <a:tc>
                  <a:txBody>
                    <a:bodyPr/>
                    <a:lstStyle/>
                    <a:p>
                      <a:pPr indent="0" lvl="0" marL="0" marR="0" rtl="0" algn="l">
                        <a:lnSpc>
                          <a:spcPct val="100000"/>
                        </a:lnSpc>
                        <a:spcBef>
                          <a:spcPts val="0"/>
                        </a:spcBef>
                        <a:spcAft>
                          <a:spcPts val="0"/>
                        </a:spcAft>
                        <a:buNone/>
                      </a:pPr>
                      <a:r>
                        <a:rPr b="1" lang="en" sz="1100"/>
                        <a:t>EVSv1</a:t>
                      </a:r>
                      <a:endParaRPr b="1" sz="1100"/>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lang="en" sz="1100"/>
                        <a:t>3/26/2024</a:t>
                      </a:r>
                      <a:endParaRPr sz="1100"/>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409425">
                <a:tc>
                  <a:txBody>
                    <a:bodyPr/>
                    <a:lstStyle/>
                    <a:p>
                      <a:pPr indent="0" lvl="0" marL="0" marR="0" rtl="0" algn="l">
                        <a:lnSpc>
                          <a:spcPct val="100000"/>
                        </a:lnSpc>
                        <a:spcBef>
                          <a:spcPts val="0"/>
                        </a:spcBef>
                        <a:spcAft>
                          <a:spcPts val="0"/>
                        </a:spcAft>
                        <a:buClr>
                          <a:srgbClr val="000000"/>
                        </a:buClr>
                        <a:buSzPts val="1100"/>
                        <a:buFont typeface="Arial"/>
                        <a:buNone/>
                      </a:pPr>
                      <a:r>
                        <a:rPr b="1" lang="en" sz="1100"/>
                        <a:t>AQMv7</a:t>
                      </a:r>
                      <a:endParaRPr b="1" sz="1400" u="none" cap="none" strike="noStrike"/>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lang="en" sz="1100"/>
                        <a:t>5/14/2024</a:t>
                      </a:r>
                      <a:endParaRPr sz="1100"/>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409425">
                <a:tc>
                  <a:txBody>
                    <a:bodyPr/>
                    <a:lstStyle/>
                    <a:p>
                      <a:pPr indent="0" lvl="0" marL="0" marR="0" rtl="0" algn="l">
                        <a:lnSpc>
                          <a:spcPct val="100000"/>
                        </a:lnSpc>
                        <a:spcBef>
                          <a:spcPts val="0"/>
                        </a:spcBef>
                        <a:spcAft>
                          <a:spcPts val="0"/>
                        </a:spcAft>
                        <a:buNone/>
                      </a:pPr>
                      <a:r>
                        <a:rPr b="1" lang="en" sz="1100"/>
                        <a:t>HAFSv2</a:t>
                      </a:r>
                      <a:endParaRPr b="1" sz="1100"/>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lang="en" sz="1100"/>
                        <a:t>7/16/2024</a:t>
                      </a:r>
                      <a:endParaRPr sz="1100"/>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bl>
          </a:graphicData>
        </a:graphic>
      </p:graphicFrame>
      <p:sp>
        <p:nvSpPr>
          <p:cNvPr id="428" name="Google Shape;428;g2edcadf3476_1_654"/>
          <p:cNvSpPr txBox="1"/>
          <p:nvPr/>
        </p:nvSpPr>
        <p:spPr>
          <a:xfrm>
            <a:off x="4033900" y="629125"/>
            <a:ext cx="50589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accent1"/>
                </a:solidFill>
                <a:latin typeface="Lato"/>
                <a:ea typeface="Lato"/>
                <a:cs typeface="Lato"/>
                <a:sym typeface="Lato"/>
              </a:rPr>
              <a:t>Fine particulate matter: </a:t>
            </a:r>
            <a:r>
              <a:rPr b="1" lang="en" sz="1300">
                <a:solidFill>
                  <a:schemeClr val="accent1"/>
                </a:solidFill>
                <a:latin typeface="Lato"/>
                <a:ea typeface="Lato"/>
                <a:cs typeface="Lato"/>
                <a:sym typeface="Lato"/>
              </a:rPr>
              <a:t>Quebec</a:t>
            </a:r>
            <a:r>
              <a:rPr b="1" lang="en" sz="1300">
                <a:solidFill>
                  <a:schemeClr val="accent1"/>
                </a:solidFill>
                <a:latin typeface="Lato"/>
                <a:ea typeface="Lato"/>
                <a:cs typeface="Lato"/>
                <a:sym typeface="Lato"/>
              </a:rPr>
              <a:t> fires (June 26, 2023)</a:t>
            </a:r>
            <a:endParaRPr b="1" sz="1300">
              <a:solidFill>
                <a:schemeClr val="accent1"/>
              </a:solidFill>
              <a:latin typeface="Lato"/>
              <a:ea typeface="Lato"/>
              <a:cs typeface="Lato"/>
              <a:sym typeface="Lato"/>
            </a:endParaRPr>
          </a:p>
        </p:txBody>
      </p:sp>
      <p:sp>
        <p:nvSpPr>
          <p:cNvPr id="429" name="Google Shape;429;g2edcadf3476_1_654"/>
          <p:cNvSpPr txBox="1"/>
          <p:nvPr/>
        </p:nvSpPr>
        <p:spPr>
          <a:xfrm>
            <a:off x="3805900" y="1031750"/>
            <a:ext cx="823800" cy="4002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1"/>
                </a:solidFill>
                <a:latin typeface="Lato"/>
                <a:ea typeface="Lato"/>
                <a:cs typeface="Lato"/>
                <a:sym typeface="Lato"/>
              </a:rPr>
              <a:t>AQMv6</a:t>
            </a:r>
            <a:endParaRPr b="1">
              <a:solidFill>
                <a:schemeClr val="accent1"/>
              </a:solidFill>
              <a:latin typeface="Lato"/>
              <a:ea typeface="Lato"/>
              <a:cs typeface="Lato"/>
              <a:sym typeface="Lato"/>
            </a:endParaRPr>
          </a:p>
        </p:txBody>
      </p:sp>
      <p:sp>
        <p:nvSpPr>
          <p:cNvPr id="430" name="Google Shape;430;g2edcadf3476_1_654"/>
          <p:cNvSpPr txBox="1"/>
          <p:nvPr/>
        </p:nvSpPr>
        <p:spPr>
          <a:xfrm>
            <a:off x="6347600" y="1031750"/>
            <a:ext cx="823800" cy="4002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1"/>
                </a:solidFill>
                <a:latin typeface="Lato"/>
                <a:ea typeface="Lato"/>
                <a:cs typeface="Lato"/>
                <a:sym typeface="Lato"/>
              </a:rPr>
              <a:t>AQMv7</a:t>
            </a:r>
            <a:endParaRPr b="1">
              <a:solidFill>
                <a:schemeClr val="accent1"/>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g2edcadf3476_1_666"/>
          <p:cNvSpPr txBox="1"/>
          <p:nvPr>
            <p:ph type="title"/>
          </p:nvPr>
        </p:nvSpPr>
        <p:spPr>
          <a:xfrm>
            <a:off x="443325" y="58225"/>
            <a:ext cx="4692300" cy="554100"/>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SzPts val="700"/>
              <a:buNone/>
            </a:pPr>
            <a:r>
              <a:rPr lang="en" sz="1700"/>
              <a:t>A Six-Way Global Coupled Unified Forecast System (UFS) -- </a:t>
            </a:r>
            <a:r>
              <a:rPr lang="en" sz="1700">
                <a:solidFill>
                  <a:srgbClr val="C00000"/>
                </a:solidFill>
              </a:rPr>
              <a:t>a first</a:t>
            </a:r>
            <a:r>
              <a:rPr lang="en" sz="1700"/>
              <a:t> for NOAA/NWS</a:t>
            </a:r>
            <a:endParaRPr sz="1700"/>
          </a:p>
        </p:txBody>
      </p:sp>
      <p:pic>
        <p:nvPicPr>
          <p:cNvPr id="437" name="Google Shape;437;g2edcadf3476_1_666"/>
          <p:cNvPicPr preferRelativeResize="0"/>
          <p:nvPr/>
        </p:nvPicPr>
        <p:blipFill rotWithShape="1">
          <a:blip r:embed="rId3">
            <a:alphaModFix/>
          </a:blip>
          <a:srcRect b="10821" l="0" r="9008" t="16355"/>
          <a:stretch/>
        </p:blipFill>
        <p:spPr>
          <a:xfrm>
            <a:off x="325724" y="610350"/>
            <a:ext cx="8674278" cy="3339452"/>
          </a:xfrm>
          <a:prstGeom prst="rect">
            <a:avLst/>
          </a:prstGeom>
          <a:noFill/>
          <a:ln>
            <a:noFill/>
          </a:ln>
        </p:spPr>
      </p:pic>
      <p:sp>
        <p:nvSpPr>
          <p:cNvPr id="438" name="Google Shape;438;g2edcadf3476_1_666"/>
          <p:cNvSpPr txBox="1"/>
          <p:nvPr/>
        </p:nvSpPr>
        <p:spPr>
          <a:xfrm>
            <a:off x="4567275" y="3801450"/>
            <a:ext cx="2236500" cy="7851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311150" lvl="0" marL="457200" marR="0" rtl="0" algn="l">
              <a:lnSpc>
                <a:spcPct val="100000"/>
              </a:lnSpc>
              <a:spcBef>
                <a:spcPts val="0"/>
              </a:spcBef>
              <a:spcAft>
                <a:spcPts val="0"/>
              </a:spcAft>
              <a:buClr>
                <a:srgbClr val="0000FF"/>
              </a:buClr>
              <a:buSzPts val="1300"/>
              <a:buChar char="●"/>
            </a:pPr>
            <a:r>
              <a:rPr b="1" lang="en" sz="1300">
                <a:solidFill>
                  <a:srgbClr val="0000FF"/>
                </a:solidFill>
              </a:rPr>
              <a:t>FV3 (Atmosphere)    </a:t>
            </a:r>
            <a:endParaRPr b="1" sz="1300">
              <a:solidFill>
                <a:srgbClr val="0000FF"/>
              </a:solidFill>
            </a:endParaRPr>
          </a:p>
          <a:p>
            <a:pPr indent="-311150" lvl="0" marL="457200" marR="0" rtl="0" algn="l">
              <a:lnSpc>
                <a:spcPct val="100000"/>
              </a:lnSpc>
              <a:spcBef>
                <a:spcPts val="0"/>
              </a:spcBef>
              <a:spcAft>
                <a:spcPts val="0"/>
              </a:spcAft>
              <a:buClr>
                <a:srgbClr val="0000FF"/>
              </a:buClr>
              <a:buSzPts val="1300"/>
              <a:buChar char="●"/>
            </a:pPr>
            <a:r>
              <a:rPr b="1" lang="en" sz="1300">
                <a:solidFill>
                  <a:srgbClr val="0000FF"/>
                </a:solidFill>
              </a:rPr>
              <a:t>MOM6 (Ocean)</a:t>
            </a:r>
            <a:endParaRPr b="1" sz="1300">
              <a:solidFill>
                <a:srgbClr val="0000FF"/>
              </a:solidFill>
            </a:endParaRPr>
          </a:p>
          <a:p>
            <a:pPr indent="-311150" lvl="0" marL="457200" marR="0" rtl="0" algn="l">
              <a:lnSpc>
                <a:spcPct val="100000"/>
              </a:lnSpc>
              <a:spcBef>
                <a:spcPts val="0"/>
              </a:spcBef>
              <a:spcAft>
                <a:spcPts val="0"/>
              </a:spcAft>
              <a:buClr>
                <a:srgbClr val="0000FF"/>
              </a:buClr>
              <a:buSzPts val="1300"/>
              <a:buChar char="●"/>
            </a:pPr>
            <a:r>
              <a:rPr b="1" lang="en" sz="1300">
                <a:solidFill>
                  <a:srgbClr val="0000FF"/>
                </a:solidFill>
              </a:rPr>
              <a:t>CICE6 (Sea Ice)</a:t>
            </a:r>
            <a:endParaRPr b="1" i="0" sz="800" u="none" cap="none" strike="noStrike">
              <a:solidFill>
                <a:srgbClr val="0000FF"/>
              </a:solidFill>
              <a:latin typeface="Arial"/>
              <a:ea typeface="Arial"/>
              <a:cs typeface="Arial"/>
              <a:sym typeface="Arial"/>
            </a:endParaRPr>
          </a:p>
        </p:txBody>
      </p:sp>
      <p:sp>
        <p:nvSpPr>
          <p:cNvPr id="439" name="Google Shape;439;g2edcadf3476_1_666"/>
          <p:cNvSpPr txBox="1"/>
          <p:nvPr/>
        </p:nvSpPr>
        <p:spPr>
          <a:xfrm>
            <a:off x="325725" y="4588650"/>
            <a:ext cx="4518000" cy="2772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Trebuchet MS"/>
                <a:ea typeface="Trebuchet MS"/>
                <a:cs typeface="Trebuchet MS"/>
                <a:sym typeface="Trebuchet MS"/>
              </a:rPr>
              <a:t>Animation Courtesy: S. Moorthi and Keqin Wu, NWS/NCEP/EMC</a:t>
            </a:r>
            <a:endParaRPr b="0" i="0" sz="900" u="none" cap="none" strike="noStrike">
              <a:solidFill>
                <a:srgbClr val="000000"/>
              </a:solidFill>
              <a:latin typeface="Trebuchet MS"/>
              <a:ea typeface="Trebuchet MS"/>
              <a:cs typeface="Trebuchet MS"/>
              <a:sym typeface="Trebuchet MS"/>
            </a:endParaRPr>
          </a:p>
        </p:txBody>
      </p:sp>
      <p:sp>
        <p:nvSpPr>
          <p:cNvPr id="440" name="Google Shape;440;g2edcadf3476_1_666"/>
          <p:cNvSpPr txBox="1"/>
          <p:nvPr/>
        </p:nvSpPr>
        <p:spPr>
          <a:xfrm>
            <a:off x="401625" y="3849750"/>
            <a:ext cx="4107000" cy="738900"/>
          </a:xfrm>
          <a:prstGeom prst="rect">
            <a:avLst/>
          </a:prstGeom>
          <a:noFill/>
          <a:ln cap="flat" cmpd="sng" w="9525">
            <a:solidFill>
              <a:srgbClr val="252C3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highlight>
                  <a:srgbClr val="FFFFFF"/>
                </a:highlight>
                <a:latin typeface="Roboto"/>
                <a:ea typeface="Roboto"/>
                <a:cs typeface="Roboto"/>
                <a:sym typeface="Roboto"/>
              </a:rPr>
              <a:t>A fully coupled UFS serves as a foundation for future operational global forecast systems at NOAA/NWS/NCEP ranging from weather to subseasonal to seasonal scales.</a:t>
            </a:r>
            <a:endParaRPr b="0" i="0" sz="1600" u="none" cap="none" strike="noStrike">
              <a:solidFill>
                <a:srgbClr val="000000"/>
              </a:solidFill>
              <a:latin typeface="Arial"/>
              <a:ea typeface="Arial"/>
              <a:cs typeface="Arial"/>
              <a:sym typeface="Arial"/>
            </a:endParaRPr>
          </a:p>
        </p:txBody>
      </p:sp>
      <p:sp>
        <p:nvSpPr>
          <p:cNvPr id="441" name="Google Shape;441;g2edcadf3476_1_666"/>
          <p:cNvSpPr txBox="1"/>
          <p:nvPr/>
        </p:nvSpPr>
        <p:spPr>
          <a:xfrm>
            <a:off x="6879975" y="3801450"/>
            <a:ext cx="2236500" cy="785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11150" lvl="0" marL="457200" marR="0" rtl="0" algn="l">
              <a:lnSpc>
                <a:spcPct val="100000"/>
              </a:lnSpc>
              <a:spcBef>
                <a:spcPts val="0"/>
              </a:spcBef>
              <a:spcAft>
                <a:spcPts val="0"/>
              </a:spcAft>
              <a:buClr>
                <a:srgbClr val="0000FF"/>
              </a:buClr>
              <a:buSzPts val="1300"/>
              <a:buChar char="●"/>
            </a:pPr>
            <a:r>
              <a:rPr b="1" lang="en" sz="1300">
                <a:solidFill>
                  <a:srgbClr val="0000FF"/>
                </a:solidFill>
              </a:rPr>
              <a:t>WW3 (Waves)</a:t>
            </a:r>
            <a:endParaRPr b="1" sz="1300">
              <a:solidFill>
                <a:srgbClr val="0000FF"/>
              </a:solidFill>
            </a:endParaRPr>
          </a:p>
          <a:p>
            <a:pPr indent="-311150" lvl="0" marL="457200" marR="0" rtl="0" algn="l">
              <a:lnSpc>
                <a:spcPct val="100000"/>
              </a:lnSpc>
              <a:spcBef>
                <a:spcPts val="0"/>
              </a:spcBef>
              <a:spcAft>
                <a:spcPts val="0"/>
              </a:spcAft>
              <a:buClr>
                <a:srgbClr val="0000FF"/>
              </a:buClr>
              <a:buSzPts val="1300"/>
              <a:buChar char="●"/>
            </a:pPr>
            <a:r>
              <a:rPr b="1" lang="en" sz="1300">
                <a:solidFill>
                  <a:srgbClr val="0000FF"/>
                </a:solidFill>
              </a:rPr>
              <a:t>NOAH-MP (Land) </a:t>
            </a:r>
            <a:endParaRPr b="1" sz="1300">
              <a:solidFill>
                <a:srgbClr val="0000FF"/>
              </a:solidFill>
            </a:endParaRPr>
          </a:p>
          <a:p>
            <a:pPr indent="-311150" lvl="0" marL="457200" marR="0" rtl="0" algn="l">
              <a:lnSpc>
                <a:spcPct val="100000"/>
              </a:lnSpc>
              <a:spcBef>
                <a:spcPts val="0"/>
              </a:spcBef>
              <a:spcAft>
                <a:spcPts val="0"/>
              </a:spcAft>
              <a:buClr>
                <a:schemeClr val="dk1"/>
              </a:buClr>
              <a:buSzPts val="1300"/>
              <a:buChar char="●"/>
            </a:pPr>
            <a:r>
              <a:rPr b="1" lang="en" sz="1300">
                <a:solidFill>
                  <a:srgbClr val="0000FF"/>
                </a:solidFill>
                <a:extLst>
                  <a:ext uri="http://customooxmlschemas.google.com/">
                    <go:slidesCustomData xmlns:go="http://customooxmlschemas.google.com/" textRoundtripDataId="1"/>
                  </a:ext>
                </a:extLst>
              </a:rPr>
              <a:t>GOCART (Aerosols</a:t>
            </a:r>
            <a:r>
              <a:rPr b="1" lang="en" sz="1300">
                <a:solidFill>
                  <a:schemeClr val="dk1"/>
                </a:solidFill>
                <a:extLst>
                  <a:ext uri="http://customooxmlschemas.google.com/">
                    <go:slidesCustomData xmlns:go="http://customooxmlschemas.google.com/" textRoundtripDataId="2"/>
                  </a:ext>
                </a:extLst>
              </a:rPr>
              <a:t>)</a:t>
            </a:r>
            <a:endParaRPr b="1" sz="1300">
              <a:solidFill>
                <a:schemeClr val="dk1"/>
              </a:solidFill>
            </a:endParaRPr>
          </a:p>
        </p:txBody>
      </p:sp>
      <p:sp>
        <p:nvSpPr>
          <p:cNvPr id="442" name="Google Shape;442;g2edcadf3476_1_666"/>
          <p:cNvSpPr txBox="1"/>
          <p:nvPr/>
        </p:nvSpPr>
        <p:spPr>
          <a:xfrm>
            <a:off x="5023275" y="212125"/>
            <a:ext cx="40533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 sz="1600">
                <a:solidFill>
                  <a:srgbClr val="0000FF"/>
                </a:solidFill>
              </a:rPr>
              <a:t>UFS Earth System Model Components:</a:t>
            </a:r>
            <a:endParaRPr b="1" sz="1600">
              <a:solidFill>
                <a:srgbClr val="0000FF"/>
              </a:solidFill>
            </a:endParaRPr>
          </a:p>
        </p:txBody>
      </p:sp>
      <p:sp>
        <p:nvSpPr>
          <p:cNvPr id="443" name="Google Shape;443;g2edcadf3476_1_666"/>
          <p:cNvSpPr txBox="1"/>
          <p:nvPr/>
        </p:nvSpPr>
        <p:spPr>
          <a:xfrm>
            <a:off x="4191875" y="4689775"/>
            <a:ext cx="4634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rgbClr val="0000FF"/>
                </a:solidFill>
                <a:latin typeface="Lato"/>
                <a:ea typeface="Lato"/>
                <a:cs typeface="Lato"/>
                <a:sym typeface="Lato"/>
              </a:rPr>
              <a:t>Critical role of the community and community partnerships</a:t>
            </a:r>
            <a:endParaRPr b="1" sz="1300">
              <a:solidFill>
                <a:srgbClr val="0000FF"/>
              </a:solidFill>
              <a:latin typeface="Lato"/>
              <a:ea typeface="Lato"/>
              <a:cs typeface="Lato"/>
              <a:sym typeface="Lato"/>
            </a:endParaRPr>
          </a:p>
        </p:txBody>
      </p:sp>
      <p:sp>
        <p:nvSpPr>
          <p:cNvPr id="444" name="Google Shape;444;g2edcadf3476_1_666"/>
          <p:cNvSpPr txBox="1"/>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latin typeface="Lato"/>
                <a:ea typeface="Lato"/>
                <a:cs typeface="Lato"/>
                <a:sym typeface="Lato"/>
              </a:rPr>
              <a:t>‹#›</a:t>
            </a:fld>
            <a:endParaRPr sz="1000">
              <a:solidFill>
                <a:srgbClr val="595959"/>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graphicFrame>
        <p:nvGraphicFramePr>
          <p:cNvPr id="450" name="Google Shape;450;g2edcadf3476_3_9"/>
          <p:cNvGraphicFramePr/>
          <p:nvPr/>
        </p:nvGraphicFramePr>
        <p:xfrm>
          <a:off x="313300" y="682238"/>
          <a:ext cx="3000000" cy="3000000"/>
        </p:xfrm>
        <a:graphic>
          <a:graphicData uri="http://schemas.openxmlformats.org/drawingml/2006/table">
            <a:tbl>
              <a:tblPr>
                <a:noFill/>
                <a:tableStyleId>{9A9FC159-AB55-4A4F-84A9-C9A5E49FA360}</a:tableStyleId>
              </a:tblPr>
              <a:tblGrid>
                <a:gridCol w="1924075"/>
                <a:gridCol w="1924075"/>
                <a:gridCol w="1924075"/>
                <a:gridCol w="1924075"/>
              </a:tblGrid>
              <a:tr h="285750">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t>Observations</a:t>
                      </a:r>
                      <a:endParaRPr b="1" sz="1100" u="none" cap="none" strike="noStrike"/>
                    </a:p>
                  </a:txBody>
                  <a:tcPr marT="68575" marB="6857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rgbClr val="A4C2F4"/>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t>Data Assimilation</a:t>
                      </a:r>
                      <a:endParaRPr b="1" sz="1100" u="none" cap="none" strike="noStrike"/>
                    </a:p>
                  </a:txBody>
                  <a:tcPr marT="68575" marB="6857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rgbClr val="93C47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t>Forecast</a:t>
                      </a:r>
                      <a:endParaRPr b="1" sz="1100" u="none" cap="none" strike="noStrike"/>
                    </a:p>
                  </a:txBody>
                  <a:tcPr marT="68575" marB="6857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t>Post/Product</a:t>
                      </a:r>
                      <a:endParaRPr b="1" sz="1100" u="none" cap="none" strike="noStrike"/>
                    </a:p>
                  </a:txBody>
                  <a:tcPr marT="68575" marB="68575" marR="91425" marL="91425">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rgbClr val="FF00FF"/>
                    </a:solidFill>
                  </a:tcPr>
                </a:tc>
              </a:tr>
              <a:tr h="411450">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t>Radiosonde processing</a:t>
                      </a:r>
                      <a:endParaRPr b="1" sz="9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A4C2F4"/>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t>Physics emulation</a:t>
                      </a:r>
                      <a:endParaRPr b="1" sz="9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93C47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t>AC Accelerated Transport</a:t>
                      </a:r>
                      <a:endParaRPr b="1" sz="9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t>Wave Systems</a:t>
                      </a:r>
                      <a:endParaRPr b="1" sz="9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FF00FF"/>
                    </a:solidFill>
                  </a:tcPr>
                </a:tc>
              </a:tr>
              <a:tr h="411450">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t>Satellite Thinning</a:t>
                      </a:r>
                      <a:endParaRPr b="1" sz="9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A4C2F4"/>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t>Improved Background</a:t>
                      </a:r>
                      <a:endParaRPr b="1" sz="9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93C47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t>Atmospheric Chemistry Emulator</a:t>
                      </a:r>
                      <a:endParaRPr b="1" sz="9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t>Air Quality Bias Correction</a:t>
                      </a:r>
                      <a:endParaRPr b="1" sz="9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FF00FF"/>
                    </a:solidFill>
                  </a:tcPr>
                </a:tc>
              </a:tr>
              <a:tr h="548625">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t>AMV super-observations and error estimation</a:t>
                      </a:r>
                      <a:endParaRPr sz="11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A4C2F4"/>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t>Background Error Covariances</a:t>
                      </a:r>
                      <a:endParaRPr b="1" sz="9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93C47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t>Physics Suite Emulation</a:t>
                      </a:r>
                      <a:endParaRPr b="1" sz="9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t>Sub-Seasonal/ Seasonal forecast products</a:t>
                      </a:r>
                      <a:endParaRPr b="1" sz="9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FF00FF"/>
                    </a:solidFill>
                  </a:tcPr>
                </a:tc>
              </a:tr>
              <a:tr h="548625">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t>Conventional / Aircraft quality control</a:t>
                      </a:r>
                      <a:endParaRPr sz="11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A4C2F4"/>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t>CRTM emissivity modeling</a:t>
                      </a:r>
                      <a:endParaRPr b="1" sz="9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93C47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t>Radiation Parameterizations</a:t>
                      </a:r>
                      <a:endParaRPr b="1" sz="9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FF00FF"/>
                    </a:solidFill>
                  </a:tcPr>
                </a:tc>
              </a:tr>
              <a:tr h="685775">
                <a:tc>
                  <a:txBody>
                    <a:bodyPr/>
                    <a:lstStyle/>
                    <a:p>
                      <a:pPr indent="0" lvl="0" marL="0" rtl="0" algn="l">
                        <a:spcBef>
                          <a:spcPts val="0"/>
                        </a:spcBef>
                        <a:spcAft>
                          <a:spcPts val="0"/>
                        </a:spcAft>
                        <a:buClr>
                          <a:srgbClr val="000000"/>
                        </a:buClr>
                        <a:buSzPts val="900"/>
                        <a:buFont typeface="Arial"/>
                        <a:buNone/>
                      </a:pPr>
                      <a:r>
                        <a:rPr b="1" lang="en" sz="900"/>
                        <a:t>Observation Anomaly Detection</a:t>
                      </a:r>
                      <a:endParaRPr b="1" sz="9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A4C2F4"/>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t>High-resolution background downscaling and emulation</a:t>
                      </a:r>
                      <a:endParaRPr b="1" sz="9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93C47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t>Ensemble Forecasting / Forecast Model Emulation </a:t>
                      </a:r>
                      <a:endParaRPr b="1" sz="9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900"/>
                        <a:buFont typeface="Arial"/>
                        <a:buNone/>
                      </a:pPr>
                      <a:r>
                        <a:t/>
                      </a:r>
                      <a:endParaRPr b="1" sz="9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FF00FF"/>
                    </a:solidFill>
                  </a:tcPr>
                </a:tc>
              </a:tr>
              <a:tr h="548625">
                <a:tc>
                  <a:txBody>
                    <a:bodyPr/>
                    <a:lstStyle/>
                    <a:p>
                      <a:pPr indent="0" lvl="0" marL="0" marR="0" rtl="0" algn="l">
                        <a:lnSpc>
                          <a:spcPct val="100000"/>
                        </a:lnSpc>
                        <a:spcBef>
                          <a:spcPts val="0"/>
                        </a:spcBef>
                        <a:spcAft>
                          <a:spcPts val="0"/>
                        </a:spcAft>
                        <a:buClr>
                          <a:srgbClr val="000000"/>
                        </a:buClr>
                        <a:buSzPts val="900"/>
                        <a:buFont typeface="Arial"/>
                        <a:buNone/>
                      </a:pPr>
                      <a:r>
                        <a:t/>
                      </a:r>
                      <a:endParaRPr b="1" sz="9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A4C2F4"/>
                    </a:solidFill>
                  </a:tcPr>
                </a:tc>
                <a:tc>
                  <a:txBody>
                    <a:bodyPr/>
                    <a:lstStyle/>
                    <a:p>
                      <a:pPr indent="0" lvl="0" marL="0" rtl="0" algn="l">
                        <a:spcBef>
                          <a:spcPts val="0"/>
                        </a:spcBef>
                        <a:spcAft>
                          <a:spcPts val="0"/>
                        </a:spcAft>
                        <a:buClr>
                          <a:srgbClr val="000000"/>
                        </a:buClr>
                        <a:buSzPts val="900"/>
                        <a:buFont typeface="Arial"/>
                        <a:buNone/>
                      </a:pPr>
                      <a:r>
                        <a:rPr b="1" lang="en" sz="900"/>
                        <a:t>Radiance bias correction</a:t>
                      </a:r>
                      <a:endParaRPr b="1" sz="9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93C47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t>Fire emissions for sub-seasonal to seasonal predictions</a:t>
                      </a:r>
                      <a:endParaRPr b="1" sz="9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900"/>
                        <a:buFont typeface="Arial"/>
                        <a:buNone/>
                      </a:pPr>
                      <a:r>
                        <a:t/>
                      </a:r>
                      <a:endParaRPr b="1" sz="900" u="none" cap="none" strike="noStrike"/>
                    </a:p>
                  </a:txBody>
                  <a:tcPr marT="68575" marB="6857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FF00FF"/>
                    </a:solidFill>
                  </a:tcPr>
                </a:tc>
              </a:tr>
            </a:tbl>
          </a:graphicData>
        </a:graphic>
      </p:graphicFrame>
      <p:sp>
        <p:nvSpPr>
          <p:cNvPr id="451" name="Google Shape;451;g2edcadf3476_3_9"/>
          <p:cNvSpPr txBox="1"/>
          <p:nvPr/>
        </p:nvSpPr>
        <p:spPr>
          <a:xfrm>
            <a:off x="345600" y="0"/>
            <a:ext cx="8722200" cy="510900"/>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rgbClr val="000000"/>
              </a:buClr>
              <a:buSzPts val="4400"/>
              <a:buFont typeface="Arial"/>
              <a:buNone/>
            </a:pPr>
            <a:r>
              <a:rPr b="1" lang="en" sz="2600">
                <a:solidFill>
                  <a:schemeClr val="lt1"/>
                </a:solidFill>
              </a:rPr>
              <a:t>Current/Planned AI/ML Activities at NCEP/EMC</a:t>
            </a:r>
            <a:endParaRPr b="1" sz="2600">
              <a:solidFill>
                <a:schemeClr val="lt1"/>
              </a:solidFill>
            </a:endParaRPr>
          </a:p>
        </p:txBody>
      </p:sp>
      <p:sp>
        <p:nvSpPr>
          <p:cNvPr id="452" name="Google Shape;452;g2edcadf3476_3_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g2edcadf3476_3_148"/>
          <p:cNvSpPr txBox="1"/>
          <p:nvPr/>
        </p:nvSpPr>
        <p:spPr>
          <a:xfrm>
            <a:off x="387150" y="984275"/>
            <a:ext cx="8479500" cy="1974900"/>
          </a:xfrm>
          <a:prstGeom prst="rect">
            <a:avLst/>
          </a:prstGeom>
          <a:solidFill>
            <a:schemeClr val="lt1"/>
          </a:solidFill>
          <a:ln>
            <a:noFill/>
          </a:ln>
        </p:spPr>
        <p:txBody>
          <a:bodyPr anchorCtr="0" anchor="t" bIns="68575" lIns="68575" spcFirstLastPara="1" rIns="68575" wrap="square" tIns="68575">
            <a:spAutoFit/>
          </a:bodyPr>
          <a:lstStyle/>
          <a:p>
            <a:pPr indent="0" lvl="0" marL="0" marR="0" rtl="0" algn="l">
              <a:spcBef>
                <a:spcPts val="0"/>
              </a:spcBef>
              <a:spcAft>
                <a:spcPts val="0"/>
              </a:spcAft>
              <a:buNone/>
            </a:pPr>
            <a:r>
              <a:rPr b="1" lang="en" sz="1400">
                <a:solidFill>
                  <a:srgbClr val="000000"/>
                </a:solidFill>
              </a:rPr>
              <a:t>Status:</a:t>
            </a:r>
            <a:endParaRPr b="1" sz="1400">
              <a:solidFill>
                <a:srgbClr val="000000"/>
              </a:solidFill>
            </a:endParaRPr>
          </a:p>
          <a:p>
            <a:pPr indent="-234950" lvl="0" marL="342900" marR="0" rtl="0" algn="l">
              <a:spcBef>
                <a:spcPts val="0"/>
              </a:spcBef>
              <a:spcAft>
                <a:spcPts val="0"/>
              </a:spcAft>
              <a:buClr>
                <a:srgbClr val="000000"/>
              </a:buClr>
              <a:buSzPts val="1100"/>
              <a:buFont typeface="Arial"/>
              <a:buChar char="●"/>
            </a:pPr>
            <a:r>
              <a:rPr lang="en" sz="1100"/>
              <a:t>Built</a:t>
            </a:r>
            <a:r>
              <a:rPr lang="en" sz="1100">
                <a:solidFill>
                  <a:srgbClr val="000000"/>
                </a:solidFill>
                <a:latin typeface="Arial"/>
                <a:ea typeface="Arial"/>
                <a:cs typeface="Arial"/>
                <a:sym typeface="Arial"/>
              </a:rPr>
              <a:t> GraphCast and Fo</a:t>
            </a:r>
            <a:r>
              <a:rPr lang="en" sz="1100"/>
              <a:t>urCastNet</a:t>
            </a:r>
            <a:r>
              <a:rPr lang="en" sz="1100">
                <a:solidFill>
                  <a:srgbClr val="000000"/>
                </a:solidFill>
                <a:latin typeface="Arial"/>
                <a:ea typeface="Arial"/>
                <a:cs typeface="Arial"/>
                <a:sym typeface="Arial"/>
              </a:rPr>
              <a:t> with </a:t>
            </a:r>
            <a:r>
              <a:rPr lang="en" sz="1100">
                <a:solidFill>
                  <a:srgbClr val="000000"/>
                </a:solidFill>
                <a:latin typeface="Arial"/>
                <a:ea typeface="Arial"/>
                <a:cs typeface="Arial"/>
                <a:sym typeface="Arial"/>
                <a:extLst>
                  <a:ext uri="http://customooxmlschemas.google.com/">
                    <go:slidesCustomData xmlns:go="http://customooxmlschemas.google.com/" textRoundtripDataId="3"/>
                  </a:ext>
                </a:extLst>
              </a:rPr>
              <a:t>ERA5 data</a:t>
            </a:r>
            <a:r>
              <a:rPr lang="en" sz="1100">
                <a:solidFill>
                  <a:srgbClr val="000000"/>
                </a:solidFill>
                <a:latin typeface="Arial"/>
                <a:ea typeface="Arial"/>
                <a:cs typeface="Arial"/>
                <a:sym typeface="Arial"/>
              </a:rPr>
              <a:t> </a:t>
            </a:r>
            <a:r>
              <a:rPr lang="en" sz="1100"/>
              <a:t>and GDAS data on NOAA cloud and R&amp;D HPC platforms; setup the real time experimental GraphCastGFS on NODD: </a:t>
            </a:r>
            <a:r>
              <a:rPr lang="en" sz="1100" u="sng">
                <a:solidFill>
                  <a:schemeClr val="hlink"/>
                </a:solidFill>
                <a:hlinkClick r:id="rId3"/>
              </a:rPr>
              <a:t>https://noaa-nws-graphcastgfs-pds.s3.amazonaws.com/index.html</a:t>
            </a:r>
            <a:endParaRPr sz="1100"/>
          </a:p>
          <a:p>
            <a:pPr indent="-234950" lvl="0" marL="342900" marR="0" rtl="0" algn="l">
              <a:spcBef>
                <a:spcPts val="0"/>
              </a:spcBef>
              <a:spcAft>
                <a:spcPts val="0"/>
              </a:spcAft>
              <a:buSzPts val="1100"/>
              <a:buChar char="●"/>
            </a:pPr>
            <a:r>
              <a:rPr lang="en" sz="1100"/>
              <a:t>Fine tuning GraphCast with GFS input using GFS analysis data</a:t>
            </a:r>
            <a:endParaRPr sz="1100"/>
          </a:p>
          <a:p>
            <a:pPr indent="-234950" lvl="0" marL="342900" marR="0" rtl="0" algn="l">
              <a:spcBef>
                <a:spcPts val="0"/>
              </a:spcBef>
              <a:spcAft>
                <a:spcPts val="0"/>
              </a:spcAft>
              <a:buSzPts val="1100"/>
              <a:buChar char="●"/>
            </a:pPr>
            <a:r>
              <a:rPr lang="en" sz="1100"/>
              <a:t>Developing autoencoder ML models to correct biases of GFSv16 products</a:t>
            </a:r>
            <a:endParaRPr sz="1100"/>
          </a:p>
          <a:p>
            <a:pPr indent="-234950" lvl="0" marL="342900" marR="0" rtl="0" algn="l">
              <a:spcBef>
                <a:spcPts val="0"/>
              </a:spcBef>
              <a:spcAft>
                <a:spcPts val="0"/>
              </a:spcAft>
              <a:buSzPts val="1100"/>
              <a:buChar char="●"/>
            </a:pPr>
            <a:r>
              <a:rPr lang="en" sz="1100"/>
              <a:t>Created the first prototype of MLGEFSv1 with GraphCast model with GEFS 30 member ensembles </a:t>
            </a:r>
            <a:endParaRPr sz="1100"/>
          </a:p>
          <a:p>
            <a:pPr indent="0" lvl="0" marL="0" marR="0" rtl="0" algn="l">
              <a:spcBef>
                <a:spcPts val="0"/>
              </a:spcBef>
              <a:spcAft>
                <a:spcPts val="0"/>
              </a:spcAft>
              <a:buNone/>
            </a:pPr>
            <a:r>
              <a:rPr b="1" lang="en" sz="1400">
                <a:solidFill>
                  <a:srgbClr val="000000"/>
                </a:solidFill>
              </a:rPr>
              <a:t>Plan:</a:t>
            </a:r>
            <a:endParaRPr b="1" sz="1400">
              <a:solidFill>
                <a:srgbClr val="000000"/>
              </a:solidFill>
            </a:endParaRPr>
          </a:p>
          <a:p>
            <a:pPr indent="-234950" lvl="0" marL="342900" marR="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Train GraphCast with GEFS reanalysis </a:t>
            </a:r>
            <a:r>
              <a:rPr lang="en" sz="1100"/>
              <a:t>and improve MLGEFS long lead time prediction</a:t>
            </a:r>
            <a:endParaRPr sz="1100"/>
          </a:p>
          <a:p>
            <a:pPr indent="-234950" lvl="0" marL="342900" marR="0" rtl="0" algn="l">
              <a:lnSpc>
                <a:spcPct val="115000"/>
              </a:lnSpc>
              <a:spcBef>
                <a:spcPts val="0"/>
              </a:spcBef>
              <a:spcAft>
                <a:spcPts val="0"/>
              </a:spcAft>
              <a:buClr>
                <a:srgbClr val="000000"/>
              </a:buClr>
              <a:buSzPts val="1100"/>
              <a:buFont typeface="Arial"/>
              <a:buChar char="●"/>
            </a:pPr>
            <a:r>
              <a:rPr lang="en" sz="1100"/>
              <a:t>Develop hybrid ensemble forecast system with MLWP and NWP GEFS.</a:t>
            </a:r>
            <a:endParaRPr sz="1100"/>
          </a:p>
          <a:p>
            <a:pPr indent="-234950" lvl="0" marL="342900" rtl="0" algn="l">
              <a:lnSpc>
                <a:spcPct val="115000"/>
              </a:lnSpc>
              <a:spcBef>
                <a:spcPts val="0"/>
              </a:spcBef>
              <a:spcAft>
                <a:spcPts val="0"/>
              </a:spcAft>
              <a:buSzPts val="1100"/>
              <a:buChar char="●"/>
            </a:pPr>
            <a:r>
              <a:rPr lang="en" sz="1100"/>
              <a:t>Develop hybrid ensemble hurricane forecast system and ML2Ops system to support MLWP operational implementation</a:t>
            </a:r>
            <a:endParaRPr sz="1100"/>
          </a:p>
        </p:txBody>
      </p:sp>
      <p:pic>
        <p:nvPicPr>
          <p:cNvPr id="459" name="Google Shape;459;g2edcadf3476_3_148"/>
          <p:cNvPicPr preferRelativeResize="0"/>
          <p:nvPr/>
        </p:nvPicPr>
        <p:blipFill>
          <a:blip r:embed="rId4">
            <a:alphaModFix/>
          </a:blip>
          <a:stretch>
            <a:fillRect/>
          </a:stretch>
        </p:blipFill>
        <p:spPr>
          <a:xfrm>
            <a:off x="6700450" y="3069725"/>
            <a:ext cx="2262049" cy="1753951"/>
          </a:xfrm>
          <a:prstGeom prst="rect">
            <a:avLst/>
          </a:prstGeom>
          <a:noFill/>
          <a:ln>
            <a:noFill/>
          </a:ln>
        </p:spPr>
      </p:pic>
      <p:pic>
        <p:nvPicPr>
          <p:cNvPr id="460" name="Google Shape;460;g2edcadf3476_3_148"/>
          <p:cNvPicPr preferRelativeResize="0"/>
          <p:nvPr/>
        </p:nvPicPr>
        <p:blipFill>
          <a:blip r:embed="rId5">
            <a:alphaModFix/>
          </a:blip>
          <a:stretch>
            <a:fillRect/>
          </a:stretch>
        </p:blipFill>
        <p:spPr>
          <a:xfrm>
            <a:off x="302850" y="3018275"/>
            <a:ext cx="1621649" cy="958318"/>
          </a:xfrm>
          <a:prstGeom prst="rect">
            <a:avLst/>
          </a:prstGeom>
          <a:noFill/>
          <a:ln>
            <a:noFill/>
          </a:ln>
        </p:spPr>
      </p:pic>
      <p:pic>
        <p:nvPicPr>
          <p:cNvPr id="461" name="Google Shape;461;g2edcadf3476_3_148"/>
          <p:cNvPicPr preferRelativeResize="0"/>
          <p:nvPr/>
        </p:nvPicPr>
        <p:blipFill>
          <a:blip r:embed="rId6">
            <a:alphaModFix/>
          </a:blip>
          <a:stretch>
            <a:fillRect/>
          </a:stretch>
        </p:blipFill>
        <p:spPr>
          <a:xfrm>
            <a:off x="302850" y="3976603"/>
            <a:ext cx="1621649" cy="958309"/>
          </a:xfrm>
          <a:prstGeom prst="rect">
            <a:avLst/>
          </a:prstGeom>
          <a:noFill/>
          <a:ln>
            <a:noFill/>
          </a:ln>
        </p:spPr>
      </p:pic>
      <p:pic>
        <p:nvPicPr>
          <p:cNvPr id="462" name="Google Shape;462;g2edcadf3476_3_148"/>
          <p:cNvPicPr preferRelativeResize="0"/>
          <p:nvPr/>
        </p:nvPicPr>
        <p:blipFill>
          <a:blip r:embed="rId7">
            <a:alphaModFix/>
          </a:blip>
          <a:stretch>
            <a:fillRect/>
          </a:stretch>
        </p:blipFill>
        <p:spPr>
          <a:xfrm>
            <a:off x="1925975" y="3976603"/>
            <a:ext cx="1621649" cy="958322"/>
          </a:xfrm>
          <a:prstGeom prst="rect">
            <a:avLst/>
          </a:prstGeom>
          <a:noFill/>
          <a:ln>
            <a:noFill/>
          </a:ln>
        </p:spPr>
      </p:pic>
      <p:pic>
        <p:nvPicPr>
          <p:cNvPr id="463" name="Google Shape;463;g2edcadf3476_3_148"/>
          <p:cNvPicPr preferRelativeResize="0"/>
          <p:nvPr/>
        </p:nvPicPr>
        <p:blipFill>
          <a:blip r:embed="rId8">
            <a:alphaModFix/>
          </a:blip>
          <a:stretch>
            <a:fillRect/>
          </a:stretch>
        </p:blipFill>
        <p:spPr>
          <a:xfrm>
            <a:off x="1925975" y="3018275"/>
            <a:ext cx="1621649" cy="958314"/>
          </a:xfrm>
          <a:prstGeom prst="rect">
            <a:avLst/>
          </a:prstGeom>
          <a:noFill/>
          <a:ln>
            <a:noFill/>
          </a:ln>
        </p:spPr>
      </p:pic>
      <p:sp>
        <p:nvSpPr>
          <p:cNvPr id="464" name="Google Shape;464;g2edcadf3476_3_148"/>
          <p:cNvSpPr txBox="1"/>
          <p:nvPr/>
        </p:nvSpPr>
        <p:spPr>
          <a:xfrm>
            <a:off x="562925" y="3703300"/>
            <a:ext cx="1250100" cy="2733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t>GFS-GC 13 levels</a:t>
            </a:r>
            <a:endParaRPr b="1" sz="900">
              <a:solidFill>
                <a:srgbClr val="000000"/>
              </a:solidFill>
            </a:endParaRPr>
          </a:p>
        </p:txBody>
      </p:sp>
      <p:sp>
        <p:nvSpPr>
          <p:cNvPr id="465" name="Google Shape;465;g2edcadf3476_3_148"/>
          <p:cNvSpPr txBox="1"/>
          <p:nvPr/>
        </p:nvSpPr>
        <p:spPr>
          <a:xfrm>
            <a:off x="2163675" y="3660725"/>
            <a:ext cx="1250100" cy="2733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t>GFS-GC 37 levels</a:t>
            </a:r>
            <a:endParaRPr b="1" sz="900">
              <a:solidFill>
                <a:srgbClr val="000000"/>
              </a:solidFill>
            </a:endParaRPr>
          </a:p>
        </p:txBody>
      </p:sp>
      <p:sp>
        <p:nvSpPr>
          <p:cNvPr id="466" name="Google Shape;466;g2edcadf3476_3_148"/>
          <p:cNvSpPr txBox="1"/>
          <p:nvPr/>
        </p:nvSpPr>
        <p:spPr>
          <a:xfrm>
            <a:off x="981125" y="4615450"/>
            <a:ext cx="679500" cy="2733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t>GFS</a:t>
            </a:r>
            <a:endParaRPr b="1" sz="900">
              <a:solidFill>
                <a:srgbClr val="000000"/>
              </a:solidFill>
            </a:endParaRPr>
          </a:p>
        </p:txBody>
      </p:sp>
      <p:sp>
        <p:nvSpPr>
          <p:cNvPr id="467" name="Google Shape;467;g2edcadf3476_3_148"/>
          <p:cNvSpPr txBox="1"/>
          <p:nvPr/>
        </p:nvSpPr>
        <p:spPr>
          <a:xfrm>
            <a:off x="2011275" y="4615450"/>
            <a:ext cx="1250100" cy="2733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t>GFS Anl.</a:t>
            </a:r>
            <a:endParaRPr b="1" sz="900">
              <a:solidFill>
                <a:srgbClr val="000000"/>
              </a:solidFill>
            </a:endParaRPr>
          </a:p>
        </p:txBody>
      </p:sp>
      <p:sp>
        <p:nvSpPr>
          <p:cNvPr id="468" name="Google Shape;468;g2edcadf3476_3_148"/>
          <p:cNvSpPr txBox="1"/>
          <p:nvPr/>
        </p:nvSpPr>
        <p:spPr>
          <a:xfrm>
            <a:off x="7129175" y="3208075"/>
            <a:ext cx="1250100" cy="2733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t>GraphCast training</a:t>
            </a:r>
            <a:endParaRPr b="1" sz="900">
              <a:solidFill>
                <a:srgbClr val="000000"/>
              </a:solidFill>
            </a:endParaRPr>
          </a:p>
        </p:txBody>
      </p:sp>
      <p:pic>
        <p:nvPicPr>
          <p:cNvPr id="469" name="Google Shape;469;g2edcadf3476_3_148"/>
          <p:cNvPicPr preferRelativeResize="0"/>
          <p:nvPr/>
        </p:nvPicPr>
        <p:blipFill>
          <a:blip r:embed="rId9">
            <a:alphaModFix/>
          </a:blip>
          <a:stretch>
            <a:fillRect/>
          </a:stretch>
        </p:blipFill>
        <p:spPr>
          <a:xfrm>
            <a:off x="3852900" y="3156900"/>
            <a:ext cx="2593350" cy="1885650"/>
          </a:xfrm>
          <a:prstGeom prst="rect">
            <a:avLst/>
          </a:prstGeom>
          <a:noFill/>
          <a:ln>
            <a:noFill/>
          </a:ln>
        </p:spPr>
      </p:pic>
      <p:sp>
        <p:nvSpPr>
          <p:cNvPr id="470" name="Google Shape;470;g2edcadf3476_3_148"/>
          <p:cNvSpPr txBox="1"/>
          <p:nvPr/>
        </p:nvSpPr>
        <p:spPr>
          <a:xfrm>
            <a:off x="4491600" y="3010975"/>
            <a:ext cx="1250100" cy="2733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t>MLGEFSv1</a:t>
            </a:r>
            <a:endParaRPr b="1" sz="900">
              <a:solidFill>
                <a:srgbClr val="000000"/>
              </a:solidFill>
            </a:endParaRPr>
          </a:p>
        </p:txBody>
      </p:sp>
      <p:sp>
        <p:nvSpPr>
          <p:cNvPr id="471" name="Google Shape;471;g2edcadf3476_3_14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472" name="Google Shape;472;g2edcadf3476_3_148"/>
          <p:cNvSpPr txBox="1"/>
          <p:nvPr>
            <p:ph type="title"/>
          </p:nvPr>
        </p:nvSpPr>
        <p:spPr>
          <a:xfrm>
            <a:off x="607650" y="-9775"/>
            <a:ext cx="7791600" cy="471900"/>
          </a:xfrm>
          <a:prstGeom prst="rect">
            <a:avLst/>
          </a:prstGeom>
          <a:noFill/>
          <a:ln>
            <a:noFill/>
          </a:ln>
        </p:spPr>
        <p:txBody>
          <a:bodyPr anchorCtr="0" anchor="ctr" bIns="68575" lIns="68575" spcFirstLastPara="1" rIns="68575" wrap="square" tIns="68575">
            <a:noAutofit/>
          </a:bodyPr>
          <a:lstStyle/>
          <a:p>
            <a:pPr indent="0" lvl="0" marL="0" rtl="0" algn="ctr">
              <a:lnSpc>
                <a:spcPct val="100000"/>
              </a:lnSpc>
              <a:spcBef>
                <a:spcPts val="0"/>
              </a:spcBef>
              <a:spcAft>
                <a:spcPts val="0"/>
              </a:spcAft>
              <a:buSzPts val="3300"/>
              <a:buNone/>
            </a:pPr>
            <a:r>
              <a:rPr b="1" lang="en" sz="1900">
                <a:solidFill>
                  <a:schemeClr val="lt1"/>
                </a:solidFill>
                <a:latin typeface="Arial"/>
                <a:ea typeface="Arial"/>
                <a:cs typeface="Arial"/>
                <a:sym typeface="Arial"/>
              </a:rPr>
              <a:t>Develop data driven Machine Learning Weather Prediction models</a:t>
            </a:r>
            <a:endParaRPr b="1" sz="1900">
              <a:solidFill>
                <a:schemeClr val="lt1"/>
              </a:solidFill>
              <a:latin typeface="Arial"/>
              <a:ea typeface="Arial"/>
              <a:cs typeface="Arial"/>
              <a:sym typeface="Arial"/>
            </a:endParaRPr>
          </a:p>
        </p:txBody>
      </p:sp>
      <p:sp>
        <p:nvSpPr>
          <p:cNvPr id="473" name="Google Shape;473;g2edcadf3476_3_148"/>
          <p:cNvSpPr txBox="1"/>
          <p:nvPr>
            <p:ph type="title"/>
          </p:nvPr>
        </p:nvSpPr>
        <p:spPr>
          <a:xfrm>
            <a:off x="348000" y="542875"/>
            <a:ext cx="8843100" cy="673500"/>
          </a:xfrm>
          <a:prstGeom prst="rect">
            <a:avLst/>
          </a:prstGeom>
          <a:noFill/>
          <a:ln>
            <a:noFill/>
          </a:ln>
        </p:spPr>
        <p:txBody>
          <a:bodyPr anchorCtr="0" anchor="ctr" bIns="68575" lIns="68575" spcFirstLastPara="1" rIns="68575" wrap="square" tIns="68575">
            <a:noAutofit/>
          </a:bodyPr>
          <a:lstStyle/>
          <a:p>
            <a:pPr indent="0" lvl="0" marL="0" rtl="0" algn="l">
              <a:lnSpc>
                <a:spcPct val="100000"/>
              </a:lnSpc>
              <a:spcBef>
                <a:spcPts val="0"/>
              </a:spcBef>
              <a:spcAft>
                <a:spcPts val="0"/>
              </a:spcAft>
              <a:buSzPts val="3300"/>
              <a:buNone/>
            </a:pPr>
            <a:r>
              <a:rPr lang="en" sz="1800"/>
              <a:t>Leverage the latest MLWP models and the advanced training techniques to develop the MLWP models at EMC for global weather and climate prediction</a:t>
            </a:r>
            <a:endParaRPr sz="1800"/>
          </a:p>
          <a:p>
            <a:pPr indent="0" lvl="0" marL="0" rtl="0" algn="l">
              <a:lnSpc>
                <a:spcPct val="100000"/>
              </a:lnSpc>
              <a:spcBef>
                <a:spcPts val="0"/>
              </a:spcBef>
              <a:spcAft>
                <a:spcPts val="0"/>
              </a:spcAft>
              <a:buSzPts val="3300"/>
              <a:buNone/>
            </a:pPr>
            <a:r>
              <a:t/>
            </a:r>
            <a:endParaRPr sz="1800"/>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2edcadf3476_3_29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479" name="Google Shape;479;g2edcadf3476_3_297"/>
          <p:cNvSpPr txBox="1"/>
          <p:nvPr/>
        </p:nvSpPr>
        <p:spPr>
          <a:xfrm>
            <a:off x="0" y="-69400"/>
            <a:ext cx="8841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chemeClr val="lt1"/>
                </a:solidFill>
                <a:latin typeface="Open Sans"/>
                <a:ea typeface="Open Sans"/>
                <a:cs typeface="Open Sans"/>
                <a:sym typeface="Open Sans"/>
              </a:rPr>
              <a:t>Future of modeling</a:t>
            </a:r>
            <a:endParaRPr b="1" sz="2800">
              <a:solidFill>
                <a:schemeClr val="lt1"/>
              </a:solidFill>
              <a:latin typeface="Open Sans"/>
              <a:ea typeface="Open Sans"/>
              <a:cs typeface="Open Sans"/>
              <a:sym typeface="Open Sans"/>
            </a:endParaRPr>
          </a:p>
        </p:txBody>
      </p:sp>
      <p:sp>
        <p:nvSpPr>
          <p:cNvPr id="480" name="Google Shape;480;g2edcadf3476_3_297"/>
          <p:cNvSpPr txBox="1"/>
          <p:nvPr/>
        </p:nvSpPr>
        <p:spPr>
          <a:xfrm>
            <a:off x="210650" y="4343150"/>
            <a:ext cx="6783000" cy="68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500">
                <a:solidFill>
                  <a:srgbClr val="0B4596"/>
                </a:solidFill>
                <a:latin typeface="Lato"/>
                <a:ea typeface="Lato"/>
                <a:cs typeface="Lato"/>
                <a:sym typeface="Lato"/>
              </a:rPr>
              <a:t>Problems are challenging - need a focused deliberate approach and contributions from the broad community</a:t>
            </a:r>
            <a:endParaRPr sz="1000"/>
          </a:p>
        </p:txBody>
      </p:sp>
      <p:sp>
        <p:nvSpPr>
          <p:cNvPr id="481" name="Google Shape;481;g2edcadf3476_3_297"/>
          <p:cNvSpPr/>
          <p:nvPr/>
        </p:nvSpPr>
        <p:spPr>
          <a:xfrm>
            <a:off x="484925" y="981625"/>
            <a:ext cx="1600800" cy="459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482" name="Google Shape;482;g2edcadf3476_3_297"/>
          <p:cNvSpPr txBox="1"/>
          <p:nvPr>
            <p:ph idx="4294967295" type="body"/>
          </p:nvPr>
        </p:nvSpPr>
        <p:spPr>
          <a:xfrm>
            <a:off x="178300" y="600925"/>
            <a:ext cx="8754300" cy="3841200"/>
          </a:xfrm>
          <a:prstGeom prst="rect">
            <a:avLst/>
          </a:prstGeom>
          <a:noFill/>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en" sz="1800">
                <a:solidFill>
                  <a:srgbClr val="0B4596"/>
                </a:solidFill>
              </a:rPr>
              <a:t>Priorities:</a:t>
            </a:r>
            <a:endParaRPr b="1" sz="1800">
              <a:solidFill>
                <a:srgbClr val="0B4596"/>
              </a:solidFill>
            </a:endParaRPr>
          </a:p>
          <a:p>
            <a:pPr indent="0" lvl="0" marL="0" rtl="0" algn="l">
              <a:spcBef>
                <a:spcPts val="0"/>
              </a:spcBef>
              <a:spcAft>
                <a:spcPts val="0"/>
              </a:spcAft>
              <a:buNone/>
            </a:pPr>
            <a:r>
              <a:t/>
            </a:r>
            <a:endParaRPr b="1" sz="976">
              <a:solidFill>
                <a:srgbClr val="0B4596"/>
              </a:solidFill>
            </a:endParaRPr>
          </a:p>
          <a:p>
            <a:pPr indent="-352742" lvl="0" marL="457200" rtl="0" algn="l">
              <a:spcBef>
                <a:spcPts val="0"/>
              </a:spcBef>
              <a:spcAft>
                <a:spcPts val="0"/>
              </a:spcAft>
              <a:buClr>
                <a:srgbClr val="0B4596"/>
              </a:buClr>
              <a:buSzPct val="127777"/>
              <a:buChar char="●"/>
            </a:pPr>
            <a:r>
              <a:rPr b="1" lang="en" sz="1800">
                <a:solidFill>
                  <a:srgbClr val="0B4596"/>
                </a:solidFill>
              </a:rPr>
              <a:t>Data Assimilation using </a:t>
            </a:r>
            <a:r>
              <a:rPr b="1" lang="en" sz="1800" u="sng">
                <a:solidFill>
                  <a:srgbClr val="0B4596"/>
                </a:solidFill>
              </a:rPr>
              <a:t>Joint</a:t>
            </a:r>
            <a:r>
              <a:rPr b="1" lang="en" sz="1800">
                <a:solidFill>
                  <a:srgbClr val="0B4596"/>
                </a:solidFill>
              </a:rPr>
              <a:t> Effort for Data assimilation Integration (JEDI) </a:t>
            </a:r>
            <a:endParaRPr b="1" sz="1800">
              <a:solidFill>
                <a:srgbClr val="0B4596"/>
              </a:solidFill>
            </a:endParaRPr>
          </a:p>
          <a:p>
            <a:pPr indent="-352742" lvl="1" marL="914400" rtl="0" algn="l">
              <a:spcBef>
                <a:spcPts val="0"/>
              </a:spcBef>
              <a:spcAft>
                <a:spcPts val="0"/>
              </a:spcAft>
              <a:buClr>
                <a:srgbClr val="0B4596"/>
              </a:buClr>
              <a:buSzPct val="135294"/>
              <a:buChar char="○"/>
            </a:pPr>
            <a:r>
              <a:rPr lang="en" sz="1700">
                <a:solidFill>
                  <a:srgbClr val="0A52F6"/>
                </a:solidFill>
                <a:uFill>
                  <a:noFill/>
                </a:uFill>
                <a:latin typeface="Arial"/>
                <a:ea typeface="Arial"/>
                <a:cs typeface="Arial"/>
                <a:sym typeface="Arial"/>
                <a:hlinkClick r:id="rId3">
                  <a:extLst>
                    <a:ext uri="{A12FA001-AC4F-418D-AE19-62706E023703}">
                      <ahyp:hlinkClr val="tx"/>
                    </a:ext>
                  </a:extLst>
                </a:hlinkClick>
              </a:rPr>
              <a:t>History &amp; Current Status</a:t>
            </a:r>
            <a:endParaRPr b="1" sz="1800">
              <a:solidFill>
                <a:srgbClr val="0B4596"/>
              </a:solidFill>
            </a:endParaRPr>
          </a:p>
          <a:p>
            <a:pPr indent="-287972" lvl="1" marL="914400" rtl="0" algn="l">
              <a:spcBef>
                <a:spcPts val="0"/>
              </a:spcBef>
              <a:spcAft>
                <a:spcPts val="0"/>
              </a:spcAft>
              <a:buClr>
                <a:srgbClr val="0B4596"/>
              </a:buClr>
              <a:buSzPct val="64705"/>
              <a:buChar char="○"/>
            </a:pPr>
            <a:r>
              <a:rPr lang="en" sz="1700">
                <a:solidFill>
                  <a:srgbClr val="0A52F6"/>
                </a:solidFill>
                <a:uFill>
                  <a:noFill/>
                </a:uFill>
                <a:latin typeface="Arial"/>
                <a:ea typeface="Arial"/>
                <a:cs typeface="Arial"/>
                <a:sym typeface="Arial"/>
                <a:hlinkClick r:id="rId4">
                  <a:extLst>
                    <a:ext uri="{A12FA001-AC4F-418D-AE19-62706E023703}">
                      <ahyp:hlinkClr val="tx"/>
                    </a:ext>
                  </a:extLst>
                </a:hlinkClick>
              </a:rPr>
              <a:t>10 Year Strategy</a:t>
            </a:r>
            <a:endParaRPr b="1" sz="1800">
              <a:solidFill>
                <a:srgbClr val="0B4596"/>
              </a:solidFill>
            </a:endParaRPr>
          </a:p>
          <a:p>
            <a:pPr indent="-325755" lvl="0" marL="457200" rtl="0" algn="l">
              <a:spcBef>
                <a:spcPts val="0"/>
              </a:spcBef>
              <a:spcAft>
                <a:spcPts val="0"/>
              </a:spcAft>
              <a:buClr>
                <a:srgbClr val="0B4596"/>
              </a:buClr>
              <a:buSzPct val="100000"/>
              <a:buChar char="●"/>
            </a:pPr>
            <a:r>
              <a:rPr b="1" lang="en" sz="1800" u="sng">
                <a:solidFill>
                  <a:srgbClr val="0B4596"/>
                </a:solidFill>
              </a:rPr>
              <a:t>Community-based</a:t>
            </a:r>
            <a:r>
              <a:rPr b="1" lang="en" sz="1800">
                <a:solidFill>
                  <a:srgbClr val="0B4596"/>
                </a:solidFill>
              </a:rPr>
              <a:t> development of the Unified Forecast System:  </a:t>
            </a:r>
            <a:endParaRPr b="1" sz="1800">
              <a:solidFill>
                <a:srgbClr val="0B4596"/>
              </a:solidFill>
            </a:endParaRPr>
          </a:p>
          <a:p>
            <a:pPr indent="-325755" lvl="1" marL="914400" rtl="0" algn="l">
              <a:spcBef>
                <a:spcPts val="0"/>
              </a:spcBef>
              <a:spcAft>
                <a:spcPts val="0"/>
              </a:spcAft>
              <a:buClr>
                <a:srgbClr val="0B4596"/>
              </a:buClr>
              <a:buSzPct val="100000"/>
              <a:buChar char="○"/>
            </a:pPr>
            <a:r>
              <a:rPr b="1" lang="en" sz="1800">
                <a:solidFill>
                  <a:srgbClr val="0B4596"/>
                </a:solidFill>
              </a:rPr>
              <a:t>6-way fully coupled representation of the Earth system to better support NWS mission of saving lives and property</a:t>
            </a:r>
            <a:endParaRPr b="1" sz="1800">
              <a:solidFill>
                <a:srgbClr val="0B4596"/>
              </a:solidFill>
            </a:endParaRPr>
          </a:p>
          <a:p>
            <a:pPr indent="-325755" lvl="0" marL="457200" rtl="0" algn="l">
              <a:spcBef>
                <a:spcPts val="0"/>
              </a:spcBef>
              <a:spcAft>
                <a:spcPts val="0"/>
              </a:spcAft>
              <a:buClr>
                <a:srgbClr val="0B4596"/>
              </a:buClr>
              <a:buSzPct val="100000"/>
              <a:buChar char="●"/>
            </a:pPr>
            <a:r>
              <a:rPr b="1" lang="en" sz="1800">
                <a:solidFill>
                  <a:srgbClr val="0B4596"/>
                </a:solidFill>
              </a:rPr>
              <a:t>Artificial Intelligence and Machine Learning methods:</a:t>
            </a:r>
            <a:endParaRPr b="1" sz="1800">
              <a:solidFill>
                <a:srgbClr val="0B4596"/>
              </a:solidFill>
            </a:endParaRPr>
          </a:p>
          <a:p>
            <a:pPr indent="-325755" lvl="1" marL="914400" rtl="0" algn="l">
              <a:spcBef>
                <a:spcPts val="0"/>
              </a:spcBef>
              <a:spcAft>
                <a:spcPts val="0"/>
              </a:spcAft>
              <a:buClr>
                <a:srgbClr val="0B4596"/>
              </a:buClr>
              <a:buSzPct val="100000"/>
              <a:buChar char="○"/>
            </a:pPr>
            <a:r>
              <a:rPr b="1" lang="en" sz="1800">
                <a:solidFill>
                  <a:srgbClr val="0B4596"/>
                </a:solidFill>
              </a:rPr>
              <a:t>Computational efficiency, post processing and bias correction, better use of data, representation of uncertainty, hybrid modeling</a:t>
            </a:r>
            <a:endParaRPr b="1" sz="1800">
              <a:solidFill>
                <a:srgbClr val="0B4596"/>
              </a:solidFill>
            </a:endParaRPr>
          </a:p>
          <a:p>
            <a:pPr indent="-325755" lvl="1" marL="914400" rtl="0" algn="l">
              <a:spcBef>
                <a:spcPts val="0"/>
              </a:spcBef>
              <a:spcAft>
                <a:spcPts val="0"/>
              </a:spcAft>
              <a:buClr>
                <a:srgbClr val="0B4596"/>
              </a:buClr>
              <a:buSzPct val="100000"/>
              <a:buChar char="○"/>
            </a:pPr>
            <a:r>
              <a:rPr b="1" lang="en" sz="1800" u="sng">
                <a:solidFill>
                  <a:srgbClr val="0B4596"/>
                </a:solidFill>
              </a:rPr>
              <a:t>Partnerships with national and international community</a:t>
            </a:r>
            <a:r>
              <a:rPr b="1" lang="en" sz="1800">
                <a:solidFill>
                  <a:srgbClr val="0B4596"/>
                </a:solidFill>
              </a:rPr>
              <a:t> (AI4NWP; workshops with other federal agencies, private sector and academia; collaboration with international NWP centers)</a:t>
            </a:r>
            <a:endParaRPr b="1" sz="1800">
              <a:solidFill>
                <a:srgbClr val="0B4596"/>
              </a:solidFill>
            </a:endParaRPr>
          </a:p>
          <a:p>
            <a:pPr indent="0" lvl="0" marL="0" rtl="0" algn="l">
              <a:spcBef>
                <a:spcPts val="0"/>
              </a:spcBef>
              <a:spcAft>
                <a:spcPts val="0"/>
              </a:spcAft>
              <a:buNone/>
            </a:pPr>
            <a:r>
              <a:t/>
            </a:r>
            <a:endParaRPr b="1" sz="1800">
              <a:solidFill>
                <a:srgbClr val="0B4596"/>
              </a:solidFill>
            </a:endParaRPr>
          </a:p>
          <a:p>
            <a:pPr indent="0" lvl="0" marL="0" rtl="0" algn="l">
              <a:spcBef>
                <a:spcPts val="0"/>
              </a:spcBef>
              <a:spcAft>
                <a:spcPts val="0"/>
              </a:spcAft>
              <a:buNone/>
            </a:pPr>
            <a:r>
              <a:rPr b="1" lang="en" sz="1800">
                <a:solidFill>
                  <a:srgbClr val="0B4596"/>
                </a:solidFill>
              </a:rPr>
              <a:t>All strongly rely on </a:t>
            </a:r>
            <a:r>
              <a:rPr b="1" lang="en" sz="1800" u="sng">
                <a:solidFill>
                  <a:srgbClr val="0B4596"/>
                </a:solidFill>
              </a:rPr>
              <a:t>community</a:t>
            </a:r>
            <a:r>
              <a:rPr b="1" lang="en" sz="1800">
                <a:solidFill>
                  <a:srgbClr val="0B4596"/>
                </a:solidFill>
              </a:rPr>
              <a:t> development and collaboration</a:t>
            </a:r>
            <a:endParaRPr b="1" sz="1800">
              <a:solidFill>
                <a:srgbClr val="0B459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g2ec3a74ee24_1_0"/>
          <p:cNvPicPr preferRelativeResize="0"/>
          <p:nvPr/>
        </p:nvPicPr>
        <p:blipFill rotWithShape="1">
          <a:blip r:embed="rId3">
            <a:alphaModFix/>
          </a:blip>
          <a:srcRect b="0" l="0" r="0" t="25539"/>
          <a:stretch/>
        </p:blipFill>
        <p:spPr>
          <a:xfrm>
            <a:off x="0" y="482600"/>
            <a:ext cx="4711687" cy="4660900"/>
          </a:xfrm>
          <a:prstGeom prst="rect">
            <a:avLst/>
          </a:prstGeom>
          <a:noFill/>
          <a:ln>
            <a:noFill/>
          </a:ln>
        </p:spPr>
      </p:pic>
      <p:sp>
        <p:nvSpPr>
          <p:cNvPr id="151" name="Google Shape;151;g2ec3a74ee24_1_0"/>
          <p:cNvSpPr txBox="1"/>
          <p:nvPr/>
        </p:nvSpPr>
        <p:spPr>
          <a:xfrm>
            <a:off x="4977350" y="1239025"/>
            <a:ext cx="3942000" cy="2539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600"/>
              </a:spcBef>
              <a:spcAft>
                <a:spcPts val="0"/>
              </a:spcAft>
              <a:buClr>
                <a:srgbClr val="000000"/>
              </a:buClr>
              <a:buSzPts val="1700"/>
              <a:buFont typeface="Arial"/>
              <a:buNone/>
            </a:pPr>
            <a:r>
              <a:rPr b="1" i="0" lang="en" sz="2700" u="none" cap="none" strike="noStrike">
                <a:solidFill>
                  <a:srgbClr val="000000"/>
                </a:solidFill>
                <a:latin typeface="Roboto Condensed"/>
                <a:ea typeface="Roboto Condensed"/>
                <a:cs typeface="Roboto Condensed"/>
                <a:sym typeface="Roboto Condensed"/>
              </a:rPr>
              <a:t>Community-Based Earth</a:t>
            </a:r>
            <a:r>
              <a:rPr b="1" lang="en" sz="2700">
                <a:latin typeface="Roboto Condensed"/>
                <a:ea typeface="Roboto Condensed"/>
                <a:cs typeface="Roboto Condensed"/>
                <a:sym typeface="Roboto Condensed"/>
              </a:rPr>
              <a:t> System </a:t>
            </a:r>
            <a:r>
              <a:rPr b="1" i="0" lang="en" sz="2700" u="none" cap="none" strike="noStrike">
                <a:solidFill>
                  <a:srgbClr val="000000"/>
                </a:solidFill>
                <a:latin typeface="Roboto Condensed"/>
                <a:ea typeface="Roboto Condensed"/>
                <a:cs typeface="Roboto Condensed"/>
                <a:sym typeface="Roboto Condensed"/>
              </a:rPr>
              <a:t>Modeling is (still) </a:t>
            </a:r>
            <a:r>
              <a:rPr b="1" lang="en" sz="2700">
                <a:latin typeface="Roboto Condensed"/>
                <a:ea typeface="Roboto Condensed"/>
                <a:cs typeface="Roboto Condensed"/>
                <a:sym typeface="Roboto Condensed"/>
              </a:rPr>
              <a:t>the Vision</a:t>
            </a:r>
            <a:endParaRPr b="1" i="0" sz="2700" u="none" cap="none" strike="noStrike">
              <a:solidFill>
                <a:srgbClr val="000000"/>
              </a:solidFill>
              <a:latin typeface="Roboto Condensed"/>
              <a:ea typeface="Roboto Condensed"/>
              <a:cs typeface="Roboto Condensed"/>
              <a:sym typeface="Roboto Condensed"/>
            </a:endParaRPr>
          </a:p>
          <a:p>
            <a:pPr indent="0" lvl="0" marL="0" marR="0" rtl="0" algn="l">
              <a:lnSpc>
                <a:spcPct val="100000"/>
              </a:lnSpc>
              <a:spcBef>
                <a:spcPts val="600"/>
              </a:spcBef>
              <a:spcAft>
                <a:spcPts val="0"/>
              </a:spcAft>
              <a:buClr>
                <a:srgbClr val="000000"/>
              </a:buClr>
              <a:buSzPts val="1700"/>
              <a:buFont typeface="Arial"/>
              <a:buNone/>
            </a:pPr>
            <a:r>
              <a:t/>
            </a:r>
            <a:endParaRPr b="1" i="0" sz="2400" u="none" cap="none" strike="noStrike">
              <a:solidFill>
                <a:srgbClr val="000000"/>
              </a:solidFill>
              <a:latin typeface="Roboto Condensed"/>
              <a:ea typeface="Roboto Condensed"/>
              <a:cs typeface="Roboto Condensed"/>
              <a:sym typeface="Roboto Condensed"/>
            </a:endParaRPr>
          </a:p>
          <a:p>
            <a:pPr indent="0" lvl="0" marL="0" marR="0" rtl="0" algn="l">
              <a:lnSpc>
                <a:spcPct val="100000"/>
              </a:lnSpc>
              <a:spcBef>
                <a:spcPts val="600"/>
              </a:spcBef>
              <a:spcAft>
                <a:spcPts val="0"/>
              </a:spcAft>
              <a:buClr>
                <a:srgbClr val="000000"/>
              </a:buClr>
              <a:buSzPts val="1700"/>
              <a:buFont typeface="Arial"/>
              <a:buNone/>
            </a:pPr>
            <a:r>
              <a:rPr b="1" i="0" lang="en" sz="1900" u="none" cap="none" strike="noStrike">
                <a:solidFill>
                  <a:srgbClr val="000000"/>
                </a:solidFill>
                <a:latin typeface="Roboto Condensed"/>
                <a:ea typeface="Roboto Condensed"/>
                <a:cs typeface="Roboto Condensed"/>
                <a:sym typeface="Roboto Condensed"/>
              </a:rPr>
              <a:t>(and</a:t>
            </a:r>
            <a:r>
              <a:rPr b="1" lang="en" sz="1900">
                <a:latin typeface="Roboto Condensed"/>
                <a:ea typeface="Roboto Condensed"/>
                <a:cs typeface="Roboto Condensed"/>
                <a:sym typeface="Roboto Condensed"/>
              </a:rPr>
              <a:t> also t</a:t>
            </a:r>
            <a:r>
              <a:rPr b="1" i="0" lang="en" sz="1900" u="none" cap="none" strike="noStrike">
                <a:solidFill>
                  <a:srgbClr val="000000"/>
                </a:solidFill>
                <a:latin typeface="Roboto Condensed"/>
                <a:ea typeface="Roboto Condensed"/>
                <a:cs typeface="Roboto Condensed"/>
                <a:sym typeface="Roboto Condensed"/>
              </a:rPr>
              <a:t>he requirement as directed by Congress)</a:t>
            </a:r>
            <a:endParaRPr b="1" i="0" sz="1900" u="none" cap="none" strike="noStrike">
              <a:solidFill>
                <a:srgbClr val="000000"/>
              </a:solidFill>
              <a:latin typeface="Roboto Condensed"/>
              <a:ea typeface="Roboto Condensed"/>
              <a:cs typeface="Roboto Condensed"/>
              <a:sym typeface="Roboto Condensed"/>
            </a:endParaRPr>
          </a:p>
        </p:txBody>
      </p:sp>
      <p:sp>
        <p:nvSpPr>
          <p:cNvPr id="152" name="Google Shape;152;g2ec3a74ee24_1_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g2ed865ed112_0_20"/>
          <p:cNvSpPr txBox="1"/>
          <p:nvPr>
            <p:ph type="title"/>
          </p:nvPr>
        </p:nvSpPr>
        <p:spPr>
          <a:xfrm>
            <a:off x="729450" y="1318650"/>
            <a:ext cx="4415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How NOAA is addressing the need for better DA</a:t>
            </a:r>
            <a:endParaRPr/>
          </a:p>
        </p:txBody>
      </p:sp>
      <p:sp>
        <p:nvSpPr>
          <p:cNvPr id="488" name="Google Shape;488;g2ed865ed112_0_20"/>
          <p:cNvSpPr txBox="1"/>
          <p:nvPr>
            <p:ph idx="1" type="body"/>
          </p:nvPr>
        </p:nvSpPr>
        <p:spPr>
          <a:xfrm>
            <a:off x="651450" y="2155200"/>
            <a:ext cx="7688700" cy="3064500"/>
          </a:xfrm>
          <a:prstGeom prst="rect">
            <a:avLst/>
          </a:prstGeom>
          <a:noFill/>
          <a:ln>
            <a:noFill/>
          </a:ln>
        </p:spPr>
        <p:txBody>
          <a:bodyPr anchorCtr="0" anchor="t" bIns="91425" lIns="91425" spcFirstLastPara="1" rIns="91425" wrap="square" tIns="91425">
            <a:normAutofit lnSpcReduction="10000"/>
          </a:bodyPr>
          <a:lstStyle/>
          <a:p>
            <a:pPr indent="-317500" lvl="0" marL="457200" rtl="0" algn="l">
              <a:lnSpc>
                <a:spcPct val="115000"/>
              </a:lnSpc>
              <a:spcBef>
                <a:spcPts val="0"/>
              </a:spcBef>
              <a:spcAft>
                <a:spcPts val="0"/>
              </a:spcAft>
              <a:buSzPts val="1400"/>
              <a:buChar char="●"/>
            </a:pPr>
            <a:r>
              <a:rPr lang="en" sz="1400"/>
              <a:t>Establishment of a </a:t>
            </a:r>
            <a:r>
              <a:rPr lang="en" sz="1400" u="sng">
                <a:solidFill>
                  <a:schemeClr val="hlink"/>
                </a:solidFill>
                <a:hlinkClick r:id="rId3"/>
              </a:rPr>
              <a:t>Data Assimilation Consortium </a:t>
            </a:r>
            <a:endParaRPr sz="1400"/>
          </a:p>
          <a:p>
            <a:pPr indent="-317500" lvl="0" marL="457200" rtl="0" algn="l">
              <a:lnSpc>
                <a:spcPct val="115000"/>
              </a:lnSpc>
              <a:spcBef>
                <a:spcPts val="0"/>
              </a:spcBef>
              <a:spcAft>
                <a:spcPts val="0"/>
              </a:spcAft>
              <a:buSzPts val="1400"/>
              <a:buChar char="●"/>
            </a:pPr>
            <a:r>
              <a:rPr lang="en" sz="1400">
                <a:extLst>
                  <a:ext uri="http://customooxmlschemas.google.com/">
                    <go:slidesCustomData xmlns:go="http://customooxmlschemas.google.com/" textRoundtripDataId="4"/>
                  </a:ext>
                </a:extLst>
              </a:rPr>
              <a:t>NOAA DA Strategy</a:t>
            </a:r>
            <a:endParaRPr sz="1400"/>
          </a:p>
          <a:p>
            <a:pPr indent="-317500" lvl="1" marL="914400" rtl="0" algn="l">
              <a:lnSpc>
                <a:spcPct val="115000"/>
              </a:lnSpc>
              <a:spcBef>
                <a:spcPts val="0"/>
              </a:spcBef>
              <a:spcAft>
                <a:spcPts val="0"/>
              </a:spcAft>
              <a:buSzPts val="1400"/>
              <a:buChar char="○"/>
            </a:pPr>
            <a:r>
              <a:rPr lang="en" sz="1400"/>
              <a:t>More info during Friday DA Strategy session</a:t>
            </a:r>
            <a:endParaRPr sz="1400"/>
          </a:p>
          <a:p>
            <a:pPr indent="0" lvl="0" marL="914400" rtl="0" algn="l">
              <a:lnSpc>
                <a:spcPct val="115000"/>
              </a:lnSpc>
              <a:spcBef>
                <a:spcPts val="0"/>
              </a:spcBef>
              <a:spcAft>
                <a:spcPts val="0"/>
              </a:spcAft>
              <a:buSzPts val="1300"/>
              <a:buNone/>
            </a:pPr>
            <a:r>
              <a:rPr lang="en" sz="1400"/>
              <a:t>at 9:05am here in the main Ballroom</a:t>
            </a:r>
            <a:endParaRPr sz="1400">
              <a:solidFill>
                <a:srgbClr val="FF0000"/>
              </a:solidFill>
            </a:endParaRPr>
          </a:p>
          <a:p>
            <a:pPr indent="-317500" lvl="0" marL="457200" rtl="0" algn="l">
              <a:lnSpc>
                <a:spcPct val="115000"/>
              </a:lnSpc>
              <a:spcBef>
                <a:spcPts val="0"/>
              </a:spcBef>
              <a:spcAft>
                <a:spcPts val="0"/>
              </a:spcAft>
              <a:buSzPts val="1400"/>
              <a:buChar char="●"/>
            </a:pPr>
            <a:r>
              <a:rPr lang="en" sz="1400"/>
              <a:t>The Unified Forecast System</a:t>
            </a:r>
            <a:endParaRPr sz="1400"/>
          </a:p>
          <a:p>
            <a:pPr indent="-317500" lvl="1" marL="914400" rtl="0" algn="l">
              <a:lnSpc>
                <a:spcPct val="115000"/>
              </a:lnSpc>
              <a:spcBef>
                <a:spcPts val="0"/>
              </a:spcBef>
              <a:spcAft>
                <a:spcPts val="0"/>
              </a:spcAft>
              <a:buSzPts val="1400"/>
              <a:buChar char="○"/>
            </a:pPr>
            <a:r>
              <a:rPr lang="en" sz="1400" u="sng">
                <a:solidFill>
                  <a:schemeClr val="hlink"/>
                </a:solidFill>
                <a:hlinkClick r:id="rId4"/>
                <a:extLst>
                  <a:ext uri="http://customooxmlschemas.google.com/">
                    <go:slidesCustomData xmlns:go="http://customooxmlschemas.google.com/" textRoundtripDataId="5"/>
                  </a:ext>
                </a:extLst>
              </a:rPr>
              <a:t>Land Data Assimilation System</a:t>
            </a:r>
            <a:endParaRPr sz="1400">
              <a:extLst>
                <a:ext uri="http://customooxmlschemas.google.com/">
                  <go:slidesCustomData xmlns:go="http://customooxmlschemas.google.com/" textRoundtripDataId="6"/>
                </a:ext>
              </a:extLst>
            </a:endParaRPr>
          </a:p>
          <a:p>
            <a:pPr indent="-317500" lvl="1" marL="914400" rtl="0" algn="l">
              <a:lnSpc>
                <a:spcPct val="115000"/>
              </a:lnSpc>
              <a:spcBef>
                <a:spcPts val="0"/>
              </a:spcBef>
              <a:spcAft>
                <a:spcPts val="0"/>
              </a:spcAft>
              <a:buSzPts val="1400"/>
              <a:buChar char="○"/>
            </a:pPr>
            <a:r>
              <a:rPr lang="en" sz="1400" u="sng">
                <a:solidFill>
                  <a:schemeClr val="hlink"/>
                </a:solidFill>
                <a:hlinkClick r:id="rId5"/>
                <a:extLst>
                  <a:ext uri="http://customooxmlschemas.google.com/">
                    <go:slidesCustomData xmlns:go="http://customooxmlschemas.google.com/" textRoundtripDataId="7"/>
                  </a:ext>
                </a:extLst>
              </a:rPr>
              <a:t>Data Assimilation Working Group</a:t>
            </a:r>
            <a:endParaRPr sz="1400"/>
          </a:p>
          <a:p>
            <a:pPr indent="-317500" lvl="1" marL="914400" rtl="0" algn="l">
              <a:lnSpc>
                <a:spcPct val="115000"/>
              </a:lnSpc>
              <a:spcBef>
                <a:spcPts val="0"/>
              </a:spcBef>
              <a:spcAft>
                <a:spcPts val="0"/>
              </a:spcAft>
              <a:buSzPts val="1400"/>
              <a:buChar char="○"/>
            </a:pPr>
            <a:r>
              <a:rPr lang="en" sz="1400"/>
              <a:t>UFS teams</a:t>
            </a:r>
            <a:endParaRPr sz="1400"/>
          </a:p>
          <a:p>
            <a:pPr indent="-317500" lvl="0" marL="457200" rtl="0" algn="l">
              <a:lnSpc>
                <a:spcPct val="115000"/>
              </a:lnSpc>
              <a:spcBef>
                <a:spcPts val="0"/>
              </a:spcBef>
              <a:spcAft>
                <a:spcPts val="0"/>
              </a:spcAft>
              <a:buSzPts val="1400"/>
              <a:buChar char="●"/>
            </a:pPr>
            <a:r>
              <a:rPr lang="en" sz="1400"/>
              <a:t>Supporting t</a:t>
            </a:r>
            <a:r>
              <a:rPr lang="en" sz="1400" u="sng">
                <a:solidFill>
                  <a:schemeClr val="hlink"/>
                </a:solidFill>
                <a:hlinkClick r:id="rId6"/>
              </a:rPr>
              <a:t>he Joint Center for Satellite Data Assimilation</a:t>
            </a:r>
            <a:endParaRPr sz="1400"/>
          </a:p>
          <a:p>
            <a:pPr indent="-317500" lvl="0" marL="457200" rtl="0" algn="l">
              <a:lnSpc>
                <a:spcPct val="115000"/>
              </a:lnSpc>
              <a:spcBef>
                <a:spcPts val="0"/>
              </a:spcBef>
              <a:spcAft>
                <a:spcPts val="0"/>
              </a:spcAft>
              <a:buSzPts val="1400"/>
              <a:buChar char="●"/>
            </a:pPr>
            <a:r>
              <a:rPr lang="en" sz="1400"/>
              <a:t>Ensuring JEDI implementation is a top priority</a:t>
            </a:r>
            <a:endParaRPr sz="1400"/>
          </a:p>
          <a:p>
            <a:pPr indent="-317500" lvl="0" marL="457200" rtl="0" algn="l">
              <a:lnSpc>
                <a:spcPct val="115000"/>
              </a:lnSpc>
              <a:spcBef>
                <a:spcPts val="0"/>
              </a:spcBef>
              <a:spcAft>
                <a:spcPts val="0"/>
              </a:spcAft>
              <a:buSzPts val="1400"/>
              <a:buChar char="●"/>
            </a:pPr>
            <a:r>
              <a:rPr lang="en" sz="1400"/>
              <a:t>International Partnerships </a:t>
            </a:r>
            <a:endParaRPr sz="1400"/>
          </a:p>
          <a:p>
            <a:pPr indent="-317500" lvl="1" marL="914400" rtl="0" algn="l">
              <a:lnSpc>
                <a:spcPct val="115000"/>
              </a:lnSpc>
              <a:spcBef>
                <a:spcPts val="0"/>
              </a:spcBef>
              <a:spcAft>
                <a:spcPts val="0"/>
              </a:spcAft>
              <a:buSzPts val="1400"/>
              <a:buChar char="○"/>
            </a:pPr>
            <a:r>
              <a:rPr lang="en" sz="1400" u="sng">
                <a:solidFill>
                  <a:schemeClr val="hlink"/>
                </a:solidFill>
                <a:hlinkClick r:id="rId7"/>
              </a:rPr>
              <a:t>UKMet office</a:t>
            </a:r>
            <a:r>
              <a:rPr lang="en" sz="1400"/>
              <a:t> </a:t>
            </a:r>
            <a:r>
              <a:rPr lang="en" sz="1400" u="sng">
                <a:solidFill>
                  <a:schemeClr val="hlink"/>
                </a:solidFill>
                <a:hlinkClick r:id="rId8"/>
              </a:rPr>
              <a:t>Transatlantic Data Science Academy</a:t>
            </a:r>
            <a:endParaRPr sz="1400"/>
          </a:p>
        </p:txBody>
      </p:sp>
      <p:grpSp>
        <p:nvGrpSpPr>
          <p:cNvPr id="489" name="Google Shape;489;g2ed865ed112_0_20"/>
          <p:cNvGrpSpPr/>
          <p:nvPr/>
        </p:nvGrpSpPr>
        <p:grpSpPr>
          <a:xfrm>
            <a:off x="5260749" y="521958"/>
            <a:ext cx="3883264" cy="3426689"/>
            <a:chOff x="4646704" y="692791"/>
            <a:chExt cx="4359299" cy="4426675"/>
          </a:xfrm>
        </p:grpSpPr>
        <p:sp>
          <p:nvSpPr>
            <p:cNvPr id="490" name="Google Shape;490;g2ed865ed112_0_20"/>
            <p:cNvSpPr/>
            <p:nvPr/>
          </p:nvSpPr>
          <p:spPr>
            <a:xfrm>
              <a:off x="4885631" y="901992"/>
              <a:ext cx="3889200" cy="3885600"/>
            </a:xfrm>
            <a:prstGeom prst="ellipse">
              <a:avLst/>
            </a:prstGeom>
            <a:solidFill>
              <a:srgbClr val="EDA29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1" name="Google Shape;491;g2ed865ed112_0_20"/>
            <p:cNvGrpSpPr/>
            <p:nvPr/>
          </p:nvGrpSpPr>
          <p:grpSpPr>
            <a:xfrm>
              <a:off x="5744336" y="692791"/>
              <a:ext cx="2171415" cy="2169682"/>
              <a:chOff x="3614360" y="410488"/>
              <a:chExt cx="2166000" cy="2166000"/>
            </a:xfrm>
          </p:grpSpPr>
          <p:sp>
            <p:nvSpPr>
              <p:cNvPr id="492" name="Google Shape;492;g2ed865ed112_0_20"/>
              <p:cNvSpPr/>
              <p:nvPr/>
            </p:nvSpPr>
            <p:spPr>
              <a:xfrm>
                <a:off x="3614360" y="410488"/>
                <a:ext cx="2166000" cy="2166000"/>
              </a:xfrm>
              <a:prstGeom prst="ellipse">
                <a:avLst/>
              </a:prstGeom>
              <a:solidFill>
                <a:srgbClr val="B02C2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g2ed865ed112_0_20"/>
              <p:cNvSpPr txBox="1"/>
              <p:nvPr/>
            </p:nvSpPr>
            <p:spPr>
              <a:xfrm>
                <a:off x="3961563" y="924350"/>
                <a:ext cx="1496100" cy="702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Roboto"/>
                    <a:ea typeface="Roboto"/>
                    <a:cs typeface="Roboto"/>
                    <a:sym typeface="Roboto"/>
                  </a:rPr>
                  <a:t>Vestibulum congue </a:t>
                </a:r>
                <a:endParaRPr b="0" i="0" sz="1000" u="none" cap="none" strike="noStrike">
                  <a:solidFill>
                    <a:srgbClr val="FFFFFF"/>
                  </a:solidFill>
                  <a:latin typeface="Roboto"/>
                  <a:ea typeface="Roboto"/>
                  <a:cs typeface="Roboto"/>
                  <a:sym typeface="Roboto"/>
                </a:endParaRPr>
              </a:p>
            </p:txBody>
          </p:sp>
        </p:grpSp>
        <p:grpSp>
          <p:nvGrpSpPr>
            <p:cNvPr id="494" name="Google Shape;494;g2ed865ed112_0_20"/>
            <p:cNvGrpSpPr/>
            <p:nvPr/>
          </p:nvGrpSpPr>
          <p:grpSpPr>
            <a:xfrm>
              <a:off x="4646704" y="1778052"/>
              <a:ext cx="2171415" cy="2169682"/>
              <a:chOff x="2519466" y="1493908"/>
              <a:chExt cx="2166000" cy="2166000"/>
            </a:xfrm>
          </p:grpSpPr>
          <p:sp>
            <p:nvSpPr>
              <p:cNvPr id="495" name="Google Shape;495;g2ed865ed112_0_20"/>
              <p:cNvSpPr/>
              <p:nvPr/>
            </p:nvSpPr>
            <p:spPr>
              <a:xfrm>
                <a:off x="2519466" y="1493908"/>
                <a:ext cx="2166000" cy="2166000"/>
              </a:xfrm>
              <a:prstGeom prst="ellipse">
                <a:avLst/>
              </a:prstGeom>
              <a:solidFill>
                <a:srgbClr val="A72A1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g2ed865ed112_0_20"/>
              <p:cNvSpPr txBox="1"/>
              <p:nvPr/>
            </p:nvSpPr>
            <p:spPr>
              <a:xfrm>
                <a:off x="2601163" y="2232100"/>
                <a:ext cx="1496100" cy="702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Roboto"/>
                    <a:ea typeface="Roboto"/>
                    <a:cs typeface="Roboto"/>
                    <a:sym typeface="Roboto"/>
                  </a:rPr>
                  <a:t>Vestibulum congue </a:t>
                </a:r>
                <a:endParaRPr b="0" i="0" sz="1000" u="none" cap="none" strike="noStrike">
                  <a:solidFill>
                    <a:srgbClr val="FFFFFF"/>
                  </a:solidFill>
                  <a:latin typeface="Roboto"/>
                  <a:ea typeface="Roboto"/>
                  <a:cs typeface="Roboto"/>
                  <a:sym typeface="Roboto"/>
                </a:endParaRPr>
              </a:p>
            </p:txBody>
          </p:sp>
        </p:grpSp>
        <p:grpSp>
          <p:nvGrpSpPr>
            <p:cNvPr id="497" name="Google Shape;497;g2ed865ed112_0_20"/>
            <p:cNvGrpSpPr/>
            <p:nvPr/>
          </p:nvGrpSpPr>
          <p:grpSpPr>
            <a:xfrm>
              <a:off x="5744331" y="2852877"/>
              <a:ext cx="2171415" cy="2169682"/>
              <a:chOff x="3614356" y="2566908"/>
              <a:chExt cx="2166000" cy="2166000"/>
            </a:xfrm>
          </p:grpSpPr>
          <p:sp>
            <p:nvSpPr>
              <p:cNvPr id="498" name="Google Shape;498;g2ed865ed112_0_20"/>
              <p:cNvSpPr/>
              <p:nvPr/>
            </p:nvSpPr>
            <p:spPr>
              <a:xfrm>
                <a:off x="3614356" y="2566908"/>
                <a:ext cx="2166000" cy="2166000"/>
              </a:xfrm>
              <a:prstGeom prst="ellipse">
                <a:avLst/>
              </a:prstGeom>
              <a:solidFill>
                <a:srgbClr val="80201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g2ed865ed112_0_20"/>
              <p:cNvSpPr txBox="1"/>
              <p:nvPr/>
            </p:nvSpPr>
            <p:spPr>
              <a:xfrm>
                <a:off x="3961563" y="3539875"/>
                <a:ext cx="1496100" cy="702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Roboto"/>
                    <a:ea typeface="Roboto"/>
                    <a:cs typeface="Roboto"/>
                    <a:sym typeface="Roboto"/>
                  </a:rPr>
                  <a:t>Vestibulum congue </a:t>
                </a:r>
                <a:endParaRPr b="0" i="0" sz="1000" u="none" cap="none" strike="noStrike">
                  <a:solidFill>
                    <a:srgbClr val="FFFFFF"/>
                  </a:solidFill>
                  <a:latin typeface="Roboto"/>
                  <a:ea typeface="Roboto"/>
                  <a:cs typeface="Roboto"/>
                  <a:sym typeface="Roboto"/>
                </a:endParaRPr>
              </a:p>
            </p:txBody>
          </p:sp>
        </p:grpSp>
        <p:grpSp>
          <p:nvGrpSpPr>
            <p:cNvPr id="500" name="Google Shape;500;g2ed865ed112_0_20"/>
            <p:cNvGrpSpPr/>
            <p:nvPr/>
          </p:nvGrpSpPr>
          <p:grpSpPr>
            <a:xfrm>
              <a:off x="6834588" y="1778018"/>
              <a:ext cx="2171415" cy="2169682"/>
              <a:chOff x="4701894" y="1493874"/>
              <a:chExt cx="2166000" cy="2166000"/>
            </a:xfrm>
          </p:grpSpPr>
          <p:sp>
            <p:nvSpPr>
              <p:cNvPr id="501" name="Google Shape;501;g2ed865ed112_0_20"/>
              <p:cNvSpPr/>
              <p:nvPr/>
            </p:nvSpPr>
            <p:spPr>
              <a:xfrm>
                <a:off x="4701894" y="1493874"/>
                <a:ext cx="2166000" cy="2166000"/>
              </a:xfrm>
              <a:prstGeom prst="ellipse">
                <a:avLst/>
              </a:prstGeom>
              <a:solidFill>
                <a:srgbClr val="BE2F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g2ed865ed112_0_20"/>
              <p:cNvSpPr txBox="1"/>
              <p:nvPr/>
            </p:nvSpPr>
            <p:spPr>
              <a:xfrm>
                <a:off x="5295688" y="2220300"/>
                <a:ext cx="1496100" cy="702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Roboto"/>
                    <a:ea typeface="Roboto"/>
                    <a:cs typeface="Roboto"/>
                    <a:sym typeface="Roboto"/>
                  </a:rPr>
                  <a:t>Vestibulum congue </a:t>
                </a:r>
                <a:endParaRPr b="0" i="0" sz="1000" u="none" cap="none" strike="noStrike">
                  <a:solidFill>
                    <a:srgbClr val="FFFFFF"/>
                  </a:solidFill>
                  <a:latin typeface="Roboto"/>
                  <a:ea typeface="Roboto"/>
                  <a:cs typeface="Roboto"/>
                  <a:sym typeface="Roboto"/>
                </a:endParaRPr>
              </a:p>
            </p:txBody>
          </p:sp>
        </p:grpSp>
        <p:sp>
          <p:nvSpPr>
            <p:cNvPr id="503" name="Google Shape;503;g2ed865ed112_0_20"/>
            <p:cNvSpPr/>
            <p:nvPr/>
          </p:nvSpPr>
          <p:spPr>
            <a:xfrm>
              <a:off x="6215914" y="2231079"/>
              <a:ext cx="1228800" cy="1227900"/>
            </a:xfrm>
            <a:prstGeom prst="ellipse">
              <a:avLst/>
            </a:prstGeom>
            <a:solidFill>
              <a:srgbClr val="EDA29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g2ed865ed112_0_20"/>
            <p:cNvSpPr/>
            <p:nvPr/>
          </p:nvSpPr>
          <p:spPr>
            <a:xfrm>
              <a:off x="4885631" y="901992"/>
              <a:ext cx="3889200" cy="3885600"/>
            </a:xfrm>
            <a:prstGeom prst="ellipse">
              <a:avLst/>
            </a:prstGeom>
            <a:solidFill>
              <a:srgbClr val="83E3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05" name="Google Shape;505;g2ed865ed112_0_20"/>
            <p:cNvGrpSpPr/>
            <p:nvPr/>
          </p:nvGrpSpPr>
          <p:grpSpPr>
            <a:xfrm>
              <a:off x="5744336" y="692791"/>
              <a:ext cx="2171415" cy="2169682"/>
              <a:chOff x="3614360" y="410488"/>
              <a:chExt cx="2166000" cy="2166000"/>
            </a:xfrm>
          </p:grpSpPr>
          <p:sp>
            <p:nvSpPr>
              <p:cNvPr id="506" name="Google Shape;506;g2ed865ed112_0_20"/>
              <p:cNvSpPr/>
              <p:nvPr/>
            </p:nvSpPr>
            <p:spPr>
              <a:xfrm>
                <a:off x="3614360" y="410488"/>
                <a:ext cx="2166000" cy="2166000"/>
              </a:xfrm>
              <a:prstGeom prst="ellipse">
                <a:avLst/>
              </a:prstGeom>
              <a:solidFill>
                <a:srgbClr val="07336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g2ed865ed112_0_20"/>
              <p:cNvSpPr txBox="1"/>
              <p:nvPr/>
            </p:nvSpPr>
            <p:spPr>
              <a:xfrm>
                <a:off x="4011950" y="653155"/>
                <a:ext cx="1640100" cy="88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Roboto"/>
                    <a:ea typeface="Roboto"/>
                    <a:cs typeface="Roboto"/>
                    <a:sym typeface="Roboto"/>
                  </a:rPr>
                  <a:t>DA Consortium</a:t>
                </a:r>
                <a:br>
                  <a:rPr b="1" i="0" lang="en" sz="1000" u="none" cap="none" strike="noStrike">
                    <a:solidFill>
                      <a:srgbClr val="FFFFFF"/>
                    </a:solidFill>
                    <a:latin typeface="Roboto"/>
                    <a:ea typeface="Roboto"/>
                    <a:cs typeface="Roboto"/>
                    <a:sym typeface="Roboto"/>
                  </a:rPr>
                </a:br>
                <a:br>
                  <a:rPr b="1" i="0" lang="en" sz="1000" u="none" cap="none" strike="noStrike">
                    <a:solidFill>
                      <a:srgbClr val="FFFFFF"/>
                    </a:solidFill>
                    <a:latin typeface="Roboto"/>
                    <a:ea typeface="Roboto"/>
                    <a:cs typeface="Roboto"/>
                    <a:sym typeface="Roboto"/>
                  </a:rPr>
                </a:br>
                <a:r>
                  <a:rPr b="0" i="0" lang="en" sz="1000" u="none" cap="none" strike="noStrike">
                    <a:solidFill>
                      <a:srgbClr val="FFFFFF"/>
                    </a:solidFill>
                    <a:latin typeface="Roboto"/>
                    <a:ea typeface="Roboto"/>
                    <a:cs typeface="Roboto"/>
                    <a:sym typeface="Roboto"/>
                  </a:rPr>
                  <a:t>University teams to train students in DA advances</a:t>
                </a:r>
                <a:endParaRPr b="0" i="0" sz="1000" u="none" cap="none" strike="noStrike">
                  <a:solidFill>
                    <a:srgbClr val="FFFFFF"/>
                  </a:solidFill>
                  <a:latin typeface="Roboto"/>
                  <a:ea typeface="Roboto"/>
                  <a:cs typeface="Roboto"/>
                  <a:sym typeface="Roboto"/>
                </a:endParaRPr>
              </a:p>
            </p:txBody>
          </p:sp>
        </p:grpSp>
        <p:grpSp>
          <p:nvGrpSpPr>
            <p:cNvPr id="508" name="Google Shape;508;g2ed865ed112_0_20"/>
            <p:cNvGrpSpPr/>
            <p:nvPr/>
          </p:nvGrpSpPr>
          <p:grpSpPr>
            <a:xfrm>
              <a:off x="4646704" y="1778040"/>
              <a:ext cx="2171415" cy="2169682"/>
              <a:chOff x="2519466" y="1476075"/>
              <a:chExt cx="2166000" cy="2166000"/>
            </a:xfrm>
          </p:grpSpPr>
          <p:sp>
            <p:nvSpPr>
              <p:cNvPr id="509" name="Google Shape;509;g2ed865ed112_0_20"/>
              <p:cNvSpPr/>
              <p:nvPr/>
            </p:nvSpPr>
            <p:spPr>
              <a:xfrm>
                <a:off x="2519466" y="1476075"/>
                <a:ext cx="2166000" cy="2166000"/>
              </a:xfrm>
              <a:prstGeom prst="ellipse">
                <a:avLst/>
              </a:prstGeom>
              <a:solidFill>
                <a:srgbClr val="0B5394"/>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g2ed865ed112_0_20"/>
              <p:cNvSpPr txBox="1"/>
              <p:nvPr/>
            </p:nvSpPr>
            <p:spPr>
              <a:xfrm>
                <a:off x="2718768" y="1852811"/>
                <a:ext cx="1393200" cy="1060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Roboto"/>
                    <a:ea typeface="Roboto"/>
                    <a:cs typeface="Roboto"/>
                    <a:sym typeface="Roboto"/>
                  </a:rPr>
                  <a:t>NOAA Labs and Weather Service</a:t>
                </a:r>
                <a:endParaRPr b="1" i="0" sz="10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FFFFFF"/>
                  </a:solidFill>
                  <a:latin typeface="Roboto"/>
                  <a:ea typeface="Roboto"/>
                  <a:cs typeface="Roboto"/>
                  <a:sym typeface="Roboto"/>
                </a:endParaRPr>
              </a:p>
              <a:p>
                <a:pPr indent="-107950" lvl="0" marL="114300" marR="0" rtl="0" algn="l">
                  <a:lnSpc>
                    <a:spcPct val="100000"/>
                  </a:lnSpc>
                  <a:spcBef>
                    <a:spcPts val="0"/>
                  </a:spcBef>
                  <a:spcAft>
                    <a:spcPts val="0"/>
                  </a:spcAft>
                  <a:buClr>
                    <a:srgbClr val="FFFFFF"/>
                  </a:buClr>
                  <a:buSzPts val="800"/>
                  <a:buFont typeface="Roboto"/>
                  <a:buChar char="●"/>
                </a:pPr>
                <a:r>
                  <a:rPr b="0" i="0" lang="en" sz="800" u="none" cap="none" strike="noStrike">
                    <a:solidFill>
                      <a:srgbClr val="FFFFFF"/>
                    </a:solidFill>
                    <a:latin typeface="Roboto"/>
                    <a:ea typeface="Roboto"/>
                    <a:cs typeface="Roboto"/>
                    <a:sym typeface="Roboto"/>
                  </a:rPr>
                  <a:t>Partner with DA Consortium</a:t>
                </a:r>
                <a:endParaRPr b="0" i="0" sz="800" u="none" cap="none" strike="noStrike">
                  <a:solidFill>
                    <a:srgbClr val="FFFFFF"/>
                  </a:solidFill>
                  <a:latin typeface="Roboto"/>
                  <a:ea typeface="Roboto"/>
                  <a:cs typeface="Roboto"/>
                  <a:sym typeface="Roboto"/>
                </a:endParaRPr>
              </a:p>
              <a:p>
                <a:pPr indent="-107950" lvl="0" marL="114300" marR="0" rtl="0" algn="l">
                  <a:lnSpc>
                    <a:spcPct val="100000"/>
                  </a:lnSpc>
                  <a:spcBef>
                    <a:spcPts val="0"/>
                  </a:spcBef>
                  <a:spcAft>
                    <a:spcPts val="0"/>
                  </a:spcAft>
                  <a:buClr>
                    <a:srgbClr val="FFFFFF"/>
                  </a:buClr>
                  <a:buSzPts val="800"/>
                  <a:buFont typeface="Roboto"/>
                  <a:buChar char="●"/>
                </a:pPr>
                <a:r>
                  <a:rPr b="0" i="0" lang="en" sz="800" u="none" cap="none" strike="noStrike">
                    <a:solidFill>
                      <a:srgbClr val="FFFFFF"/>
                    </a:solidFill>
                    <a:latin typeface="Roboto"/>
                    <a:ea typeface="Roboto"/>
                    <a:cs typeface="Roboto"/>
                    <a:sym typeface="Roboto"/>
                  </a:rPr>
                  <a:t>In-kind to JCSDA</a:t>
                </a:r>
                <a:endParaRPr b="0" i="0" sz="800" u="none" cap="none" strike="noStrike">
                  <a:solidFill>
                    <a:srgbClr val="FFFFFF"/>
                  </a:solidFill>
                  <a:latin typeface="Roboto"/>
                  <a:ea typeface="Roboto"/>
                  <a:cs typeface="Roboto"/>
                  <a:sym typeface="Roboto"/>
                </a:endParaRPr>
              </a:p>
              <a:p>
                <a:pPr indent="-107950" lvl="0" marL="114300" marR="0" rtl="0" algn="l">
                  <a:lnSpc>
                    <a:spcPct val="100000"/>
                  </a:lnSpc>
                  <a:spcBef>
                    <a:spcPts val="0"/>
                  </a:spcBef>
                  <a:spcAft>
                    <a:spcPts val="0"/>
                  </a:spcAft>
                  <a:buClr>
                    <a:srgbClr val="FFFFFF"/>
                  </a:buClr>
                  <a:buSzPts val="800"/>
                  <a:buFont typeface="Roboto"/>
                  <a:buChar char="●"/>
                </a:pPr>
                <a:r>
                  <a:rPr b="0" i="0" lang="en" sz="800" u="none" cap="none" strike="noStrike">
                    <a:solidFill>
                      <a:srgbClr val="FFFFFF"/>
                    </a:solidFill>
                    <a:latin typeface="Roboto"/>
                    <a:ea typeface="Roboto"/>
                    <a:cs typeface="Roboto"/>
                    <a:sym typeface="Roboto"/>
                  </a:rPr>
                  <a:t>Advance UFS DA</a:t>
                </a:r>
                <a:endParaRPr b="0" i="0" sz="800" u="none" cap="none" strike="noStrike">
                  <a:solidFill>
                    <a:srgbClr val="FFFFFF"/>
                  </a:solidFill>
                  <a:latin typeface="Roboto"/>
                  <a:ea typeface="Roboto"/>
                  <a:cs typeface="Roboto"/>
                  <a:sym typeface="Roboto"/>
                </a:endParaRPr>
              </a:p>
            </p:txBody>
          </p:sp>
        </p:grpSp>
        <p:sp>
          <p:nvSpPr>
            <p:cNvPr id="511" name="Google Shape;511;g2ed865ed112_0_20"/>
            <p:cNvSpPr/>
            <p:nvPr/>
          </p:nvSpPr>
          <p:spPr>
            <a:xfrm>
              <a:off x="5744331" y="2852877"/>
              <a:ext cx="2171400" cy="2169600"/>
            </a:xfrm>
            <a:prstGeom prst="ellipse">
              <a:avLst/>
            </a:prstGeom>
            <a:solidFill>
              <a:srgbClr val="155B54"/>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2" name="Google Shape;512;g2ed865ed112_0_20"/>
            <p:cNvGrpSpPr/>
            <p:nvPr/>
          </p:nvGrpSpPr>
          <p:grpSpPr>
            <a:xfrm>
              <a:off x="6834588" y="1772831"/>
              <a:ext cx="2171415" cy="2169682"/>
              <a:chOff x="4701894" y="1488695"/>
              <a:chExt cx="2166000" cy="2166000"/>
            </a:xfrm>
          </p:grpSpPr>
          <p:sp>
            <p:nvSpPr>
              <p:cNvPr id="513" name="Google Shape;513;g2ed865ed112_0_20"/>
              <p:cNvSpPr/>
              <p:nvPr/>
            </p:nvSpPr>
            <p:spPr>
              <a:xfrm>
                <a:off x="4701894" y="1488695"/>
                <a:ext cx="2166000" cy="2166000"/>
              </a:xfrm>
              <a:prstGeom prst="ellipse">
                <a:avLst/>
              </a:prstGeom>
              <a:solidFill>
                <a:srgbClr val="1F887E"/>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g2ed865ed112_0_20"/>
              <p:cNvSpPr txBox="1"/>
              <p:nvPr/>
            </p:nvSpPr>
            <p:spPr>
              <a:xfrm>
                <a:off x="5371739" y="1870626"/>
                <a:ext cx="1434600" cy="1220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Roboto"/>
                    <a:ea typeface="Roboto"/>
                    <a:cs typeface="Roboto"/>
                    <a:sym typeface="Roboto"/>
                  </a:rPr>
                  <a:t>Transatlantic </a:t>
                </a:r>
                <a:br>
                  <a:rPr b="1" i="0" lang="en" sz="1100" u="none" cap="none" strike="noStrike">
                    <a:solidFill>
                      <a:srgbClr val="FFFFFF"/>
                    </a:solidFill>
                    <a:latin typeface="Roboto"/>
                    <a:ea typeface="Roboto"/>
                    <a:cs typeface="Roboto"/>
                    <a:sym typeface="Roboto"/>
                  </a:rPr>
                </a:br>
                <a:r>
                  <a:rPr b="1" i="0" lang="en" sz="1100" u="none" cap="none" strike="noStrike">
                    <a:solidFill>
                      <a:srgbClr val="FFFFFF"/>
                    </a:solidFill>
                    <a:latin typeface="Roboto"/>
                    <a:ea typeface="Roboto"/>
                    <a:cs typeface="Roboto"/>
                    <a:sym typeface="Roboto"/>
                  </a:rPr>
                  <a:t>Data Academy</a:t>
                </a:r>
                <a:br>
                  <a:rPr b="0" i="0" lang="en" sz="900" u="none" cap="none" strike="noStrike">
                    <a:solidFill>
                      <a:srgbClr val="FFFFFF"/>
                    </a:solidFill>
                    <a:latin typeface="Roboto"/>
                    <a:ea typeface="Roboto"/>
                    <a:cs typeface="Roboto"/>
                    <a:sym typeface="Roboto"/>
                  </a:rPr>
                </a:br>
                <a:br>
                  <a:rPr b="0" i="0" lang="en" sz="900" u="none" cap="none" strike="noStrike">
                    <a:solidFill>
                      <a:srgbClr val="FFFFFF"/>
                    </a:solidFill>
                    <a:latin typeface="Roboto"/>
                    <a:ea typeface="Roboto"/>
                    <a:cs typeface="Roboto"/>
                    <a:sym typeface="Roboto"/>
                  </a:rPr>
                </a:br>
                <a:r>
                  <a:rPr b="0" i="0" lang="en" sz="900" u="none" cap="none" strike="noStrike">
                    <a:solidFill>
                      <a:srgbClr val="FFFFFF"/>
                    </a:solidFill>
                    <a:latin typeface="Roboto"/>
                    <a:ea typeface="Roboto"/>
                    <a:cs typeface="Roboto"/>
                    <a:sym typeface="Roboto"/>
                  </a:rPr>
                  <a:t>UK-Met Office University affiliates partner with DA Consortium</a:t>
                </a:r>
                <a:endParaRPr b="0" i="0" sz="900" u="none" cap="none" strike="noStrike">
                  <a:solidFill>
                    <a:srgbClr val="FFFFFF"/>
                  </a:solidFill>
                  <a:latin typeface="Roboto"/>
                  <a:ea typeface="Roboto"/>
                  <a:cs typeface="Roboto"/>
                  <a:sym typeface="Roboto"/>
                </a:endParaRPr>
              </a:p>
            </p:txBody>
          </p:sp>
        </p:grpSp>
        <p:sp>
          <p:nvSpPr>
            <p:cNvPr id="515" name="Google Shape;515;g2ed865ed112_0_20"/>
            <p:cNvSpPr/>
            <p:nvPr/>
          </p:nvSpPr>
          <p:spPr>
            <a:xfrm>
              <a:off x="6215627" y="2243729"/>
              <a:ext cx="1228800" cy="1227900"/>
            </a:xfrm>
            <a:prstGeom prst="ellipse">
              <a:avLst/>
            </a:prstGeom>
            <a:solidFill>
              <a:srgbClr val="83E3D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Data Assimilation</a:t>
              </a:r>
              <a:endParaRPr b="1" i="0" sz="1000" u="none" cap="none" strike="noStrike">
                <a:solidFill>
                  <a:srgbClr val="000000"/>
                </a:solidFill>
                <a:latin typeface="Arial"/>
                <a:ea typeface="Arial"/>
                <a:cs typeface="Arial"/>
                <a:sym typeface="Arial"/>
              </a:endParaRPr>
            </a:p>
          </p:txBody>
        </p:sp>
        <p:pic>
          <p:nvPicPr>
            <p:cNvPr id="516" name="Google Shape;516;g2ed865ed112_0_20"/>
            <p:cNvPicPr preferRelativeResize="0"/>
            <p:nvPr/>
          </p:nvPicPr>
          <p:blipFill rotWithShape="1">
            <a:blip r:embed="rId9">
              <a:alphaModFix/>
            </a:blip>
            <a:srcRect b="0" l="0" r="0" t="0"/>
            <a:stretch/>
          </p:blipFill>
          <p:spPr>
            <a:xfrm>
              <a:off x="6294375" y="2331738"/>
              <a:ext cx="1071300" cy="1062300"/>
            </a:xfrm>
            <a:prstGeom prst="ellipse">
              <a:avLst/>
            </a:prstGeom>
            <a:noFill/>
            <a:ln>
              <a:noFill/>
            </a:ln>
          </p:spPr>
        </p:pic>
        <p:pic>
          <p:nvPicPr>
            <p:cNvPr id="517" name="Google Shape;517;g2ed865ed112_0_20"/>
            <p:cNvPicPr preferRelativeResize="0"/>
            <p:nvPr/>
          </p:nvPicPr>
          <p:blipFill rotWithShape="1">
            <a:blip r:embed="rId10">
              <a:alphaModFix/>
            </a:blip>
            <a:srcRect b="0" l="0" r="0" t="0"/>
            <a:stretch/>
          </p:blipFill>
          <p:spPr>
            <a:xfrm>
              <a:off x="6088958" y="3554052"/>
              <a:ext cx="1286175" cy="1274475"/>
            </a:xfrm>
            <a:prstGeom prst="rect">
              <a:avLst/>
            </a:prstGeom>
            <a:noFill/>
            <a:ln>
              <a:noFill/>
            </a:ln>
          </p:spPr>
        </p:pic>
        <p:sp>
          <p:nvSpPr>
            <p:cNvPr id="518" name="Google Shape;518;g2ed865ed112_0_20"/>
            <p:cNvSpPr txBox="1"/>
            <p:nvPr/>
          </p:nvSpPr>
          <p:spPr>
            <a:xfrm>
              <a:off x="5342335" y="4642166"/>
              <a:ext cx="3000000" cy="4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Roboto"/>
                  <a:ea typeface="Roboto"/>
                  <a:cs typeface="Roboto"/>
                  <a:sym typeface="Roboto"/>
                </a:rPr>
                <a:t>JCSDA</a:t>
              </a:r>
              <a:endParaRPr b="0" i="0" sz="1400" u="none" cap="none" strike="noStrike">
                <a:solidFill>
                  <a:srgbClr val="000000"/>
                </a:solidFill>
                <a:latin typeface="Arial"/>
                <a:ea typeface="Arial"/>
                <a:cs typeface="Arial"/>
                <a:sym typeface="Arial"/>
              </a:endParaRPr>
            </a:p>
          </p:txBody>
        </p:sp>
        <p:sp>
          <p:nvSpPr>
            <p:cNvPr id="519" name="Google Shape;519;g2ed865ed112_0_20"/>
            <p:cNvSpPr txBox="1"/>
            <p:nvPr/>
          </p:nvSpPr>
          <p:spPr>
            <a:xfrm>
              <a:off x="6185392" y="2418044"/>
              <a:ext cx="1286100" cy="755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chemeClr val="lt1"/>
                  </a:solidFill>
                  <a:latin typeface="Roboto"/>
                  <a:ea typeface="Roboto"/>
                  <a:cs typeface="Roboto"/>
                  <a:sym typeface="Roboto"/>
                </a:rPr>
                <a:t>Data</a:t>
              </a:r>
              <a:br>
                <a:rPr b="1" i="0" lang="en" sz="1300" u="none" cap="none" strike="noStrike">
                  <a:solidFill>
                    <a:schemeClr val="lt1"/>
                  </a:solidFill>
                  <a:latin typeface="Roboto"/>
                  <a:ea typeface="Roboto"/>
                  <a:cs typeface="Roboto"/>
                  <a:sym typeface="Roboto"/>
                </a:rPr>
              </a:br>
              <a:r>
                <a:rPr b="1" i="0" lang="en" sz="1300" u="none" cap="none" strike="noStrike">
                  <a:solidFill>
                    <a:schemeClr val="lt1"/>
                  </a:solidFill>
                  <a:latin typeface="Roboto"/>
                  <a:ea typeface="Roboto"/>
                  <a:cs typeface="Roboto"/>
                  <a:sym typeface="Roboto"/>
                </a:rPr>
                <a:t>Assimilation</a:t>
              </a:r>
              <a:endParaRPr b="0" i="0" sz="1500" u="none" cap="none" strike="noStrike">
                <a:solidFill>
                  <a:srgbClr val="000000"/>
                </a:solidFill>
                <a:latin typeface="Arial"/>
                <a:ea typeface="Arial"/>
                <a:cs typeface="Arial"/>
                <a:sym typeface="Arial"/>
              </a:endParaRPr>
            </a:p>
          </p:txBody>
        </p:sp>
      </p:grpSp>
      <p:sp>
        <p:nvSpPr>
          <p:cNvPr id="520" name="Google Shape;520;g2ed865ed112_0_2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g2ed865ed112_0_57"/>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What you can do to get involved </a:t>
            </a:r>
            <a:endParaRPr/>
          </a:p>
        </p:txBody>
      </p:sp>
      <p:sp>
        <p:nvSpPr>
          <p:cNvPr id="526" name="Google Shape;526;g2ed865ed112_0_57"/>
          <p:cNvSpPr txBox="1"/>
          <p:nvPr>
            <p:ph idx="1" type="body"/>
          </p:nvPr>
        </p:nvSpPr>
        <p:spPr>
          <a:xfrm>
            <a:off x="729450" y="2078875"/>
            <a:ext cx="7688700" cy="2593500"/>
          </a:xfrm>
          <a:prstGeom prst="rect">
            <a:avLst/>
          </a:prstGeom>
          <a:noFill/>
          <a:ln>
            <a:noFill/>
          </a:ln>
        </p:spPr>
        <p:txBody>
          <a:bodyPr anchorCtr="0" anchor="t" bIns="91425" lIns="91425" spcFirstLastPara="1" rIns="91425" wrap="square" tIns="91425">
            <a:noAutofit/>
          </a:bodyPr>
          <a:lstStyle/>
          <a:p>
            <a:pPr indent="-317500" lvl="0" marL="457200" rtl="0" algn="l">
              <a:lnSpc>
                <a:spcPct val="105000"/>
              </a:lnSpc>
              <a:spcBef>
                <a:spcPts val="0"/>
              </a:spcBef>
              <a:spcAft>
                <a:spcPts val="0"/>
              </a:spcAft>
              <a:buSzPts val="1400"/>
              <a:buChar char="●"/>
            </a:pPr>
            <a:r>
              <a:rPr lang="en" sz="1400"/>
              <a:t>Community events</a:t>
            </a:r>
            <a:endParaRPr sz="1400"/>
          </a:p>
          <a:p>
            <a:pPr indent="-304800" lvl="1" marL="914400" rtl="0" algn="l">
              <a:lnSpc>
                <a:spcPct val="105000"/>
              </a:lnSpc>
              <a:spcBef>
                <a:spcPts val="0"/>
              </a:spcBef>
              <a:spcAft>
                <a:spcPts val="0"/>
              </a:spcAft>
              <a:buSzPts val="1200"/>
              <a:buChar char="○"/>
            </a:pPr>
            <a:r>
              <a:rPr lang="en" sz="1200" u="sng">
                <a:solidFill>
                  <a:schemeClr val="hlink"/>
                </a:solidFill>
                <a:hlinkClick r:id="rId3"/>
              </a:rPr>
              <a:t>UIFCW…</a:t>
            </a:r>
            <a:endParaRPr sz="1200"/>
          </a:p>
          <a:p>
            <a:pPr indent="-304800" lvl="1" marL="914400" rtl="0" algn="l">
              <a:lnSpc>
                <a:spcPct val="105000"/>
              </a:lnSpc>
              <a:spcBef>
                <a:spcPts val="0"/>
              </a:spcBef>
              <a:spcAft>
                <a:spcPts val="0"/>
              </a:spcAft>
              <a:buSzPts val="1200"/>
              <a:buChar char="○"/>
            </a:pPr>
            <a:r>
              <a:rPr lang="en" sz="1200" u="sng">
                <a:solidFill>
                  <a:schemeClr val="hlink"/>
                </a:solidFill>
                <a:hlinkClick r:id="rId4"/>
              </a:rPr>
              <a:t>Codefests</a:t>
            </a:r>
            <a:endParaRPr sz="1200"/>
          </a:p>
          <a:p>
            <a:pPr indent="-304800" lvl="1" marL="914400" rtl="0" algn="l">
              <a:lnSpc>
                <a:spcPct val="105000"/>
              </a:lnSpc>
              <a:spcBef>
                <a:spcPts val="0"/>
              </a:spcBef>
              <a:spcAft>
                <a:spcPts val="0"/>
              </a:spcAft>
              <a:buSzPts val="1200"/>
              <a:buChar char="○"/>
            </a:pPr>
            <a:r>
              <a:rPr lang="en" sz="1200" u="sng">
                <a:solidFill>
                  <a:schemeClr val="hlink"/>
                </a:solidFill>
                <a:hlinkClick r:id="rId5"/>
              </a:rPr>
              <a:t>Hackathons</a:t>
            </a:r>
            <a:endParaRPr sz="1200"/>
          </a:p>
          <a:p>
            <a:pPr indent="-317500" lvl="0" marL="457200" rtl="0" algn="l">
              <a:lnSpc>
                <a:spcPct val="105000"/>
              </a:lnSpc>
              <a:spcBef>
                <a:spcPts val="0"/>
              </a:spcBef>
              <a:spcAft>
                <a:spcPts val="0"/>
              </a:spcAft>
              <a:buSzPts val="1400"/>
              <a:buChar char="●"/>
            </a:pPr>
            <a:r>
              <a:rPr lang="en" sz="1400" u="sng">
                <a:solidFill>
                  <a:schemeClr val="hlink"/>
                </a:solidFill>
                <a:hlinkClick r:id="rId6"/>
              </a:rPr>
              <a:t>Github</a:t>
            </a:r>
            <a:endParaRPr sz="1400"/>
          </a:p>
          <a:p>
            <a:pPr indent="-317500" lvl="0" marL="457200" rtl="0" algn="l">
              <a:lnSpc>
                <a:spcPct val="105000"/>
              </a:lnSpc>
              <a:spcBef>
                <a:spcPts val="0"/>
              </a:spcBef>
              <a:spcAft>
                <a:spcPts val="0"/>
              </a:spcAft>
              <a:buSzPts val="1400"/>
              <a:buChar char="●"/>
            </a:pPr>
            <a:r>
              <a:rPr lang="en" sz="1400" u="sng">
                <a:solidFill>
                  <a:schemeClr val="hlink"/>
                </a:solidFill>
                <a:hlinkClick r:id="rId7"/>
              </a:rPr>
              <a:t>Newsletters</a:t>
            </a:r>
            <a:endParaRPr sz="1400"/>
          </a:p>
          <a:p>
            <a:pPr indent="-317500" lvl="0" marL="457200" rtl="0" algn="l">
              <a:lnSpc>
                <a:spcPct val="105000"/>
              </a:lnSpc>
              <a:spcBef>
                <a:spcPts val="0"/>
              </a:spcBef>
              <a:spcAft>
                <a:spcPts val="0"/>
              </a:spcAft>
              <a:buSzPts val="1400"/>
              <a:buChar char="●"/>
            </a:pPr>
            <a:r>
              <a:rPr lang="en" sz="1400" u="sng">
                <a:solidFill>
                  <a:schemeClr val="hlink"/>
                </a:solidFill>
                <a:hlinkClick r:id="rId8"/>
              </a:rPr>
              <a:t>Ask a question</a:t>
            </a:r>
            <a:endParaRPr sz="1400"/>
          </a:p>
          <a:p>
            <a:pPr indent="-317500" lvl="0" marL="457200" rtl="0" algn="l">
              <a:lnSpc>
                <a:spcPct val="105000"/>
              </a:lnSpc>
              <a:spcBef>
                <a:spcPts val="0"/>
              </a:spcBef>
              <a:spcAft>
                <a:spcPts val="0"/>
              </a:spcAft>
              <a:buSzPts val="1400"/>
              <a:buChar char="●"/>
            </a:pPr>
            <a:r>
              <a:rPr lang="en" sz="1400" u="sng">
                <a:solidFill>
                  <a:schemeClr val="hlink"/>
                </a:solidFill>
                <a:hlinkClick r:id="rId9"/>
              </a:rPr>
              <a:t>Explore the website</a:t>
            </a:r>
            <a:endParaRPr sz="1400"/>
          </a:p>
          <a:p>
            <a:pPr indent="-317500" lvl="0" marL="457200" rtl="0" algn="l">
              <a:lnSpc>
                <a:spcPct val="105000"/>
              </a:lnSpc>
              <a:spcBef>
                <a:spcPts val="0"/>
              </a:spcBef>
              <a:spcAft>
                <a:spcPts val="0"/>
              </a:spcAft>
              <a:buSzPts val="1400"/>
              <a:buChar char="●"/>
            </a:pPr>
            <a:r>
              <a:rPr lang="en" sz="1400"/>
              <a:t>Follow on Social media </a:t>
            </a:r>
            <a:endParaRPr sz="1400"/>
          </a:p>
          <a:p>
            <a:pPr indent="-317500" lvl="0" marL="457200" rtl="0" algn="l">
              <a:lnSpc>
                <a:spcPct val="105000"/>
              </a:lnSpc>
              <a:spcBef>
                <a:spcPts val="0"/>
              </a:spcBef>
              <a:spcAft>
                <a:spcPts val="0"/>
              </a:spcAft>
              <a:buSzPts val="1400"/>
              <a:buChar char="●"/>
            </a:pPr>
            <a:r>
              <a:rPr lang="en" sz="1400"/>
              <a:t>Submit a proposal to a </a:t>
            </a:r>
            <a:r>
              <a:rPr lang="en" sz="1400" u="sng">
                <a:solidFill>
                  <a:schemeClr val="hlink"/>
                </a:solidFill>
                <a:hlinkClick r:id="rId10"/>
              </a:rPr>
              <a:t>Notice of Funding Opportunity (NOFO)</a:t>
            </a:r>
            <a:endParaRPr sz="1400">
              <a:solidFill>
                <a:srgbClr val="FF0000"/>
              </a:solidFill>
            </a:endParaRPr>
          </a:p>
        </p:txBody>
      </p:sp>
      <p:pic>
        <p:nvPicPr>
          <p:cNvPr id="527" name="Google Shape;527;g2ed865ed112_0_57"/>
          <p:cNvPicPr preferRelativeResize="0"/>
          <p:nvPr/>
        </p:nvPicPr>
        <p:blipFill rotWithShape="1">
          <a:blip r:embed="rId11">
            <a:alphaModFix/>
          </a:blip>
          <a:srcRect b="0" l="0" r="0" t="0"/>
          <a:stretch/>
        </p:blipFill>
        <p:spPr>
          <a:xfrm>
            <a:off x="6479150" y="1020011"/>
            <a:ext cx="2356550" cy="1804450"/>
          </a:xfrm>
          <a:prstGeom prst="rect">
            <a:avLst/>
          </a:prstGeom>
          <a:noFill/>
          <a:ln>
            <a:noFill/>
          </a:ln>
        </p:spPr>
      </p:pic>
      <p:pic>
        <p:nvPicPr>
          <p:cNvPr id="528" name="Google Shape;528;g2ed865ed112_0_57"/>
          <p:cNvPicPr preferRelativeResize="0"/>
          <p:nvPr/>
        </p:nvPicPr>
        <p:blipFill rotWithShape="1">
          <a:blip r:embed="rId12">
            <a:alphaModFix/>
          </a:blip>
          <a:srcRect b="0" l="0" r="0" t="0"/>
          <a:stretch/>
        </p:blipFill>
        <p:spPr>
          <a:xfrm>
            <a:off x="0" y="4672353"/>
            <a:ext cx="3664851" cy="471150"/>
          </a:xfrm>
          <a:prstGeom prst="rect">
            <a:avLst/>
          </a:prstGeom>
          <a:noFill/>
          <a:ln>
            <a:noFill/>
          </a:ln>
        </p:spPr>
      </p:pic>
      <p:pic>
        <p:nvPicPr>
          <p:cNvPr id="529" name="Google Shape;529;g2ed865ed112_0_57"/>
          <p:cNvPicPr preferRelativeResize="0"/>
          <p:nvPr/>
        </p:nvPicPr>
        <p:blipFill rotWithShape="1">
          <a:blip r:embed="rId13">
            <a:alphaModFix/>
          </a:blip>
          <a:srcRect b="0" l="0" r="0" t="0"/>
          <a:stretch/>
        </p:blipFill>
        <p:spPr>
          <a:xfrm>
            <a:off x="5733309" y="521185"/>
            <a:ext cx="1592539" cy="1305451"/>
          </a:xfrm>
          <a:prstGeom prst="rect">
            <a:avLst/>
          </a:prstGeom>
          <a:noFill/>
          <a:ln>
            <a:noFill/>
          </a:ln>
        </p:spPr>
      </p:pic>
      <p:pic>
        <p:nvPicPr>
          <p:cNvPr id="530" name="Google Shape;530;g2ed865ed112_0_57"/>
          <p:cNvPicPr preferRelativeResize="0"/>
          <p:nvPr/>
        </p:nvPicPr>
        <p:blipFill rotWithShape="1">
          <a:blip r:embed="rId14">
            <a:alphaModFix/>
          </a:blip>
          <a:srcRect b="0" l="0" r="0" t="0"/>
          <a:stretch/>
        </p:blipFill>
        <p:spPr>
          <a:xfrm>
            <a:off x="7476474" y="2051651"/>
            <a:ext cx="1592550" cy="1811234"/>
          </a:xfrm>
          <a:prstGeom prst="rect">
            <a:avLst/>
          </a:prstGeom>
          <a:noFill/>
          <a:ln>
            <a:noFill/>
          </a:ln>
        </p:spPr>
      </p:pic>
      <p:pic>
        <p:nvPicPr>
          <p:cNvPr id="531" name="Google Shape;531;g2ed865ed112_0_57"/>
          <p:cNvPicPr preferRelativeResize="0"/>
          <p:nvPr/>
        </p:nvPicPr>
        <p:blipFill rotWithShape="1">
          <a:blip r:embed="rId15">
            <a:alphaModFix/>
          </a:blip>
          <a:srcRect b="0" l="0" r="0" t="0"/>
          <a:stretch/>
        </p:blipFill>
        <p:spPr>
          <a:xfrm>
            <a:off x="3631850" y="1987450"/>
            <a:ext cx="1875425" cy="1875425"/>
          </a:xfrm>
          <a:prstGeom prst="rect">
            <a:avLst/>
          </a:prstGeom>
          <a:noFill/>
          <a:ln>
            <a:noFill/>
          </a:ln>
        </p:spPr>
      </p:pic>
      <p:sp>
        <p:nvSpPr>
          <p:cNvPr id="532" name="Google Shape;532;g2ed865ed112_0_5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g2e8b2ea549a_0_193"/>
          <p:cNvPicPr preferRelativeResize="0"/>
          <p:nvPr/>
        </p:nvPicPr>
        <p:blipFill rotWithShape="1">
          <a:blip r:embed="rId3">
            <a:alphaModFix amt="20000"/>
          </a:blip>
          <a:srcRect b="0" l="0" r="0" t="0"/>
          <a:stretch/>
        </p:blipFill>
        <p:spPr>
          <a:xfrm>
            <a:off x="0" y="484575"/>
            <a:ext cx="9144003" cy="4658924"/>
          </a:xfrm>
          <a:prstGeom prst="rect">
            <a:avLst/>
          </a:prstGeom>
          <a:noFill/>
          <a:ln>
            <a:noFill/>
          </a:ln>
        </p:spPr>
      </p:pic>
      <p:sp>
        <p:nvSpPr>
          <p:cNvPr id="538" name="Google Shape;538;g2e8b2ea549a_0_193"/>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Please Welcome our Next Speaker…</a:t>
            </a:r>
            <a:endParaRPr/>
          </a:p>
        </p:txBody>
      </p:sp>
      <p:sp>
        <p:nvSpPr>
          <p:cNvPr id="539" name="Google Shape;539;g2e8b2ea549a_0_193"/>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b="1" lang="en" sz="2000">
                <a:solidFill>
                  <a:srgbClr val="000000"/>
                </a:solidFill>
                <a:latin typeface="Arial"/>
                <a:ea typeface="Arial"/>
                <a:cs typeface="Arial"/>
                <a:sym typeface="Arial"/>
              </a:rPr>
              <a:t>Dr. Xuguang Wang </a:t>
            </a:r>
            <a:endParaRPr b="1" sz="2000">
              <a:solidFill>
                <a:srgbClr val="000000"/>
              </a:solidFill>
              <a:latin typeface="Arial"/>
              <a:ea typeface="Arial"/>
              <a:cs typeface="Arial"/>
              <a:sym typeface="Arial"/>
            </a:endParaRPr>
          </a:p>
          <a:p>
            <a:pPr indent="0" lvl="0" marL="0" rtl="0" algn="l">
              <a:lnSpc>
                <a:spcPct val="115000"/>
              </a:lnSpc>
              <a:spcBef>
                <a:spcPts val="0"/>
              </a:spcBef>
              <a:spcAft>
                <a:spcPts val="0"/>
              </a:spcAft>
              <a:buSzPts val="1300"/>
              <a:buNone/>
            </a:pPr>
            <a:r>
              <a:t/>
            </a:r>
            <a:endParaRPr b="1" sz="2000">
              <a:solidFill>
                <a:srgbClr val="000000"/>
              </a:solidFill>
              <a:latin typeface="Arial"/>
              <a:ea typeface="Arial"/>
              <a:cs typeface="Arial"/>
              <a:sym typeface="Arial"/>
            </a:endParaRPr>
          </a:p>
          <a:p>
            <a:pPr indent="0" lvl="0" marL="0" rtl="0" algn="l">
              <a:lnSpc>
                <a:spcPct val="115000"/>
              </a:lnSpc>
              <a:spcBef>
                <a:spcPts val="0"/>
              </a:spcBef>
              <a:spcAft>
                <a:spcPts val="0"/>
              </a:spcAft>
              <a:buSzPts val="1300"/>
              <a:buNone/>
            </a:pPr>
            <a:r>
              <a:rPr b="1" lang="en" sz="1400">
                <a:solidFill>
                  <a:srgbClr val="000000"/>
                </a:solidFill>
                <a:latin typeface="Arial"/>
                <a:ea typeface="Arial"/>
                <a:cs typeface="Arial"/>
                <a:sym typeface="Arial"/>
              </a:rPr>
              <a:t>From </a:t>
            </a:r>
            <a:r>
              <a:rPr lang="en" sz="1400">
                <a:solidFill>
                  <a:srgbClr val="000000"/>
                </a:solidFill>
                <a:latin typeface="Arial"/>
                <a:ea typeface="Arial"/>
                <a:cs typeface="Arial"/>
                <a:sym typeface="Arial"/>
              </a:rPr>
              <a:t>the University of Oklahoma </a:t>
            </a:r>
            <a:endParaRPr sz="1400">
              <a:solidFill>
                <a:srgbClr val="000000"/>
              </a:solidFill>
              <a:latin typeface="Arial"/>
              <a:ea typeface="Arial"/>
              <a:cs typeface="Arial"/>
              <a:sym typeface="Arial"/>
            </a:endParaRPr>
          </a:p>
          <a:p>
            <a:pPr indent="0" lvl="0" marL="0" rtl="0" algn="l">
              <a:lnSpc>
                <a:spcPct val="115000"/>
              </a:lnSpc>
              <a:spcBef>
                <a:spcPts val="0"/>
              </a:spcBef>
              <a:spcAft>
                <a:spcPts val="0"/>
              </a:spcAft>
              <a:buSzPts val="1300"/>
              <a:buNone/>
            </a:pPr>
            <a:r>
              <a:rPr b="1" lang="en" sz="1400">
                <a:solidFill>
                  <a:srgbClr val="000000"/>
                </a:solidFill>
                <a:latin typeface="Arial"/>
                <a:ea typeface="Arial"/>
                <a:cs typeface="Arial"/>
                <a:sym typeface="Arial"/>
              </a:rPr>
              <a:t>On </a:t>
            </a:r>
            <a:r>
              <a:rPr lang="en" sz="1400">
                <a:solidFill>
                  <a:srgbClr val="000000"/>
                </a:solidFill>
                <a:latin typeface="Arial"/>
                <a:ea typeface="Arial"/>
                <a:cs typeface="Arial"/>
                <a:sym typeface="Arial"/>
              </a:rPr>
              <a:t>A Multi-University Consortium for Advanced Data Assimilation Research and Education (CADRE)</a:t>
            </a:r>
            <a:endParaRPr b="1" sz="1400">
              <a:solidFill>
                <a:srgbClr val="000000"/>
              </a:solidFill>
              <a:latin typeface="Arial"/>
              <a:ea typeface="Arial"/>
              <a:cs typeface="Arial"/>
              <a:sym typeface="Arial"/>
            </a:endParaRPr>
          </a:p>
          <a:p>
            <a:pPr indent="0" lvl="0" marL="0" rtl="0" algn="l">
              <a:lnSpc>
                <a:spcPct val="115000"/>
              </a:lnSpc>
              <a:spcBef>
                <a:spcPts val="0"/>
              </a:spcBef>
              <a:spcAft>
                <a:spcPts val="0"/>
              </a:spcAft>
              <a:buSzPts val="1300"/>
              <a:buNone/>
            </a:pPr>
            <a:r>
              <a:t/>
            </a:r>
            <a:endParaRPr b="1" sz="1200">
              <a:solidFill>
                <a:srgbClr val="000000"/>
              </a:solidFill>
              <a:latin typeface="Arial"/>
              <a:ea typeface="Arial"/>
              <a:cs typeface="Arial"/>
              <a:sym typeface="Arial"/>
            </a:endParaRPr>
          </a:p>
          <a:p>
            <a:pPr indent="0" lvl="0" marL="0" rtl="0" algn="l">
              <a:lnSpc>
                <a:spcPct val="115000"/>
              </a:lnSpc>
              <a:spcBef>
                <a:spcPts val="0"/>
              </a:spcBef>
              <a:spcAft>
                <a:spcPts val="0"/>
              </a:spcAft>
              <a:buSzPts val="1300"/>
              <a:buNone/>
            </a:pPr>
            <a:r>
              <a:t/>
            </a:r>
            <a:endParaRPr/>
          </a:p>
        </p:txBody>
      </p:sp>
      <p:sp>
        <p:nvSpPr>
          <p:cNvPr id="540" name="Google Shape;540;g2e8b2ea549a_0_193"/>
          <p:cNvSpPr txBox="1"/>
          <p:nvPr/>
        </p:nvSpPr>
        <p:spPr>
          <a:xfrm>
            <a:off x="-75925" y="4966523"/>
            <a:ext cx="8030100" cy="26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666666"/>
                </a:solidFill>
                <a:latin typeface="Arial"/>
                <a:ea typeface="Arial"/>
                <a:cs typeface="Arial"/>
                <a:sym typeface="Arial"/>
              </a:rPr>
              <a:t>Image: NOAA's GOES-16 satellite of Tropical Storm Idalia and Hurricane Franklin on August 30, 2023</a:t>
            </a:r>
            <a:endParaRPr b="0" i="0" sz="500" u="none" cap="none" strike="noStrike">
              <a:solidFill>
                <a:srgbClr val="666666"/>
              </a:solidFill>
              <a:latin typeface="Arial"/>
              <a:ea typeface="Arial"/>
              <a:cs typeface="Arial"/>
              <a:sym typeface="Arial"/>
            </a:endParaRPr>
          </a:p>
        </p:txBody>
      </p:sp>
      <p:sp>
        <p:nvSpPr>
          <p:cNvPr id="541" name="Google Shape;541;g2e8b2ea549a_0_19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id="546" name="Google Shape;546;g2e8b2ea549a_0_208"/>
          <p:cNvPicPr preferRelativeResize="0"/>
          <p:nvPr/>
        </p:nvPicPr>
        <p:blipFill rotWithShape="1">
          <a:blip r:embed="rId3">
            <a:alphaModFix amt="20000"/>
          </a:blip>
          <a:srcRect b="0" l="0" r="0" t="0"/>
          <a:stretch/>
        </p:blipFill>
        <p:spPr>
          <a:xfrm>
            <a:off x="1800" y="496800"/>
            <a:ext cx="9144000" cy="4646700"/>
          </a:xfrm>
          <a:prstGeom prst="rect">
            <a:avLst/>
          </a:prstGeom>
          <a:noFill/>
          <a:ln>
            <a:noFill/>
          </a:ln>
        </p:spPr>
      </p:pic>
      <p:sp>
        <p:nvSpPr>
          <p:cNvPr id="547" name="Google Shape;547;g2e8b2ea549a_0_208"/>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Please Welcome our Next Speakers…</a:t>
            </a:r>
            <a:endParaRPr/>
          </a:p>
        </p:txBody>
      </p:sp>
      <p:sp>
        <p:nvSpPr>
          <p:cNvPr id="548" name="Google Shape;548;g2e8b2ea549a_0_208"/>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b="1" lang="en" sz="1800">
                <a:solidFill>
                  <a:srgbClr val="000000"/>
                </a:solidFill>
                <a:latin typeface="Arial"/>
                <a:ea typeface="Arial"/>
                <a:cs typeface="Arial"/>
                <a:sym typeface="Arial"/>
              </a:rPr>
              <a:t>Damian Wilson, Zorica Jones, Becky McCoy and George Pankiewicz</a:t>
            </a:r>
            <a:endParaRPr b="1" sz="1800">
              <a:solidFill>
                <a:srgbClr val="000000"/>
              </a:solidFill>
              <a:latin typeface="Arial"/>
              <a:ea typeface="Arial"/>
              <a:cs typeface="Arial"/>
              <a:sym typeface="Arial"/>
            </a:endParaRPr>
          </a:p>
          <a:p>
            <a:pPr indent="0" lvl="0" marL="0" rtl="0" algn="l">
              <a:lnSpc>
                <a:spcPct val="115000"/>
              </a:lnSpc>
              <a:spcBef>
                <a:spcPts val="0"/>
              </a:spcBef>
              <a:spcAft>
                <a:spcPts val="0"/>
              </a:spcAft>
              <a:buSzPts val="1300"/>
              <a:buNone/>
            </a:pPr>
            <a:r>
              <a:t/>
            </a:r>
            <a:endParaRPr b="1" sz="1800">
              <a:solidFill>
                <a:srgbClr val="000000"/>
              </a:solidFill>
              <a:latin typeface="Arial"/>
              <a:ea typeface="Arial"/>
              <a:cs typeface="Arial"/>
              <a:sym typeface="Arial"/>
            </a:endParaRPr>
          </a:p>
          <a:p>
            <a:pPr indent="0" lvl="0" marL="0" rtl="0" algn="l">
              <a:lnSpc>
                <a:spcPct val="115000"/>
              </a:lnSpc>
              <a:spcBef>
                <a:spcPts val="0"/>
              </a:spcBef>
              <a:spcAft>
                <a:spcPts val="0"/>
              </a:spcAft>
              <a:buSzPts val="1300"/>
              <a:buNone/>
            </a:pPr>
            <a:r>
              <a:rPr b="1" lang="en" sz="1400">
                <a:solidFill>
                  <a:srgbClr val="000000"/>
                </a:solidFill>
                <a:latin typeface="Arial"/>
                <a:ea typeface="Arial"/>
                <a:cs typeface="Arial"/>
                <a:sym typeface="Arial"/>
              </a:rPr>
              <a:t>From </a:t>
            </a:r>
            <a:r>
              <a:rPr lang="en" sz="1400">
                <a:solidFill>
                  <a:srgbClr val="000000"/>
                </a:solidFill>
                <a:latin typeface="Arial"/>
                <a:ea typeface="Arial"/>
                <a:cs typeface="Arial"/>
                <a:sym typeface="Arial"/>
              </a:rPr>
              <a:t>the United Kingdom Met Office (UKMO)</a:t>
            </a:r>
            <a:endParaRPr sz="1400">
              <a:solidFill>
                <a:srgbClr val="000000"/>
              </a:solidFill>
              <a:latin typeface="Arial"/>
              <a:ea typeface="Arial"/>
              <a:cs typeface="Arial"/>
              <a:sym typeface="Arial"/>
            </a:endParaRPr>
          </a:p>
          <a:p>
            <a:pPr indent="0" lvl="0" marL="0" rtl="0" algn="l">
              <a:lnSpc>
                <a:spcPct val="115000"/>
              </a:lnSpc>
              <a:spcBef>
                <a:spcPts val="0"/>
              </a:spcBef>
              <a:spcAft>
                <a:spcPts val="0"/>
              </a:spcAft>
              <a:buSzPts val="1300"/>
              <a:buNone/>
            </a:pPr>
            <a:r>
              <a:rPr b="1" lang="en" sz="1400">
                <a:solidFill>
                  <a:srgbClr val="000000"/>
                </a:solidFill>
                <a:latin typeface="Arial"/>
                <a:ea typeface="Arial"/>
                <a:cs typeface="Arial"/>
                <a:sym typeface="Arial"/>
              </a:rPr>
              <a:t>On </a:t>
            </a:r>
            <a:r>
              <a:rPr lang="en" sz="1400">
                <a:solidFill>
                  <a:srgbClr val="000000"/>
                </a:solidFill>
                <a:latin typeface="Arial"/>
                <a:ea typeface="Arial"/>
                <a:cs typeface="Arial"/>
                <a:sym typeface="Arial"/>
              </a:rPr>
              <a:t>Developing the Transatlantic Data Science Academy: The UK experience</a:t>
            </a:r>
            <a:endParaRPr sz="1400">
              <a:solidFill>
                <a:srgbClr val="000000"/>
              </a:solidFill>
              <a:latin typeface="Arial"/>
              <a:ea typeface="Arial"/>
              <a:cs typeface="Arial"/>
              <a:sym typeface="Arial"/>
            </a:endParaRPr>
          </a:p>
          <a:p>
            <a:pPr indent="0" lvl="0" marL="0" rtl="0" algn="l">
              <a:lnSpc>
                <a:spcPct val="115000"/>
              </a:lnSpc>
              <a:spcBef>
                <a:spcPts val="0"/>
              </a:spcBef>
              <a:spcAft>
                <a:spcPts val="0"/>
              </a:spcAft>
              <a:buSzPts val="1300"/>
              <a:buNone/>
            </a:pPr>
            <a:r>
              <a:t/>
            </a:r>
            <a:endParaRPr sz="1400">
              <a:solidFill>
                <a:srgbClr val="000000"/>
              </a:solidFill>
              <a:latin typeface="Arial"/>
              <a:ea typeface="Arial"/>
              <a:cs typeface="Arial"/>
              <a:sym typeface="Arial"/>
            </a:endParaRPr>
          </a:p>
          <a:p>
            <a:pPr indent="0" lvl="0" marL="0" rtl="0" algn="l">
              <a:lnSpc>
                <a:spcPct val="115000"/>
              </a:lnSpc>
              <a:spcBef>
                <a:spcPts val="0"/>
              </a:spcBef>
              <a:spcAft>
                <a:spcPts val="0"/>
              </a:spcAft>
              <a:buSzPts val="1300"/>
              <a:buNone/>
            </a:pPr>
            <a:r>
              <a:t/>
            </a:r>
            <a:endParaRPr sz="1400">
              <a:solidFill>
                <a:srgbClr val="000000"/>
              </a:solidFill>
              <a:latin typeface="Arial"/>
              <a:ea typeface="Arial"/>
              <a:cs typeface="Arial"/>
              <a:sym typeface="Arial"/>
            </a:endParaRPr>
          </a:p>
          <a:p>
            <a:pPr indent="0" lvl="0" marL="0" rtl="0" algn="l">
              <a:lnSpc>
                <a:spcPct val="115000"/>
              </a:lnSpc>
              <a:spcBef>
                <a:spcPts val="0"/>
              </a:spcBef>
              <a:spcAft>
                <a:spcPts val="0"/>
              </a:spcAft>
              <a:buSzPts val="1300"/>
              <a:buNone/>
            </a:pPr>
            <a:r>
              <a:t/>
            </a:r>
            <a:endParaRPr b="1" sz="1200">
              <a:solidFill>
                <a:srgbClr val="000000"/>
              </a:solidFill>
              <a:latin typeface="Arial"/>
              <a:ea typeface="Arial"/>
              <a:cs typeface="Arial"/>
              <a:sym typeface="Arial"/>
            </a:endParaRPr>
          </a:p>
          <a:p>
            <a:pPr indent="0" lvl="0" marL="0" rtl="0" algn="l">
              <a:lnSpc>
                <a:spcPct val="115000"/>
              </a:lnSpc>
              <a:spcBef>
                <a:spcPts val="0"/>
              </a:spcBef>
              <a:spcAft>
                <a:spcPts val="0"/>
              </a:spcAft>
              <a:buSzPts val="1300"/>
              <a:buNone/>
            </a:pPr>
            <a:r>
              <a:t/>
            </a:r>
            <a:endParaRPr/>
          </a:p>
        </p:txBody>
      </p:sp>
      <p:sp>
        <p:nvSpPr>
          <p:cNvPr id="549" name="Google Shape;549;g2e8b2ea549a_0_20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g2e8b70e8014_0_0"/>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Questions? Let’s chat</a:t>
            </a:r>
            <a:endParaRPr/>
          </a:p>
        </p:txBody>
      </p:sp>
      <p:sp>
        <p:nvSpPr>
          <p:cNvPr id="555" name="Google Shape;555;g2e8b70e8014_0_0"/>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Char char="●"/>
            </a:pPr>
            <a:r>
              <a:rPr lang="en" sz="1600"/>
              <a:t>John Ten Hoeve - Acting Director, NOAA Weather Program Office</a:t>
            </a:r>
            <a:endParaRPr sz="1600"/>
          </a:p>
          <a:p>
            <a:pPr indent="-317500" lvl="1" marL="914400" rtl="0" algn="l">
              <a:lnSpc>
                <a:spcPct val="115000"/>
              </a:lnSpc>
              <a:spcBef>
                <a:spcPts val="0"/>
              </a:spcBef>
              <a:spcAft>
                <a:spcPts val="0"/>
              </a:spcAft>
              <a:buSzPts val="1400"/>
              <a:buChar char="○"/>
            </a:pPr>
            <a:r>
              <a:rPr lang="en" sz="1400" u="sng">
                <a:solidFill>
                  <a:schemeClr val="hlink"/>
                </a:solidFill>
                <a:hlinkClick r:id="rId3"/>
              </a:rPr>
              <a:t>john.tenhoeve@noaa.gov</a:t>
            </a:r>
            <a:endParaRPr sz="1400"/>
          </a:p>
          <a:p>
            <a:pPr indent="-330200" lvl="0" marL="457200" rtl="0" algn="l">
              <a:lnSpc>
                <a:spcPct val="115000"/>
              </a:lnSpc>
              <a:spcBef>
                <a:spcPts val="0"/>
              </a:spcBef>
              <a:spcAft>
                <a:spcPts val="0"/>
              </a:spcAft>
              <a:buSzPts val="1600"/>
              <a:buChar char="●"/>
            </a:pPr>
            <a:r>
              <a:rPr lang="en" sz="1600"/>
              <a:t>Maoyi Huang - EPIC Program Manager, NOAA Weather Program Office</a:t>
            </a:r>
            <a:endParaRPr sz="1600"/>
          </a:p>
          <a:p>
            <a:pPr indent="-317500" lvl="1" marL="914400" rtl="0" algn="l">
              <a:lnSpc>
                <a:spcPct val="115000"/>
              </a:lnSpc>
              <a:spcBef>
                <a:spcPts val="0"/>
              </a:spcBef>
              <a:spcAft>
                <a:spcPts val="0"/>
              </a:spcAft>
              <a:buSzPts val="1400"/>
              <a:buChar char="○"/>
            </a:pPr>
            <a:r>
              <a:rPr lang="en" sz="1400" u="sng">
                <a:solidFill>
                  <a:schemeClr val="hlink"/>
                </a:solidFill>
                <a:hlinkClick r:id="rId4"/>
              </a:rPr>
              <a:t>maoyi.huang@noaa.gov</a:t>
            </a:r>
            <a:endParaRPr sz="1400"/>
          </a:p>
          <a:p>
            <a:pPr indent="-330200" lvl="0" marL="457200" rtl="0" algn="l">
              <a:lnSpc>
                <a:spcPct val="115000"/>
              </a:lnSpc>
              <a:spcBef>
                <a:spcPts val="0"/>
              </a:spcBef>
              <a:spcAft>
                <a:spcPts val="0"/>
              </a:spcAft>
              <a:buSzPts val="1600"/>
              <a:buChar char="●"/>
            </a:pPr>
            <a:r>
              <a:rPr lang="en" sz="1600"/>
              <a:t>Stephan Smith - Director, NOAA National Weather Service Office of Science &amp; Technology Integration</a:t>
            </a:r>
            <a:endParaRPr sz="1600"/>
          </a:p>
          <a:p>
            <a:pPr indent="-317500" lvl="1" marL="914400" rtl="0" algn="l">
              <a:lnSpc>
                <a:spcPct val="115000"/>
              </a:lnSpc>
              <a:spcBef>
                <a:spcPts val="0"/>
              </a:spcBef>
              <a:spcAft>
                <a:spcPts val="0"/>
              </a:spcAft>
              <a:buSzPts val="1400"/>
              <a:buChar char="○"/>
            </a:pPr>
            <a:r>
              <a:rPr lang="en" sz="1400" u="sng">
                <a:solidFill>
                  <a:schemeClr val="hlink"/>
                </a:solidFill>
                <a:hlinkClick r:id="rId5"/>
              </a:rPr>
              <a:t>stephan.smith@noaa.gov</a:t>
            </a:r>
            <a:endParaRPr sz="1400"/>
          </a:p>
          <a:p>
            <a:pPr indent="-330200" lvl="0" marL="457200" rtl="0" algn="l">
              <a:lnSpc>
                <a:spcPct val="115000"/>
              </a:lnSpc>
              <a:spcBef>
                <a:spcPts val="0"/>
              </a:spcBef>
              <a:spcAft>
                <a:spcPts val="0"/>
              </a:spcAft>
              <a:buSzPts val="1600"/>
              <a:buChar char="●"/>
            </a:pPr>
            <a:r>
              <a:rPr lang="en" sz="1600"/>
              <a:t>Ivanka Stajner - Acting Director,  NOAA Environmental Modeling Center</a:t>
            </a:r>
            <a:endParaRPr sz="1600"/>
          </a:p>
          <a:p>
            <a:pPr indent="-317500" lvl="1" marL="914400" rtl="0" algn="l">
              <a:lnSpc>
                <a:spcPct val="115000"/>
              </a:lnSpc>
              <a:spcBef>
                <a:spcPts val="0"/>
              </a:spcBef>
              <a:spcAft>
                <a:spcPts val="0"/>
              </a:spcAft>
              <a:buSzPts val="1400"/>
              <a:buChar char="○"/>
            </a:pPr>
            <a:r>
              <a:rPr lang="en" sz="1400" u="sng">
                <a:solidFill>
                  <a:schemeClr val="hlink"/>
                </a:solidFill>
                <a:hlinkClick r:id="rId6"/>
              </a:rPr>
              <a:t>ivanka.stajner@noaa.gov</a:t>
            </a:r>
            <a:endParaRPr sz="1400"/>
          </a:p>
        </p:txBody>
      </p:sp>
      <p:sp>
        <p:nvSpPr>
          <p:cNvPr id="556" name="Google Shape;556;g2e8b70e8014_0_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0" name="Shape 560"/>
        <p:cNvGrpSpPr/>
        <p:nvPr/>
      </p:nvGrpSpPr>
      <p:grpSpPr>
        <a:xfrm>
          <a:off x="0" y="0"/>
          <a:ext cx="0" cy="0"/>
          <a:chOff x="0" y="0"/>
          <a:chExt cx="0" cy="0"/>
        </a:xfrm>
      </p:grpSpPr>
      <p:sp>
        <p:nvSpPr>
          <p:cNvPr id="561" name="Google Shape;561;g2ed865ed112_0_3"/>
          <p:cNvSpPr txBox="1"/>
          <p:nvPr>
            <p:ph type="title"/>
          </p:nvPr>
        </p:nvSpPr>
        <p:spPr>
          <a:xfrm>
            <a:off x="729450" y="1318650"/>
            <a:ext cx="66933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Data Assimilation and its Relevance in the Modern World</a:t>
            </a:r>
            <a:endParaRPr/>
          </a:p>
        </p:txBody>
      </p:sp>
      <p:sp>
        <p:nvSpPr>
          <p:cNvPr id="562" name="Google Shape;562;g2ed865ed112_0_3"/>
          <p:cNvSpPr txBox="1"/>
          <p:nvPr>
            <p:ph idx="1" type="body"/>
          </p:nvPr>
        </p:nvSpPr>
        <p:spPr>
          <a:xfrm>
            <a:off x="729450" y="2078875"/>
            <a:ext cx="8164200" cy="30645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sz="1400"/>
              <a:t>Data Assimilation (DA) is observations combined with a computer model </a:t>
            </a:r>
            <a:endParaRPr sz="1400"/>
          </a:p>
          <a:p>
            <a:pPr indent="-317500" lvl="1" marL="914400" rtl="0" algn="l">
              <a:lnSpc>
                <a:spcPct val="115000"/>
              </a:lnSpc>
              <a:spcBef>
                <a:spcPts val="0"/>
              </a:spcBef>
              <a:spcAft>
                <a:spcPts val="0"/>
              </a:spcAft>
              <a:buSzPts val="1400"/>
              <a:buChar char="○"/>
            </a:pPr>
            <a:r>
              <a:rPr lang="en" sz="1400">
                <a:solidFill>
                  <a:srgbClr val="595959"/>
                </a:solidFill>
              </a:rPr>
              <a:t>Applications</a:t>
            </a:r>
            <a:r>
              <a:rPr lang="en" sz="1400"/>
              <a:t> for atmosphere, ocean, land, etc…</a:t>
            </a:r>
            <a:endParaRPr sz="1400"/>
          </a:p>
          <a:p>
            <a:pPr indent="-317500" lvl="0" marL="457200" rtl="0" algn="l">
              <a:lnSpc>
                <a:spcPct val="115000"/>
              </a:lnSpc>
              <a:spcBef>
                <a:spcPts val="0"/>
              </a:spcBef>
              <a:spcAft>
                <a:spcPts val="0"/>
              </a:spcAft>
              <a:buSzPts val="1400"/>
              <a:buChar char="●"/>
            </a:pPr>
            <a:r>
              <a:rPr lang="en" sz="1400"/>
              <a:t>Can be combined with Machine-learning (ML)  which can help “sort through the data” but cannot replace DA…at least not right now</a:t>
            </a:r>
            <a:endParaRPr sz="1400"/>
          </a:p>
          <a:p>
            <a:pPr indent="-317500" lvl="0" marL="457200" rtl="0" algn="l">
              <a:lnSpc>
                <a:spcPct val="115000"/>
              </a:lnSpc>
              <a:spcBef>
                <a:spcPts val="0"/>
              </a:spcBef>
              <a:spcAft>
                <a:spcPts val="0"/>
              </a:spcAft>
              <a:buSzPts val="1400"/>
              <a:buChar char="●"/>
            </a:pPr>
            <a:r>
              <a:rPr lang="en" sz="1400"/>
              <a:t>DA addresses nearly all NOAA mission areas across all scales</a:t>
            </a:r>
            <a:endParaRPr sz="1400"/>
          </a:p>
          <a:p>
            <a:pPr indent="-317500" lvl="0" marL="457200" rtl="0" algn="l">
              <a:lnSpc>
                <a:spcPct val="115000"/>
              </a:lnSpc>
              <a:spcBef>
                <a:spcPts val="0"/>
              </a:spcBef>
              <a:spcAft>
                <a:spcPts val="0"/>
              </a:spcAft>
              <a:buSzPts val="1400"/>
              <a:buChar char="●"/>
            </a:pPr>
            <a:r>
              <a:rPr lang="en" sz="1400"/>
              <a:t>With more effective use of satellite, surface, air and ocean observations, DA can improve: </a:t>
            </a:r>
            <a:endParaRPr sz="1400"/>
          </a:p>
          <a:p>
            <a:pPr indent="-317500" lvl="1" marL="914400" rtl="0" algn="l">
              <a:lnSpc>
                <a:spcPct val="115000"/>
              </a:lnSpc>
              <a:spcBef>
                <a:spcPts val="0"/>
              </a:spcBef>
              <a:spcAft>
                <a:spcPts val="0"/>
              </a:spcAft>
              <a:buSzPts val="1400"/>
              <a:buChar char="○"/>
            </a:pPr>
            <a:r>
              <a:rPr lang="en" sz="1400"/>
              <a:t>Tropical cyclone intensity and rainfall projection</a:t>
            </a:r>
            <a:endParaRPr sz="1400"/>
          </a:p>
          <a:p>
            <a:pPr indent="-317500" lvl="1" marL="914400" rtl="0" algn="l">
              <a:lnSpc>
                <a:spcPct val="115000"/>
              </a:lnSpc>
              <a:spcBef>
                <a:spcPts val="0"/>
              </a:spcBef>
              <a:spcAft>
                <a:spcPts val="0"/>
              </a:spcAft>
              <a:buSzPts val="1400"/>
              <a:buChar char="○"/>
            </a:pPr>
            <a:r>
              <a:rPr lang="en" sz="1400"/>
              <a:t>Surface wind estimates</a:t>
            </a:r>
            <a:endParaRPr sz="1400"/>
          </a:p>
          <a:p>
            <a:pPr indent="-317500" lvl="1" marL="914400" rtl="0" algn="l">
              <a:lnSpc>
                <a:spcPct val="115000"/>
              </a:lnSpc>
              <a:spcBef>
                <a:spcPts val="0"/>
              </a:spcBef>
              <a:spcAft>
                <a:spcPts val="0"/>
              </a:spcAft>
              <a:buSzPts val="1400"/>
              <a:buChar char="○"/>
            </a:pPr>
            <a:r>
              <a:rPr lang="en" sz="1400"/>
              <a:t>Snow depth and snow cover forecasts in winter storms </a:t>
            </a:r>
            <a:endParaRPr sz="1400"/>
          </a:p>
        </p:txBody>
      </p:sp>
      <p:sp>
        <p:nvSpPr>
          <p:cNvPr id="563" name="Google Shape;563;g2ed865ed112_0_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7" name="Shape 567"/>
        <p:cNvGrpSpPr/>
        <p:nvPr/>
      </p:nvGrpSpPr>
      <p:grpSpPr>
        <a:xfrm>
          <a:off x="0" y="0"/>
          <a:ext cx="0" cy="0"/>
          <a:chOff x="0" y="0"/>
          <a:chExt cx="0" cy="0"/>
        </a:xfrm>
      </p:grpSpPr>
      <p:sp>
        <p:nvSpPr>
          <p:cNvPr id="568" name="Google Shape;568;g2ed865ed112_0_9"/>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Societal Impacts, Needs and Goals </a:t>
            </a:r>
            <a:endParaRPr/>
          </a:p>
        </p:txBody>
      </p:sp>
      <p:sp>
        <p:nvSpPr>
          <p:cNvPr id="569" name="Google Shape;569;g2ed865ed112_0_9"/>
          <p:cNvSpPr txBox="1"/>
          <p:nvPr>
            <p:ph idx="1" type="body"/>
          </p:nvPr>
        </p:nvSpPr>
        <p:spPr>
          <a:xfrm>
            <a:off x="729450" y="1758950"/>
            <a:ext cx="2328000" cy="31884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300"/>
              <a:buNone/>
            </a:pPr>
            <a:r>
              <a:rPr b="1" lang="en" sz="2123"/>
              <a:t>Why</a:t>
            </a:r>
            <a:endParaRPr/>
          </a:p>
          <a:p>
            <a:pPr indent="-311150" lvl="0" marL="457200" rtl="0" algn="l">
              <a:lnSpc>
                <a:spcPct val="115000"/>
              </a:lnSpc>
              <a:spcBef>
                <a:spcPts val="0"/>
              </a:spcBef>
              <a:spcAft>
                <a:spcPts val="0"/>
              </a:spcAft>
              <a:buSzPts val="1300"/>
              <a:buChar char="●"/>
            </a:pPr>
            <a:r>
              <a:rPr lang="en"/>
              <a:t>Hurricane forecasting</a:t>
            </a:r>
            <a:endParaRPr/>
          </a:p>
          <a:p>
            <a:pPr indent="-311150" lvl="0" marL="457200" rtl="0" algn="l">
              <a:lnSpc>
                <a:spcPct val="115000"/>
              </a:lnSpc>
              <a:spcBef>
                <a:spcPts val="0"/>
              </a:spcBef>
              <a:spcAft>
                <a:spcPts val="0"/>
              </a:spcAft>
              <a:buSzPts val="1300"/>
              <a:buChar char="●"/>
            </a:pPr>
            <a:r>
              <a:rPr lang="en"/>
              <a:t>Onset of flash flooding</a:t>
            </a:r>
            <a:endParaRPr/>
          </a:p>
          <a:p>
            <a:pPr indent="-311150" lvl="0" marL="457200" rtl="0" algn="l">
              <a:lnSpc>
                <a:spcPct val="115000"/>
              </a:lnSpc>
              <a:spcBef>
                <a:spcPts val="0"/>
              </a:spcBef>
              <a:spcAft>
                <a:spcPts val="0"/>
              </a:spcAft>
              <a:buSzPts val="1300"/>
              <a:buChar char="●"/>
            </a:pPr>
            <a:r>
              <a:rPr lang="en"/>
              <a:t>Severe weather</a:t>
            </a:r>
            <a:endParaRPr/>
          </a:p>
          <a:p>
            <a:pPr indent="-298450" lvl="1" marL="914400" rtl="0" algn="l">
              <a:lnSpc>
                <a:spcPct val="115000"/>
              </a:lnSpc>
              <a:spcBef>
                <a:spcPts val="0"/>
              </a:spcBef>
              <a:spcAft>
                <a:spcPts val="0"/>
              </a:spcAft>
              <a:buSzPts val="1100"/>
              <a:buChar char="○"/>
            </a:pPr>
            <a:r>
              <a:rPr lang="en"/>
              <a:t>Hail</a:t>
            </a:r>
            <a:endParaRPr/>
          </a:p>
          <a:p>
            <a:pPr indent="-298450" lvl="1" marL="914400" rtl="0" algn="l">
              <a:lnSpc>
                <a:spcPct val="115000"/>
              </a:lnSpc>
              <a:spcBef>
                <a:spcPts val="0"/>
              </a:spcBef>
              <a:spcAft>
                <a:spcPts val="0"/>
              </a:spcAft>
              <a:buSzPts val="1100"/>
              <a:buChar char="○"/>
            </a:pPr>
            <a:r>
              <a:rPr lang="en"/>
              <a:t>Tornadoes</a:t>
            </a:r>
            <a:endParaRPr/>
          </a:p>
          <a:p>
            <a:pPr indent="-298450" lvl="1" marL="914400" rtl="0" algn="l">
              <a:lnSpc>
                <a:spcPct val="115000"/>
              </a:lnSpc>
              <a:spcBef>
                <a:spcPts val="0"/>
              </a:spcBef>
              <a:spcAft>
                <a:spcPts val="0"/>
              </a:spcAft>
              <a:buSzPts val="1100"/>
              <a:buChar char="○"/>
            </a:pPr>
            <a:r>
              <a:rPr lang="en"/>
              <a:t>Lightning </a:t>
            </a:r>
            <a:endParaRPr/>
          </a:p>
          <a:p>
            <a:pPr indent="-298450" lvl="1" marL="914400" rtl="0" algn="l">
              <a:lnSpc>
                <a:spcPct val="115000"/>
              </a:lnSpc>
              <a:spcBef>
                <a:spcPts val="0"/>
              </a:spcBef>
              <a:spcAft>
                <a:spcPts val="0"/>
              </a:spcAft>
              <a:buSzPts val="1100"/>
              <a:buChar char="○"/>
            </a:pPr>
            <a:r>
              <a:rPr lang="en"/>
              <a:t>Wind</a:t>
            </a:r>
            <a:endParaRPr/>
          </a:p>
          <a:p>
            <a:pPr indent="-311150" lvl="0" marL="457200" rtl="0" algn="l">
              <a:lnSpc>
                <a:spcPct val="115000"/>
              </a:lnSpc>
              <a:spcBef>
                <a:spcPts val="0"/>
              </a:spcBef>
              <a:spcAft>
                <a:spcPts val="0"/>
              </a:spcAft>
              <a:buSzPts val="1300"/>
              <a:buChar char="●"/>
            </a:pPr>
            <a:r>
              <a:rPr lang="en"/>
              <a:t>Drought</a:t>
            </a:r>
            <a:endParaRPr/>
          </a:p>
          <a:p>
            <a:pPr indent="-311150" lvl="0" marL="457200" rtl="0" algn="l">
              <a:lnSpc>
                <a:spcPct val="115000"/>
              </a:lnSpc>
              <a:spcBef>
                <a:spcPts val="0"/>
              </a:spcBef>
              <a:spcAft>
                <a:spcPts val="0"/>
              </a:spcAft>
              <a:buSzPts val="1300"/>
              <a:buChar char="●"/>
            </a:pPr>
            <a:r>
              <a:rPr lang="en"/>
              <a:t>Cold snaps</a:t>
            </a:r>
            <a:endParaRPr/>
          </a:p>
          <a:p>
            <a:pPr indent="-311150" lvl="0" marL="457200" rtl="0" algn="l">
              <a:lnSpc>
                <a:spcPct val="115000"/>
              </a:lnSpc>
              <a:spcBef>
                <a:spcPts val="0"/>
              </a:spcBef>
              <a:spcAft>
                <a:spcPts val="0"/>
              </a:spcAft>
              <a:buSzPts val="1300"/>
              <a:buChar char="●"/>
            </a:pPr>
            <a:r>
              <a:rPr lang="en"/>
              <a:t>Heat waves</a:t>
            </a:r>
            <a:endParaRPr/>
          </a:p>
          <a:p>
            <a:pPr indent="-311150" lvl="0" marL="457200" rtl="0" algn="l">
              <a:lnSpc>
                <a:spcPct val="115000"/>
              </a:lnSpc>
              <a:spcBef>
                <a:spcPts val="0"/>
              </a:spcBef>
              <a:spcAft>
                <a:spcPts val="0"/>
              </a:spcAft>
              <a:buSzPts val="1300"/>
              <a:buChar char="●"/>
            </a:pPr>
            <a:r>
              <a:rPr lang="en"/>
              <a:t>Soil moisture</a:t>
            </a:r>
            <a:endParaRPr/>
          </a:p>
          <a:p>
            <a:pPr indent="-311150" lvl="0" marL="457200" rtl="0" algn="l">
              <a:lnSpc>
                <a:spcPct val="115000"/>
              </a:lnSpc>
              <a:spcBef>
                <a:spcPts val="0"/>
              </a:spcBef>
              <a:spcAft>
                <a:spcPts val="0"/>
              </a:spcAft>
              <a:buSzPts val="1300"/>
              <a:buChar char="●"/>
            </a:pPr>
            <a:r>
              <a:rPr lang="en"/>
              <a:t>Ocean temperature</a:t>
            </a:r>
            <a:endParaRPr/>
          </a:p>
        </p:txBody>
      </p:sp>
      <p:sp>
        <p:nvSpPr>
          <p:cNvPr id="570" name="Google Shape;570;g2ed865ed112_0_9"/>
          <p:cNvSpPr txBox="1"/>
          <p:nvPr>
            <p:ph idx="1" type="body"/>
          </p:nvPr>
        </p:nvSpPr>
        <p:spPr>
          <a:xfrm>
            <a:off x="5385450" y="1758950"/>
            <a:ext cx="3508200" cy="31884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300"/>
              <a:buNone/>
            </a:pPr>
            <a:r>
              <a:rPr b="1" lang="en" sz="2100"/>
              <a:t>Outcomes</a:t>
            </a:r>
            <a:endParaRPr b="1" sz="1800"/>
          </a:p>
          <a:p>
            <a:pPr indent="-311150" lvl="0" marL="457200" rtl="0" algn="l">
              <a:lnSpc>
                <a:spcPct val="115000"/>
              </a:lnSpc>
              <a:spcBef>
                <a:spcPts val="0"/>
              </a:spcBef>
              <a:spcAft>
                <a:spcPts val="0"/>
              </a:spcAft>
              <a:buSzPts val="1300"/>
              <a:buChar char="●"/>
            </a:pPr>
            <a:r>
              <a:rPr lang="en"/>
              <a:t>Train the next generation of  DA experts</a:t>
            </a:r>
            <a:endParaRPr/>
          </a:p>
          <a:p>
            <a:pPr indent="-311150" lvl="0" marL="457200" rtl="0" algn="l">
              <a:lnSpc>
                <a:spcPct val="115000"/>
              </a:lnSpc>
              <a:spcBef>
                <a:spcPts val="0"/>
              </a:spcBef>
              <a:spcAft>
                <a:spcPts val="0"/>
              </a:spcAft>
              <a:buSzPts val="1300"/>
              <a:buChar char="●"/>
            </a:pPr>
            <a:r>
              <a:rPr lang="en"/>
              <a:t>UFS innovations </a:t>
            </a:r>
            <a:endParaRPr/>
          </a:p>
          <a:p>
            <a:pPr indent="-311150" lvl="0" marL="457200" rtl="0" algn="l">
              <a:lnSpc>
                <a:spcPct val="115000"/>
              </a:lnSpc>
              <a:spcBef>
                <a:spcPts val="0"/>
              </a:spcBef>
              <a:spcAft>
                <a:spcPts val="0"/>
              </a:spcAft>
              <a:buSzPts val="1300"/>
              <a:buChar char="●"/>
            </a:pPr>
            <a:r>
              <a:rPr lang="en"/>
              <a:t>DA/ML advancements </a:t>
            </a:r>
            <a:endParaRPr/>
          </a:p>
          <a:p>
            <a:pPr indent="-311150" lvl="0" marL="457200" rtl="0" algn="l">
              <a:lnSpc>
                <a:spcPct val="115000"/>
              </a:lnSpc>
              <a:spcBef>
                <a:spcPts val="0"/>
              </a:spcBef>
              <a:spcAft>
                <a:spcPts val="0"/>
              </a:spcAft>
              <a:buSzPts val="1300"/>
              <a:buChar char="●"/>
            </a:pPr>
            <a:r>
              <a:rPr lang="en"/>
              <a:t>Community involvement</a:t>
            </a:r>
            <a:endParaRPr/>
          </a:p>
          <a:p>
            <a:pPr indent="-311150" lvl="0" marL="457200" rtl="0" algn="l">
              <a:lnSpc>
                <a:spcPct val="115000"/>
              </a:lnSpc>
              <a:spcBef>
                <a:spcPts val="0"/>
              </a:spcBef>
              <a:spcAft>
                <a:spcPts val="0"/>
              </a:spcAft>
              <a:buSzPts val="1300"/>
              <a:buChar char="●"/>
            </a:pPr>
            <a:r>
              <a:rPr lang="en"/>
              <a:t>Infrastructure improvements</a:t>
            </a:r>
            <a:endParaRPr/>
          </a:p>
          <a:p>
            <a:pPr indent="-311150" lvl="0" marL="457200" rtl="0" algn="l">
              <a:lnSpc>
                <a:spcPct val="115000"/>
              </a:lnSpc>
              <a:spcBef>
                <a:spcPts val="0"/>
              </a:spcBef>
              <a:spcAft>
                <a:spcPts val="0"/>
              </a:spcAft>
              <a:buSzPts val="1300"/>
              <a:buChar char="●"/>
            </a:pPr>
            <a:r>
              <a:rPr lang="en"/>
              <a:t>Climate and Weather-ready nation</a:t>
            </a:r>
            <a:endParaRPr/>
          </a:p>
          <a:p>
            <a:pPr indent="-311150" lvl="0" marL="457200" rtl="0" algn="l">
              <a:lnSpc>
                <a:spcPct val="115000"/>
              </a:lnSpc>
              <a:spcBef>
                <a:spcPts val="0"/>
              </a:spcBef>
              <a:spcAft>
                <a:spcPts val="0"/>
              </a:spcAft>
              <a:buSzPts val="1300"/>
              <a:buChar char="●"/>
            </a:pPr>
            <a:r>
              <a:rPr lang="en"/>
              <a:t>Increase obs. usage</a:t>
            </a:r>
            <a:endParaRPr/>
          </a:p>
        </p:txBody>
      </p:sp>
      <p:cxnSp>
        <p:nvCxnSpPr>
          <p:cNvPr id="571" name="Google Shape;571;g2ed865ed112_0_9"/>
          <p:cNvCxnSpPr/>
          <p:nvPr/>
        </p:nvCxnSpPr>
        <p:spPr>
          <a:xfrm>
            <a:off x="3057450" y="1758950"/>
            <a:ext cx="0" cy="3188400"/>
          </a:xfrm>
          <a:prstGeom prst="straightConnector1">
            <a:avLst/>
          </a:prstGeom>
          <a:noFill/>
          <a:ln cap="flat" cmpd="sng" w="19050">
            <a:solidFill>
              <a:schemeClr val="dk2"/>
            </a:solidFill>
            <a:prstDash val="solid"/>
            <a:round/>
            <a:headEnd len="sm" w="sm" type="none"/>
            <a:tailEnd len="sm" w="sm" type="none"/>
          </a:ln>
        </p:spPr>
      </p:cxnSp>
      <p:cxnSp>
        <p:nvCxnSpPr>
          <p:cNvPr id="572" name="Google Shape;572;g2ed865ed112_0_9"/>
          <p:cNvCxnSpPr/>
          <p:nvPr/>
        </p:nvCxnSpPr>
        <p:spPr>
          <a:xfrm>
            <a:off x="5381691" y="1759512"/>
            <a:ext cx="0" cy="3188400"/>
          </a:xfrm>
          <a:prstGeom prst="straightConnector1">
            <a:avLst/>
          </a:prstGeom>
          <a:noFill/>
          <a:ln cap="flat" cmpd="sng" w="19050">
            <a:solidFill>
              <a:schemeClr val="dk2"/>
            </a:solidFill>
            <a:prstDash val="solid"/>
            <a:round/>
            <a:headEnd len="sm" w="sm" type="none"/>
            <a:tailEnd len="sm" w="sm" type="none"/>
          </a:ln>
        </p:spPr>
      </p:cxnSp>
      <p:pic>
        <p:nvPicPr>
          <p:cNvPr id="573" name="Google Shape;573;g2ed865ed112_0_9"/>
          <p:cNvPicPr preferRelativeResize="0"/>
          <p:nvPr/>
        </p:nvPicPr>
        <p:blipFill rotWithShape="1">
          <a:blip r:embed="rId3">
            <a:alphaModFix/>
          </a:blip>
          <a:srcRect b="4845" l="12986" r="33171" t="4254"/>
          <a:stretch/>
        </p:blipFill>
        <p:spPr>
          <a:xfrm>
            <a:off x="7934825" y="551300"/>
            <a:ext cx="1148449" cy="1454151"/>
          </a:xfrm>
          <a:prstGeom prst="rect">
            <a:avLst/>
          </a:prstGeom>
          <a:noFill/>
          <a:ln cap="flat" cmpd="sng" w="9525">
            <a:solidFill>
              <a:schemeClr val="dk2"/>
            </a:solidFill>
            <a:prstDash val="solid"/>
            <a:round/>
            <a:headEnd len="sm" w="sm" type="none"/>
            <a:tailEnd len="sm" w="sm" type="none"/>
          </a:ln>
        </p:spPr>
      </p:pic>
      <p:sp>
        <p:nvSpPr>
          <p:cNvPr id="574" name="Google Shape;574;g2ed865ed112_0_9"/>
          <p:cNvSpPr txBox="1"/>
          <p:nvPr>
            <p:ph idx="1" type="body"/>
          </p:nvPr>
        </p:nvSpPr>
        <p:spPr>
          <a:xfrm>
            <a:off x="3057450" y="1758950"/>
            <a:ext cx="2328000" cy="31884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300"/>
              <a:buNone/>
            </a:pPr>
            <a:r>
              <a:rPr b="1" lang="en" sz="2100"/>
              <a:t>What</a:t>
            </a:r>
            <a:endParaRPr/>
          </a:p>
          <a:p>
            <a:pPr indent="-311150" lvl="0" marL="457200" rtl="0" algn="l">
              <a:lnSpc>
                <a:spcPct val="115000"/>
              </a:lnSpc>
              <a:spcBef>
                <a:spcPts val="0"/>
              </a:spcBef>
              <a:spcAft>
                <a:spcPts val="0"/>
              </a:spcAft>
              <a:buSzPts val="1300"/>
              <a:buChar char="●"/>
            </a:pPr>
            <a:r>
              <a:rPr lang="en"/>
              <a:t>Shortage of DA:</a:t>
            </a:r>
            <a:endParaRPr/>
          </a:p>
          <a:p>
            <a:pPr indent="-298450" lvl="1" marL="914400" rtl="0" algn="l">
              <a:lnSpc>
                <a:spcPct val="115000"/>
              </a:lnSpc>
              <a:spcBef>
                <a:spcPts val="0"/>
              </a:spcBef>
              <a:spcAft>
                <a:spcPts val="0"/>
              </a:spcAft>
              <a:buSzPts val="1100"/>
              <a:buChar char="○"/>
            </a:pPr>
            <a:r>
              <a:rPr lang="en"/>
              <a:t>Experts </a:t>
            </a:r>
            <a:endParaRPr/>
          </a:p>
          <a:p>
            <a:pPr indent="-298450" lvl="1" marL="914400" rtl="0" algn="l">
              <a:lnSpc>
                <a:spcPct val="115000"/>
              </a:lnSpc>
              <a:spcBef>
                <a:spcPts val="0"/>
              </a:spcBef>
              <a:spcAft>
                <a:spcPts val="0"/>
              </a:spcAft>
              <a:buSzPts val="1100"/>
              <a:buChar char="○"/>
            </a:pPr>
            <a:r>
              <a:rPr lang="en"/>
              <a:t>Workforce</a:t>
            </a:r>
            <a:endParaRPr/>
          </a:p>
          <a:p>
            <a:pPr indent="-298450" lvl="1" marL="914400" rtl="0" algn="l">
              <a:lnSpc>
                <a:spcPct val="115000"/>
              </a:lnSpc>
              <a:spcBef>
                <a:spcPts val="0"/>
              </a:spcBef>
              <a:spcAft>
                <a:spcPts val="0"/>
              </a:spcAft>
              <a:buSzPts val="1100"/>
              <a:buChar char="○"/>
            </a:pPr>
            <a:r>
              <a:rPr lang="en"/>
              <a:t>Training</a:t>
            </a:r>
            <a:endParaRPr/>
          </a:p>
          <a:p>
            <a:pPr indent="-311150" lvl="0" marL="457200" rtl="0" algn="l">
              <a:lnSpc>
                <a:spcPct val="115000"/>
              </a:lnSpc>
              <a:spcBef>
                <a:spcPts val="0"/>
              </a:spcBef>
              <a:spcAft>
                <a:spcPts val="0"/>
              </a:spcAft>
              <a:buSzPts val="1300"/>
              <a:buChar char="●"/>
            </a:pPr>
            <a:r>
              <a:rPr lang="en"/>
              <a:t>Sparse observation network/utilization</a:t>
            </a:r>
            <a:endParaRPr/>
          </a:p>
          <a:p>
            <a:pPr indent="-311150" lvl="0" marL="457200" rtl="0" algn="l">
              <a:lnSpc>
                <a:spcPct val="115000"/>
              </a:lnSpc>
              <a:spcBef>
                <a:spcPts val="0"/>
              </a:spcBef>
              <a:spcAft>
                <a:spcPts val="0"/>
              </a:spcAft>
              <a:buSzPts val="1300"/>
              <a:buChar char="●"/>
            </a:pPr>
            <a:r>
              <a:rPr lang="en"/>
              <a:t>Limited infrastructure</a:t>
            </a:r>
            <a:endParaRPr/>
          </a:p>
          <a:p>
            <a:pPr indent="-311150" lvl="0" marL="457200" rtl="0" algn="l">
              <a:lnSpc>
                <a:spcPct val="115000"/>
              </a:lnSpc>
              <a:spcBef>
                <a:spcPts val="0"/>
              </a:spcBef>
              <a:spcAft>
                <a:spcPts val="0"/>
              </a:spcAft>
              <a:buSzPts val="1300"/>
              <a:buChar char="●"/>
            </a:pPr>
            <a:r>
              <a:rPr lang="en"/>
              <a:t>Inefficiencies in R&amp;D and R2O and O2R</a:t>
            </a:r>
            <a:endParaRPr/>
          </a:p>
          <a:p>
            <a:pPr indent="-311150" lvl="0" marL="457200" rtl="0" algn="l">
              <a:lnSpc>
                <a:spcPct val="115000"/>
              </a:lnSpc>
              <a:spcBef>
                <a:spcPts val="0"/>
              </a:spcBef>
              <a:spcAft>
                <a:spcPts val="0"/>
              </a:spcAft>
              <a:buSzPts val="1300"/>
              <a:buChar char="●"/>
            </a:pPr>
            <a:r>
              <a:rPr lang="en"/>
              <a:t>SAB’s </a:t>
            </a:r>
            <a:r>
              <a:rPr lang="en" u="sng">
                <a:solidFill>
                  <a:schemeClr val="hlink"/>
                </a:solidFill>
                <a:hlinkClick r:id="rId4"/>
              </a:rPr>
              <a:t>Priorities for Weather Research</a:t>
            </a:r>
            <a:r>
              <a:rPr lang="en"/>
              <a:t> </a:t>
            </a:r>
            <a:endParaRPr/>
          </a:p>
        </p:txBody>
      </p:sp>
      <p:sp>
        <p:nvSpPr>
          <p:cNvPr id="575" name="Google Shape;575;g2ed865ed112_0_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2ed70024c59_0_392"/>
          <p:cNvSpPr txBox="1"/>
          <p:nvPr/>
        </p:nvSpPr>
        <p:spPr>
          <a:xfrm>
            <a:off x="87525" y="-20725"/>
            <a:ext cx="7323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lang="en" sz="2000">
                <a:solidFill>
                  <a:schemeClr val="lt1"/>
                </a:solidFill>
              </a:rPr>
              <a:t>2021 Vision</a:t>
            </a:r>
            <a:endParaRPr b="1" i="0" sz="2000" u="none" cap="none" strike="noStrike">
              <a:solidFill>
                <a:schemeClr val="lt1"/>
              </a:solidFill>
              <a:latin typeface="Arial"/>
              <a:ea typeface="Arial"/>
              <a:cs typeface="Arial"/>
              <a:sym typeface="Arial"/>
            </a:endParaRPr>
          </a:p>
        </p:txBody>
      </p:sp>
      <p:sp>
        <p:nvSpPr>
          <p:cNvPr id="158" name="Google Shape;158;g2ed70024c59_0_39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cxnSp>
        <p:nvCxnSpPr>
          <p:cNvPr id="159" name="Google Shape;159;g2ed70024c59_0_392"/>
          <p:cNvCxnSpPr/>
          <p:nvPr/>
        </p:nvCxnSpPr>
        <p:spPr>
          <a:xfrm>
            <a:off x="209400" y="2266275"/>
            <a:ext cx="5501700" cy="25800"/>
          </a:xfrm>
          <a:prstGeom prst="straightConnector1">
            <a:avLst/>
          </a:prstGeom>
          <a:noFill/>
          <a:ln cap="flat" cmpd="sng" w="76200">
            <a:solidFill>
              <a:schemeClr val="dk2"/>
            </a:solidFill>
            <a:prstDash val="solid"/>
            <a:round/>
            <a:headEnd len="med" w="med" type="none"/>
            <a:tailEnd len="med" w="med" type="triangle"/>
          </a:ln>
        </p:spPr>
      </p:cxnSp>
      <p:sp>
        <p:nvSpPr>
          <p:cNvPr id="160" name="Google Shape;160;g2ed70024c59_0_392"/>
          <p:cNvSpPr txBox="1"/>
          <p:nvPr/>
        </p:nvSpPr>
        <p:spPr>
          <a:xfrm>
            <a:off x="5852175" y="2129025"/>
            <a:ext cx="2579400" cy="369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500">
                <a:latin typeface="Trebuchet MS"/>
                <a:ea typeface="Trebuchet MS"/>
                <a:cs typeface="Trebuchet MS"/>
                <a:sym typeface="Trebuchet MS"/>
              </a:rPr>
              <a:t>GitHub develop branch</a:t>
            </a:r>
            <a:endParaRPr sz="1500">
              <a:latin typeface="Trebuchet MS"/>
              <a:ea typeface="Trebuchet MS"/>
              <a:cs typeface="Trebuchet MS"/>
              <a:sym typeface="Trebuchet MS"/>
            </a:endParaRPr>
          </a:p>
        </p:txBody>
      </p:sp>
      <p:sp>
        <p:nvSpPr>
          <p:cNvPr id="161" name="Google Shape;161;g2ed70024c59_0_392"/>
          <p:cNvSpPr/>
          <p:nvPr/>
        </p:nvSpPr>
        <p:spPr>
          <a:xfrm flipH="1" rot="10800000">
            <a:off x="324544" y="1997588"/>
            <a:ext cx="281400" cy="217500"/>
          </a:xfrm>
          <a:prstGeom prst="ellipse">
            <a:avLst/>
          </a:prstGeom>
          <a:solidFill>
            <a:schemeClr val="accen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2" name="Google Shape;162;g2ed70024c59_0_392"/>
          <p:cNvSpPr/>
          <p:nvPr/>
        </p:nvSpPr>
        <p:spPr>
          <a:xfrm flipH="1" rot="10800000">
            <a:off x="976238" y="1997588"/>
            <a:ext cx="281400" cy="217500"/>
          </a:xfrm>
          <a:prstGeom prst="ellipse">
            <a:avLst/>
          </a:prstGeom>
          <a:solidFill>
            <a:schemeClr val="accen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3" name="Google Shape;163;g2ed70024c59_0_392"/>
          <p:cNvSpPr/>
          <p:nvPr/>
        </p:nvSpPr>
        <p:spPr>
          <a:xfrm flipH="1" rot="10800000">
            <a:off x="4110094" y="1997588"/>
            <a:ext cx="281400" cy="217500"/>
          </a:xfrm>
          <a:prstGeom prst="ellipse">
            <a:avLst/>
          </a:prstGeom>
          <a:solidFill>
            <a:schemeClr val="accen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4" name="Google Shape;164;g2ed70024c59_0_392"/>
          <p:cNvSpPr/>
          <p:nvPr/>
        </p:nvSpPr>
        <p:spPr>
          <a:xfrm flipH="1" rot="10800000">
            <a:off x="3047231" y="1997588"/>
            <a:ext cx="281400" cy="217500"/>
          </a:xfrm>
          <a:prstGeom prst="ellipse">
            <a:avLst/>
          </a:prstGeom>
          <a:solidFill>
            <a:schemeClr val="accen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5" name="Google Shape;165;g2ed70024c59_0_392"/>
          <p:cNvSpPr/>
          <p:nvPr/>
        </p:nvSpPr>
        <p:spPr>
          <a:xfrm flipH="1" rot="10800000">
            <a:off x="2189156" y="1997588"/>
            <a:ext cx="281400" cy="217500"/>
          </a:xfrm>
          <a:prstGeom prst="ellipse">
            <a:avLst/>
          </a:prstGeom>
          <a:solidFill>
            <a:schemeClr val="accen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6" name="Google Shape;166;g2ed70024c59_0_392"/>
          <p:cNvSpPr/>
          <p:nvPr/>
        </p:nvSpPr>
        <p:spPr>
          <a:xfrm flipH="1" rot="10800000">
            <a:off x="1445381" y="1997588"/>
            <a:ext cx="281400" cy="217500"/>
          </a:xfrm>
          <a:prstGeom prst="ellipse">
            <a:avLst/>
          </a:prstGeom>
          <a:solidFill>
            <a:schemeClr val="accen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7" name="Google Shape;167;g2ed70024c59_0_392"/>
          <p:cNvSpPr/>
          <p:nvPr/>
        </p:nvSpPr>
        <p:spPr>
          <a:xfrm>
            <a:off x="1079438" y="2291925"/>
            <a:ext cx="4542358" cy="1778415"/>
          </a:xfrm>
          <a:custGeom>
            <a:rect b="b" l="l" r="r" t="t"/>
            <a:pathLst>
              <a:path extrusionOk="0" h="35492" w="283853">
                <a:moveTo>
                  <a:pt x="12945" y="0"/>
                </a:moveTo>
                <a:cubicBezTo>
                  <a:pt x="14537" y="5346"/>
                  <a:pt x="-22653" y="26273"/>
                  <a:pt x="22498" y="32073"/>
                </a:cubicBezTo>
                <a:cubicBezTo>
                  <a:pt x="67649" y="37873"/>
                  <a:pt x="240294" y="34347"/>
                  <a:pt x="283853" y="34802"/>
                </a:cubicBezTo>
              </a:path>
            </a:pathLst>
          </a:custGeom>
          <a:noFill/>
          <a:ln cap="flat" cmpd="sng" w="38100">
            <a:solidFill>
              <a:schemeClr val="dk2"/>
            </a:solidFill>
            <a:prstDash val="solid"/>
            <a:round/>
            <a:headEnd len="med" w="med" type="none"/>
            <a:tailEnd len="med" w="med" type="triangle"/>
          </a:ln>
        </p:spPr>
      </p:sp>
      <p:sp>
        <p:nvSpPr>
          <p:cNvPr id="168" name="Google Shape;168;g2ed70024c59_0_392"/>
          <p:cNvSpPr/>
          <p:nvPr/>
        </p:nvSpPr>
        <p:spPr>
          <a:xfrm>
            <a:off x="2370863" y="2272238"/>
            <a:ext cx="3698605" cy="1343461"/>
          </a:xfrm>
          <a:custGeom>
            <a:rect b="b" l="l" r="r" t="t"/>
            <a:pathLst>
              <a:path extrusionOk="0" h="35492" w="283853">
                <a:moveTo>
                  <a:pt x="12945" y="0"/>
                </a:moveTo>
                <a:cubicBezTo>
                  <a:pt x="14537" y="5346"/>
                  <a:pt x="-22653" y="26273"/>
                  <a:pt x="22498" y="32073"/>
                </a:cubicBezTo>
                <a:cubicBezTo>
                  <a:pt x="67649" y="37873"/>
                  <a:pt x="240294" y="34347"/>
                  <a:pt x="283853" y="34802"/>
                </a:cubicBezTo>
              </a:path>
            </a:pathLst>
          </a:custGeom>
          <a:noFill/>
          <a:ln cap="flat" cmpd="sng" w="38100">
            <a:solidFill>
              <a:schemeClr val="dk2"/>
            </a:solidFill>
            <a:prstDash val="solid"/>
            <a:round/>
            <a:headEnd len="med" w="med" type="none"/>
            <a:tailEnd len="med" w="med" type="triangle"/>
          </a:ln>
        </p:spPr>
      </p:sp>
      <p:sp>
        <p:nvSpPr>
          <p:cNvPr id="169" name="Google Shape;169;g2ed70024c59_0_392"/>
          <p:cNvSpPr/>
          <p:nvPr/>
        </p:nvSpPr>
        <p:spPr>
          <a:xfrm>
            <a:off x="3262725" y="2285963"/>
            <a:ext cx="3484296" cy="857221"/>
          </a:xfrm>
          <a:custGeom>
            <a:rect b="b" l="l" r="r" t="t"/>
            <a:pathLst>
              <a:path extrusionOk="0" h="35492" w="283853">
                <a:moveTo>
                  <a:pt x="12945" y="0"/>
                </a:moveTo>
                <a:cubicBezTo>
                  <a:pt x="14537" y="5346"/>
                  <a:pt x="-22653" y="26273"/>
                  <a:pt x="22498" y="32073"/>
                </a:cubicBezTo>
                <a:cubicBezTo>
                  <a:pt x="67649" y="37873"/>
                  <a:pt x="240294" y="34347"/>
                  <a:pt x="283853" y="34802"/>
                </a:cubicBezTo>
              </a:path>
            </a:pathLst>
          </a:custGeom>
          <a:noFill/>
          <a:ln cap="flat" cmpd="sng" w="38100">
            <a:solidFill>
              <a:schemeClr val="dk2"/>
            </a:solidFill>
            <a:prstDash val="solid"/>
            <a:round/>
            <a:headEnd len="med" w="med" type="none"/>
            <a:tailEnd len="med" w="med" type="triangle"/>
          </a:ln>
        </p:spPr>
      </p:sp>
      <p:sp>
        <p:nvSpPr>
          <p:cNvPr id="170" name="Google Shape;170;g2ed70024c59_0_392"/>
          <p:cNvSpPr/>
          <p:nvPr/>
        </p:nvSpPr>
        <p:spPr>
          <a:xfrm flipH="1" rot="10800000">
            <a:off x="2713781" y="1997588"/>
            <a:ext cx="281400" cy="217500"/>
          </a:xfrm>
          <a:prstGeom prst="ellipse">
            <a:avLst/>
          </a:prstGeom>
          <a:solidFill>
            <a:schemeClr val="accen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1" name="Google Shape;171;g2ed70024c59_0_392"/>
          <p:cNvSpPr txBox="1"/>
          <p:nvPr/>
        </p:nvSpPr>
        <p:spPr>
          <a:xfrm>
            <a:off x="5711100" y="3829894"/>
            <a:ext cx="2053500" cy="369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500">
                <a:latin typeface="Trebuchet MS"/>
                <a:ea typeface="Trebuchet MS"/>
                <a:cs typeface="Trebuchet MS"/>
                <a:sym typeface="Trebuchet MS"/>
              </a:rPr>
              <a:t>pub release v N</a:t>
            </a:r>
            <a:endParaRPr sz="1500">
              <a:latin typeface="Trebuchet MS"/>
              <a:ea typeface="Trebuchet MS"/>
              <a:cs typeface="Trebuchet MS"/>
              <a:sym typeface="Trebuchet MS"/>
            </a:endParaRPr>
          </a:p>
        </p:txBody>
      </p:sp>
      <p:sp>
        <p:nvSpPr>
          <p:cNvPr id="172" name="Google Shape;172;g2ed70024c59_0_392"/>
          <p:cNvSpPr txBox="1"/>
          <p:nvPr/>
        </p:nvSpPr>
        <p:spPr>
          <a:xfrm>
            <a:off x="6834806" y="2979459"/>
            <a:ext cx="2053500" cy="369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500">
                <a:latin typeface="Trebuchet MS"/>
                <a:ea typeface="Trebuchet MS"/>
                <a:cs typeface="Trebuchet MS"/>
                <a:sym typeface="Trebuchet MS"/>
              </a:rPr>
              <a:t>pub release v N+2</a:t>
            </a:r>
            <a:endParaRPr sz="1500">
              <a:latin typeface="Trebuchet MS"/>
              <a:ea typeface="Trebuchet MS"/>
              <a:cs typeface="Trebuchet MS"/>
              <a:sym typeface="Trebuchet MS"/>
            </a:endParaRPr>
          </a:p>
        </p:txBody>
      </p:sp>
      <p:sp>
        <p:nvSpPr>
          <p:cNvPr id="173" name="Google Shape;173;g2ed70024c59_0_392"/>
          <p:cNvSpPr txBox="1"/>
          <p:nvPr/>
        </p:nvSpPr>
        <p:spPr>
          <a:xfrm>
            <a:off x="6247950" y="3404681"/>
            <a:ext cx="2053500" cy="369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500">
                <a:latin typeface="Trebuchet MS"/>
                <a:ea typeface="Trebuchet MS"/>
                <a:cs typeface="Trebuchet MS"/>
                <a:sym typeface="Trebuchet MS"/>
              </a:rPr>
              <a:t>pub release v N+1</a:t>
            </a:r>
            <a:endParaRPr sz="1500">
              <a:latin typeface="Trebuchet MS"/>
              <a:ea typeface="Trebuchet MS"/>
              <a:cs typeface="Trebuchet MS"/>
              <a:sym typeface="Trebuchet MS"/>
            </a:endParaRPr>
          </a:p>
        </p:txBody>
      </p:sp>
      <p:sp>
        <p:nvSpPr>
          <p:cNvPr id="174" name="Google Shape;174;g2ed70024c59_0_392"/>
          <p:cNvSpPr/>
          <p:nvPr/>
        </p:nvSpPr>
        <p:spPr>
          <a:xfrm>
            <a:off x="1704241" y="1514376"/>
            <a:ext cx="3520706" cy="751894"/>
          </a:xfrm>
          <a:custGeom>
            <a:rect b="b" l="l" r="r" t="t"/>
            <a:pathLst>
              <a:path extrusionOk="0" h="40101" w="187771">
                <a:moveTo>
                  <a:pt x="13079" y="40101"/>
                </a:moveTo>
                <a:cubicBezTo>
                  <a:pt x="13079" y="33732"/>
                  <a:pt x="-16036" y="7574"/>
                  <a:pt x="13079" y="1887"/>
                </a:cubicBezTo>
                <a:cubicBezTo>
                  <a:pt x="42194" y="-3800"/>
                  <a:pt x="158656" y="5299"/>
                  <a:pt x="187771" y="5981"/>
                </a:cubicBezTo>
              </a:path>
            </a:pathLst>
          </a:custGeom>
          <a:noFill/>
          <a:ln cap="flat" cmpd="sng" w="38100">
            <a:solidFill>
              <a:srgbClr val="6D9EEB"/>
            </a:solidFill>
            <a:prstDash val="solid"/>
            <a:round/>
            <a:headEnd len="med" w="med" type="none"/>
            <a:tailEnd len="med" w="med" type="triangle"/>
          </a:ln>
        </p:spPr>
      </p:sp>
      <p:sp>
        <p:nvSpPr>
          <p:cNvPr id="175" name="Google Shape;175;g2ed70024c59_0_392"/>
          <p:cNvSpPr txBox="1"/>
          <p:nvPr/>
        </p:nvSpPr>
        <p:spPr>
          <a:xfrm>
            <a:off x="5250206" y="1361456"/>
            <a:ext cx="2975100" cy="446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2000">
                <a:solidFill>
                  <a:srgbClr val="6D9EEB"/>
                </a:solidFill>
                <a:latin typeface="Trebuchet MS"/>
                <a:ea typeface="Trebuchet MS"/>
                <a:cs typeface="Trebuchet MS"/>
                <a:sym typeface="Trebuchet MS"/>
              </a:rPr>
              <a:t>O</a:t>
            </a:r>
            <a:r>
              <a:rPr lang="en" sz="2000">
                <a:solidFill>
                  <a:srgbClr val="6D9EEB"/>
                </a:solidFill>
                <a:latin typeface="Trebuchet MS"/>
                <a:ea typeface="Trebuchet MS"/>
                <a:cs typeface="Trebuchet MS"/>
                <a:sym typeface="Trebuchet MS"/>
              </a:rPr>
              <a:t>perational release vX</a:t>
            </a:r>
            <a:endParaRPr sz="2000">
              <a:solidFill>
                <a:srgbClr val="6D9EEB"/>
              </a:solidFill>
              <a:latin typeface="Trebuchet MS"/>
              <a:ea typeface="Trebuchet MS"/>
              <a:cs typeface="Trebuchet MS"/>
              <a:sym typeface="Trebuchet MS"/>
            </a:endParaRPr>
          </a:p>
        </p:txBody>
      </p:sp>
      <p:sp>
        <p:nvSpPr>
          <p:cNvPr id="176" name="Google Shape;176;g2ed70024c59_0_392"/>
          <p:cNvSpPr/>
          <p:nvPr/>
        </p:nvSpPr>
        <p:spPr>
          <a:xfrm flipH="1" rot="10800000">
            <a:off x="6137925" y="2497181"/>
            <a:ext cx="281400" cy="217500"/>
          </a:xfrm>
          <a:prstGeom prst="ellipse">
            <a:avLst/>
          </a:prstGeom>
          <a:solidFill>
            <a:schemeClr val="accen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7" name="Google Shape;177;g2ed70024c59_0_392"/>
          <p:cNvSpPr txBox="1"/>
          <p:nvPr/>
        </p:nvSpPr>
        <p:spPr>
          <a:xfrm>
            <a:off x="6469331" y="2421169"/>
            <a:ext cx="2841600" cy="369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500">
                <a:latin typeface="Trebuchet MS"/>
                <a:ea typeface="Trebuchet MS"/>
                <a:cs typeface="Trebuchet MS"/>
                <a:sym typeface="Trebuchet MS"/>
              </a:rPr>
              <a:t>Commits of innovations</a:t>
            </a:r>
            <a:endParaRPr sz="1500">
              <a:latin typeface="Trebuchet MS"/>
              <a:ea typeface="Trebuchet MS"/>
              <a:cs typeface="Trebuchet MS"/>
              <a:sym typeface="Trebuchet MS"/>
            </a:endParaRPr>
          </a:p>
        </p:txBody>
      </p:sp>
      <p:sp>
        <p:nvSpPr>
          <p:cNvPr id="178" name="Google Shape;178;g2ed70024c59_0_392"/>
          <p:cNvSpPr txBox="1"/>
          <p:nvPr/>
        </p:nvSpPr>
        <p:spPr>
          <a:xfrm>
            <a:off x="324550" y="4512800"/>
            <a:ext cx="7276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Courtesy of UFS Release Coordination WG (POC: </a:t>
            </a:r>
            <a:r>
              <a:rPr lang="en" sz="1350">
                <a:solidFill>
                  <a:srgbClr val="202124"/>
                </a:solidFill>
                <a:latin typeface="Roboto"/>
                <a:ea typeface="Roboto"/>
                <a:cs typeface="Roboto"/>
                <a:sym typeface="Roboto"/>
              </a:rPr>
              <a:t>Ligia Bernardet</a:t>
            </a:r>
            <a:r>
              <a:rPr lang="en"/>
              <a:t> and Mark Potts)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2ed70024c59_0_4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84" name="Google Shape;184;g2ed70024c59_0_420"/>
          <p:cNvSpPr txBox="1"/>
          <p:nvPr/>
        </p:nvSpPr>
        <p:spPr>
          <a:xfrm>
            <a:off x="123825" y="74532"/>
            <a:ext cx="7981500" cy="7716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2000">
                <a:solidFill>
                  <a:schemeClr val="lt1"/>
                </a:solidFill>
              </a:rPr>
              <a:t>How it is Working Today (for some applications)</a:t>
            </a:r>
            <a:endParaRPr b="1" sz="2600">
              <a:solidFill>
                <a:srgbClr val="0099D8"/>
              </a:solidFill>
            </a:endParaRPr>
          </a:p>
        </p:txBody>
      </p:sp>
      <p:cxnSp>
        <p:nvCxnSpPr>
          <p:cNvPr id="185" name="Google Shape;185;g2ed70024c59_0_420"/>
          <p:cNvCxnSpPr/>
          <p:nvPr/>
        </p:nvCxnSpPr>
        <p:spPr>
          <a:xfrm>
            <a:off x="590400" y="2647275"/>
            <a:ext cx="5501700" cy="25800"/>
          </a:xfrm>
          <a:prstGeom prst="straightConnector1">
            <a:avLst/>
          </a:prstGeom>
          <a:noFill/>
          <a:ln cap="flat" cmpd="sng" w="76200">
            <a:solidFill>
              <a:srgbClr val="323B42"/>
            </a:solidFill>
            <a:prstDash val="solid"/>
            <a:round/>
            <a:headEnd len="med" w="med" type="none"/>
            <a:tailEnd len="med" w="med" type="triangle"/>
          </a:ln>
        </p:spPr>
      </p:cxnSp>
      <p:sp>
        <p:nvSpPr>
          <p:cNvPr id="186" name="Google Shape;186;g2ed70024c59_0_420"/>
          <p:cNvSpPr txBox="1"/>
          <p:nvPr/>
        </p:nvSpPr>
        <p:spPr>
          <a:xfrm>
            <a:off x="6150900" y="2427275"/>
            <a:ext cx="3118500" cy="600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500">
                <a:latin typeface="Trebuchet MS"/>
                <a:ea typeface="Trebuchet MS"/>
                <a:cs typeface="Trebuchet MS"/>
                <a:sym typeface="Trebuchet MS"/>
              </a:rPr>
              <a:t>Develop community branch </a:t>
            </a:r>
            <a:endParaRPr sz="1500">
              <a:latin typeface="Trebuchet MS"/>
              <a:ea typeface="Trebuchet MS"/>
              <a:cs typeface="Trebuchet MS"/>
              <a:sym typeface="Trebuchet MS"/>
            </a:endParaRPr>
          </a:p>
          <a:p>
            <a:pPr indent="0" lvl="0" marL="0" rtl="0" algn="l">
              <a:spcBef>
                <a:spcPts val="0"/>
              </a:spcBef>
              <a:spcAft>
                <a:spcPts val="0"/>
              </a:spcAft>
              <a:buNone/>
            </a:pPr>
            <a:r>
              <a:rPr lang="en" sz="1500">
                <a:latin typeface="Trebuchet MS"/>
                <a:ea typeface="Trebuchet MS"/>
                <a:cs typeface="Trebuchet MS"/>
                <a:sym typeface="Trebuchet MS"/>
              </a:rPr>
              <a:t>(EPIC)</a:t>
            </a:r>
            <a:endParaRPr sz="1500">
              <a:latin typeface="Trebuchet MS"/>
              <a:ea typeface="Trebuchet MS"/>
              <a:cs typeface="Trebuchet MS"/>
              <a:sym typeface="Trebuchet MS"/>
            </a:endParaRPr>
          </a:p>
        </p:txBody>
      </p:sp>
      <p:sp>
        <p:nvSpPr>
          <p:cNvPr id="187" name="Google Shape;187;g2ed70024c59_0_420"/>
          <p:cNvSpPr/>
          <p:nvPr/>
        </p:nvSpPr>
        <p:spPr>
          <a:xfrm flipH="1" rot="10800000">
            <a:off x="705544" y="2378588"/>
            <a:ext cx="281400" cy="217500"/>
          </a:xfrm>
          <a:prstGeom prst="ellipse">
            <a:avLst/>
          </a:prstGeom>
          <a:solidFill>
            <a:srgbClr val="0A4595"/>
          </a:solidFill>
          <a:ln cap="flat" cmpd="sng" w="9525">
            <a:solidFill>
              <a:srgbClr val="323B4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8" name="Google Shape;188;g2ed70024c59_0_420"/>
          <p:cNvSpPr/>
          <p:nvPr/>
        </p:nvSpPr>
        <p:spPr>
          <a:xfrm flipH="1" rot="10800000">
            <a:off x="1357238" y="2378588"/>
            <a:ext cx="281400" cy="217500"/>
          </a:xfrm>
          <a:prstGeom prst="ellipse">
            <a:avLst/>
          </a:prstGeom>
          <a:solidFill>
            <a:srgbClr val="0A4595"/>
          </a:solidFill>
          <a:ln cap="flat" cmpd="sng" w="9525">
            <a:solidFill>
              <a:srgbClr val="323B4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9" name="Google Shape;189;g2ed70024c59_0_420"/>
          <p:cNvSpPr/>
          <p:nvPr/>
        </p:nvSpPr>
        <p:spPr>
          <a:xfrm flipH="1" rot="10800000">
            <a:off x="4491094" y="2378588"/>
            <a:ext cx="281400" cy="217500"/>
          </a:xfrm>
          <a:prstGeom prst="ellipse">
            <a:avLst/>
          </a:prstGeom>
          <a:solidFill>
            <a:srgbClr val="0A4595"/>
          </a:solidFill>
          <a:ln cap="flat" cmpd="sng" w="9525">
            <a:solidFill>
              <a:srgbClr val="323B4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90" name="Google Shape;190;g2ed70024c59_0_420"/>
          <p:cNvSpPr/>
          <p:nvPr/>
        </p:nvSpPr>
        <p:spPr>
          <a:xfrm flipH="1" rot="10800000">
            <a:off x="3428231" y="2378588"/>
            <a:ext cx="281400" cy="217500"/>
          </a:xfrm>
          <a:prstGeom prst="ellipse">
            <a:avLst/>
          </a:prstGeom>
          <a:solidFill>
            <a:srgbClr val="0A4595"/>
          </a:solidFill>
          <a:ln cap="flat" cmpd="sng" w="9525">
            <a:solidFill>
              <a:srgbClr val="323B4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91" name="Google Shape;191;g2ed70024c59_0_420"/>
          <p:cNvSpPr/>
          <p:nvPr/>
        </p:nvSpPr>
        <p:spPr>
          <a:xfrm flipH="1" rot="10800000">
            <a:off x="2570156" y="2378588"/>
            <a:ext cx="281400" cy="217500"/>
          </a:xfrm>
          <a:prstGeom prst="ellipse">
            <a:avLst/>
          </a:prstGeom>
          <a:solidFill>
            <a:srgbClr val="0A4595"/>
          </a:solidFill>
          <a:ln cap="flat" cmpd="sng" w="9525">
            <a:solidFill>
              <a:srgbClr val="323B4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92" name="Google Shape;192;g2ed70024c59_0_420"/>
          <p:cNvSpPr/>
          <p:nvPr/>
        </p:nvSpPr>
        <p:spPr>
          <a:xfrm>
            <a:off x="1460438" y="2672925"/>
            <a:ext cx="4542358" cy="1778415"/>
          </a:xfrm>
          <a:custGeom>
            <a:rect b="b" l="l" r="r" t="t"/>
            <a:pathLst>
              <a:path extrusionOk="0" h="35492" w="283853">
                <a:moveTo>
                  <a:pt x="12945" y="0"/>
                </a:moveTo>
                <a:cubicBezTo>
                  <a:pt x="14537" y="5346"/>
                  <a:pt x="-22653" y="26273"/>
                  <a:pt x="22498" y="32073"/>
                </a:cubicBezTo>
                <a:cubicBezTo>
                  <a:pt x="67649" y="37873"/>
                  <a:pt x="240294" y="34347"/>
                  <a:pt x="283853" y="34802"/>
                </a:cubicBezTo>
              </a:path>
            </a:pathLst>
          </a:custGeom>
          <a:noFill/>
          <a:ln cap="flat" cmpd="sng" w="38100">
            <a:solidFill>
              <a:srgbClr val="323B42"/>
            </a:solidFill>
            <a:prstDash val="solid"/>
            <a:round/>
            <a:headEnd len="med" w="med" type="none"/>
            <a:tailEnd len="med" w="med" type="triangle"/>
          </a:ln>
        </p:spPr>
      </p:sp>
      <p:sp>
        <p:nvSpPr>
          <p:cNvPr id="193" name="Google Shape;193;g2ed70024c59_0_420"/>
          <p:cNvSpPr/>
          <p:nvPr/>
        </p:nvSpPr>
        <p:spPr>
          <a:xfrm>
            <a:off x="2751863" y="2653238"/>
            <a:ext cx="3698605" cy="1343461"/>
          </a:xfrm>
          <a:custGeom>
            <a:rect b="b" l="l" r="r" t="t"/>
            <a:pathLst>
              <a:path extrusionOk="0" h="35492" w="283853">
                <a:moveTo>
                  <a:pt x="12945" y="0"/>
                </a:moveTo>
                <a:cubicBezTo>
                  <a:pt x="14537" y="5346"/>
                  <a:pt x="-22653" y="26273"/>
                  <a:pt x="22498" y="32073"/>
                </a:cubicBezTo>
                <a:cubicBezTo>
                  <a:pt x="67649" y="37873"/>
                  <a:pt x="240294" y="34347"/>
                  <a:pt x="283853" y="34802"/>
                </a:cubicBezTo>
              </a:path>
            </a:pathLst>
          </a:custGeom>
          <a:noFill/>
          <a:ln cap="flat" cmpd="sng" w="38100">
            <a:solidFill>
              <a:srgbClr val="323B42"/>
            </a:solidFill>
            <a:prstDash val="solid"/>
            <a:round/>
            <a:headEnd len="med" w="med" type="none"/>
            <a:tailEnd len="med" w="med" type="triangle"/>
          </a:ln>
        </p:spPr>
      </p:sp>
      <p:sp>
        <p:nvSpPr>
          <p:cNvPr id="194" name="Google Shape;194;g2ed70024c59_0_420"/>
          <p:cNvSpPr/>
          <p:nvPr/>
        </p:nvSpPr>
        <p:spPr>
          <a:xfrm>
            <a:off x="3643725" y="2666963"/>
            <a:ext cx="3484296" cy="857221"/>
          </a:xfrm>
          <a:custGeom>
            <a:rect b="b" l="l" r="r" t="t"/>
            <a:pathLst>
              <a:path extrusionOk="0" h="35492" w="283853">
                <a:moveTo>
                  <a:pt x="12945" y="0"/>
                </a:moveTo>
                <a:cubicBezTo>
                  <a:pt x="14537" y="5346"/>
                  <a:pt x="-22653" y="26273"/>
                  <a:pt x="22498" y="32073"/>
                </a:cubicBezTo>
                <a:cubicBezTo>
                  <a:pt x="67649" y="37873"/>
                  <a:pt x="240294" y="34347"/>
                  <a:pt x="283853" y="34802"/>
                </a:cubicBezTo>
              </a:path>
            </a:pathLst>
          </a:custGeom>
          <a:noFill/>
          <a:ln cap="flat" cmpd="sng" w="38100">
            <a:solidFill>
              <a:srgbClr val="323B42"/>
            </a:solidFill>
            <a:prstDash val="solid"/>
            <a:round/>
            <a:headEnd len="med" w="med" type="none"/>
            <a:tailEnd len="med" w="med" type="triangle"/>
          </a:ln>
        </p:spPr>
      </p:sp>
      <p:sp>
        <p:nvSpPr>
          <p:cNvPr id="195" name="Google Shape;195;g2ed70024c59_0_420"/>
          <p:cNvSpPr txBox="1"/>
          <p:nvPr/>
        </p:nvSpPr>
        <p:spPr>
          <a:xfrm>
            <a:off x="6092100" y="4210894"/>
            <a:ext cx="2053500" cy="369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500">
                <a:latin typeface="Trebuchet MS"/>
                <a:ea typeface="Trebuchet MS"/>
                <a:cs typeface="Trebuchet MS"/>
                <a:sym typeface="Trebuchet MS"/>
              </a:rPr>
              <a:t>pub release v N</a:t>
            </a:r>
            <a:endParaRPr sz="1500">
              <a:latin typeface="Trebuchet MS"/>
              <a:ea typeface="Trebuchet MS"/>
              <a:cs typeface="Trebuchet MS"/>
              <a:sym typeface="Trebuchet MS"/>
            </a:endParaRPr>
          </a:p>
        </p:txBody>
      </p:sp>
      <p:sp>
        <p:nvSpPr>
          <p:cNvPr id="196" name="Google Shape;196;g2ed70024c59_0_420"/>
          <p:cNvSpPr txBox="1"/>
          <p:nvPr/>
        </p:nvSpPr>
        <p:spPr>
          <a:xfrm>
            <a:off x="7215806" y="3360459"/>
            <a:ext cx="2053500" cy="369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500">
                <a:latin typeface="Trebuchet MS"/>
                <a:ea typeface="Trebuchet MS"/>
                <a:cs typeface="Trebuchet MS"/>
                <a:sym typeface="Trebuchet MS"/>
              </a:rPr>
              <a:t>pub release v N+2</a:t>
            </a:r>
            <a:endParaRPr sz="1500">
              <a:latin typeface="Trebuchet MS"/>
              <a:ea typeface="Trebuchet MS"/>
              <a:cs typeface="Trebuchet MS"/>
              <a:sym typeface="Trebuchet MS"/>
            </a:endParaRPr>
          </a:p>
        </p:txBody>
      </p:sp>
      <p:sp>
        <p:nvSpPr>
          <p:cNvPr id="197" name="Google Shape;197;g2ed70024c59_0_420"/>
          <p:cNvSpPr txBox="1"/>
          <p:nvPr/>
        </p:nvSpPr>
        <p:spPr>
          <a:xfrm>
            <a:off x="6628950" y="3785681"/>
            <a:ext cx="2053500" cy="369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500">
                <a:latin typeface="Trebuchet MS"/>
                <a:ea typeface="Trebuchet MS"/>
                <a:cs typeface="Trebuchet MS"/>
                <a:sym typeface="Trebuchet MS"/>
              </a:rPr>
              <a:t>pub release v N+1</a:t>
            </a:r>
            <a:endParaRPr sz="1500">
              <a:latin typeface="Trebuchet MS"/>
              <a:ea typeface="Trebuchet MS"/>
              <a:cs typeface="Trebuchet MS"/>
              <a:sym typeface="Trebuchet MS"/>
            </a:endParaRPr>
          </a:p>
        </p:txBody>
      </p:sp>
      <p:cxnSp>
        <p:nvCxnSpPr>
          <p:cNvPr id="198" name="Google Shape;198;g2ed70024c59_0_420"/>
          <p:cNvCxnSpPr/>
          <p:nvPr/>
        </p:nvCxnSpPr>
        <p:spPr>
          <a:xfrm>
            <a:off x="590400" y="1181825"/>
            <a:ext cx="5501700" cy="25800"/>
          </a:xfrm>
          <a:prstGeom prst="straightConnector1">
            <a:avLst/>
          </a:prstGeom>
          <a:noFill/>
          <a:ln cap="flat" cmpd="sng" w="76200">
            <a:solidFill>
              <a:srgbClr val="323B42"/>
            </a:solidFill>
            <a:prstDash val="solid"/>
            <a:round/>
            <a:headEnd len="med" w="med" type="none"/>
            <a:tailEnd len="med" w="med" type="triangle"/>
          </a:ln>
        </p:spPr>
      </p:cxnSp>
      <p:sp>
        <p:nvSpPr>
          <p:cNvPr id="199" name="Google Shape;199;g2ed70024c59_0_420"/>
          <p:cNvSpPr txBox="1"/>
          <p:nvPr/>
        </p:nvSpPr>
        <p:spPr>
          <a:xfrm>
            <a:off x="6096450" y="1010075"/>
            <a:ext cx="3118500" cy="600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500">
                <a:latin typeface="Trebuchet MS"/>
                <a:ea typeface="Trebuchet MS"/>
                <a:cs typeface="Trebuchet MS"/>
                <a:sym typeface="Trebuchet MS"/>
              </a:rPr>
              <a:t>Develop operational branch</a:t>
            </a:r>
            <a:endParaRPr sz="1500">
              <a:latin typeface="Trebuchet MS"/>
              <a:ea typeface="Trebuchet MS"/>
              <a:cs typeface="Trebuchet MS"/>
              <a:sym typeface="Trebuchet MS"/>
            </a:endParaRPr>
          </a:p>
          <a:p>
            <a:pPr indent="0" lvl="0" marL="0" rtl="0" algn="l">
              <a:spcBef>
                <a:spcPts val="0"/>
              </a:spcBef>
              <a:spcAft>
                <a:spcPts val="0"/>
              </a:spcAft>
              <a:buNone/>
            </a:pPr>
            <a:r>
              <a:rPr lang="en" sz="1500">
                <a:latin typeface="Trebuchet MS"/>
                <a:ea typeface="Trebuchet MS"/>
                <a:cs typeface="Trebuchet MS"/>
                <a:sym typeface="Trebuchet MS"/>
              </a:rPr>
              <a:t>(EMC and NOAA Labs)</a:t>
            </a:r>
            <a:endParaRPr sz="1500">
              <a:latin typeface="Trebuchet MS"/>
              <a:ea typeface="Trebuchet MS"/>
              <a:cs typeface="Trebuchet MS"/>
              <a:sym typeface="Trebuchet MS"/>
            </a:endParaRPr>
          </a:p>
        </p:txBody>
      </p:sp>
      <p:sp>
        <p:nvSpPr>
          <p:cNvPr id="200" name="Google Shape;200;g2ed70024c59_0_420"/>
          <p:cNvSpPr/>
          <p:nvPr/>
        </p:nvSpPr>
        <p:spPr>
          <a:xfrm flipH="1" rot="10800000">
            <a:off x="705544" y="863438"/>
            <a:ext cx="281400" cy="217500"/>
          </a:xfrm>
          <a:prstGeom prst="ellipse">
            <a:avLst/>
          </a:prstGeom>
          <a:solidFill>
            <a:srgbClr val="0A4595"/>
          </a:solidFill>
          <a:ln cap="flat" cmpd="sng" w="9525">
            <a:solidFill>
              <a:srgbClr val="323B4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01" name="Google Shape;201;g2ed70024c59_0_420"/>
          <p:cNvSpPr/>
          <p:nvPr/>
        </p:nvSpPr>
        <p:spPr>
          <a:xfrm flipH="1" rot="10800000">
            <a:off x="1391344" y="863438"/>
            <a:ext cx="281400" cy="217500"/>
          </a:xfrm>
          <a:prstGeom prst="ellipse">
            <a:avLst/>
          </a:prstGeom>
          <a:solidFill>
            <a:srgbClr val="0A4595"/>
          </a:solidFill>
          <a:ln cap="flat" cmpd="sng" w="9525">
            <a:solidFill>
              <a:srgbClr val="323B4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02" name="Google Shape;202;g2ed70024c59_0_420"/>
          <p:cNvSpPr/>
          <p:nvPr/>
        </p:nvSpPr>
        <p:spPr>
          <a:xfrm flipH="1" rot="10800000">
            <a:off x="1848544" y="863438"/>
            <a:ext cx="281400" cy="217500"/>
          </a:xfrm>
          <a:prstGeom prst="ellipse">
            <a:avLst/>
          </a:prstGeom>
          <a:solidFill>
            <a:srgbClr val="0A4595"/>
          </a:solidFill>
          <a:ln cap="flat" cmpd="sng" w="9525">
            <a:solidFill>
              <a:srgbClr val="323B4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03" name="Google Shape;203;g2ed70024c59_0_420"/>
          <p:cNvSpPr/>
          <p:nvPr/>
        </p:nvSpPr>
        <p:spPr>
          <a:xfrm flipH="1" rot="10800000">
            <a:off x="2610544" y="863438"/>
            <a:ext cx="281400" cy="217500"/>
          </a:xfrm>
          <a:prstGeom prst="ellipse">
            <a:avLst/>
          </a:prstGeom>
          <a:solidFill>
            <a:srgbClr val="0A4595"/>
          </a:solidFill>
          <a:ln cap="flat" cmpd="sng" w="9525">
            <a:solidFill>
              <a:srgbClr val="323B4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04" name="Google Shape;204;g2ed70024c59_0_420"/>
          <p:cNvSpPr/>
          <p:nvPr/>
        </p:nvSpPr>
        <p:spPr>
          <a:xfrm flipH="1" rot="10800000">
            <a:off x="3067744" y="863438"/>
            <a:ext cx="281400" cy="217500"/>
          </a:xfrm>
          <a:prstGeom prst="ellipse">
            <a:avLst/>
          </a:prstGeom>
          <a:solidFill>
            <a:srgbClr val="0A4595"/>
          </a:solidFill>
          <a:ln cap="flat" cmpd="sng" w="9525">
            <a:solidFill>
              <a:srgbClr val="323B4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05" name="Google Shape;205;g2ed70024c59_0_420"/>
          <p:cNvSpPr/>
          <p:nvPr/>
        </p:nvSpPr>
        <p:spPr>
          <a:xfrm flipH="1" rot="10800000">
            <a:off x="3677344" y="863438"/>
            <a:ext cx="281400" cy="217500"/>
          </a:xfrm>
          <a:prstGeom prst="ellipse">
            <a:avLst/>
          </a:prstGeom>
          <a:solidFill>
            <a:srgbClr val="0A4595"/>
          </a:solidFill>
          <a:ln cap="flat" cmpd="sng" w="9525">
            <a:solidFill>
              <a:srgbClr val="323B4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06" name="Google Shape;206;g2ed70024c59_0_420"/>
          <p:cNvSpPr/>
          <p:nvPr/>
        </p:nvSpPr>
        <p:spPr>
          <a:xfrm flipH="1" rot="10800000">
            <a:off x="4744144" y="863438"/>
            <a:ext cx="281400" cy="217500"/>
          </a:xfrm>
          <a:prstGeom prst="ellipse">
            <a:avLst/>
          </a:prstGeom>
          <a:solidFill>
            <a:srgbClr val="0A4595"/>
          </a:solidFill>
          <a:ln cap="flat" cmpd="sng" w="9525">
            <a:solidFill>
              <a:srgbClr val="323B4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cxnSp>
        <p:nvCxnSpPr>
          <p:cNvPr id="207" name="Google Shape;207;g2ed70024c59_0_420"/>
          <p:cNvCxnSpPr/>
          <p:nvPr/>
        </p:nvCxnSpPr>
        <p:spPr>
          <a:xfrm flipH="1" rot="10800000">
            <a:off x="1530388" y="1288200"/>
            <a:ext cx="3300" cy="1009800"/>
          </a:xfrm>
          <a:prstGeom prst="straightConnector1">
            <a:avLst/>
          </a:prstGeom>
          <a:noFill/>
          <a:ln cap="flat" cmpd="sng" w="76200">
            <a:solidFill>
              <a:srgbClr val="323B42"/>
            </a:solidFill>
            <a:prstDash val="solid"/>
            <a:round/>
            <a:headEnd len="sm" w="sm" type="none"/>
            <a:tailEnd len="sm" w="sm" type="stealth"/>
          </a:ln>
        </p:spPr>
      </p:cxnSp>
      <p:cxnSp>
        <p:nvCxnSpPr>
          <p:cNvPr id="208" name="Google Shape;208;g2ed70024c59_0_420"/>
          <p:cNvCxnSpPr/>
          <p:nvPr/>
        </p:nvCxnSpPr>
        <p:spPr>
          <a:xfrm>
            <a:off x="2751238" y="1380163"/>
            <a:ext cx="0" cy="825900"/>
          </a:xfrm>
          <a:prstGeom prst="straightConnector1">
            <a:avLst/>
          </a:prstGeom>
          <a:noFill/>
          <a:ln cap="flat" cmpd="sng" w="76200">
            <a:solidFill>
              <a:srgbClr val="323B42"/>
            </a:solidFill>
            <a:prstDash val="dash"/>
            <a:round/>
            <a:headEnd len="sm" w="sm" type="none"/>
            <a:tailEnd len="sm" w="sm" type="stealth"/>
          </a:ln>
        </p:spPr>
      </p:cxnSp>
      <p:cxnSp>
        <p:nvCxnSpPr>
          <p:cNvPr id="209" name="Google Shape;209;g2ed70024c59_0_420"/>
          <p:cNvCxnSpPr/>
          <p:nvPr/>
        </p:nvCxnSpPr>
        <p:spPr>
          <a:xfrm rot="10800000">
            <a:off x="3889438" y="1327488"/>
            <a:ext cx="0" cy="881400"/>
          </a:xfrm>
          <a:prstGeom prst="straightConnector1">
            <a:avLst/>
          </a:prstGeom>
          <a:noFill/>
          <a:ln cap="flat" cmpd="sng" w="76200">
            <a:solidFill>
              <a:srgbClr val="323B42"/>
            </a:solidFill>
            <a:prstDash val="dash"/>
            <a:round/>
            <a:headEnd len="sm" w="sm" type="none"/>
            <a:tailEnd len="sm" w="sm" type="stealth"/>
          </a:ln>
        </p:spPr>
      </p:cxnSp>
      <p:sp>
        <p:nvSpPr>
          <p:cNvPr id="210" name="Google Shape;210;g2ed70024c59_0_420"/>
          <p:cNvSpPr txBox="1"/>
          <p:nvPr/>
        </p:nvSpPr>
        <p:spPr>
          <a:xfrm>
            <a:off x="3999700" y="1608163"/>
            <a:ext cx="1770300" cy="21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500">
                <a:latin typeface="Trebuchet MS"/>
                <a:ea typeface="Trebuchet MS"/>
                <a:cs typeface="Trebuchet MS"/>
                <a:sym typeface="Trebuchet MS"/>
              </a:rPr>
              <a:t>EPIC-facilitated </a:t>
            </a:r>
            <a:endParaRPr sz="2400">
              <a:latin typeface="Arial Narrow"/>
              <a:ea typeface="Arial Narrow"/>
              <a:cs typeface="Arial Narrow"/>
              <a:sym typeface="Arial Narrow"/>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g2eb6b86a4bf_0_1"/>
          <p:cNvSpPr txBox="1"/>
          <p:nvPr>
            <p:ph type="title"/>
          </p:nvPr>
        </p:nvSpPr>
        <p:spPr>
          <a:xfrm>
            <a:off x="500425" y="572350"/>
            <a:ext cx="66933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Challenges to Community Modeling Bliss</a:t>
            </a:r>
            <a:endParaRPr/>
          </a:p>
        </p:txBody>
      </p:sp>
      <p:sp>
        <p:nvSpPr>
          <p:cNvPr id="216" name="Google Shape;216;g2eb6b86a4bf_0_1"/>
          <p:cNvSpPr txBox="1"/>
          <p:nvPr>
            <p:ph idx="1" type="body"/>
          </p:nvPr>
        </p:nvSpPr>
        <p:spPr>
          <a:xfrm>
            <a:off x="348025" y="1291225"/>
            <a:ext cx="8424300" cy="32172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Char char="●"/>
            </a:pPr>
            <a:r>
              <a:rPr b="1" lang="en" sz="1600"/>
              <a:t>Technical: </a:t>
            </a:r>
            <a:r>
              <a:rPr lang="en" sz="1600"/>
              <a:t> </a:t>
            </a:r>
            <a:endParaRPr sz="1600"/>
          </a:p>
          <a:p>
            <a:pPr indent="-330200" lvl="1" marL="914400" rtl="0" algn="l">
              <a:lnSpc>
                <a:spcPct val="115000"/>
              </a:lnSpc>
              <a:spcBef>
                <a:spcPts val="0"/>
              </a:spcBef>
              <a:spcAft>
                <a:spcPts val="0"/>
              </a:spcAft>
              <a:buSzPts val="1600"/>
              <a:buChar char="○"/>
            </a:pPr>
            <a:r>
              <a:rPr lang="en" sz="1600"/>
              <a:t>UFS is bulkier than some other research codes (but it is easier to run than ever)</a:t>
            </a:r>
            <a:endParaRPr sz="1600"/>
          </a:p>
          <a:p>
            <a:pPr indent="-330200" lvl="1" marL="914400" rtl="0" algn="l">
              <a:lnSpc>
                <a:spcPct val="115000"/>
              </a:lnSpc>
              <a:spcBef>
                <a:spcPts val="0"/>
              </a:spcBef>
              <a:spcAft>
                <a:spcPts val="0"/>
              </a:spcAft>
              <a:buSzPts val="1600"/>
              <a:buChar char="○"/>
            </a:pPr>
            <a:r>
              <a:rPr lang="en" sz="1600"/>
              <a:t>The research community wants to use new techniques while </a:t>
            </a:r>
            <a:r>
              <a:rPr lang="en" sz="1600"/>
              <a:t>operational standards are often antiquated (sometimes for good reason)</a:t>
            </a:r>
            <a:endParaRPr sz="1600"/>
          </a:p>
          <a:p>
            <a:pPr indent="0" lvl="0" marL="457200" rtl="0" algn="l">
              <a:lnSpc>
                <a:spcPct val="115000"/>
              </a:lnSpc>
              <a:spcBef>
                <a:spcPts val="0"/>
              </a:spcBef>
              <a:spcAft>
                <a:spcPts val="0"/>
              </a:spcAft>
              <a:buSzPts val="1300"/>
              <a:buNone/>
            </a:pPr>
            <a:r>
              <a:t/>
            </a:r>
            <a:endParaRPr sz="1600"/>
          </a:p>
          <a:p>
            <a:pPr indent="-330200" lvl="0" marL="457200" rtl="0" algn="l">
              <a:lnSpc>
                <a:spcPct val="115000"/>
              </a:lnSpc>
              <a:spcBef>
                <a:spcPts val="0"/>
              </a:spcBef>
              <a:spcAft>
                <a:spcPts val="0"/>
              </a:spcAft>
              <a:buSzPts val="1600"/>
              <a:buChar char="●"/>
            </a:pPr>
            <a:r>
              <a:rPr b="1" lang="en" sz="1600"/>
              <a:t>Process / Culture: </a:t>
            </a:r>
            <a:r>
              <a:rPr lang="en" sz="1600"/>
              <a:t> </a:t>
            </a:r>
            <a:endParaRPr sz="1600"/>
          </a:p>
          <a:p>
            <a:pPr indent="-330200" lvl="1" marL="914400" rtl="0" algn="l">
              <a:lnSpc>
                <a:spcPct val="115000"/>
              </a:lnSpc>
              <a:spcBef>
                <a:spcPts val="0"/>
              </a:spcBef>
              <a:spcAft>
                <a:spcPts val="0"/>
              </a:spcAft>
              <a:buSzPts val="1600"/>
              <a:buChar char="○"/>
            </a:pPr>
            <a:r>
              <a:rPr lang="en" sz="1600"/>
              <a:t>Different cultures and communities with different ways of doing things</a:t>
            </a:r>
            <a:endParaRPr sz="1600"/>
          </a:p>
          <a:p>
            <a:pPr indent="-330200" lvl="1" marL="914400" rtl="0" algn="l">
              <a:spcBef>
                <a:spcPts val="0"/>
              </a:spcBef>
              <a:spcAft>
                <a:spcPts val="0"/>
              </a:spcAft>
              <a:buSzPts val="1600"/>
              <a:buChar char="○"/>
            </a:pPr>
            <a:r>
              <a:rPr lang="en" sz="1600"/>
              <a:t>No consistent set of rules for collaboration (e.g. governance)</a:t>
            </a:r>
            <a:endParaRPr sz="1600"/>
          </a:p>
          <a:p>
            <a:pPr indent="0" lvl="0" marL="457200" rtl="0" algn="l">
              <a:lnSpc>
                <a:spcPct val="115000"/>
              </a:lnSpc>
              <a:spcBef>
                <a:spcPts val="0"/>
              </a:spcBef>
              <a:spcAft>
                <a:spcPts val="0"/>
              </a:spcAft>
              <a:buSzPts val="1300"/>
              <a:buNone/>
            </a:pPr>
            <a:r>
              <a:t/>
            </a:r>
            <a:endParaRPr sz="1600"/>
          </a:p>
          <a:p>
            <a:pPr indent="-330200" lvl="0" marL="457200" rtl="0" algn="l">
              <a:lnSpc>
                <a:spcPct val="115000"/>
              </a:lnSpc>
              <a:spcBef>
                <a:spcPts val="0"/>
              </a:spcBef>
              <a:spcAft>
                <a:spcPts val="0"/>
              </a:spcAft>
              <a:buSzPts val="1600"/>
              <a:buChar char="●"/>
            </a:pPr>
            <a:r>
              <a:rPr b="1" lang="en" sz="1600"/>
              <a:t>Budgetary / Organizational: </a:t>
            </a:r>
            <a:endParaRPr b="1" sz="1600"/>
          </a:p>
          <a:p>
            <a:pPr indent="-330200" lvl="1" marL="914400" rtl="0" algn="l">
              <a:lnSpc>
                <a:spcPct val="115000"/>
              </a:lnSpc>
              <a:spcBef>
                <a:spcPts val="0"/>
              </a:spcBef>
              <a:spcAft>
                <a:spcPts val="0"/>
              </a:spcAft>
              <a:buSzPts val="1600"/>
              <a:buChar char="○"/>
            </a:pPr>
            <a:r>
              <a:rPr lang="en" sz="1600"/>
              <a:t>Need to incentivize the research community to participate (</a:t>
            </a:r>
            <a:r>
              <a:rPr lang="en" sz="1600"/>
              <a:t>💰💰💰</a:t>
            </a:r>
            <a:r>
              <a:rPr lang="en" sz="1600"/>
              <a:t>).  </a:t>
            </a:r>
            <a:endParaRPr sz="1600"/>
          </a:p>
          <a:p>
            <a:pPr indent="-330200" lvl="1" marL="914400" rtl="0" algn="l">
              <a:lnSpc>
                <a:spcPct val="115000"/>
              </a:lnSpc>
              <a:spcBef>
                <a:spcPts val="0"/>
              </a:spcBef>
              <a:spcAft>
                <a:spcPts val="0"/>
              </a:spcAft>
              <a:buSzPts val="1600"/>
              <a:buChar char="○"/>
            </a:pPr>
            <a:r>
              <a:rPr lang="en" sz="1600"/>
              <a:t>Need to incentivize the operational community to participate when </a:t>
            </a:r>
            <a:endParaRPr sz="1600"/>
          </a:p>
          <a:p>
            <a:pPr indent="0" lvl="0" marL="914400" rtl="0" algn="l">
              <a:lnSpc>
                <a:spcPct val="115000"/>
              </a:lnSpc>
              <a:spcBef>
                <a:spcPts val="0"/>
              </a:spcBef>
              <a:spcAft>
                <a:spcPts val="0"/>
              </a:spcAft>
              <a:buNone/>
            </a:pPr>
            <a:r>
              <a:rPr lang="en" sz="1600"/>
              <a:t>faced with competing implementation deadlines (</a:t>
            </a:r>
            <a:r>
              <a:rPr lang="en" sz="1500">
                <a:highlight>
                  <a:srgbClr val="FFFFFF"/>
                </a:highlight>
                <a:latin typeface="Roboto"/>
                <a:ea typeface="Roboto"/>
                <a:cs typeface="Roboto"/>
                <a:sym typeface="Roboto"/>
              </a:rPr>
              <a:t>🕐🕐🕐, 💰💰💰</a:t>
            </a:r>
            <a:r>
              <a:rPr lang="en" sz="1600"/>
              <a:t>)</a:t>
            </a:r>
            <a:r>
              <a:rPr lang="en" sz="1600"/>
              <a:t>.</a:t>
            </a:r>
            <a:endParaRPr b="1" sz="1600"/>
          </a:p>
        </p:txBody>
      </p:sp>
      <p:sp>
        <p:nvSpPr>
          <p:cNvPr id="217" name="Google Shape;217;g2eb6b86a4bf_0_1"/>
          <p:cNvSpPr txBox="1"/>
          <p:nvPr/>
        </p:nvSpPr>
        <p:spPr>
          <a:xfrm>
            <a:off x="48425" y="0"/>
            <a:ext cx="6642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lt1"/>
              </a:solidFill>
              <a:latin typeface="Arial"/>
              <a:ea typeface="Arial"/>
              <a:cs typeface="Arial"/>
              <a:sym typeface="Arial"/>
            </a:endParaRPr>
          </a:p>
        </p:txBody>
      </p:sp>
      <p:sp>
        <p:nvSpPr>
          <p:cNvPr id="218" name="Google Shape;218;g2eb6b86a4bf_0_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2ec3a74ee24_1_7"/>
          <p:cNvSpPr txBox="1"/>
          <p:nvPr>
            <p:ph type="title"/>
          </p:nvPr>
        </p:nvSpPr>
        <p:spPr>
          <a:xfrm>
            <a:off x="688075" y="589675"/>
            <a:ext cx="66933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(Possible) Solutions</a:t>
            </a:r>
            <a:endParaRPr/>
          </a:p>
        </p:txBody>
      </p:sp>
      <p:sp>
        <p:nvSpPr>
          <p:cNvPr id="224" name="Google Shape;224;g2ec3a74ee24_1_7"/>
          <p:cNvSpPr txBox="1"/>
          <p:nvPr>
            <p:ph idx="1" type="body"/>
          </p:nvPr>
        </p:nvSpPr>
        <p:spPr>
          <a:xfrm>
            <a:off x="43225" y="1185725"/>
            <a:ext cx="7644900" cy="39486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Char char="●"/>
            </a:pPr>
            <a:r>
              <a:rPr b="1" lang="en" sz="1600"/>
              <a:t>Technical: </a:t>
            </a:r>
            <a:r>
              <a:rPr lang="en" sz="1600"/>
              <a:t> </a:t>
            </a:r>
            <a:endParaRPr sz="1600"/>
          </a:p>
          <a:p>
            <a:pPr indent="-330200" lvl="1" marL="914400" rtl="0" algn="l">
              <a:lnSpc>
                <a:spcPct val="115000"/>
              </a:lnSpc>
              <a:spcBef>
                <a:spcPts val="0"/>
              </a:spcBef>
              <a:spcAft>
                <a:spcPts val="0"/>
              </a:spcAft>
              <a:buSzPts val="1600"/>
              <a:buChar char="○"/>
            </a:pPr>
            <a:r>
              <a:rPr lang="en" sz="1600"/>
              <a:t>Code standards that work for research and operations</a:t>
            </a:r>
            <a:endParaRPr sz="1600"/>
          </a:p>
          <a:p>
            <a:pPr indent="-330200" lvl="1" marL="914400" rtl="0" algn="l">
              <a:lnSpc>
                <a:spcPct val="115000"/>
              </a:lnSpc>
              <a:spcBef>
                <a:spcPts val="0"/>
              </a:spcBef>
              <a:spcAft>
                <a:spcPts val="0"/>
              </a:spcAft>
              <a:buSzPts val="1600"/>
              <a:buChar char="○"/>
            </a:pPr>
            <a:r>
              <a:rPr lang="en" sz="1600"/>
              <a:t>Apply DevOps approaches </a:t>
            </a:r>
            <a:endParaRPr sz="1600"/>
          </a:p>
          <a:p>
            <a:pPr indent="-330200" lvl="2" marL="1371600" rtl="0" algn="l">
              <a:lnSpc>
                <a:spcPct val="115000"/>
              </a:lnSpc>
              <a:spcBef>
                <a:spcPts val="0"/>
              </a:spcBef>
              <a:spcAft>
                <a:spcPts val="0"/>
              </a:spcAft>
              <a:buSzPts val="1600"/>
              <a:buChar char="■"/>
            </a:pPr>
            <a:r>
              <a:rPr lang="en" sz="1600"/>
              <a:t>(e.g. WCCOS2 replica in the cloud, CI/CD, unified workflow tools) </a:t>
            </a:r>
            <a:endParaRPr sz="1600"/>
          </a:p>
          <a:p>
            <a:pPr indent="0" lvl="0" marL="457200" rtl="0" algn="l">
              <a:lnSpc>
                <a:spcPct val="115000"/>
              </a:lnSpc>
              <a:spcBef>
                <a:spcPts val="0"/>
              </a:spcBef>
              <a:spcAft>
                <a:spcPts val="0"/>
              </a:spcAft>
              <a:buSzPts val="1300"/>
              <a:buNone/>
            </a:pPr>
            <a:r>
              <a:t/>
            </a:r>
            <a:endParaRPr/>
          </a:p>
          <a:p>
            <a:pPr indent="-330200" lvl="0" marL="457200" rtl="0" algn="l">
              <a:lnSpc>
                <a:spcPct val="115000"/>
              </a:lnSpc>
              <a:spcBef>
                <a:spcPts val="0"/>
              </a:spcBef>
              <a:spcAft>
                <a:spcPts val="0"/>
              </a:spcAft>
              <a:buSzPts val="1600"/>
              <a:buChar char="●"/>
            </a:pPr>
            <a:r>
              <a:rPr b="1" lang="en" sz="1600"/>
              <a:t>Process / </a:t>
            </a:r>
            <a:r>
              <a:rPr b="1" lang="en" sz="1600"/>
              <a:t>Culture: </a:t>
            </a:r>
            <a:r>
              <a:rPr lang="en" sz="1600"/>
              <a:t> </a:t>
            </a:r>
            <a:endParaRPr sz="1600"/>
          </a:p>
          <a:p>
            <a:pPr indent="-330200" lvl="1" marL="914400" rtl="0" algn="l">
              <a:lnSpc>
                <a:spcPct val="115000"/>
              </a:lnSpc>
              <a:spcBef>
                <a:spcPts val="0"/>
              </a:spcBef>
              <a:spcAft>
                <a:spcPts val="0"/>
              </a:spcAft>
              <a:buSzPts val="1600"/>
              <a:buChar char="○"/>
            </a:pPr>
            <a:r>
              <a:rPr lang="en" sz="1600"/>
              <a:t>Need a UFS governance for research and operations that is followed</a:t>
            </a:r>
            <a:endParaRPr sz="1600"/>
          </a:p>
          <a:p>
            <a:pPr indent="-330200" lvl="1" marL="914400" rtl="0" algn="l">
              <a:lnSpc>
                <a:spcPct val="115000"/>
              </a:lnSpc>
              <a:spcBef>
                <a:spcPts val="0"/>
              </a:spcBef>
              <a:spcAft>
                <a:spcPts val="0"/>
              </a:spcAft>
              <a:buSzPts val="1600"/>
              <a:buChar char="○"/>
            </a:pPr>
            <a:r>
              <a:rPr lang="en" sz="1600"/>
              <a:t>A new definition of “operations” for some applications?</a:t>
            </a:r>
            <a:endParaRPr sz="1600"/>
          </a:p>
          <a:p>
            <a:pPr indent="-330200" lvl="1" marL="914400" rtl="0" algn="l">
              <a:lnSpc>
                <a:spcPct val="115000"/>
              </a:lnSpc>
              <a:spcBef>
                <a:spcPts val="0"/>
              </a:spcBef>
              <a:spcAft>
                <a:spcPts val="0"/>
              </a:spcAft>
              <a:buSzPts val="1600"/>
              <a:buChar char="○"/>
            </a:pPr>
            <a:r>
              <a:rPr lang="en" sz="1600"/>
              <a:t>Supporting positive change agents across the enterprise</a:t>
            </a:r>
            <a:endParaRPr sz="1600"/>
          </a:p>
          <a:p>
            <a:pPr indent="0" lvl="0" marL="914400" rtl="0" algn="l">
              <a:lnSpc>
                <a:spcPct val="115000"/>
              </a:lnSpc>
              <a:spcBef>
                <a:spcPts val="0"/>
              </a:spcBef>
              <a:spcAft>
                <a:spcPts val="0"/>
              </a:spcAft>
              <a:buNone/>
            </a:pPr>
            <a:r>
              <a:t/>
            </a:r>
            <a:endParaRPr/>
          </a:p>
          <a:p>
            <a:pPr indent="-330200" lvl="0" marL="457200" rtl="0" algn="l">
              <a:lnSpc>
                <a:spcPct val="115000"/>
              </a:lnSpc>
              <a:spcBef>
                <a:spcPts val="0"/>
              </a:spcBef>
              <a:spcAft>
                <a:spcPts val="0"/>
              </a:spcAft>
              <a:buSzPts val="1600"/>
              <a:buChar char="●"/>
            </a:pPr>
            <a:r>
              <a:rPr b="1" lang="en" sz="1600"/>
              <a:t>Budgetary/</a:t>
            </a:r>
            <a:r>
              <a:rPr b="1" lang="en" sz="1600"/>
              <a:t>Organizational</a:t>
            </a:r>
            <a:r>
              <a:rPr b="1" lang="en" sz="1600"/>
              <a:t>:</a:t>
            </a:r>
            <a:endParaRPr sz="1600"/>
          </a:p>
          <a:p>
            <a:pPr indent="-330200" lvl="1" marL="914400" rtl="0" algn="l">
              <a:lnSpc>
                <a:spcPct val="115000"/>
              </a:lnSpc>
              <a:spcBef>
                <a:spcPts val="0"/>
              </a:spcBef>
              <a:spcAft>
                <a:spcPts val="0"/>
              </a:spcAft>
              <a:buSzPts val="1600"/>
              <a:buChar char="○"/>
            </a:pPr>
            <a:r>
              <a:rPr lang="en" sz="1600"/>
              <a:t>Focus EPIC community engagement on fewer applications and developers</a:t>
            </a:r>
            <a:endParaRPr sz="1600"/>
          </a:p>
          <a:p>
            <a:pPr indent="-330200" lvl="1" marL="914400" rtl="0" algn="l">
              <a:lnSpc>
                <a:spcPct val="115000"/>
              </a:lnSpc>
              <a:spcBef>
                <a:spcPts val="0"/>
              </a:spcBef>
              <a:spcAft>
                <a:spcPts val="0"/>
              </a:spcAft>
              <a:buSzPts val="1600"/>
              <a:buChar char="○"/>
            </a:pPr>
            <a:r>
              <a:rPr lang="en" sz="1600"/>
              <a:t>Foster partnerships (e.g. NSF)</a:t>
            </a:r>
            <a:endParaRPr sz="1600"/>
          </a:p>
          <a:p>
            <a:pPr indent="-330200" lvl="1" marL="914400" rtl="0" algn="l">
              <a:lnSpc>
                <a:spcPct val="115000"/>
              </a:lnSpc>
              <a:spcBef>
                <a:spcPts val="0"/>
              </a:spcBef>
              <a:spcAft>
                <a:spcPts val="0"/>
              </a:spcAft>
              <a:buSzPts val="1600"/>
              <a:buChar char="○"/>
            </a:pPr>
            <a:r>
              <a:rPr lang="en" sz="1600"/>
              <a:t>Highlight the societal impact of a better forecast</a:t>
            </a:r>
            <a:endParaRPr sz="1600"/>
          </a:p>
        </p:txBody>
      </p:sp>
      <p:sp>
        <p:nvSpPr>
          <p:cNvPr id="225" name="Google Shape;225;g2ec3a74ee24_1_7"/>
          <p:cNvSpPr txBox="1"/>
          <p:nvPr/>
        </p:nvSpPr>
        <p:spPr>
          <a:xfrm>
            <a:off x="48425" y="0"/>
            <a:ext cx="6642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lt1"/>
              </a:solidFill>
              <a:latin typeface="Arial"/>
              <a:ea typeface="Arial"/>
              <a:cs typeface="Arial"/>
              <a:sym typeface="Arial"/>
            </a:endParaRPr>
          </a:p>
        </p:txBody>
      </p:sp>
      <p:sp>
        <p:nvSpPr>
          <p:cNvPr id="226" name="Google Shape;226;g2ec3a74ee24_1_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227" name="Google Shape;227;g2ec3a74ee24_1_7"/>
          <p:cNvPicPr preferRelativeResize="0"/>
          <p:nvPr/>
        </p:nvPicPr>
        <p:blipFill rotWithShape="1">
          <a:blip r:embed="rId3">
            <a:alphaModFix/>
          </a:blip>
          <a:srcRect b="0" l="0" r="0" t="0"/>
          <a:stretch/>
        </p:blipFill>
        <p:spPr>
          <a:xfrm>
            <a:off x="6309675" y="513475"/>
            <a:ext cx="2834325" cy="16056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2ed70024c59_0_45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33" name="Google Shape;233;g2ed70024c59_0_457"/>
          <p:cNvPicPr preferRelativeResize="0"/>
          <p:nvPr/>
        </p:nvPicPr>
        <p:blipFill>
          <a:blip r:embed="rId3">
            <a:alphaModFix/>
          </a:blip>
          <a:stretch>
            <a:fillRect/>
          </a:stretch>
        </p:blipFill>
        <p:spPr>
          <a:xfrm>
            <a:off x="118975" y="587775"/>
            <a:ext cx="4476126" cy="4476126"/>
          </a:xfrm>
          <a:prstGeom prst="rect">
            <a:avLst/>
          </a:prstGeom>
          <a:noFill/>
          <a:ln>
            <a:noFill/>
          </a:ln>
        </p:spPr>
      </p:pic>
      <p:sp>
        <p:nvSpPr>
          <p:cNvPr id="234" name="Google Shape;234;g2ed70024c59_0_457"/>
          <p:cNvSpPr txBox="1"/>
          <p:nvPr>
            <p:ph idx="1" type="body"/>
          </p:nvPr>
        </p:nvSpPr>
        <p:spPr>
          <a:xfrm>
            <a:off x="4711725" y="394338"/>
            <a:ext cx="4317000" cy="394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600"/>
          </a:p>
          <a:p>
            <a:pPr indent="0" lvl="0" marL="0" rtl="0" algn="l">
              <a:lnSpc>
                <a:spcPct val="115000"/>
              </a:lnSpc>
              <a:spcBef>
                <a:spcPts val="0"/>
              </a:spcBef>
              <a:spcAft>
                <a:spcPts val="0"/>
              </a:spcAft>
              <a:buNone/>
            </a:pPr>
            <a:r>
              <a:rPr lang="en" sz="1400">
                <a:solidFill>
                  <a:srgbClr val="000000"/>
                </a:solidFill>
                <a:highlight>
                  <a:srgbClr val="FFFFFF"/>
                </a:highlight>
                <a:latin typeface="Arial"/>
                <a:ea typeface="Arial"/>
                <a:cs typeface="Arial"/>
                <a:sym typeface="Arial"/>
              </a:rPr>
              <a:t>“Improvements in hurricane forecasting (for wind speed only) since 2007 reduced per hurricane costs by 19%, averaging </a:t>
            </a:r>
            <a:r>
              <a:rPr b="1" lang="en" sz="1400">
                <a:solidFill>
                  <a:srgbClr val="000000"/>
                </a:solidFill>
                <a:highlight>
                  <a:srgbClr val="FFFFFF"/>
                </a:highlight>
                <a:latin typeface="Arial"/>
                <a:ea typeface="Arial"/>
                <a:cs typeface="Arial"/>
                <a:sym typeface="Arial"/>
              </a:rPr>
              <a:t>$5 billion per hurricane, </a:t>
            </a:r>
            <a:r>
              <a:rPr lang="en" sz="1400">
                <a:solidFill>
                  <a:srgbClr val="000000"/>
                </a:solidFill>
                <a:highlight>
                  <a:srgbClr val="FFFFFF"/>
                </a:highlight>
                <a:latin typeface="Arial"/>
                <a:ea typeface="Arial"/>
                <a:cs typeface="Arial"/>
                <a:sym typeface="Arial"/>
              </a:rPr>
              <a:t>inclusive of unobserved protective spending.</a:t>
            </a:r>
            <a:r>
              <a:rPr b="1" lang="en" sz="1400">
                <a:solidFill>
                  <a:srgbClr val="000000"/>
                </a:solidFill>
                <a:highlight>
                  <a:srgbClr val="FFFFFF"/>
                </a:highlight>
                <a:latin typeface="Arial"/>
                <a:ea typeface="Arial"/>
                <a:cs typeface="Arial"/>
                <a:sym typeface="Arial"/>
              </a:rPr>
              <a:t> </a:t>
            </a:r>
            <a:endParaRPr b="1" sz="1400">
              <a:solidFill>
                <a:srgbClr val="000000"/>
              </a:solidFill>
              <a:highlight>
                <a:srgbClr val="FFFFFF"/>
              </a:highlight>
              <a:latin typeface="Arial"/>
              <a:ea typeface="Arial"/>
              <a:cs typeface="Arial"/>
              <a:sym typeface="Arial"/>
            </a:endParaRPr>
          </a:p>
          <a:p>
            <a:pPr indent="0" lvl="0" marL="0" rtl="0" algn="l">
              <a:lnSpc>
                <a:spcPct val="115000"/>
              </a:lnSpc>
              <a:spcBef>
                <a:spcPts val="0"/>
              </a:spcBef>
              <a:spcAft>
                <a:spcPts val="0"/>
              </a:spcAft>
              <a:buNone/>
            </a:pPr>
            <a:r>
              <a:t/>
            </a:r>
            <a:endParaRPr sz="1400">
              <a:solidFill>
                <a:srgbClr val="000000"/>
              </a:solidFill>
              <a:highlight>
                <a:srgbClr val="FFFFFF"/>
              </a:highlight>
              <a:latin typeface="Arial"/>
              <a:ea typeface="Arial"/>
              <a:cs typeface="Arial"/>
              <a:sym typeface="Arial"/>
            </a:endParaRPr>
          </a:p>
          <a:p>
            <a:pPr indent="0" lvl="0" marL="0" rtl="0" algn="l">
              <a:lnSpc>
                <a:spcPct val="115000"/>
              </a:lnSpc>
              <a:spcBef>
                <a:spcPts val="0"/>
              </a:spcBef>
              <a:spcAft>
                <a:spcPts val="0"/>
              </a:spcAft>
              <a:buNone/>
            </a:pPr>
            <a:r>
              <a:rPr lang="en" sz="1400">
                <a:solidFill>
                  <a:srgbClr val="000000"/>
                </a:solidFill>
                <a:highlight>
                  <a:srgbClr val="FFFFFF"/>
                </a:highlight>
                <a:latin typeface="Arial"/>
                <a:ea typeface="Arial"/>
                <a:cs typeface="Arial"/>
                <a:sym typeface="Arial"/>
              </a:rPr>
              <a:t>“How large is this value? $5 billion is nearly the entire NOAA budget and more than ten times cumulative budget of the HFIP since its inception in 2007”.</a:t>
            </a:r>
            <a:endParaRPr sz="1400">
              <a:solidFill>
                <a:srgbClr val="000000"/>
              </a:solidFill>
              <a:highlight>
                <a:srgbClr val="FFFFFF"/>
              </a:highlight>
              <a:latin typeface="Arial"/>
              <a:ea typeface="Arial"/>
              <a:cs typeface="Arial"/>
              <a:sym typeface="Arial"/>
            </a:endParaRPr>
          </a:p>
          <a:p>
            <a:pPr indent="0" lvl="0" marL="0" rtl="0" algn="l">
              <a:lnSpc>
                <a:spcPct val="115000"/>
              </a:lnSpc>
              <a:spcBef>
                <a:spcPts val="0"/>
              </a:spcBef>
              <a:spcAft>
                <a:spcPts val="0"/>
              </a:spcAft>
              <a:buNone/>
            </a:pPr>
            <a:r>
              <a:t/>
            </a:r>
            <a:endParaRPr b="1" sz="1600"/>
          </a:p>
          <a:p>
            <a:pPr indent="-317500" lvl="0" marL="457200" rtl="0" algn="l">
              <a:spcBef>
                <a:spcPts val="0"/>
              </a:spcBef>
              <a:spcAft>
                <a:spcPts val="0"/>
              </a:spcAft>
              <a:buClr>
                <a:srgbClr val="000000"/>
              </a:buClr>
              <a:buSzPts val="1400"/>
              <a:buFont typeface="Arial"/>
              <a:buChar char="-"/>
            </a:pPr>
            <a:r>
              <a:rPr lang="en" sz="1600" u="sng">
                <a:solidFill>
                  <a:srgbClr val="1155CC"/>
                </a:solidFill>
                <a:hlinkClick r:id="rId4">
                  <a:extLst>
                    <a:ext uri="{A12FA001-AC4F-418D-AE19-62706E023703}">
                      <ahyp:hlinkClr val="tx"/>
                    </a:ext>
                  </a:extLst>
                </a:hlinkClick>
              </a:rPr>
              <a:t>The Social Value of Hurricane Forecasts</a:t>
            </a:r>
            <a:r>
              <a:rPr lang="en" sz="1600"/>
              <a:t>, Molina and Rudik, National Bureau of Economic Research, 2024</a:t>
            </a:r>
            <a:endParaRPr sz="1600"/>
          </a:p>
        </p:txBody>
      </p:sp>
      <p:sp>
        <p:nvSpPr>
          <p:cNvPr id="235" name="Google Shape;235;g2ed70024c59_0_457"/>
          <p:cNvSpPr txBox="1"/>
          <p:nvPr/>
        </p:nvSpPr>
        <p:spPr>
          <a:xfrm>
            <a:off x="123825" y="74532"/>
            <a:ext cx="7981500" cy="7716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2000">
                <a:solidFill>
                  <a:schemeClr val="lt1"/>
                </a:solidFill>
              </a:rPr>
              <a:t>The Social Value of Hurricane Forecasts</a:t>
            </a:r>
            <a:endParaRPr b="1" sz="2600">
              <a:solidFill>
                <a:srgbClr val="0099D8"/>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g2eb6210e71f_0_0"/>
          <p:cNvPicPr preferRelativeResize="0"/>
          <p:nvPr/>
        </p:nvPicPr>
        <p:blipFill rotWithShape="1">
          <a:blip r:embed="rId3">
            <a:alphaModFix/>
          </a:blip>
          <a:srcRect b="12208" l="0" r="0" t="1686"/>
          <a:stretch/>
        </p:blipFill>
        <p:spPr>
          <a:xfrm>
            <a:off x="396225" y="573822"/>
            <a:ext cx="3486700" cy="3654976"/>
          </a:xfrm>
          <a:prstGeom prst="rect">
            <a:avLst/>
          </a:prstGeom>
          <a:noFill/>
          <a:ln cap="flat" cmpd="sng" w="9525">
            <a:solidFill>
              <a:schemeClr val="dk2"/>
            </a:solidFill>
            <a:prstDash val="solid"/>
            <a:round/>
            <a:headEnd len="sm" w="sm" type="none"/>
            <a:tailEnd len="sm" w="sm" type="none"/>
          </a:ln>
        </p:spPr>
      </p:pic>
      <p:sp>
        <p:nvSpPr>
          <p:cNvPr id="241" name="Google Shape;241;g2eb6210e71f_0_0"/>
          <p:cNvSpPr txBox="1"/>
          <p:nvPr/>
        </p:nvSpPr>
        <p:spPr>
          <a:xfrm>
            <a:off x="396225" y="4220100"/>
            <a:ext cx="7178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212529"/>
                </a:solidFill>
                <a:highlight>
                  <a:srgbClr val="FFFFFF"/>
                </a:highlight>
                <a:latin typeface="Open Sans"/>
                <a:ea typeface="Open Sans"/>
                <a:cs typeface="Open Sans"/>
                <a:sym typeface="Open Sans"/>
              </a:rPr>
              <a:t>“</a:t>
            </a:r>
            <a:r>
              <a:rPr b="0" i="1" lang="en" sz="1200" u="none" cap="none" strike="noStrike">
                <a:solidFill>
                  <a:srgbClr val="212529"/>
                </a:solidFill>
                <a:highlight>
                  <a:srgbClr val="FFFFFF"/>
                </a:highlight>
                <a:latin typeface="Open Sans"/>
                <a:ea typeface="Open Sans"/>
                <a:cs typeface="Open Sans"/>
                <a:sym typeface="Open Sans"/>
              </a:rPr>
              <a:t>NWP did not get where it is today as the result of a single, or a few big discoveries as has been the case in other scientific disciplines, but rather through steady improvements in areas such as physical process representation, model initialisation, and the characterization of analysis/forecast uncertainties through ensembles.” - Peter Bauer, 2015</a:t>
            </a:r>
            <a:endParaRPr b="0" i="0" sz="1400" u="none" cap="none" strike="noStrike">
              <a:solidFill>
                <a:srgbClr val="000000"/>
              </a:solidFill>
              <a:latin typeface="Arial"/>
              <a:ea typeface="Arial"/>
              <a:cs typeface="Arial"/>
              <a:sym typeface="Arial"/>
            </a:endParaRPr>
          </a:p>
        </p:txBody>
      </p:sp>
      <p:pic>
        <p:nvPicPr>
          <p:cNvPr id="242" name="Google Shape;242;g2eb6210e71f_0_0"/>
          <p:cNvPicPr preferRelativeResize="0"/>
          <p:nvPr/>
        </p:nvPicPr>
        <p:blipFill rotWithShape="1">
          <a:blip r:embed="rId4">
            <a:alphaModFix/>
          </a:blip>
          <a:srcRect b="0" l="0" r="0" t="28652"/>
          <a:stretch/>
        </p:blipFill>
        <p:spPr>
          <a:xfrm>
            <a:off x="4003175" y="573819"/>
            <a:ext cx="3815450" cy="3654976"/>
          </a:xfrm>
          <a:prstGeom prst="rect">
            <a:avLst/>
          </a:prstGeom>
          <a:noFill/>
          <a:ln cap="flat" cmpd="sng" w="9525">
            <a:solidFill>
              <a:schemeClr val="dk2"/>
            </a:solidFill>
            <a:prstDash val="solid"/>
            <a:round/>
            <a:headEnd len="sm" w="sm" type="none"/>
            <a:tailEnd len="sm" w="sm" type="none"/>
          </a:ln>
        </p:spPr>
      </p:pic>
      <p:sp>
        <p:nvSpPr>
          <p:cNvPr id="243" name="Google Shape;243;g2eb6210e71f_0_0"/>
          <p:cNvSpPr txBox="1"/>
          <p:nvPr/>
        </p:nvSpPr>
        <p:spPr>
          <a:xfrm>
            <a:off x="87525" y="-20725"/>
            <a:ext cx="7323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lt1"/>
                </a:solidFill>
                <a:latin typeface="Arial"/>
                <a:ea typeface="Arial"/>
                <a:cs typeface="Arial"/>
                <a:sym typeface="Arial"/>
              </a:rPr>
              <a:t>Moving from a quiet revolution to a noisy one?</a:t>
            </a:r>
            <a:endParaRPr b="1" i="0" sz="2000" u="none" cap="none" strike="noStrike">
              <a:solidFill>
                <a:schemeClr val="lt1"/>
              </a:solidFill>
              <a:latin typeface="Arial"/>
              <a:ea typeface="Arial"/>
              <a:cs typeface="Arial"/>
              <a:sym typeface="Arial"/>
            </a:endParaRPr>
          </a:p>
        </p:txBody>
      </p:sp>
      <p:sp>
        <p:nvSpPr>
          <p:cNvPr id="244" name="Google Shape;244;g2eb6210e71f_0_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145FA6"/>
      </a:accent2>
      <a:accent3>
        <a:srgbClr val="EE4238"/>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