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Raleway"/>
      <p:regular r:id="rId12"/>
      <p:bold r:id="rId13"/>
      <p:italic r:id="rId14"/>
      <p:boldItalic r:id="rId15"/>
    </p:embeddedFont>
    <p:embeddedFont>
      <p:font typeface="Raleway SemiBold"/>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oMgElRsQggC4CLnp9dsluATt+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penSans-regular.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font" Target="fonts/Raleway-bold.fntdata"/><Relationship Id="rId12" Type="http://schemas.openxmlformats.org/officeDocument/2006/relationships/font" Target="fonts/Raleway-regular.fntdata"/><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RalewaySemiBold-bold.fntdata"/><Relationship Id="rId16" Type="http://schemas.openxmlformats.org/officeDocument/2006/relationships/font" Target="fonts/RalewaySemiBold-regular.fntdata"/><Relationship Id="rId19" Type="http://schemas.openxmlformats.org/officeDocument/2006/relationships/font" Target="fonts/RalewaySemiBold-boldItalic.fntdata"/><Relationship Id="rId18" Type="http://schemas.openxmlformats.org/officeDocument/2006/relationships/font" Target="fonts/Raleway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9f36ad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e9f36ad78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9f36ad78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e9f36ad780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da49555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eda495559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9f36ad78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e9f36ad78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join.slack.com/t/uifcw24/shared_invite/zt-2jd48mbe9-G_9iV3gAjRzqXq3r9PbIyw" TargetMode="Externa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type="title"/>
          </p:nvPr>
        </p:nvSpPr>
        <p:spPr>
          <a:xfrm>
            <a:off x="1800" y="569550"/>
            <a:ext cx="91440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sz="2340"/>
              <a:t>Unifying Innovations in Forecasting Capabilities Workshop</a:t>
            </a:r>
            <a:endParaRPr sz="2340"/>
          </a:p>
        </p:txBody>
      </p:sp>
      <p:sp>
        <p:nvSpPr>
          <p:cNvPr id="111" name="Google Shape;111;p1"/>
          <p:cNvSpPr txBox="1"/>
          <p:nvPr/>
        </p:nvSpPr>
        <p:spPr>
          <a:xfrm>
            <a:off x="1540575" y="1061680"/>
            <a:ext cx="74463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sz="1300" u="none" cap="none" strike="noStrike">
                <a:solidFill>
                  <a:srgbClr val="595959"/>
                </a:solidFill>
                <a:latin typeface="Lato"/>
                <a:ea typeface="Lato"/>
                <a:cs typeface="Lato"/>
                <a:sym typeface="Lato"/>
              </a:rPr>
              <a:t>A Unified Forecast System (UFS) Collaboration Powered by the Earth Prediction Innovation Center (EPIC)</a:t>
            </a:r>
            <a:endParaRPr b="0" i="1" sz="1300" u="none" cap="none" strike="noStrike">
              <a:solidFill>
                <a:srgbClr val="595959"/>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100" u="none" cap="none" strike="noStrike">
              <a:solidFill>
                <a:srgbClr val="595959"/>
              </a:solidFill>
              <a:latin typeface="Lato"/>
              <a:ea typeface="Lato"/>
              <a:cs typeface="Lato"/>
              <a:sym typeface="Lato"/>
            </a:endParaRPr>
          </a:p>
        </p:txBody>
      </p:sp>
      <p:sp>
        <p:nvSpPr>
          <p:cNvPr id="112" name="Google Shape;112;p1"/>
          <p:cNvSpPr/>
          <p:nvPr/>
        </p:nvSpPr>
        <p:spPr>
          <a:xfrm>
            <a:off x="7272375" y="3912025"/>
            <a:ext cx="1714500" cy="105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3" name="Google Shape;113;p1"/>
          <p:cNvSpPr txBox="1"/>
          <p:nvPr/>
        </p:nvSpPr>
        <p:spPr>
          <a:xfrm>
            <a:off x="1664775" y="4193425"/>
            <a:ext cx="54357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Jackson State University Student Center</a:t>
            </a:r>
            <a:endParaRPr b="1" i="0" sz="2200" u="none" cap="none" strike="noStrike">
              <a:solidFill>
                <a:schemeClr val="accent1"/>
              </a:solidFill>
              <a:latin typeface="Lato"/>
              <a:ea typeface="Lato"/>
              <a:cs typeface="Lato"/>
              <a:sym typeface="Lato"/>
            </a:endParaRPr>
          </a:p>
        </p:txBody>
      </p:sp>
      <p:sp>
        <p:nvSpPr>
          <p:cNvPr id="114" name="Google Shape;114;p1"/>
          <p:cNvSpPr txBox="1"/>
          <p:nvPr/>
        </p:nvSpPr>
        <p:spPr>
          <a:xfrm>
            <a:off x="1664775" y="4614575"/>
            <a:ext cx="3000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500"/>
              <a:buFont typeface="Arial"/>
              <a:buNone/>
            </a:pPr>
            <a:r>
              <a:rPr b="1" i="0" lang="en" sz="1500" u="none" cap="none" strike="noStrike">
                <a:solidFill>
                  <a:schemeClr val="accent1"/>
                </a:solidFill>
                <a:latin typeface="Lato"/>
                <a:ea typeface="Lato"/>
                <a:cs typeface="Lato"/>
                <a:sym typeface="Lato"/>
              </a:rPr>
              <a:t>July 22 - 26, 2024</a:t>
            </a:r>
            <a:endParaRPr b="0" i="0" sz="700" u="none" cap="none" strike="noStrike">
              <a:solidFill>
                <a:srgbClr val="000000"/>
              </a:solidFill>
              <a:latin typeface="Arial"/>
              <a:ea typeface="Arial"/>
              <a:cs typeface="Arial"/>
              <a:sym typeface="Arial"/>
            </a:endParaRPr>
          </a:p>
        </p:txBody>
      </p:sp>
      <p:sp>
        <p:nvSpPr>
          <p:cNvPr id="115" name="Google Shape;115;p1"/>
          <p:cNvSpPr txBox="1"/>
          <p:nvPr/>
        </p:nvSpPr>
        <p:spPr>
          <a:xfrm>
            <a:off x="3088650" y="1330732"/>
            <a:ext cx="29667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JULY 22nd, 2024</a:t>
            </a:r>
            <a:endParaRPr b="0" i="0" sz="2500" u="none" cap="none" strike="noStrike">
              <a:solidFill>
                <a:srgbClr val="000000"/>
              </a:solidFill>
              <a:latin typeface="Arial"/>
              <a:ea typeface="Arial"/>
              <a:cs typeface="Arial"/>
              <a:sym typeface="Arial"/>
            </a:endParaRPr>
          </a:p>
        </p:txBody>
      </p:sp>
      <p:pic>
        <p:nvPicPr>
          <p:cNvPr id="116" name="Google Shape;116;p1"/>
          <p:cNvPicPr preferRelativeResize="0"/>
          <p:nvPr/>
        </p:nvPicPr>
        <p:blipFill rotWithShape="1">
          <a:blip r:embed="rId3">
            <a:alphaModFix/>
          </a:blip>
          <a:srcRect b="0" l="0" r="0" t="0"/>
          <a:stretch/>
        </p:blipFill>
        <p:spPr>
          <a:xfrm>
            <a:off x="5602076" y="1668800"/>
            <a:ext cx="2913623" cy="2229324"/>
          </a:xfrm>
          <a:prstGeom prst="rect">
            <a:avLst/>
          </a:prstGeom>
          <a:noFill/>
          <a:ln>
            <a:noFill/>
          </a:ln>
        </p:spPr>
      </p:pic>
      <p:pic>
        <p:nvPicPr>
          <p:cNvPr id="117" name="Google Shape;117;p1"/>
          <p:cNvPicPr preferRelativeResize="0"/>
          <p:nvPr/>
        </p:nvPicPr>
        <p:blipFill rotWithShape="1">
          <a:blip r:embed="rId4">
            <a:alphaModFix/>
          </a:blip>
          <a:srcRect b="0" l="0" r="0" t="0"/>
          <a:stretch/>
        </p:blipFill>
        <p:spPr>
          <a:xfrm>
            <a:off x="178900" y="2380462"/>
            <a:ext cx="4675856" cy="1455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e9f36ad780_0_2"/>
          <p:cNvSpPr txBox="1"/>
          <p:nvPr>
            <p:ph idx="1" type="body"/>
          </p:nvPr>
        </p:nvSpPr>
        <p:spPr>
          <a:xfrm>
            <a:off x="3604575" y="1613300"/>
            <a:ext cx="5416800" cy="626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Gillian Petro</a:t>
            </a:r>
            <a:endParaRPr/>
          </a:p>
        </p:txBody>
      </p:sp>
      <p:pic>
        <p:nvPicPr>
          <p:cNvPr id="123" name="Google Shape;123;g2e9f36ad780_0_2"/>
          <p:cNvPicPr preferRelativeResize="0"/>
          <p:nvPr/>
        </p:nvPicPr>
        <p:blipFill rotWithShape="1">
          <a:blip r:embed="rId3">
            <a:alphaModFix/>
          </a:blip>
          <a:srcRect b="0" l="0" r="0" t="0"/>
          <a:stretch/>
        </p:blipFill>
        <p:spPr>
          <a:xfrm>
            <a:off x="465475" y="1613288"/>
            <a:ext cx="2394714" cy="2553027"/>
          </a:xfrm>
          <a:prstGeom prst="rect">
            <a:avLst/>
          </a:prstGeom>
          <a:noFill/>
          <a:ln>
            <a:noFill/>
          </a:ln>
        </p:spPr>
      </p:pic>
      <p:sp>
        <p:nvSpPr>
          <p:cNvPr id="124" name="Google Shape;124;g2e9f36ad780_0_2"/>
          <p:cNvSpPr txBox="1"/>
          <p:nvPr/>
        </p:nvSpPr>
        <p:spPr>
          <a:xfrm>
            <a:off x="3604575" y="2239700"/>
            <a:ext cx="5416800" cy="811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800"/>
              <a:buFont typeface="Arial"/>
              <a:buNone/>
            </a:pPr>
            <a:r>
              <a:rPr b="0" i="0" lang="en" sz="1800" u="none" cap="none" strike="noStrike">
                <a:solidFill>
                  <a:schemeClr val="accent1"/>
                </a:solidFill>
                <a:latin typeface="Lato"/>
                <a:ea typeface="Lato"/>
                <a:cs typeface="Lato"/>
                <a:sym typeface="Lato"/>
              </a:rPr>
              <a:t>EPIC User Support Team Lead &amp; Technical Writer</a:t>
            </a:r>
            <a:endParaRPr b="0" i="0" sz="1800" u="none" cap="none" strike="noStrike">
              <a:solidFill>
                <a:schemeClr val="accent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1800"/>
              <a:buFont typeface="Arial"/>
              <a:buNone/>
            </a:pPr>
            <a:r>
              <a:rPr b="0" i="1" lang="en" sz="1800" u="none" cap="none" strike="noStrike">
                <a:solidFill>
                  <a:schemeClr val="accent1"/>
                </a:solidFill>
                <a:latin typeface="Lato"/>
                <a:ea typeface="Lato"/>
                <a:cs typeface="Lato"/>
                <a:sym typeface="Lato"/>
              </a:rPr>
              <a:t>EPIC/STC</a:t>
            </a:r>
            <a:endParaRPr b="0" i="1" sz="1800" u="none" cap="none" strike="noStrike">
              <a:solidFill>
                <a:srgbClr val="000000"/>
              </a:solidFill>
              <a:latin typeface="Arial"/>
              <a:ea typeface="Arial"/>
              <a:cs typeface="Arial"/>
              <a:sym typeface="Arial"/>
            </a:endParaRPr>
          </a:p>
        </p:txBody>
      </p:sp>
      <p:sp>
        <p:nvSpPr>
          <p:cNvPr id="125" name="Google Shape;125;g2e9f36ad780_0_2"/>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240"/>
              <a:buFont typeface="Arial"/>
              <a:buNone/>
            </a:pPr>
            <a:r>
              <a:rPr b="1" i="0" lang="en" sz="2240" u="none" cap="none" strike="noStrike">
                <a:solidFill>
                  <a:srgbClr val="1A1A1A"/>
                </a:solidFill>
                <a:latin typeface="Open Sans"/>
                <a:ea typeface="Open Sans"/>
                <a:cs typeface="Open Sans"/>
                <a:sym typeface="Open Sans"/>
              </a:rPr>
              <a:t>Today’s Master of Ceremonies </a:t>
            </a:r>
            <a:endParaRPr b="1" i="0" sz="2240" u="none" cap="none" strike="noStrike">
              <a:solidFill>
                <a:srgbClr val="1A1A1A"/>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e9f36ad780_0_29"/>
          <p:cNvSpPr txBox="1"/>
          <p:nvPr>
            <p:ph idx="1" type="body"/>
          </p:nvPr>
        </p:nvSpPr>
        <p:spPr>
          <a:xfrm>
            <a:off x="379125" y="1521900"/>
            <a:ext cx="8172300" cy="325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750">
                <a:solidFill>
                  <a:srgbClr val="1D1C1D"/>
                </a:solidFill>
              </a:rPr>
              <a:t>The UIFCW is an open event that will be live-streamed online and recorded. By staying in the room (and online), you understand that your image, in video or still, and any sound recorded alongside it, will be live-streamed over social media and recorded. The videos will be submitted to NOAA for review before sharing publicly. The information that you provide will be used for websites, agendas, and event descriptions.</a:t>
            </a:r>
            <a:endParaRPr sz="1750">
              <a:solidFill>
                <a:srgbClr val="1D1C1D"/>
              </a:solidFill>
            </a:endParaRPr>
          </a:p>
          <a:p>
            <a:pPr indent="0" lvl="0" marL="0" rtl="0" algn="l">
              <a:lnSpc>
                <a:spcPct val="115000"/>
              </a:lnSpc>
              <a:spcBef>
                <a:spcPts val="0"/>
              </a:spcBef>
              <a:spcAft>
                <a:spcPts val="0"/>
              </a:spcAft>
              <a:buSzPts val="1300"/>
              <a:buNone/>
            </a:pPr>
            <a:r>
              <a:t/>
            </a:r>
            <a:endParaRPr sz="1750">
              <a:solidFill>
                <a:srgbClr val="1D1C1D"/>
              </a:solidFill>
            </a:endParaRPr>
          </a:p>
          <a:p>
            <a:pPr indent="0" lvl="0" marL="0" rtl="0" algn="l">
              <a:lnSpc>
                <a:spcPct val="115000"/>
              </a:lnSpc>
              <a:spcBef>
                <a:spcPts val="0"/>
              </a:spcBef>
              <a:spcAft>
                <a:spcPts val="0"/>
              </a:spcAft>
              <a:buSzPts val="1300"/>
              <a:buNone/>
            </a:pPr>
            <a:r>
              <a:rPr lang="en" sz="1750">
                <a:solidFill>
                  <a:srgbClr val="1D1C1D"/>
                </a:solidFill>
              </a:rPr>
              <a:t>For more information on NOAA's Privacy policy: </a:t>
            </a:r>
            <a:r>
              <a:rPr lang="en" sz="1750" u="sng">
                <a:solidFill>
                  <a:schemeClr val="hlink"/>
                </a:solidFill>
                <a:highlight>
                  <a:srgbClr val="F8F8F8"/>
                </a:highlight>
                <a:hlinkClick r:id="rId3"/>
              </a:rPr>
              <a:t>https://www.noaa.gov/sites/default/files/legacy/document/2021/Mar/NOAAPrivacyPolicy_Final_May2017.pdf</a:t>
            </a:r>
            <a:endParaRPr sz="2000"/>
          </a:p>
        </p:txBody>
      </p:sp>
      <p:sp>
        <p:nvSpPr>
          <p:cNvPr id="131" name="Google Shape;131;g2e9f36ad780_0_29"/>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Live Streaming Announcement</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eda4955591_0_0"/>
          <p:cNvSpPr txBox="1"/>
          <p:nvPr>
            <p:ph idx="1" type="body"/>
          </p:nvPr>
        </p:nvSpPr>
        <p:spPr>
          <a:xfrm>
            <a:off x="379125" y="1521900"/>
            <a:ext cx="8172300" cy="325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2000"/>
              <a:t>If you are an in-person presenter or volunteer delayed due to the current travel issues, and you expect your role to be impacted, please contact us to update our documents or adjust your presentation to </a:t>
            </a:r>
            <a:r>
              <a:rPr lang="en" sz="2000"/>
              <a:t>virtual</a:t>
            </a:r>
            <a:r>
              <a:rPr lang="en" sz="2000"/>
              <a:t>.</a:t>
            </a:r>
            <a:endParaRPr sz="2000"/>
          </a:p>
          <a:p>
            <a:pPr indent="0" lvl="0" marL="0" rtl="0" algn="l">
              <a:lnSpc>
                <a:spcPct val="115000"/>
              </a:lnSpc>
              <a:spcBef>
                <a:spcPts val="0"/>
              </a:spcBef>
              <a:spcAft>
                <a:spcPts val="0"/>
              </a:spcAft>
              <a:buSzPts val="1300"/>
              <a:buNone/>
            </a:pPr>
            <a:r>
              <a:t/>
            </a:r>
            <a:endParaRPr sz="2000"/>
          </a:p>
          <a:p>
            <a:pPr indent="0" lvl="0" marL="0" rtl="0" algn="l">
              <a:lnSpc>
                <a:spcPct val="115000"/>
              </a:lnSpc>
              <a:spcBef>
                <a:spcPts val="0"/>
              </a:spcBef>
              <a:spcAft>
                <a:spcPts val="0"/>
              </a:spcAft>
              <a:buSzPts val="1300"/>
              <a:buNone/>
            </a:pPr>
            <a:r>
              <a:rPr lang="en" sz="2000"/>
              <a:t>support.epic@noaa.gov</a:t>
            </a:r>
            <a:endParaRPr sz="2000"/>
          </a:p>
        </p:txBody>
      </p:sp>
      <p:sp>
        <p:nvSpPr>
          <p:cNvPr id="137" name="Google Shape;137;g2eda4955591_0_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Travel Issues</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e9f36ad780_0_16"/>
          <p:cNvSpPr txBox="1"/>
          <p:nvPr>
            <p:ph idx="1" type="body"/>
          </p:nvPr>
        </p:nvSpPr>
        <p:spPr>
          <a:xfrm>
            <a:off x="465475" y="1408000"/>
            <a:ext cx="8592300" cy="32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600"/>
              <a:t>1:00 PM – 1:15 PM – Welcome &amp; Kickoff</a:t>
            </a:r>
            <a:endParaRPr sz="1600"/>
          </a:p>
          <a:p>
            <a:pPr indent="0" lvl="0" marL="0" rtl="0" algn="l">
              <a:lnSpc>
                <a:spcPct val="115000"/>
              </a:lnSpc>
              <a:spcBef>
                <a:spcPts val="0"/>
              </a:spcBef>
              <a:spcAft>
                <a:spcPts val="0"/>
              </a:spcAft>
              <a:buSzPts val="1300"/>
              <a:buNone/>
            </a:pPr>
            <a:r>
              <a:rPr lang="en" sz="1600"/>
              <a:t>1:15 PM – 1:30 PM – Opening Remarks by Dr. Denise Jones Gregory</a:t>
            </a:r>
            <a:endParaRPr sz="1600"/>
          </a:p>
          <a:p>
            <a:pPr indent="0" lvl="0" marL="0" rtl="0" algn="l">
              <a:lnSpc>
                <a:spcPct val="115000"/>
              </a:lnSpc>
              <a:spcBef>
                <a:spcPts val="0"/>
              </a:spcBef>
              <a:spcAft>
                <a:spcPts val="0"/>
              </a:spcAft>
              <a:buSzPts val="1300"/>
              <a:buNone/>
            </a:pPr>
            <a:r>
              <a:rPr lang="en" sz="1600"/>
              <a:t>1:30 PM – 2:30 PM – Collaborative Progress in Community Modeling, the Importance &amp; Need for Diversity &amp; Inclusion</a:t>
            </a:r>
            <a:endParaRPr sz="1600"/>
          </a:p>
          <a:p>
            <a:pPr indent="0" lvl="0" marL="0" rtl="0" algn="l">
              <a:lnSpc>
                <a:spcPct val="115000"/>
              </a:lnSpc>
              <a:spcBef>
                <a:spcPts val="0"/>
              </a:spcBef>
              <a:spcAft>
                <a:spcPts val="0"/>
              </a:spcAft>
              <a:buSzPts val="1300"/>
              <a:buNone/>
            </a:pPr>
            <a:r>
              <a:rPr lang="en" sz="1600"/>
              <a:t>2:30 PM – 3:15 PM – UFS Governance</a:t>
            </a:r>
            <a:endParaRPr sz="1600"/>
          </a:p>
          <a:p>
            <a:pPr indent="0" lvl="0" marL="0" rtl="0" algn="l">
              <a:lnSpc>
                <a:spcPct val="115000"/>
              </a:lnSpc>
              <a:spcBef>
                <a:spcPts val="0"/>
              </a:spcBef>
              <a:spcAft>
                <a:spcPts val="0"/>
              </a:spcAft>
              <a:buSzPts val="1300"/>
              <a:buNone/>
            </a:pPr>
            <a:r>
              <a:rPr lang="en" sz="1600"/>
              <a:t>3:15 PM – 3:45 PM – Break</a:t>
            </a:r>
            <a:endParaRPr sz="1600"/>
          </a:p>
          <a:p>
            <a:pPr indent="0" lvl="0" marL="0" rtl="0" algn="l">
              <a:lnSpc>
                <a:spcPct val="115000"/>
              </a:lnSpc>
              <a:spcBef>
                <a:spcPts val="0"/>
              </a:spcBef>
              <a:spcAft>
                <a:spcPts val="0"/>
              </a:spcAft>
              <a:buSzPts val="1300"/>
              <a:buNone/>
            </a:pPr>
            <a:r>
              <a:rPr lang="en" sz="1600"/>
              <a:t>3:45 PM – 4:30 PM – NOAA Modeling Team Accomplishments and Future Direction</a:t>
            </a:r>
            <a:endParaRPr sz="1600"/>
          </a:p>
          <a:p>
            <a:pPr indent="0" lvl="0" marL="0" rtl="0" algn="l">
              <a:lnSpc>
                <a:spcPct val="115000"/>
              </a:lnSpc>
              <a:spcBef>
                <a:spcPts val="0"/>
              </a:spcBef>
              <a:spcAft>
                <a:spcPts val="0"/>
              </a:spcAft>
              <a:buSzPts val="1300"/>
              <a:buNone/>
            </a:pPr>
            <a:r>
              <a:rPr lang="en" sz="1600"/>
              <a:t>4:30 PM – 5:30 PM – State of EPIC and the UFS</a:t>
            </a:r>
            <a:endParaRPr sz="1600"/>
          </a:p>
          <a:p>
            <a:pPr indent="0" lvl="0" marL="0" rtl="0" algn="l">
              <a:lnSpc>
                <a:spcPct val="115000"/>
              </a:lnSpc>
              <a:spcBef>
                <a:spcPts val="0"/>
              </a:spcBef>
              <a:spcAft>
                <a:spcPts val="0"/>
              </a:spcAft>
              <a:buSzPts val="1300"/>
              <a:buNone/>
            </a:pPr>
            <a:r>
              <a:rPr lang="en" sz="1600"/>
              <a:t>5:30 PM – 7:30 PM – Network Mixer at the 2nd Floor Commuter Lounge</a:t>
            </a:r>
            <a:endParaRPr sz="1600"/>
          </a:p>
          <a:p>
            <a:pPr indent="0" lvl="0" marL="0" rtl="0" algn="l">
              <a:lnSpc>
                <a:spcPct val="115000"/>
              </a:lnSpc>
              <a:spcBef>
                <a:spcPts val="0"/>
              </a:spcBef>
              <a:spcAft>
                <a:spcPts val="0"/>
              </a:spcAft>
              <a:buSzPts val="1300"/>
              <a:buNone/>
            </a:pPr>
            <a:r>
              <a:rPr lang="en" sz="1600"/>
              <a:t>5:50 PM – Opening Remarks by Dr. Almesha Campbell</a:t>
            </a:r>
            <a:endParaRPr sz="1600"/>
          </a:p>
          <a:p>
            <a:pPr indent="0" lvl="0" marL="0" rtl="0" algn="l">
              <a:lnSpc>
                <a:spcPct val="115000"/>
              </a:lnSpc>
              <a:spcBef>
                <a:spcPts val="0"/>
              </a:spcBef>
              <a:spcAft>
                <a:spcPts val="0"/>
              </a:spcAft>
              <a:buSzPts val="1300"/>
              <a:buNone/>
            </a:pPr>
            <a:r>
              <a:rPr lang="en" sz="1600"/>
              <a:t>7:30 PM – Adjourn </a:t>
            </a:r>
            <a:endParaRPr sz="1600"/>
          </a:p>
          <a:p>
            <a:pPr indent="0" lvl="0" marL="0" rtl="0" algn="l">
              <a:lnSpc>
                <a:spcPct val="115000"/>
              </a:lnSpc>
              <a:spcBef>
                <a:spcPts val="0"/>
              </a:spcBef>
              <a:spcAft>
                <a:spcPts val="0"/>
              </a:spcAft>
              <a:buSzPts val="1300"/>
              <a:buNone/>
            </a:pPr>
            <a:r>
              <a:t/>
            </a:r>
            <a:endParaRPr sz="1600"/>
          </a:p>
        </p:txBody>
      </p:sp>
      <p:sp>
        <p:nvSpPr>
          <p:cNvPr id="143" name="Google Shape;143;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Monday, July 22nd </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2e9f36ad780_0_34"/>
          <p:cNvPicPr preferRelativeResize="0"/>
          <p:nvPr/>
        </p:nvPicPr>
        <p:blipFill rotWithShape="1">
          <a:blip r:embed="rId3">
            <a:alphaModFix/>
          </a:blip>
          <a:srcRect b="0" l="0" r="0" t="0"/>
          <a:stretch/>
        </p:blipFill>
        <p:spPr>
          <a:xfrm>
            <a:off x="7646500" y="2190975"/>
            <a:ext cx="1255525" cy="1224775"/>
          </a:xfrm>
          <a:prstGeom prst="rect">
            <a:avLst/>
          </a:prstGeom>
          <a:noFill/>
          <a:ln>
            <a:noFill/>
          </a:ln>
        </p:spPr>
      </p:pic>
      <p:sp>
        <p:nvSpPr>
          <p:cNvPr id="149" name="Google Shape;149;g2e9f36ad780_0_34"/>
          <p:cNvSpPr txBox="1"/>
          <p:nvPr>
            <p:ph idx="1" type="body"/>
          </p:nvPr>
        </p:nvSpPr>
        <p:spPr>
          <a:xfrm>
            <a:off x="183875" y="1636600"/>
            <a:ext cx="5913900" cy="1949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SzPts val="1300"/>
              <a:buNone/>
            </a:pPr>
            <a:r>
              <a:rPr b="1" lang="en" sz="1800"/>
              <a:t>Connect with us on Slack, X,  and Instagram with #UIFCW24 </a:t>
            </a:r>
            <a:endParaRPr b="1" sz="1800"/>
          </a:p>
          <a:p>
            <a:pPr indent="0" lvl="0" marL="0" rtl="0" algn="l">
              <a:lnSpc>
                <a:spcPct val="105000"/>
              </a:lnSpc>
              <a:spcBef>
                <a:spcPts val="0"/>
              </a:spcBef>
              <a:spcAft>
                <a:spcPts val="0"/>
              </a:spcAft>
              <a:buSzPts val="1300"/>
              <a:buNone/>
            </a:pPr>
            <a:r>
              <a:t/>
            </a:r>
            <a:endParaRPr b="1" sz="1800"/>
          </a:p>
          <a:p>
            <a:pPr indent="0" lvl="0" marL="0" rtl="0" algn="l">
              <a:lnSpc>
                <a:spcPct val="115000"/>
              </a:lnSpc>
              <a:spcBef>
                <a:spcPts val="0"/>
              </a:spcBef>
              <a:spcAft>
                <a:spcPts val="0"/>
              </a:spcAft>
              <a:buSzPts val="1300"/>
              <a:buNone/>
            </a:pPr>
            <a:r>
              <a:rPr lang="en" sz="1800" u="sng">
                <a:solidFill>
                  <a:srgbClr val="1155CC"/>
                </a:solidFill>
                <a:hlinkClick r:id="rId4">
                  <a:extLst>
                    <a:ext uri="{A12FA001-AC4F-418D-AE19-62706E023703}">
                      <ahyp:hlinkClr val="tx"/>
                    </a:ext>
                  </a:extLst>
                </a:hlinkClick>
              </a:rPr>
              <a:t>UIFCW24 Slack workspace</a:t>
            </a:r>
            <a:endParaRPr b="1" sz="1800"/>
          </a:p>
          <a:p>
            <a:pPr indent="0" lvl="0" marL="0" rtl="0" algn="l">
              <a:lnSpc>
                <a:spcPct val="105000"/>
              </a:lnSpc>
              <a:spcBef>
                <a:spcPts val="1000"/>
              </a:spcBef>
              <a:spcAft>
                <a:spcPts val="0"/>
              </a:spcAft>
              <a:buSzPts val="1300"/>
              <a:buNone/>
            </a:pPr>
            <a:r>
              <a:rPr b="1" lang="en" sz="1800"/>
              <a:t>X (Twitter): @NOAAEPIC  </a:t>
            </a:r>
            <a:endParaRPr b="1" sz="1800"/>
          </a:p>
          <a:p>
            <a:pPr indent="0" lvl="0" marL="0" rtl="0" algn="l">
              <a:lnSpc>
                <a:spcPct val="105000"/>
              </a:lnSpc>
              <a:spcBef>
                <a:spcPts val="0"/>
              </a:spcBef>
              <a:spcAft>
                <a:spcPts val="0"/>
              </a:spcAft>
              <a:buSzPts val="1300"/>
              <a:buNone/>
            </a:pPr>
            <a:r>
              <a:rPr b="1" lang="en" sz="1800"/>
              <a:t>Instagram: @NOAAEPIC</a:t>
            </a:r>
            <a:endParaRPr sz="1800"/>
          </a:p>
        </p:txBody>
      </p:sp>
      <p:sp>
        <p:nvSpPr>
          <p:cNvPr id="150" name="Google Shape;150;g2e9f36ad780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Connect With Us!</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151" name="Google Shape;151;g2e9f36ad780_0_34"/>
          <p:cNvPicPr preferRelativeResize="0"/>
          <p:nvPr/>
        </p:nvPicPr>
        <p:blipFill rotWithShape="1">
          <a:blip r:embed="rId5">
            <a:alphaModFix/>
          </a:blip>
          <a:srcRect b="0" l="0" r="0" t="0"/>
          <a:stretch/>
        </p:blipFill>
        <p:spPr>
          <a:xfrm>
            <a:off x="6226150" y="974950"/>
            <a:ext cx="1420351" cy="1420351"/>
          </a:xfrm>
          <a:prstGeom prst="rect">
            <a:avLst/>
          </a:prstGeom>
          <a:noFill/>
          <a:ln>
            <a:noFill/>
          </a:ln>
        </p:spPr>
      </p:pic>
      <p:sp>
        <p:nvSpPr>
          <p:cNvPr id="152" name="Google Shape;152;g2e9f36ad780_0_34"/>
          <p:cNvSpPr txBox="1"/>
          <p:nvPr/>
        </p:nvSpPr>
        <p:spPr>
          <a:xfrm>
            <a:off x="1627500" y="3645400"/>
            <a:ext cx="4755300" cy="950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Wi-Fi:</a:t>
            </a:r>
            <a:r>
              <a:rPr b="1" i="0" lang="en" sz="2800" u="none" cap="none" strike="noStrike">
                <a:solidFill>
                  <a:srgbClr val="1A1A1A"/>
                </a:solidFill>
                <a:latin typeface="Lato"/>
                <a:ea typeface="Lato"/>
                <a:cs typeface="Lato"/>
                <a:sym typeface="Lato"/>
              </a:rPr>
              <a:t>    </a:t>
            </a:r>
            <a:r>
              <a:rPr b="1" i="0" lang="en" sz="2800" u="none" cap="none" strike="noStrike">
                <a:solidFill>
                  <a:srgbClr val="1C3678"/>
                </a:solidFill>
                <a:latin typeface="Lato"/>
                <a:ea typeface="Lato"/>
                <a:cs typeface="Lato"/>
                <a:sym typeface="Lato"/>
              </a:rPr>
              <a:t>NOAA_GUEST</a:t>
            </a:r>
            <a:r>
              <a:rPr b="0" i="0" lang="en" sz="2800" u="none" cap="none" strike="noStrike">
                <a:solidFill>
                  <a:srgbClr val="1C3678"/>
                </a:solidFill>
                <a:latin typeface="Lato"/>
                <a:ea typeface="Lato"/>
                <a:cs typeface="Lato"/>
                <a:sym typeface="Lato"/>
              </a:rPr>
              <a:t> </a:t>
            </a:r>
            <a:endParaRPr b="1" i="0" sz="2800" u="none" cap="none" strike="noStrike">
              <a:solidFill>
                <a:srgbClr val="1C3678"/>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Password:   </a:t>
            </a:r>
            <a:r>
              <a:rPr b="1" i="0" lang="en" sz="3000" u="none" cap="none" strike="noStrike">
                <a:solidFill>
                  <a:srgbClr val="1C3678"/>
                </a:solidFill>
                <a:latin typeface="Roboto"/>
                <a:ea typeface="Roboto"/>
                <a:cs typeface="Roboto"/>
                <a:sym typeface="Roboto"/>
              </a:rPr>
              <a:t>NoAa@J$Uz4</a:t>
            </a:r>
            <a:endParaRPr b="1" i="0" sz="3000" u="none" cap="none" strike="noStrike">
              <a:solidFill>
                <a:srgbClr val="1C3678"/>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e9f36ad780_0_40"/>
          <p:cNvSpPr txBox="1"/>
          <p:nvPr>
            <p:ph type="title"/>
          </p:nvPr>
        </p:nvSpPr>
        <p:spPr>
          <a:xfrm>
            <a:off x="497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158" name="Google Shape;158;g2e9f36ad780_0_40"/>
          <p:cNvPicPr preferRelativeResize="0"/>
          <p:nvPr/>
        </p:nvPicPr>
        <p:blipFill rotWithShape="1">
          <a:blip r:embed="rId3">
            <a:alphaModFix/>
          </a:blip>
          <a:srcRect b="0" l="0" r="0" t="0"/>
          <a:stretch/>
        </p:blipFill>
        <p:spPr>
          <a:xfrm>
            <a:off x="262300" y="1427475"/>
            <a:ext cx="3404825" cy="3404825"/>
          </a:xfrm>
          <a:prstGeom prst="rect">
            <a:avLst/>
          </a:prstGeom>
          <a:noFill/>
          <a:ln>
            <a:noFill/>
          </a:ln>
        </p:spPr>
      </p:pic>
      <p:sp>
        <p:nvSpPr>
          <p:cNvPr id="159" name="Google Shape;159;g2e9f36ad780_0_40"/>
          <p:cNvSpPr txBox="1"/>
          <p:nvPr>
            <p:ph type="title"/>
          </p:nvPr>
        </p:nvSpPr>
        <p:spPr>
          <a:xfrm>
            <a:off x="5450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Slack Space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160" name="Google Shape;160;g2e9f36ad780_0_40"/>
          <p:cNvPicPr preferRelativeResize="0"/>
          <p:nvPr/>
        </p:nvPicPr>
        <p:blipFill rotWithShape="1">
          <a:blip r:embed="rId4">
            <a:alphaModFix/>
          </a:blip>
          <a:srcRect b="0" l="0" r="0" t="0"/>
          <a:stretch/>
        </p:blipFill>
        <p:spPr>
          <a:xfrm>
            <a:off x="5125612" y="1472201"/>
            <a:ext cx="3315375" cy="331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