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embeddedFontLst>
    <p:embeddedFont>
      <p:font typeface="Proxima Nova"/>
      <p:regular r:id="rId35"/>
      <p:bold r:id="rId36"/>
      <p:italic r:id="rId37"/>
      <p:boldItalic r:id="rId38"/>
    </p:embeddedFont>
    <p:embeddedFont>
      <p:font typeface="Arial Black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gO3Zv7MTayYPbUtok2iV0zorjP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A8DBC1-C157-45FF-AB30-BEF33DFCA044}">
  <a:tblStyle styleId="{7FA8DBC1-C157-45FF-AB30-BEF33DFCA04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roximaNova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roximaNova-italic.fntdata"/><Relationship Id="rId14" Type="http://schemas.openxmlformats.org/officeDocument/2006/relationships/slide" Target="slides/slide9.xml"/><Relationship Id="rId36" Type="http://schemas.openxmlformats.org/officeDocument/2006/relationships/font" Target="fonts/ProximaNova-bold.fntdata"/><Relationship Id="rId17" Type="http://schemas.openxmlformats.org/officeDocument/2006/relationships/slide" Target="slides/slide12.xml"/><Relationship Id="rId39" Type="http://schemas.openxmlformats.org/officeDocument/2006/relationships/font" Target="fonts/ArialBlack-regular.fntdata"/><Relationship Id="rId16" Type="http://schemas.openxmlformats.org/officeDocument/2006/relationships/slide" Target="slides/slide11.xml"/><Relationship Id="rId38" Type="http://schemas.openxmlformats.org/officeDocument/2006/relationships/font" Target="fonts/ProximaNova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" name="Google Shape;6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23c8363084_1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g223c836308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8" name="Google Shape;83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0:notes"/>
          <p:cNvSpPr/>
          <p:nvPr>
            <p:ph idx="2" type="sldImg"/>
          </p:nvPr>
        </p:nvSpPr>
        <p:spPr>
          <a:xfrm>
            <a:off x="419100" y="701675"/>
            <a:ext cx="6242050" cy="3511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1" name="Google Shape;861;p20:notes"/>
          <p:cNvSpPr txBox="1"/>
          <p:nvPr>
            <p:ph idx="1" type="body"/>
          </p:nvPr>
        </p:nvSpPr>
        <p:spPr>
          <a:xfrm>
            <a:off x="943610" y="4448101"/>
            <a:ext cx="5189855" cy="4213064"/>
          </a:xfrm>
          <a:prstGeom prst="rect">
            <a:avLst/>
          </a:prstGeom>
          <a:noFill/>
          <a:ln>
            <a:noFill/>
          </a:ln>
        </p:spPr>
        <p:txBody>
          <a:bodyPr anchorCtr="0" anchor="t" bIns="46300" lIns="92600" spcFirstLastPara="1" rIns="92600" wrap="square" tIns="46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62" name="Google Shape;862;p20:notes"/>
          <p:cNvSpPr txBox="1"/>
          <p:nvPr>
            <p:ph idx="12" type="sldNum"/>
          </p:nvPr>
        </p:nvSpPr>
        <p:spPr>
          <a:xfrm>
            <a:off x="4010342" y="8894602"/>
            <a:ext cx="3066733" cy="468473"/>
          </a:xfrm>
          <a:prstGeom prst="rect">
            <a:avLst/>
          </a:prstGeom>
          <a:noFill/>
          <a:ln>
            <a:noFill/>
          </a:ln>
        </p:spPr>
        <p:txBody>
          <a:bodyPr anchorCtr="0" anchor="b" bIns="46300" lIns="92600" spcFirstLastPara="1" rIns="92600" wrap="square" tIns="463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2309606a72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g22309606a72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8" name="Google Shape;908;g22309606a72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9" name="Google Shape;9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309606a72_0_4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22309606a72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29" name="Google Shape;92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58" name="Google Shape;95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1" name="Google Shape;99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4" name="Google Shape;1014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8" name="Google Shape;1028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RRFS has more solidity that MRMS or other models:  more blobby…</a:t>
            </a:r>
            <a:endParaRPr sz="1200"/>
          </a:p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MPAS is nearly perfect for supercell and QLCS</a:t>
            </a:r>
            <a:endParaRPr sz="1200"/>
          </a:p>
        </p:txBody>
      </p:sp>
      <p:sp>
        <p:nvSpPr>
          <p:cNvPr id="1043" name="Google Shape;1043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8" name="Google Shape;1058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8" name="Google Shape;1068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9" name="Google Shape;1079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9" name="Google Shape;1089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We’ve made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5" name="Google Shape;16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ensemble forecasts!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ensemble forecasts!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16"/>
          <p:cNvSpPr txBox="1"/>
          <p:nvPr>
            <p:ph idx="10" type="dt"/>
          </p:nvPr>
        </p:nvSpPr>
        <p:spPr>
          <a:xfrm>
            <a:off x="9671824" y="6441589"/>
            <a:ext cx="1758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/>
          <p:nvPr>
            <p:ph type="title"/>
          </p:nvPr>
        </p:nvSpPr>
        <p:spPr>
          <a:xfrm>
            <a:off x="947400" y="274625"/>
            <a:ext cx="10634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" type="body"/>
          </p:nvPr>
        </p:nvSpPr>
        <p:spPr>
          <a:xfrm>
            <a:off x="947400" y="1295400"/>
            <a:ext cx="10753600" cy="49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9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59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59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">
  <p:cSld name="1_Title and Content 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0"/>
          <p:cNvSpPr txBox="1"/>
          <p:nvPr>
            <p:ph type="title"/>
          </p:nvPr>
        </p:nvSpPr>
        <p:spPr>
          <a:xfrm>
            <a:off x="947400" y="274625"/>
            <a:ext cx="10634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0"/>
          <p:cNvSpPr txBox="1"/>
          <p:nvPr>
            <p:ph idx="1" type="body"/>
          </p:nvPr>
        </p:nvSpPr>
        <p:spPr>
          <a:xfrm>
            <a:off x="947400" y="1295400"/>
            <a:ext cx="10753600" cy="49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1"/>
          <p:cNvSpPr txBox="1"/>
          <p:nvPr>
            <p:ph idx="1" type="body"/>
          </p:nvPr>
        </p:nvSpPr>
        <p:spPr>
          <a:xfrm>
            <a:off x="660401" y="1159790"/>
            <a:ext cx="10733617" cy="439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4" name="Google Shape;94;p51"/>
          <p:cNvSpPr txBox="1"/>
          <p:nvPr>
            <p:ph type="title"/>
          </p:nvPr>
        </p:nvSpPr>
        <p:spPr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1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Title and Text">
  <p:cSld name="Basic Title and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 txBox="1"/>
          <p:nvPr>
            <p:ph type="title"/>
          </p:nvPr>
        </p:nvSpPr>
        <p:spPr>
          <a:xfrm>
            <a:off x="838200" y="140696"/>
            <a:ext cx="10515600" cy="8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0"/>
          <p:cNvSpPr txBox="1"/>
          <p:nvPr>
            <p:ph idx="1" type="body"/>
          </p:nvPr>
        </p:nvSpPr>
        <p:spPr>
          <a:xfrm>
            <a:off x="838200" y="1089839"/>
            <a:ext cx="10515600" cy="5101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71616"/>
              </a:buClr>
              <a:buSzPts val="15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71616"/>
              </a:buClr>
              <a:buSzPts val="1400"/>
              <a:buNone/>
              <a:defRPr/>
            </a:lvl2pPr>
            <a:lvl3pPr indent="-317500" lvl="2" marL="1371600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71616"/>
              </a:buClr>
              <a:buSzPts val="1400"/>
              <a:buChar char="•"/>
              <a:defRPr/>
            </a:lvl3pPr>
            <a:lvl4pPr indent="-317500" lvl="3" marL="1828800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71616"/>
              </a:buClr>
              <a:buSzPts val="1400"/>
              <a:buChar char="–"/>
              <a:defRPr/>
            </a:lvl4pPr>
            <a:lvl5pPr indent="-317500" lvl="4" marL="2286000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17161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2" type="sldNum"/>
          </p:nvPr>
        </p:nvSpPr>
        <p:spPr>
          <a:xfrm>
            <a:off x="11409033" y="6445769"/>
            <a:ext cx="731600" cy="4125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1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9" name="Google Shape;49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0" name="Google Shape;50;p23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7" name="Google Shape;57;p24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5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8D8"/>
            </a:gs>
            <a:gs pos="9000">
              <a:srgbClr val="0098D8"/>
            </a:gs>
            <a:gs pos="10000">
              <a:srgbClr val="034594"/>
            </a:gs>
            <a:gs pos="11000">
              <a:schemeClr val="lt1"/>
            </a:gs>
            <a:gs pos="92000">
              <a:schemeClr val="lt1"/>
            </a:gs>
            <a:gs pos="93000">
              <a:srgbClr val="034594"/>
            </a:gs>
            <a:gs pos="94000">
              <a:srgbClr val="0098D8"/>
            </a:gs>
            <a:gs pos="100000">
              <a:srgbClr val="0098D8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2103650" y="6561896"/>
            <a:ext cx="124510" cy="12451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5"/>
          <p:cNvSpPr/>
          <p:nvPr/>
        </p:nvSpPr>
        <p:spPr>
          <a:xfrm>
            <a:off x="11423059" y="6561896"/>
            <a:ext cx="124510" cy="12451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Documents and Settings\osborn.FSL-NT.000\Desktop\My Documents\Misc. Graphics-Text\logos\NOAA-Logo_CircleWhite_RestTrans.png" id="17" name="Google Shape;17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644" y="0"/>
            <a:ext cx="629969" cy="62285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6" Type="http://schemas.openxmlformats.org/officeDocument/2006/relationships/image" Target="../media/image10.pn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hyperlink" Target="https://doi.org/10.1175/JHM-D-21-0198.1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hyperlink" Target="https://doi.org/10.1175/MWR-D-21-0214.1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oi.org/10.1175/MWR-D-20-0319.1" TargetMode="External"/><Relationship Id="rId4" Type="http://schemas.openxmlformats.org/officeDocument/2006/relationships/hyperlink" Target="https://doi.org/10.1175/JHM-D-21-0198.1" TargetMode="External"/><Relationship Id="rId5" Type="http://schemas.openxmlformats.org/officeDocument/2006/relationships/hyperlink" Target="https://doi.org/10.1175/WAF-D-21-0151.1" TargetMode="External"/><Relationship Id="rId6" Type="http://schemas.openxmlformats.org/officeDocument/2006/relationships/hyperlink" Target="https://doi.org/10.1175/WAF-D-21-0130.1" TargetMode="External"/><Relationship Id="rId7" Type="http://schemas.openxmlformats.org/officeDocument/2006/relationships/hyperlink" Target="https://doi.org/10.1175/BAMS-D-20-0099.1" TargetMode="External"/><Relationship Id="rId8" Type="http://schemas.openxmlformats.org/officeDocument/2006/relationships/hyperlink" Target="https://doi.org/10.1175/WAF-D-21-0142.1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25.png"/><Relationship Id="rId13" Type="http://schemas.openxmlformats.org/officeDocument/2006/relationships/image" Target="../media/image5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5" Type="http://schemas.openxmlformats.org/officeDocument/2006/relationships/image" Target="../media/image47.png"/><Relationship Id="rId14" Type="http://schemas.openxmlformats.org/officeDocument/2006/relationships/image" Target="../media/image51.png"/><Relationship Id="rId17" Type="http://schemas.openxmlformats.org/officeDocument/2006/relationships/image" Target="../media/image42.png"/><Relationship Id="rId16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29.png"/><Relationship Id="rId18" Type="http://schemas.openxmlformats.org/officeDocument/2006/relationships/image" Target="../media/image54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8D8"/>
            </a:gs>
            <a:gs pos="9000">
              <a:srgbClr val="0098D8"/>
            </a:gs>
            <a:gs pos="10000">
              <a:srgbClr val="034594"/>
            </a:gs>
            <a:gs pos="11000">
              <a:schemeClr val="lt1"/>
            </a:gs>
            <a:gs pos="92000">
              <a:schemeClr val="lt1"/>
            </a:gs>
            <a:gs pos="93000">
              <a:srgbClr val="034594"/>
            </a:gs>
            <a:gs pos="94000">
              <a:srgbClr val="0098D8"/>
            </a:gs>
            <a:gs pos="100000">
              <a:srgbClr val="0098D8"/>
            </a:gs>
          </a:gsLst>
          <a:lin ang="5400700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13650" y="7250"/>
            <a:ext cx="12192000" cy="9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 txBox="1"/>
          <p:nvPr>
            <p:ph idx="1" type="subTitle"/>
          </p:nvPr>
        </p:nvSpPr>
        <p:spPr>
          <a:xfrm>
            <a:off x="69150" y="2802050"/>
            <a:ext cx="12008100" cy="34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baseline="30000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en-US" sz="1700">
                <a:solidFill>
                  <a:schemeClr val="dk2"/>
                </a:solidFill>
              </a:rPr>
              <a:t>25 July 2023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en-US" sz="1700">
                <a:solidFill>
                  <a:schemeClr val="dk2"/>
                </a:solidFill>
              </a:rPr>
              <a:t>Curtis Alexander</a:t>
            </a:r>
            <a:r>
              <a:rPr b="1" baseline="30000" lang="en-US" sz="1700">
                <a:solidFill>
                  <a:schemeClr val="dk2"/>
                </a:solidFill>
              </a:rPr>
              <a:t>1</a:t>
            </a:r>
            <a:r>
              <a:rPr b="1" lang="en-US" sz="1700">
                <a:solidFill>
                  <a:schemeClr val="dk2"/>
                </a:solidFill>
              </a:rPr>
              <a:t>, Jacob Carley</a:t>
            </a:r>
            <a:r>
              <a:rPr b="1" baseline="30000" lang="en-US" sz="1700">
                <a:solidFill>
                  <a:schemeClr val="dk2"/>
                </a:solidFill>
              </a:rPr>
              <a:t>2</a:t>
            </a:r>
            <a:r>
              <a:rPr b="1" lang="en-US" sz="1700">
                <a:solidFill>
                  <a:schemeClr val="dk2"/>
                </a:solidFill>
              </a:rPr>
              <a:t>,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en-US" sz="1700">
                <a:solidFill>
                  <a:schemeClr val="dk2"/>
                </a:solidFill>
              </a:rPr>
              <a:t>Matt Pyle</a:t>
            </a:r>
            <a:r>
              <a:rPr b="1" baseline="30000" lang="en-US" sz="1700">
                <a:solidFill>
                  <a:schemeClr val="dk2"/>
                </a:solidFill>
              </a:rPr>
              <a:t>2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en-US" sz="1700">
                <a:solidFill>
                  <a:schemeClr val="dk2"/>
                </a:solidFill>
              </a:rPr>
              <a:t>and many developers from NOAA/GSL and NOAA/EMC</a:t>
            </a:r>
            <a:br>
              <a:rPr b="1" lang="en-US" sz="1700">
                <a:solidFill>
                  <a:schemeClr val="dk2"/>
                </a:solidFill>
              </a:rPr>
            </a:br>
            <a:endParaRPr b="1" sz="17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NOAA/OAR/GLOBAL SYSTEMS LABORATORY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aseline="30000" lang="en-US" sz="1600">
                <a:solidFill>
                  <a:schemeClr val="dk2"/>
                </a:solidFill>
              </a:rPr>
              <a:t>2</a:t>
            </a:r>
            <a:r>
              <a:rPr lang="en-US" sz="1600">
                <a:solidFill>
                  <a:schemeClr val="dk2"/>
                </a:solidFill>
              </a:rPr>
              <a:t>NOAA/NWS/NCEP/ENVIRONMENTAL MODELING CENTER</a:t>
            </a:r>
            <a:endParaRPr sz="2000"/>
          </a:p>
        </p:txBody>
      </p:sp>
      <p:pic>
        <p:nvPicPr>
          <p:cNvPr descr="C:\Documents and Settings\osborn.FSL-NT.000\Desktop\My Documents\Misc. Graphics-Text\logos\NOAA-Logo_CircleWhite_RestTrans.png" id="103" name="Google Shape;1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251" y="29705"/>
            <a:ext cx="1042654" cy="103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osborn.FSL-NT.000\Desktop\My Documents\Misc. Graphics-Text\logos\CIRES_Logo_Big.jpg" id="104" name="Google Shape;1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3641" y="232742"/>
            <a:ext cx="1308142" cy="624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ra_text_logo.jpg" id="105" name="Google Shape;1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64160" y="293863"/>
            <a:ext cx="975549" cy="502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_logo" id="106" name="Google Shape;10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235" y="49842"/>
            <a:ext cx="96837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/>
          <p:nvPr/>
        </p:nvSpPr>
        <p:spPr>
          <a:xfrm>
            <a:off x="907711" y="6485842"/>
            <a:ext cx="11011546" cy="294468"/>
          </a:xfrm>
          <a:prstGeom prst="rect">
            <a:avLst/>
          </a:prstGeom>
          <a:solidFill>
            <a:srgbClr val="009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 txBox="1"/>
          <p:nvPr>
            <p:ph type="ctrTitle"/>
          </p:nvPr>
        </p:nvSpPr>
        <p:spPr>
          <a:xfrm>
            <a:off x="0" y="1328738"/>
            <a:ext cx="12192000" cy="14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br>
              <a:rPr lang="en-US" sz="4800"/>
            </a:br>
            <a:r>
              <a:rPr lang="en-US" sz="4800"/>
              <a:t>The Rapid Refresh Forecast System: Looking Beyond the First Operational Version</a:t>
            </a:r>
            <a:endParaRPr sz="4800"/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1718" y="7238"/>
            <a:ext cx="3008563" cy="1147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RRFSv2+ Physics </a:t>
            </a:r>
            <a:endParaRPr/>
          </a:p>
        </p:txBody>
      </p:sp>
      <p:sp>
        <p:nvSpPr>
          <p:cNvPr id="675" name="Google Shape;675;p9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76" name="Google Shape;676;p9"/>
          <p:cNvGraphicFramePr/>
          <p:nvPr/>
        </p:nvGraphicFramePr>
        <p:xfrm>
          <a:off x="1149186" y="747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{7FA8DBC1-C157-45FF-AB30-BEF33DFCA044}</a:tableStyleId>
              </a:tblPr>
              <a:tblGrid>
                <a:gridCol w="2234850"/>
                <a:gridCol w="3048850"/>
                <a:gridCol w="4368325"/>
              </a:tblGrid>
              <a:tr h="37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Scheme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Features/Status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5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Land-Surface: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NoahMP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9-layer soil model?, 2-layer snow?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Tuning for land assimilation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VIIRS VGF update consistency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IMS snow update consistency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Variable density snowfall consistency</a:t>
                      </a:r>
                      <a:endParaRPr/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92D050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Lake Model</a:t>
                      </a:r>
                      <a:endParaRPr b="1" sz="2000" u="none" cap="none" strike="noStrike">
                        <a:solidFill>
                          <a:srgbClr val="92D050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CLM (small lakes)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Surface Layer: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MYNN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9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PBL: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MYNN-EDMF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Convection: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Grell-Freitas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Drag: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Unified Drag Suite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Radiation: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RRTMGP?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7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Microphysics: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Thompson Aerosol-aware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77" name="Google Shape;677;p9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78" name="Google Shape;678;p9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79" name="Google Shape;679;p9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23c8363084_1_6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RRFSv2+ Highlights</a:t>
            </a:r>
            <a:endParaRPr/>
          </a:p>
        </p:txBody>
      </p:sp>
      <p:sp>
        <p:nvSpPr>
          <p:cNvPr id="685" name="Google Shape;685;g223c8363084_1_6"/>
          <p:cNvSpPr txBox="1"/>
          <p:nvPr>
            <p:ph idx="4294967295" type="body"/>
          </p:nvPr>
        </p:nvSpPr>
        <p:spPr>
          <a:xfrm>
            <a:off x="0" y="2622550"/>
            <a:ext cx="12192000" cy="1330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3000" u="sng"/>
              <a:t>Data Assimilation</a:t>
            </a:r>
            <a:endParaRPr sz="3000">
              <a:solidFill>
                <a:srgbClr val="FF00FF"/>
              </a:solidFill>
            </a:endParaRPr>
          </a:p>
        </p:txBody>
      </p:sp>
      <p:sp>
        <p:nvSpPr>
          <p:cNvPr id="686" name="Google Shape;686;g223c8363084_1_6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223c8363084_1_6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88" name="Google Shape;688;g223c8363084_1_6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89" name="Google Shape;689;g223c8363084_1_6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Data Assimilation Software Framework RRFSv2+</a:t>
            </a:r>
            <a:endParaRPr/>
          </a:p>
        </p:txBody>
      </p:sp>
      <p:sp>
        <p:nvSpPr>
          <p:cNvPr id="695" name="Google Shape;695;p11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1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97" name="Google Shape;697;p11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98" name="Google Shape;698;p11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9" name="Google Shape;6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4" y="2318921"/>
            <a:ext cx="5022418" cy="19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1"/>
          <p:cNvPicPr preferRelativeResize="0"/>
          <p:nvPr/>
        </p:nvPicPr>
        <p:blipFill rotWithShape="1">
          <a:blip r:embed="rId4">
            <a:alphaModFix/>
          </a:blip>
          <a:srcRect b="0" l="34918" r="36044" t="0"/>
          <a:stretch/>
        </p:blipFill>
        <p:spPr>
          <a:xfrm>
            <a:off x="5824136" y="1999586"/>
            <a:ext cx="2369899" cy="255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1"/>
          <p:cNvSpPr txBox="1"/>
          <p:nvPr/>
        </p:nvSpPr>
        <p:spPr>
          <a:xfrm>
            <a:off x="8173285" y="2425794"/>
            <a:ext cx="400507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Joint Effort for Data assimilation Integration (JEDI)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2" name="Google Shape;702;p11"/>
          <p:cNvCxnSpPr>
            <a:stCxn id="699" idx="3"/>
            <a:endCxn id="700" idx="1"/>
          </p:cNvCxnSpPr>
          <p:nvPr/>
        </p:nvCxnSpPr>
        <p:spPr>
          <a:xfrm>
            <a:off x="5036062" y="3278433"/>
            <a:ext cx="7881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7" name="Google Shape;707;p12"/>
          <p:cNvCxnSpPr/>
          <p:nvPr/>
        </p:nvCxnSpPr>
        <p:spPr>
          <a:xfrm>
            <a:off x="1683436" y="2826374"/>
            <a:ext cx="2743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8" name="Google Shape;708;p12"/>
          <p:cNvCxnSpPr/>
          <p:nvPr/>
        </p:nvCxnSpPr>
        <p:spPr>
          <a:xfrm flipH="1">
            <a:off x="1804854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" name="Google Shape;709;p12"/>
          <p:cNvCxnSpPr/>
          <p:nvPr/>
        </p:nvCxnSpPr>
        <p:spPr>
          <a:xfrm flipH="1">
            <a:off x="2114629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0" name="Google Shape;710;p12"/>
          <p:cNvCxnSpPr/>
          <p:nvPr/>
        </p:nvCxnSpPr>
        <p:spPr>
          <a:xfrm flipH="1">
            <a:off x="2519396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1" name="Google Shape;711;p12"/>
          <p:cNvCxnSpPr/>
          <p:nvPr/>
        </p:nvCxnSpPr>
        <p:spPr>
          <a:xfrm flipH="1">
            <a:off x="2924163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2" name="Google Shape;712;p12"/>
          <p:cNvCxnSpPr/>
          <p:nvPr/>
        </p:nvCxnSpPr>
        <p:spPr>
          <a:xfrm flipH="1">
            <a:off x="3328930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3" name="Google Shape;713;p12"/>
          <p:cNvCxnSpPr/>
          <p:nvPr/>
        </p:nvCxnSpPr>
        <p:spPr>
          <a:xfrm flipH="1">
            <a:off x="3786394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wos_station.jpg" id="714" name="Google Shape;7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131" y="1252416"/>
            <a:ext cx="1565001" cy="157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p12"/>
          <p:cNvCxnSpPr/>
          <p:nvPr/>
        </p:nvCxnSpPr>
        <p:spPr>
          <a:xfrm rot="10800000">
            <a:off x="1709686" y="22913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6" name="Google Shape;716;p12"/>
          <p:cNvCxnSpPr/>
          <p:nvPr/>
        </p:nvCxnSpPr>
        <p:spPr>
          <a:xfrm>
            <a:off x="4047986" y="22774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7" name="Google Shape;717;p12"/>
          <p:cNvCxnSpPr/>
          <p:nvPr/>
        </p:nvCxnSpPr>
        <p:spPr>
          <a:xfrm rot="10800000">
            <a:off x="1709686" y="248194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783F0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8" name="Google Shape;718;p12"/>
          <p:cNvCxnSpPr/>
          <p:nvPr/>
        </p:nvCxnSpPr>
        <p:spPr>
          <a:xfrm>
            <a:off x="4047986" y="248194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19" name="Google Shape;719;p12"/>
          <p:cNvSpPr txBox="1"/>
          <p:nvPr/>
        </p:nvSpPr>
        <p:spPr>
          <a:xfrm>
            <a:off x="4047985" y="1130416"/>
            <a:ext cx="1473963" cy="11695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too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cold/dry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compared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atmos obs?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2"/>
          <p:cNvSpPr txBox="1"/>
          <p:nvPr/>
        </p:nvSpPr>
        <p:spPr>
          <a:xfrm>
            <a:off x="1098136" y="1146866"/>
            <a:ext cx="1395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too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warm/moist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compared to atmos obs?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2"/>
          <p:cNvSpPr/>
          <p:nvPr/>
        </p:nvSpPr>
        <p:spPr>
          <a:xfrm rot="5400000">
            <a:off x="4718011" y="2576241"/>
            <a:ext cx="1952700" cy="3651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2"/>
          <p:cNvSpPr txBox="1"/>
          <p:nvPr/>
        </p:nvSpPr>
        <p:spPr>
          <a:xfrm>
            <a:off x="3648511" y="3409629"/>
            <a:ext cx="186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Warm/moisten soil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3" name="Google Shape;723;p12"/>
          <p:cNvCxnSpPr/>
          <p:nvPr/>
        </p:nvCxnSpPr>
        <p:spPr>
          <a:xfrm flipH="1">
            <a:off x="4091594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4" name="Google Shape;724;p12"/>
          <p:cNvSpPr/>
          <p:nvPr/>
        </p:nvSpPr>
        <p:spPr>
          <a:xfrm flipH="1" rot="-5400000">
            <a:off x="-211739" y="2576241"/>
            <a:ext cx="1952700" cy="3651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2"/>
          <p:cNvSpPr txBox="1"/>
          <p:nvPr/>
        </p:nvSpPr>
        <p:spPr>
          <a:xfrm>
            <a:off x="1237411" y="3409641"/>
            <a:ext cx="144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Cool/dry soil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Google Shape;726;p12"/>
          <p:cNvCxnSpPr/>
          <p:nvPr/>
        </p:nvCxnSpPr>
        <p:spPr>
          <a:xfrm>
            <a:off x="4047986" y="307189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27" name="Google Shape;727;p12"/>
          <p:cNvCxnSpPr/>
          <p:nvPr/>
        </p:nvCxnSpPr>
        <p:spPr>
          <a:xfrm>
            <a:off x="4047986" y="32764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28" name="Google Shape;728;p12"/>
          <p:cNvCxnSpPr/>
          <p:nvPr/>
        </p:nvCxnSpPr>
        <p:spPr>
          <a:xfrm rot="10800000">
            <a:off x="1683436" y="3079904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29" name="Google Shape;729;p12"/>
          <p:cNvCxnSpPr/>
          <p:nvPr/>
        </p:nvCxnSpPr>
        <p:spPr>
          <a:xfrm rot="10800000">
            <a:off x="1683436" y="3270529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783F0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0" name="Google Shape;730;p12"/>
          <p:cNvSpPr txBox="1"/>
          <p:nvPr/>
        </p:nvSpPr>
        <p:spPr>
          <a:xfrm>
            <a:off x="431593" y="761491"/>
            <a:ext cx="6325195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RRFSv1 one-way (moderately) coupled DA Soil Adjustment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12"/>
          <p:cNvPicPr preferRelativeResize="0"/>
          <p:nvPr/>
        </p:nvPicPr>
        <p:blipFill rotWithShape="1">
          <a:blip r:embed="rId4">
            <a:alphaModFix/>
          </a:blip>
          <a:srcRect b="0" l="68670" r="0" t="0"/>
          <a:stretch/>
        </p:blipFill>
        <p:spPr>
          <a:xfrm>
            <a:off x="13397" y="3730809"/>
            <a:ext cx="3711124" cy="175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2"/>
          <p:cNvPicPr preferRelativeResize="0"/>
          <p:nvPr/>
        </p:nvPicPr>
        <p:blipFill rotWithShape="1">
          <a:blip r:embed="rId5">
            <a:alphaModFix/>
          </a:blip>
          <a:srcRect b="0" l="68013" r="0" t="0"/>
          <a:stretch/>
        </p:blipFill>
        <p:spPr>
          <a:xfrm>
            <a:off x="3786394" y="3754061"/>
            <a:ext cx="3808324" cy="175346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2"/>
          <p:cNvSpPr txBox="1"/>
          <p:nvPr/>
        </p:nvSpPr>
        <p:spPr>
          <a:xfrm>
            <a:off x="244311" y="5379842"/>
            <a:ext cx="2968500" cy="225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Atmos Temp Increment (K)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>
            <a:off x="4638367" y="5411824"/>
            <a:ext cx="2146340" cy="24015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Temp Increment (K)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5" name="Google Shape;735;p12"/>
          <p:cNvCxnSpPr/>
          <p:nvPr/>
        </p:nvCxnSpPr>
        <p:spPr>
          <a:xfrm>
            <a:off x="3544876" y="4513581"/>
            <a:ext cx="483036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6" name="Google Shape;736;p12"/>
          <p:cNvSpPr txBox="1"/>
          <p:nvPr/>
        </p:nvSpPr>
        <p:spPr>
          <a:xfrm>
            <a:off x="7050548" y="777660"/>
            <a:ext cx="4876416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RRFSv2+ strongly coupled land/atmosphere DA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p12"/>
          <p:cNvCxnSpPr/>
          <p:nvPr/>
        </p:nvCxnSpPr>
        <p:spPr>
          <a:xfrm>
            <a:off x="8249702" y="2826374"/>
            <a:ext cx="2743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8" name="Google Shape;738;p12"/>
          <p:cNvCxnSpPr/>
          <p:nvPr/>
        </p:nvCxnSpPr>
        <p:spPr>
          <a:xfrm flipH="1">
            <a:off x="8371120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p12"/>
          <p:cNvCxnSpPr/>
          <p:nvPr/>
        </p:nvCxnSpPr>
        <p:spPr>
          <a:xfrm flipH="1">
            <a:off x="8680895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0" name="Google Shape;740;p12"/>
          <p:cNvCxnSpPr/>
          <p:nvPr/>
        </p:nvCxnSpPr>
        <p:spPr>
          <a:xfrm flipH="1">
            <a:off x="9085662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1" name="Google Shape;741;p12"/>
          <p:cNvCxnSpPr/>
          <p:nvPr/>
        </p:nvCxnSpPr>
        <p:spPr>
          <a:xfrm flipH="1">
            <a:off x="9490429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2" name="Google Shape;742;p12"/>
          <p:cNvCxnSpPr/>
          <p:nvPr/>
        </p:nvCxnSpPr>
        <p:spPr>
          <a:xfrm flipH="1">
            <a:off x="9895196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3" name="Google Shape;743;p12"/>
          <p:cNvCxnSpPr/>
          <p:nvPr/>
        </p:nvCxnSpPr>
        <p:spPr>
          <a:xfrm flipH="1">
            <a:off x="10352660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wos_station.jpg" id="744" name="Google Shape;7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9397" y="1252416"/>
            <a:ext cx="1565001" cy="157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5" name="Google Shape;745;p12"/>
          <p:cNvCxnSpPr/>
          <p:nvPr/>
        </p:nvCxnSpPr>
        <p:spPr>
          <a:xfrm rot="10800000">
            <a:off x="8275952" y="22913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6" name="Google Shape;746;p12"/>
          <p:cNvCxnSpPr/>
          <p:nvPr/>
        </p:nvCxnSpPr>
        <p:spPr>
          <a:xfrm>
            <a:off x="10614252" y="22774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7" name="Google Shape;747;p12"/>
          <p:cNvCxnSpPr/>
          <p:nvPr/>
        </p:nvCxnSpPr>
        <p:spPr>
          <a:xfrm rot="10800000">
            <a:off x="8275952" y="248194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783F0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8" name="Google Shape;748;p12"/>
          <p:cNvCxnSpPr/>
          <p:nvPr/>
        </p:nvCxnSpPr>
        <p:spPr>
          <a:xfrm>
            <a:off x="10614252" y="248194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9" name="Google Shape;749;p12"/>
          <p:cNvCxnSpPr/>
          <p:nvPr/>
        </p:nvCxnSpPr>
        <p:spPr>
          <a:xfrm flipH="1">
            <a:off x="10657860" y="2826374"/>
            <a:ext cx="261600" cy="15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0" name="Google Shape;750;p12"/>
          <p:cNvCxnSpPr/>
          <p:nvPr/>
        </p:nvCxnSpPr>
        <p:spPr>
          <a:xfrm>
            <a:off x="10614252" y="3071891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51" name="Google Shape;751;p12"/>
          <p:cNvCxnSpPr/>
          <p:nvPr/>
        </p:nvCxnSpPr>
        <p:spPr>
          <a:xfrm>
            <a:off x="10614252" y="3276416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52" name="Google Shape;752;p12"/>
          <p:cNvCxnSpPr/>
          <p:nvPr/>
        </p:nvCxnSpPr>
        <p:spPr>
          <a:xfrm rot="10800000">
            <a:off x="8249702" y="3079904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53" name="Google Shape;753;p12"/>
          <p:cNvCxnSpPr/>
          <p:nvPr/>
        </p:nvCxnSpPr>
        <p:spPr>
          <a:xfrm rot="10800000">
            <a:off x="8249702" y="3270529"/>
            <a:ext cx="809700" cy="0"/>
          </a:xfrm>
          <a:prstGeom prst="straightConnector1">
            <a:avLst/>
          </a:prstGeom>
          <a:noFill/>
          <a:ln cap="flat" cmpd="sng" w="38100">
            <a:solidFill>
              <a:srgbClr val="783F0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54" name="Google Shape;754;p12"/>
          <p:cNvSpPr txBox="1"/>
          <p:nvPr/>
        </p:nvSpPr>
        <p:spPr>
          <a:xfrm>
            <a:off x="9029638" y="2914172"/>
            <a:ext cx="1771162" cy="8309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temp/moisture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(i.e. SMAP)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2"/>
          <p:cNvSpPr txBox="1"/>
          <p:nvPr/>
        </p:nvSpPr>
        <p:spPr>
          <a:xfrm>
            <a:off x="196811" y="5586850"/>
            <a:ext cx="10796091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Leverages experience with RUC/RAP/HRRR soil DA in GSI (see Benjamin et al 2022: </a:t>
            </a: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https://doi.org/10.1175/JHM-D-21-0198.1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Attribution of some model error to incorrect latent/sensible fluxes to/from 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soil observations used (one-way adjustment into soil)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2"/>
          <p:cNvSpPr txBox="1"/>
          <p:nvPr/>
        </p:nvSpPr>
        <p:spPr>
          <a:xfrm>
            <a:off x="7656591" y="3825610"/>
            <a:ext cx="4453974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Leverage soil temp/moist observations (SMAP)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Cross-covariances between land and atmosphere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JEDI EnKF using RDAS ensemble for BECs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Leveraging with global 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2"/>
          <p:cNvSpPr txBox="1"/>
          <p:nvPr/>
        </p:nvSpPr>
        <p:spPr>
          <a:xfrm>
            <a:off x="0" y="31750"/>
            <a:ext cx="12192000" cy="655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RRFSv2+: Land-Atmosphere DA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2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759" name="Google Shape;759;p12"/>
          <p:cNvSpPr txBox="1"/>
          <p:nvPr>
            <p:ph idx="11" type="ftr"/>
          </p:nvPr>
        </p:nvSpPr>
        <p:spPr>
          <a:xfrm>
            <a:off x="13644" y="6441589"/>
            <a:ext cx="2052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760" name="Google Shape;760;p12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1" name="Google Shape;761;p12"/>
          <p:cNvSpPr txBox="1"/>
          <p:nvPr/>
        </p:nvSpPr>
        <p:spPr>
          <a:xfrm>
            <a:off x="2245559" y="6441589"/>
            <a:ext cx="16406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Land 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3"/>
          <p:cNvSpPr txBox="1"/>
          <p:nvPr/>
        </p:nvSpPr>
        <p:spPr>
          <a:xfrm>
            <a:off x="13644" y="713256"/>
            <a:ext cx="56172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GFS/RRFSv1 dependencies</a:t>
            </a:r>
            <a:endParaRPr b="1" i="0" sz="1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77" y="1185238"/>
            <a:ext cx="5617165" cy="157983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3"/>
          <p:cNvSpPr txBox="1"/>
          <p:nvPr/>
        </p:nvSpPr>
        <p:spPr>
          <a:xfrm>
            <a:off x="2102254" y="1154757"/>
            <a:ext cx="464800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3"/>
          <p:cNvSpPr txBox="1"/>
          <p:nvPr/>
        </p:nvSpPr>
        <p:spPr>
          <a:xfrm>
            <a:off x="1964162" y="2588383"/>
            <a:ext cx="464800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3"/>
          <p:cNvSpPr txBox="1"/>
          <p:nvPr/>
        </p:nvSpPr>
        <p:spPr>
          <a:xfrm>
            <a:off x="0" y="46470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Design: Atmospheric DA/Cycling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3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772" name="Google Shape;772;p13"/>
          <p:cNvSpPr txBox="1"/>
          <p:nvPr>
            <p:ph idx="11" type="ftr"/>
          </p:nvPr>
        </p:nvSpPr>
        <p:spPr>
          <a:xfrm>
            <a:off x="13644" y="6441589"/>
            <a:ext cx="2052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773" name="Google Shape;773;p13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4" name="Google Shape;774;p13"/>
          <p:cNvSpPr txBox="1"/>
          <p:nvPr/>
        </p:nvSpPr>
        <p:spPr>
          <a:xfrm>
            <a:off x="2245559" y="6441589"/>
            <a:ext cx="216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3"/>
          <p:cNvSpPr txBox="1"/>
          <p:nvPr/>
        </p:nvSpPr>
        <p:spPr>
          <a:xfrm>
            <a:off x="4259867" y="1919157"/>
            <a:ext cx="870751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6" name="Google Shape;776;p13"/>
          <p:cNvGrpSpPr/>
          <p:nvPr/>
        </p:nvGrpSpPr>
        <p:grpSpPr>
          <a:xfrm>
            <a:off x="6702244" y="1154757"/>
            <a:ext cx="4343913" cy="2228913"/>
            <a:chOff x="2945084" y="1300977"/>
            <a:chExt cx="3952589" cy="2390327"/>
          </a:xfrm>
        </p:grpSpPr>
        <p:grpSp>
          <p:nvGrpSpPr>
            <p:cNvPr id="777" name="Google Shape;777;p13"/>
            <p:cNvGrpSpPr/>
            <p:nvPr/>
          </p:nvGrpSpPr>
          <p:grpSpPr>
            <a:xfrm>
              <a:off x="3188203" y="1821001"/>
              <a:ext cx="2856198" cy="411825"/>
              <a:chOff x="2849073" y="3079467"/>
              <a:chExt cx="2000279" cy="411825"/>
            </a:xfrm>
          </p:grpSpPr>
          <p:sp>
            <p:nvSpPr>
              <p:cNvPr id="778" name="Google Shape;778;p13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9" name="Google Shape;779;p13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780" name="Google Shape;780;p13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781" name="Google Shape;781;p13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782" name="Google Shape;782;p13"/>
            <p:cNvCxnSpPr/>
            <p:nvPr/>
          </p:nvCxnSpPr>
          <p:spPr>
            <a:xfrm rot="10800000">
              <a:off x="3635123" y="1821001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3" name="Google Shape;783;p13"/>
            <p:cNvCxnSpPr/>
            <p:nvPr/>
          </p:nvCxnSpPr>
          <p:spPr>
            <a:xfrm rot="10800000">
              <a:off x="4019323" y="1821001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4" name="Google Shape;784;p13"/>
            <p:cNvCxnSpPr/>
            <p:nvPr/>
          </p:nvCxnSpPr>
          <p:spPr>
            <a:xfrm rot="10800000">
              <a:off x="4392448" y="1821001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5" name="Google Shape;785;p13"/>
            <p:cNvCxnSpPr/>
            <p:nvPr/>
          </p:nvCxnSpPr>
          <p:spPr>
            <a:xfrm rot="10800000">
              <a:off x="4809860" y="1821001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6" name="Google Shape;786;p13"/>
            <p:cNvCxnSpPr/>
            <p:nvPr/>
          </p:nvCxnSpPr>
          <p:spPr>
            <a:xfrm>
              <a:off x="6010099" y="1896903"/>
              <a:ext cx="199500" cy="0"/>
            </a:xfrm>
            <a:prstGeom prst="straightConnector1">
              <a:avLst/>
            </a:prstGeom>
            <a:noFill/>
            <a:ln cap="flat" cmpd="sng" w="76200">
              <a:solidFill>
                <a:srgbClr val="07376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787" name="Google Shape;787;p13"/>
            <p:cNvGrpSpPr/>
            <p:nvPr/>
          </p:nvGrpSpPr>
          <p:grpSpPr>
            <a:xfrm rot="10800000">
              <a:off x="5131269" y="1825352"/>
              <a:ext cx="92400" cy="411825"/>
              <a:chOff x="2070100" y="2563700"/>
              <a:chExt cx="92400" cy="411825"/>
            </a:xfrm>
          </p:grpSpPr>
          <p:cxnSp>
            <p:nvCxnSpPr>
              <p:cNvPr id="788" name="Google Shape;788;p13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89" name="Google Shape;789;p13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0" name="Google Shape;790;p13"/>
            <p:cNvSpPr/>
            <p:nvPr/>
          </p:nvSpPr>
          <p:spPr>
            <a:xfrm rot="10800000">
              <a:off x="4762138" y="213597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>
              <a:off x="4348090" y="213597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>
              <a:off x="3982330" y="213597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>
              <a:off x="3589138" y="213597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13"/>
            <p:cNvCxnSpPr/>
            <p:nvPr/>
          </p:nvCxnSpPr>
          <p:spPr>
            <a:xfrm>
              <a:off x="3277153" y="2219294"/>
              <a:ext cx="7722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95" name="Google Shape;795;p13"/>
            <p:cNvCxnSpPr/>
            <p:nvPr/>
          </p:nvCxnSpPr>
          <p:spPr>
            <a:xfrm>
              <a:off x="3657054" y="2217315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96" name="Google Shape;796;p13"/>
            <p:cNvCxnSpPr/>
            <p:nvPr/>
          </p:nvCxnSpPr>
          <p:spPr>
            <a:xfrm>
              <a:off x="4046961" y="2203460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97" name="Google Shape;797;p13"/>
            <p:cNvCxnSpPr/>
            <p:nvPr/>
          </p:nvCxnSpPr>
          <p:spPr>
            <a:xfrm>
              <a:off x="4417081" y="2217314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98" name="Google Shape;798;p13"/>
            <p:cNvCxnSpPr/>
            <p:nvPr/>
          </p:nvCxnSpPr>
          <p:spPr>
            <a:xfrm>
              <a:off x="4806982" y="2215335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99" name="Google Shape;799;p13"/>
            <p:cNvCxnSpPr/>
            <p:nvPr/>
          </p:nvCxnSpPr>
          <p:spPr>
            <a:xfrm>
              <a:off x="5196889" y="2201480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00" name="Google Shape;800;p13"/>
            <p:cNvSpPr txBox="1"/>
            <p:nvPr/>
          </p:nvSpPr>
          <p:spPr>
            <a:xfrm>
              <a:off x="2945084" y="1324724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00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 txBox="1"/>
            <p:nvPr/>
          </p:nvSpPr>
          <p:spPr>
            <a:xfrm>
              <a:off x="3370615" y="1334624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01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 txBox="1"/>
            <p:nvPr/>
          </p:nvSpPr>
          <p:spPr>
            <a:xfrm>
              <a:off x="3724896" y="1332645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3"/>
            <p:cNvSpPr txBox="1"/>
            <p:nvPr/>
          </p:nvSpPr>
          <p:spPr>
            <a:xfrm>
              <a:off x="4079177" y="1318790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03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3"/>
            <p:cNvSpPr txBox="1"/>
            <p:nvPr/>
          </p:nvSpPr>
          <p:spPr>
            <a:xfrm>
              <a:off x="4504709" y="1316811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04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3"/>
            <p:cNvSpPr txBox="1"/>
            <p:nvPr/>
          </p:nvSpPr>
          <p:spPr>
            <a:xfrm>
              <a:off x="4870865" y="1302956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05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6" name="Google Shape;806;p13"/>
            <p:cNvGrpSpPr/>
            <p:nvPr/>
          </p:nvGrpSpPr>
          <p:grpSpPr>
            <a:xfrm rot="10800000">
              <a:off x="5485546" y="1823377"/>
              <a:ext cx="92400" cy="411825"/>
              <a:chOff x="2070100" y="2563700"/>
              <a:chExt cx="92400" cy="411825"/>
            </a:xfrm>
          </p:grpSpPr>
          <p:cxnSp>
            <p:nvCxnSpPr>
              <p:cNvPr id="807" name="Google Shape;807;p13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808" name="Google Shape;808;p13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09" name="Google Shape;809;p13"/>
            <p:cNvCxnSpPr/>
            <p:nvPr/>
          </p:nvCxnSpPr>
          <p:spPr>
            <a:xfrm>
              <a:off x="5551165" y="2199505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10" name="Google Shape;810;p13"/>
            <p:cNvSpPr txBox="1"/>
            <p:nvPr/>
          </p:nvSpPr>
          <p:spPr>
            <a:xfrm>
              <a:off x="5272647" y="1300977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06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1" name="Google Shape;811;p13"/>
            <p:cNvGrpSpPr/>
            <p:nvPr/>
          </p:nvGrpSpPr>
          <p:grpSpPr>
            <a:xfrm rot="10800000">
              <a:off x="5911076" y="1821402"/>
              <a:ext cx="92400" cy="411825"/>
              <a:chOff x="2070100" y="2563700"/>
              <a:chExt cx="92400" cy="411825"/>
            </a:xfrm>
          </p:grpSpPr>
          <p:cxnSp>
            <p:nvCxnSpPr>
              <p:cNvPr id="812" name="Google Shape;812;p13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813" name="Google Shape;813;p13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14" name="Google Shape;814;p13"/>
            <p:cNvCxnSpPr/>
            <p:nvPr/>
          </p:nvCxnSpPr>
          <p:spPr>
            <a:xfrm>
              <a:off x="5941068" y="2209405"/>
              <a:ext cx="806100" cy="999000"/>
            </a:xfrm>
            <a:prstGeom prst="straightConnector1">
              <a:avLst/>
            </a:prstGeom>
            <a:noFill/>
            <a:ln cap="flat" cmpd="sng" w="41275">
              <a:solidFill>
                <a:srgbClr val="0097D8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15" name="Google Shape;815;p13"/>
            <p:cNvSpPr txBox="1"/>
            <p:nvPr/>
          </p:nvSpPr>
          <p:spPr>
            <a:xfrm>
              <a:off x="5662555" y="1322747"/>
              <a:ext cx="5820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07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"/>
            <p:cNvSpPr txBox="1"/>
            <p:nvPr/>
          </p:nvSpPr>
          <p:spPr>
            <a:xfrm>
              <a:off x="3323111" y="2301833"/>
              <a:ext cx="2970900" cy="330022"/>
            </a:xfrm>
            <a:prstGeom prst="rect">
              <a:avLst/>
            </a:prstGeom>
            <a:solidFill>
              <a:schemeClr val="lt1">
                <a:alpha val="77254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Blend ICs w/GEFS Longwaves</a:t>
              </a:r>
              <a:endParaRPr b="1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3"/>
            <p:cNvSpPr txBox="1"/>
            <p:nvPr/>
          </p:nvSpPr>
          <p:spPr>
            <a:xfrm>
              <a:off x="3926773" y="3238004"/>
              <a:ext cx="29709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1" lang="en-US" sz="14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Hourly free forecasts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8" name="Google Shape;818;p13"/>
          <p:cNvSpPr txBox="1"/>
          <p:nvPr/>
        </p:nvSpPr>
        <p:spPr>
          <a:xfrm>
            <a:off x="6718283" y="751728"/>
            <a:ext cx="347599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GFS/RRFSv2 dependencies</a:t>
            </a:r>
            <a:endParaRPr b="1" i="0" sz="1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3"/>
          <p:cNvSpPr txBox="1"/>
          <p:nvPr/>
        </p:nvSpPr>
        <p:spPr>
          <a:xfrm>
            <a:off x="124677" y="3229201"/>
            <a:ext cx="613661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RRFSv1 Partial 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Mitigates risk with familiar LAM cycling design (e.g. RAP)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Ensures inclusion of longer wavelength information limiting drift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Collects latent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Partial cycling still more expensive than continuous 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Workflow is more complex than continuous 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3"/>
          <p:cNvSpPr txBox="1"/>
          <p:nvPr/>
        </p:nvSpPr>
        <p:spPr>
          <a:xfrm>
            <a:off x="6457444" y="3256658"/>
            <a:ext cx="5652793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Full 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Blending GDAS/GEFS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longwave perturbations into 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Overlapping windows to collect latent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Reduced computation cost compared to partial 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Simplified workflow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More development needed prior to operational transition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3"/>
          <p:cNvSpPr txBox="1"/>
          <p:nvPr/>
        </p:nvSpPr>
        <p:spPr>
          <a:xfrm>
            <a:off x="6485033" y="5346110"/>
            <a:ext cx="544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Schwartz, et al. , 2022: Comparing Partial and Continuously Cycling Ensemble Kalman Filter Data Assimilation Systems for Convection-Allowing Ensemble Forecast Initialization.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WAF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85-112.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8"/>
          <p:cNvSpPr txBox="1"/>
          <p:nvPr/>
        </p:nvSpPr>
        <p:spPr>
          <a:xfrm>
            <a:off x="0" y="46470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RRFSv2+ Design: Atmospheric DA/Cycling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4" y="1265217"/>
            <a:ext cx="7204452" cy="280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6165" y="1709634"/>
            <a:ext cx="4506823" cy="2610287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8"/>
          <p:cNvSpPr txBox="1"/>
          <p:nvPr/>
        </p:nvSpPr>
        <p:spPr>
          <a:xfrm>
            <a:off x="571068" y="3940668"/>
            <a:ext cx="5866316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Figures courtesy D. Lippi and NOAA collab on HSUP 1-A5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8"/>
          <p:cNvSpPr txBox="1"/>
          <p:nvPr/>
        </p:nvSpPr>
        <p:spPr>
          <a:xfrm>
            <a:off x="528054" y="5023474"/>
            <a:ext cx="11135890" cy="76616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Slivinski, L. C., D. E. Lippi, J. S. Whitaker, G. Ge, J. R. Carley, C. R. Alexander, and G. P. Compo, 2022: Overlapping Windows in a Global Hourly Data Assimilation System. Mon. Wea. Rev., 150, 1317–1334,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https://doi.org/10.1175/MWR-D-21-0214.1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831" name="Google Shape;831;p18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832" name="Google Shape;832;p18"/>
          <p:cNvSpPr txBox="1"/>
          <p:nvPr>
            <p:ph idx="11" type="ftr"/>
          </p:nvPr>
        </p:nvSpPr>
        <p:spPr>
          <a:xfrm>
            <a:off x="13644" y="6441589"/>
            <a:ext cx="2052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833" name="Google Shape;833;p18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4" name="Google Shape;834;p18"/>
          <p:cNvSpPr txBox="1"/>
          <p:nvPr/>
        </p:nvSpPr>
        <p:spPr>
          <a:xfrm>
            <a:off x="2245559" y="6441589"/>
            <a:ext cx="21331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Cycling 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8"/>
          <p:cNvSpPr txBox="1"/>
          <p:nvPr/>
        </p:nvSpPr>
        <p:spPr>
          <a:xfrm>
            <a:off x="0" y="687189"/>
            <a:ext cx="1189926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Approach: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Overlapping windows to update every hour assimilating observations that have arrived within the past hour and are valid within the past 3 hours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9"/>
          <p:cNvPicPr preferRelativeResize="0"/>
          <p:nvPr/>
        </p:nvPicPr>
        <p:blipFill rotWithShape="1">
          <a:blip r:embed="rId3">
            <a:alphaModFix/>
          </a:blip>
          <a:srcRect b="0" l="0" r="0" t="9933"/>
          <a:stretch/>
        </p:blipFill>
        <p:spPr>
          <a:xfrm>
            <a:off x="6044721" y="2031792"/>
            <a:ext cx="6249670" cy="368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9"/>
          <p:cNvPicPr preferRelativeResize="0"/>
          <p:nvPr/>
        </p:nvPicPr>
        <p:blipFill rotWithShape="1">
          <a:blip r:embed="rId4">
            <a:alphaModFix/>
          </a:blip>
          <a:srcRect b="0" l="0" r="0" t="9399"/>
          <a:stretch/>
        </p:blipFill>
        <p:spPr>
          <a:xfrm>
            <a:off x="23491" y="2011072"/>
            <a:ext cx="6249670" cy="368375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9"/>
          <p:cNvSpPr txBox="1"/>
          <p:nvPr/>
        </p:nvSpPr>
        <p:spPr>
          <a:xfrm>
            <a:off x="424256" y="5934866"/>
            <a:ext cx="5219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GREMLIN column-max reflectivity at 19Z, 5/14/2021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9"/>
          <p:cNvSpPr txBox="1"/>
          <p:nvPr/>
        </p:nvSpPr>
        <p:spPr>
          <a:xfrm>
            <a:off x="6782821" y="5937792"/>
            <a:ext cx="5219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MRMS column-max reflectivity at 19Z, 5/14/2021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>
            <a:off x="5200649" y="4028869"/>
            <a:ext cx="1233489" cy="1400175"/>
          </a:xfrm>
          <a:prstGeom prst="ellipse">
            <a:avLst/>
          </a:prstGeom>
          <a:noFill/>
          <a:ln cap="flat" cmpd="sng" w="31750">
            <a:solidFill>
              <a:srgbClr val="FF30F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9"/>
          <p:cNvSpPr/>
          <p:nvPr/>
        </p:nvSpPr>
        <p:spPr>
          <a:xfrm rot="1020000">
            <a:off x="10510842" y="2295301"/>
            <a:ext cx="1233489" cy="1919298"/>
          </a:xfrm>
          <a:prstGeom prst="ellipse">
            <a:avLst/>
          </a:prstGeom>
          <a:noFill/>
          <a:ln cap="flat" cmpd="sng" w="31750">
            <a:solidFill>
              <a:srgbClr val="FF30F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p19"/>
          <p:cNvPicPr preferRelativeResize="0"/>
          <p:nvPr/>
        </p:nvPicPr>
        <p:blipFill rotWithShape="1">
          <a:blip r:embed="rId5">
            <a:alphaModFix/>
          </a:blip>
          <a:srcRect b="0" l="0" r="0" t="84572"/>
          <a:stretch/>
        </p:blipFill>
        <p:spPr>
          <a:xfrm>
            <a:off x="1383986" y="5545776"/>
            <a:ext cx="3528680" cy="408848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9"/>
          <p:cNvSpPr txBox="1"/>
          <p:nvPr/>
        </p:nvSpPr>
        <p:spPr>
          <a:xfrm>
            <a:off x="4880193" y="5653413"/>
            <a:ext cx="6409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9"/>
          <p:cNvSpPr txBox="1"/>
          <p:nvPr/>
        </p:nvSpPr>
        <p:spPr>
          <a:xfrm>
            <a:off x="707950" y="1460407"/>
            <a:ext cx="56007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30F4"/>
                </a:solidFill>
                <a:latin typeface="Calibri"/>
                <a:ea typeface="Calibri"/>
                <a:cs typeface="Calibri"/>
                <a:sym typeface="Calibri"/>
              </a:rPr>
              <a:t>GREMLIN SYNTHETIC CREF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/>
          <p:nvPr/>
        </p:nvSpPr>
        <p:spPr>
          <a:xfrm>
            <a:off x="6388176" y="1442851"/>
            <a:ext cx="56007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30F4"/>
                </a:solidFill>
                <a:latin typeface="Calibri"/>
                <a:ea typeface="Calibri"/>
                <a:cs typeface="Calibri"/>
                <a:sym typeface="Calibri"/>
              </a:rPr>
              <a:t>MRMS CREF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9"/>
          <p:cNvSpPr/>
          <p:nvPr/>
        </p:nvSpPr>
        <p:spPr>
          <a:xfrm>
            <a:off x="4961468" y="713210"/>
            <a:ext cx="674256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CSU CIRA product (Hilburn et al.)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 synthesizes radar from GOES-East ABI &amp; GLM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Intended to supplement MRMS coverage; test in place of MRMS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9"/>
          <p:cNvSpPr/>
          <p:nvPr/>
        </p:nvSpPr>
        <p:spPr>
          <a:xfrm>
            <a:off x="423107" y="749802"/>
            <a:ext cx="487702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AB30F4"/>
                </a:solidFill>
                <a:latin typeface="Calibri"/>
                <a:ea typeface="Calibri"/>
                <a:cs typeface="Calibri"/>
                <a:sym typeface="Calibri"/>
              </a:rPr>
              <a:t>GREMLIN </a:t>
            </a:r>
            <a:r>
              <a:rPr b="0" i="0" lang="en-US" sz="2400" u="none" cap="none" strike="noStrike">
                <a:solidFill>
                  <a:srgbClr val="AB30F4"/>
                </a:solidFill>
                <a:latin typeface="Calibri"/>
                <a:ea typeface="Calibri"/>
                <a:cs typeface="Calibri"/>
                <a:sym typeface="Calibri"/>
              </a:rPr>
              <a:t>(GOES Radar Estimation via Machine Learning to Inform NWP)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9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853" name="Google Shape;853;p19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854" name="Google Shape;854;p19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5" name="Google Shape;855;p19"/>
          <p:cNvSpPr txBox="1"/>
          <p:nvPr/>
        </p:nvSpPr>
        <p:spPr>
          <a:xfrm>
            <a:off x="0" y="46470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RRFSv2+: GOES-based Synthetic Radar Imagery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p19"/>
          <p:cNvPicPr preferRelativeResize="0"/>
          <p:nvPr/>
        </p:nvPicPr>
        <p:blipFill rotWithShape="1">
          <a:blip r:embed="rId5">
            <a:alphaModFix/>
          </a:blip>
          <a:srcRect b="0" l="0" r="0" t="84572"/>
          <a:stretch/>
        </p:blipFill>
        <p:spPr>
          <a:xfrm>
            <a:off x="7452047" y="5578855"/>
            <a:ext cx="3528680" cy="408848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9"/>
          <p:cNvSpPr txBox="1"/>
          <p:nvPr/>
        </p:nvSpPr>
        <p:spPr>
          <a:xfrm>
            <a:off x="10948254" y="5686492"/>
            <a:ext cx="6409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9"/>
          <p:cNvSpPr txBox="1"/>
          <p:nvPr/>
        </p:nvSpPr>
        <p:spPr>
          <a:xfrm>
            <a:off x="2245559" y="6441589"/>
            <a:ext cx="21331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GREMLIN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0"/>
          <p:cNvSpPr txBox="1"/>
          <p:nvPr/>
        </p:nvSpPr>
        <p:spPr>
          <a:xfrm>
            <a:off x="2177809" y="3788494"/>
            <a:ext cx="971600" cy="6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1-hr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>
            <a:off x="3171933" y="2539016"/>
            <a:ext cx="5519875" cy="3063210"/>
          </a:xfrm>
          <a:prstGeom prst="rect">
            <a:avLst/>
          </a:prstGeom>
          <a:solidFill>
            <a:schemeClr val="accent6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0"/>
          <p:cNvSpPr txBox="1"/>
          <p:nvPr/>
        </p:nvSpPr>
        <p:spPr>
          <a:xfrm>
            <a:off x="546265" y="864996"/>
            <a:ext cx="11091553" cy="55395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3200"/>
              <a:buFont typeface="Arial"/>
              <a:buNone/>
            </a:pPr>
            <a:r>
              <a:rPr b="1" i="0" lang="en-US" sz="3000" u="none" cap="none" strike="noStrike">
                <a:solidFill>
                  <a:srgbClr val="1D2F68"/>
                </a:solidFill>
                <a:latin typeface="Arial"/>
                <a:ea typeface="Arial"/>
                <a:cs typeface="Arial"/>
                <a:sym typeface="Arial"/>
              </a:rPr>
              <a:t>RDAS Methodology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20"/>
          <p:cNvSpPr txBox="1"/>
          <p:nvPr/>
        </p:nvSpPr>
        <p:spPr>
          <a:xfrm>
            <a:off x="3308971" y="3924917"/>
            <a:ext cx="1737200" cy="369277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Hybrid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Google Shape;868;p20"/>
          <p:cNvCxnSpPr/>
          <p:nvPr/>
        </p:nvCxnSpPr>
        <p:spPr>
          <a:xfrm>
            <a:off x="2112592" y="4116294"/>
            <a:ext cx="1059600" cy="4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69" name="Google Shape;869;p20"/>
          <p:cNvSpPr txBox="1"/>
          <p:nvPr/>
        </p:nvSpPr>
        <p:spPr>
          <a:xfrm>
            <a:off x="4065869" y="2766939"/>
            <a:ext cx="1737200" cy="615499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33CC33"/>
                </a:solidFill>
                <a:latin typeface="Arial"/>
                <a:ea typeface="Arial"/>
                <a:cs typeface="Arial"/>
                <a:sym typeface="Arial"/>
              </a:rPr>
              <a:t>RDAS-EnKF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33CC33"/>
                </a:solidFill>
                <a:latin typeface="Arial"/>
                <a:ea typeface="Arial"/>
                <a:cs typeface="Arial"/>
                <a:sym typeface="Arial"/>
              </a:rPr>
              <a:t>BEC</a:t>
            </a:r>
            <a:endParaRPr b="0" i="0" sz="1600" u="none" cap="none" strike="noStrike">
              <a:solidFill>
                <a:srgbClr val="33CC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20"/>
          <p:cNvSpPr txBox="1"/>
          <p:nvPr/>
        </p:nvSpPr>
        <p:spPr>
          <a:xfrm>
            <a:off x="3371765" y="4687589"/>
            <a:ext cx="776000" cy="615499"/>
          </a:xfrm>
          <a:prstGeom prst="rect">
            <a:avLst/>
          </a:prstGeom>
          <a:noFill/>
          <a:ln cap="flat" cmpd="sng" w="952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Static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BEC</a:t>
            </a:r>
            <a:endParaRPr b="0" i="0" sz="1600" u="none" cap="none" strike="noStrik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1" name="Google Shape;871;p20"/>
          <p:cNvCxnSpPr/>
          <p:nvPr/>
        </p:nvCxnSpPr>
        <p:spPr>
          <a:xfrm rot="10800000">
            <a:off x="3749629" y="4311989"/>
            <a:ext cx="0" cy="375600"/>
          </a:xfrm>
          <a:prstGeom prst="straightConnector1">
            <a:avLst/>
          </a:prstGeom>
          <a:noFill/>
          <a:ln cap="flat" cmpd="sng" w="9525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2" name="Google Shape;872;p20"/>
          <p:cNvSpPr txBox="1"/>
          <p:nvPr/>
        </p:nvSpPr>
        <p:spPr>
          <a:xfrm>
            <a:off x="4207885" y="4698740"/>
            <a:ext cx="776000" cy="369277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0" i="0" sz="1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3" name="Google Shape;873;p20"/>
          <p:cNvCxnSpPr/>
          <p:nvPr/>
        </p:nvCxnSpPr>
        <p:spPr>
          <a:xfrm rot="10800000">
            <a:off x="4595882" y="4305140"/>
            <a:ext cx="0" cy="3756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4" name="Google Shape;874;p20"/>
          <p:cNvSpPr txBox="1"/>
          <p:nvPr/>
        </p:nvSpPr>
        <p:spPr>
          <a:xfrm>
            <a:off x="5089000" y="3924916"/>
            <a:ext cx="1737200" cy="369277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Hybrid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20"/>
          <p:cNvSpPr txBox="1"/>
          <p:nvPr/>
        </p:nvSpPr>
        <p:spPr>
          <a:xfrm>
            <a:off x="5499982" y="4680741"/>
            <a:ext cx="843145" cy="615499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Radar Obs</a:t>
            </a:r>
            <a:endParaRPr b="0" i="0" sz="1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6" name="Google Shape;876;p20"/>
          <p:cNvCxnSpPr/>
          <p:nvPr/>
        </p:nvCxnSpPr>
        <p:spPr>
          <a:xfrm rot="10800000">
            <a:off x="5887980" y="4287141"/>
            <a:ext cx="0" cy="3756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7" name="Google Shape;877;p20"/>
          <p:cNvCxnSpPr/>
          <p:nvPr/>
        </p:nvCxnSpPr>
        <p:spPr>
          <a:xfrm>
            <a:off x="4221510" y="3397068"/>
            <a:ext cx="426445" cy="5259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8" name="Google Shape;878;p20"/>
          <p:cNvCxnSpPr/>
          <p:nvPr/>
        </p:nvCxnSpPr>
        <p:spPr>
          <a:xfrm>
            <a:off x="4344116" y="3396768"/>
            <a:ext cx="310239" cy="513519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9" name="Google Shape;879;p20"/>
          <p:cNvCxnSpPr/>
          <p:nvPr/>
        </p:nvCxnSpPr>
        <p:spPr>
          <a:xfrm>
            <a:off x="4475302" y="3397101"/>
            <a:ext cx="178986" cy="5195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0" name="Google Shape;880;p20"/>
          <p:cNvCxnSpPr/>
          <p:nvPr/>
        </p:nvCxnSpPr>
        <p:spPr>
          <a:xfrm>
            <a:off x="4595882" y="3397101"/>
            <a:ext cx="58406" cy="513253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1" name="Google Shape;881;p20"/>
          <p:cNvCxnSpPr/>
          <p:nvPr/>
        </p:nvCxnSpPr>
        <p:spPr>
          <a:xfrm flipH="1">
            <a:off x="4654288" y="3390668"/>
            <a:ext cx="44795" cy="5256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2" name="Google Shape;882;p20"/>
          <p:cNvCxnSpPr/>
          <p:nvPr/>
        </p:nvCxnSpPr>
        <p:spPr>
          <a:xfrm flipH="1">
            <a:off x="4631891" y="3395205"/>
            <a:ext cx="202124" cy="52781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3" name="Google Shape;883;p20"/>
          <p:cNvCxnSpPr/>
          <p:nvPr/>
        </p:nvCxnSpPr>
        <p:spPr>
          <a:xfrm>
            <a:off x="5076433" y="3404504"/>
            <a:ext cx="426445" cy="5259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4" name="Google Shape;884;p20"/>
          <p:cNvCxnSpPr/>
          <p:nvPr/>
        </p:nvCxnSpPr>
        <p:spPr>
          <a:xfrm>
            <a:off x="5199039" y="3404204"/>
            <a:ext cx="310239" cy="513519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5" name="Google Shape;885;p20"/>
          <p:cNvCxnSpPr/>
          <p:nvPr/>
        </p:nvCxnSpPr>
        <p:spPr>
          <a:xfrm>
            <a:off x="5330225" y="3404537"/>
            <a:ext cx="178986" cy="5195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6" name="Google Shape;886;p20"/>
          <p:cNvCxnSpPr/>
          <p:nvPr/>
        </p:nvCxnSpPr>
        <p:spPr>
          <a:xfrm>
            <a:off x="5450805" y="3404537"/>
            <a:ext cx="58406" cy="513253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7" name="Google Shape;887;p20"/>
          <p:cNvCxnSpPr/>
          <p:nvPr/>
        </p:nvCxnSpPr>
        <p:spPr>
          <a:xfrm flipH="1">
            <a:off x="5509211" y="3398104"/>
            <a:ext cx="44795" cy="52568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8" name="Google Shape;888;p20"/>
          <p:cNvCxnSpPr/>
          <p:nvPr/>
        </p:nvCxnSpPr>
        <p:spPr>
          <a:xfrm flipH="1">
            <a:off x="5509211" y="3389874"/>
            <a:ext cx="202124" cy="527816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89" name="Google Shape;889;p20"/>
          <p:cNvSpPr txBox="1"/>
          <p:nvPr/>
        </p:nvSpPr>
        <p:spPr>
          <a:xfrm>
            <a:off x="6869029" y="3775541"/>
            <a:ext cx="1737200" cy="615499"/>
          </a:xfrm>
          <a:prstGeom prst="rect">
            <a:avLst/>
          </a:prstGeom>
          <a:noFill/>
          <a:ln cap="flat" cmpd="sng" w="9525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Hydrometer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0"/>
          <p:cNvSpPr txBox="1"/>
          <p:nvPr/>
        </p:nvSpPr>
        <p:spPr>
          <a:xfrm>
            <a:off x="7830228" y="4760267"/>
            <a:ext cx="843143" cy="615499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Radar Obs</a:t>
            </a:r>
            <a:endParaRPr b="0" i="0" sz="1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Google Shape;891;p20"/>
          <p:cNvCxnSpPr/>
          <p:nvPr/>
        </p:nvCxnSpPr>
        <p:spPr>
          <a:xfrm rot="10800000">
            <a:off x="8218226" y="4366667"/>
            <a:ext cx="0" cy="3756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2" name="Google Shape;892;p20"/>
          <p:cNvSpPr txBox="1"/>
          <p:nvPr/>
        </p:nvSpPr>
        <p:spPr>
          <a:xfrm>
            <a:off x="6801385" y="4764425"/>
            <a:ext cx="776000" cy="615499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Cloud Obs</a:t>
            </a:r>
            <a:endParaRPr b="0" i="0" sz="1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3" name="Google Shape;893;p20"/>
          <p:cNvCxnSpPr/>
          <p:nvPr/>
        </p:nvCxnSpPr>
        <p:spPr>
          <a:xfrm rot="10800000">
            <a:off x="7189382" y="4370825"/>
            <a:ext cx="0" cy="3756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94" name="Google Shape;894;p20"/>
          <p:cNvCxnSpPr>
            <a:stCxn id="889" idx="3"/>
          </p:cNvCxnSpPr>
          <p:nvPr/>
        </p:nvCxnSpPr>
        <p:spPr>
          <a:xfrm>
            <a:off x="8606229" y="4083291"/>
            <a:ext cx="12537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5" name="Google Shape;895;p20"/>
          <p:cNvSpPr txBox="1"/>
          <p:nvPr/>
        </p:nvSpPr>
        <p:spPr>
          <a:xfrm flipH="1">
            <a:off x="8920745" y="3788494"/>
            <a:ext cx="976256" cy="6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1-hr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6" name="Google Shape;896;p20"/>
          <p:cNvCxnSpPr>
            <a:stCxn id="889" idx="3"/>
          </p:cNvCxnSpPr>
          <p:nvPr/>
        </p:nvCxnSpPr>
        <p:spPr>
          <a:xfrm>
            <a:off x="8606229" y="4083291"/>
            <a:ext cx="1366200" cy="984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7" name="Google Shape;897;p20"/>
          <p:cNvSpPr txBox="1"/>
          <p:nvPr/>
        </p:nvSpPr>
        <p:spPr>
          <a:xfrm>
            <a:off x="9596292" y="4740506"/>
            <a:ext cx="1594400" cy="8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3-km control free forecast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0"/>
          <p:cNvSpPr txBox="1"/>
          <p:nvPr/>
        </p:nvSpPr>
        <p:spPr>
          <a:xfrm>
            <a:off x="3171933" y="1947577"/>
            <a:ext cx="58402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Components of Each Assimilation 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0"/>
          <p:cNvSpPr txBox="1"/>
          <p:nvPr/>
        </p:nvSpPr>
        <p:spPr>
          <a:xfrm>
            <a:off x="914662" y="5759968"/>
            <a:ext cx="103547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Multiscale DA can simplify these components while improving the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0"/>
          <p:cNvSpPr txBox="1"/>
          <p:nvPr/>
        </p:nvSpPr>
        <p:spPr>
          <a:xfrm>
            <a:off x="0" y="46470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RRFSv2+ Design: Analysis Stages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0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02" name="Google Shape;902;p20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03" name="Google Shape;903;p20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4" name="Google Shape;904;p20"/>
          <p:cNvSpPr txBox="1"/>
          <p:nvPr/>
        </p:nvSpPr>
        <p:spPr>
          <a:xfrm>
            <a:off x="2245559" y="6441589"/>
            <a:ext cx="216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Analysis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2309606a72_1_5"/>
          <p:cNvSpPr txBox="1"/>
          <p:nvPr/>
        </p:nvSpPr>
        <p:spPr>
          <a:xfrm>
            <a:off x="0" y="4647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Design: Radar 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g22309606a72_1_5"/>
          <p:cNvSpPr txBox="1"/>
          <p:nvPr/>
        </p:nvSpPr>
        <p:spPr>
          <a:xfrm>
            <a:off x="7312825" y="3837025"/>
            <a:ext cx="4741500" cy="2339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Inclusion of </a:t>
            </a:r>
            <a:r>
              <a:rPr b="0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radar assimilation in RRFS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Overall better than </a:t>
            </a:r>
            <a:r>
              <a:rPr b="0" i="0" lang="en-US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without radar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skill, comparable to </a:t>
            </a:r>
            <a:r>
              <a:rPr b="0" i="0" lang="en-US" sz="20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20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probability of detection, better than </a:t>
            </a:r>
            <a:r>
              <a:rPr b="0" i="0" lang="en-US" sz="20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20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high bias, potential improvement from cumulus scheme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2" name="Google Shape;912;g22309606a72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0" y="727912"/>
            <a:ext cx="9816737" cy="55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g22309606a72_1_5"/>
          <p:cNvSpPr txBox="1"/>
          <p:nvPr/>
        </p:nvSpPr>
        <p:spPr>
          <a:xfrm>
            <a:off x="2612571" y="6424096"/>
            <a:ext cx="2293966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Radar 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g22309606a72_1_5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15" name="Google Shape;915;g22309606a72_1_5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16" name="Google Shape;916;g22309606a72_1_5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2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RRFSv2+ Highlights</a:t>
            </a:r>
            <a:endParaRPr/>
          </a:p>
        </p:txBody>
      </p:sp>
      <p:sp>
        <p:nvSpPr>
          <p:cNvPr id="922" name="Google Shape;922;p22"/>
          <p:cNvSpPr txBox="1"/>
          <p:nvPr>
            <p:ph idx="4294967295" type="body"/>
          </p:nvPr>
        </p:nvSpPr>
        <p:spPr>
          <a:xfrm>
            <a:off x="0" y="2622550"/>
            <a:ext cx="12192000" cy="1330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3000" u="sng"/>
              <a:t>Dynamic Core</a:t>
            </a:r>
            <a:endParaRPr sz="3000">
              <a:solidFill>
                <a:srgbClr val="FF00FF"/>
              </a:solidFill>
            </a:endParaRPr>
          </a:p>
        </p:txBody>
      </p:sp>
      <p:sp>
        <p:nvSpPr>
          <p:cNvPr id="923" name="Google Shape;923;p22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2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25" name="Google Shape;925;p22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26" name="Google Shape;926;p22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22309606a72_0_414"/>
          <p:cNvPicPr preferRelativeResize="0"/>
          <p:nvPr/>
        </p:nvPicPr>
        <p:blipFill rotWithShape="1">
          <a:blip r:embed="rId3">
            <a:alphaModFix/>
          </a:blip>
          <a:srcRect b="0" l="3688" r="5434" t="6898"/>
          <a:stretch/>
        </p:blipFill>
        <p:spPr>
          <a:xfrm>
            <a:off x="1306678" y="781696"/>
            <a:ext cx="9578644" cy="552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2309606a72_0_414"/>
          <p:cNvSpPr txBox="1"/>
          <p:nvPr/>
        </p:nvSpPr>
        <p:spPr>
          <a:xfrm>
            <a:off x="0" y="7938"/>
            <a:ext cx="121920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Unified Forecast System Forecast Suite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22309606a72_0_414"/>
          <p:cNvSpPr txBox="1"/>
          <p:nvPr/>
        </p:nvSpPr>
        <p:spPr>
          <a:xfrm>
            <a:off x="2612571" y="6424096"/>
            <a:ext cx="24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Suite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22309606a72_0_4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825" y="854100"/>
            <a:ext cx="1376875" cy="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2309606a72_0_414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19" name="Google Shape;119;g22309606a72_0_414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20" name="Google Shape;120;g22309606a72_0_414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456" y="3891459"/>
            <a:ext cx="5646554" cy="239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3085" y="3913405"/>
            <a:ext cx="5609839" cy="23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3086" y="1306569"/>
            <a:ext cx="5609839" cy="23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455" y="1288283"/>
            <a:ext cx="5662597" cy="240572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28"/>
          <p:cNvSpPr txBox="1"/>
          <p:nvPr/>
        </p:nvSpPr>
        <p:spPr>
          <a:xfrm>
            <a:off x="952214" y="1934285"/>
            <a:ext cx="121347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 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93C47D"/>
                </a:solidFill>
                <a:latin typeface="Arial"/>
                <a:ea typeface="Arial"/>
                <a:cs typeface="Arial"/>
                <a:sym typeface="Arial"/>
              </a:rPr>
              <a:t>6 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 hr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 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93C47D"/>
                </a:solidFill>
                <a:latin typeface="Arial"/>
                <a:ea typeface="Arial"/>
                <a:cs typeface="Arial"/>
                <a:sym typeface="Arial"/>
              </a:rPr>
              <a:t>6 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 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8"/>
          <p:cNvSpPr txBox="1"/>
          <p:nvPr/>
        </p:nvSpPr>
        <p:spPr>
          <a:xfrm>
            <a:off x="2093494" y="998792"/>
            <a:ext cx="86730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HRRRv4							RRFS_Prototype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8"/>
          <p:cNvSpPr txBox="1"/>
          <p:nvPr/>
        </p:nvSpPr>
        <p:spPr>
          <a:xfrm rot="-5400000">
            <a:off x="-1970666" y="3550112"/>
            <a:ext cx="45387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2023 (JJ)  		Spring 2023 (MAM)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8"/>
          <p:cNvSpPr txBox="1"/>
          <p:nvPr/>
        </p:nvSpPr>
        <p:spPr>
          <a:xfrm>
            <a:off x="3925732" y="744485"/>
            <a:ext cx="46403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km Eastern CONUS QPF Frequency Bias 2023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9" name="Google Shape;939;p28"/>
          <p:cNvCxnSpPr/>
          <p:nvPr/>
        </p:nvCxnSpPr>
        <p:spPr>
          <a:xfrm>
            <a:off x="770021" y="3128211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0" name="Google Shape;940;p28"/>
          <p:cNvCxnSpPr/>
          <p:nvPr/>
        </p:nvCxnSpPr>
        <p:spPr>
          <a:xfrm>
            <a:off x="6583902" y="3122482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1" name="Google Shape;941;p28"/>
          <p:cNvCxnSpPr/>
          <p:nvPr/>
        </p:nvCxnSpPr>
        <p:spPr>
          <a:xfrm>
            <a:off x="6583902" y="5729325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2" name="Google Shape;942;p28"/>
          <p:cNvCxnSpPr/>
          <p:nvPr/>
        </p:nvCxnSpPr>
        <p:spPr>
          <a:xfrm>
            <a:off x="783771" y="5719015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3" name="Google Shape;943;p28"/>
          <p:cNvSpPr txBox="1"/>
          <p:nvPr/>
        </p:nvSpPr>
        <p:spPr>
          <a:xfrm>
            <a:off x="1158037" y="283709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44" name="Google Shape;944;p28"/>
          <p:cNvSpPr txBox="1"/>
          <p:nvPr/>
        </p:nvSpPr>
        <p:spPr>
          <a:xfrm>
            <a:off x="1137843" y="5411238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45" name="Google Shape;945;p28"/>
          <p:cNvSpPr txBox="1"/>
          <p:nvPr/>
        </p:nvSpPr>
        <p:spPr>
          <a:xfrm>
            <a:off x="9246891" y="5421548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46" name="Google Shape;946;p28"/>
          <p:cNvSpPr txBox="1"/>
          <p:nvPr/>
        </p:nvSpPr>
        <p:spPr>
          <a:xfrm>
            <a:off x="11108058" y="281131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47" name="Google Shape;947;p28"/>
          <p:cNvSpPr txBox="1"/>
          <p:nvPr/>
        </p:nvSpPr>
        <p:spPr>
          <a:xfrm>
            <a:off x="360400" y="25674"/>
            <a:ext cx="118316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Challenges: QPF Warm Season Bias</a:t>
            </a:r>
            <a:endParaRPr b="0" i="0" sz="14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8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8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50" name="Google Shape;950;p28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51" name="Google Shape;951;p28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2" name="Google Shape;952;p28"/>
          <p:cNvSpPr txBox="1"/>
          <p:nvPr/>
        </p:nvSpPr>
        <p:spPr>
          <a:xfrm>
            <a:off x="8956667" y="2358661"/>
            <a:ext cx="27574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bias at higher thresholds</a:t>
            </a:r>
            <a:endParaRPr/>
          </a:p>
        </p:txBody>
      </p:sp>
      <p:sp>
        <p:nvSpPr>
          <p:cNvPr id="953" name="Google Shape;953;p28"/>
          <p:cNvSpPr txBox="1"/>
          <p:nvPr/>
        </p:nvSpPr>
        <p:spPr>
          <a:xfrm>
            <a:off x="8845720" y="4937022"/>
            <a:ext cx="27574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bias at higher thresholds</a:t>
            </a:r>
            <a:endParaRPr/>
          </a:p>
        </p:txBody>
      </p:sp>
      <p:sp>
        <p:nvSpPr>
          <p:cNvPr id="954" name="Google Shape;954;p28"/>
          <p:cNvSpPr txBox="1"/>
          <p:nvPr/>
        </p:nvSpPr>
        <p:spPr>
          <a:xfrm>
            <a:off x="3250856" y="2189725"/>
            <a:ext cx="259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bias at most thresholds</a:t>
            </a:r>
            <a:endParaRPr/>
          </a:p>
        </p:txBody>
      </p:sp>
      <p:sp>
        <p:nvSpPr>
          <p:cNvPr id="955" name="Google Shape;955;p28"/>
          <p:cNvSpPr txBox="1"/>
          <p:nvPr/>
        </p:nvSpPr>
        <p:spPr>
          <a:xfrm>
            <a:off x="3250856" y="5762583"/>
            <a:ext cx="24689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bias at low thresholds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8323" y="3917508"/>
            <a:ext cx="5571557" cy="236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487" y="3894392"/>
            <a:ext cx="5621165" cy="238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8323" y="1327289"/>
            <a:ext cx="5571559" cy="23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870" y="1306215"/>
            <a:ext cx="5621164" cy="238811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30"/>
          <p:cNvSpPr txBox="1"/>
          <p:nvPr/>
        </p:nvSpPr>
        <p:spPr>
          <a:xfrm>
            <a:off x="1959861" y="744485"/>
            <a:ext cx="71844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km Eastern CONUS Composite Reflectivity Frequency Bias (Mar-Jul 2023)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30"/>
          <p:cNvCxnSpPr/>
          <p:nvPr/>
        </p:nvCxnSpPr>
        <p:spPr>
          <a:xfrm>
            <a:off x="770021" y="3340351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6" name="Google Shape;966;p30"/>
          <p:cNvCxnSpPr/>
          <p:nvPr/>
        </p:nvCxnSpPr>
        <p:spPr>
          <a:xfrm>
            <a:off x="6583902" y="3334622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7" name="Google Shape;967;p30"/>
          <p:cNvCxnSpPr/>
          <p:nvPr/>
        </p:nvCxnSpPr>
        <p:spPr>
          <a:xfrm>
            <a:off x="6583902" y="5941465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8" name="Google Shape;968;p30"/>
          <p:cNvCxnSpPr/>
          <p:nvPr/>
        </p:nvCxnSpPr>
        <p:spPr>
          <a:xfrm>
            <a:off x="783771" y="5931155"/>
            <a:ext cx="5325979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9" name="Google Shape;969;p30"/>
          <p:cNvSpPr txBox="1"/>
          <p:nvPr/>
        </p:nvSpPr>
        <p:spPr>
          <a:xfrm>
            <a:off x="5151188" y="3032574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70" name="Google Shape;970;p30"/>
          <p:cNvSpPr txBox="1"/>
          <p:nvPr/>
        </p:nvSpPr>
        <p:spPr>
          <a:xfrm>
            <a:off x="5012799" y="5623378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71" name="Google Shape;971;p30"/>
          <p:cNvSpPr txBox="1"/>
          <p:nvPr/>
        </p:nvSpPr>
        <p:spPr>
          <a:xfrm>
            <a:off x="10929387" y="5638992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72" name="Google Shape;972;p30"/>
          <p:cNvSpPr txBox="1"/>
          <p:nvPr/>
        </p:nvSpPr>
        <p:spPr>
          <a:xfrm>
            <a:off x="11108058" y="302345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</a:t>
            </a:r>
            <a:endParaRPr/>
          </a:p>
        </p:txBody>
      </p:sp>
      <p:sp>
        <p:nvSpPr>
          <p:cNvPr id="973" name="Google Shape;973;p30"/>
          <p:cNvSpPr txBox="1"/>
          <p:nvPr/>
        </p:nvSpPr>
        <p:spPr>
          <a:xfrm>
            <a:off x="360400" y="25674"/>
            <a:ext cx="118316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Challenges: Reflectivity Warm Season Bias</a:t>
            </a:r>
            <a:endParaRPr b="0" i="0" sz="14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30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30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76" name="Google Shape;976;p30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77" name="Google Shape;977;p30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8" name="Google Shape;978;p30"/>
          <p:cNvSpPr txBox="1"/>
          <p:nvPr/>
        </p:nvSpPr>
        <p:spPr>
          <a:xfrm>
            <a:off x="930786" y="1631069"/>
            <a:ext cx="24268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HRRR_OPS (WRF-ARW)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RRFS_A (FV3-LAM)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MPAS (HRRR 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MPAS (RRFS IC)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30"/>
          <p:cNvSpPr txBox="1"/>
          <p:nvPr/>
        </p:nvSpPr>
        <p:spPr>
          <a:xfrm>
            <a:off x="847194" y="4154873"/>
            <a:ext cx="24268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HRRR_OPS (WRF-ARW)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RRFS_A (FV3-LAM)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MPAS (HRRR 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MPAS (RRFS IC)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30"/>
          <p:cNvSpPr txBox="1"/>
          <p:nvPr/>
        </p:nvSpPr>
        <p:spPr>
          <a:xfrm>
            <a:off x="5616030" y="1330678"/>
            <a:ext cx="513282" cy="307777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hr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0"/>
          <p:cNvSpPr txBox="1"/>
          <p:nvPr/>
        </p:nvSpPr>
        <p:spPr>
          <a:xfrm>
            <a:off x="11373141" y="1353019"/>
            <a:ext cx="513282" cy="307777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hr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0"/>
          <p:cNvSpPr txBox="1"/>
          <p:nvPr/>
        </p:nvSpPr>
        <p:spPr>
          <a:xfrm>
            <a:off x="5631752" y="3917508"/>
            <a:ext cx="513282" cy="307777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hr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0"/>
          <p:cNvSpPr txBox="1"/>
          <p:nvPr/>
        </p:nvSpPr>
        <p:spPr>
          <a:xfrm>
            <a:off x="11273755" y="3941386"/>
            <a:ext cx="612668" cy="307777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hr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0"/>
          <p:cNvSpPr txBox="1"/>
          <p:nvPr/>
        </p:nvSpPr>
        <p:spPr>
          <a:xfrm>
            <a:off x="6687957" y="1680259"/>
            <a:ext cx="24268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HRRR_OPS (WRF-ARW)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RRFS_A (FV3-LAM)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MPAS (HRRR 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MPAS (RRFS IC)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0"/>
          <p:cNvSpPr txBox="1"/>
          <p:nvPr/>
        </p:nvSpPr>
        <p:spPr>
          <a:xfrm>
            <a:off x="6604365" y="4204063"/>
            <a:ext cx="24268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HRRR_OPS (WRF-ARW)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RRFS_A (FV3-LAM)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MPAS (HRRR 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MPAS (RRFS IC)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0"/>
          <p:cNvSpPr txBox="1"/>
          <p:nvPr/>
        </p:nvSpPr>
        <p:spPr>
          <a:xfrm>
            <a:off x="3028462" y="1803200"/>
            <a:ext cx="2587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bias at high thresholds</a:t>
            </a:r>
            <a:endParaRPr/>
          </a:p>
        </p:txBody>
      </p:sp>
      <p:sp>
        <p:nvSpPr>
          <p:cNvPr id="987" name="Google Shape;987;p30"/>
          <p:cNvSpPr txBox="1"/>
          <p:nvPr/>
        </p:nvSpPr>
        <p:spPr>
          <a:xfrm>
            <a:off x="3028462" y="3328048"/>
            <a:ext cx="24689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 bias at low thresholds</a:t>
            </a:r>
            <a:endParaRPr/>
          </a:p>
        </p:txBody>
      </p:sp>
      <p:sp>
        <p:nvSpPr>
          <p:cNvPr id="988" name="Google Shape;988;p30"/>
          <p:cNvSpPr txBox="1"/>
          <p:nvPr/>
        </p:nvSpPr>
        <p:spPr>
          <a:xfrm>
            <a:off x="8390257" y="4432283"/>
            <a:ext cx="387477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 becomes optimal at lower thresholds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MPAS-RRFS more optimal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at higher thresholds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1"/>
          <p:cNvSpPr txBox="1"/>
          <p:nvPr/>
        </p:nvSpPr>
        <p:spPr>
          <a:xfrm>
            <a:off x="1455722" y="744485"/>
            <a:ext cx="102778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Hazardous Weather Testbed 2023 Spring Forecast Experiment (24 hr forecasts valid 00z 31 May 2023)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1"/>
          <p:cNvSpPr txBox="1"/>
          <p:nvPr/>
        </p:nvSpPr>
        <p:spPr>
          <a:xfrm>
            <a:off x="360400" y="25674"/>
            <a:ext cx="118316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Challenges: Warm Season Convective Biases</a:t>
            </a:r>
            <a:endParaRPr b="0" i="0" sz="14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1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1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997" name="Google Shape;997;p31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998" name="Google Shape;998;p31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9" name="Google Shape;999;p31"/>
          <p:cNvPicPr preferRelativeResize="0"/>
          <p:nvPr/>
        </p:nvPicPr>
        <p:blipFill rotWithShape="1">
          <a:blip r:embed="rId3">
            <a:alphaModFix/>
          </a:blip>
          <a:srcRect b="43929" l="0" r="33390" t="0"/>
          <a:stretch/>
        </p:blipFill>
        <p:spPr>
          <a:xfrm>
            <a:off x="3329357" y="1083039"/>
            <a:ext cx="5871609" cy="294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31"/>
          <p:cNvPicPr preferRelativeResize="0"/>
          <p:nvPr/>
        </p:nvPicPr>
        <p:blipFill rotWithShape="1">
          <a:blip r:embed="rId3">
            <a:alphaModFix/>
          </a:blip>
          <a:srcRect b="0" l="33390" r="0" t="55713"/>
          <a:stretch/>
        </p:blipFill>
        <p:spPr>
          <a:xfrm>
            <a:off x="3329357" y="3987992"/>
            <a:ext cx="5913817" cy="233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31"/>
          <p:cNvSpPr txBox="1"/>
          <p:nvPr/>
        </p:nvSpPr>
        <p:spPr>
          <a:xfrm>
            <a:off x="9243174" y="4147718"/>
            <a:ext cx="19159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Truth (MRMS Radar)</a:t>
            </a:r>
            <a:endParaRPr/>
          </a:p>
        </p:txBody>
      </p:sp>
      <p:sp>
        <p:nvSpPr>
          <p:cNvPr id="1002" name="Google Shape;1002;p31"/>
          <p:cNvSpPr txBox="1"/>
          <p:nvPr/>
        </p:nvSpPr>
        <p:spPr>
          <a:xfrm>
            <a:off x="9158692" y="1808062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RRFS_A</a:t>
            </a:r>
            <a:endParaRPr/>
          </a:p>
        </p:txBody>
      </p:sp>
      <p:sp>
        <p:nvSpPr>
          <p:cNvPr id="1003" name="Google Shape;1003;p31"/>
          <p:cNvSpPr txBox="1"/>
          <p:nvPr/>
        </p:nvSpPr>
        <p:spPr>
          <a:xfrm>
            <a:off x="2146020" y="1834971"/>
            <a:ext cx="11833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HRRR_OPS</a:t>
            </a:r>
            <a:endParaRPr/>
          </a:p>
        </p:txBody>
      </p:sp>
      <p:sp>
        <p:nvSpPr>
          <p:cNvPr id="1004" name="Google Shape;1004;p31"/>
          <p:cNvSpPr txBox="1"/>
          <p:nvPr/>
        </p:nvSpPr>
        <p:spPr>
          <a:xfrm>
            <a:off x="1543511" y="4129533"/>
            <a:ext cx="18272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 (RRFS_A IC)</a:t>
            </a:r>
            <a:endParaRPr/>
          </a:p>
        </p:txBody>
      </p:sp>
      <p:pic>
        <p:nvPicPr>
          <p:cNvPr id="1005" name="Google Shape;100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4695" y="1034606"/>
            <a:ext cx="5745179" cy="30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31"/>
          <p:cNvSpPr txBox="1"/>
          <p:nvPr/>
        </p:nvSpPr>
        <p:spPr>
          <a:xfrm>
            <a:off x="175565" y="2348654"/>
            <a:ext cx="315379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Does not capture new convection along old outflow boundary in northern Kansas</a:t>
            </a: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4235501" y="2626157"/>
            <a:ext cx="877824" cy="307238"/>
          </a:xfrm>
          <a:prstGeom prst="ellipse">
            <a:avLst/>
          </a:prstGeom>
          <a:solidFill>
            <a:srgbClr val="A5A5A5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1"/>
          <p:cNvSpPr txBox="1"/>
          <p:nvPr/>
        </p:nvSpPr>
        <p:spPr>
          <a:xfrm>
            <a:off x="9107486" y="2159628"/>
            <a:ext cx="301347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Captures convection along old outflow boundary in northern Kansas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convection appears very intense with larger cells</a:t>
            </a: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7199082" y="2648102"/>
            <a:ext cx="877824" cy="307238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1"/>
          <p:cNvSpPr txBox="1"/>
          <p:nvPr/>
        </p:nvSpPr>
        <p:spPr>
          <a:xfrm>
            <a:off x="315879" y="4531661"/>
            <a:ext cx="301347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Captures convection along old outflow boundary in northern Kansas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Greater diversity of cell intensity and sizes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Still slight overforecast (TX)</a:t>
            </a:r>
            <a:endParaRPr/>
          </a:p>
        </p:txBody>
      </p:sp>
      <p:sp>
        <p:nvSpPr>
          <p:cNvPr id="1011" name="Google Shape;1011;p31"/>
          <p:cNvSpPr/>
          <p:nvPr/>
        </p:nvSpPr>
        <p:spPr>
          <a:xfrm>
            <a:off x="4235501" y="4881163"/>
            <a:ext cx="877824" cy="307238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5"/>
          <p:cNvSpPr txBox="1"/>
          <p:nvPr>
            <p:ph idx="4294967295" type="title"/>
          </p:nvPr>
        </p:nvSpPr>
        <p:spPr>
          <a:xfrm>
            <a:off x="0" y="-19050"/>
            <a:ext cx="121920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RRFSv1 Challenges: Storm type differences</a:t>
            </a:r>
            <a:endParaRPr b="1" sz="3600"/>
          </a:p>
        </p:txBody>
      </p:sp>
      <p:pic>
        <p:nvPicPr>
          <p:cNvPr id="1017" name="Google Shape;1017;p3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4754" l="31806" r="9026" t="5152"/>
          <a:stretch/>
        </p:blipFill>
        <p:spPr>
          <a:xfrm>
            <a:off x="36575" y="1265238"/>
            <a:ext cx="8410575" cy="3201987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1018" name="Google Shape;1018;p35"/>
          <p:cNvSpPr txBox="1"/>
          <p:nvPr/>
        </p:nvSpPr>
        <p:spPr>
          <a:xfrm>
            <a:off x="59627" y="4657103"/>
            <a:ext cx="8818572" cy="1449886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spcFirstLastPara="1" rIns="64275" wrap="square" tIns="32125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cases from May, June 2022, 6-12 forecast hours each (total 92 hr)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RRFS_B (GSL), HRRR, and MRMS data all interpolated to same ECONUS domain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23,000 total objects – 7000-8000ish objects per dataset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Mostly ordinary cell, “other”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 have more ordinary cells, less “other” and QLCS Cells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9" name="Google Shape;101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0276" y="1596541"/>
            <a:ext cx="3661724" cy="11585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35"/>
          <p:cNvSpPr txBox="1"/>
          <p:nvPr/>
        </p:nvSpPr>
        <p:spPr>
          <a:xfrm>
            <a:off x="8878199" y="3407575"/>
            <a:ext cx="2965877" cy="5232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Analysis courtesy of NSSL/CIWRO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Larissa Reames and Lou Wicker</a:t>
            </a:r>
            <a:endParaRPr/>
          </a:p>
        </p:txBody>
      </p:sp>
      <p:sp>
        <p:nvSpPr>
          <p:cNvPr id="1021" name="Google Shape;1021;p35"/>
          <p:cNvSpPr txBox="1"/>
          <p:nvPr/>
        </p:nvSpPr>
        <p:spPr>
          <a:xfrm>
            <a:off x="3226905" y="921471"/>
            <a:ext cx="23855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Similar Overall Distributions</a:t>
            </a:r>
            <a:endParaRPr/>
          </a:p>
        </p:txBody>
      </p:sp>
      <p:sp>
        <p:nvSpPr>
          <p:cNvPr id="1022" name="Google Shape;1022;p35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 Spring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024" name="Google Shape;1024;p35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25" name="Google Shape;1025;p35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7"/>
          <p:cNvSpPr txBox="1"/>
          <p:nvPr>
            <p:ph idx="4294967295" type="title"/>
          </p:nvPr>
        </p:nvSpPr>
        <p:spPr>
          <a:xfrm>
            <a:off x="0" y="-1588"/>
            <a:ext cx="12192000" cy="65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RRFSv1 Challenges: Storm type differences</a:t>
            </a:r>
            <a:endParaRPr b="1" sz="3600"/>
          </a:p>
        </p:txBody>
      </p:sp>
      <p:sp>
        <p:nvSpPr>
          <p:cNvPr id="1031" name="Google Shape;1031;p37"/>
          <p:cNvSpPr txBox="1"/>
          <p:nvPr/>
        </p:nvSpPr>
        <p:spPr>
          <a:xfrm>
            <a:off x="1748201" y="1412103"/>
            <a:ext cx="1142631" cy="324514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spcFirstLastPara="1" rIns="64275" wrap="square" tIns="32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</a:t>
            </a:r>
            <a:endParaRPr b="0" i="0" sz="98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Google Shape;1032;p37"/>
          <p:cNvPicPr preferRelativeResize="0"/>
          <p:nvPr/>
        </p:nvPicPr>
        <p:blipFill rotWithShape="1">
          <a:blip r:embed="rId3">
            <a:alphaModFix/>
          </a:blip>
          <a:srcRect b="2343" l="4293" r="15555" t="2343"/>
          <a:stretch/>
        </p:blipFill>
        <p:spPr>
          <a:xfrm>
            <a:off x="4423435" y="841513"/>
            <a:ext cx="5404137" cy="54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01368" y="1010372"/>
            <a:ext cx="1588699" cy="1127976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4" name="Google Shape;1034;p37"/>
          <p:cNvPicPr preferRelativeResize="0"/>
          <p:nvPr/>
        </p:nvPicPr>
        <p:blipFill rotWithShape="1">
          <a:blip r:embed="rId5">
            <a:alphaModFix/>
          </a:blip>
          <a:srcRect b="1364" l="-1345" r="25715" t="-1364"/>
          <a:stretch/>
        </p:blipFill>
        <p:spPr>
          <a:xfrm>
            <a:off x="344721" y="1736701"/>
            <a:ext cx="3750354" cy="3750354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5" name="Google Shape;1035;p37"/>
          <p:cNvSpPr txBox="1"/>
          <p:nvPr/>
        </p:nvSpPr>
        <p:spPr>
          <a:xfrm>
            <a:off x="588964" y="5647192"/>
            <a:ext cx="2965877" cy="5232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Analysis courtesy of NSSL/CIWRO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Larissa Reames and Lou Wicker</a:t>
            </a:r>
            <a:endParaRPr/>
          </a:p>
        </p:txBody>
      </p:sp>
      <p:sp>
        <p:nvSpPr>
          <p:cNvPr id="1036" name="Google Shape;1036;p37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 Spring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37"/>
          <p:cNvSpPr txBox="1"/>
          <p:nvPr/>
        </p:nvSpPr>
        <p:spPr>
          <a:xfrm>
            <a:off x="10038521" y="3611878"/>
            <a:ext cx="18085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 Overall Bias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Apparent in RRFS</a:t>
            </a:r>
            <a:endParaRPr/>
          </a:p>
        </p:txBody>
      </p:sp>
      <p:sp>
        <p:nvSpPr>
          <p:cNvPr id="1038" name="Google Shape;1038;p3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039" name="Google Shape;1039;p3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40" name="Google Shape;1040;p3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8407" y="767177"/>
            <a:ext cx="3201244" cy="556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00630"/>
            <a:ext cx="49911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44"/>
          <p:cNvSpPr txBox="1"/>
          <p:nvPr/>
        </p:nvSpPr>
        <p:spPr>
          <a:xfrm>
            <a:off x="0" y="-1588"/>
            <a:ext cx="12192000" cy="65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Challenges: Storm structure differences</a:t>
            </a:r>
            <a:endParaRPr/>
          </a:p>
        </p:txBody>
      </p:sp>
      <p:sp>
        <p:nvSpPr>
          <p:cNvPr id="1048" name="Google Shape;1048;p44"/>
          <p:cNvSpPr txBox="1"/>
          <p:nvPr/>
        </p:nvSpPr>
        <p:spPr>
          <a:xfrm>
            <a:off x="8870661" y="5421343"/>
            <a:ext cx="2965877" cy="5232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Analysis courtesy of NSSL/CIWRO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Larissa Reames and Lou Wicker</a:t>
            </a:r>
            <a:endParaRPr/>
          </a:p>
        </p:txBody>
      </p:sp>
      <p:sp>
        <p:nvSpPr>
          <p:cNvPr id="1049" name="Google Shape;1049;p44"/>
          <p:cNvSpPr txBox="1"/>
          <p:nvPr/>
        </p:nvSpPr>
        <p:spPr>
          <a:xfrm>
            <a:off x="221566" y="4492727"/>
            <a:ext cx="476953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 to 61 forecasts from May-June 2023</a:t>
            </a:r>
            <a:endParaRPr/>
          </a:p>
          <a:p>
            <a:pPr indent="-28575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 forecast hours each </a:t>
            </a:r>
            <a:endParaRPr/>
          </a:p>
          <a:p>
            <a:pPr indent="-28575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RRFSA, HRRR, MPAS, &amp; MRMS data all interpolated to same 3km ECONUS domain</a:t>
            </a:r>
            <a:endParaRPr/>
          </a:p>
          <a:p>
            <a:pPr indent="-28575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Removed objects over water</a:t>
            </a:r>
            <a:endParaRPr/>
          </a:p>
        </p:txBody>
      </p:sp>
      <p:pic>
        <p:nvPicPr>
          <p:cNvPr id="1050" name="Google Shape;105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8932" y="1175047"/>
            <a:ext cx="2752983" cy="2253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44"/>
          <p:cNvSpPr txBox="1"/>
          <p:nvPr/>
        </p:nvSpPr>
        <p:spPr>
          <a:xfrm>
            <a:off x="10518144" y="2343350"/>
            <a:ext cx="16738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(HRRR IC)</a:t>
            </a:r>
            <a:endParaRPr/>
          </a:p>
        </p:txBody>
      </p:sp>
      <p:sp>
        <p:nvSpPr>
          <p:cNvPr id="1052" name="Google Shape;1052;p44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053" name="Google Shape;1053;p44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54" name="Google Shape;1054;p44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5" name="Google Shape;1055;p44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Spring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4"/>
          <p:cNvSpPr txBox="1"/>
          <p:nvPr>
            <p:ph idx="4294967295" type="title"/>
          </p:nvPr>
        </p:nvSpPr>
        <p:spPr>
          <a:xfrm>
            <a:off x="0" y="6350"/>
            <a:ext cx="1219200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RRFSv1+ Status Summary</a:t>
            </a:r>
            <a:endParaRPr b="1" sz="3600"/>
          </a:p>
        </p:txBody>
      </p:sp>
      <p:sp>
        <p:nvSpPr>
          <p:cNvPr id="1061" name="Google Shape;1061;p54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54"/>
          <p:cNvSpPr txBox="1"/>
          <p:nvPr/>
        </p:nvSpPr>
        <p:spPr>
          <a:xfrm>
            <a:off x="123825" y="889863"/>
            <a:ext cx="11997139" cy="5355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RRFSv1 is a major upgrade over HRRR (bigger domain, longer forecast length, ensemble forecasts)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Scheduled for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September 2024-March 2025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operational implementation (FY25)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freeze fall 2023 to spring 2024, science evaluation 2024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forecasts (hourly to 18h, 6-hourly to 60h), ensemble forecasts (6-hourly to 48h)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scale-aware physics, two-way coupled storm-scale ensemble data assimilation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improvement in RRFS forecast skill over past two years, now close to HRRR and HREF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forecast bias characteristics somewhat different than HRRR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RRFSv2+ (highlights, not exhaustive)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 estimated implementation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FY27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Expanding support for Pacific Region (American Samoa, Micronesia, etc…)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Expanding ensemble forecast membership/cycles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 from GSI to JEDI data assimilation software/infrastructure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 to strongly-coupled land-atmosphere DA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Inclusion of more blending/overlapping-windows/multi-scale information for analysis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 of new observations: DPQC radial velocities, GREMLIN, PBL height, all-sky radiances, etc…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 to Noah-MP LSM, RRTMGP?, Air Quality/Chemistry?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transition to MPAS dynamic core</a:t>
            </a:r>
            <a:endParaRPr/>
          </a:p>
        </p:txBody>
      </p:sp>
      <p:sp>
        <p:nvSpPr>
          <p:cNvPr id="1063" name="Google Shape;1063;p54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4" name="Google Shape;1064;p54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65" name="Google Shape;1065;p54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47"/>
          <p:cNvSpPr txBox="1"/>
          <p:nvPr>
            <p:ph idx="4294967295" type="title"/>
          </p:nvPr>
        </p:nvSpPr>
        <p:spPr>
          <a:xfrm>
            <a:off x="0" y="-1588"/>
            <a:ext cx="12192000" cy="65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RRFSv2+</a:t>
            </a:r>
            <a:endParaRPr b="1" sz="3600"/>
          </a:p>
        </p:txBody>
      </p:sp>
      <p:sp>
        <p:nvSpPr>
          <p:cNvPr id="1071" name="Google Shape;1071;p47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4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073" name="Google Shape;1073;p4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74" name="Google Shape;1074;p4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5" name="Google Shape;1075;p47"/>
          <p:cNvSpPr txBox="1"/>
          <p:nvPr/>
        </p:nvSpPr>
        <p:spPr>
          <a:xfrm>
            <a:off x="102459" y="722572"/>
            <a:ext cx="1177747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FV3 fundamental design emphasis on vorticity dynamics is good for large scales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 design of the dycore for 3D divergent motions results in a loss of precision for CAM applications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Difficulty in tuning model filtering to both: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(1) represent convection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(2) prevent spurious storms that produce excessive precipitation and contamination of the environment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assimilation, which can generate spurious motions due to imbalances, also triggers excessive convection 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Increasingly difficult to mitigate this problem as the frequency of data assimilation increases (sub-hourly DA): 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Warn on Forecast (WoFS)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Land-falling TCs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Fire prediction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moving vertical coordinate, while shown useful in non-convective applications to increase efficiency, becomes much more problematic at CAM scales:</a:t>
            </a:r>
            <a:endParaRPr/>
          </a:p>
          <a:p>
            <a: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Lagrangian surfaces can collapse even within the small time step cycling</a:t>
            </a:r>
            <a:endParaRPr/>
          </a:p>
          <a:p>
            <a: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Between remapping steps in the presence of strong updrafts</a:t>
            </a:r>
            <a:endParaRPr/>
          </a:p>
          <a:p>
            <a:pPr indent="-285750" lvl="6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 tendencies from the model are implemented in a way not used in other operational models  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Also introduces imbalances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Can be improved but would require non-trivial effort</a:t>
            </a:r>
            <a:endParaRPr/>
          </a:p>
        </p:txBody>
      </p:sp>
      <p:sp>
        <p:nvSpPr>
          <p:cNvPr id="1076" name="Google Shape;1076;p47"/>
          <p:cNvSpPr txBox="1"/>
          <p:nvPr/>
        </p:nvSpPr>
        <p:spPr>
          <a:xfrm>
            <a:off x="4250131" y="5673763"/>
            <a:ext cx="40591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MPAS for RRFSv2+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8"/>
          <p:cNvSpPr txBox="1"/>
          <p:nvPr>
            <p:ph idx="4294967295" type="title"/>
          </p:nvPr>
        </p:nvSpPr>
        <p:spPr>
          <a:xfrm>
            <a:off x="0" y="6350"/>
            <a:ext cx="1219200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RRFSv2+ Status Summary</a:t>
            </a:r>
            <a:endParaRPr b="1" sz="3600"/>
          </a:p>
        </p:txBody>
      </p:sp>
      <p:sp>
        <p:nvSpPr>
          <p:cNvPr id="1082" name="Google Shape;1082;p48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48"/>
          <p:cNvSpPr txBox="1"/>
          <p:nvPr/>
        </p:nvSpPr>
        <p:spPr>
          <a:xfrm>
            <a:off x="123825" y="784355"/>
            <a:ext cx="11997139" cy="5909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not just jump straight to RRFSv2?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NAMv4: 2017 (now more than 6 years ago)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RAPv5/HRRRv4: December 2020 (now more than 2.5 years ago)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HREFv3: May 2021 (now more than 2 years ago)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RRFSv1 best case: September 2024-March 2025 (~4 years after last CAM upgrade)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WCOSS2 implementation moratorium coming during FY26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Need to retire legacy systems before moratorium less code porting be needed without SME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Assimilation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GSI-MPAS development limited with no direct interface to unstructured grid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Continued investment in GSI development not viable with needed resources moving to JEDI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JEDI-MPAS only practical option</a:t>
            </a:r>
            <a:endParaRPr/>
          </a:p>
          <a:p>
            <a:pPr indent="-285750" lvl="7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Need full CCPP framework/suite integration into MPAS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Stochastic physics not currently available in MPAS for RRFS ensemble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needed DA, physics, infrastructure development with MPAS and scheduling factors: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RRFSv2 best case implementation: FY27 (6-7 years after last legacy CAM upgrade)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RRFSv1 has a lot of (equitable) benefits with increased domain size, direct radar DA, advanced physics, 	smoke/dust, two-way coupling with ensemble, etc…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48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5" name="Google Shape;1085;p48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86" name="Google Shape;1086;p48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9"/>
          <p:cNvSpPr txBox="1"/>
          <p:nvPr>
            <p:ph idx="4294967295" type="title"/>
          </p:nvPr>
        </p:nvSpPr>
        <p:spPr>
          <a:xfrm>
            <a:off x="0" y="6350"/>
            <a:ext cx="1219200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32125" lIns="64275" spcFirstLastPara="1" rIns="64275" wrap="square" tIns="321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600"/>
              <a:t>HRRRv4 References</a:t>
            </a:r>
            <a:endParaRPr b="1" sz="3600"/>
          </a:p>
        </p:txBody>
      </p:sp>
      <p:sp>
        <p:nvSpPr>
          <p:cNvPr id="1092" name="Google Shape;1092;p49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49"/>
          <p:cNvSpPr txBox="1"/>
          <p:nvPr/>
        </p:nvSpPr>
        <p:spPr>
          <a:xfrm>
            <a:off x="0" y="868017"/>
            <a:ext cx="121920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Benjamin, S. G., James, E. P., Hu, M., Alexander, C. R., Ladwig, T. T., Brown, J. M., Weygandt, S. S., Turner, D. D., Minnis, P., Smith, W. L., Jr., and Heidinger, A. K. (2021). Stratiform Cloud-Hydrometeor Assimilation for HRRR and RAP Model Short-Range Weather Prediction. Monthly Weather Review 149, 8, 2673-2694,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https://doi.org/10.1175/MWR-D-20-0319.1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Benjamin, S. G., Smirnova, T. G., James, E. P., Lin, L., Hu, M., Turner, D. D., and He, S. (2022). Land–Snow Data Assimilation Including a Moderately Coupled Initialization Method Applied to NWP. Journal of Hydrometeorology 23, 6, 825-845,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https://doi.org/10.1175/JHM-D-21-0198.1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Dowell, D. C., Alexander, C. R., James, E. P., Weygandt, S. S., Benjamin, S. G., Manikin, G. S., Blake, B. T., Brown, J. M., Olson, J. B., Hu, M., Smirnova, T. G., Ladwig, T., Kenyon, J. S., Ahmadov, R., Turner, D. D., Duda, J. D., and Alcott, T. I. (2022). The High-Resolution Rapid Refresh (HRRR): An Hourly Updating Convection-Allowing Forecast Model. Part I: Motivation and System Description. Weather and Forecasting 37, 8, 1371-1395,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https://doi.org/10.1175/WAF-D-21-0151.1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James, E. P., Alexander, C. R., Dowell, D. C., Weygandt, S. S., Benjamin, S. G., Manikin, G. S., Brown, J. M., Olson, J. B., Hu, M., Smirnova, T. G., Ladwig, T., Kenyon, J. S., and Turner, D. D. (2022). The High-Resolution Rapid Refresh (HRRR): An Hourly Updating Convection-Allowing Forecast Model. Part II: Forecast Performance. Weather and Forecasting 37, 8, 1397-1417,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https://doi.org/10.1175/WAF-D-21-0130.1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Turner, D. D., Cutler, H., Shields, M., Hill, R., Hartman, B., Hu, Y., Lu, T., and Jeon, H. (2022). Evaluating the Economic Impacts of Improvements to the High-Resolution Rapid Refresh (HRRR) Numerical Weather Prediction Model. Bulletin of the American Meteorological Society 103, 2, E198-E211,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https://doi.org/10.1175/BAMS-D-20-0099.1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Weygandt, S. S., Benjamin, S. G., Hu, M., Alexander, C. R., Smirnova, T. G., and James, E. P. (2022). Radar Reflectivity–Based Model Initialization Using Specified Latent Heating (Radar-LHI) within a Diabatic Digital Filter or Pre-Forecast Integration. Weather and Forecasting 37, 8, 1419-1434,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https://doi.org/10.1175/WAF-D-21-0142.1</a:t>
            </a:r>
            <a:endParaRPr b="0" i="0" sz="1400" u="none" cap="none" strike="noStrike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9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095" name="Google Shape;1095;p49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096" name="Google Shape;1096;p49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0" y="46470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 “ESG” Grid: The RRFS Domain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2245559" y="6441589"/>
            <a:ext cx="216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Domain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896" y="895211"/>
            <a:ext cx="4658320" cy="3786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932644" y="1311423"/>
            <a:ext cx="108788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13-km RAP</a:t>
            </a:r>
            <a:endParaRPr b="1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314995" y="2458028"/>
            <a:ext cx="82282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3-km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1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2314995" y="1611721"/>
            <a:ext cx="106603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3-km RRFS</a:t>
            </a:r>
            <a:endParaRPr b="1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5230" y="895211"/>
            <a:ext cx="4658320" cy="378683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141896" y="4728921"/>
            <a:ext cx="118516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ESG map projection (yellow) is comparatively new and requires transformation to familiar rotated lat-lon projection (red) for post-processing etc…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RRFS grid is very large compared to RAP/HRRR: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8128313" y="1311423"/>
            <a:ext cx="108788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13-km RAP</a:t>
            </a:r>
            <a:endParaRPr b="1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510664" y="2458028"/>
            <a:ext cx="82282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3-km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1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9510664" y="1611721"/>
            <a:ext cx="106603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3-km RRFS</a:t>
            </a:r>
            <a:endParaRPr b="1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9155602" y="3927909"/>
            <a:ext cx="1066030" cy="2154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3-km RRFS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4607398" y="5174852"/>
            <a:ext cx="184769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HRRR-AK 3-km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1299x919x50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(1,193,781)x50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500MB/3Dnative file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Polar Stereographic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294803" y="5174852"/>
            <a:ext cx="184769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RAP 13-km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953x834x50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(794,802)x50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300MB/3Dnative file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Rotated Lat-Lon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2336199" y="5175025"/>
            <a:ext cx="201193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HRRR-CONUS 3-km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1799x1059x50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(1,905,141)x50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800MB/3Dnative file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Lambert Conformal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7398194" y="5160638"/>
            <a:ext cx="1700730" cy="11695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RRFS 3-km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4881x2961x65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(14,452,641)x65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10GB/3Dnative file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Rotated Lat-Lon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9098924" y="5160574"/>
            <a:ext cx="3040611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7.6 times as many 2-D gridpoints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9.7 times as many 3-D gridpoints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925 million 3-D forecast grid 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2-3 times 13-km GFS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143" name="Google Shape;143;p4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144" name="Google Shape;144;p4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/>
          <p:nvPr/>
        </p:nvSpPr>
        <p:spPr>
          <a:xfrm rot="-5400000">
            <a:off x="5491800" y="-450083"/>
            <a:ext cx="1237600" cy="115276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2022-23</a:t>
            </a:r>
            <a:endParaRPr b="1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"/>
          <p:cNvSpPr/>
          <p:nvPr/>
        </p:nvSpPr>
        <p:spPr>
          <a:xfrm rot="-5400000">
            <a:off x="5460800" y="-1772083"/>
            <a:ext cx="1299600" cy="115276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1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"/>
          <p:cNvSpPr/>
          <p:nvPr/>
        </p:nvSpPr>
        <p:spPr>
          <a:xfrm rot="-5400000">
            <a:off x="5682300" y="-2937350"/>
            <a:ext cx="856400" cy="11527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1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/>
          <p:nvPr/>
        </p:nvSpPr>
        <p:spPr>
          <a:xfrm rot="-5400000">
            <a:off x="5552100" y="-3987683"/>
            <a:ext cx="1116800" cy="1152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2018-19</a:t>
            </a:r>
            <a:endParaRPr b="1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"/>
          <p:cNvSpPr txBox="1"/>
          <p:nvPr>
            <p:ph idx="1" type="body"/>
          </p:nvPr>
        </p:nvSpPr>
        <p:spPr>
          <a:xfrm>
            <a:off x="595233" y="582842"/>
            <a:ext cx="3743600" cy="54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2133" u="sng"/>
              <a:t>Model Infrastructure</a:t>
            </a:r>
            <a:endParaRPr b="1" sz="2133" u="sng"/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252C31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FV3LAM established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ESG grid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GFS IC/LBC option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RAP/HRRR IC/LBC option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Initial dynamics options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4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SRWv1.0 app release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N. America domain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Cloud HPC deployment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65 vertical layers set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VGF/IMS snow/ice updating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FFFF00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SRWv2.0/2.1 app releases</a:t>
            </a:r>
            <a:endParaRPr/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FVCOM Great Lakes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Ensemble ICs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200"/>
              <a:buChar char="●"/>
            </a:pPr>
            <a:r>
              <a:rPr lang="en-US" sz="1600">
                <a:solidFill>
                  <a:srgbClr val="FF00FF"/>
                </a:solidFill>
              </a:rPr>
              <a:t>UPP read ESG grid</a:t>
            </a:r>
            <a:endParaRPr sz="1600">
              <a:solidFill>
                <a:srgbClr val="FF00FF"/>
              </a:solidFill>
            </a:endParaRPr>
          </a:p>
        </p:txBody>
      </p:sp>
      <p:sp>
        <p:nvSpPr>
          <p:cNvPr id="154" name="Google Shape;154;p1"/>
          <p:cNvSpPr txBox="1"/>
          <p:nvPr>
            <p:ph idx="1" type="body"/>
          </p:nvPr>
        </p:nvSpPr>
        <p:spPr>
          <a:xfrm>
            <a:off x="3866350" y="655833"/>
            <a:ext cx="2765200" cy="5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52396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ct val="76025"/>
              <a:buNone/>
            </a:pPr>
            <a:r>
              <a:rPr b="1" lang="en-US" sz="2133" u="sng"/>
              <a:t>Dynamics</a:t>
            </a:r>
            <a:r>
              <a:rPr lang="en-US" sz="2133" u="sng"/>
              <a:t>/</a:t>
            </a:r>
            <a:r>
              <a:rPr b="1" lang="en-US" sz="2133" u="sng"/>
              <a:t>Physics</a:t>
            </a:r>
            <a:endParaRPr b="1" sz="2133" u="sng"/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351"/>
              <a:buNone/>
            </a:pPr>
            <a:r>
              <a:t/>
            </a:r>
            <a:endParaRPr sz="1600">
              <a:solidFill>
                <a:srgbClr val="252C31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CCPP ready</a:t>
            </a:r>
            <a:endParaRPr sz="1600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351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4244"/>
              <a:buNone/>
            </a:pPr>
            <a:r>
              <a:t/>
            </a:r>
            <a:endParaRPr sz="533">
              <a:solidFill>
                <a:srgbClr val="6AA84F"/>
              </a:solidFill>
            </a:endParaRPr>
          </a:p>
          <a:p>
            <a:pPr indent="0" lvl="0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5135"/>
              <a:buNone/>
            </a:pPr>
            <a:r>
              <a:t/>
            </a:r>
            <a:endParaRPr sz="12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RRFSv1 alpha suite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Thompson/RRTMG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UGW/MYNN/GFS SL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979"/>
              <a:buNone/>
            </a:pPr>
            <a:r>
              <a:t/>
            </a:r>
            <a:endParaRPr sz="1067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979"/>
              <a:buNone/>
            </a:pPr>
            <a:r>
              <a:t/>
            </a:r>
            <a:endParaRPr sz="1067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979"/>
              <a:buNone/>
            </a:pPr>
            <a:r>
              <a:t/>
            </a:r>
            <a:endParaRPr sz="1067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MYNN SL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RUC/Noah LSM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SPPT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SPP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Smoke</a:t>
            </a:r>
            <a:endParaRPr/>
          </a:p>
          <a:p>
            <a:pPr indent="0" lvl="0" marL="20319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None/>
            </a:pPr>
            <a:r>
              <a:t/>
            </a:r>
            <a:endParaRPr sz="16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5135"/>
              <a:buNone/>
            </a:pPr>
            <a:r>
              <a:t/>
            </a:r>
            <a:endParaRPr sz="1200">
              <a:solidFill>
                <a:srgbClr val="FFFF00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ct val="81081"/>
              <a:buChar char="●"/>
            </a:pPr>
            <a:r>
              <a:rPr lang="en-US" sz="1600">
                <a:solidFill>
                  <a:srgbClr val="6AA84F"/>
                </a:solidFill>
              </a:rPr>
              <a:t>8</a:t>
            </a:r>
            <a:r>
              <a:rPr baseline="30000" lang="en-US" sz="1600">
                <a:solidFill>
                  <a:srgbClr val="6AA84F"/>
                </a:solidFill>
              </a:rPr>
              <a:t>th</a:t>
            </a:r>
            <a:r>
              <a:rPr lang="en-US" sz="1600">
                <a:solidFill>
                  <a:srgbClr val="6AA84F"/>
                </a:solidFill>
              </a:rPr>
              <a:t> order damping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Inner loop MP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Semi-Lag Mp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Ensemble physics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CLM Lake</a:t>
            </a:r>
            <a:endParaRPr/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1081"/>
              <a:buChar char="●"/>
            </a:pPr>
            <a:r>
              <a:rPr lang="en-US" sz="1600">
                <a:solidFill>
                  <a:srgbClr val="0000FF"/>
                </a:solidFill>
              </a:rPr>
              <a:t>GF Convective Param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55" name="Google Shape;155;p1"/>
          <p:cNvSpPr txBox="1"/>
          <p:nvPr>
            <p:ph type="title"/>
          </p:nvPr>
        </p:nvSpPr>
        <p:spPr>
          <a:xfrm>
            <a:off x="667892" y="0"/>
            <a:ext cx="11524108" cy="66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RRFSv1 Development and Testing Progress</a:t>
            </a:r>
            <a:endParaRPr/>
          </a:p>
        </p:txBody>
      </p:sp>
      <p:sp>
        <p:nvSpPr>
          <p:cNvPr id="156" name="Google Shape;156;p1"/>
          <p:cNvSpPr txBox="1"/>
          <p:nvPr>
            <p:ph idx="1" type="body"/>
          </p:nvPr>
        </p:nvSpPr>
        <p:spPr>
          <a:xfrm>
            <a:off x="6359666" y="556827"/>
            <a:ext cx="3460800" cy="55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2133" u="sng"/>
              <a:t>Data Assimilation</a:t>
            </a:r>
            <a:endParaRPr b="1" sz="2133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rgbClr val="252C31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GSI FV3LAM interface</a:t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Conventional DA</a:t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2267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Partial cycling design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Soil temp/moisture adj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Radar reflectivity LH DA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Satellite clear radiances</a:t>
            </a:r>
            <a:endParaRPr sz="1600">
              <a:solidFill>
                <a:srgbClr val="0000F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2667">
              <a:solidFill>
                <a:srgbClr val="FF0000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Soil temp/moisture adj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EnKF ensemble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Cloud analysis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Stoch phys in EnKF mems</a:t>
            </a:r>
            <a:endParaRPr sz="1600">
              <a:solidFill>
                <a:srgbClr val="0000F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EnKF recentering/coupling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57" name="Google Shape;157;p1"/>
          <p:cNvSpPr txBox="1"/>
          <p:nvPr>
            <p:ph idx="1" type="body"/>
          </p:nvPr>
        </p:nvSpPr>
        <p:spPr>
          <a:xfrm>
            <a:off x="9418333" y="556530"/>
            <a:ext cx="2486800" cy="5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2133" u="sng"/>
              <a:t>Testing/Eval/T2O</a:t>
            </a:r>
            <a:endParaRPr b="1" sz="2133" u="sng"/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SFE/FFaIR/WWE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RAPv5/HRRRv4 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0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SFE/FFaIR/WWE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HREFv3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DTC benchmark</a:t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600">
                <a:solidFill>
                  <a:srgbClr val="6AA84F"/>
                </a:solidFill>
              </a:rPr>
              <a:t>MEG Alpha Eval</a:t>
            </a:r>
            <a:endParaRPr sz="16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t/>
            </a:r>
            <a:endParaRPr sz="1600">
              <a:solidFill>
                <a:srgbClr val="6AA84F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600">
                <a:solidFill>
                  <a:srgbClr val="3F762A"/>
                </a:solidFill>
              </a:rPr>
              <a:t>SFE/FFaIR/AWT/WWE</a:t>
            </a:r>
            <a:endParaRPr sz="1600">
              <a:solidFill>
                <a:srgbClr val="3F762A"/>
              </a:solidFill>
            </a:endParaRPr>
          </a:p>
          <a:p>
            <a:pPr indent="-4063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-US" sz="1600">
                <a:solidFill>
                  <a:srgbClr val="0000FF"/>
                </a:solidFill>
              </a:rPr>
              <a:t>Agile prototyping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58" name="Google Shape;158;p1"/>
          <p:cNvSpPr txBox="1"/>
          <p:nvPr/>
        </p:nvSpPr>
        <p:spPr>
          <a:xfrm>
            <a:off x="786100" y="5872167"/>
            <a:ext cx="11055200" cy="53350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•Tested in real-time experiment	</a:t>
            </a: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867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• Some testing</a:t>
            </a:r>
            <a:r>
              <a:rPr b="1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1" i="0" lang="en-US" sz="1867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• More development needed</a:t>
            </a:r>
            <a:endParaRPr b="1" i="0" sz="1867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2245559" y="6441589"/>
            <a:ext cx="216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sp>
        <p:nvSpPr>
          <p:cNvPr id="161" name="Google Shape;161;p1"/>
          <p:cNvSpPr txBox="1"/>
          <p:nvPr/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UIFCW</a:t>
            </a:r>
            <a:endParaRPr/>
          </a:p>
        </p:txBody>
      </p:sp>
      <p:sp>
        <p:nvSpPr>
          <p:cNvPr id="162" name="Google Shape;162;p1"/>
          <p:cNvSpPr txBox="1"/>
          <p:nvPr/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 July 2023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59" y="2281402"/>
            <a:ext cx="2308594" cy="1209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259" y="3605904"/>
            <a:ext cx="2308592" cy="12091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61" y="4925720"/>
            <a:ext cx="2308590" cy="12091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3281" y="2277417"/>
            <a:ext cx="2308594" cy="12091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73283" y="3605904"/>
            <a:ext cx="2308592" cy="12091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73285" y="4925719"/>
            <a:ext cx="2308590" cy="12091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3" name="Google Shape;17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7348" y="972262"/>
            <a:ext cx="2308592" cy="12091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73281" y="972262"/>
            <a:ext cx="2308595" cy="12091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" name="Google Shape;17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42695" y="979415"/>
            <a:ext cx="2308593" cy="1209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381728" y="2299021"/>
            <a:ext cx="2308592" cy="1209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81728" y="3640994"/>
            <a:ext cx="2327043" cy="121881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81728" y="4925718"/>
            <a:ext cx="2327043" cy="121881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942695" y="4925718"/>
            <a:ext cx="2308591" cy="12091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942695" y="2299021"/>
            <a:ext cx="2308593" cy="1209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42695" y="3643402"/>
            <a:ext cx="2308591" cy="12091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381727" y="971560"/>
            <a:ext cx="2308593" cy="12091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3"/>
          <p:cNvSpPr txBox="1"/>
          <p:nvPr/>
        </p:nvSpPr>
        <p:spPr>
          <a:xfrm rot="-5400000">
            <a:off x="-2414838" y="3384283"/>
            <a:ext cx="53057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(JJA)  Spring (MAM)   Winter (DJF)   Fall (SON)</a:t>
            </a:r>
            <a:endParaRPr/>
          </a:p>
        </p:txBody>
      </p:sp>
      <p:sp>
        <p:nvSpPr>
          <p:cNvPr id="184" name="Google Shape;184;p3"/>
          <p:cNvSpPr txBox="1"/>
          <p:nvPr/>
        </p:nvSpPr>
        <p:spPr>
          <a:xfrm>
            <a:off x="929285" y="698918"/>
            <a:ext cx="112690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HRRRv4		      RRFS prototypes				HRRRv4		    RRFS prototypes</a:t>
            </a:r>
            <a:endParaRPr/>
          </a:p>
        </p:txBody>
      </p:sp>
      <p:sp>
        <p:nvSpPr>
          <p:cNvPr id="185" name="Google Shape;185;p3"/>
          <p:cNvSpPr txBox="1"/>
          <p:nvPr/>
        </p:nvSpPr>
        <p:spPr>
          <a:xfrm rot="-5400000">
            <a:off x="3689385" y="3471717"/>
            <a:ext cx="53057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(JJA)  Spring (MAM)   Winter (DJF)   Fall (SON)</a:t>
            </a:r>
            <a:endParaRPr/>
          </a:p>
        </p:txBody>
      </p:sp>
      <p:sp>
        <p:nvSpPr>
          <p:cNvPr id="186" name="Google Shape;186;p3"/>
          <p:cNvSpPr txBox="1"/>
          <p:nvPr/>
        </p:nvSpPr>
        <p:spPr>
          <a:xfrm>
            <a:off x="724439" y="6098739"/>
            <a:ext cx="227818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00Z        Time of Day         23Z</a:t>
            </a:r>
            <a:endParaRPr/>
          </a:p>
        </p:txBody>
      </p:sp>
      <p:sp>
        <p:nvSpPr>
          <p:cNvPr id="187" name="Google Shape;187;p3"/>
          <p:cNvSpPr txBox="1"/>
          <p:nvPr/>
        </p:nvSpPr>
        <p:spPr>
          <a:xfrm rot="-5400000">
            <a:off x="-226010" y="1467921"/>
            <a:ext cx="161454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0hr Forecast Length 18hr</a:t>
            </a:r>
            <a:endParaRPr/>
          </a:p>
        </p:txBody>
      </p:sp>
      <p:sp>
        <p:nvSpPr>
          <p:cNvPr id="188" name="Google Shape;188;p3"/>
          <p:cNvSpPr txBox="1"/>
          <p:nvPr/>
        </p:nvSpPr>
        <p:spPr>
          <a:xfrm>
            <a:off x="3229448" y="6107033"/>
            <a:ext cx="227818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00Z        Time of Day         23Z</a:t>
            </a:r>
            <a:endParaRPr/>
          </a:p>
        </p:txBody>
      </p:sp>
      <p:sp>
        <p:nvSpPr>
          <p:cNvPr id="189" name="Google Shape;189;p3"/>
          <p:cNvSpPr txBox="1"/>
          <p:nvPr/>
        </p:nvSpPr>
        <p:spPr>
          <a:xfrm rot="-5400000">
            <a:off x="2282341" y="1441805"/>
            <a:ext cx="161454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0hr Forecast Length 18hr</a:t>
            </a:r>
            <a:endParaRPr/>
          </a:p>
        </p:txBody>
      </p:sp>
      <p:sp>
        <p:nvSpPr>
          <p:cNvPr id="190" name="Google Shape;190;p3"/>
          <p:cNvSpPr txBox="1"/>
          <p:nvPr/>
        </p:nvSpPr>
        <p:spPr>
          <a:xfrm rot="-5400000">
            <a:off x="4731589" y="1387436"/>
            <a:ext cx="18020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-2C°  2mT Bias  2C°</a:t>
            </a:r>
            <a:endParaRPr/>
          </a:p>
        </p:txBody>
      </p:sp>
      <p:sp>
        <p:nvSpPr>
          <p:cNvPr id="191" name="Google Shape;191;p3"/>
          <p:cNvSpPr txBox="1"/>
          <p:nvPr/>
        </p:nvSpPr>
        <p:spPr>
          <a:xfrm rot="-5400000">
            <a:off x="10954949" y="1430101"/>
            <a:ext cx="18517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-2C°  2mT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Bias  2C°</a:t>
            </a:r>
            <a:endParaRPr/>
          </a:p>
        </p:txBody>
      </p:sp>
      <p:sp>
        <p:nvSpPr>
          <p:cNvPr id="192" name="Google Shape;192;p3"/>
          <p:cNvSpPr txBox="1"/>
          <p:nvPr/>
        </p:nvSpPr>
        <p:spPr>
          <a:xfrm>
            <a:off x="6943758" y="6098739"/>
            <a:ext cx="227818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00Z        Time of Day         23Z</a:t>
            </a:r>
            <a:endParaRPr/>
          </a:p>
        </p:txBody>
      </p:sp>
      <p:sp>
        <p:nvSpPr>
          <p:cNvPr id="193" name="Google Shape;193;p3"/>
          <p:cNvSpPr txBox="1"/>
          <p:nvPr/>
        </p:nvSpPr>
        <p:spPr>
          <a:xfrm>
            <a:off x="9448767" y="6107033"/>
            <a:ext cx="227818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00Z        Time of Day         23Z</a:t>
            </a:r>
            <a:endParaRPr/>
          </a:p>
        </p:txBody>
      </p:sp>
      <p:sp>
        <p:nvSpPr>
          <p:cNvPr id="194" name="Google Shape;194;p3"/>
          <p:cNvSpPr txBox="1"/>
          <p:nvPr/>
        </p:nvSpPr>
        <p:spPr>
          <a:xfrm rot="-5400000">
            <a:off x="6054220" y="1444094"/>
            <a:ext cx="161454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0hr Forecast Length 18hr</a:t>
            </a:r>
            <a:endParaRPr/>
          </a:p>
        </p:txBody>
      </p:sp>
      <p:sp>
        <p:nvSpPr>
          <p:cNvPr id="195" name="Google Shape;195;p3"/>
          <p:cNvSpPr txBox="1"/>
          <p:nvPr/>
        </p:nvSpPr>
        <p:spPr>
          <a:xfrm rot="-5400000">
            <a:off x="8508384" y="1417978"/>
            <a:ext cx="161454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0hr Forecast Length 18hr</a:t>
            </a:r>
            <a:endParaRPr/>
          </a:p>
        </p:txBody>
      </p:sp>
      <p:sp>
        <p:nvSpPr>
          <p:cNvPr id="196" name="Google Shape;196;p3"/>
          <p:cNvSpPr txBox="1"/>
          <p:nvPr/>
        </p:nvSpPr>
        <p:spPr>
          <a:xfrm rot="-5400000">
            <a:off x="4034354" y="3408864"/>
            <a:ext cx="516188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		2022	2021/22		2021</a:t>
            </a:r>
            <a:endParaRPr/>
          </a:p>
        </p:txBody>
      </p:sp>
      <p:sp>
        <p:nvSpPr>
          <p:cNvPr id="197" name="Google Shape;197;p3"/>
          <p:cNvSpPr txBox="1"/>
          <p:nvPr/>
        </p:nvSpPr>
        <p:spPr>
          <a:xfrm rot="-5400000">
            <a:off x="-2138521" y="3408864"/>
            <a:ext cx="516188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		2022	2021/22		2021</a:t>
            </a:r>
            <a:endParaRPr/>
          </a:p>
        </p:txBody>
      </p:sp>
      <p:sp>
        <p:nvSpPr>
          <p:cNvPr id="198" name="Google Shape;198;p3"/>
          <p:cNvSpPr txBox="1"/>
          <p:nvPr/>
        </p:nvSpPr>
        <p:spPr>
          <a:xfrm>
            <a:off x="2612571" y="6424096"/>
            <a:ext cx="3536438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360400" y="32549"/>
            <a:ext cx="118316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Seasonal 2m Bias Reduction</a:t>
            </a:r>
            <a:endParaRPr b="0" i="0" sz="14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201" name="Google Shape;201;p3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202" name="Google Shape;202;p3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2"/>
          <p:cNvSpPr txBox="1"/>
          <p:nvPr/>
        </p:nvSpPr>
        <p:spPr>
          <a:xfrm>
            <a:off x="1" y="46470"/>
            <a:ext cx="12191999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Initial Operational Capability for Forecasts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2"/>
          <p:cNvSpPr txBox="1"/>
          <p:nvPr/>
        </p:nvSpPr>
        <p:spPr>
          <a:xfrm>
            <a:off x="2245559" y="6441590"/>
            <a:ext cx="2164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Design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2"/>
          <p:cNvSpPr txBox="1"/>
          <p:nvPr/>
        </p:nvSpPr>
        <p:spPr>
          <a:xfrm rot="2597104">
            <a:off x="7969629" y="3435837"/>
            <a:ext cx="415499" cy="215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2"/>
          <p:cNvSpPr/>
          <p:nvPr/>
        </p:nvSpPr>
        <p:spPr>
          <a:xfrm rot="-2436923">
            <a:off x="298210" y="1670407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2"/>
          <p:cNvSpPr txBox="1"/>
          <p:nvPr/>
        </p:nvSpPr>
        <p:spPr>
          <a:xfrm rot="-2459515">
            <a:off x="466909" y="1250047"/>
            <a:ext cx="2189183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2"/>
          <p:cNvSpPr/>
          <p:nvPr/>
        </p:nvSpPr>
        <p:spPr>
          <a:xfrm rot="-2436923">
            <a:off x="3368202" y="1701398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2"/>
          <p:cNvSpPr txBox="1"/>
          <p:nvPr/>
        </p:nvSpPr>
        <p:spPr>
          <a:xfrm rot="-2459521">
            <a:off x="3524498" y="1247847"/>
            <a:ext cx="229040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2"/>
          <p:cNvSpPr/>
          <p:nvPr/>
        </p:nvSpPr>
        <p:spPr>
          <a:xfrm rot="-2436923">
            <a:off x="6368369" y="168696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2"/>
          <p:cNvSpPr txBox="1"/>
          <p:nvPr/>
        </p:nvSpPr>
        <p:spPr>
          <a:xfrm rot="-2459440">
            <a:off x="6540151" y="1274811"/>
            <a:ext cx="216423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2"/>
          <p:cNvSpPr/>
          <p:nvPr/>
        </p:nvSpPr>
        <p:spPr>
          <a:xfrm rot="-2436923">
            <a:off x="9368535" y="167253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2"/>
          <p:cNvSpPr txBox="1"/>
          <p:nvPr/>
        </p:nvSpPr>
        <p:spPr>
          <a:xfrm rot="-2459073">
            <a:off x="9561589" y="1317182"/>
            <a:ext cx="1991292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2"/>
          <p:cNvSpPr/>
          <p:nvPr/>
        </p:nvSpPr>
        <p:spPr>
          <a:xfrm rot="2827301">
            <a:off x="150382" y="4218294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2"/>
          <p:cNvSpPr txBox="1"/>
          <p:nvPr/>
        </p:nvSpPr>
        <p:spPr>
          <a:xfrm rot="2906474">
            <a:off x="408201" y="4300074"/>
            <a:ext cx="2596369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2"/>
          <p:cNvSpPr/>
          <p:nvPr/>
        </p:nvSpPr>
        <p:spPr>
          <a:xfrm rot="2827301">
            <a:off x="923414" y="364834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2"/>
          <p:cNvSpPr/>
          <p:nvPr/>
        </p:nvSpPr>
        <p:spPr>
          <a:xfrm rot="2827301">
            <a:off x="1418564" y="367295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2"/>
          <p:cNvSpPr/>
          <p:nvPr/>
        </p:nvSpPr>
        <p:spPr>
          <a:xfrm rot="2827301">
            <a:off x="1913712" y="369757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2"/>
          <p:cNvSpPr txBox="1"/>
          <p:nvPr/>
        </p:nvSpPr>
        <p:spPr>
          <a:xfrm rot="-1108">
            <a:off x="2073764" y="4278631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2"/>
          <p:cNvSpPr/>
          <p:nvPr/>
        </p:nvSpPr>
        <p:spPr>
          <a:xfrm rot="2827301">
            <a:off x="2373304" y="369569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2"/>
          <p:cNvSpPr/>
          <p:nvPr/>
        </p:nvSpPr>
        <p:spPr>
          <a:xfrm rot="2827301">
            <a:off x="2870656" y="3710266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2"/>
          <p:cNvSpPr/>
          <p:nvPr/>
        </p:nvSpPr>
        <p:spPr>
          <a:xfrm rot="2827301">
            <a:off x="3167303" y="4214377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 txBox="1"/>
          <p:nvPr/>
        </p:nvSpPr>
        <p:spPr>
          <a:xfrm rot="2906951">
            <a:off x="3277219" y="4624738"/>
            <a:ext cx="3474228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2"/>
          <p:cNvSpPr/>
          <p:nvPr/>
        </p:nvSpPr>
        <p:spPr>
          <a:xfrm rot="2827301">
            <a:off x="3940334" y="3644423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2"/>
          <p:cNvSpPr/>
          <p:nvPr/>
        </p:nvSpPr>
        <p:spPr>
          <a:xfrm rot="2827301">
            <a:off x="4435484" y="366903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2"/>
          <p:cNvSpPr/>
          <p:nvPr/>
        </p:nvSpPr>
        <p:spPr>
          <a:xfrm rot="2827301">
            <a:off x="4930633" y="3693654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2"/>
          <p:cNvSpPr/>
          <p:nvPr/>
        </p:nvSpPr>
        <p:spPr>
          <a:xfrm rot="2827301">
            <a:off x="5390224" y="369177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2"/>
          <p:cNvSpPr/>
          <p:nvPr/>
        </p:nvSpPr>
        <p:spPr>
          <a:xfrm rot="2827301">
            <a:off x="5887576" y="370634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2"/>
          <p:cNvSpPr/>
          <p:nvPr/>
        </p:nvSpPr>
        <p:spPr>
          <a:xfrm rot="2827301">
            <a:off x="6184223" y="421045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2"/>
          <p:cNvSpPr txBox="1"/>
          <p:nvPr/>
        </p:nvSpPr>
        <p:spPr>
          <a:xfrm rot="2906736">
            <a:off x="6437759" y="4301639"/>
            <a:ext cx="2621316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2"/>
          <p:cNvSpPr/>
          <p:nvPr/>
        </p:nvSpPr>
        <p:spPr>
          <a:xfrm rot="2827301">
            <a:off x="6957256" y="3640507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2"/>
          <p:cNvSpPr/>
          <p:nvPr/>
        </p:nvSpPr>
        <p:spPr>
          <a:xfrm rot="2827301">
            <a:off x="7452405" y="3665122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2"/>
          <p:cNvSpPr/>
          <p:nvPr/>
        </p:nvSpPr>
        <p:spPr>
          <a:xfrm rot="2827301">
            <a:off x="7947554" y="3689737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2"/>
          <p:cNvSpPr/>
          <p:nvPr/>
        </p:nvSpPr>
        <p:spPr>
          <a:xfrm rot="2827301">
            <a:off x="8407145" y="3687858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2"/>
          <p:cNvSpPr/>
          <p:nvPr/>
        </p:nvSpPr>
        <p:spPr>
          <a:xfrm rot="2827301">
            <a:off x="8904497" y="370243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2"/>
          <p:cNvSpPr/>
          <p:nvPr/>
        </p:nvSpPr>
        <p:spPr>
          <a:xfrm rot="2827301">
            <a:off x="9201145" y="4206543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2"/>
          <p:cNvSpPr txBox="1"/>
          <p:nvPr/>
        </p:nvSpPr>
        <p:spPr>
          <a:xfrm rot="2906890">
            <a:off x="9472392" y="4258305"/>
            <a:ext cx="251591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/>
          <p:nvPr/>
        </p:nvSpPr>
        <p:spPr>
          <a:xfrm rot="2827301">
            <a:off x="9974177" y="3636590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2"/>
          <p:cNvSpPr/>
          <p:nvPr/>
        </p:nvSpPr>
        <p:spPr>
          <a:xfrm rot="2827301">
            <a:off x="10469326" y="366120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2"/>
          <p:cNvSpPr/>
          <p:nvPr/>
        </p:nvSpPr>
        <p:spPr>
          <a:xfrm rot="2827301">
            <a:off x="10964476" y="368581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2"/>
          <p:cNvSpPr/>
          <p:nvPr/>
        </p:nvSpPr>
        <p:spPr>
          <a:xfrm rot="2827301">
            <a:off x="11424066" y="368394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2827301">
            <a:off x="11921419" y="369851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>
            <a:off x="454226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>
            <a:off x="435838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 txBox="1"/>
          <p:nvPr/>
        </p:nvSpPr>
        <p:spPr>
          <a:xfrm>
            <a:off x="431410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>
            <a:off x="4052879" y="317532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>
            <a:off x="1023156" y="259579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>
            <a:off x="801963" y="253970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 txBox="1"/>
          <p:nvPr/>
        </p:nvSpPr>
        <p:spPr>
          <a:xfrm>
            <a:off x="738033" y="253999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102368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>
            <a:off x="83981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795536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52103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2"/>
          <p:cNvSpPr/>
          <p:nvPr/>
        </p:nvSpPr>
        <p:spPr>
          <a:xfrm>
            <a:off x="33715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2"/>
          <p:cNvSpPr/>
          <p:nvPr/>
        </p:nvSpPr>
        <p:spPr>
          <a:xfrm>
            <a:off x="1596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292883" y="3091897"/>
            <a:ext cx="402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42"/>
          <p:cNvCxnSpPr/>
          <p:nvPr/>
        </p:nvCxnSpPr>
        <p:spPr>
          <a:xfrm rot="10800000">
            <a:off x="521037" y="2832968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2" name="Google Shape;262;p42"/>
          <p:cNvCxnSpPr/>
          <p:nvPr/>
        </p:nvCxnSpPr>
        <p:spPr>
          <a:xfrm>
            <a:off x="387329" y="283316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3" name="Google Shape;263;p42"/>
          <p:cNvSpPr/>
          <p:nvPr/>
        </p:nvSpPr>
        <p:spPr>
          <a:xfrm>
            <a:off x="152634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2"/>
          <p:cNvSpPr/>
          <p:nvPr/>
        </p:nvSpPr>
        <p:spPr>
          <a:xfrm>
            <a:off x="134246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/>
          <p:cNvSpPr txBox="1"/>
          <p:nvPr/>
        </p:nvSpPr>
        <p:spPr>
          <a:xfrm>
            <a:off x="129818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2028996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1845116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2"/>
          <p:cNvSpPr txBox="1"/>
          <p:nvPr/>
        </p:nvSpPr>
        <p:spPr>
          <a:xfrm>
            <a:off x="180084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2"/>
          <p:cNvSpPr/>
          <p:nvPr/>
        </p:nvSpPr>
        <p:spPr>
          <a:xfrm>
            <a:off x="253164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2"/>
          <p:cNvSpPr/>
          <p:nvPr/>
        </p:nvSpPr>
        <p:spPr>
          <a:xfrm>
            <a:off x="234776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230349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2"/>
          <p:cNvSpPr/>
          <p:nvPr/>
        </p:nvSpPr>
        <p:spPr>
          <a:xfrm>
            <a:off x="303430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2"/>
          <p:cNvSpPr/>
          <p:nvPr/>
        </p:nvSpPr>
        <p:spPr>
          <a:xfrm>
            <a:off x="285042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2"/>
          <p:cNvSpPr txBox="1"/>
          <p:nvPr/>
        </p:nvSpPr>
        <p:spPr>
          <a:xfrm>
            <a:off x="2806148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2"/>
          <p:cNvSpPr/>
          <p:nvPr/>
        </p:nvSpPr>
        <p:spPr>
          <a:xfrm>
            <a:off x="353695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2"/>
          <p:cNvSpPr/>
          <p:nvPr/>
        </p:nvSpPr>
        <p:spPr>
          <a:xfrm>
            <a:off x="3353075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2"/>
          <p:cNvSpPr txBox="1"/>
          <p:nvPr/>
        </p:nvSpPr>
        <p:spPr>
          <a:xfrm>
            <a:off x="330880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2"/>
          <p:cNvSpPr/>
          <p:nvPr/>
        </p:nvSpPr>
        <p:spPr>
          <a:xfrm>
            <a:off x="3855728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2"/>
          <p:cNvSpPr txBox="1"/>
          <p:nvPr/>
        </p:nvSpPr>
        <p:spPr>
          <a:xfrm>
            <a:off x="381145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2"/>
          <p:cNvSpPr/>
          <p:nvPr/>
        </p:nvSpPr>
        <p:spPr>
          <a:xfrm>
            <a:off x="504491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2"/>
          <p:cNvSpPr/>
          <p:nvPr/>
        </p:nvSpPr>
        <p:spPr>
          <a:xfrm>
            <a:off x="486103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4816760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2"/>
          <p:cNvSpPr/>
          <p:nvPr/>
        </p:nvSpPr>
        <p:spPr>
          <a:xfrm>
            <a:off x="554756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2"/>
          <p:cNvSpPr/>
          <p:nvPr/>
        </p:nvSpPr>
        <p:spPr>
          <a:xfrm>
            <a:off x="536368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2"/>
          <p:cNvSpPr txBox="1"/>
          <p:nvPr/>
        </p:nvSpPr>
        <p:spPr>
          <a:xfrm>
            <a:off x="5319413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6050220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5866340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2"/>
          <p:cNvSpPr txBox="1"/>
          <p:nvPr/>
        </p:nvSpPr>
        <p:spPr>
          <a:xfrm>
            <a:off x="582206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655287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2"/>
          <p:cNvSpPr/>
          <p:nvPr/>
        </p:nvSpPr>
        <p:spPr>
          <a:xfrm>
            <a:off x="636899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632471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2"/>
          <p:cNvSpPr/>
          <p:nvPr/>
        </p:nvSpPr>
        <p:spPr>
          <a:xfrm>
            <a:off x="705552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687164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6827372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755817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2"/>
          <p:cNvSpPr/>
          <p:nvPr/>
        </p:nvSpPr>
        <p:spPr>
          <a:xfrm>
            <a:off x="737429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733002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2"/>
          <p:cNvSpPr/>
          <p:nvPr/>
        </p:nvSpPr>
        <p:spPr>
          <a:xfrm>
            <a:off x="8060832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2"/>
          <p:cNvSpPr/>
          <p:nvPr/>
        </p:nvSpPr>
        <p:spPr>
          <a:xfrm>
            <a:off x="7876952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2"/>
          <p:cNvSpPr txBox="1"/>
          <p:nvPr/>
        </p:nvSpPr>
        <p:spPr>
          <a:xfrm>
            <a:off x="783267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856348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379605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833533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906613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/>
          <p:nvPr/>
        </p:nvSpPr>
        <p:spPr>
          <a:xfrm>
            <a:off x="888225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 txBox="1"/>
          <p:nvPr/>
        </p:nvSpPr>
        <p:spPr>
          <a:xfrm>
            <a:off x="8837984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/>
          <p:nvPr/>
        </p:nvSpPr>
        <p:spPr>
          <a:xfrm>
            <a:off x="956879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938491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34063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10071444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/>
          <p:nvPr/>
        </p:nvSpPr>
        <p:spPr>
          <a:xfrm>
            <a:off x="9887564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2"/>
          <p:cNvSpPr txBox="1"/>
          <p:nvPr/>
        </p:nvSpPr>
        <p:spPr>
          <a:xfrm>
            <a:off x="984329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2"/>
          <p:cNvSpPr/>
          <p:nvPr/>
        </p:nvSpPr>
        <p:spPr>
          <a:xfrm>
            <a:off x="1057409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2"/>
          <p:cNvSpPr/>
          <p:nvPr/>
        </p:nvSpPr>
        <p:spPr>
          <a:xfrm>
            <a:off x="1039021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2"/>
          <p:cNvSpPr txBox="1"/>
          <p:nvPr/>
        </p:nvSpPr>
        <p:spPr>
          <a:xfrm>
            <a:off x="10345943" y="3091898"/>
            <a:ext cx="406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2"/>
          <p:cNvSpPr/>
          <p:nvPr/>
        </p:nvSpPr>
        <p:spPr>
          <a:xfrm>
            <a:off x="1107675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2"/>
          <p:cNvSpPr/>
          <p:nvPr/>
        </p:nvSpPr>
        <p:spPr>
          <a:xfrm>
            <a:off x="1089287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10848596" y="3091898"/>
            <a:ext cx="406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1157940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2"/>
          <p:cNvSpPr/>
          <p:nvPr/>
        </p:nvSpPr>
        <p:spPr>
          <a:xfrm>
            <a:off x="1139552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2"/>
          <p:cNvSpPr txBox="1"/>
          <p:nvPr/>
        </p:nvSpPr>
        <p:spPr>
          <a:xfrm>
            <a:off x="1135124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2"/>
          <p:cNvSpPr/>
          <p:nvPr/>
        </p:nvSpPr>
        <p:spPr>
          <a:xfrm>
            <a:off x="11898176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11853903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2"/>
          <p:cNvSpPr/>
          <p:nvPr/>
        </p:nvSpPr>
        <p:spPr>
          <a:xfrm>
            <a:off x="514077" y="259255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292883" y="253646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2"/>
          <p:cNvSpPr txBox="1"/>
          <p:nvPr/>
        </p:nvSpPr>
        <p:spPr>
          <a:xfrm>
            <a:off x="228955" y="253674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7" name="Google Shape;327;p42"/>
          <p:cNvCxnSpPr/>
          <p:nvPr/>
        </p:nvCxnSpPr>
        <p:spPr>
          <a:xfrm>
            <a:off x="896408" y="283640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28" name="Google Shape;328;p42"/>
          <p:cNvSpPr/>
          <p:nvPr/>
        </p:nvSpPr>
        <p:spPr>
          <a:xfrm>
            <a:off x="2055157" y="2592480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1833963" y="253638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1770035" y="253667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p42"/>
          <p:cNvCxnSpPr/>
          <p:nvPr/>
        </p:nvCxnSpPr>
        <p:spPr>
          <a:xfrm>
            <a:off x="1419331" y="282984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2" name="Google Shape;332;p42"/>
          <p:cNvSpPr/>
          <p:nvPr/>
        </p:nvSpPr>
        <p:spPr>
          <a:xfrm>
            <a:off x="1546079" y="258923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2"/>
          <p:cNvSpPr/>
          <p:nvPr/>
        </p:nvSpPr>
        <p:spPr>
          <a:xfrm>
            <a:off x="1324884" y="253314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1260956" y="253342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5" name="Google Shape;335;p42"/>
          <p:cNvCxnSpPr/>
          <p:nvPr/>
        </p:nvCxnSpPr>
        <p:spPr>
          <a:xfrm>
            <a:off x="1928409" y="283308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6" name="Google Shape;336;p42"/>
          <p:cNvSpPr/>
          <p:nvPr/>
        </p:nvSpPr>
        <p:spPr>
          <a:xfrm>
            <a:off x="3054733" y="2589163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2"/>
          <p:cNvSpPr/>
          <p:nvPr/>
        </p:nvSpPr>
        <p:spPr>
          <a:xfrm>
            <a:off x="2833539" y="2533071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2"/>
          <p:cNvSpPr txBox="1"/>
          <p:nvPr/>
        </p:nvSpPr>
        <p:spPr>
          <a:xfrm>
            <a:off x="2769611" y="253335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42"/>
          <p:cNvCxnSpPr/>
          <p:nvPr/>
        </p:nvCxnSpPr>
        <p:spPr>
          <a:xfrm>
            <a:off x="2418905" y="282652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0" name="Google Shape;340;p42"/>
          <p:cNvSpPr/>
          <p:nvPr/>
        </p:nvSpPr>
        <p:spPr>
          <a:xfrm>
            <a:off x="2545655" y="258591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2"/>
          <p:cNvSpPr/>
          <p:nvPr/>
        </p:nvSpPr>
        <p:spPr>
          <a:xfrm>
            <a:off x="2324460" y="252982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2"/>
          <p:cNvSpPr txBox="1"/>
          <p:nvPr/>
        </p:nvSpPr>
        <p:spPr>
          <a:xfrm>
            <a:off x="2260532" y="253011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" name="Google Shape;343;p42"/>
          <p:cNvCxnSpPr/>
          <p:nvPr/>
        </p:nvCxnSpPr>
        <p:spPr>
          <a:xfrm>
            <a:off x="2927985" y="282976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4" name="Google Shape;344;p42"/>
          <p:cNvSpPr/>
          <p:nvPr/>
        </p:nvSpPr>
        <p:spPr>
          <a:xfrm>
            <a:off x="4054309" y="2585844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2"/>
          <p:cNvSpPr/>
          <p:nvPr/>
        </p:nvSpPr>
        <p:spPr>
          <a:xfrm>
            <a:off x="3833115" y="2529752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2"/>
          <p:cNvSpPr txBox="1"/>
          <p:nvPr/>
        </p:nvSpPr>
        <p:spPr>
          <a:xfrm>
            <a:off x="3769187" y="253003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42"/>
          <p:cNvCxnSpPr/>
          <p:nvPr/>
        </p:nvCxnSpPr>
        <p:spPr>
          <a:xfrm rot="10800000">
            <a:off x="3552191" y="2823015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8" name="Google Shape;348;p42"/>
          <p:cNvCxnSpPr/>
          <p:nvPr/>
        </p:nvCxnSpPr>
        <p:spPr>
          <a:xfrm>
            <a:off x="3418483" y="282320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9" name="Google Shape;349;p42"/>
          <p:cNvSpPr/>
          <p:nvPr/>
        </p:nvSpPr>
        <p:spPr>
          <a:xfrm>
            <a:off x="3545231" y="2582600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2"/>
          <p:cNvSpPr/>
          <p:nvPr/>
        </p:nvSpPr>
        <p:spPr>
          <a:xfrm>
            <a:off x="3324036" y="252650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3260108" y="252679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2" name="Google Shape;352;p42"/>
          <p:cNvCxnSpPr/>
          <p:nvPr/>
        </p:nvCxnSpPr>
        <p:spPr>
          <a:xfrm>
            <a:off x="3927561" y="282645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3" name="Google Shape;353;p42"/>
          <p:cNvSpPr/>
          <p:nvPr/>
        </p:nvSpPr>
        <p:spPr>
          <a:xfrm>
            <a:off x="5053885" y="258252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4832691" y="2526435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4768763" y="252671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42"/>
          <p:cNvCxnSpPr/>
          <p:nvPr/>
        </p:nvCxnSpPr>
        <p:spPr>
          <a:xfrm>
            <a:off x="4418057" y="281988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7" name="Google Shape;357;p42"/>
          <p:cNvSpPr/>
          <p:nvPr/>
        </p:nvSpPr>
        <p:spPr>
          <a:xfrm>
            <a:off x="4544807" y="2579283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2"/>
          <p:cNvSpPr/>
          <p:nvPr/>
        </p:nvSpPr>
        <p:spPr>
          <a:xfrm>
            <a:off x="4323612" y="2523191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2"/>
          <p:cNvSpPr txBox="1"/>
          <p:nvPr/>
        </p:nvSpPr>
        <p:spPr>
          <a:xfrm>
            <a:off x="4259684" y="252347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42"/>
          <p:cNvCxnSpPr/>
          <p:nvPr/>
        </p:nvCxnSpPr>
        <p:spPr>
          <a:xfrm>
            <a:off x="4927137" y="282313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1" name="Google Shape;361;p42"/>
          <p:cNvSpPr/>
          <p:nvPr/>
        </p:nvSpPr>
        <p:spPr>
          <a:xfrm>
            <a:off x="6053461" y="2579208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2"/>
          <p:cNvSpPr/>
          <p:nvPr/>
        </p:nvSpPr>
        <p:spPr>
          <a:xfrm>
            <a:off x="5832267" y="2523116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2"/>
          <p:cNvSpPr txBox="1"/>
          <p:nvPr/>
        </p:nvSpPr>
        <p:spPr>
          <a:xfrm>
            <a:off x="5768339" y="252340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42"/>
          <p:cNvCxnSpPr/>
          <p:nvPr/>
        </p:nvCxnSpPr>
        <p:spPr>
          <a:xfrm>
            <a:off x="5417635" y="281657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5" name="Google Shape;365;p42"/>
          <p:cNvSpPr/>
          <p:nvPr/>
        </p:nvSpPr>
        <p:spPr>
          <a:xfrm>
            <a:off x="5544383" y="2575964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5323188" y="2519872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5259260" y="252015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8" name="Google Shape;368;p42"/>
          <p:cNvCxnSpPr/>
          <p:nvPr/>
        </p:nvCxnSpPr>
        <p:spPr>
          <a:xfrm>
            <a:off x="5926713" y="281981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9" name="Google Shape;369;p42"/>
          <p:cNvSpPr/>
          <p:nvPr/>
        </p:nvSpPr>
        <p:spPr>
          <a:xfrm>
            <a:off x="7053037" y="2575891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6831843" y="2519799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2"/>
          <p:cNvSpPr txBox="1"/>
          <p:nvPr/>
        </p:nvSpPr>
        <p:spPr>
          <a:xfrm>
            <a:off x="6767915" y="252008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Google Shape;372;p42"/>
          <p:cNvCxnSpPr/>
          <p:nvPr/>
        </p:nvCxnSpPr>
        <p:spPr>
          <a:xfrm rot="10800000">
            <a:off x="6550919" y="2813060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3" name="Google Shape;373;p42"/>
          <p:cNvCxnSpPr/>
          <p:nvPr/>
        </p:nvCxnSpPr>
        <p:spPr>
          <a:xfrm>
            <a:off x="6417211" y="281325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4" name="Google Shape;374;p42"/>
          <p:cNvSpPr/>
          <p:nvPr/>
        </p:nvSpPr>
        <p:spPr>
          <a:xfrm>
            <a:off x="6543959" y="257264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2"/>
          <p:cNvSpPr/>
          <p:nvPr/>
        </p:nvSpPr>
        <p:spPr>
          <a:xfrm>
            <a:off x="6322764" y="2516555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6258836" y="251683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p42"/>
          <p:cNvCxnSpPr/>
          <p:nvPr/>
        </p:nvCxnSpPr>
        <p:spPr>
          <a:xfrm>
            <a:off x="6926289" y="281649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8" name="Google Shape;378;p42"/>
          <p:cNvSpPr/>
          <p:nvPr/>
        </p:nvSpPr>
        <p:spPr>
          <a:xfrm>
            <a:off x="8052613" y="257257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7831419" y="2516480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2"/>
          <p:cNvSpPr txBox="1"/>
          <p:nvPr/>
        </p:nvSpPr>
        <p:spPr>
          <a:xfrm>
            <a:off x="7767491" y="251676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42"/>
          <p:cNvCxnSpPr/>
          <p:nvPr/>
        </p:nvCxnSpPr>
        <p:spPr>
          <a:xfrm>
            <a:off x="7416787" y="280993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2" name="Google Shape;382;p42"/>
          <p:cNvSpPr/>
          <p:nvPr/>
        </p:nvSpPr>
        <p:spPr>
          <a:xfrm>
            <a:off x="7543535" y="2569328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7322340" y="2513236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7258412" y="251352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p42"/>
          <p:cNvCxnSpPr/>
          <p:nvPr/>
        </p:nvCxnSpPr>
        <p:spPr>
          <a:xfrm>
            <a:off x="7925865" y="281317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6" name="Google Shape;386;p42"/>
          <p:cNvSpPr/>
          <p:nvPr/>
        </p:nvSpPr>
        <p:spPr>
          <a:xfrm>
            <a:off x="9052189" y="256925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2"/>
          <p:cNvSpPr/>
          <p:nvPr/>
        </p:nvSpPr>
        <p:spPr>
          <a:xfrm>
            <a:off x="8830995" y="251316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2"/>
          <p:cNvSpPr txBox="1"/>
          <p:nvPr/>
        </p:nvSpPr>
        <p:spPr>
          <a:xfrm>
            <a:off x="8767067" y="251344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9" name="Google Shape;389;p42"/>
          <p:cNvCxnSpPr/>
          <p:nvPr/>
        </p:nvCxnSpPr>
        <p:spPr>
          <a:xfrm>
            <a:off x="8416363" y="280661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0" name="Google Shape;390;p42"/>
          <p:cNvSpPr/>
          <p:nvPr/>
        </p:nvSpPr>
        <p:spPr>
          <a:xfrm>
            <a:off x="8543111" y="2566011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2"/>
          <p:cNvSpPr/>
          <p:nvPr/>
        </p:nvSpPr>
        <p:spPr>
          <a:xfrm>
            <a:off x="8321916" y="2509919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2"/>
          <p:cNvSpPr txBox="1"/>
          <p:nvPr/>
        </p:nvSpPr>
        <p:spPr>
          <a:xfrm>
            <a:off x="8257988" y="251020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42"/>
          <p:cNvCxnSpPr/>
          <p:nvPr/>
        </p:nvCxnSpPr>
        <p:spPr>
          <a:xfrm>
            <a:off x="8925441" y="280986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4" name="Google Shape;394;p42"/>
          <p:cNvSpPr/>
          <p:nvPr/>
        </p:nvSpPr>
        <p:spPr>
          <a:xfrm>
            <a:off x="10051765" y="256593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2"/>
          <p:cNvSpPr/>
          <p:nvPr/>
        </p:nvSpPr>
        <p:spPr>
          <a:xfrm>
            <a:off x="9830571" y="250984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2"/>
          <p:cNvSpPr txBox="1"/>
          <p:nvPr/>
        </p:nvSpPr>
        <p:spPr>
          <a:xfrm>
            <a:off x="9766643" y="251012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p42"/>
          <p:cNvCxnSpPr/>
          <p:nvPr/>
        </p:nvCxnSpPr>
        <p:spPr>
          <a:xfrm rot="10800000">
            <a:off x="9549647" y="2803107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8" name="Google Shape;398;p42"/>
          <p:cNvCxnSpPr/>
          <p:nvPr/>
        </p:nvCxnSpPr>
        <p:spPr>
          <a:xfrm>
            <a:off x="9415939" y="280329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9" name="Google Shape;399;p42"/>
          <p:cNvSpPr/>
          <p:nvPr/>
        </p:nvSpPr>
        <p:spPr>
          <a:xfrm>
            <a:off x="9542687" y="256269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2"/>
          <p:cNvSpPr/>
          <p:nvPr/>
        </p:nvSpPr>
        <p:spPr>
          <a:xfrm>
            <a:off x="9321492" y="2506600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2"/>
          <p:cNvSpPr txBox="1"/>
          <p:nvPr/>
        </p:nvSpPr>
        <p:spPr>
          <a:xfrm>
            <a:off x="9257564" y="250688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2" name="Google Shape;402;p42"/>
          <p:cNvCxnSpPr/>
          <p:nvPr/>
        </p:nvCxnSpPr>
        <p:spPr>
          <a:xfrm>
            <a:off x="9925017" y="280654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3" name="Google Shape;403;p42"/>
          <p:cNvSpPr/>
          <p:nvPr/>
        </p:nvSpPr>
        <p:spPr>
          <a:xfrm>
            <a:off x="11051341" y="256261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2"/>
          <p:cNvSpPr/>
          <p:nvPr/>
        </p:nvSpPr>
        <p:spPr>
          <a:xfrm>
            <a:off x="10830147" y="250652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2"/>
          <p:cNvSpPr txBox="1"/>
          <p:nvPr/>
        </p:nvSpPr>
        <p:spPr>
          <a:xfrm>
            <a:off x="10766219" y="250681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6" name="Google Shape;406;p42"/>
          <p:cNvCxnSpPr/>
          <p:nvPr/>
        </p:nvCxnSpPr>
        <p:spPr>
          <a:xfrm>
            <a:off x="10415515" y="279998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7" name="Google Shape;407;p42"/>
          <p:cNvSpPr/>
          <p:nvPr/>
        </p:nvSpPr>
        <p:spPr>
          <a:xfrm>
            <a:off x="10542263" y="255937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2"/>
          <p:cNvSpPr/>
          <p:nvPr/>
        </p:nvSpPr>
        <p:spPr>
          <a:xfrm>
            <a:off x="10321068" y="250328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10257140" y="250356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42"/>
          <p:cNvCxnSpPr/>
          <p:nvPr/>
        </p:nvCxnSpPr>
        <p:spPr>
          <a:xfrm>
            <a:off x="10924593" y="280322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1" name="Google Shape;411;p42"/>
          <p:cNvSpPr/>
          <p:nvPr/>
        </p:nvSpPr>
        <p:spPr>
          <a:xfrm>
            <a:off x="11829723" y="250320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11765795" y="250349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Google Shape;413;p42"/>
          <p:cNvCxnSpPr/>
          <p:nvPr/>
        </p:nvCxnSpPr>
        <p:spPr>
          <a:xfrm>
            <a:off x="11415091" y="279666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4" name="Google Shape;414;p42"/>
          <p:cNvSpPr/>
          <p:nvPr/>
        </p:nvSpPr>
        <p:spPr>
          <a:xfrm>
            <a:off x="11541839" y="255605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2"/>
          <p:cNvSpPr/>
          <p:nvPr/>
        </p:nvSpPr>
        <p:spPr>
          <a:xfrm>
            <a:off x="11320644" y="249996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2"/>
          <p:cNvSpPr txBox="1"/>
          <p:nvPr/>
        </p:nvSpPr>
        <p:spPr>
          <a:xfrm>
            <a:off x="11256716" y="250024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p42"/>
          <p:cNvCxnSpPr/>
          <p:nvPr/>
        </p:nvCxnSpPr>
        <p:spPr>
          <a:xfrm>
            <a:off x="11924169" y="279990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8" name="Google Shape;418;p42"/>
          <p:cNvSpPr/>
          <p:nvPr/>
        </p:nvSpPr>
        <p:spPr>
          <a:xfrm>
            <a:off x="13644" y="260439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2"/>
          <p:cNvSpPr txBox="1"/>
          <p:nvPr/>
        </p:nvSpPr>
        <p:spPr>
          <a:xfrm rot="-1108">
            <a:off x="5084064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2"/>
          <p:cNvSpPr txBox="1"/>
          <p:nvPr/>
        </p:nvSpPr>
        <p:spPr>
          <a:xfrm rot="-1108">
            <a:off x="8095488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2"/>
          <p:cNvSpPr txBox="1"/>
          <p:nvPr/>
        </p:nvSpPr>
        <p:spPr>
          <a:xfrm rot="-1108">
            <a:off x="11106912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2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423" name="Google Shape;423;p42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424" name="Google Shape;424;p42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"/>
          <p:cNvSpPr txBox="1"/>
          <p:nvPr/>
        </p:nvSpPr>
        <p:spPr>
          <a:xfrm>
            <a:off x="1" y="46470"/>
            <a:ext cx="12191999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RRFSv2+ Forecasts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"/>
          <p:cNvSpPr txBox="1"/>
          <p:nvPr/>
        </p:nvSpPr>
        <p:spPr>
          <a:xfrm>
            <a:off x="2245559" y="6441590"/>
            <a:ext cx="2164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RRFSv2 Design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"/>
          <p:cNvSpPr txBox="1"/>
          <p:nvPr/>
        </p:nvSpPr>
        <p:spPr>
          <a:xfrm rot="2597104">
            <a:off x="7969629" y="3435837"/>
            <a:ext cx="415499" cy="215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 rot="-2436923">
            <a:off x="298210" y="1670407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"/>
          <p:cNvSpPr txBox="1"/>
          <p:nvPr/>
        </p:nvSpPr>
        <p:spPr>
          <a:xfrm rot="-2459515">
            <a:off x="466909" y="1250047"/>
            <a:ext cx="2189183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 rot="-2436923">
            <a:off x="3368202" y="1701398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"/>
          <p:cNvSpPr txBox="1"/>
          <p:nvPr/>
        </p:nvSpPr>
        <p:spPr>
          <a:xfrm rot="-2459521">
            <a:off x="3524498" y="1247847"/>
            <a:ext cx="229040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 rot="-2436923">
            <a:off x="6368369" y="168696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"/>
          <p:cNvSpPr txBox="1"/>
          <p:nvPr/>
        </p:nvSpPr>
        <p:spPr>
          <a:xfrm rot="-2459440">
            <a:off x="6540151" y="1274811"/>
            <a:ext cx="216423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 rot="-2436923">
            <a:off x="9368535" y="167253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6"/>
          <p:cNvSpPr txBox="1"/>
          <p:nvPr/>
        </p:nvSpPr>
        <p:spPr>
          <a:xfrm rot="-2459073">
            <a:off x="9561589" y="1317182"/>
            <a:ext cx="1991292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members 48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 rot="2827301">
            <a:off x="150382" y="4218294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6"/>
          <p:cNvSpPr txBox="1"/>
          <p:nvPr/>
        </p:nvSpPr>
        <p:spPr>
          <a:xfrm rot="2906474">
            <a:off x="408201" y="4300074"/>
            <a:ext cx="2596369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 rot="2827301">
            <a:off x="923414" y="364834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 rot="2827301">
            <a:off x="1418564" y="367295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 rot="2827301">
            <a:off x="1913712" y="369757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"/>
          <p:cNvSpPr txBox="1"/>
          <p:nvPr/>
        </p:nvSpPr>
        <p:spPr>
          <a:xfrm rot="-1108">
            <a:off x="2073764" y="4278631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 rot="2827301">
            <a:off x="2373304" y="369569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 rot="2827301">
            <a:off x="2870656" y="3710266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 rot="2827301">
            <a:off x="3167303" y="4214377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"/>
          <p:cNvSpPr txBox="1"/>
          <p:nvPr/>
        </p:nvSpPr>
        <p:spPr>
          <a:xfrm rot="2906951">
            <a:off x="3277219" y="4624738"/>
            <a:ext cx="3474228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 rot="2827301">
            <a:off x="3940334" y="3644423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 rot="2827301">
            <a:off x="4435484" y="366903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 rot="2827301">
            <a:off x="4930633" y="3693654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 rot="2827301">
            <a:off x="5390224" y="369177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 rot="2827301">
            <a:off x="5887576" y="370634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 rot="2827301">
            <a:off x="6184223" y="4210459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"/>
          <p:cNvSpPr txBox="1"/>
          <p:nvPr/>
        </p:nvSpPr>
        <p:spPr>
          <a:xfrm rot="2906736">
            <a:off x="6437759" y="4301639"/>
            <a:ext cx="2621316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 rot="2827301">
            <a:off x="6957256" y="3640507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 rot="2827301">
            <a:off x="7452405" y="3665122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 rot="2827301">
            <a:off x="7947554" y="3689737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 rot="2827301">
            <a:off x="8407145" y="3687858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 rot="2827301">
            <a:off x="8904497" y="370243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 rot="2827301">
            <a:off x="9201145" y="4206543"/>
            <a:ext cx="2382303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 txBox="1"/>
          <p:nvPr/>
        </p:nvSpPr>
        <p:spPr>
          <a:xfrm rot="2906890">
            <a:off x="9472392" y="4258305"/>
            <a:ext cx="2515915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60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 rot="2827301">
            <a:off x="9974177" y="3636590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 rot="2827301">
            <a:off x="10469326" y="366120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 rot="2827301">
            <a:off x="10964476" y="3685819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 rot="2827301">
            <a:off x="11424066" y="3683941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 rot="2827301">
            <a:off x="11921419" y="3698515"/>
            <a:ext cx="968505" cy="1815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454226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35838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6"/>
          <p:cNvSpPr txBox="1"/>
          <p:nvPr/>
        </p:nvSpPr>
        <p:spPr>
          <a:xfrm>
            <a:off x="431410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4052879" y="317532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1023156" y="259579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801963" y="253970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6"/>
          <p:cNvSpPr txBox="1"/>
          <p:nvPr/>
        </p:nvSpPr>
        <p:spPr>
          <a:xfrm>
            <a:off x="738033" y="253999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102368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83981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6"/>
          <p:cNvSpPr txBox="1"/>
          <p:nvPr/>
        </p:nvSpPr>
        <p:spPr>
          <a:xfrm>
            <a:off x="795536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52103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33715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"/>
          <p:cNvSpPr/>
          <p:nvPr/>
        </p:nvSpPr>
        <p:spPr>
          <a:xfrm>
            <a:off x="1596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"/>
          <p:cNvSpPr txBox="1"/>
          <p:nvPr/>
        </p:nvSpPr>
        <p:spPr>
          <a:xfrm>
            <a:off x="292883" y="3091897"/>
            <a:ext cx="402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3" name="Google Shape;483;p6"/>
          <p:cNvCxnSpPr/>
          <p:nvPr/>
        </p:nvCxnSpPr>
        <p:spPr>
          <a:xfrm rot="10800000">
            <a:off x="521037" y="2832968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4" name="Google Shape;484;p6"/>
          <p:cNvCxnSpPr/>
          <p:nvPr/>
        </p:nvCxnSpPr>
        <p:spPr>
          <a:xfrm>
            <a:off x="387329" y="283316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85" name="Google Shape;485;p6"/>
          <p:cNvSpPr/>
          <p:nvPr/>
        </p:nvSpPr>
        <p:spPr>
          <a:xfrm>
            <a:off x="152634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6"/>
          <p:cNvSpPr/>
          <p:nvPr/>
        </p:nvSpPr>
        <p:spPr>
          <a:xfrm>
            <a:off x="134246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"/>
          <p:cNvSpPr txBox="1"/>
          <p:nvPr/>
        </p:nvSpPr>
        <p:spPr>
          <a:xfrm>
            <a:off x="129818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6"/>
          <p:cNvSpPr/>
          <p:nvPr/>
        </p:nvSpPr>
        <p:spPr>
          <a:xfrm>
            <a:off x="2028996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6"/>
          <p:cNvSpPr/>
          <p:nvPr/>
        </p:nvSpPr>
        <p:spPr>
          <a:xfrm>
            <a:off x="1845116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6"/>
          <p:cNvSpPr txBox="1"/>
          <p:nvPr/>
        </p:nvSpPr>
        <p:spPr>
          <a:xfrm>
            <a:off x="180084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6"/>
          <p:cNvSpPr/>
          <p:nvPr/>
        </p:nvSpPr>
        <p:spPr>
          <a:xfrm>
            <a:off x="253164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6"/>
          <p:cNvSpPr/>
          <p:nvPr/>
        </p:nvSpPr>
        <p:spPr>
          <a:xfrm>
            <a:off x="234776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"/>
          <p:cNvSpPr txBox="1"/>
          <p:nvPr/>
        </p:nvSpPr>
        <p:spPr>
          <a:xfrm>
            <a:off x="230349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303430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285042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"/>
          <p:cNvSpPr txBox="1"/>
          <p:nvPr/>
        </p:nvSpPr>
        <p:spPr>
          <a:xfrm>
            <a:off x="2806148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6"/>
          <p:cNvSpPr/>
          <p:nvPr/>
        </p:nvSpPr>
        <p:spPr>
          <a:xfrm>
            <a:off x="353695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"/>
          <p:cNvSpPr/>
          <p:nvPr/>
        </p:nvSpPr>
        <p:spPr>
          <a:xfrm>
            <a:off x="3353075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"/>
          <p:cNvSpPr txBox="1"/>
          <p:nvPr/>
        </p:nvSpPr>
        <p:spPr>
          <a:xfrm>
            <a:off x="330880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"/>
          <p:cNvSpPr/>
          <p:nvPr/>
        </p:nvSpPr>
        <p:spPr>
          <a:xfrm>
            <a:off x="3855728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6"/>
          <p:cNvSpPr txBox="1"/>
          <p:nvPr/>
        </p:nvSpPr>
        <p:spPr>
          <a:xfrm>
            <a:off x="381145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"/>
          <p:cNvSpPr/>
          <p:nvPr/>
        </p:nvSpPr>
        <p:spPr>
          <a:xfrm>
            <a:off x="504491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6"/>
          <p:cNvSpPr/>
          <p:nvPr/>
        </p:nvSpPr>
        <p:spPr>
          <a:xfrm>
            <a:off x="486103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"/>
          <p:cNvSpPr txBox="1"/>
          <p:nvPr/>
        </p:nvSpPr>
        <p:spPr>
          <a:xfrm>
            <a:off x="4816760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6"/>
          <p:cNvSpPr/>
          <p:nvPr/>
        </p:nvSpPr>
        <p:spPr>
          <a:xfrm>
            <a:off x="554756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6"/>
          <p:cNvSpPr/>
          <p:nvPr/>
        </p:nvSpPr>
        <p:spPr>
          <a:xfrm>
            <a:off x="536368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6"/>
          <p:cNvSpPr txBox="1"/>
          <p:nvPr/>
        </p:nvSpPr>
        <p:spPr>
          <a:xfrm>
            <a:off x="5319413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6"/>
          <p:cNvSpPr/>
          <p:nvPr/>
        </p:nvSpPr>
        <p:spPr>
          <a:xfrm>
            <a:off x="6050220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"/>
          <p:cNvSpPr/>
          <p:nvPr/>
        </p:nvSpPr>
        <p:spPr>
          <a:xfrm>
            <a:off x="5866340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"/>
          <p:cNvSpPr txBox="1"/>
          <p:nvPr/>
        </p:nvSpPr>
        <p:spPr>
          <a:xfrm>
            <a:off x="582206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"/>
          <p:cNvSpPr/>
          <p:nvPr/>
        </p:nvSpPr>
        <p:spPr>
          <a:xfrm>
            <a:off x="655287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"/>
          <p:cNvSpPr/>
          <p:nvPr/>
        </p:nvSpPr>
        <p:spPr>
          <a:xfrm>
            <a:off x="636899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"/>
          <p:cNvSpPr txBox="1"/>
          <p:nvPr/>
        </p:nvSpPr>
        <p:spPr>
          <a:xfrm>
            <a:off x="632471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"/>
          <p:cNvSpPr/>
          <p:nvPr/>
        </p:nvSpPr>
        <p:spPr>
          <a:xfrm>
            <a:off x="705552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"/>
          <p:cNvSpPr/>
          <p:nvPr/>
        </p:nvSpPr>
        <p:spPr>
          <a:xfrm>
            <a:off x="687164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"/>
          <p:cNvSpPr txBox="1"/>
          <p:nvPr/>
        </p:nvSpPr>
        <p:spPr>
          <a:xfrm>
            <a:off x="6827372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"/>
          <p:cNvSpPr/>
          <p:nvPr/>
        </p:nvSpPr>
        <p:spPr>
          <a:xfrm>
            <a:off x="755817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"/>
          <p:cNvSpPr/>
          <p:nvPr/>
        </p:nvSpPr>
        <p:spPr>
          <a:xfrm>
            <a:off x="737429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"/>
          <p:cNvSpPr txBox="1"/>
          <p:nvPr/>
        </p:nvSpPr>
        <p:spPr>
          <a:xfrm>
            <a:off x="7330025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"/>
          <p:cNvSpPr/>
          <p:nvPr/>
        </p:nvSpPr>
        <p:spPr>
          <a:xfrm>
            <a:off x="8060832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"/>
          <p:cNvSpPr/>
          <p:nvPr/>
        </p:nvSpPr>
        <p:spPr>
          <a:xfrm>
            <a:off x="7876952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"/>
          <p:cNvSpPr txBox="1"/>
          <p:nvPr/>
        </p:nvSpPr>
        <p:spPr>
          <a:xfrm>
            <a:off x="783267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"/>
          <p:cNvSpPr/>
          <p:nvPr/>
        </p:nvSpPr>
        <p:spPr>
          <a:xfrm>
            <a:off x="8563485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"/>
          <p:cNvSpPr/>
          <p:nvPr/>
        </p:nvSpPr>
        <p:spPr>
          <a:xfrm>
            <a:off x="8379605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"/>
          <p:cNvSpPr txBox="1"/>
          <p:nvPr/>
        </p:nvSpPr>
        <p:spPr>
          <a:xfrm>
            <a:off x="833533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6"/>
          <p:cNvSpPr/>
          <p:nvPr/>
        </p:nvSpPr>
        <p:spPr>
          <a:xfrm>
            <a:off x="9066139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"/>
          <p:cNvSpPr/>
          <p:nvPr/>
        </p:nvSpPr>
        <p:spPr>
          <a:xfrm>
            <a:off x="8882259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6"/>
          <p:cNvSpPr txBox="1"/>
          <p:nvPr/>
        </p:nvSpPr>
        <p:spPr>
          <a:xfrm>
            <a:off x="8837984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"/>
          <p:cNvSpPr/>
          <p:nvPr/>
        </p:nvSpPr>
        <p:spPr>
          <a:xfrm>
            <a:off x="956879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6"/>
          <p:cNvSpPr/>
          <p:nvPr/>
        </p:nvSpPr>
        <p:spPr>
          <a:xfrm>
            <a:off x="938491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"/>
          <p:cNvSpPr txBox="1"/>
          <p:nvPr/>
        </p:nvSpPr>
        <p:spPr>
          <a:xfrm>
            <a:off x="9340637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"/>
          <p:cNvSpPr/>
          <p:nvPr/>
        </p:nvSpPr>
        <p:spPr>
          <a:xfrm>
            <a:off x="10071444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"/>
          <p:cNvSpPr/>
          <p:nvPr/>
        </p:nvSpPr>
        <p:spPr>
          <a:xfrm>
            <a:off x="9887564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"/>
          <p:cNvSpPr txBox="1"/>
          <p:nvPr/>
        </p:nvSpPr>
        <p:spPr>
          <a:xfrm>
            <a:off x="9843291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"/>
          <p:cNvSpPr/>
          <p:nvPr/>
        </p:nvSpPr>
        <p:spPr>
          <a:xfrm>
            <a:off x="10574097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"/>
          <p:cNvSpPr/>
          <p:nvPr/>
        </p:nvSpPr>
        <p:spPr>
          <a:xfrm>
            <a:off x="10390217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"/>
          <p:cNvSpPr txBox="1"/>
          <p:nvPr/>
        </p:nvSpPr>
        <p:spPr>
          <a:xfrm>
            <a:off x="10345943" y="3091898"/>
            <a:ext cx="406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"/>
          <p:cNvSpPr/>
          <p:nvPr/>
        </p:nvSpPr>
        <p:spPr>
          <a:xfrm>
            <a:off x="11076751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"/>
          <p:cNvSpPr/>
          <p:nvPr/>
        </p:nvSpPr>
        <p:spPr>
          <a:xfrm>
            <a:off x="10892871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"/>
          <p:cNvSpPr txBox="1"/>
          <p:nvPr/>
        </p:nvSpPr>
        <p:spPr>
          <a:xfrm>
            <a:off x="10848596" y="3091898"/>
            <a:ext cx="406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"/>
          <p:cNvSpPr/>
          <p:nvPr/>
        </p:nvSpPr>
        <p:spPr>
          <a:xfrm>
            <a:off x="11579403" y="316596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"/>
          <p:cNvSpPr/>
          <p:nvPr/>
        </p:nvSpPr>
        <p:spPr>
          <a:xfrm>
            <a:off x="11395523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"/>
          <p:cNvSpPr txBox="1"/>
          <p:nvPr/>
        </p:nvSpPr>
        <p:spPr>
          <a:xfrm>
            <a:off x="11351249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6"/>
          <p:cNvSpPr/>
          <p:nvPr/>
        </p:nvSpPr>
        <p:spPr>
          <a:xfrm>
            <a:off x="11898176" y="3136968"/>
            <a:ext cx="249600" cy="2496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"/>
          <p:cNvSpPr txBox="1"/>
          <p:nvPr/>
        </p:nvSpPr>
        <p:spPr>
          <a:xfrm>
            <a:off x="11853903" y="3091897"/>
            <a:ext cx="406400" cy="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6"/>
          <p:cNvSpPr/>
          <p:nvPr/>
        </p:nvSpPr>
        <p:spPr>
          <a:xfrm>
            <a:off x="514077" y="259255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"/>
          <p:cNvSpPr/>
          <p:nvPr/>
        </p:nvSpPr>
        <p:spPr>
          <a:xfrm>
            <a:off x="292883" y="253646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6"/>
          <p:cNvSpPr txBox="1"/>
          <p:nvPr/>
        </p:nvSpPr>
        <p:spPr>
          <a:xfrm>
            <a:off x="228955" y="253674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6"/>
          <p:cNvCxnSpPr/>
          <p:nvPr/>
        </p:nvCxnSpPr>
        <p:spPr>
          <a:xfrm>
            <a:off x="896408" y="283640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0" name="Google Shape;550;p6"/>
          <p:cNvSpPr/>
          <p:nvPr/>
        </p:nvSpPr>
        <p:spPr>
          <a:xfrm>
            <a:off x="2055157" y="2592480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6"/>
          <p:cNvSpPr/>
          <p:nvPr/>
        </p:nvSpPr>
        <p:spPr>
          <a:xfrm>
            <a:off x="1833963" y="253638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"/>
          <p:cNvSpPr txBox="1"/>
          <p:nvPr/>
        </p:nvSpPr>
        <p:spPr>
          <a:xfrm>
            <a:off x="1770035" y="253667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3" name="Google Shape;553;p6"/>
          <p:cNvCxnSpPr/>
          <p:nvPr/>
        </p:nvCxnSpPr>
        <p:spPr>
          <a:xfrm>
            <a:off x="1419331" y="282984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4" name="Google Shape;554;p6"/>
          <p:cNvSpPr/>
          <p:nvPr/>
        </p:nvSpPr>
        <p:spPr>
          <a:xfrm>
            <a:off x="1546079" y="258923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"/>
          <p:cNvSpPr/>
          <p:nvPr/>
        </p:nvSpPr>
        <p:spPr>
          <a:xfrm>
            <a:off x="1324884" y="253314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"/>
          <p:cNvSpPr txBox="1"/>
          <p:nvPr/>
        </p:nvSpPr>
        <p:spPr>
          <a:xfrm>
            <a:off x="1260956" y="253342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Google Shape;557;p6"/>
          <p:cNvCxnSpPr/>
          <p:nvPr/>
        </p:nvCxnSpPr>
        <p:spPr>
          <a:xfrm>
            <a:off x="1928409" y="283308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8" name="Google Shape;558;p6"/>
          <p:cNvSpPr/>
          <p:nvPr/>
        </p:nvSpPr>
        <p:spPr>
          <a:xfrm>
            <a:off x="3054733" y="2589163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6"/>
          <p:cNvSpPr/>
          <p:nvPr/>
        </p:nvSpPr>
        <p:spPr>
          <a:xfrm>
            <a:off x="2833539" y="2533071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"/>
          <p:cNvSpPr txBox="1"/>
          <p:nvPr/>
        </p:nvSpPr>
        <p:spPr>
          <a:xfrm>
            <a:off x="2769611" y="253335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1" name="Google Shape;561;p6"/>
          <p:cNvCxnSpPr/>
          <p:nvPr/>
        </p:nvCxnSpPr>
        <p:spPr>
          <a:xfrm>
            <a:off x="2418905" y="282652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2" name="Google Shape;562;p6"/>
          <p:cNvSpPr/>
          <p:nvPr/>
        </p:nvSpPr>
        <p:spPr>
          <a:xfrm>
            <a:off x="2545655" y="258591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"/>
          <p:cNvSpPr/>
          <p:nvPr/>
        </p:nvSpPr>
        <p:spPr>
          <a:xfrm>
            <a:off x="2324460" y="252982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"/>
          <p:cNvSpPr txBox="1"/>
          <p:nvPr/>
        </p:nvSpPr>
        <p:spPr>
          <a:xfrm>
            <a:off x="2260532" y="253011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6"/>
          <p:cNvCxnSpPr/>
          <p:nvPr/>
        </p:nvCxnSpPr>
        <p:spPr>
          <a:xfrm>
            <a:off x="2927985" y="282976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6" name="Google Shape;566;p6"/>
          <p:cNvSpPr/>
          <p:nvPr/>
        </p:nvSpPr>
        <p:spPr>
          <a:xfrm>
            <a:off x="4054309" y="2585844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"/>
          <p:cNvSpPr/>
          <p:nvPr/>
        </p:nvSpPr>
        <p:spPr>
          <a:xfrm>
            <a:off x="3833115" y="2529752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"/>
          <p:cNvSpPr txBox="1"/>
          <p:nvPr/>
        </p:nvSpPr>
        <p:spPr>
          <a:xfrm>
            <a:off x="3769187" y="253003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9" name="Google Shape;569;p6"/>
          <p:cNvCxnSpPr/>
          <p:nvPr/>
        </p:nvCxnSpPr>
        <p:spPr>
          <a:xfrm rot="10800000">
            <a:off x="3552191" y="2823015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0" name="Google Shape;570;p6"/>
          <p:cNvCxnSpPr/>
          <p:nvPr/>
        </p:nvCxnSpPr>
        <p:spPr>
          <a:xfrm>
            <a:off x="3418483" y="282320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1" name="Google Shape;571;p6"/>
          <p:cNvSpPr/>
          <p:nvPr/>
        </p:nvSpPr>
        <p:spPr>
          <a:xfrm>
            <a:off x="3545231" y="2582600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"/>
          <p:cNvSpPr/>
          <p:nvPr/>
        </p:nvSpPr>
        <p:spPr>
          <a:xfrm>
            <a:off x="3324036" y="252650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6"/>
          <p:cNvSpPr txBox="1"/>
          <p:nvPr/>
        </p:nvSpPr>
        <p:spPr>
          <a:xfrm>
            <a:off x="3260108" y="252679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6"/>
          <p:cNvCxnSpPr/>
          <p:nvPr/>
        </p:nvCxnSpPr>
        <p:spPr>
          <a:xfrm>
            <a:off x="3927561" y="282645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5" name="Google Shape;575;p6"/>
          <p:cNvSpPr/>
          <p:nvPr/>
        </p:nvSpPr>
        <p:spPr>
          <a:xfrm>
            <a:off x="5053885" y="258252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6"/>
          <p:cNvSpPr/>
          <p:nvPr/>
        </p:nvSpPr>
        <p:spPr>
          <a:xfrm>
            <a:off x="4832691" y="2526435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"/>
          <p:cNvSpPr txBox="1"/>
          <p:nvPr/>
        </p:nvSpPr>
        <p:spPr>
          <a:xfrm>
            <a:off x="4768763" y="252671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8" name="Google Shape;578;p6"/>
          <p:cNvCxnSpPr/>
          <p:nvPr/>
        </p:nvCxnSpPr>
        <p:spPr>
          <a:xfrm>
            <a:off x="4418057" y="281988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9" name="Google Shape;579;p6"/>
          <p:cNvSpPr/>
          <p:nvPr/>
        </p:nvSpPr>
        <p:spPr>
          <a:xfrm>
            <a:off x="4544807" y="2579283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"/>
          <p:cNvSpPr/>
          <p:nvPr/>
        </p:nvSpPr>
        <p:spPr>
          <a:xfrm>
            <a:off x="4323612" y="2523191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"/>
          <p:cNvSpPr txBox="1"/>
          <p:nvPr/>
        </p:nvSpPr>
        <p:spPr>
          <a:xfrm>
            <a:off x="4259684" y="252347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2" name="Google Shape;582;p6"/>
          <p:cNvCxnSpPr/>
          <p:nvPr/>
        </p:nvCxnSpPr>
        <p:spPr>
          <a:xfrm>
            <a:off x="4927137" y="282313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83" name="Google Shape;583;p6"/>
          <p:cNvSpPr/>
          <p:nvPr/>
        </p:nvSpPr>
        <p:spPr>
          <a:xfrm>
            <a:off x="6053461" y="2579208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6"/>
          <p:cNvSpPr/>
          <p:nvPr/>
        </p:nvSpPr>
        <p:spPr>
          <a:xfrm>
            <a:off x="5832267" y="2523116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"/>
          <p:cNvSpPr txBox="1"/>
          <p:nvPr/>
        </p:nvSpPr>
        <p:spPr>
          <a:xfrm>
            <a:off x="5768339" y="252340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6"/>
          <p:cNvCxnSpPr/>
          <p:nvPr/>
        </p:nvCxnSpPr>
        <p:spPr>
          <a:xfrm>
            <a:off x="5417635" y="281657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87" name="Google Shape;587;p6"/>
          <p:cNvSpPr/>
          <p:nvPr/>
        </p:nvSpPr>
        <p:spPr>
          <a:xfrm>
            <a:off x="5544383" y="2575964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6"/>
          <p:cNvSpPr/>
          <p:nvPr/>
        </p:nvSpPr>
        <p:spPr>
          <a:xfrm>
            <a:off x="5323188" y="2519872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6"/>
          <p:cNvSpPr txBox="1"/>
          <p:nvPr/>
        </p:nvSpPr>
        <p:spPr>
          <a:xfrm>
            <a:off x="5259260" y="252015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0" name="Google Shape;590;p6"/>
          <p:cNvCxnSpPr/>
          <p:nvPr/>
        </p:nvCxnSpPr>
        <p:spPr>
          <a:xfrm>
            <a:off x="5926713" y="281981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1" name="Google Shape;591;p6"/>
          <p:cNvSpPr/>
          <p:nvPr/>
        </p:nvSpPr>
        <p:spPr>
          <a:xfrm>
            <a:off x="7053037" y="2575891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6"/>
          <p:cNvSpPr/>
          <p:nvPr/>
        </p:nvSpPr>
        <p:spPr>
          <a:xfrm>
            <a:off x="6831843" y="2519799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"/>
          <p:cNvSpPr txBox="1"/>
          <p:nvPr/>
        </p:nvSpPr>
        <p:spPr>
          <a:xfrm>
            <a:off x="6767915" y="252008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4" name="Google Shape;594;p6"/>
          <p:cNvCxnSpPr/>
          <p:nvPr/>
        </p:nvCxnSpPr>
        <p:spPr>
          <a:xfrm rot="10800000">
            <a:off x="6550919" y="2813060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95" name="Google Shape;595;p6"/>
          <p:cNvCxnSpPr/>
          <p:nvPr/>
        </p:nvCxnSpPr>
        <p:spPr>
          <a:xfrm>
            <a:off x="6417211" y="281325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6" name="Google Shape;596;p6"/>
          <p:cNvSpPr/>
          <p:nvPr/>
        </p:nvSpPr>
        <p:spPr>
          <a:xfrm>
            <a:off x="6543959" y="2572647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"/>
          <p:cNvSpPr/>
          <p:nvPr/>
        </p:nvSpPr>
        <p:spPr>
          <a:xfrm>
            <a:off x="6322764" y="2516555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"/>
          <p:cNvSpPr txBox="1"/>
          <p:nvPr/>
        </p:nvSpPr>
        <p:spPr>
          <a:xfrm>
            <a:off x="6258836" y="251683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6"/>
          <p:cNvCxnSpPr/>
          <p:nvPr/>
        </p:nvCxnSpPr>
        <p:spPr>
          <a:xfrm>
            <a:off x="6926289" y="281649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00" name="Google Shape;600;p6"/>
          <p:cNvSpPr/>
          <p:nvPr/>
        </p:nvSpPr>
        <p:spPr>
          <a:xfrm>
            <a:off x="8052613" y="257257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"/>
          <p:cNvSpPr/>
          <p:nvPr/>
        </p:nvSpPr>
        <p:spPr>
          <a:xfrm>
            <a:off x="7831419" y="2516480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"/>
          <p:cNvSpPr txBox="1"/>
          <p:nvPr/>
        </p:nvSpPr>
        <p:spPr>
          <a:xfrm>
            <a:off x="7767491" y="251676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3" name="Google Shape;603;p6"/>
          <p:cNvCxnSpPr/>
          <p:nvPr/>
        </p:nvCxnSpPr>
        <p:spPr>
          <a:xfrm>
            <a:off x="7416787" y="280993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04" name="Google Shape;604;p6"/>
          <p:cNvSpPr/>
          <p:nvPr/>
        </p:nvSpPr>
        <p:spPr>
          <a:xfrm>
            <a:off x="7543535" y="2569328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"/>
          <p:cNvSpPr/>
          <p:nvPr/>
        </p:nvSpPr>
        <p:spPr>
          <a:xfrm>
            <a:off x="7322340" y="2513236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"/>
          <p:cNvSpPr txBox="1"/>
          <p:nvPr/>
        </p:nvSpPr>
        <p:spPr>
          <a:xfrm>
            <a:off x="7258412" y="251352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7" name="Google Shape;607;p6"/>
          <p:cNvCxnSpPr/>
          <p:nvPr/>
        </p:nvCxnSpPr>
        <p:spPr>
          <a:xfrm>
            <a:off x="7925865" y="281317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08" name="Google Shape;608;p6"/>
          <p:cNvSpPr/>
          <p:nvPr/>
        </p:nvSpPr>
        <p:spPr>
          <a:xfrm>
            <a:off x="9052189" y="256925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"/>
          <p:cNvSpPr/>
          <p:nvPr/>
        </p:nvSpPr>
        <p:spPr>
          <a:xfrm>
            <a:off x="8830995" y="251316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"/>
          <p:cNvSpPr txBox="1"/>
          <p:nvPr/>
        </p:nvSpPr>
        <p:spPr>
          <a:xfrm>
            <a:off x="8767067" y="251344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1" name="Google Shape;611;p6"/>
          <p:cNvCxnSpPr/>
          <p:nvPr/>
        </p:nvCxnSpPr>
        <p:spPr>
          <a:xfrm>
            <a:off x="8416363" y="280661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2" name="Google Shape;612;p6"/>
          <p:cNvSpPr/>
          <p:nvPr/>
        </p:nvSpPr>
        <p:spPr>
          <a:xfrm>
            <a:off x="8543111" y="2566011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"/>
          <p:cNvSpPr/>
          <p:nvPr/>
        </p:nvSpPr>
        <p:spPr>
          <a:xfrm>
            <a:off x="8321916" y="2509919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"/>
          <p:cNvSpPr txBox="1"/>
          <p:nvPr/>
        </p:nvSpPr>
        <p:spPr>
          <a:xfrm>
            <a:off x="8257988" y="251020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6"/>
          <p:cNvCxnSpPr/>
          <p:nvPr/>
        </p:nvCxnSpPr>
        <p:spPr>
          <a:xfrm>
            <a:off x="8925441" y="280986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6" name="Google Shape;616;p6"/>
          <p:cNvSpPr/>
          <p:nvPr/>
        </p:nvSpPr>
        <p:spPr>
          <a:xfrm>
            <a:off x="10051765" y="256593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"/>
          <p:cNvSpPr/>
          <p:nvPr/>
        </p:nvSpPr>
        <p:spPr>
          <a:xfrm>
            <a:off x="9830571" y="250984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"/>
          <p:cNvSpPr txBox="1"/>
          <p:nvPr/>
        </p:nvSpPr>
        <p:spPr>
          <a:xfrm>
            <a:off x="9766643" y="251012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619;p6"/>
          <p:cNvCxnSpPr/>
          <p:nvPr/>
        </p:nvCxnSpPr>
        <p:spPr>
          <a:xfrm rot="10800000">
            <a:off x="9549647" y="2803107"/>
            <a:ext cx="0" cy="3040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0" name="Google Shape;620;p6"/>
          <p:cNvCxnSpPr/>
          <p:nvPr/>
        </p:nvCxnSpPr>
        <p:spPr>
          <a:xfrm>
            <a:off x="9415939" y="2803299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1" name="Google Shape;621;p6"/>
          <p:cNvSpPr/>
          <p:nvPr/>
        </p:nvSpPr>
        <p:spPr>
          <a:xfrm>
            <a:off x="9542687" y="256269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"/>
          <p:cNvSpPr/>
          <p:nvPr/>
        </p:nvSpPr>
        <p:spPr>
          <a:xfrm>
            <a:off x="9321492" y="2506600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"/>
          <p:cNvSpPr txBox="1"/>
          <p:nvPr/>
        </p:nvSpPr>
        <p:spPr>
          <a:xfrm>
            <a:off x="9257564" y="2506885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Google Shape;624;p6"/>
          <p:cNvCxnSpPr/>
          <p:nvPr/>
        </p:nvCxnSpPr>
        <p:spPr>
          <a:xfrm>
            <a:off x="9925017" y="280654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5" name="Google Shape;625;p6"/>
          <p:cNvSpPr/>
          <p:nvPr/>
        </p:nvSpPr>
        <p:spPr>
          <a:xfrm>
            <a:off x="11051341" y="2562619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"/>
          <p:cNvSpPr/>
          <p:nvPr/>
        </p:nvSpPr>
        <p:spPr>
          <a:xfrm>
            <a:off x="10830147" y="2506527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"/>
          <p:cNvSpPr txBox="1"/>
          <p:nvPr/>
        </p:nvSpPr>
        <p:spPr>
          <a:xfrm>
            <a:off x="10766219" y="2506811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8" name="Google Shape;628;p6"/>
          <p:cNvCxnSpPr/>
          <p:nvPr/>
        </p:nvCxnSpPr>
        <p:spPr>
          <a:xfrm>
            <a:off x="10415515" y="2799981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9" name="Google Shape;629;p6"/>
          <p:cNvSpPr/>
          <p:nvPr/>
        </p:nvSpPr>
        <p:spPr>
          <a:xfrm>
            <a:off x="10542263" y="2559375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"/>
          <p:cNvSpPr/>
          <p:nvPr/>
        </p:nvSpPr>
        <p:spPr>
          <a:xfrm>
            <a:off x="10321068" y="2503283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"/>
          <p:cNvSpPr txBox="1"/>
          <p:nvPr/>
        </p:nvSpPr>
        <p:spPr>
          <a:xfrm>
            <a:off x="10257140" y="2503567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2" name="Google Shape;632;p6"/>
          <p:cNvCxnSpPr/>
          <p:nvPr/>
        </p:nvCxnSpPr>
        <p:spPr>
          <a:xfrm>
            <a:off x="10924593" y="2803225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33" name="Google Shape;633;p6"/>
          <p:cNvSpPr/>
          <p:nvPr/>
        </p:nvSpPr>
        <p:spPr>
          <a:xfrm>
            <a:off x="11829723" y="2503208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"/>
          <p:cNvSpPr txBox="1"/>
          <p:nvPr/>
        </p:nvSpPr>
        <p:spPr>
          <a:xfrm>
            <a:off x="11765795" y="2503493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5" name="Google Shape;635;p6"/>
          <p:cNvCxnSpPr/>
          <p:nvPr/>
        </p:nvCxnSpPr>
        <p:spPr>
          <a:xfrm>
            <a:off x="11415091" y="2796663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36" name="Google Shape;636;p6"/>
          <p:cNvSpPr/>
          <p:nvPr/>
        </p:nvSpPr>
        <p:spPr>
          <a:xfrm>
            <a:off x="11541839" y="2556056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"/>
          <p:cNvSpPr/>
          <p:nvPr/>
        </p:nvSpPr>
        <p:spPr>
          <a:xfrm>
            <a:off x="11320644" y="2499964"/>
            <a:ext cx="293600" cy="2936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"/>
          <p:cNvSpPr txBox="1"/>
          <p:nvPr/>
        </p:nvSpPr>
        <p:spPr>
          <a:xfrm>
            <a:off x="11256716" y="2500249"/>
            <a:ext cx="4460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30-40 mem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9" name="Google Shape;639;p6"/>
          <p:cNvCxnSpPr/>
          <p:nvPr/>
        </p:nvCxnSpPr>
        <p:spPr>
          <a:xfrm>
            <a:off x="11924169" y="2799907"/>
            <a:ext cx="0" cy="3328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0" name="Google Shape;640;p6"/>
          <p:cNvSpPr/>
          <p:nvPr/>
        </p:nvSpPr>
        <p:spPr>
          <a:xfrm>
            <a:off x="13644" y="2604392"/>
            <a:ext cx="366400" cy="18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"/>
          <p:cNvSpPr txBox="1"/>
          <p:nvPr/>
        </p:nvSpPr>
        <p:spPr>
          <a:xfrm rot="-1108">
            <a:off x="5084064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"/>
          <p:cNvSpPr txBox="1"/>
          <p:nvPr/>
        </p:nvSpPr>
        <p:spPr>
          <a:xfrm rot="-1108">
            <a:off x="8095488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"/>
          <p:cNvSpPr txBox="1"/>
          <p:nvPr/>
        </p:nvSpPr>
        <p:spPr>
          <a:xfrm rot="-1108">
            <a:off x="11106912" y="4279763"/>
            <a:ext cx="24828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18 hrs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45" name="Google Shape;645;p6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46" name="Google Shape;646;p6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7" name="Google Shape;647;p6"/>
          <p:cNvSpPr/>
          <p:nvPr/>
        </p:nvSpPr>
        <p:spPr>
          <a:xfrm>
            <a:off x="521036" y="867592"/>
            <a:ext cx="11332867" cy="156653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"/>
          <p:cNvSpPr txBox="1"/>
          <p:nvPr/>
        </p:nvSpPr>
        <p:spPr>
          <a:xfrm>
            <a:off x="4405986" y="2012265"/>
            <a:ext cx="26532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More members and/or cycles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RRFSv2+ Highlights</a:t>
            </a:r>
            <a:endParaRPr/>
          </a:p>
        </p:txBody>
      </p:sp>
      <p:sp>
        <p:nvSpPr>
          <p:cNvPr id="654" name="Google Shape;654;p7"/>
          <p:cNvSpPr txBox="1"/>
          <p:nvPr>
            <p:ph idx="4294967295" type="body"/>
          </p:nvPr>
        </p:nvSpPr>
        <p:spPr>
          <a:xfrm>
            <a:off x="0" y="2622550"/>
            <a:ext cx="12192000" cy="1330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b="1" lang="en-US" sz="3000" u="sng"/>
              <a:t>Physics</a:t>
            </a:r>
            <a:endParaRPr sz="3000">
              <a:solidFill>
                <a:srgbClr val="FF00FF"/>
              </a:solidFill>
            </a:endParaRPr>
          </a:p>
        </p:txBody>
      </p:sp>
      <p:sp>
        <p:nvSpPr>
          <p:cNvPr id="655" name="Google Shape;655;p7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7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57" name="Google Shape;657;p7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58" name="Google Shape;658;p7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"/>
          <p:cNvSpPr txBox="1"/>
          <p:nvPr>
            <p:ph idx="4294967295" type="title"/>
          </p:nvPr>
        </p:nvSpPr>
        <p:spPr>
          <a:xfrm>
            <a:off x="668338" y="0"/>
            <a:ext cx="11523662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b="1" lang="en-US" sz="2800"/>
              <a:t>RRFSv1 Physics </a:t>
            </a:r>
            <a:endParaRPr/>
          </a:p>
        </p:txBody>
      </p:sp>
      <p:sp>
        <p:nvSpPr>
          <p:cNvPr id="664" name="Google Shape;664;p8"/>
          <p:cNvSpPr txBox="1"/>
          <p:nvPr/>
        </p:nvSpPr>
        <p:spPr>
          <a:xfrm>
            <a:off x="2245559" y="6441589"/>
            <a:ext cx="216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"/>
          <p:cNvSpPr txBox="1"/>
          <p:nvPr/>
        </p:nvSpPr>
        <p:spPr>
          <a:xfrm>
            <a:off x="0" y="776307"/>
            <a:ext cx="12165858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800" u="none" cap="none" strike="noStrike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“HRRR physics” fully implemented and further optimized within RRFS</a:t>
            </a:r>
            <a:endParaRPr b="1" i="0" sz="2800" u="none" cap="none" strike="noStrike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6" name="Google Shape;666;p8"/>
          <p:cNvGraphicFramePr/>
          <p:nvPr/>
        </p:nvGraphicFramePr>
        <p:xfrm>
          <a:off x="1149186" y="12966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{7FA8DBC1-C157-45FF-AB30-BEF33DFCA044}</a:tableStyleId>
              </a:tblPr>
              <a:tblGrid>
                <a:gridCol w="2234850"/>
                <a:gridCol w="3048850"/>
                <a:gridCol w="4368325"/>
              </a:tblGrid>
              <a:tr h="37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Scheme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</a:rPr>
                        <a:t>Features/Status</a:t>
                      </a:r>
                      <a:endParaRPr b="1" sz="2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5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Land-Surface: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RUC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9-layer soil model, 2-layer snow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92D050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Lake Model</a:t>
                      </a:r>
                      <a:endParaRPr b="1" sz="2000" u="none" cap="none" strike="noStrike">
                        <a:solidFill>
                          <a:srgbClr val="92D050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CLM (small lakes)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FVCOM for Great Lakes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Surface Layer: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MYNN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Adding fractional sea-ice capability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9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PBL: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MYNN-EDMF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Includes SGS partial cloud component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482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Updated diffusion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Convection: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Grell-Freitas</a:t>
                      </a:r>
                      <a:endParaRPr/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826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Final testing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Drag: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Unified Drag Suite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Minor changes from HRRR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Radiation: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RRTMG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Update to provide qc, qi, qs as in-cloud means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7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accent2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Microphysics:</a:t>
                      </a:r>
                      <a:endParaRPr b="1" sz="2000" u="none" cap="none" strike="noStrike">
                        <a:solidFill>
                          <a:schemeClr val="accent2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</a:rPr>
                        <a:t>Thompson Aerosol-aware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Small adjustments for reflectivity bias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67" name="Google Shape;667;p8"/>
          <p:cNvSpPr txBox="1"/>
          <p:nvPr>
            <p:ph idx="10" type="dt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 July 2023</a:t>
            </a:r>
            <a:endParaRPr/>
          </a:p>
        </p:txBody>
      </p:sp>
      <p:sp>
        <p:nvSpPr>
          <p:cNvPr id="668" name="Google Shape;668;p8"/>
          <p:cNvSpPr txBox="1"/>
          <p:nvPr>
            <p:ph idx="11" type="ftr"/>
          </p:nvPr>
        </p:nvSpPr>
        <p:spPr>
          <a:xfrm>
            <a:off x="13644" y="6441589"/>
            <a:ext cx="2046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UIFCW</a:t>
            </a:r>
            <a:endParaRPr/>
          </a:p>
        </p:txBody>
      </p:sp>
      <p:sp>
        <p:nvSpPr>
          <p:cNvPr id="669" name="Google Shape;669;p8"/>
          <p:cNvSpPr txBox="1"/>
          <p:nvPr>
            <p:ph idx="12" type="sldNum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Gre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2016-01-12T22:18:20Z</dcterms:created>
  <dc:creator>Curtis Alexander</dc:creator>
</cp:coreProperties>
</file>