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
      <p:font typeface="Arial Narrow"/>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g/P1YbnGi1+GdQbbywa2qpCajN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F5B001-3C3A-4DE4-B6E3-5E2960EE27C4}">
  <a:tblStyle styleId="{8DF5B001-3C3A-4DE4-B6E3-5E2960EE27C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6BB5953E-7A74-4543-A937-156147B4CE19}" styleName="Table_1">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33" Type="http://schemas.openxmlformats.org/officeDocument/2006/relationships/font" Target="fonts/ArialNarrow-regular.fntdata"/><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35" Type="http://schemas.openxmlformats.org/officeDocument/2006/relationships/font" Target="fonts/ArialNarrow-italic.fntdata"/><Relationship Id="rId12" Type="http://schemas.openxmlformats.org/officeDocument/2006/relationships/slide" Target="slides/slide6.xml"/><Relationship Id="rId34" Type="http://schemas.openxmlformats.org/officeDocument/2006/relationships/font" Target="fonts/ArialNarrow-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ArialNarrow-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70891" y="4572000"/>
            <a:ext cx="5367000" cy="3747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127" name="Google Shape;127;p1:notes"/>
          <p:cNvSpPr/>
          <p:nvPr>
            <p:ph idx="2" type="sldImg"/>
          </p:nvPr>
        </p:nvSpPr>
        <p:spPr>
          <a:xfrm>
            <a:off x="-223630" y="374754"/>
            <a:ext cx="7156200" cy="404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0"/>
              </a:spcBef>
              <a:spcAft>
                <a:spcPts val="0"/>
              </a:spcAft>
              <a:buSzPts val="1400"/>
              <a:buNone/>
            </a:pPr>
            <a:r>
              <a:t/>
            </a:r>
            <a:endParaRPr/>
          </a:p>
        </p:txBody>
      </p:sp>
      <p:sp>
        <p:nvSpPr>
          <p:cNvPr id="230" name="Google Shape;230;p11: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0"/>
              </a:spcBef>
              <a:spcAft>
                <a:spcPts val="0"/>
              </a:spcAft>
              <a:buSzPts val="1400"/>
              <a:buNone/>
            </a:pPr>
            <a:r>
              <a:t/>
            </a:r>
            <a:endParaRPr/>
          </a:p>
        </p:txBody>
      </p:sp>
      <p:sp>
        <p:nvSpPr>
          <p:cNvPr id="238" name="Google Shape;238;p12: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3: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4: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6: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7: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8:notes"/>
          <p:cNvSpPr/>
          <p:nvPr>
            <p:ph idx="2" type="sldImg"/>
          </p:nvPr>
        </p:nvSpPr>
        <p:spPr>
          <a:xfrm>
            <a:off x="399766" y="685878"/>
            <a:ext cx="6058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bg>
      <p:bgPr>
        <a:solidFill>
          <a:srgbClr val="1155CC"/>
        </a:solidFill>
      </p:bgPr>
    </p:bg>
    <p:spTree>
      <p:nvGrpSpPr>
        <p:cNvPr id="10" name="Shape 10"/>
        <p:cNvGrpSpPr/>
        <p:nvPr/>
      </p:nvGrpSpPr>
      <p:grpSpPr>
        <a:xfrm>
          <a:off x="0" y="0"/>
          <a:ext cx="0" cy="0"/>
          <a:chOff x="0" y="0"/>
          <a:chExt cx="0" cy="0"/>
        </a:xfrm>
      </p:grpSpPr>
      <p:grpSp>
        <p:nvGrpSpPr>
          <p:cNvPr id="11" name="Google Shape;11;p21"/>
          <p:cNvGrpSpPr/>
          <p:nvPr/>
        </p:nvGrpSpPr>
        <p:grpSpPr>
          <a:xfrm>
            <a:off x="830392" y="1191256"/>
            <a:ext cx="745763" cy="45826"/>
            <a:chOff x="4580561" y="2589004"/>
            <a:chExt cx="1064464" cy="25200"/>
          </a:xfrm>
        </p:grpSpPr>
        <p:sp>
          <p:nvSpPr>
            <p:cNvPr id="12" name="Google Shape;12;p2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1"/>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5" name="Google Shape;15;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21"/>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CUSTOM_1">
    <p:spTree>
      <p:nvGrpSpPr>
        <p:cNvPr id="76" name="Shape 76"/>
        <p:cNvGrpSpPr/>
        <p:nvPr/>
      </p:nvGrpSpPr>
      <p:grpSpPr>
        <a:xfrm>
          <a:off x="0" y="0"/>
          <a:ext cx="0" cy="0"/>
          <a:chOff x="0" y="0"/>
          <a:chExt cx="0" cy="0"/>
        </a:xfrm>
      </p:grpSpPr>
      <p:sp>
        <p:nvSpPr>
          <p:cNvPr id="77" name="Google Shape;77;p30"/>
          <p:cNvSpPr/>
          <p:nvPr>
            <p:ph idx="2" type="pic"/>
          </p:nvPr>
        </p:nvSpPr>
        <p:spPr>
          <a:xfrm>
            <a:off x="5070005" y="1014000"/>
            <a:ext cx="3497400" cy="3497700"/>
          </a:xfrm>
          <a:prstGeom prst="rect">
            <a:avLst/>
          </a:prstGeom>
          <a:noFill/>
          <a:ln>
            <a:noFill/>
          </a:ln>
        </p:spPr>
      </p:sp>
      <p:sp>
        <p:nvSpPr>
          <p:cNvPr id="78" name="Google Shape;78;p30"/>
          <p:cNvSpPr txBox="1"/>
          <p:nvPr>
            <p:ph type="title"/>
          </p:nvPr>
        </p:nvSpPr>
        <p:spPr>
          <a:xfrm>
            <a:off x="492300" y="1014000"/>
            <a:ext cx="3916500" cy="127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79" name="Google Shape;79;p30"/>
          <p:cNvSpPr txBox="1"/>
          <p:nvPr>
            <p:ph idx="1" type="subTitle"/>
          </p:nvPr>
        </p:nvSpPr>
        <p:spPr>
          <a:xfrm>
            <a:off x="492300" y="2490900"/>
            <a:ext cx="3916500" cy="2020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300"/>
              <a:buNone/>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80" name="Google Shape;80;p30"/>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30"/>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31"/>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31"/>
          <p:cNvGrpSpPr/>
          <p:nvPr/>
        </p:nvGrpSpPr>
        <p:grpSpPr>
          <a:xfrm>
            <a:off x="830392" y="1191256"/>
            <a:ext cx="745763" cy="45826"/>
            <a:chOff x="4580561" y="2589004"/>
            <a:chExt cx="1064464" cy="25200"/>
          </a:xfrm>
        </p:grpSpPr>
        <p:sp>
          <p:nvSpPr>
            <p:cNvPr id="85" name="Google Shape;85;p31"/>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1"/>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31"/>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8" name="Google Shape;88;p31"/>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9" name="Google Shape;89;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31"/>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1">
    <p:bg>
      <p:bgPr>
        <a:solidFill>
          <a:schemeClr val="accent3"/>
        </a:solidFill>
      </p:bgPr>
    </p:bg>
    <p:spTree>
      <p:nvGrpSpPr>
        <p:cNvPr id="91" name="Shape 91"/>
        <p:cNvGrpSpPr/>
        <p:nvPr/>
      </p:nvGrpSpPr>
      <p:grpSpPr>
        <a:xfrm>
          <a:off x="0" y="0"/>
          <a:ext cx="0" cy="0"/>
          <a:chOff x="0" y="0"/>
          <a:chExt cx="0" cy="0"/>
        </a:xfrm>
      </p:grpSpPr>
      <p:grpSp>
        <p:nvGrpSpPr>
          <p:cNvPr id="92" name="Google Shape;92;p32"/>
          <p:cNvGrpSpPr/>
          <p:nvPr/>
        </p:nvGrpSpPr>
        <p:grpSpPr>
          <a:xfrm>
            <a:off x="830392" y="4169130"/>
            <a:ext cx="745763" cy="45826"/>
            <a:chOff x="4580561" y="2589004"/>
            <a:chExt cx="1064464" cy="25200"/>
          </a:xfrm>
        </p:grpSpPr>
        <p:sp>
          <p:nvSpPr>
            <p:cNvPr id="93" name="Google Shape;93;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32"/>
          <p:cNvSpPr txBox="1"/>
          <p:nvPr>
            <p:ph type="title"/>
          </p:nvPr>
        </p:nvSpPr>
        <p:spPr>
          <a:xfrm>
            <a:off x="729450" y="117935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6" name="Google Shape;96;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7" name="Google Shape;97;p32"/>
          <p:cNvPicPr preferRelativeResize="0"/>
          <p:nvPr/>
        </p:nvPicPr>
        <p:blipFill rotWithShape="1">
          <a:blip r:embed="rId2">
            <a:alphaModFix/>
          </a:blip>
          <a:srcRect b="0" l="0" r="0" t="0"/>
          <a:stretch/>
        </p:blipFill>
        <p:spPr>
          <a:xfrm>
            <a:off x="5987875" y="-49599"/>
            <a:ext cx="3221525" cy="1228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98" name="Shape 98"/>
        <p:cNvGrpSpPr/>
        <p:nvPr/>
      </p:nvGrpSpPr>
      <p:grpSpPr>
        <a:xfrm>
          <a:off x="0" y="0"/>
          <a:ext cx="0" cy="0"/>
          <a:chOff x="0" y="0"/>
          <a:chExt cx="0" cy="0"/>
        </a:xfrm>
      </p:grpSpPr>
      <p:sp>
        <p:nvSpPr>
          <p:cNvPr id="99" name="Google Shape;99;p33"/>
          <p:cNvSpPr/>
          <p:nvPr/>
        </p:nvSpPr>
        <p:spPr>
          <a:xfrm>
            <a:off x="0" y="0"/>
            <a:ext cx="4572000" cy="51435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 name="Google Shape;100;p33"/>
          <p:cNvGrpSpPr/>
          <p:nvPr/>
        </p:nvGrpSpPr>
        <p:grpSpPr>
          <a:xfrm>
            <a:off x="830392" y="1191256"/>
            <a:ext cx="745763" cy="45826"/>
            <a:chOff x="4580561" y="2589004"/>
            <a:chExt cx="1064464" cy="25200"/>
          </a:xfrm>
        </p:grpSpPr>
        <p:sp>
          <p:nvSpPr>
            <p:cNvPr id="101" name="Google Shape;101;p33"/>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3"/>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3"/>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4" name="Google Shape;104;p33"/>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05" name="Google Shape;105;p33"/>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6" name="Google Shape;106;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7" name="Google Shape;107;p33"/>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
    <p:spTree>
      <p:nvGrpSpPr>
        <p:cNvPr id="108" name="Shape 108"/>
        <p:cNvGrpSpPr/>
        <p:nvPr/>
      </p:nvGrpSpPr>
      <p:grpSpPr>
        <a:xfrm>
          <a:off x="0" y="0"/>
          <a:ext cx="0" cy="0"/>
          <a:chOff x="0" y="0"/>
          <a:chExt cx="0" cy="0"/>
        </a:xfrm>
      </p:grpSpPr>
      <p:sp>
        <p:nvSpPr>
          <p:cNvPr id="109" name="Google Shape;109;p34"/>
          <p:cNvSpPr/>
          <p:nvPr/>
        </p:nvSpPr>
        <p:spPr>
          <a:xfrm>
            <a:off x="0" y="0"/>
            <a:ext cx="4572000" cy="51435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 name="Google Shape;110;p34"/>
          <p:cNvGrpSpPr/>
          <p:nvPr/>
        </p:nvGrpSpPr>
        <p:grpSpPr>
          <a:xfrm>
            <a:off x="830392" y="1191256"/>
            <a:ext cx="745763" cy="45826"/>
            <a:chOff x="4580561" y="2589004"/>
            <a:chExt cx="1064464" cy="25200"/>
          </a:xfrm>
        </p:grpSpPr>
        <p:sp>
          <p:nvSpPr>
            <p:cNvPr id="111" name="Google Shape;111;p34"/>
            <p:cNvSpPr/>
            <p:nvPr/>
          </p:nvSpPr>
          <p:spPr>
            <a:xfrm rot="-5400000">
              <a:off x="5366325" y="2335504"/>
              <a:ext cx="25200" cy="5322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4"/>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34"/>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14" name="Google Shape;114;p34"/>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5" name="Google Shape;115;p34"/>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6" name="Google Shape;116;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34"/>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35"/>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20" name="Google Shape;120;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1" name="Google Shape;121;p35"/>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4" name="Google Shape;124;p36"/>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752888" y="205978"/>
            <a:ext cx="7933800" cy="594300"/>
          </a:xfrm>
          <a:prstGeom prst="rect">
            <a:avLst/>
          </a:prstGeom>
          <a:noFill/>
          <a:ln>
            <a:noFill/>
          </a:ln>
        </p:spPr>
        <p:txBody>
          <a:bodyPr anchorCtr="0" anchor="ctr" bIns="51425" lIns="51425" spcFirstLastPara="1" rIns="51425" wrap="square" tIns="51425">
            <a:norm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600"/>
              <a:buNone/>
              <a:defRPr sz="1800"/>
            </a:lvl2pPr>
            <a:lvl3pPr lvl="2" algn="l">
              <a:lnSpc>
                <a:spcPct val="100000"/>
              </a:lnSpc>
              <a:spcBef>
                <a:spcPts val="0"/>
              </a:spcBef>
              <a:spcAft>
                <a:spcPts val="0"/>
              </a:spcAft>
              <a:buSzPts val="600"/>
              <a:buNone/>
              <a:defRPr sz="1800"/>
            </a:lvl3pPr>
            <a:lvl4pPr lvl="3" algn="l">
              <a:lnSpc>
                <a:spcPct val="100000"/>
              </a:lnSpc>
              <a:spcBef>
                <a:spcPts val="0"/>
              </a:spcBef>
              <a:spcAft>
                <a:spcPts val="0"/>
              </a:spcAft>
              <a:buSzPts val="600"/>
              <a:buNone/>
              <a:defRPr sz="1800"/>
            </a:lvl4pPr>
            <a:lvl5pPr lvl="4" algn="l">
              <a:lnSpc>
                <a:spcPct val="100000"/>
              </a:lnSpc>
              <a:spcBef>
                <a:spcPts val="0"/>
              </a:spcBef>
              <a:spcAft>
                <a:spcPts val="0"/>
              </a:spcAft>
              <a:buSzPts val="600"/>
              <a:buNone/>
              <a:defRPr sz="1800"/>
            </a:lvl5pPr>
            <a:lvl6pPr lvl="5" algn="l">
              <a:lnSpc>
                <a:spcPct val="100000"/>
              </a:lnSpc>
              <a:spcBef>
                <a:spcPts val="0"/>
              </a:spcBef>
              <a:spcAft>
                <a:spcPts val="0"/>
              </a:spcAft>
              <a:buSzPts val="600"/>
              <a:buNone/>
              <a:defRPr sz="1800"/>
            </a:lvl6pPr>
            <a:lvl7pPr lvl="6" algn="l">
              <a:lnSpc>
                <a:spcPct val="100000"/>
              </a:lnSpc>
              <a:spcBef>
                <a:spcPts val="0"/>
              </a:spcBef>
              <a:spcAft>
                <a:spcPts val="0"/>
              </a:spcAft>
              <a:buSzPts val="600"/>
              <a:buNone/>
              <a:defRPr sz="1800"/>
            </a:lvl7pPr>
            <a:lvl8pPr lvl="7" algn="l">
              <a:lnSpc>
                <a:spcPct val="100000"/>
              </a:lnSpc>
              <a:spcBef>
                <a:spcPts val="0"/>
              </a:spcBef>
              <a:spcAft>
                <a:spcPts val="0"/>
              </a:spcAft>
              <a:buSzPts val="600"/>
              <a:buNone/>
              <a:defRPr sz="1800"/>
            </a:lvl8pPr>
            <a:lvl9pPr lvl="8" algn="l">
              <a:lnSpc>
                <a:spcPct val="100000"/>
              </a:lnSpc>
              <a:spcBef>
                <a:spcPts val="0"/>
              </a:spcBef>
              <a:spcAft>
                <a:spcPts val="0"/>
              </a:spcAft>
              <a:buSzPts val="600"/>
              <a:buNone/>
              <a:defRPr sz="1800"/>
            </a:lvl9pPr>
          </a:lstStyle>
          <a:p/>
        </p:txBody>
      </p:sp>
      <p:sp>
        <p:nvSpPr>
          <p:cNvPr id="19" name="Google Shape;19;p22"/>
          <p:cNvSpPr txBox="1"/>
          <p:nvPr>
            <p:ph idx="1" type="body"/>
          </p:nvPr>
        </p:nvSpPr>
        <p:spPr>
          <a:xfrm>
            <a:off x="752888" y="914400"/>
            <a:ext cx="7933800" cy="3714900"/>
          </a:xfrm>
          <a:prstGeom prst="rect">
            <a:avLst/>
          </a:prstGeom>
          <a:noFill/>
          <a:ln>
            <a:noFill/>
          </a:ln>
        </p:spPr>
        <p:txBody>
          <a:bodyPr anchorCtr="0" anchor="t" bIns="51425" lIns="51425" spcFirstLastPara="1" rIns="51425" wrap="square" tIns="51425">
            <a:normAutofit/>
          </a:bodyPr>
          <a:lstStyle>
            <a:lvl1pPr indent="-304800" lvl="0" marL="457200" marR="0" algn="l">
              <a:lnSpc>
                <a:spcPct val="100000"/>
              </a:lnSpc>
              <a:spcBef>
                <a:spcPts val="600"/>
              </a:spcBef>
              <a:spcAft>
                <a:spcPts val="0"/>
              </a:spcAft>
              <a:buClr>
                <a:srgbClr val="07336F"/>
              </a:buClr>
              <a:buSzPts val="1200"/>
              <a:buFont typeface="Arial"/>
              <a:buChar char="•"/>
              <a:defRPr b="0" i="0" sz="2800" u="none" cap="none" strike="noStrike">
                <a:solidFill>
                  <a:srgbClr val="07336F"/>
                </a:solidFill>
                <a:latin typeface="Arial"/>
                <a:ea typeface="Arial"/>
                <a:cs typeface="Arial"/>
                <a:sym typeface="Arial"/>
              </a:defRPr>
            </a:lvl1pPr>
            <a:lvl2pPr indent="-298450" lvl="1" marL="914400" marR="0" algn="l">
              <a:lnSpc>
                <a:spcPct val="100000"/>
              </a:lnSpc>
              <a:spcBef>
                <a:spcPts val="500"/>
              </a:spcBef>
              <a:spcAft>
                <a:spcPts val="0"/>
              </a:spcAft>
              <a:buClr>
                <a:srgbClr val="07336F"/>
              </a:buClr>
              <a:buSzPts val="1100"/>
              <a:buFont typeface="Arial"/>
              <a:buChar char="•"/>
              <a:defRPr b="0" i="0" sz="2400" u="none" cap="none" strike="noStrike">
                <a:solidFill>
                  <a:srgbClr val="07336F"/>
                </a:solidFill>
                <a:latin typeface="Arial"/>
                <a:ea typeface="Arial"/>
                <a:cs typeface="Arial"/>
                <a:sym typeface="Arial"/>
              </a:defRPr>
            </a:lvl2pPr>
            <a:lvl3pPr indent="-279400" lvl="2" marL="1371600" marR="0" algn="l">
              <a:lnSpc>
                <a:spcPct val="100000"/>
              </a:lnSpc>
              <a:spcBef>
                <a:spcPts val="400"/>
              </a:spcBef>
              <a:spcAft>
                <a:spcPts val="0"/>
              </a:spcAft>
              <a:buClr>
                <a:srgbClr val="07336F"/>
              </a:buClr>
              <a:buSzPts val="800"/>
              <a:buFont typeface="Arial"/>
              <a:buChar char="•"/>
              <a:defRPr b="0" i="0" sz="2000" u="none" cap="none" strike="noStrike">
                <a:solidFill>
                  <a:srgbClr val="07336F"/>
                </a:solidFill>
                <a:latin typeface="Arial"/>
                <a:ea typeface="Arial"/>
                <a:cs typeface="Arial"/>
                <a:sym typeface="Arial"/>
              </a:defRPr>
            </a:lvl3pPr>
            <a:lvl4pPr indent="-279400" lvl="3" marL="1828800" marR="0" algn="l">
              <a:lnSpc>
                <a:spcPct val="100000"/>
              </a:lnSpc>
              <a:spcBef>
                <a:spcPts val="400"/>
              </a:spcBef>
              <a:spcAft>
                <a:spcPts val="0"/>
              </a:spcAft>
              <a:buClr>
                <a:srgbClr val="07336F"/>
              </a:buClr>
              <a:buSzPts val="800"/>
              <a:buFont typeface="Arial"/>
              <a:buChar char="•"/>
              <a:defRPr b="0" i="0" sz="1800" u="none" cap="none" strike="noStrike">
                <a:solidFill>
                  <a:srgbClr val="07336F"/>
                </a:solidFill>
                <a:latin typeface="Arial"/>
                <a:ea typeface="Arial"/>
                <a:cs typeface="Arial"/>
                <a:sym typeface="Arial"/>
              </a:defRPr>
            </a:lvl4pPr>
            <a:lvl5pPr indent="-273050" lvl="4" marL="2286000" marR="0" algn="l">
              <a:lnSpc>
                <a:spcPct val="100000"/>
              </a:lnSpc>
              <a:spcBef>
                <a:spcPts val="300"/>
              </a:spcBef>
              <a:spcAft>
                <a:spcPts val="0"/>
              </a:spcAft>
              <a:buClr>
                <a:srgbClr val="07336F"/>
              </a:buClr>
              <a:buSzPts val="700"/>
              <a:buFont typeface="Arial"/>
              <a:buChar char="•"/>
              <a:defRPr b="0" i="0" sz="1600" u="none" cap="none" strike="noStrike">
                <a:solidFill>
                  <a:srgbClr val="07336F"/>
                </a:solidFill>
                <a:latin typeface="Arial"/>
                <a:ea typeface="Arial"/>
                <a:cs typeface="Arial"/>
                <a:sym typeface="Arial"/>
              </a:defRPr>
            </a:lvl5pPr>
            <a:lvl6pPr indent="-273050" lvl="5" marL="2743200" marR="0" algn="l">
              <a:lnSpc>
                <a:spcPct val="100000"/>
              </a:lnSpc>
              <a:spcBef>
                <a:spcPts val="300"/>
              </a:spcBef>
              <a:spcAft>
                <a:spcPts val="0"/>
              </a:spcAft>
              <a:buClr>
                <a:srgbClr val="07336F"/>
              </a:buClr>
              <a:buSzPts val="700"/>
              <a:buFont typeface="Arial"/>
              <a:buChar char="•"/>
              <a:defRPr b="0" i="0" sz="1600" u="none" cap="none" strike="noStrike">
                <a:solidFill>
                  <a:srgbClr val="07336F"/>
                </a:solidFill>
                <a:latin typeface="Calibri"/>
                <a:ea typeface="Calibri"/>
                <a:cs typeface="Calibri"/>
                <a:sym typeface="Calibri"/>
              </a:defRPr>
            </a:lvl6pPr>
            <a:lvl7pPr indent="-279400" lvl="6" marL="3200400" marR="0" algn="l">
              <a:lnSpc>
                <a:spcPct val="100000"/>
              </a:lnSpc>
              <a:spcBef>
                <a:spcPts val="400"/>
              </a:spcBef>
              <a:spcAft>
                <a:spcPts val="0"/>
              </a:spcAft>
              <a:buClr>
                <a:schemeClr val="dk1"/>
              </a:buClr>
              <a:buSzPts val="800"/>
              <a:buFont typeface="Arial"/>
              <a:buChar char="•"/>
              <a:defRPr b="0" i="0" sz="2000" u="none" cap="none" strike="noStrike">
                <a:solidFill>
                  <a:schemeClr val="dk1"/>
                </a:solidFill>
                <a:latin typeface="Calibri"/>
                <a:ea typeface="Calibri"/>
                <a:cs typeface="Calibri"/>
                <a:sym typeface="Calibri"/>
              </a:defRPr>
            </a:lvl7pPr>
            <a:lvl8pPr indent="-279400" lvl="7" marL="3657600" marR="0" algn="l">
              <a:lnSpc>
                <a:spcPct val="100000"/>
              </a:lnSpc>
              <a:spcBef>
                <a:spcPts val="400"/>
              </a:spcBef>
              <a:spcAft>
                <a:spcPts val="0"/>
              </a:spcAft>
              <a:buClr>
                <a:schemeClr val="dk1"/>
              </a:buClr>
              <a:buSzPts val="800"/>
              <a:buFont typeface="Arial"/>
              <a:buChar char="•"/>
              <a:defRPr b="0" i="0" sz="2000" u="none" cap="none" strike="noStrike">
                <a:solidFill>
                  <a:schemeClr val="dk1"/>
                </a:solidFill>
                <a:latin typeface="Calibri"/>
                <a:ea typeface="Calibri"/>
                <a:cs typeface="Calibri"/>
                <a:sym typeface="Calibri"/>
              </a:defRPr>
            </a:lvl8pPr>
            <a:lvl9pPr indent="-279400" lvl="8" marL="4114800" marR="0" algn="l">
              <a:lnSpc>
                <a:spcPct val="100000"/>
              </a:lnSpc>
              <a:spcBef>
                <a:spcPts val="400"/>
              </a:spcBef>
              <a:spcAft>
                <a:spcPts val="0"/>
              </a:spcAft>
              <a:buClr>
                <a:schemeClr val="dk1"/>
              </a:buClr>
              <a:buSzPts val="8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7336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
    <p:bg>
      <p:bgPr>
        <a:solidFill>
          <a:schemeClr val="accent3"/>
        </a:solidFill>
      </p:bgPr>
    </p:bg>
    <p:spTree>
      <p:nvGrpSpPr>
        <p:cNvPr id="21" name="Shape 21"/>
        <p:cNvGrpSpPr/>
        <p:nvPr/>
      </p:nvGrpSpPr>
      <p:grpSpPr>
        <a:xfrm>
          <a:off x="0" y="0"/>
          <a:ext cx="0" cy="0"/>
          <a:chOff x="0" y="0"/>
          <a:chExt cx="0" cy="0"/>
        </a:xfrm>
      </p:grpSpPr>
      <p:grpSp>
        <p:nvGrpSpPr>
          <p:cNvPr id="22" name="Google Shape;22;p23"/>
          <p:cNvGrpSpPr/>
          <p:nvPr/>
        </p:nvGrpSpPr>
        <p:grpSpPr>
          <a:xfrm>
            <a:off x="830392" y="4169130"/>
            <a:ext cx="745763" cy="45826"/>
            <a:chOff x="4580561" y="2589004"/>
            <a:chExt cx="1064464" cy="25200"/>
          </a:xfrm>
        </p:grpSpPr>
        <p:sp>
          <p:nvSpPr>
            <p:cNvPr id="23" name="Google Shape;23;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2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6" name="Google Shape;26;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23"/>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28" name="Shape 28"/>
        <p:cNvGrpSpPr/>
        <p:nvPr/>
      </p:nvGrpSpPr>
      <p:grpSpPr>
        <a:xfrm>
          <a:off x="0" y="0"/>
          <a:ext cx="0" cy="0"/>
          <a:chOff x="0" y="0"/>
          <a:chExt cx="0" cy="0"/>
        </a:xfrm>
      </p:grpSpPr>
      <p:sp>
        <p:nvSpPr>
          <p:cNvPr id="29" name="Google Shape;29;p24"/>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4"/>
          <p:cNvGrpSpPr/>
          <p:nvPr/>
        </p:nvGrpSpPr>
        <p:grpSpPr>
          <a:xfrm>
            <a:off x="830392" y="1191256"/>
            <a:ext cx="745763" cy="45826"/>
            <a:chOff x="4580561" y="2589004"/>
            <a:chExt cx="1064464" cy="25200"/>
          </a:xfrm>
        </p:grpSpPr>
        <p:sp>
          <p:nvSpPr>
            <p:cNvPr id="31" name="Google Shape;31;p24"/>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4"/>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p2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4" name="Google Shape;34;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24"/>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lt1"/>
        </a:solidFill>
      </p:bgPr>
    </p:bg>
    <p:spTree>
      <p:nvGrpSpPr>
        <p:cNvPr id="36" name="Shape 36"/>
        <p:cNvGrpSpPr/>
        <p:nvPr/>
      </p:nvGrpSpPr>
      <p:grpSpPr>
        <a:xfrm>
          <a:off x="0" y="0"/>
          <a:ext cx="0" cy="0"/>
          <a:chOff x="0" y="0"/>
          <a:chExt cx="0" cy="0"/>
        </a:xfrm>
      </p:grpSpPr>
      <p:sp>
        <p:nvSpPr>
          <p:cNvPr id="37" name="Google Shape;37;p25"/>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 name="Google Shape;38;p25"/>
          <p:cNvGrpSpPr/>
          <p:nvPr/>
        </p:nvGrpSpPr>
        <p:grpSpPr>
          <a:xfrm>
            <a:off x="830392" y="1191256"/>
            <a:ext cx="745763" cy="45826"/>
            <a:chOff x="4580561" y="2589004"/>
            <a:chExt cx="1064464" cy="25200"/>
          </a:xfrm>
        </p:grpSpPr>
        <p:sp>
          <p:nvSpPr>
            <p:cNvPr id="39" name="Google Shape;39;p25"/>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5"/>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2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42" name="Google Shape;42;p25"/>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3" name="Google Shape;43;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4" name="Google Shape;44;p25"/>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45" name="Shape 45"/>
        <p:cNvGrpSpPr/>
        <p:nvPr/>
      </p:nvGrpSpPr>
      <p:grpSpPr>
        <a:xfrm>
          <a:off x="0" y="0"/>
          <a:ext cx="0" cy="0"/>
          <a:chOff x="0" y="0"/>
          <a:chExt cx="0" cy="0"/>
        </a:xfrm>
      </p:grpSpPr>
      <p:sp>
        <p:nvSpPr>
          <p:cNvPr id="46" name="Google Shape;46;p26"/>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 name="Google Shape;47;p26"/>
          <p:cNvGrpSpPr/>
          <p:nvPr/>
        </p:nvGrpSpPr>
        <p:grpSpPr>
          <a:xfrm>
            <a:off x="830392" y="1191256"/>
            <a:ext cx="745763" cy="45826"/>
            <a:chOff x="4580561" y="2589004"/>
            <a:chExt cx="1064464" cy="25200"/>
          </a:xfrm>
        </p:grpSpPr>
        <p:sp>
          <p:nvSpPr>
            <p:cNvPr id="48" name="Google Shape;48;p26"/>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2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2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2" name="Google Shape;52;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26"/>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4" name="Shape 54"/>
        <p:cNvGrpSpPr/>
        <p:nvPr/>
      </p:nvGrpSpPr>
      <p:grpSpPr>
        <a:xfrm>
          <a:off x="0" y="0"/>
          <a:ext cx="0" cy="0"/>
          <a:chOff x="0" y="0"/>
          <a:chExt cx="0" cy="0"/>
        </a:xfrm>
      </p:grpSpPr>
      <p:sp>
        <p:nvSpPr>
          <p:cNvPr id="55" name="Google Shape;5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56" name="Google Shape;56;p27"/>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spTree>
      <p:nvGrpSpPr>
        <p:cNvPr id="57" name="Shape 57"/>
        <p:cNvGrpSpPr/>
        <p:nvPr/>
      </p:nvGrpSpPr>
      <p:grpSpPr>
        <a:xfrm>
          <a:off x="0" y="0"/>
          <a:ext cx="0" cy="0"/>
          <a:chOff x="0" y="0"/>
          <a:chExt cx="0" cy="0"/>
        </a:xfrm>
      </p:grpSpPr>
      <p:sp>
        <p:nvSpPr>
          <p:cNvPr id="58" name="Google Shape;58;p28"/>
          <p:cNvSpPr/>
          <p:nvPr/>
        </p:nvSpPr>
        <p:spPr>
          <a:xfrm>
            <a:off x="0" y="0"/>
            <a:ext cx="9144000" cy="4878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28"/>
          <p:cNvGrpSpPr/>
          <p:nvPr/>
        </p:nvGrpSpPr>
        <p:grpSpPr>
          <a:xfrm>
            <a:off x="830392" y="1191256"/>
            <a:ext cx="745763" cy="45826"/>
            <a:chOff x="4580561" y="2589004"/>
            <a:chExt cx="1064464" cy="25200"/>
          </a:xfrm>
        </p:grpSpPr>
        <p:sp>
          <p:nvSpPr>
            <p:cNvPr id="60" name="Google Shape;60;p28"/>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8"/>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2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3" name="Google Shape;63;p2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4" name="Google Shape;64;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28"/>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29"/>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29"/>
          <p:cNvGrpSpPr/>
          <p:nvPr/>
        </p:nvGrpSpPr>
        <p:grpSpPr>
          <a:xfrm>
            <a:off x="830392" y="1191256"/>
            <a:ext cx="745763" cy="45826"/>
            <a:chOff x="4580561" y="2589004"/>
            <a:chExt cx="1064464" cy="25200"/>
          </a:xfrm>
        </p:grpSpPr>
        <p:sp>
          <p:nvSpPr>
            <p:cNvPr id="69" name="Google Shape;69;p29"/>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9"/>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2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2" name="Google Shape;72;p29"/>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3" name="Google Shape;73;p29"/>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4" name="Google Shape;74;p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29"/>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pic>
        <p:nvPicPr>
          <p:cNvPr id="6" name="Google Shape;6;p20"/>
          <p:cNvPicPr preferRelativeResize="0"/>
          <p:nvPr/>
        </p:nvPicPr>
        <p:blipFill rotWithShape="1">
          <a:blip r:embed="rId1">
            <a:alphaModFix/>
          </a:blip>
          <a:srcRect b="0" l="0" r="0" t="0"/>
          <a:stretch/>
        </p:blipFill>
        <p:spPr>
          <a:xfrm>
            <a:off x="-161525" y="-40100"/>
            <a:ext cx="9377576" cy="5274875"/>
          </a:xfrm>
          <a:prstGeom prst="rect">
            <a:avLst/>
          </a:prstGeom>
          <a:noFill/>
          <a:ln>
            <a:noFill/>
          </a:ln>
        </p:spPr>
      </p:pic>
      <p:sp>
        <p:nvSpPr>
          <p:cNvPr id="7" name="Google Shape;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8" name="Google Shape;8;p20"/>
          <p:cNvSpPr txBox="1"/>
          <p:nvPr>
            <p:ph idx="1" type="body"/>
          </p:nvPr>
        </p:nvSpPr>
        <p:spPr>
          <a:xfrm>
            <a:off x="311700" y="105622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9" name="Google Shape;9;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29/2022JD03775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i.org/10.1029/2018JD028506" TargetMode="External"/><Relationship Id="rId4" Type="http://schemas.openxmlformats.org/officeDocument/2006/relationships/hyperlink" Target="https://doi.org/10.1007/s00382-018-4423-9" TargetMode="External"/><Relationship Id="rId5" Type="http://schemas.openxmlformats.org/officeDocument/2006/relationships/hyperlink" Target="https://doi.org/10.1175/WAF-D-21-0112.1" TargetMode="External"/><Relationship Id="rId6" Type="http://schemas.openxmlformats.org/officeDocument/2006/relationships/hyperlink" Target="https://doi.org/10.1175/MWR-D-21-0023.1" TargetMode="External"/><Relationship Id="rId7" Type="http://schemas.openxmlformats.org/officeDocument/2006/relationships/hyperlink" Target="https://doi.org/10.1175/MWR-D-21-0245.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idx="4294967295" type="body"/>
          </p:nvPr>
        </p:nvSpPr>
        <p:spPr>
          <a:xfrm>
            <a:off x="-384600" y="0"/>
            <a:ext cx="9729900" cy="1855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4400"/>
              <a:buNone/>
            </a:pPr>
            <a:r>
              <a:rPr b="1" lang="en" sz="3000">
                <a:solidFill>
                  <a:srgbClr val="0000FF"/>
                </a:solidFill>
              </a:rPr>
              <a:t>Introduction of the next Global Ensemble Forecast System for weather, subseasonal </a:t>
            </a:r>
            <a:endParaRPr b="1" sz="3000">
              <a:solidFill>
                <a:srgbClr val="0000FF"/>
              </a:solidFill>
            </a:endParaRPr>
          </a:p>
          <a:p>
            <a:pPr indent="0" lvl="0" marL="0" rtl="0" algn="ctr">
              <a:lnSpc>
                <a:spcPct val="100000"/>
              </a:lnSpc>
              <a:spcBef>
                <a:spcPts val="0"/>
              </a:spcBef>
              <a:spcAft>
                <a:spcPts val="0"/>
              </a:spcAft>
              <a:buSzPts val="4400"/>
              <a:buNone/>
            </a:pPr>
            <a:r>
              <a:rPr b="1" lang="en" sz="3000">
                <a:solidFill>
                  <a:srgbClr val="0000FF"/>
                </a:solidFill>
              </a:rPr>
              <a:t>and monthly predictions. </a:t>
            </a:r>
            <a:endParaRPr b="1" sz="3000">
              <a:solidFill>
                <a:srgbClr val="0000FF"/>
              </a:solidFill>
            </a:endParaRPr>
          </a:p>
        </p:txBody>
      </p:sp>
      <p:sp>
        <p:nvSpPr>
          <p:cNvPr id="130" name="Google Shape;130;p1"/>
          <p:cNvSpPr txBox="1"/>
          <p:nvPr>
            <p:ph idx="4294967295" type="body"/>
          </p:nvPr>
        </p:nvSpPr>
        <p:spPr>
          <a:xfrm>
            <a:off x="1013850" y="1982800"/>
            <a:ext cx="6933000" cy="2110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300"/>
              <a:buNone/>
            </a:pPr>
            <a:r>
              <a:rPr b="1" lang="en" sz="1800">
                <a:solidFill>
                  <a:schemeClr val="dk2"/>
                </a:solidFill>
              </a:rPr>
              <a:t>Yuejian Zhu </a:t>
            </a:r>
            <a:endParaRPr b="1" sz="1800">
              <a:solidFill>
                <a:schemeClr val="dk2"/>
              </a:solidFill>
            </a:endParaRPr>
          </a:p>
          <a:p>
            <a:pPr indent="0" lvl="0" marL="0" rtl="0" algn="ctr">
              <a:lnSpc>
                <a:spcPct val="115000"/>
              </a:lnSpc>
              <a:spcBef>
                <a:spcPts val="1200"/>
              </a:spcBef>
              <a:spcAft>
                <a:spcPts val="0"/>
              </a:spcAft>
              <a:buSzPts val="1300"/>
              <a:buNone/>
            </a:pPr>
            <a:r>
              <a:rPr lang="en" sz="1800">
                <a:solidFill>
                  <a:schemeClr val="dk2"/>
                </a:solidFill>
              </a:rPr>
              <a:t>Co-Authors: Bing Fu, Hong Guan, Eric Sinsky, Neil Barton, Philip Pegion*, Avichal Mehra and Fanglin Yang</a:t>
            </a:r>
            <a:endParaRPr sz="1800">
              <a:solidFill>
                <a:schemeClr val="dk2"/>
              </a:solidFill>
            </a:endParaRPr>
          </a:p>
          <a:p>
            <a:pPr indent="0" lvl="0" marL="0" rtl="0" algn="ctr">
              <a:lnSpc>
                <a:spcPct val="115000"/>
              </a:lnSpc>
              <a:spcBef>
                <a:spcPts val="1200"/>
              </a:spcBef>
              <a:spcAft>
                <a:spcPts val="0"/>
              </a:spcAft>
              <a:buSzPts val="1300"/>
              <a:buNone/>
            </a:pPr>
            <a:r>
              <a:rPr lang="en" sz="1800">
                <a:solidFill>
                  <a:schemeClr val="dk2"/>
                </a:solidFill>
              </a:rPr>
              <a:t>Environmental Modeling Center/NCEP</a:t>
            </a:r>
            <a:endParaRPr sz="1800">
              <a:solidFill>
                <a:schemeClr val="dk2"/>
              </a:solidFill>
            </a:endParaRPr>
          </a:p>
          <a:p>
            <a:pPr indent="0" lvl="0" marL="0" rtl="0" algn="ctr">
              <a:lnSpc>
                <a:spcPct val="115000"/>
              </a:lnSpc>
              <a:spcBef>
                <a:spcPts val="1200"/>
              </a:spcBef>
              <a:spcAft>
                <a:spcPts val="0"/>
              </a:spcAft>
              <a:buSzPts val="1300"/>
              <a:buNone/>
            </a:pPr>
            <a:r>
              <a:rPr lang="en" sz="1800">
                <a:solidFill>
                  <a:schemeClr val="dk2"/>
                </a:solidFill>
              </a:rPr>
              <a:t>*Physical System Laboratory/OAR</a:t>
            </a:r>
            <a:endParaRPr sz="1800">
              <a:solidFill>
                <a:schemeClr val="dk2"/>
              </a:solidFill>
            </a:endParaRPr>
          </a:p>
          <a:p>
            <a:pPr indent="0" lvl="0" marL="0" rtl="0" algn="ctr">
              <a:lnSpc>
                <a:spcPct val="115000"/>
              </a:lnSpc>
              <a:spcBef>
                <a:spcPts val="1200"/>
              </a:spcBef>
              <a:spcAft>
                <a:spcPts val="0"/>
              </a:spcAft>
              <a:buSzPts val="1300"/>
              <a:buNone/>
            </a:pPr>
            <a:r>
              <a:t/>
            </a:r>
            <a:endParaRPr sz="1800">
              <a:solidFill>
                <a:schemeClr val="dk2"/>
              </a:solidFill>
            </a:endParaRPr>
          </a:p>
          <a:p>
            <a:pPr indent="0" lvl="0" marL="0" marR="0" rtl="0" algn="ctr">
              <a:lnSpc>
                <a:spcPct val="100000"/>
              </a:lnSpc>
              <a:spcBef>
                <a:spcPts val="1200"/>
              </a:spcBef>
              <a:spcAft>
                <a:spcPts val="0"/>
              </a:spcAft>
              <a:buClr>
                <a:srgbClr val="C4EDFF"/>
              </a:buClr>
              <a:buSzPts val="2800"/>
              <a:buFont typeface="Arial"/>
              <a:buNone/>
            </a:pPr>
            <a:r>
              <a:t/>
            </a:r>
            <a:endParaRPr b="1" sz="1800">
              <a:solidFill>
                <a:schemeClr val="dk2"/>
              </a:solidFill>
            </a:endParaRPr>
          </a:p>
        </p:txBody>
      </p:sp>
      <p:sp>
        <p:nvSpPr>
          <p:cNvPr id="131" name="Google Shape;131;p1"/>
          <p:cNvSpPr txBox="1"/>
          <p:nvPr/>
        </p:nvSpPr>
        <p:spPr>
          <a:xfrm>
            <a:off x="314100" y="4132475"/>
            <a:ext cx="5869800" cy="77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Lato"/>
                <a:ea typeface="Lato"/>
                <a:cs typeface="Lato"/>
                <a:sym typeface="Lato"/>
              </a:rPr>
              <a:t>Acknowledgements:</a:t>
            </a:r>
            <a:endParaRPr b="1" i="0" sz="1400" u="none" cap="none" strike="noStrike">
              <a:solidFill>
                <a:srgbClr val="0000FF"/>
              </a:solidFill>
              <a:latin typeface="Lato"/>
              <a:ea typeface="Lato"/>
              <a:cs typeface="Lato"/>
              <a:sym typeface="Lato"/>
            </a:endParaRPr>
          </a:p>
          <a:p>
            <a:pPr indent="-317500" lvl="0" marL="457200" marR="0" rtl="0" algn="l">
              <a:lnSpc>
                <a:spcPct val="100000"/>
              </a:lnSpc>
              <a:spcBef>
                <a:spcPts val="0"/>
              </a:spcBef>
              <a:spcAft>
                <a:spcPts val="0"/>
              </a:spcAft>
              <a:buClr>
                <a:srgbClr val="0000FF"/>
              </a:buClr>
              <a:buSzPts val="1400"/>
              <a:buFont typeface="Lato"/>
              <a:buChar char="●"/>
            </a:pPr>
            <a:r>
              <a:rPr b="0" i="0" lang="en" sz="1400" u="none" cap="none" strike="noStrike">
                <a:solidFill>
                  <a:srgbClr val="0000FF"/>
                </a:solidFill>
                <a:latin typeface="Lato"/>
                <a:ea typeface="Lato"/>
                <a:cs typeface="Lato"/>
                <a:sym typeface="Lato"/>
              </a:rPr>
              <a:t>EMC ensemble team, coupling team, model team</a:t>
            </a:r>
            <a:endParaRPr b="0" i="0" sz="1400" u="none" cap="none" strike="noStrike">
              <a:solidFill>
                <a:srgbClr val="0000FF"/>
              </a:solidFill>
              <a:latin typeface="Lato"/>
              <a:ea typeface="Lato"/>
              <a:cs typeface="Lato"/>
              <a:sym typeface="Lato"/>
            </a:endParaRPr>
          </a:p>
          <a:p>
            <a:pPr indent="-317500" lvl="0" marL="457200" marR="0" rtl="0" algn="l">
              <a:lnSpc>
                <a:spcPct val="100000"/>
              </a:lnSpc>
              <a:spcBef>
                <a:spcPts val="0"/>
              </a:spcBef>
              <a:spcAft>
                <a:spcPts val="0"/>
              </a:spcAft>
              <a:buClr>
                <a:srgbClr val="0000FF"/>
              </a:buClr>
              <a:buSzPts val="1400"/>
              <a:buFont typeface="Lato"/>
              <a:buChar char="●"/>
            </a:pPr>
            <a:r>
              <a:rPr b="0" i="0" lang="en" sz="1400" u="none" cap="none" strike="noStrike">
                <a:solidFill>
                  <a:srgbClr val="0000FF"/>
                </a:solidFill>
                <a:latin typeface="Lato"/>
                <a:ea typeface="Lato"/>
                <a:cs typeface="Lato"/>
                <a:sym typeface="Lato"/>
              </a:rPr>
              <a:t>OAR/PSL; OAR/WPO; CPC/CTB; NWS/OSTI</a:t>
            </a:r>
            <a:endParaRPr b="0" i="0" sz="1400" u="none" cap="none" strike="noStrike">
              <a:solidFill>
                <a:srgbClr val="0000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ph type="title"/>
          </p:nvPr>
        </p:nvSpPr>
        <p:spPr>
          <a:xfrm>
            <a:off x="524288" y="205978"/>
            <a:ext cx="7933800" cy="594300"/>
          </a:xfrm>
          <a:prstGeom prst="rect">
            <a:avLst/>
          </a:prstGeom>
          <a:noFill/>
          <a:ln>
            <a:noFill/>
          </a:ln>
        </p:spPr>
        <p:txBody>
          <a:bodyPr anchorCtr="0" anchor="ctr" bIns="51425" lIns="51425" spcFirstLastPara="1" rIns="51425" wrap="square" tIns="51425">
            <a:normAutofit/>
          </a:bodyPr>
          <a:lstStyle/>
          <a:p>
            <a:pPr indent="0" lvl="0" marL="0" rtl="0" algn="l">
              <a:lnSpc>
                <a:spcPct val="100000"/>
              </a:lnSpc>
              <a:spcBef>
                <a:spcPts val="0"/>
              </a:spcBef>
              <a:spcAft>
                <a:spcPts val="0"/>
              </a:spcAft>
              <a:buSzPts val="1400"/>
              <a:buNone/>
            </a:pPr>
            <a:r>
              <a:rPr lang="en">
                <a:solidFill>
                  <a:srgbClr val="0000FF"/>
                </a:solidFill>
              </a:rPr>
              <a:t>Key Points</a:t>
            </a:r>
            <a:endParaRPr>
              <a:solidFill>
                <a:srgbClr val="0000FF"/>
              </a:solidFill>
            </a:endParaRPr>
          </a:p>
        </p:txBody>
      </p:sp>
      <p:sp>
        <p:nvSpPr>
          <p:cNvPr id="227" name="Google Shape;227;p10"/>
          <p:cNvSpPr txBox="1"/>
          <p:nvPr>
            <p:ph idx="1" type="body"/>
          </p:nvPr>
        </p:nvSpPr>
        <p:spPr>
          <a:xfrm>
            <a:off x="600488" y="1105075"/>
            <a:ext cx="7933800" cy="3714900"/>
          </a:xfrm>
          <a:prstGeom prst="rect">
            <a:avLst/>
          </a:prstGeom>
          <a:noFill/>
          <a:ln>
            <a:noFill/>
          </a:ln>
        </p:spPr>
        <p:txBody>
          <a:bodyPr anchorCtr="0" anchor="t" bIns="51425" lIns="51425" spcFirstLastPara="1" rIns="51425" wrap="square" tIns="51425">
            <a:normAutofit/>
          </a:bodyPr>
          <a:lstStyle/>
          <a:p>
            <a:pPr indent="-260350" lvl="0" marL="285750" rtl="0" algn="l">
              <a:lnSpc>
                <a:spcPct val="100000"/>
              </a:lnSpc>
              <a:spcBef>
                <a:spcPts val="0"/>
              </a:spcBef>
              <a:spcAft>
                <a:spcPts val="0"/>
              </a:spcAft>
              <a:buClr>
                <a:srgbClr val="CCCCCC"/>
              </a:buClr>
              <a:buSzPts val="2400"/>
              <a:buChar char="●"/>
            </a:pPr>
            <a:r>
              <a:rPr lang="en" sz="2400">
                <a:solidFill>
                  <a:srgbClr val="CCCCCC"/>
                </a:solidFill>
              </a:rPr>
              <a:t>Background and current operational GEFS</a:t>
            </a:r>
            <a:endParaRPr sz="2400">
              <a:solidFill>
                <a:srgbClr val="CCCCCC"/>
              </a:solidFill>
            </a:endParaRPr>
          </a:p>
          <a:p>
            <a:pPr indent="-381000" lvl="1" marL="914400" rtl="0" algn="l">
              <a:lnSpc>
                <a:spcPct val="100000"/>
              </a:lnSpc>
              <a:spcBef>
                <a:spcPts val="0"/>
              </a:spcBef>
              <a:spcAft>
                <a:spcPts val="0"/>
              </a:spcAft>
              <a:buClr>
                <a:srgbClr val="CCCCCC"/>
              </a:buClr>
              <a:buSzPts val="2400"/>
              <a:buChar char="○"/>
            </a:pPr>
            <a:r>
              <a:rPr lang="en" sz="1800">
                <a:solidFill>
                  <a:srgbClr val="CCCCCC"/>
                </a:solidFill>
              </a:rPr>
              <a:t>GEFSv11 vs GEFSv12</a:t>
            </a:r>
            <a:endParaRPr sz="1800">
              <a:solidFill>
                <a:srgbClr val="CCCCCC"/>
              </a:solidFill>
            </a:endParaRPr>
          </a:p>
          <a:p>
            <a:pPr indent="-381000" lvl="1" marL="914400" rtl="0" algn="l">
              <a:lnSpc>
                <a:spcPct val="100000"/>
              </a:lnSpc>
              <a:spcBef>
                <a:spcPts val="0"/>
              </a:spcBef>
              <a:spcAft>
                <a:spcPts val="0"/>
              </a:spcAft>
              <a:buClr>
                <a:srgbClr val="000000"/>
              </a:buClr>
              <a:buSzPts val="2400"/>
              <a:buChar char="○"/>
            </a:pPr>
            <a:r>
              <a:rPr lang="en" sz="1800">
                <a:solidFill>
                  <a:srgbClr val="CCCCCC"/>
                </a:solidFill>
              </a:rPr>
              <a:t>Accomplishments of 2020 implementation</a:t>
            </a:r>
            <a:br>
              <a:rPr lang="en" sz="2400">
                <a:solidFill>
                  <a:srgbClr val="000000"/>
                </a:solidFill>
              </a:rPr>
            </a:br>
            <a:endParaRPr sz="2400">
              <a:solidFill>
                <a:srgbClr val="000000"/>
              </a:solidFill>
            </a:endParaRPr>
          </a:p>
          <a:p>
            <a:pPr indent="-260350" lvl="0" marL="285750" rtl="0" algn="l">
              <a:lnSpc>
                <a:spcPct val="100000"/>
              </a:lnSpc>
              <a:spcBef>
                <a:spcPts val="0"/>
              </a:spcBef>
              <a:spcAft>
                <a:spcPts val="0"/>
              </a:spcAft>
              <a:buClr>
                <a:schemeClr val="dk2"/>
              </a:buClr>
              <a:buSzPts val="2400"/>
              <a:buChar char="●"/>
            </a:pPr>
            <a:r>
              <a:rPr lang="en" sz="2400">
                <a:solidFill>
                  <a:schemeClr val="dk2"/>
                </a:solidFill>
              </a:rPr>
              <a:t>Next Global Ensemble Forecast System</a:t>
            </a:r>
            <a:endParaRPr sz="2400">
              <a:solidFill>
                <a:schemeClr val="dk2"/>
              </a:solidFill>
            </a:endParaRPr>
          </a:p>
          <a:p>
            <a:pPr indent="-342900" lvl="1" marL="914400" rtl="0" algn="l">
              <a:lnSpc>
                <a:spcPct val="100000"/>
              </a:lnSpc>
              <a:spcBef>
                <a:spcPts val="0"/>
              </a:spcBef>
              <a:spcAft>
                <a:spcPts val="0"/>
              </a:spcAft>
              <a:buClr>
                <a:schemeClr val="dk2"/>
              </a:buClr>
              <a:buSzPts val="1800"/>
              <a:buChar char="○"/>
            </a:pPr>
            <a:r>
              <a:rPr lang="en" sz="1800">
                <a:solidFill>
                  <a:schemeClr val="dk2"/>
                </a:solidFill>
              </a:rPr>
              <a:t>GEFSv12 vs GEFSv13</a:t>
            </a:r>
            <a:endParaRPr sz="1800">
              <a:solidFill>
                <a:schemeClr val="dk2"/>
              </a:solidFill>
            </a:endParaRPr>
          </a:p>
          <a:p>
            <a:pPr indent="-342900" lvl="1" marL="914400" rtl="0" algn="l">
              <a:lnSpc>
                <a:spcPct val="100000"/>
              </a:lnSpc>
              <a:spcBef>
                <a:spcPts val="0"/>
              </a:spcBef>
              <a:spcAft>
                <a:spcPts val="0"/>
              </a:spcAft>
              <a:buClr>
                <a:schemeClr val="dk2"/>
              </a:buClr>
              <a:buSzPts val="1800"/>
              <a:buChar char="○"/>
            </a:pPr>
            <a:r>
              <a:rPr lang="en" sz="1800">
                <a:solidFill>
                  <a:schemeClr val="dk2"/>
                </a:solidFill>
              </a:rPr>
              <a:t>Expectations: Weather, S2S, ocean, seaice, wave and aerosol</a:t>
            </a:r>
            <a:endParaRPr sz="1800">
              <a:solidFill>
                <a:schemeClr val="dk2"/>
              </a:solidFill>
            </a:endParaRPr>
          </a:p>
          <a:p>
            <a:pPr indent="-342900" lvl="1" marL="914400" rtl="0" algn="l">
              <a:lnSpc>
                <a:spcPct val="100000"/>
              </a:lnSpc>
              <a:spcBef>
                <a:spcPts val="0"/>
              </a:spcBef>
              <a:spcAft>
                <a:spcPts val="0"/>
              </a:spcAft>
              <a:buClr>
                <a:schemeClr val="dk2"/>
              </a:buClr>
              <a:buSzPts val="1800"/>
              <a:buChar char="○"/>
            </a:pPr>
            <a:r>
              <a:rPr lang="en" sz="1800">
                <a:solidFill>
                  <a:schemeClr val="dk2"/>
                </a:solidFill>
              </a:rPr>
              <a:t>Summary</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txBox="1"/>
          <p:nvPr>
            <p:ph type="title"/>
          </p:nvPr>
        </p:nvSpPr>
        <p:spPr>
          <a:xfrm>
            <a:off x="210600" y="0"/>
            <a:ext cx="8722800" cy="43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FF"/>
              </a:buClr>
              <a:buSzPts val="2880"/>
              <a:buFont typeface="Calibri"/>
              <a:buNone/>
            </a:pPr>
            <a:r>
              <a:rPr lang="en" sz="2400">
                <a:solidFill>
                  <a:srgbClr val="0000FF"/>
                </a:solidFill>
              </a:rPr>
              <a:t>NCEP </a:t>
            </a:r>
            <a:r>
              <a:rPr b="1" lang="en" sz="2400">
                <a:solidFill>
                  <a:srgbClr val="0000FF"/>
                </a:solidFill>
              </a:rPr>
              <a:t>G</a:t>
            </a:r>
            <a:r>
              <a:rPr lang="en" sz="2400">
                <a:solidFill>
                  <a:srgbClr val="0000FF"/>
                </a:solidFill>
              </a:rPr>
              <a:t>lobal Ensemble Forecast System (</a:t>
            </a:r>
            <a:r>
              <a:rPr b="1" lang="en" sz="2400">
                <a:solidFill>
                  <a:srgbClr val="0000FF"/>
                </a:solidFill>
              </a:rPr>
              <a:t>Configuration)</a:t>
            </a:r>
            <a:endParaRPr sz="2400"/>
          </a:p>
        </p:txBody>
      </p:sp>
      <p:graphicFrame>
        <p:nvGraphicFramePr>
          <p:cNvPr id="233" name="Google Shape;233;p11"/>
          <p:cNvGraphicFramePr/>
          <p:nvPr/>
        </p:nvGraphicFramePr>
        <p:xfrm>
          <a:off x="342075" y="507053"/>
          <a:ext cx="3000000" cy="3000000"/>
        </p:xfrm>
        <a:graphic>
          <a:graphicData uri="http://schemas.openxmlformats.org/drawingml/2006/table">
            <a:tbl>
              <a:tblPr bandRow="1" firstRow="1">
                <a:noFill/>
                <a:tableStyleId>{6BB5953E-7A74-4543-A937-156147B4CE19}</a:tableStyleId>
              </a:tblPr>
              <a:tblGrid>
                <a:gridCol w="790275"/>
                <a:gridCol w="1902950"/>
                <a:gridCol w="2672775"/>
                <a:gridCol w="2937375"/>
              </a:tblGrid>
              <a:tr h="2180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latin typeface="Calibri"/>
                          <a:ea typeface="Calibri"/>
                          <a:cs typeface="Calibri"/>
                          <a:sym typeface="Calibri"/>
                        </a:rPr>
                        <a:t>Components</a:t>
                      </a:r>
                      <a:endParaRPr b="1" sz="1200" u="none" cap="none" strike="noStrike">
                        <a:solidFill>
                          <a:srgbClr val="111111"/>
                        </a:solidFill>
                        <a:latin typeface="Calibri"/>
                        <a:ea typeface="Calibri"/>
                        <a:cs typeface="Calibri"/>
                        <a:sym typeface="Calibri"/>
                      </a:endParaRPr>
                    </a:p>
                  </a:txBody>
                  <a:tcPr marT="34300" marB="34300" marR="91450" marL="91450"/>
                </a:tc>
                <a:tc hMerge="1"/>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solidFill>
                            <a:srgbClr val="111111"/>
                          </a:solidFill>
                        </a:rPr>
                        <a:t>V12 (Oct. 2020)</a:t>
                      </a:r>
                      <a:endParaRPr sz="1200" u="none" cap="none" strike="noStrike">
                        <a:solidFill>
                          <a:srgbClr val="111111"/>
                        </a:solidFill>
                      </a:endParaRPr>
                    </a:p>
                  </a:txBody>
                  <a:tcPr marT="34300" marB="34300"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solidFill>
                            <a:srgbClr val="0000FF"/>
                          </a:solidFill>
                          <a:latin typeface="Calibri"/>
                          <a:ea typeface="Calibri"/>
                          <a:cs typeface="Calibri"/>
                          <a:sym typeface="Calibri"/>
                        </a:rPr>
                        <a:t>V1</a:t>
                      </a:r>
                      <a:r>
                        <a:rPr lang="en" sz="1200" u="none" cap="none" strike="noStrike">
                          <a:solidFill>
                            <a:srgbClr val="0000FF"/>
                          </a:solidFill>
                        </a:rPr>
                        <a:t>3</a:t>
                      </a:r>
                      <a:r>
                        <a:rPr lang="en" sz="1200" u="none" cap="none" strike="noStrike">
                          <a:solidFill>
                            <a:srgbClr val="0000FF"/>
                          </a:solidFill>
                          <a:latin typeface="Calibri"/>
                          <a:ea typeface="Calibri"/>
                          <a:cs typeface="Calibri"/>
                          <a:sym typeface="Calibri"/>
                        </a:rPr>
                        <a:t> (Q2FY25)</a:t>
                      </a:r>
                      <a:endParaRPr sz="1200" u="none" cap="none" strike="noStrike"/>
                    </a:p>
                  </a:txBody>
                  <a:tcPr marT="34300" marB="34300" marR="91450" marL="91450"/>
                </a:tc>
              </a:tr>
              <a:tr h="212000">
                <a:tc rowSpan="6">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Atmos</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Dynamics</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FV3 (Finite-Vol Cubed-Sphere) GFSv15</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FV3 (Finite-Vol Cubed-Sphere) GFSv1</a:t>
                      </a:r>
                      <a:r>
                        <a:rPr b="1" lang="en" sz="1200" u="none" cap="none" strike="noStrike">
                          <a:solidFill>
                            <a:srgbClr val="0000FF"/>
                          </a:solidFill>
                        </a:rPr>
                        <a:t>7</a:t>
                      </a:r>
                      <a:endParaRPr b="1" sz="1200" u="none" cap="none" strike="noStrike"/>
                    </a:p>
                  </a:txBody>
                  <a:tcPr marT="34300" marB="34300" marR="91450" marL="91450" anchor="ctr"/>
                </a:tc>
              </a:tr>
              <a:tr h="172575">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latin typeface="Calibri"/>
                          <a:ea typeface="Calibri"/>
                          <a:cs typeface="Calibri"/>
                          <a:sym typeface="Calibri"/>
                        </a:rPr>
                        <a:t>Physics</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saSAS, GFDL-MP, K-EDMF, oroGWD</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saSAS, </a:t>
                      </a:r>
                      <a:r>
                        <a:rPr b="1" lang="en" sz="1200" u="none" cap="none" strike="noStrike">
                          <a:solidFill>
                            <a:srgbClr val="FF0000"/>
                          </a:solidFill>
                        </a:rPr>
                        <a:t>Thompson-MP, sa-TKE-EDMF, uGWD</a:t>
                      </a:r>
                      <a:endParaRPr b="1" sz="1200" u="none" cap="none" strike="noStrike">
                        <a:solidFill>
                          <a:srgbClr val="FF0000"/>
                        </a:solidFill>
                      </a:endParaRPr>
                    </a:p>
                  </a:txBody>
                  <a:tcPr marT="34300" marB="34300" marR="91450" marL="91450" anchor="ct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latin typeface="Calibri"/>
                          <a:ea typeface="Calibri"/>
                          <a:cs typeface="Calibri"/>
                          <a:sym typeface="Calibri"/>
                        </a:rPr>
                        <a:t>Initial perturbation</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EnKF f06 (previous cycle)</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EnKF f00 (</a:t>
                      </a:r>
                      <a:r>
                        <a:rPr b="1" lang="en" sz="1200" u="none" cap="none" strike="noStrike">
                          <a:solidFill>
                            <a:srgbClr val="FF0000"/>
                          </a:solidFill>
                        </a:rPr>
                        <a:t>early cycle</a:t>
                      </a:r>
                      <a:r>
                        <a:rPr b="1" lang="en" sz="1200" u="none" cap="none" strike="noStrike">
                          <a:solidFill>
                            <a:srgbClr val="0000FF"/>
                          </a:solidFill>
                        </a:rPr>
                        <a:t>)</a:t>
                      </a:r>
                      <a:endParaRPr b="1" sz="1200" u="none" cap="none" strike="noStrike"/>
                    </a:p>
                  </a:txBody>
                  <a:tcPr marT="34300" marB="34300" marR="91450" marL="91450" anchor="ctr"/>
                </a:tc>
              </a:tr>
              <a:tr h="25600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latin typeface="Calibri"/>
                          <a:ea typeface="Calibri"/>
                          <a:cs typeface="Calibri"/>
                          <a:sym typeface="Calibri"/>
                        </a:rPr>
                        <a:t>Model uncertainty</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5-scale SPPT and SKEB</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5-scale SPPT</a:t>
                      </a:r>
                      <a:r>
                        <a:rPr b="1" lang="en" sz="1200" u="none" cap="none" strike="noStrike">
                          <a:solidFill>
                            <a:srgbClr val="0000FF"/>
                          </a:solidFill>
                        </a:rPr>
                        <a:t>, </a:t>
                      </a:r>
                      <a:r>
                        <a:rPr b="1" lang="en" sz="1200" u="none" cap="none" strike="noStrike">
                          <a:solidFill>
                            <a:srgbClr val="0000FF"/>
                          </a:solidFill>
                          <a:latin typeface="Calibri"/>
                          <a:ea typeface="Calibri"/>
                          <a:cs typeface="Calibri"/>
                          <a:sym typeface="Calibri"/>
                        </a:rPr>
                        <a:t>SKEB, SP</a:t>
                      </a:r>
                      <a:r>
                        <a:rPr b="1" lang="en" sz="1200" u="none" cap="none" strike="noStrike">
                          <a:solidFill>
                            <a:srgbClr val="0000FF"/>
                          </a:solidFill>
                        </a:rPr>
                        <a:t>P, </a:t>
                      </a:r>
                      <a:r>
                        <a:rPr b="1" lang="en" sz="1200" u="none" cap="none" strike="noStrike">
                          <a:solidFill>
                            <a:srgbClr val="0000FF"/>
                          </a:solidFill>
                          <a:latin typeface="Calibri"/>
                          <a:ea typeface="Calibri"/>
                          <a:cs typeface="Calibri"/>
                          <a:sym typeface="Calibri"/>
                        </a:rPr>
                        <a:t>CA</a:t>
                      </a:r>
                      <a:endParaRPr b="1" sz="1200" u="none" cap="none" strike="noStrike">
                        <a:solidFill>
                          <a:srgbClr val="0000FF"/>
                        </a:solidFill>
                        <a:latin typeface="Calibri"/>
                        <a:ea typeface="Calibri"/>
                        <a:cs typeface="Calibri"/>
                        <a:sym typeface="Calibri"/>
                      </a:endParaRPr>
                    </a:p>
                  </a:txBody>
                  <a:tcPr marT="34300" marB="34300" marR="91450" marL="91450" anchor="ctr"/>
                </a:tc>
              </a:tr>
              <a:tr h="196225">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latin typeface="Calibri"/>
                          <a:ea typeface="Calibri"/>
                          <a:cs typeface="Calibri"/>
                          <a:sym typeface="Calibri"/>
                        </a:rPr>
                        <a:t>Boundary (ocean surface)</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NSST + 2-tiered SST</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NSST </a:t>
                      </a:r>
                      <a:endParaRPr b="1" sz="1200" u="none" cap="none" strike="noStrike"/>
                    </a:p>
                  </a:txBody>
                  <a:tcPr marT="34300" marB="34300" marR="91450" marL="91450" anchor="ctr"/>
                </a:tc>
              </a:tr>
              <a:tr h="21810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latin typeface="Calibri"/>
                          <a:ea typeface="Calibri"/>
                          <a:cs typeface="Calibri"/>
                          <a:sym typeface="Calibri"/>
                        </a:rPr>
                        <a:t>Resolutions</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solidFill>
                            <a:schemeClr val="dk2"/>
                          </a:solidFill>
                        </a:rPr>
                        <a:t>C384L64 (25km)</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b="1" lang="en" sz="1200" u="none" cap="none" strike="noStrike">
                          <a:solidFill>
                            <a:srgbClr val="0000FF"/>
                          </a:solidFill>
                          <a:latin typeface="Calibri"/>
                          <a:ea typeface="Calibri"/>
                          <a:cs typeface="Calibri"/>
                          <a:sym typeface="Calibri"/>
                        </a:rPr>
                        <a:t>C384</a:t>
                      </a:r>
                      <a:r>
                        <a:rPr b="1" lang="en" sz="1200" u="none" cap="none" strike="noStrike">
                          <a:solidFill>
                            <a:srgbClr val="FF0000"/>
                          </a:solidFill>
                          <a:latin typeface="Calibri"/>
                          <a:ea typeface="Calibri"/>
                          <a:cs typeface="Calibri"/>
                          <a:sym typeface="Calibri"/>
                        </a:rPr>
                        <a:t>L127</a:t>
                      </a:r>
                      <a:r>
                        <a:rPr b="1" lang="en" sz="1200" u="none" cap="none" strike="noStrike">
                          <a:solidFill>
                            <a:srgbClr val="0000FF"/>
                          </a:solidFill>
                          <a:latin typeface="Calibri"/>
                          <a:ea typeface="Calibri"/>
                          <a:cs typeface="Calibri"/>
                          <a:sym typeface="Calibri"/>
                        </a:rPr>
                        <a:t> (25km)</a:t>
                      </a:r>
                      <a:endParaRPr b="1" sz="1200" u="none" cap="none" strike="noStrike">
                        <a:solidFill>
                          <a:srgbClr val="0000FF"/>
                        </a:solidFill>
                        <a:latin typeface="Calibri"/>
                        <a:ea typeface="Calibri"/>
                        <a:cs typeface="Calibri"/>
                        <a:sym typeface="Calibri"/>
                      </a:endParaRPr>
                    </a:p>
                  </a:txBody>
                  <a:tcPr marT="34300" marB="34300" marR="91450" marL="91450" anchor="ctr"/>
                </a:tc>
              </a:tr>
              <a:tr h="1883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Land</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 </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solidFill>
                            <a:schemeClr val="dk2"/>
                          </a:solidFill>
                        </a:rPr>
                        <a:t>NOAH-LSM</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b="1" lang="en" sz="1200" u="none" cap="none" strike="noStrike">
                          <a:solidFill>
                            <a:srgbClr val="FF0000"/>
                          </a:solidFill>
                        </a:rPr>
                        <a:t>NOAH-MP</a:t>
                      </a:r>
                      <a:endParaRPr b="1" sz="1200" u="none" cap="none" strike="noStrike">
                        <a:solidFill>
                          <a:srgbClr val="FF0000"/>
                        </a:solidFill>
                      </a:endParaRPr>
                    </a:p>
                  </a:txBody>
                  <a:tcPr marT="34300" marB="34300" marR="91450" marL="91450" anchor="ctr"/>
                </a:tc>
              </a:tr>
              <a:tr h="19625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Initial perturbation</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Soil moisture</a:t>
                      </a:r>
                      <a:endParaRPr b="1" sz="1200" u="none" cap="none" strike="noStrike">
                        <a:solidFill>
                          <a:srgbClr val="0000FF"/>
                        </a:solidFill>
                      </a:endParaRPr>
                    </a:p>
                  </a:txBody>
                  <a:tcPr marT="34300" marB="34300" marR="91450" marL="91450" anchor="ctr"/>
                </a:tc>
              </a:tr>
              <a:tr h="251450">
                <a:tc rowSpan="3">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Ocean</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 </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MOM6 (0.25</a:t>
                      </a:r>
                      <a:r>
                        <a:rPr b="1" baseline="30000" lang="en" sz="1200" u="none" cap="none" strike="noStrike">
                          <a:solidFill>
                            <a:srgbClr val="0000FF"/>
                          </a:solidFill>
                        </a:rPr>
                        <a:t>o</a:t>
                      </a:r>
                      <a:r>
                        <a:rPr b="1" lang="en" sz="1200" u="none" cap="none" strike="noStrike">
                          <a:solidFill>
                            <a:srgbClr val="0000FF"/>
                          </a:solidFill>
                        </a:rPr>
                        <a:t>L75)</a:t>
                      </a:r>
                      <a:endParaRPr b="1" sz="1200" u="none" cap="none" strike="noStrike">
                        <a:solidFill>
                          <a:srgbClr val="0000FF"/>
                        </a:solidFill>
                      </a:endParaRPr>
                    </a:p>
                  </a:txBody>
                  <a:tcPr marT="34300" marB="34300" marR="91450" marL="91450" anchor="ct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Initial perturbation</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SOCA-Ens</a:t>
                      </a:r>
                      <a:endParaRPr b="1" sz="1200" u="none" cap="none" strike="noStrike">
                        <a:solidFill>
                          <a:srgbClr val="0000FF"/>
                        </a:solidFill>
                      </a:endParaRPr>
                    </a:p>
                  </a:txBody>
                  <a:tcPr marT="34300" marB="34300" marR="91450" marL="91450" anchor="ct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 uncertainty</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5-scale oSPPT and  ePBL</a:t>
                      </a:r>
                      <a:endParaRPr b="1" sz="1200" u="none" cap="none" strike="noStrike">
                        <a:solidFill>
                          <a:srgbClr val="0000FF"/>
                        </a:solidFill>
                      </a:endParaRPr>
                    </a:p>
                  </a:txBody>
                  <a:tcPr marT="34300" marB="34300" marR="91450" marL="91450" anchor="ctr"/>
                </a:tc>
              </a:tr>
              <a:tr h="2514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Ice</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 </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CICE6 (0.25</a:t>
                      </a:r>
                      <a:r>
                        <a:rPr b="1" baseline="30000" lang="en" sz="1200" u="none" cap="none" strike="noStrike">
                          <a:solidFill>
                            <a:srgbClr val="0000FF"/>
                          </a:solidFill>
                        </a:rPr>
                        <a:t>o</a:t>
                      </a:r>
                      <a:r>
                        <a:rPr b="1" lang="en" sz="1200" u="none" cap="none" strike="noStrike">
                          <a:solidFill>
                            <a:srgbClr val="0000FF"/>
                          </a:solidFill>
                        </a:rPr>
                        <a:t>)</a:t>
                      </a:r>
                      <a:endParaRPr b="1" sz="1200" u="none" cap="none" strike="noStrike">
                        <a:solidFill>
                          <a:srgbClr val="0000FF"/>
                        </a:solidFill>
                      </a:endParaRPr>
                    </a:p>
                  </a:txBody>
                  <a:tcPr marT="34300" marB="34300" marR="91450" marL="91450" anchor="ctr"/>
                </a:tc>
              </a:tr>
              <a:tr h="180475">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Initial condition</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N/A</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SOCA-Ens</a:t>
                      </a:r>
                      <a:endParaRPr b="1" sz="1200" u="none" cap="none" strike="noStrike">
                        <a:solidFill>
                          <a:srgbClr val="0000FF"/>
                        </a:solidFill>
                      </a:endParaRPr>
                    </a:p>
                  </a:txBody>
                  <a:tcPr marT="34300" marB="34300" marR="91450" marL="91450" anchor="ctr">
                    <a:lnB cap="flat" cmpd="sng" w="12700">
                      <a:solidFill>
                        <a:srgbClr val="000000"/>
                      </a:solidFill>
                      <a:prstDash val="solid"/>
                      <a:round/>
                      <a:headEnd len="sm" w="sm" type="none"/>
                      <a:tailEnd len="sm" w="sm" type="none"/>
                    </a:lnB>
                  </a:tcPr>
                </a:tc>
              </a:tr>
              <a:tr h="2514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Wave</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WW3 (one way)</a:t>
                      </a:r>
                      <a:endParaRPr b="1" sz="1200" u="none" cap="none" strike="noStrike">
                        <a:solidFill>
                          <a:schemeClr val="dk2"/>
                        </a:solidFill>
                      </a:endParaRPr>
                    </a:p>
                  </a:txBody>
                  <a:tcPr marT="34300" marB="34300" marR="91450" marL="91450" anchor="ctr">
                    <a:lnR cap="flat" cmpd="sng" w="1270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WW3 (</a:t>
                      </a:r>
                      <a:r>
                        <a:rPr b="1" lang="en" sz="1200" u="none" cap="none" strike="noStrike">
                          <a:solidFill>
                            <a:srgbClr val="FF0000"/>
                          </a:solidFill>
                        </a:rPr>
                        <a:t>2-way</a:t>
                      </a:r>
                      <a:r>
                        <a:rPr b="1" lang="en" sz="1200" u="none" cap="none" strike="noStrike">
                          <a:solidFill>
                            <a:srgbClr val="0000FF"/>
                          </a:solidFill>
                        </a:rPr>
                        <a:t>) (0.25</a:t>
                      </a:r>
                      <a:r>
                        <a:rPr b="1" baseline="30000" lang="en" sz="1200" u="none" cap="none" strike="noStrike">
                          <a:solidFill>
                            <a:srgbClr val="0000FF"/>
                          </a:solidFill>
                        </a:rPr>
                        <a:t>o</a:t>
                      </a:r>
                      <a:r>
                        <a:rPr b="1" lang="en" sz="1200" u="none" cap="none" strike="noStrike">
                          <a:solidFill>
                            <a:srgbClr val="0000FF"/>
                          </a:solidFill>
                        </a:rPr>
                        <a:t> lat/lon grid)</a:t>
                      </a:r>
                      <a:endParaRPr b="1" sz="1200" u="none" cap="none" strike="noStrike">
                        <a:solidFill>
                          <a:srgbClr val="0000FF"/>
                        </a:solidFill>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rgbClr val="0000FF"/>
                        </a:solidFill>
                      </a:endParaRPr>
                    </a:p>
                  </a:txBody>
                  <a:tcPr marT="34300" marB="34300" marR="91450" marL="91450" anchor="ctr">
                    <a:lnT cap="flat" cmpd="sng" w="12700">
                      <a:solidFill>
                        <a:srgbClr val="000000"/>
                      </a:solidFill>
                      <a:prstDash val="solid"/>
                      <a:round/>
                      <a:headEnd len="sm" w="sm" type="none"/>
                      <a:tailEnd len="sm" w="sm" type="none"/>
                    </a:lnT>
                  </a:tcP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Aerosol</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2"/>
                          </a:solidFill>
                        </a:rPr>
                        <a:t>Model</a:t>
                      </a:r>
                      <a:endParaRPr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2"/>
                          </a:solidFill>
                        </a:rPr>
                        <a:t>GOCART (one way)</a:t>
                      </a:r>
                      <a:endParaRPr b="1" sz="1200" u="none" cap="none" strike="noStrike">
                        <a:solidFill>
                          <a:schemeClr val="dk2"/>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rPr>
                        <a:t>GOCART (</a:t>
                      </a:r>
                      <a:r>
                        <a:rPr b="1" lang="en" sz="1200" u="none" cap="none" strike="noStrike">
                          <a:solidFill>
                            <a:srgbClr val="FF0000"/>
                          </a:solidFill>
                        </a:rPr>
                        <a:t>2-way</a:t>
                      </a:r>
                      <a:r>
                        <a:rPr b="1" lang="en" sz="1200" u="none" cap="none" strike="noStrike">
                          <a:solidFill>
                            <a:srgbClr val="0000FF"/>
                          </a:solidFill>
                        </a:rPr>
                        <a:t>)</a:t>
                      </a:r>
                      <a:endParaRPr b="1" sz="1200" u="none" cap="none" strike="noStrike">
                        <a:solidFill>
                          <a:srgbClr val="0000FF"/>
                        </a:solidFill>
                      </a:endParaRPr>
                    </a:p>
                  </a:txBody>
                  <a:tcPr marT="34300" marB="34300" marR="91450" marL="91450" anchor="ctr"/>
                </a:tc>
              </a:tr>
            </a:tbl>
          </a:graphicData>
        </a:graphic>
      </p:graphicFrame>
      <p:sp>
        <p:nvSpPr>
          <p:cNvPr id="234" name="Google Shape;234;p11"/>
          <p:cNvSpPr/>
          <p:nvPr/>
        </p:nvSpPr>
        <p:spPr>
          <a:xfrm>
            <a:off x="5992175" y="2761525"/>
            <a:ext cx="2451000" cy="12555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8382325" y="2651850"/>
            <a:ext cx="664500" cy="273900"/>
          </a:xfrm>
          <a:prstGeom prst="wedgeRectCallout">
            <a:avLst>
              <a:gd fmla="val -68567" name="adj1"/>
              <a:gd fmla="val 118213" name="adj2"/>
            </a:avLst>
          </a:prstGeom>
          <a:solidFill>
            <a:srgbClr val="FFF2CC"/>
          </a:solid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FF"/>
                </a:solidFill>
                <a:latin typeface="Arial"/>
                <a:ea typeface="Arial"/>
                <a:cs typeface="Arial"/>
                <a:sym typeface="Arial"/>
              </a:rPr>
              <a:t>new</a:t>
            </a:r>
            <a:endParaRPr b="1" i="0" sz="1400" u="none" cap="none" strike="noStrike">
              <a:solidFill>
                <a:srgbClr val="FF00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txBox="1"/>
          <p:nvPr>
            <p:ph type="title"/>
          </p:nvPr>
        </p:nvSpPr>
        <p:spPr>
          <a:xfrm>
            <a:off x="324025" y="61275"/>
            <a:ext cx="8722800" cy="43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FF"/>
              </a:buClr>
              <a:buSzPts val="2880"/>
              <a:buFont typeface="Calibri"/>
              <a:buNone/>
            </a:pPr>
            <a:r>
              <a:rPr lang="en" sz="2400">
                <a:solidFill>
                  <a:srgbClr val="0000FF"/>
                </a:solidFill>
              </a:rPr>
              <a:t>NCEP </a:t>
            </a:r>
            <a:r>
              <a:rPr b="1" lang="en" sz="2400">
                <a:solidFill>
                  <a:srgbClr val="0000FF"/>
                </a:solidFill>
              </a:rPr>
              <a:t>G</a:t>
            </a:r>
            <a:r>
              <a:rPr lang="en" sz="2400">
                <a:solidFill>
                  <a:srgbClr val="0000FF"/>
                </a:solidFill>
              </a:rPr>
              <a:t>lobal Ensemble Forecast System (Support</a:t>
            </a:r>
            <a:r>
              <a:rPr b="1" lang="en" sz="2400">
                <a:solidFill>
                  <a:srgbClr val="0000FF"/>
                </a:solidFill>
              </a:rPr>
              <a:t>)</a:t>
            </a:r>
            <a:endParaRPr sz="2400"/>
          </a:p>
        </p:txBody>
      </p:sp>
      <p:graphicFrame>
        <p:nvGraphicFramePr>
          <p:cNvPr id="241" name="Google Shape;241;p12"/>
          <p:cNvGraphicFramePr/>
          <p:nvPr/>
        </p:nvGraphicFramePr>
        <p:xfrm>
          <a:off x="420600" y="656953"/>
          <a:ext cx="3000000" cy="3000000"/>
        </p:xfrm>
        <a:graphic>
          <a:graphicData uri="http://schemas.openxmlformats.org/drawingml/2006/table">
            <a:tbl>
              <a:tblPr bandRow="1" firstRow="1">
                <a:noFill/>
                <a:tableStyleId>{6BB5953E-7A74-4543-A937-156147B4CE19}</a:tableStyleId>
              </a:tblPr>
              <a:tblGrid>
                <a:gridCol w="843450"/>
                <a:gridCol w="1607300"/>
                <a:gridCol w="2793575"/>
                <a:gridCol w="2980525"/>
              </a:tblGrid>
              <a:tr h="2180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latin typeface="Calibri"/>
                          <a:ea typeface="Calibri"/>
                          <a:cs typeface="Calibri"/>
                          <a:sym typeface="Calibri"/>
                        </a:rPr>
                        <a:t>Components</a:t>
                      </a:r>
                      <a:endParaRPr b="1" sz="1200" u="none" cap="none" strike="noStrike">
                        <a:solidFill>
                          <a:srgbClr val="111111"/>
                        </a:solidFill>
                        <a:latin typeface="Calibri"/>
                        <a:ea typeface="Calibri"/>
                        <a:cs typeface="Calibri"/>
                        <a:sym typeface="Calibri"/>
                      </a:endParaRPr>
                    </a:p>
                  </a:txBody>
                  <a:tcPr marT="34300" marB="34300" marR="91450" marL="91450"/>
                </a:tc>
                <a:tc hMerge="1"/>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solidFill>
                            <a:srgbClr val="111111"/>
                          </a:solidFill>
                        </a:rPr>
                        <a:t>V12 (Oct. 2020)</a:t>
                      </a:r>
                      <a:endParaRPr sz="1200" u="none" cap="none" strike="noStrike">
                        <a:solidFill>
                          <a:srgbClr val="111111"/>
                        </a:solidFill>
                      </a:endParaRPr>
                    </a:p>
                  </a:txBody>
                  <a:tcPr marT="34300" marB="34300"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solidFill>
                            <a:srgbClr val="0000FF"/>
                          </a:solidFill>
                          <a:latin typeface="Calibri"/>
                          <a:ea typeface="Calibri"/>
                          <a:cs typeface="Calibri"/>
                          <a:sym typeface="Calibri"/>
                        </a:rPr>
                        <a:t>V1</a:t>
                      </a:r>
                      <a:r>
                        <a:rPr lang="en" sz="1200" u="none" cap="none" strike="noStrike">
                          <a:solidFill>
                            <a:srgbClr val="0000FF"/>
                          </a:solidFill>
                        </a:rPr>
                        <a:t>3</a:t>
                      </a:r>
                      <a:r>
                        <a:rPr lang="en" sz="1200" u="none" cap="none" strike="noStrike">
                          <a:solidFill>
                            <a:srgbClr val="0000FF"/>
                          </a:solidFill>
                          <a:latin typeface="Calibri"/>
                          <a:ea typeface="Calibri"/>
                          <a:cs typeface="Calibri"/>
                          <a:sym typeface="Calibri"/>
                        </a:rPr>
                        <a:t> (Q2FY25)</a:t>
                      </a:r>
                      <a:endParaRPr sz="1200" u="none" cap="none" strike="noStrike"/>
                    </a:p>
                  </a:txBody>
                  <a:tcPr marT="34300" marB="34300" marR="91450" marL="91450"/>
                </a:tc>
              </a:tr>
              <a:tr h="212000">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Forecast frequency and leads</a:t>
                      </a:r>
                      <a:endParaRPr b="1" sz="1200" u="none" cap="none" strike="noStrike">
                        <a:solidFill>
                          <a:srgbClr val="111111"/>
                        </a:solidFill>
                      </a:endParaRPr>
                    </a:p>
                  </a:txBody>
                  <a:tcPr marT="34300" marB="34300" marR="91450" marL="91450" anchor="ct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35 days (00UTC); 16 days (06, 12, 18UTC)</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FF0000"/>
                          </a:solidFill>
                        </a:rPr>
                        <a:t>35/48 days (00UTC); </a:t>
                      </a:r>
                      <a:r>
                        <a:rPr lang="en" sz="1200" u="none" cap="none" strike="noStrike">
                          <a:solidFill>
                            <a:srgbClr val="0000FF"/>
                          </a:solidFill>
                        </a:rPr>
                        <a:t>16 days (06, 12, 18UTC)</a:t>
                      </a:r>
                      <a:endParaRPr sz="1200" u="none" cap="none" strike="noStrike">
                        <a:solidFill>
                          <a:srgbClr val="0000FF"/>
                        </a:solidFill>
                      </a:endParaRPr>
                    </a:p>
                  </a:txBody>
                  <a:tcPr marT="34300" marB="34300" marR="91450" marL="91450" anchor="ctr"/>
                </a:tc>
              </a:tr>
              <a:tr h="212000">
                <a:tc rowSpan="3">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Atmos</a:t>
                      </a:r>
                      <a:endParaRPr b="1" sz="1200" u="none" cap="none" strike="noStrike">
                        <a:solidFill>
                          <a:srgbClr val="111111"/>
                        </a:solidFill>
                      </a:endParaRPr>
                    </a:p>
                  </a:txBody>
                  <a:tcPr marT="34300" marB="34300" marR="91450" marL="91450" anchor="ctr"/>
                </a:tc>
                <a:tc rowSpan="3">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Day 1-10, every 3 hours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Day 1-10, every 3 hours</a:t>
                      </a:r>
                      <a:endParaRPr sz="1200" u="none" cap="none" strike="noStrike"/>
                    </a:p>
                  </a:txBody>
                  <a:tcPr marT="34300" marB="34300" marR="91450" marL="91450" anchor="ctr"/>
                </a:tc>
              </a:tr>
              <a:tr h="21200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&gt; day-10, every 6 hours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&gt; day-10, every 6 hours</a:t>
                      </a:r>
                      <a:endParaRPr sz="1200" u="none" cap="none" strike="noStrike">
                        <a:solidFill>
                          <a:srgbClr val="0000FF"/>
                        </a:solidFill>
                      </a:endParaRPr>
                    </a:p>
                  </a:txBody>
                  <a:tcPr marT="34300" marB="34300" marR="91450" marL="91450" anchor="ctr"/>
                </a:tc>
              </a:tr>
              <a:tr h="21200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Top level : 10 hPa</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FF0000"/>
                          </a:solidFill>
                        </a:rPr>
                        <a:t>Top level: 1 hPa</a:t>
                      </a:r>
                      <a:endParaRPr sz="1200" u="none" cap="none" strike="noStrike">
                        <a:solidFill>
                          <a:srgbClr val="FF0000"/>
                        </a:solidFill>
                      </a:endParaRPr>
                    </a:p>
                  </a:txBody>
                  <a:tcPr marT="34300" marB="34300" marR="91450" marL="91450" anchor="ctr"/>
                </a:tc>
              </a:tr>
              <a:tr h="1883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Land</a:t>
                      </a:r>
                      <a:endParaRPr b="1" sz="1200" u="none" cap="none" strike="noStrike">
                        <a:solidFill>
                          <a:srgbClr val="111111"/>
                        </a:solidFill>
                      </a:endParaRPr>
                    </a:p>
                  </a:txBody>
                  <a:tcPr marT="34300" marB="34300"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000000"/>
                          </a:solidFill>
                        </a:rPr>
                        <a:t>Day 1-10, every 3 hours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 sz="1200" u="none" cap="none" strike="noStrike">
                          <a:solidFill>
                            <a:srgbClr val="0000FF"/>
                          </a:solidFill>
                        </a:rPr>
                        <a:t>Day 1-10, every 3 hours</a:t>
                      </a:r>
                      <a:endParaRPr sz="1200" u="none" cap="none" strike="noStrike"/>
                    </a:p>
                  </a:txBody>
                  <a:tcPr marT="34300" marB="34300" marR="91450" marL="91450" anchor="ctr"/>
                </a:tc>
              </a:tr>
              <a:tr h="19625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&gt; day-10, every 6 hours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&gt; day-10, every 6 hours</a:t>
                      </a:r>
                      <a:endParaRPr sz="1200" u="none" cap="none" strike="noStrike">
                        <a:solidFill>
                          <a:srgbClr val="0000FF"/>
                        </a:solidFill>
                      </a:endParaRPr>
                    </a:p>
                  </a:txBody>
                  <a:tcPr marT="34300" marB="34300" marR="91450" marL="91450" anchor="ctr"/>
                </a:tc>
              </a:tr>
              <a:tr h="2514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Ocean</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N/A</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Average for 24 hours</a:t>
                      </a:r>
                      <a:endParaRPr sz="1200" u="none" cap="none" strike="noStrike">
                        <a:solidFill>
                          <a:srgbClr val="0000FF"/>
                        </a:solidFill>
                      </a:endParaRPr>
                    </a:p>
                  </a:txBody>
                  <a:tcPr marT="34300" marB="34300" marR="91450" marL="91450" anchor="ct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(NetCDF)</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N/A</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Average for 24 hours</a:t>
                      </a:r>
                      <a:endParaRPr sz="1200" u="none" cap="none" strike="noStrike">
                        <a:solidFill>
                          <a:srgbClr val="0000FF"/>
                        </a:solidFill>
                      </a:endParaRPr>
                    </a:p>
                  </a:txBody>
                  <a:tcPr marT="34300" marB="34300" marR="91450" marL="91450" anchor="ctr"/>
                </a:tc>
              </a:tr>
              <a:tr h="2514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Ice</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N/A</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Average for 24 hours</a:t>
                      </a:r>
                      <a:endParaRPr sz="1200" u="none" cap="none" strike="noStrike">
                        <a:solidFill>
                          <a:srgbClr val="0000FF"/>
                        </a:solidFill>
                      </a:endParaRPr>
                    </a:p>
                  </a:txBody>
                  <a:tcPr marT="34300" marB="34300" marR="91450" marL="91450" anchor="ctr"/>
                </a:tc>
              </a:tr>
              <a:tr h="1804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(NetCDF)</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N/A</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Average for 24 hours</a:t>
                      </a:r>
                      <a:endParaRPr sz="1200" u="none" cap="none" strike="noStrike">
                        <a:solidFill>
                          <a:srgbClr val="0000FF"/>
                        </a:solidFill>
                      </a:endParaRPr>
                    </a:p>
                  </a:txBody>
                  <a:tcPr marT="34300" marB="34300" marR="91450" marL="91450" anchor="ctr"/>
                </a:tc>
              </a:tr>
              <a:tr h="25145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Wave</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Out to 16 days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The same as atmosphere</a:t>
                      </a:r>
                      <a:endParaRPr sz="1200" u="none" cap="none" strike="noStrike">
                        <a:solidFill>
                          <a:srgbClr val="0000FF"/>
                        </a:solidFill>
                      </a:endParaRPr>
                    </a:p>
                  </a:txBody>
                  <a:tcPr marT="34300" marB="34300" marR="91450" marL="91450" anchor="ctr"/>
                </a:tc>
              </a:tr>
              <a:tr h="251450">
                <a:tc vMerge="1"/>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0000FF"/>
                        </a:solidFill>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Aerosol</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Output (GRIB2</a:t>
                      </a:r>
                      <a:endParaRPr b="1" sz="12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Day 1-5, every 3 hours</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The same as atmosphere</a:t>
                      </a:r>
                      <a:endParaRPr sz="1200" u="none" cap="none" strike="noStrike">
                        <a:solidFill>
                          <a:srgbClr val="0000FF"/>
                        </a:solidFill>
                      </a:endParaRPr>
                    </a:p>
                  </a:txBody>
                  <a:tcPr marT="34300" marB="34300" marR="91450" marL="91450" anchor="ctr"/>
                </a:tc>
              </a:tr>
              <a:tr h="251450">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Reanalysis</a:t>
                      </a:r>
                      <a:endParaRPr b="1" sz="1200" u="none" cap="none" strike="noStrike">
                        <a:solidFill>
                          <a:srgbClr val="111111"/>
                        </a:solidFill>
                      </a:endParaRPr>
                    </a:p>
                  </a:txBody>
                  <a:tcPr marT="34300" marB="34300" marR="91450" marL="91450" anchor="ct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20 years (2000 - 2020)</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30 years (1994 - 2023)</a:t>
                      </a:r>
                      <a:endParaRPr sz="1200" u="none" cap="none" strike="noStrike">
                        <a:solidFill>
                          <a:srgbClr val="0000FF"/>
                        </a:solidFill>
                      </a:endParaRPr>
                    </a:p>
                  </a:txBody>
                  <a:tcPr marT="34300" marB="34300" marR="91450" marL="91450" anchor="ctr"/>
                </a:tc>
              </a:tr>
              <a:tr h="251450">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111111"/>
                          </a:solidFill>
                        </a:rPr>
                        <a:t>Reforecast</a:t>
                      </a:r>
                      <a:endParaRPr b="1" sz="1200" u="none" cap="none" strike="noStrike">
                        <a:solidFill>
                          <a:srgbClr val="111111"/>
                        </a:solidFill>
                      </a:endParaRPr>
                    </a:p>
                  </a:txBody>
                  <a:tcPr marT="34300" marB="34300" marR="91450" marL="91450" anchor="ct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00"/>
                          </a:solidFill>
                        </a:rPr>
                        <a:t>31 years (1989 - 2020)</a:t>
                      </a:r>
                      <a:endParaRPr sz="1200" u="none" cap="none" strike="noStrike">
                        <a:solidFill>
                          <a:srgbClr val="000000"/>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rPr>
                        <a:t>30 years (1994 - 2023)</a:t>
                      </a:r>
                      <a:endParaRPr sz="1200" u="none" cap="none" strike="noStrike">
                        <a:solidFill>
                          <a:srgbClr val="0000FF"/>
                        </a:solidFill>
                      </a:endParaRPr>
                    </a:p>
                  </a:txBody>
                  <a:tcPr marT="34300" marB="34300" marR="91450" marL="91450" anchor="ctr"/>
                </a:tc>
              </a:tr>
            </a:tbl>
          </a:graphicData>
        </a:graphic>
      </p:graphicFrame>
      <p:sp>
        <p:nvSpPr>
          <p:cNvPr id="242" name="Google Shape;242;p12"/>
          <p:cNvSpPr/>
          <p:nvPr/>
        </p:nvSpPr>
        <p:spPr>
          <a:xfrm>
            <a:off x="6069850" y="2403975"/>
            <a:ext cx="2200800" cy="10395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p:nvPr/>
        </p:nvSpPr>
        <p:spPr>
          <a:xfrm>
            <a:off x="8209725" y="2332550"/>
            <a:ext cx="664500" cy="273900"/>
          </a:xfrm>
          <a:prstGeom prst="wedgeRectCallout">
            <a:avLst>
              <a:gd fmla="val -68567" name="adj1"/>
              <a:gd fmla="val 118213" name="adj2"/>
            </a:avLst>
          </a:prstGeom>
          <a:solidFill>
            <a:srgbClr val="FFF2CC"/>
          </a:solid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FF"/>
                </a:solidFill>
                <a:latin typeface="Arial"/>
                <a:ea typeface="Arial"/>
                <a:cs typeface="Arial"/>
                <a:sym typeface="Arial"/>
              </a:rPr>
              <a:t>new</a:t>
            </a:r>
            <a:endParaRPr b="1" i="0" sz="1400" u="none" cap="none" strike="noStrike">
              <a:solidFill>
                <a:srgbClr val="FF00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513525" y="0"/>
            <a:ext cx="7021200" cy="647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000FF"/>
                </a:solidFill>
              </a:rPr>
              <a:t>Expectations</a:t>
            </a:r>
            <a:endParaRPr>
              <a:solidFill>
                <a:srgbClr val="0000FF"/>
              </a:solidFill>
            </a:endParaRPr>
          </a:p>
        </p:txBody>
      </p:sp>
      <p:sp>
        <p:nvSpPr>
          <p:cNvPr id="249" name="Google Shape;249;p13"/>
          <p:cNvSpPr txBox="1"/>
          <p:nvPr>
            <p:ph idx="4294967295" type="body"/>
          </p:nvPr>
        </p:nvSpPr>
        <p:spPr>
          <a:xfrm>
            <a:off x="274850" y="696225"/>
            <a:ext cx="8264100" cy="4113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800"/>
              </a:spcBef>
              <a:spcAft>
                <a:spcPts val="0"/>
              </a:spcAft>
              <a:buClr>
                <a:srgbClr val="111111"/>
              </a:buClr>
              <a:buSzPts val="2000"/>
              <a:buChar char="●"/>
            </a:pPr>
            <a:r>
              <a:rPr lang="en" sz="2000">
                <a:solidFill>
                  <a:srgbClr val="111111"/>
                </a:solidFill>
              </a:rPr>
              <a:t>The benefits from coupled GEFS (Global Ensemble Forecast System)</a:t>
            </a:r>
            <a:endParaRPr sz="2000">
              <a:solidFill>
                <a:srgbClr val="111111"/>
              </a:solidFill>
            </a:endParaRPr>
          </a:p>
          <a:p>
            <a:pPr indent="-355600" lvl="0" marL="457200" rtl="0" algn="l">
              <a:lnSpc>
                <a:spcPct val="100000"/>
              </a:lnSpc>
              <a:spcBef>
                <a:spcPts val="1200"/>
              </a:spcBef>
              <a:spcAft>
                <a:spcPts val="0"/>
              </a:spcAft>
              <a:buClr>
                <a:srgbClr val="111111"/>
              </a:buClr>
              <a:buSzPts val="2000"/>
              <a:buChar char="●"/>
            </a:pPr>
            <a:r>
              <a:rPr lang="en" sz="2000">
                <a:solidFill>
                  <a:srgbClr val="111111"/>
                </a:solidFill>
              </a:rPr>
              <a:t>Further improvement of probabilistic weather forecasting</a:t>
            </a:r>
            <a:endParaRPr sz="2000">
              <a:solidFill>
                <a:srgbClr val="111111"/>
              </a:solidFill>
            </a:endParaRPr>
          </a:p>
          <a:p>
            <a:pPr indent="-355600" lvl="1" marL="914400" rtl="0" algn="l">
              <a:lnSpc>
                <a:spcPct val="100000"/>
              </a:lnSpc>
              <a:spcBef>
                <a:spcPts val="1200"/>
              </a:spcBef>
              <a:spcAft>
                <a:spcPts val="0"/>
              </a:spcAft>
              <a:buClr>
                <a:srgbClr val="111111"/>
              </a:buClr>
              <a:buSzPts val="2000"/>
              <a:buChar char="○"/>
            </a:pPr>
            <a:r>
              <a:rPr lang="en" sz="2000">
                <a:solidFill>
                  <a:srgbClr val="111111"/>
                </a:solidFill>
              </a:rPr>
              <a:t>Including PQPF, T2m and TC</a:t>
            </a:r>
            <a:endParaRPr sz="2000">
              <a:solidFill>
                <a:srgbClr val="111111"/>
              </a:solidFill>
            </a:endParaRPr>
          </a:p>
          <a:p>
            <a:pPr indent="-355600" lvl="0" marL="457200" rtl="0" algn="l">
              <a:lnSpc>
                <a:spcPct val="100000"/>
              </a:lnSpc>
              <a:spcBef>
                <a:spcPts val="1200"/>
              </a:spcBef>
              <a:spcAft>
                <a:spcPts val="0"/>
              </a:spcAft>
              <a:buClr>
                <a:srgbClr val="111111"/>
              </a:buClr>
              <a:buSzPts val="2000"/>
              <a:buChar char="●"/>
            </a:pPr>
            <a:r>
              <a:rPr lang="en" sz="2000">
                <a:solidFill>
                  <a:srgbClr val="111111"/>
                </a:solidFill>
              </a:rPr>
              <a:t>Improvement of MJO predictions</a:t>
            </a:r>
            <a:endParaRPr sz="2000">
              <a:solidFill>
                <a:srgbClr val="111111"/>
              </a:solidFill>
            </a:endParaRPr>
          </a:p>
          <a:p>
            <a:pPr indent="-355600" lvl="1" marL="914400" rtl="0" algn="l">
              <a:lnSpc>
                <a:spcPct val="100000"/>
              </a:lnSpc>
              <a:spcBef>
                <a:spcPts val="1200"/>
              </a:spcBef>
              <a:spcAft>
                <a:spcPts val="0"/>
              </a:spcAft>
              <a:buClr>
                <a:srgbClr val="111111"/>
              </a:buClr>
              <a:buSzPts val="2000"/>
              <a:buChar char="○"/>
            </a:pPr>
            <a:r>
              <a:rPr lang="en" sz="2000">
                <a:solidFill>
                  <a:srgbClr val="111111"/>
                </a:solidFill>
              </a:rPr>
              <a:t>Including propagation, intensity and skill</a:t>
            </a:r>
            <a:endParaRPr sz="2000">
              <a:solidFill>
                <a:srgbClr val="111111"/>
              </a:solidFill>
            </a:endParaRPr>
          </a:p>
          <a:p>
            <a:pPr indent="-355600" lvl="0" marL="457200" rtl="0" algn="l">
              <a:lnSpc>
                <a:spcPct val="100000"/>
              </a:lnSpc>
              <a:spcBef>
                <a:spcPts val="1200"/>
              </a:spcBef>
              <a:spcAft>
                <a:spcPts val="0"/>
              </a:spcAft>
              <a:buClr>
                <a:srgbClr val="111111"/>
              </a:buClr>
              <a:buSzPts val="2000"/>
              <a:buChar char="●"/>
            </a:pPr>
            <a:r>
              <a:rPr lang="en" sz="2000">
                <a:solidFill>
                  <a:srgbClr val="111111"/>
                </a:solidFill>
              </a:rPr>
              <a:t>Improvements from two way coupling between atmosphere/waves/aerosol </a:t>
            </a:r>
            <a:endParaRPr sz="2000">
              <a:solidFill>
                <a:srgbClr val="111111"/>
              </a:solidFill>
            </a:endParaRPr>
          </a:p>
          <a:p>
            <a:pPr indent="-355600" lvl="0" marL="457200" rtl="0" algn="l">
              <a:lnSpc>
                <a:spcPct val="100000"/>
              </a:lnSpc>
              <a:spcBef>
                <a:spcPts val="1200"/>
              </a:spcBef>
              <a:spcAft>
                <a:spcPts val="0"/>
              </a:spcAft>
              <a:buClr>
                <a:srgbClr val="111111"/>
              </a:buClr>
              <a:buSzPts val="2000"/>
              <a:buChar char="●"/>
            </a:pPr>
            <a:r>
              <a:rPr lang="en" sz="2000">
                <a:solidFill>
                  <a:srgbClr val="111111"/>
                </a:solidFill>
              </a:rPr>
              <a:t>New products for the ocean and sea ice</a:t>
            </a:r>
            <a:endParaRPr sz="2000">
              <a:solidFill>
                <a:srgbClr val="111111"/>
              </a:solidFill>
            </a:endParaRPr>
          </a:p>
          <a:p>
            <a:pPr indent="-355600" lvl="0" marL="457200" rtl="0" algn="l">
              <a:lnSpc>
                <a:spcPct val="100000"/>
              </a:lnSpc>
              <a:spcBef>
                <a:spcPts val="1200"/>
              </a:spcBef>
              <a:spcAft>
                <a:spcPts val="0"/>
              </a:spcAft>
              <a:buClr>
                <a:srgbClr val="111111"/>
              </a:buClr>
              <a:buSzPts val="2000"/>
              <a:buChar char="●"/>
            </a:pPr>
            <a:r>
              <a:rPr lang="en" sz="2000">
                <a:solidFill>
                  <a:srgbClr val="111111"/>
                </a:solidFill>
              </a:rPr>
              <a:t>30 years GEFSv13 reforecast</a:t>
            </a:r>
            <a:endParaRPr sz="2000">
              <a:solidFill>
                <a:srgbClr val="111111"/>
              </a:solidFill>
            </a:endParaRPr>
          </a:p>
          <a:p>
            <a:pPr indent="0" lvl="0" marL="0" rtl="0" algn="l">
              <a:lnSpc>
                <a:spcPct val="100000"/>
              </a:lnSpc>
              <a:spcBef>
                <a:spcPts val="1200"/>
              </a:spcBef>
              <a:spcAft>
                <a:spcPts val="1200"/>
              </a:spcAft>
              <a:buSzPts val="1300"/>
              <a:buNone/>
            </a:pPr>
            <a:r>
              <a:t/>
            </a:r>
            <a:endParaRPr sz="2000">
              <a:solidFill>
                <a:srgbClr val="11111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327600" y="0"/>
            <a:ext cx="8816400" cy="487800"/>
          </a:xfrm>
          <a:prstGeom prst="rect">
            <a:avLst/>
          </a:prstGeom>
          <a:noFill/>
          <a:ln>
            <a:noFill/>
          </a:ln>
        </p:spPr>
        <p:txBody>
          <a:bodyPr anchorCtr="0" anchor="ctr" bIns="51425" lIns="51425" spcFirstLastPara="1" rIns="51425" wrap="square" tIns="51425">
            <a:normAutofit fontScale="90000"/>
          </a:bodyPr>
          <a:lstStyle/>
          <a:p>
            <a:pPr indent="0" lvl="0" marL="0" rtl="0" algn="l">
              <a:lnSpc>
                <a:spcPct val="100000"/>
              </a:lnSpc>
              <a:spcBef>
                <a:spcPts val="0"/>
              </a:spcBef>
              <a:spcAft>
                <a:spcPts val="0"/>
              </a:spcAft>
              <a:buSzPct val="35611"/>
              <a:buNone/>
            </a:pPr>
            <a:r>
              <a:rPr lang="en" sz="2780">
                <a:solidFill>
                  <a:srgbClr val="0000FF"/>
                </a:solidFill>
              </a:rPr>
              <a:t>GEFSv13 Prototype Experiments - EOS highlights</a:t>
            </a:r>
            <a:endParaRPr sz="2780">
              <a:solidFill>
                <a:srgbClr val="0000FF"/>
              </a:solidFill>
            </a:endParaRPr>
          </a:p>
        </p:txBody>
      </p:sp>
      <p:pic>
        <p:nvPicPr>
          <p:cNvPr id="255" name="Google Shape;255;p14"/>
          <p:cNvPicPr preferRelativeResize="0"/>
          <p:nvPr/>
        </p:nvPicPr>
        <p:blipFill rotWithShape="1">
          <a:blip r:embed="rId3">
            <a:alphaModFix/>
          </a:blip>
          <a:srcRect b="0" l="0" r="0" t="0"/>
          <a:stretch/>
        </p:blipFill>
        <p:spPr>
          <a:xfrm>
            <a:off x="377475" y="487800"/>
            <a:ext cx="3715725" cy="4350900"/>
          </a:xfrm>
          <a:prstGeom prst="rect">
            <a:avLst/>
          </a:prstGeom>
          <a:noFill/>
          <a:ln>
            <a:noFill/>
          </a:ln>
        </p:spPr>
      </p:pic>
      <p:sp>
        <p:nvSpPr>
          <p:cNvPr id="256" name="Google Shape;256;p14"/>
          <p:cNvSpPr txBox="1"/>
          <p:nvPr/>
        </p:nvSpPr>
        <p:spPr>
          <a:xfrm>
            <a:off x="2593350" y="447525"/>
            <a:ext cx="6542100" cy="738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1" lang="en" sz="1200" u="none" cap="none" strike="noStrike">
                <a:solidFill>
                  <a:srgbClr val="0000FF"/>
                </a:solidFill>
                <a:latin typeface="Arial"/>
                <a:ea typeface="Arial"/>
                <a:cs typeface="Arial"/>
                <a:sym typeface="Arial"/>
              </a:rPr>
              <a:t>Editor’s highlights - JGR Atmosphere (2023) --- Zhu, Y., B. Fu, B. Yang, H. Guan, E. Sinsky, W. Li, J. Peng, X. Xue, D. Hou, X.-Z. Liang and S. Shin, 2023: Quantify the Coupled GEFS Forecast Uncertainty for the Weather and Subseasonal Prediction.</a:t>
            </a:r>
            <a:endParaRPr b="0" i="1" sz="1200" u="none" cap="none" strike="noStrike">
              <a:solidFill>
                <a:srgbClr val="0000FF"/>
              </a:solidFill>
              <a:latin typeface="Arial"/>
              <a:ea typeface="Arial"/>
              <a:cs typeface="Arial"/>
              <a:sym typeface="Arial"/>
            </a:endParaRPr>
          </a:p>
        </p:txBody>
      </p:sp>
      <p:pic>
        <p:nvPicPr>
          <p:cNvPr id="257" name="Google Shape;257;p14"/>
          <p:cNvPicPr preferRelativeResize="0"/>
          <p:nvPr/>
        </p:nvPicPr>
        <p:blipFill rotWithShape="1">
          <a:blip r:embed="rId4">
            <a:alphaModFix/>
          </a:blip>
          <a:srcRect b="0" l="0" r="0" t="0"/>
          <a:stretch/>
        </p:blipFill>
        <p:spPr>
          <a:xfrm>
            <a:off x="4572000" y="1186425"/>
            <a:ext cx="4563451" cy="3584974"/>
          </a:xfrm>
          <a:prstGeom prst="rect">
            <a:avLst/>
          </a:prstGeom>
          <a:noFill/>
          <a:ln>
            <a:noFill/>
          </a:ln>
        </p:spPr>
      </p:pic>
      <p:sp>
        <p:nvSpPr>
          <p:cNvPr id="258" name="Google Shape;258;p14"/>
          <p:cNvSpPr/>
          <p:nvPr/>
        </p:nvSpPr>
        <p:spPr>
          <a:xfrm>
            <a:off x="5597700" y="141535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4"/>
          <p:cNvSpPr/>
          <p:nvPr/>
        </p:nvSpPr>
        <p:spPr>
          <a:xfrm>
            <a:off x="7429475" y="141535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0" name="Google Shape;260;p14"/>
          <p:cNvPicPr preferRelativeResize="0"/>
          <p:nvPr/>
        </p:nvPicPr>
        <p:blipFill rotWithShape="1">
          <a:blip r:embed="rId5">
            <a:alphaModFix/>
          </a:blip>
          <a:srcRect b="168" l="0" r="0" t="179"/>
          <a:stretch/>
        </p:blipFill>
        <p:spPr>
          <a:xfrm>
            <a:off x="491350" y="1262176"/>
            <a:ext cx="4000151" cy="2819624"/>
          </a:xfrm>
          <a:prstGeom prst="rect">
            <a:avLst/>
          </a:prstGeom>
          <a:noFill/>
          <a:ln>
            <a:noFill/>
          </a:ln>
        </p:spPr>
      </p:pic>
      <p:sp>
        <p:nvSpPr>
          <p:cNvPr id="261" name="Google Shape;261;p14"/>
          <p:cNvSpPr/>
          <p:nvPr/>
        </p:nvSpPr>
        <p:spPr>
          <a:xfrm>
            <a:off x="1046750" y="1559275"/>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4"/>
          <p:cNvSpPr/>
          <p:nvPr/>
        </p:nvSpPr>
        <p:spPr>
          <a:xfrm>
            <a:off x="1046750" y="2974375"/>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4"/>
          <p:cNvSpPr/>
          <p:nvPr/>
        </p:nvSpPr>
        <p:spPr>
          <a:xfrm rot="5400000">
            <a:off x="3247325" y="2047225"/>
            <a:ext cx="533400" cy="19041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4"/>
          <p:cNvSpPr txBox="1"/>
          <p:nvPr/>
        </p:nvSpPr>
        <p:spPr>
          <a:xfrm>
            <a:off x="1892850" y="4021425"/>
            <a:ext cx="1302000" cy="492600"/>
          </a:xfrm>
          <a:prstGeom prst="rect">
            <a:avLst/>
          </a:prstGeom>
          <a:solidFill>
            <a:srgbClr val="CFE2F3"/>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FF"/>
                </a:solidFill>
                <a:latin typeface="Arial"/>
                <a:ea typeface="Arial"/>
                <a:cs typeface="Arial"/>
                <a:sym typeface="Arial"/>
              </a:rPr>
              <a:t>Significantly improve the skills</a:t>
            </a:r>
            <a:endParaRPr b="1" i="0" sz="1000" u="none" cap="none" strike="noStrike">
              <a:solidFill>
                <a:srgbClr val="0000FF"/>
              </a:solidFill>
              <a:latin typeface="Arial"/>
              <a:ea typeface="Arial"/>
              <a:cs typeface="Arial"/>
              <a:sym typeface="Arial"/>
            </a:endParaRPr>
          </a:p>
        </p:txBody>
      </p:sp>
      <p:cxnSp>
        <p:nvCxnSpPr>
          <p:cNvPr id="265" name="Google Shape;265;p14"/>
          <p:cNvCxnSpPr>
            <a:endCxn id="262" idx="5"/>
          </p:cNvCxnSpPr>
          <p:nvPr/>
        </p:nvCxnSpPr>
        <p:spPr>
          <a:xfrm rot="10800000">
            <a:off x="1502035" y="3793786"/>
            <a:ext cx="591300" cy="214800"/>
          </a:xfrm>
          <a:prstGeom prst="straightConnector1">
            <a:avLst/>
          </a:prstGeom>
          <a:noFill/>
          <a:ln cap="flat" cmpd="sng" w="9525">
            <a:solidFill>
              <a:schemeClr val="dk2"/>
            </a:solidFill>
            <a:prstDash val="solid"/>
            <a:round/>
            <a:headEnd len="sm" w="sm" type="none"/>
            <a:tailEnd len="med" w="med" type="triangle"/>
          </a:ln>
        </p:spPr>
      </p:cxnSp>
      <p:cxnSp>
        <p:nvCxnSpPr>
          <p:cNvPr id="266" name="Google Shape;266;p14"/>
          <p:cNvCxnSpPr/>
          <p:nvPr/>
        </p:nvCxnSpPr>
        <p:spPr>
          <a:xfrm flipH="1" rot="10800000">
            <a:off x="2957600" y="3254175"/>
            <a:ext cx="203400" cy="779700"/>
          </a:xfrm>
          <a:prstGeom prst="straightConnector1">
            <a:avLst/>
          </a:prstGeom>
          <a:noFill/>
          <a:ln cap="flat" cmpd="sng" w="9525">
            <a:solidFill>
              <a:schemeClr val="dk2"/>
            </a:solidFill>
            <a:prstDash val="solid"/>
            <a:round/>
            <a:headEnd len="sm" w="sm" type="none"/>
            <a:tailEnd len="med" w="med" type="triangle"/>
          </a:ln>
        </p:spPr>
      </p:cxnSp>
      <p:cxnSp>
        <p:nvCxnSpPr>
          <p:cNvPr id="267" name="Google Shape;267;p14"/>
          <p:cNvCxnSpPr>
            <a:stCxn id="264" idx="0"/>
            <a:endCxn id="261" idx="5"/>
          </p:cNvCxnSpPr>
          <p:nvPr/>
        </p:nvCxnSpPr>
        <p:spPr>
          <a:xfrm rot="10800000">
            <a:off x="1501950" y="2378625"/>
            <a:ext cx="1041900" cy="1642800"/>
          </a:xfrm>
          <a:prstGeom prst="straightConnector1">
            <a:avLst/>
          </a:prstGeom>
          <a:noFill/>
          <a:ln cap="flat" cmpd="sng" w="9525">
            <a:solidFill>
              <a:schemeClr val="dk2"/>
            </a:solidFill>
            <a:prstDash val="solid"/>
            <a:round/>
            <a:headEnd len="sm" w="sm" type="none"/>
            <a:tailEnd len="med" w="med" type="triangle"/>
          </a:ln>
        </p:spPr>
      </p:cxnSp>
      <p:sp>
        <p:nvSpPr>
          <p:cNvPr id="268" name="Google Shape;268;p14"/>
          <p:cNvSpPr txBox="1"/>
          <p:nvPr/>
        </p:nvSpPr>
        <p:spPr>
          <a:xfrm>
            <a:off x="6228775" y="2571750"/>
            <a:ext cx="1145100" cy="646500"/>
          </a:xfrm>
          <a:prstGeom prst="rect">
            <a:avLst/>
          </a:prstGeom>
          <a:solidFill>
            <a:srgbClr val="CFE2F3"/>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FF"/>
                </a:solidFill>
                <a:latin typeface="Arial"/>
                <a:ea typeface="Arial"/>
                <a:cs typeface="Arial"/>
                <a:sym typeface="Arial"/>
              </a:rPr>
              <a:t>Tropical overdispersion is reduced.</a:t>
            </a:r>
            <a:endParaRPr b="1" i="0" sz="1000" u="none" cap="none" strike="noStrike">
              <a:solidFill>
                <a:srgbClr val="0000FF"/>
              </a:solidFill>
              <a:latin typeface="Arial"/>
              <a:ea typeface="Arial"/>
              <a:cs typeface="Arial"/>
              <a:sym typeface="Arial"/>
            </a:endParaRPr>
          </a:p>
        </p:txBody>
      </p:sp>
      <p:cxnSp>
        <p:nvCxnSpPr>
          <p:cNvPr id="269" name="Google Shape;269;p14"/>
          <p:cNvCxnSpPr>
            <a:stCxn id="268" idx="0"/>
          </p:cNvCxnSpPr>
          <p:nvPr/>
        </p:nvCxnSpPr>
        <p:spPr>
          <a:xfrm rot="10800000">
            <a:off x="5949025" y="2084850"/>
            <a:ext cx="852300" cy="486900"/>
          </a:xfrm>
          <a:prstGeom prst="straightConnector1">
            <a:avLst/>
          </a:prstGeom>
          <a:noFill/>
          <a:ln cap="flat" cmpd="sng" w="9525">
            <a:solidFill>
              <a:schemeClr val="dk2"/>
            </a:solidFill>
            <a:prstDash val="solid"/>
            <a:round/>
            <a:headEnd len="sm" w="sm" type="none"/>
            <a:tailEnd len="med" w="med" type="triangle"/>
          </a:ln>
        </p:spPr>
      </p:cxnSp>
      <p:cxnSp>
        <p:nvCxnSpPr>
          <p:cNvPr id="270" name="Google Shape;270;p14"/>
          <p:cNvCxnSpPr>
            <a:stCxn id="268" idx="0"/>
          </p:cNvCxnSpPr>
          <p:nvPr/>
        </p:nvCxnSpPr>
        <p:spPr>
          <a:xfrm flipH="1" rot="10800000">
            <a:off x="6801325" y="2059350"/>
            <a:ext cx="749400" cy="512400"/>
          </a:xfrm>
          <a:prstGeom prst="straightConnector1">
            <a:avLst/>
          </a:prstGeom>
          <a:noFill/>
          <a:ln cap="flat" cmpd="sng" w="9525">
            <a:solidFill>
              <a:schemeClr val="dk2"/>
            </a:solidFill>
            <a:prstDash val="solid"/>
            <a:round/>
            <a:headEnd len="sm" w="sm" type="none"/>
            <a:tailEnd len="med" w="med" type="triangle"/>
          </a:ln>
        </p:spPr>
      </p:cxnSp>
      <p:sp>
        <p:nvSpPr>
          <p:cNvPr id="271" name="Google Shape;271;p14"/>
          <p:cNvSpPr/>
          <p:nvPr/>
        </p:nvSpPr>
        <p:spPr>
          <a:xfrm>
            <a:off x="7471550" y="337500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4"/>
          <p:cNvSpPr/>
          <p:nvPr/>
        </p:nvSpPr>
        <p:spPr>
          <a:xfrm>
            <a:off x="5597700" y="337500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4"/>
          <p:cNvSpPr/>
          <p:nvPr/>
        </p:nvSpPr>
        <p:spPr>
          <a:xfrm>
            <a:off x="7429475" y="237535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4"/>
          <p:cNvSpPr/>
          <p:nvPr/>
        </p:nvSpPr>
        <p:spPr>
          <a:xfrm>
            <a:off x="5597700" y="2375350"/>
            <a:ext cx="533400" cy="960000"/>
          </a:xfrm>
          <a:prstGeom prst="ellipse">
            <a:avLst/>
          </a:prstGeom>
          <a:noFill/>
          <a:ln cap="flat" cmpd="sng" w="19050">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4"/>
          <p:cNvSpPr txBox="1"/>
          <p:nvPr/>
        </p:nvSpPr>
        <p:spPr>
          <a:xfrm>
            <a:off x="4491500" y="1726000"/>
            <a:ext cx="749400" cy="338700"/>
          </a:xfrm>
          <a:prstGeom prst="rect">
            <a:avLst/>
          </a:prstGeom>
          <a:solidFill>
            <a:srgbClr val="FFE59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Opr</a:t>
            </a:r>
            <a:endParaRPr b="1" i="0" sz="1000" u="none" cap="none" strike="noStrike">
              <a:solidFill>
                <a:srgbClr val="000000"/>
              </a:solidFill>
              <a:latin typeface="Arial"/>
              <a:ea typeface="Arial"/>
              <a:cs typeface="Arial"/>
              <a:sym typeface="Arial"/>
            </a:endParaRPr>
          </a:p>
        </p:txBody>
      </p:sp>
      <p:sp>
        <p:nvSpPr>
          <p:cNvPr id="276" name="Google Shape;276;p14"/>
          <p:cNvSpPr txBox="1"/>
          <p:nvPr/>
        </p:nvSpPr>
        <p:spPr>
          <a:xfrm>
            <a:off x="4491500" y="3685650"/>
            <a:ext cx="807300" cy="338700"/>
          </a:xfrm>
          <a:prstGeom prst="rect">
            <a:avLst/>
          </a:prstGeom>
          <a:solidFill>
            <a:srgbClr val="FFE59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CGEFS-H</a:t>
            </a:r>
            <a:endParaRPr b="1" i="0" sz="1000" u="none" cap="none" strike="noStrike">
              <a:solidFill>
                <a:srgbClr val="000000"/>
              </a:solidFill>
              <a:latin typeface="Arial"/>
              <a:ea typeface="Arial"/>
              <a:cs typeface="Arial"/>
              <a:sym typeface="Arial"/>
            </a:endParaRPr>
          </a:p>
        </p:txBody>
      </p:sp>
      <p:sp>
        <p:nvSpPr>
          <p:cNvPr id="277" name="Google Shape;277;p14"/>
          <p:cNvSpPr txBox="1"/>
          <p:nvPr/>
        </p:nvSpPr>
        <p:spPr>
          <a:xfrm>
            <a:off x="4491500" y="2686000"/>
            <a:ext cx="749400" cy="338700"/>
          </a:xfrm>
          <a:prstGeom prst="rect">
            <a:avLst/>
          </a:prstGeom>
          <a:solidFill>
            <a:srgbClr val="FFE59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CGEFS-L</a:t>
            </a:r>
            <a:endParaRPr b="1" i="0" sz="1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5"/>
          <p:cNvSpPr txBox="1"/>
          <p:nvPr>
            <p:ph type="title"/>
          </p:nvPr>
        </p:nvSpPr>
        <p:spPr>
          <a:xfrm>
            <a:off x="457200" y="-12"/>
            <a:ext cx="8229600" cy="594300"/>
          </a:xfrm>
          <a:prstGeom prst="rect">
            <a:avLst/>
          </a:prstGeom>
          <a:noFill/>
          <a:ln>
            <a:noFill/>
          </a:ln>
        </p:spPr>
        <p:txBody>
          <a:bodyPr anchorCtr="0" anchor="ctr" bIns="51425" lIns="51425" spcFirstLastPara="1" rIns="51425" wrap="square" tIns="51425">
            <a:normAutofit fontScale="90000"/>
          </a:bodyPr>
          <a:lstStyle/>
          <a:p>
            <a:pPr indent="0" lvl="0" marL="0" rtl="0" algn="l">
              <a:lnSpc>
                <a:spcPct val="100000"/>
              </a:lnSpc>
              <a:spcBef>
                <a:spcPts val="0"/>
              </a:spcBef>
              <a:spcAft>
                <a:spcPts val="0"/>
              </a:spcAft>
              <a:buSzPct val="48611"/>
              <a:buNone/>
            </a:pPr>
            <a:r>
              <a:rPr lang="en">
                <a:solidFill>
                  <a:srgbClr val="0000FF"/>
                </a:solidFill>
              </a:rPr>
              <a:t>GEFSv13 ensemble prototype performances</a:t>
            </a:r>
            <a:endParaRPr>
              <a:solidFill>
                <a:srgbClr val="0000FF"/>
              </a:solidFill>
            </a:endParaRPr>
          </a:p>
        </p:txBody>
      </p:sp>
      <p:pic>
        <p:nvPicPr>
          <p:cNvPr id="283" name="Google Shape;283;p15"/>
          <p:cNvPicPr preferRelativeResize="0"/>
          <p:nvPr/>
        </p:nvPicPr>
        <p:blipFill rotWithShape="1">
          <a:blip r:embed="rId3">
            <a:alphaModFix/>
          </a:blip>
          <a:srcRect b="0" l="0" r="0" t="0"/>
          <a:stretch/>
        </p:blipFill>
        <p:spPr>
          <a:xfrm>
            <a:off x="304800" y="548888"/>
            <a:ext cx="5943600" cy="3343275"/>
          </a:xfrm>
          <a:prstGeom prst="rect">
            <a:avLst/>
          </a:prstGeom>
          <a:noFill/>
          <a:ln>
            <a:noFill/>
          </a:ln>
        </p:spPr>
      </p:pic>
      <p:sp>
        <p:nvSpPr>
          <p:cNvPr id="284" name="Google Shape;284;p15"/>
          <p:cNvSpPr txBox="1"/>
          <p:nvPr/>
        </p:nvSpPr>
        <p:spPr>
          <a:xfrm>
            <a:off x="304800" y="3634425"/>
            <a:ext cx="32004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Times New Roman"/>
                <a:ea typeface="Times New Roman"/>
                <a:cs typeface="Times New Roman"/>
                <a:sym typeface="Times New Roman"/>
              </a:rPr>
              <a:t>Figure 3. Distribution of the ratio of 500 hPa height 120h forecast outliers from uniform (in percentage) in GEFSv12 (left), CGEFS-a (middle) and CGEFS-b (right) for summer (bottom) and winter (top).</a:t>
            </a:r>
            <a:endParaRPr b="0" i="1" sz="1000" u="none" cap="none" strike="noStrike">
              <a:solidFill>
                <a:srgbClr val="000000"/>
              </a:solidFill>
              <a:latin typeface="Times New Roman"/>
              <a:ea typeface="Times New Roman"/>
              <a:cs typeface="Times New Roman"/>
              <a:sym typeface="Times New Roman"/>
            </a:endParaRPr>
          </a:p>
        </p:txBody>
      </p:sp>
      <p:sp>
        <p:nvSpPr>
          <p:cNvPr id="285" name="Google Shape;285;p15"/>
          <p:cNvSpPr txBox="1"/>
          <p:nvPr/>
        </p:nvSpPr>
        <p:spPr>
          <a:xfrm>
            <a:off x="355000" y="4434825"/>
            <a:ext cx="8758500" cy="384900"/>
          </a:xfrm>
          <a:prstGeom prst="rect">
            <a:avLst/>
          </a:prstGeom>
          <a:solidFill>
            <a:srgbClr val="EAD1D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rgbClr val="0000FF"/>
                </a:solidFill>
                <a:latin typeface="Arial"/>
                <a:ea typeface="Arial"/>
                <a:cs typeface="Arial"/>
                <a:sym typeface="Arial"/>
              </a:rPr>
              <a:t>Bing Fu et al. 2023: Weather to subseasonal prediction from the UFS coupled Global Ensemble Forecast System </a:t>
            </a:r>
            <a:endParaRPr b="0" i="1" sz="1300" u="none" cap="none" strike="noStrike">
              <a:solidFill>
                <a:srgbClr val="0000FF"/>
              </a:solidFill>
              <a:latin typeface="Arial"/>
              <a:ea typeface="Arial"/>
              <a:cs typeface="Arial"/>
              <a:sym typeface="Arial"/>
            </a:endParaRPr>
          </a:p>
        </p:txBody>
      </p:sp>
      <p:sp>
        <p:nvSpPr>
          <p:cNvPr id="286" name="Google Shape;286;p15"/>
          <p:cNvSpPr/>
          <p:nvPr/>
        </p:nvSpPr>
        <p:spPr>
          <a:xfrm>
            <a:off x="658050" y="1226850"/>
            <a:ext cx="457200" cy="312300"/>
          </a:xfrm>
          <a:prstGeom prst="ellipse">
            <a:avLst/>
          </a:prstGeom>
          <a:noFill/>
          <a:ln cap="flat" cmpd="sng" w="28575">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p:nvPr/>
        </p:nvSpPr>
        <p:spPr>
          <a:xfrm>
            <a:off x="4354550" y="1226850"/>
            <a:ext cx="457200" cy="312300"/>
          </a:xfrm>
          <a:prstGeom prst="ellipse">
            <a:avLst/>
          </a:prstGeom>
          <a:noFill/>
          <a:ln cap="flat" cmpd="sng" w="28575">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p:nvPr/>
        </p:nvSpPr>
        <p:spPr>
          <a:xfrm>
            <a:off x="2506300" y="1226850"/>
            <a:ext cx="457200" cy="312300"/>
          </a:xfrm>
          <a:prstGeom prst="ellipse">
            <a:avLst/>
          </a:prstGeom>
          <a:noFill/>
          <a:ln cap="flat" cmpd="sng" w="28575">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p:nvPr/>
        </p:nvSpPr>
        <p:spPr>
          <a:xfrm>
            <a:off x="1652525" y="1203750"/>
            <a:ext cx="769500" cy="38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3530700" y="1213650"/>
            <a:ext cx="769500" cy="38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1" name="Google Shape;291;p15"/>
          <p:cNvPicPr preferRelativeResize="0"/>
          <p:nvPr/>
        </p:nvPicPr>
        <p:blipFill rotWithShape="1">
          <a:blip r:embed="rId4">
            <a:alphaModFix/>
          </a:blip>
          <a:srcRect b="0" l="6368" r="14624" t="0"/>
          <a:stretch/>
        </p:blipFill>
        <p:spPr>
          <a:xfrm>
            <a:off x="6560850" y="454450"/>
            <a:ext cx="2552700" cy="3901500"/>
          </a:xfrm>
          <a:prstGeom prst="rect">
            <a:avLst/>
          </a:prstGeom>
          <a:noFill/>
          <a:ln>
            <a:noFill/>
          </a:ln>
        </p:spPr>
      </p:pic>
      <p:sp>
        <p:nvSpPr>
          <p:cNvPr id="292" name="Google Shape;292;p15"/>
          <p:cNvSpPr txBox="1"/>
          <p:nvPr/>
        </p:nvSpPr>
        <p:spPr>
          <a:xfrm>
            <a:off x="3463175" y="3603325"/>
            <a:ext cx="3479100" cy="800400"/>
          </a:xfrm>
          <a:prstGeom prst="rect">
            <a:avLst/>
          </a:prstGeom>
          <a:noFill/>
          <a:ln>
            <a:noFill/>
          </a:ln>
        </p:spPr>
        <p:txBody>
          <a:bodyPr anchorCtr="0" anchor="t" bIns="91425" lIns="91425" spcFirstLastPara="1" rIns="91425" wrap="square" tIns="91425">
            <a:spAutoFit/>
          </a:bodyPr>
          <a:lstStyle/>
          <a:p>
            <a:pPr indent="0" lvl="0" marL="57150" marR="0" rtl="0" algn="l">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Times New Roman"/>
                <a:ea typeface="Times New Roman"/>
                <a:cs typeface="Times New Roman"/>
                <a:sym typeface="Times New Roman"/>
              </a:rPr>
              <a:t>Figure 11. The MJO index for the GEFSv12 (black), CGEFS-a (red) and CGEFS-b (green).The MJO forecast skill is defined as the bi-variate anomaly correlation between the analysis and forecast real-time multivariate MJO index 1 and 2 </a:t>
            </a:r>
            <a:endParaRPr b="0" i="1" sz="1000" u="none" cap="none" strike="noStrike">
              <a:solidFill>
                <a:srgbClr val="000000"/>
              </a:solidFill>
              <a:latin typeface="Times New Roman"/>
              <a:ea typeface="Times New Roman"/>
              <a:cs typeface="Times New Roman"/>
              <a:sym typeface="Times New Roman"/>
            </a:endParaRPr>
          </a:p>
        </p:txBody>
      </p:sp>
      <p:sp>
        <p:nvSpPr>
          <p:cNvPr id="293" name="Google Shape;293;p15"/>
          <p:cNvSpPr txBox="1"/>
          <p:nvPr/>
        </p:nvSpPr>
        <p:spPr>
          <a:xfrm>
            <a:off x="7242375" y="1226850"/>
            <a:ext cx="769500" cy="338700"/>
          </a:xfrm>
          <a:prstGeom prst="rect">
            <a:avLst/>
          </a:prstGeom>
          <a:solidFill>
            <a:srgbClr val="F4CCC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sng" cap="none" strike="noStrike">
                <a:solidFill>
                  <a:srgbClr val="0000FF"/>
                </a:solidFill>
                <a:latin typeface="Arial"/>
                <a:ea typeface="Arial"/>
                <a:cs typeface="Arial"/>
                <a:sym typeface="Arial"/>
              </a:rPr>
              <a:t>27 days</a:t>
            </a:r>
            <a:endParaRPr b="1" i="0" sz="1000" u="sng" cap="none" strike="noStrike">
              <a:solidFill>
                <a:srgbClr val="0000FF"/>
              </a:solidFill>
              <a:latin typeface="Arial"/>
              <a:ea typeface="Arial"/>
              <a:cs typeface="Arial"/>
              <a:sym typeface="Arial"/>
            </a:endParaRPr>
          </a:p>
        </p:txBody>
      </p:sp>
      <p:cxnSp>
        <p:nvCxnSpPr>
          <p:cNvPr id="294" name="Google Shape;294;p15"/>
          <p:cNvCxnSpPr/>
          <p:nvPr/>
        </p:nvCxnSpPr>
        <p:spPr>
          <a:xfrm flipH="1" rot="10800000">
            <a:off x="8011875" y="1159775"/>
            <a:ext cx="516000" cy="241200"/>
          </a:xfrm>
          <a:prstGeom prst="straightConnector1">
            <a:avLst/>
          </a:prstGeom>
          <a:noFill/>
          <a:ln cap="flat" cmpd="sng" w="9525">
            <a:solidFill>
              <a:schemeClr val="dk2"/>
            </a:solidFill>
            <a:prstDash val="solid"/>
            <a:round/>
            <a:headEnd len="sm" w="sm" type="none"/>
            <a:tailEnd len="med" w="med" type="triangle"/>
          </a:ln>
        </p:spPr>
      </p:cxnSp>
      <p:sp>
        <p:nvSpPr>
          <p:cNvPr id="295" name="Google Shape;295;p15"/>
          <p:cNvSpPr txBox="1"/>
          <p:nvPr/>
        </p:nvSpPr>
        <p:spPr>
          <a:xfrm>
            <a:off x="4867400" y="1470600"/>
            <a:ext cx="1047000" cy="646500"/>
          </a:xfrm>
          <a:prstGeom prst="rect">
            <a:avLst/>
          </a:prstGeom>
          <a:solidFill>
            <a:srgbClr val="FEE3C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FF"/>
                </a:solidFill>
                <a:latin typeface="Arial"/>
                <a:ea typeface="Arial"/>
                <a:cs typeface="Arial"/>
                <a:sym typeface="Arial"/>
              </a:rPr>
              <a:t>Outliers are reduced for winter time</a:t>
            </a:r>
            <a:endParaRPr b="1" i="0" sz="1000" u="none" cap="none" strike="noStrike">
              <a:solidFill>
                <a:srgbClr val="0000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8"/>
          <p:cNvSpPr txBox="1"/>
          <p:nvPr>
            <p:ph type="title"/>
          </p:nvPr>
        </p:nvSpPr>
        <p:spPr>
          <a:xfrm>
            <a:off x="600463" y="3"/>
            <a:ext cx="7933800" cy="594300"/>
          </a:xfrm>
          <a:prstGeom prst="rect">
            <a:avLst/>
          </a:prstGeom>
          <a:noFill/>
          <a:ln>
            <a:noFill/>
          </a:ln>
        </p:spPr>
        <p:txBody>
          <a:bodyPr anchorCtr="0" anchor="ctr" bIns="51425" lIns="51425" spcFirstLastPara="1" rIns="51425" wrap="square" tIns="51425">
            <a:normAutofit/>
          </a:bodyPr>
          <a:lstStyle/>
          <a:p>
            <a:pPr indent="0" lvl="0" marL="0" rtl="0" algn="l">
              <a:lnSpc>
                <a:spcPct val="100000"/>
              </a:lnSpc>
              <a:spcBef>
                <a:spcPts val="0"/>
              </a:spcBef>
              <a:spcAft>
                <a:spcPts val="0"/>
              </a:spcAft>
              <a:buSzPts val="1400"/>
              <a:buNone/>
            </a:pPr>
            <a:r>
              <a:rPr lang="en">
                <a:solidFill>
                  <a:srgbClr val="0000FF"/>
                </a:solidFill>
              </a:rPr>
              <a:t>Summary</a:t>
            </a:r>
            <a:endParaRPr>
              <a:solidFill>
                <a:srgbClr val="0000FF"/>
              </a:solidFill>
            </a:endParaRPr>
          </a:p>
        </p:txBody>
      </p:sp>
      <p:sp>
        <p:nvSpPr>
          <p:cNvPr id="301" name="Google Shape;301;p18"/>
          <p:cNvSpPr txBox="1"/>
          <p:nvPr>
            <p:ph idx="1" type="body"/>
          </p:nvPr>
        </p:nvSpPr>
        <p:spPr>
          <a:xfrm>
            <a:off x="568975" y="755825"/>
            <a:ext cx="8117700" cy="4093200"/>
          </a:xfrm>
          <a:prstGeom prst="rect">
            <a:avLst/>
          </a:prstGeom>
          <a:noFill/>
          <a:ln>
            <a:noFill/>
          </a:ln>
        </p:spPr>
        <p:txBody>
          <a:bodyPr anchorCtr="0" anchor="t" bIns="51425" lIns="51425" spcFirstLastPara="1" rIns="51425" wrap="square" tIns="51425">
            <a:normAutofit/>
          </a:bodyPr>
          <a:lstStyle/>
          <a:p>
            <a:pPr indent="-355600" lvl="0" marL="457200" rtl="0" algn="l">
              <a:lnSpc>
                <a:spcPct val="100000"/>
              </a:lnSpc>
              <a:spcBef>
                <a:spcPts val="0"/>
              </a:spcBef>
              <a:spcAft>
                <a:spcPts val="0"/>
              </a:spcAft>
              <a:buClr>
                <a:srgbClr val="111111"/>
              </a:buClr>
              <a:buSzPts val="2000"/>
              <a:buChar char="•"/>
            </a:pPr>
            <a:r>
              <a:rPr lang="en" sz="2000">
                <a:solidFill>
                  <a:srgbClr val="111111"/>
                </a:solidFill>
              </a:rPr>
              <a:t>GEFSv12 implementation</a:t>
            </a:r>
            <a:endParaRPr sz="22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1st UFS one-way coupled (wave and aerosol) system for operation since Sep. 23 2020</a:t>
            </a:r>
            <a:endParaRPr sz="16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31 years reforecast to support GEFS applications</a:t>
            </a:r>
            <a:endParaRPr sz="1600">
              <a:solidFill>
                <a:srgbClr val="111111"/>
              </a:solidFill>
            </a:endParaRPr>
          </a:p>
          <a:p>
            <a:pPr indent="-355600" lvl="0" marL="457200" rtl="0" algn="l">
              <a:lnSpc>
                <a:spcPct val="100000"/>
              </a:lnSpc>
              <a:spcBef>
                <a:spcPts val="0"/>
              </a:spcBef>
              <a:spcAft>
                <a:spcPts val="0"/>
              </a:spcAft>
              <a:buClr>
                <a:srgbClr val="111111"/>
              </a:buClr>
              <a:buSzPts val="2000"/>
              <a:buChar char="•"/>
            </a:pPr>
            <a:r>
              <a:rPr lang="en" sz="2000">
                <a:solidFill>
                  <a:srgbClr val="111111"/>
                </a:solidFill>
              </a:rPr>
              <a:t>GEFSv13 configurations</a:t>
            </a:r>
            <a:endParaRPr sz="20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GEFSv13: Atmosphere (C384L127), Ocean (0.25</a:t>
            </a:r>
            <a:r>
              <a:rPr baseline="30000" lang="en" sz="1600">
                <a:solidFill>
                  <a:srgbClr val="111111"/>
                </a:solidFill>
              </a:rPr>
              <a:t>o</a:t>
            </a:r>
            <a:r>
              <a:rPr lang="en" sz="1600">
                <a:solidFill>
                  <a:srgbClr val="111111"/>
                </a:solidFill>
              </a:rPr>
              <a:t>L75), Sea Ice (0.25</a:t>
            </a:r>
            <a:r>
              <a:rPr baseline="30000" lang="en" sz="1600">
                <a:solidFill>
                  <a:srgbClr val="111111"/>
                </a:solidFill>
              </a:rPr>
              <a:t>o</a:t>
            </a:r>
            <a:r>
              <a:rPr lang="en" sz="1600">
                <a:solidFill>
                  <a:srgbClr val="111111"/>
                </a:solidFill>
              </a:rPr>
              <a:t>), wave and aerosol fully coupled model.</a:t>
            </a:r>
            <a:endParaRPr sz="1600">
              <a:solidFill>
                <a:srgbClr val="111111"/>
              </a:solidFill>
            </a:endParaRPr>
          </a:p>
          <a:p>
            <a:pPr indent="-355600" lvl="0" marL="457200" rtl="0" algn="l">
              <a:lnSpc>
                <a:spcPct val="100000"/>
              </a:lnSpc>
              <a:spcBef>
                <a:spcPts val="0"/>
              </a:spcBef>
              <a:spcAft>
                <a:spcPts val="0"/>
              </a:spcAft>
              <a:buClr>
                <a:srgbClr val="111111"/>
              </a:buClr>
              <a:buSzPts val="2000"/>
              <a:buChar char="•"/>
            </a:pPr>
            <a:r>
              <a:rPr lang="en" sz="2000">
                <a:solidFill>
                  <a:srgbClr val="111111"/>
                </a:solidFill>
              </a:rPr>
              <a:t>Expectations from GEFSv13</a:t>
            </a:r>
            <a:endParaRPr sz="20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Benefits of fully coupled GEFS (Global Ensemble Forecast System)</a:t>
            </a:r>
            <a:endParaRPr sz="16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Improved probabilistic weather forecast and MJO predictions </a:t>
            </a:r>
            <a:endParaRPr sz="16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New ocean and sea ice products</a:t>
            </a:r>
            <a:endParaRPr sz="16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30 years replay-reforecasts</a:t>
            </a:r>
            <a:endParaRPr sz="1600">
              <a:solidFill>
                <a:srgbClr val="111111"/>
              </a:solidFill>
            </a:endParaRPr>
          </a:p>
          <a:p>
            <a:pPr indent="-355600" lvl="0" marL="457200" rtl="0" algn="l">
              <a:lnSpc>
                <a:spcPct val="100000"/>
              </a:lnSpc>
              <a:spcBef>
                <a:spcPts val="0"/>
              </a:spcBef>
              <a:spcAft>
                <a:spcPts val="0"/>
              </a:spcAft>
              <a:buClr>
                <a:srgbClr val="111111"/>
              </a:buClr>
              <a:buSzPts val="2000"/>
              <a:buChar char="•"/>
            </a:pPr>
            <a:r>
              <a:rPr lang="en" sz="2000">
                <a:solidFill>
                  <a:srgbClr val="111111"/>
                </a:solidFill>
              </a:rPr>
              <a:t>Timelines for GEFSv13 implementation</a:t>
            </a:r>
            <a:endParaRPr sz="20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Q2FY24 - Frozen GEFSv13 and start GEFSv13 reforecast</a:t>
            </a:r>
            <a:endParaRPr sz="1600">
              <a:solidFill>
                <a:srgbClr val="111111"/>
              </a:solidFill>
            </a:endParaRPr>
          </a:p>
          <a:p>
            <a:pPr indent="-330200" lvl="1" marL="914400" rtl="0" algn="l">
              <a:lnSpc>
                <a:spcPct val="100000"/>
              </a:lnSpc>
              <a:spcBef>
                <a:spcPts val="0"/>
              </a:spcBef>
              <a:spcAft>
                <a:spcPts val="0"/>
              </a:spcAft>
              <a:buClr>
                <a:srgbClr val="111111"/>
              </a:buClr>
              <a:buSzPts val="1600"/>
              <a:buChar char="○"/>
            </a:pPr>
            <a:r>
              <a:rPr lang="en" sz="1600">
                <a:solidFill>
                  <a:srgbClr val="111111"/>
                </a:solidFill>
              </a:rPr>
              <a:t>Q1FY26 - GEFSv13 implementation</a:t>
            </a:r>
            <a:endParaRPr sz="1600">
              <a:solidFill>
                <a:srgbClr val="11111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7"/>
          <p:cNvSpPr txBox="1"/>
          <p:nvPr>
            <p:ph type="title"/>
          </p:nvPr>
        </p:nvSpPr>
        <p:spPr>
          <a:xfrm>
            <a:off x="349888" y="3"/>
            <a:ext cx="7933800" cy="594300"/>
          </a:xfrm>
          <a:prstGeom prst="rect">
            <a:avLst/>
          </a:prstGeom>
          <a:noFill/>
          <a:ln>
            <a:noFill/>
          </a:ln>
        </p:spPr>
        <p:txBody>
          <a:bodyPr anchorCtr="0" anchor="ctr" bIns="51425" lIns="51425" spcFirstLastPara="1" rIns="51425" wrap="square" tIns="51425">
            <a:normAutofit/>
          </a:bodyPr>
          <a:lstStyle/>
          <a:p>
            <a:pPr indent="0" lvl="0" marL="0" rtl="0" algn="l">
              <a:lnSpc>
                <a:spcPct val="100000"/>
              </a:lnSpc>
              <a:spcBef>
                <a:spcPts val="0"/>
              </a:spcBef>
              <a:spcAft>
                <a:spcPts val="0"/>
              </a:spcAft>
              <a:buSzPts val="1400"/>
              <a:buNone/>
            </a:pPr>
            <a:r>
              <a:rPr lang="en" sz="2800">
                <a:solidFill>
                  <a:srgbClr val="0000FF"/>
                </a:solidFill>
              </a:rPr>
              <a:t>References for GEFSv13 development:</a:t>
            </a:r>
            <a:endParaRPr sz="2800">
              <a:solidFill>
                <a:srgbClr val="0000FF"/>
              </a:solidFill>
            </a:endParaRPr>
          </a:p>
        </p:txBody>
      </p:sp>
      <p:sp>
        <p:nvSpPr>
          <p:cNvPr id="307" name="Google Shape;307;p17"/>
          <p:cNvSpPr txBox="1"/>
          <p:nvPr>
            <p:ph idx="1" type="body"/>
          </p:nvPr>
        </p:nvSpPr>
        <p:spPr>
          <a:xfrm>
            <a:off x="235575" y="814725"/>
            <a:ext cx="8844300" cy="3961500"/>
          </a:xfrm>
          <a:prstGeom prst="rect">
            <a:avLst/>
          </a:prstGeom>
          <a:noFill/>
          <a:ln>
            <a:noFill/>
          </a:ln>
        </p:spPr>
        <p:txBody>
          <a:bodyPr anchorCtr="0" anchor="t" bIns="51425" lIns="51425" spcFirstLastPara="1" rIns="51425" wrap="square" tIns="51425">
            <a:normAutofit fontScale="55000" lnSpcReduction="20000"/>
          </a:bodyPr>
          <a:lstStyle/>
          <a:p>
            <a:pPr indent="-270510" lvl="0" marL="457200" rtl="0" algn="l">
              <a:lnSpc>
                <a:spcPct val="115000"/>
              </a:lnSpc>
              <a:spcBef>
                <a:spcPts val="600"/>
              </a:spcBef>
              <a:spcAft>
                <a:spcPts val="0"/>
              </a:spcAft>
              <a:buSzPct val="42857"/>
              <a:buChar char="❏"/>
            </a:pPr>
            <a:r>
              <a:rPr lang="en" u="sng"/>
              <a:t>Zhu, Y., B. Fu, B. Yang, H. Guan, E. Sinsky, W. Li, J. Peng, X. Xue, D. Hou, X.-Z. Liang and S. Shin, 2023: </a:t>
            </a:r>
            <a:r>
              <a:rPr b="1" i="1" lang="en"/>
              <a:t>Quantify the Coupled GEFS Forecast Uncertainty for the Weather and Subseasonal Prediction.</a:t>
            </a:r>
            <a:r>
              <a:rPr lang="en"/>
              <a:t> JGR Atmosphere, 128 1-19, </a:t>
            </a:r>
            <a:r>
              <a:rPr lang="en">
                <a:solidFill>
                  <a:srgbClr val="0000FF"/>
                </a:solidFill>
                <a:uFill>
                  <a:noFill/>
                </a:uFill>
                <a:hlinkClick r:id="rId3">
                  <a:extLst>
                    <a:ext uri="{A12FA001-AC4F-418D-AE19-62706E023703}">
                      <ahyp:hlinkClr val="tx"/>
                    </a:ext>
                  </a:extLst>
                </a:hlinkClick>
              </a:rPr>
              <a:t>https://doi.org/10.1029/2022JD037757</a:t>
            </a:r>
            <a:endParaRPr>
              <a:solidFill>
                <a:srgbClr val="0000FF"/>
              </a:solidFill>
            </a:endParaRPr>
          </a:p>
          <a:p>
            <a:pPr indent="0" lvl="0" marL="0" rtl="0" algn="l">
              <a:lnSpc>
                <a:spcPct val="115000"/>
              </a:lnSpc>
              <a:spcBef>
                <a:spcPts val="600"/>
              </a:spcBef>
              <a:spcAft>
                <a:spcPts val="0"/>
              </a:spcAft>
              <a:buSzPct val="77922"/>
              <a:buNone/>
            </a:pPr>
            <a:r>
              <a:t/>
            </a:r>
            <a:endParaRPr>
              <a:solidFill>
                <a:srgbClr val="0000FF"/>
              </a:solidFill>
            </a:endParaRPr>
          </a:p>
          <a:p>
            <a:pPr indent="-270510" lvl="0" marL="457200" rtl="0" algn="l">
              <a:lnSpc>
                <a:spcPct val="115000"/>
              </a:lnSpc>
              <a:spcBef>
                <a:spcPts val="600"/>
              </a:spcBef>
              <a:spcAft>
                <a:spcPts val="0"/>
              </a:spcAft>
              <a:buSzPct val="42857"/>
              <a:buChar char="❏"/>
            </a:pPr>
            <a:r>
              <a:rPr lang="en" u="sng"/>
              <a:t>Fu, Bing, Y. Zhu, H. Guan, E. Sinsky, B. Yang, X. Xue, P. Pegion and F. Yang,</a:t>
            </a:r>
            <a:r>
              <a:rPr lang="en"/>
              <a:t> 2023: </a:t>
            </a:r>
            <a:r>
              <a:rPr b="1" i="1" lang="en"/>
              <a:t>Weather to subseasonal prediction from the UFS coupled Global Ensemble Forecast System,</a:t>
            </a:r>
            <a:r>
              <a:rPr lang="en"/>
              <a:t> Weather and Forecasting (in review process)</a:t>
            </a:r>
            <a:endParaRPr/>
          </a:p>
          <a:p>
            <a:pPr indent="0" lvl="0" marL="0" rtl="0" algn="l">
              <a:lnSpc>
                <a:spcPct val="115000"/>
              </a:lnSpc>
              <a:spcBef>
                <a:spcPts val="600"/>
              </a:spcBef>
              <a:spcAft>
                <a:spcPts val="0"/>
              </a:spcAft>
              <a:buSzPct val="77922"/>
              <a:buNone/>
            </a:pPr>
            <a:r>
              <a:t/>
            </a:r>
            <a:endParaRPr/>
          </a:p>
          <a:p>
            <a:pPr indent="-270510" lvl="0" marL="457200" rtl="0" algn="l">
              <a:lnSpc>
                <a:spcPct val="115000"/>
              </a:lnSpc>
              <a:spcBef>
                <a:spcPts val="600"/>
              </a:spcBef>
              <a:spcAft>
                <a:spcPts val="0"/>
              </a:spcAft>
              <a:buSzPct val="42857"/>
              <a:buChar char="❏"/>
            </a:pPr>
            <a:r>
              <a:rPr lang="en" u="sng"/>
              <a:t>Zhu, Y., B. Fu, H. Guan, E. Sinsky, B. Yang,</a:t>
            </a:r>
            <a:r>
              <a:rPr lang="en"/>
              <a:t> 2023: </a:t>
            </a:r>
            <a:r>
              <a:rPr b="1" i="1" lang="en"/>
              <a:t>The Development of UFS Coupled GEFS for Subseasonal and Seasonal Forecasts.</a:t>
            </a:r>
            <a:r>
              <a:rPr lang="en"/>
              <a:t> STI Climate Bulletin, page 1-10 (published in June 2023)</a:t>
            </a:r>
            <a:endParaRPr/>
          </a:p>
          <a:p>
            <a:pPr indent="0" lvl="0" marL="0" rtl="0" algn="l">
              <a:lnSpc>
                <a:spcPct val="115000"/>
              </a:lnSpc>
              <a:spcBef>
                <a:spcPts val="600"/>
              </a:spcBef>
              <a:spcAft>
                <a:spcPts val="0"/>
              </a:spcAft>
              <a:buSzPct val="77922"/>
              <a:buNone/>
            </a:pPr>
            <a:r>
              <a:t/>
            </a:r>
            <a:endParaRPr/>
          </a:p>
          <a:p>
            <a:pPr indent="-270510" lvl="0" marL="457200" rtl="0" algn="l">
              <a:lnSpc>
                <a:spcPct val="115000"/>
              </a:lnSpc>
              <a:spcBef>
                <a:spcPts val="600"/>
              </a:spcBef>
              <a:spcAft>
                <a:spcPts val="0"/>
              </a:spcAft>
              <a:buSzPct val="42857"/>
              <a:buChar char="❏"/>
            </a:pPr>
            <a:r>
              <a:rPr lang="en" u="sng"/>
              <a:t>Zhu, Y., B. Fu, B. Yang, H. Guan, E. Sinsky, W. Li, J. Peng, X. Xue, D. Hou, P. Pegion, X-Z Liang and S. Shin</a:t>
            </a:r>
            <a:r>
              <a:rPr lang="en"/>
              <a:t>, 2022: </a:t>
            </a:r>
            <a:r>
              <a:rPr b="1" i="1" lang="en"/>
              <a:t>The Development of UFS Coupled GEFS for Weather and Subseasonal Forecasts</a:t>
            </a:r>
            <a:r>
              <a:rPr lang="en"/>
              <a:t>, NOAA S2S webinar seminar presentation, 8/8/2022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title"/>
          </p:nvPr>
        </p:nvSpPr>
        <p:spPr>
          <a:xfrm>
            <a:off x="552525" y="1714347"/>
            <a:ext cx="8229600" cy="1554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800">
                <a:solidFill>
                  <a:srgbClr val="0000FF"/>
                </a:solidFill>
              </a:rPr>
              <a:t>Thanks for your attention</a:t>
            </a:r>
            <a:r>
              <a:rPr b="1" lang="en" sz="2800">
                <a:solidFill>
                  <a:srgbClr val="0000FF"/>
                </a:solidFill>
              </a:rPr>
              <a:t>!!!</a:t>
            </a:r>
            <a:endParaRPr b="1" sz="2800">
              <a:solidFill>
                <a:srgbClr val="0000FF"/>
              </a:solidFill>
            </a:endParaRPr>
          </a:p>
          <a:p>
            <a:pPr indent="0" lvl="0" marL="0" rtl="0" algn="l">
              <a:lnSpc>
                <a:spcPct val="100000"/>
              </a:lnSpc>
              <a:spcBef>
                <a:spcPts val="0"/>
              </a:spcBef>
              <a:spcAft>
                <a:spcPts val="0"/>
              </a:spcAft>
              <a:buSzPts val="2600"/>
              <a:buNone/>
            </a:pPr>
            <a:r>
              <a:t/>
            </a:r>
            <a:endParaRPr sz="2800">
              <a:solidFill>
                <a:srgbClr val="0000FF"/>
              </a:solidFill>
            </a:endParaRPr>
          </a:p>
          <a:p>
            <a:pPr indent="0" lvl="0" marL="0" rtl="0" algn="l">
              <a:lnSpc>
                <a:spcPct val="100000"/>
              </a:lnSpc>
              <a:spcBef>
                <a:spcPts val="0"/>
              </a:spcBef>
              <a:spcAft>
                <a:spcPts val="0"/>
              </a:spcAft>
              <a:buSzPts val="2600"/>
              <a:buNone/>
            </a:pPr>
            <a:r>
              <a:rPr lang="en" sz="2800">
                <a:solidFill>
                  <a:srgbClr val="0000FF"/>
                </a:solidFill>
              </a:rPr>
              <a:t>Questions?</a:t>
            </a:r>
            <a:endParaRPr sz="28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type="title"/>
          </p:nvPr>
        </p:nvSpPr>
        <p:spPr>
          <a:xfrm>
            <a:off x="214900" y="-41950"/>
            <a:ext cx="7688400" cy="768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solidFill>
                  <a:srgbClr val="0000FF"/>
                </a:solidFill>
              </a:rPr>
              <a:t>Key Points</a:t>
            </a:r>
            <a:endParaRPr>
              <a:solidFill>
                <a:srgbClr val="0000FF"/>
              </a:solidFill>
            </a:endParaRPr>
          </a:p>
        </p:txBody>
      </p:sp>
      <p:sp>
        <p:nvSpPr>
          <p:cNvPr id="137" name="Google Shape;137;p2"/>
          <p:cNvSpPr txBox="1"/>
          <p:nvPr/>
        </p:nvSpPr>
        <p:spPr>
          <a:xfrm>
            <a:off x="273775" y="958675"/>
            <a:ext cx="8733000" cy="3867900"/>
          </a:xfrm>
          <a:prstGeom prst="rect">
            <a:avLst/>
          </a:prstGeom>
          <a:noFill/>
          <a:ln>
            <a:noFill/>
          </a:ln>
        </p:spPr>
        <p:txBody>
          <a:bodyPr anchorCtr="0" anchor="t" bIns="51425" lIns="51425" spcFirstLastPara="1" rIns="51425" wrap="square" tIns="51425">
            <a:noAutofit/>
          </a:bodyPr>
          <a:lstStyle/>
          <a:p>
            <a:pPr indent="-260350" lvl="0" marL="28575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Background and current operational GEFS</a:t>
            </a:r>
            <a:endParaRPr b="0" i="0" sz="24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Arial"/>
              <a:buChar char="○"/>
            </a:pPr>
            <a:r>
              <a:rPr b="0" i="0" lang="en" sz="1800" u="none" cap="none" strike="noStrike">
                <a:solidFill>
                  <a:srgbClr val="000000"/>
                </a:solidFill>
                <a:latin typeface="Arial"/>
                <a:ea typeface="Arial"/>
                <a:cs typeface="Arial"/>
                <a:sym typeface="Arial"/>
              </a:rPr>
              <a:t>GEFSv11 vs GEFSv12</a:t>
            </a:r>
            <a:endParaRPr b="0" i="0" sz="18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Arial"/>
              <a:buChar char="○"/>
            </a:pPr>
            <a:r>
              <a:rPr b="0" i="0" lang="en" sz="1800" u="none" cap="none" strike="noStrike">
                <a:solidFill>
                  <a:srgbClr val="000000"/>
                </a:solidFill>
                <a:latin typeface="Arial"/>
                <a:ea typeface="Arial"/>
                <a:cs typeface="Arial"/>
                <a:sym typeface="Arial"/>
              </a:rPr>
              <a:t>Accomplishments of 2020 implementation</a:t>
            </a:r>
            <a:br>
              <a:rPr b="0" i="0" lang="en"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260350" lvl="0" marL="285750" marR="0" rtl="0" algn="l">
              <a:lnSpc>
                <a:spcPct val="100000"/>
              </a:lnSpc>
              <a:spcBef>
                <a:spcPts val="0"/>
              </a:spcBef>
              <a:spcAft>
                <a:spcPts val="0"/>
              </a:spcAft>
              <a:buClr>
                <a:srgbClr val="CCCCCC"/>
              </a:buClr>
              <a:buSzPts val="2400"/>
              <a:buFont typeface="Arial"/>
              <a:buChar char="●"/>
            </a:pPr>
            <a:r>
              <a:rPr b="0" i="0" lang="en" sz="2400" u="none" cap="none" strike="noStrike">
                <a:solidFill>
                  <a:srgbClr val="CCCCCC"/>
                </a:solidFill>
                <a:latin typeface="Arial"/>
                <a:ea typeface="Arial"/>
                <a:cs typeface="Arial"/>
                <a:sym typeface="Arial"/>
              </a:rPr>
              <a:t>Next Global Ensemble Forecast System</a:t>
            </a:r>
            <a:endParaRPr b="0" i="0" sz="2400" u="none" cap="none" strike="noStrike">
              <a:solidFill>
                <a:srgbClr val="CCCCCC"/>
              </a:solidFill>
              <a:latin typeface="Arial"/>
              <a:ea typeface="Arial"/>
              <a:cs typeface="Arial"/>
              <a:sym typeface="Arial"/>
            </a:endParaRPr>
          </a:p>
          <a:p>
            <a:pPr indent="-342900" lvl="1" marL="914400" marR="0" rtl="0" algn="l">
              <a:lnSpc>
                <a:spcPct val="100000"/>
              </a:lnSpc>
              <a:spcBef>
                <a:spcPts val="0"/>
              </a:spcBef>
              <a:spcAft>
                <a:spcPts val="0"/>
              </a:spcAft>
              <a:buClr>
                <a:srgbClr val="CCCCCC"/>
              </a:buClr>
              <a:buSzPts val="1800"/>
              <a:buFont typeface="Arial"/>
              <a:buChar char="○"/>
            </a:pPr>
            <a:r>
              <a:rPr b="0" i="0" lang="en" sz="1800" u="none" cap="none" strike="noStrike">
                <a:solidFill>
                  <a:srgbClr val="CCCCCC"/>
                </a:solidFill>
                <a:latin typeface="Arial"/>
                <a:ea typeface="Arial"/>
                <a:cs typeface="Arial"/>
                <a:sym typeface="Arial"/>
              </a:rPr>
              <a:t>GEFSv12 vs GEFSv13</a:t>
            </a:r>
            <a:endParaRPr b="0" i="0" sz="1800" u="none" cap="none" strike="noStrike">
              <a:solidFill>
                <a:srgbClr val="CCCCCC"/>
              </a:solidFill>
              <a:latin typeface="Arial"/>
              <a:ea typeface="Arial"/>
              <a:cs typeface="Arial"/>
              <a:sym typeface="Arial"/>
            </a:endParaRPr>
          </a:p>
          <a:p>
            <a:pPr indent="-342900" lvl="1" marL="914400" marR="0" rtl="0" algn="l">
              <a:lnSpc>
                <a:spcPct val="100000"/>
              </a:lnSpc>
              <a:spcBef>
                <a:spcPts val="0"/>
              </a:spcBef>
              <a:spcAft>
                <a:spcPts val="0"/>
              </a:spcAft>
              <a:buClr>
                <a:srgbClr val="CCCCCC"/>
              </a:buClr>
              <a:buSzPts val="1800"/>
              <a:buFont typeface="Arial"/>
              <a:buChar char="○"/>
            </a:pPr>
            <a:r>
              <a:rPr b="0" i="0" lang="en" sz="1800" u="none" cap="none" strike="noStrike">
                <a:solidFill>
                  <a:srgbClr val="CCCCCC"/>
                </a:solidFill>
                <a:latin typeface="Arial"/>
                <a:ea typeface="Arial"/>
                <a:cs typeface="Arial"/>
                <a:sym typeface="Arial"/>
              </a:rPr>
              <a:t>Expectation: Weather, S2S, ocean, seaice, wave and aerosol</a:t>
            </a:r>
            <a:endParaRPr b="0" i="0" sz="1800" u="none" cap="none" strike="noStrike">
              <a:solidFill>
                <a:srgbClr val="CCCCCC"/>
              </a:solidFill>
              <a:latin typeface="Arial"/>
              <a:ea typeface="Arial"/>
              <a:cs typeface="Arial"/>
              <a:sym typeface="Arial"/>
            </a:endParaRPr>
          </a:p>
          <a:p>
            <a:pPr indent="-342900" lvl="1" marL="914400" marR="0" rtl="0" algn="l">
              <a:lnSpc>
                <a:spcPct val="100000"/>
              </a:lnSpc>
              <a:spcBef>
                <a:spcPts val="0"/>
              </a:spcBef>
              <a:spcAft>
                <a:spcPts val="0"/>
              </a:spcAft>
              <a:buClr>
                <a:srgbClr val="CCCCCC"/>
              </a:buClr>
              <a:buSzPts val="1800"/>
              <a:buFont typeface="Arial"/>
              <a:buChar char="○"/>
            </a:pPr>
            <a:r>
              <a:rPr b="0" i="0" lang="en" sz="1800" u="none" cap="none" strike="noStrike">
                <a:solidFill>
                  <a:srgbClr val="CCCCCC"/>
                </a:solidFill>
                <a:latin typeface="Arial"/>
                <a:ea typeface="Arial"/>
                <a:cs typeface="Arial"/>
                <a:sym typeface="Arial"/>
              </a:rPr>
              <a:t>Summary</a:t>
            </a:r>
            <a:endParaRPr b="0" i="0" sz="1800" u="none" cap="none" strike="noStrike">
              <a:solidFill>
                <a:srgbClr val="CCCCC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381000" y="43043"/>
            <a:ext cx="8229600" cy="436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FF"/>
              </a:buClr>
              <a:buSzPct val="99974"/>
              <a:buFont typeface="Calibri"/>
              <a:buNone/>
            </a:pPr>
            <a:r>
              <a:rPr b="1" lang="en" sz="3959">
                <a:solidFill>
                  <a:srgbClr val="0000FF"/>
                </a:solidFill>
                <a:latin typeface="Calibri"/>
                <a:ea typeface="Calibri"/>
                <a:cs typeface="Calibri"/>
                <a:sym typeface="Calibri"/>
              </a:rPr>
              <a:t>NCEP GEFS v12 Configurations</a:t>
            </a:r>
            <a:endParaRPr b="1" sz="3959">
              <a:solidFill>
                <a:srgbClr val="0000FF"/>
              </a:solidFill>
              <a:latin typeface="Calibri"/>
              <a:ea typeface="Calibri"/>
              <a:cs typeface="Calibri"/>
              <a:sym typeface="Calibri"/>
            </a:endParaRPr>
          </a:p>
        </p:txBody>
      </p:sp>
      <p:graphicFrame>
        <p:nvGraphicFramePr>
          <p:cNvPr id="143" name="Google Shape;143;p3"/>
          <p:cNvGraphicFramePr/>
          <p:nvPr/>
        </p:nvGraphicFramePr>
        <p:xfrm>
          <a:off x="609600" y="571503"/>
          <a:ext cx="3000000" cy="3000000"/>
        </p:xfrm>
        <a:graphic>
          <a:graphicData uri="http://schemas.openxmlformats.org/drawingml/2006/table">
            <a:tbl>
              <a:tblPr bandRow="1" firstRow="1">
                <a:noFill/>
                <a:tableStyleId>{8DF5B001-3C3A-4DE4-B6E3-5E2960EE27C4}</a:tableStyleId>
              </a:tblPr>
              <a:tblGrid>
                <a:gridCol w="2227950"/>
                <a:gridCol w="2993850"/>
                <a:gridCol w="3003050"/>
              </a:tblGrid>
              <a:tr h="2857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Components</a:t>
                      </a:r>
                      <a:endParaRPr sz="1400" u="none" cap="none" strike="noStrike">
                        <a:latin typeface="Calibri"/>
                        <a:ea typeface="Calibri"/>
                        <a:cs typeface="Calibri"/>
                        <a:sym typeface="Calibri"/>
                      </a:endParaRPr>
                    </a:p>
                  </a:txBody>
                  <a:tcPr marT="34300" marB="34300"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V11 (Dec. 2015)</a:t>
                      </a:r>
                      <a:endParaRPr sz="1400" u="none" cap="none" strike="noStrike">
                        <a:latin typeface="Calibri"/>
                        <a:ea typeface="Calibri"/>
                        <a:cs typeface="Calibri"/>
                        <a:sym typeface="Calibri"/>
                      </a:endParaRPr>
                    </a:p>
                  </a:txBody>
                  <a:tcPr marT="34300" marB="34300"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V12 (Sept. 2020)</a:t>
                      </a:r>
                      <a:endParaRPr sz="1400" u="none" cap="none" strike="noStrike">
                        <a:latin typeface="Calibri"/>
                        <a:ea typeface="Calibri"/>
                        <a:cs typeface="Calibri"/>
                        <a:sym typeface="Calibri"/>
                      </a:endParaRPr>
                    </a:p>
                  </a:txBody>
                  <a:tcPr marT="34300" marB="34300" marR="91450" marL="91450"/>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GFS Model</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Semi-Lagrangian, 2015</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FV3 (Finite-Vol Cubed-Sphere)</a:t>
                      </a:r>
                      <a:endParaRPr b="1"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Physics</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GFS13 package (Zhao-Carr MP)</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GFSv15 packages (</a:t>
                      </a:r>
                      <a:r>
                        <a:rPr b="1" lang="en" sz="1200" u="none" cap="none" strike="noStrike">
                          <a:solidFill>
                            <a:srgbClr val="0000FF"/>
                          </a:solidFill>
                          <a:latin typeface="Calibri"/>
                          <a:ea typeface="Calibri"/>
                          <a:cs typeface="Calibri"/>
                          <a:sym typeface="Calibri"/>
                        </a:rPr>
                        <a:t>GFDL MP</a:t>
                      </a:r>
                      <a:r>
                        <a:rPr lang="en" sz="1200" u="none" cap="none" strike="noStrike">
                          <a:solidFill>
                            <a:srgbClr val="0000FF"/>
                          </a:solidFill>
                          <a:latin typeface="Calibri"/>
                          <a:ea typeface="Calibri"/>
                          <a:cs typeface="Calibri"/>
                          <a:sym typeface="Calibri"/>
                        </a:rPr>
                        <a:t>)</a:t>
                      </a:r>
                      <a:endParaRPr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Initial perturbations</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EnKF f06</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EnKF f06</a:t>
                      </a:r>
                      <a:endParaRPr sz="1200" u="none" cap="none" strike="noStrike">
                        <a:solidFill>
                          <a:srgbClr val="0000FF"/>
                        </a:solidFill>
                        <a:latin typeface="Calibri"/>
                        <a:ea typeface="Calibri"/>
                        <a:cs typeface="Calibri"/>
                        <a:sym typeface="Calibri"/>
                      </a:endParaRPr>
                    </a:p>
                  </a:txBody>
                  <a:tcPr marT="34300" marB="34300" marR="91450" marL="91450" anchor="ctr"/>
                </a:tc>
              </a:tr>
              <a:tr h="3112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Model uncertainty</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STTP (Stoch. Total Tend. Pert)</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5-scale SPPT and SKEB</a:t>
                      </a:r>
                      <a:endParaRPr b="1"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Boundary forcing </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SST - Climatology relaxation</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FF"/>
                          </a:solidFill>
                          <a:latin typeface="Calibri"/>
                          <a:ea typeface="Calibri"/>
                          <a:cs typeface="Calibri"/>
                          <a:sym typeface="Calibri"/>
                        </a:rPr>
                        <a:t>NSST + 2-tiered SST</a:t>
                      </a:r>
                      <a:endParaRPr b="1"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Tropical storm</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Relocation for all members</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No relocation</a:t>
                      </a:r>
                      <a:endParaRPr sz="1200" u="none" cap="none" strike="noStrike">
                        <a:solidFill>
                          <a:srgbClr val="0000FF"/>
                        </a:solidFill>
                        <a:latin typeface="Calibri"/>
                        <a:ea typeface="Calibri"/>
                        <a:cs typeface="Calibri"/>
                        <a:sym typeface="Calibri"/>
                      </a:endParaRPr>
                    </a:p>
                  </a:txBody>
                  <a:tcPr marT="34300" marB="34300" marR="91450" marL="91450" anchor="ctr"/>
                </a:tc>
              </a:tr>
              <a:tr h="265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Horizontal Resolution</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111111"/>
                          </a:solidFill>
                          <a:latin typeface="Calibri"/>
                          <a:ea typeface="Calibri"/>
                          <a:cs typeface="Calibri"/>
                          <a:sym typeface="Calibri"/>
                        </a:rPr>
                        <a:t>T</a:t>
                      </a:r>
                      <a:r>
                        <a:rPr baseline="-25000" lang="en" sz="1200" u="none" cap="none" strike="noStrike">
                          <a:solidFill>
                            <a:srgbClr val="111111"/>
                          </a:solidFill>
                          <a:latin typeface="Calibri"/>
                          <a:ea typeface="Calibri"/>
                          <a:cs typeface="Calibri"/>
                          <a:sym typeface="Calibri"/>
                        </a:rPr>
                        <a:t>L</a:t>
                      </a:r>
                      <a:r>
                        <a:rPr lang="en" sz="1200" u="none" cap="none" strike="noStrike">
                          <a:solidFill>
                            <a:srgbClr val="111111"/>
                          </a:solidFill>
                          <a:latin typeface="Calibri"/>
                          <a:ea typeface="Calibri"/>
                          <a:cs typeface="Calibri"/>
                          <a:sym typeface="Calibri"/>
                        </a:rPr>
                        <a:t>574 (34km)/T</a:t>
                      </a:r>
                      <a:r>
                        <a:rPr baseline="-25000" lang="en" sz="1200" u="none" cap="none" strike="noStrike">
                          <a:solidFill>
                            <a:srgbClr val="111111"/>
                          </a:solidFill>
                          <a:latin typeface="Calibri"/>
                          <a:ea typeface="Calibri"/>
                          <a:cs typeface="Calibri"/>
                          <a:sym typeface="Calibri"/>
                        </a:rPr>
                        <a:t>L</a:t>
                      </a:r>
                      <a:r>
                        <a:rPr lang="en" sz="1200" u="none" cap="none" strike="noStrike">
                          <a:solidFill>
                            <a:srgbClr val="111111"/>
                          </a:solidFill>
                          <a:latin typeface="Calibri"/>
                          <a:ea typeface="Calibri"/>
                          <a:cs typeface="Calibri"/>
                          <a:sym typeface="Calibri"/>
                        </a:rPr>
                        <a:t>382 (55km)</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 sz="1200" u="none" cap="none" strike="noStrike">
                          <a:solidFill>
                            <a:srgbClr val="0000FF"/>
                          </a:solidFill>
                          <a:latin typeface="Calibri"/>
                          <a:ea typeface="Calibri"/>
                          <a:cs typeface="Calibri"/>
                          <a:sym typeface="Calibri"/>
                        </a:rPr>
                        <a:t>C384 (25km)</a:t>
                      </a:r>
                      <a:endParaRPr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Vertical resolution</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111111"/>
                          </a:solidFill>
                          <a:latin typeface="Calibri"/>
                          <a:ea typeface="Calibri"/>
                          <a:cs typeface="Calibri"/>
                          <a:sym typeface="Calibri"/>
                        </a:rPr>
                        <a:t>L64 (hybrid)</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 sz="1200" u="none" cap="none" strike="noStrike">
                          <a:solidFill>
                            <a:srgbClr val="0000FF"/>
                          </a:solidFill>
                          <a:latin typeface="Calibri"/>
                          <a:ea typeface="Calibri"/>
                          <a:cs typeface="Calibri"/>
                          <a:sym typeface="Calibri"/>
                        </a:rPr>
                        <a:t>L64 (hybrid)</a:t>
                      </a:r>
                      <a:endParaRPr sz="1400" u="none" cap="none" strike="noStrike"/>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Daily frequency</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111111"/>
                          </a:solidFill>
                          <a:latin typeface="Calibri"/>
                          <a:ea typeface="Calibri"/>
                          <a:cs typeface="Calibri"/>
                          <a:sym typeface="Calibri"/>
                        </a:rPr>
                        <a:t>00, 06, 12 and 18UTC</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 sz="1200" u="none" cap="none" strike="noStrike">
                          <a:solidFill>
                            <a:srgbClr val="0000FF"/>
                          </a:solidFill>
                          <a:latin typeface="Calibri"/>
                          <a:ea typeface="Calibri"/>
                          <a:cs typeface="Calibri"/>
                          <a:sym typeface="Calibri"/>
                        </a:rPr>
                        <a:t>00, 06, 12 and 18UTC</a:t>
                      </a:r>
                      <a:endParaRPr sz="1400" u="none" cap="none" strike="noStrike"/>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Forecast length</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111111"/>
                          </a:solidFill>
                          <a:latin typeface="Calibri"/>
                          <a:ea typeface="Calibri"/>
                          <a:cs typeface="Calibri"/>
                          <a:sym typeface="Calibri"/>
                        </a:rPr>
                        <a:t>16 days</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 sz="1200" u="none" cap="none" strike="noStrike">
                          <a:solidFill>
                            <a:srgbClr val="0000FF"/>
                          </a:solidFill>
                          <a:latin typeface="Calibri"/>
                          <a:ea typeface="Calibri"/>
                          <a:cs typeface="Calibri"/>
                          <a:sym typeface="Calibri"/>
                        </a:rPr>
                        <a:t>16 days, 35 days (00UTC)</a:t>
                      </a:r>
                      <a:endParaRPr sz="1400" u="none" cap="none" strike="noStrike"/>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Members</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 sz="1200" u="none" cap="none" strike="noStrike">
                          <a:solidFill>
                            <a:srgbClr val="111111"/>
                          </a:solidFill>
                          <a:latin typeface="Calibri"/>
                          <a:ea typeface="Calibri"/>
                          <a:cs typeface="Calibri"/>
                          <a:sym typeface="Calibri"/>
                        </a:rPr>
                        <a:t>Control + 20 pert members</a:t>
                      </a:r>
                      <a:endParaRPr sz="1400" u="none" cap="none" strike="noStrike">
                        <a:solidFill>
                          <a:srgbClr val="111111"/>
                        </a:solidFill>
                      </a:endParaRPr>
                    </a:p>
                  </a:txBody>
                  <a:tcPr marT="34300" marB="34300"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b="1" lang="en" sz="1200" u="none" cap="none" strike="noStrike">
                          <a:solidFill>
                            <a:srgbClr val="0000FF"/>
                          </a:solidFill>
                          <a:latin typeface="Calibri"/>
                          <a:ea typeface="Calibri"/>
                          <a:cs typeface="Calibri"/>
                          <a:sym typeface="Calibri"/>
                        </a:rPr>
                        <a:t>Control + 30 pert members</a:t>
                      </a:r>
                      <a:endParaRPr sz="1400" u="none" cap="none" strike="noStrike"/>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Output resolution</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0.5</a:t>
                      </a:r>
                      <a:r>
                        <a:rPr baseline="30000" lang="en" sz="1200" u="none" cap="none" strike="noStrike">
                          <a:solidFill>
                            <a:srgbClr val="111111"/>
                          </a:solidFill>
                          <a:latin typeface="Calibri"/>
                          <a:ea typeface="Calibri"/>
                          <a:cs typeface="Calibri"/>
                          <a:sym typeface="Calibri"/>
                        </a:rPr>
                        <a:t>o </a:t>
                      </a:r>
                      <a:r>
                        <a:rPr lang="en" sz="1200" u="none" cap="none" strike="noStrike">
                          <a:solidFill>
                            <a:srgbClr val="111111"/>
                          </a:solidFill>
                          <a:latin typeface="Calibri"/>
                          <a:ea typeface="Calibri"/>
                          <a:cs typeface="Calibri"/>
                          <a:sym typeface="Calibri"/>
                        </a:rPr>
                        <a:t>x 0.5</a:t>
                      </a:r>
                      <a:r>
                        <a:rPr baseline="30000" lang="en" sz="1200" u="none" cap="none" strike="noStrike">
                          <a:solidFill>
                            <a:srgbClr val="111111"/>
                          </a:solidFill>
                          <a:latin typeface="Calibri"/>
                          <a:ea typeface="Calibri"/>
                          <a:cs typeface="Calibri"/>
                          <a:sym typeface="Calibri"/>
                        </a:rPr>
                        <a:t>o</a:t>
                      </a:r>
                      <a:r>
                        <a:rPr lang="en" sz="1200" u="none" cap="none" strike="noStrike">
                          <a:solidFill>
                            <a:srgbClr val="111111"/>
                          </a:solidFill>
                          <a:latin typeface="Calibri"/>
                          <a:ea typeface="Calibri"/>
                          <a:cs typeface="Calibri"/>
                          <a:sym typeface="Calibri"/>
                        </a:rPr>
                        <a:t> </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0.25</a:t>
                      </a:r>
                      <a:r>
                        <a:rPr baseline="30000" lang="en" sz="1200" u="none" cap="none" strike="noStrike">
                          <a:solidFill>
                            <a:srgbClr val="0000FF"/>
                          </a:solidFill>
                          <a:latin typeface="Calibri"/>
                          <a:ea typeface="Calibri"/>
                          <a:cs typeface="Calibri"/>
                          <a:sym typeface="Calibri"/>
                        </a:rPr>
                        <a:t>o </a:t>
                      </a:r>
                      <a:r>
                        <a:rPr lang="en" sz="1200" u="none" cap="none" strike="noStrike">
                          <a:solidFill>
                            <a:srgbClr val="0000FF"/>
                          </a:solidFill>
                          <a:latin typeface="Calibri"/>
                          <a:ea typeface="Calibri"/>
                          <a:cs typeface="Calibri"/>
                          <a:sym typeface="Calibri"/>
                        </a:rPr>
                        <a:t>x 0.25</a:t>
                      </a:r>
                      <a:r>
                        <a:rPr baseline="30000" lang="en" sz="1200" u="none" cap="none" strike="noStrike">
                          <a:solidFill>
                            <a:srgbClr val="0000FF"/>
                          </a:solidFill>
                          <a:latin typeface="Calibri"/>
                          <a:ea typeface="Calibri"/>
                          <a:cs typeface="Calibri"/>
                          <a:sym typeface="Calibri"/>
                        </a:rPr>
                        <a:t>o</a:t>
                      </a:r>
                      <a:r>
                        <a:rPr lang="en" sz="1200" u="none" cap="none" strike="noStrike">
                          <a:solidFill>
                            <a:srgbClr val="0000FF"/>
                          </a:solidFill>
                          <a:latin typeface="Calibri"/>
                          <a:ea typeface="Calibri"/>
                          <a:cs typeface="Calibri"/>
                          <a:sym typeface="Calibri"/>
                        </a:rPr>
                        <a:t> and 0.5</a:t>
                      </a:r>
                      <a:r>
                        <a:rPr baseline="30000" lang="en" sz="1200" u="none" cap="none" strike="noStrike">
                          <a:solidFill>
                            <a:srgbClr val="0000FF"/>
                          </a:solidFill>
                          <a:latin typeface="Calibri"/>
                          <a:ea typeface="Calibri"/>
                          <a:cs typeface="Calibri"/>
                          <a:sym typeface="Calibri"/>
                        </a:rPr>
                        <a:t>o</a:t>
                      </a:r>
                      <a:r>
                        <a:rPr lang="en" sz="1200" u="none" cap="none" strike="noStrike">
                          <a:solidFill>
                            <a:srgbClr val="0000FF"/>
                          </a:solidFill>
                          <a:latin typeface="Calibri"/>
                          <a:ea typeface="Calibri"/>
                          <a:cs typeface="Calibri"/>
                          <a:sym typeface="Calibri"/>
                        </a:rPr>
                        <a:t> x 0.5</a:t>
                      </a:r>
                      <a:r>
                        <a:rPr baseline="30000" lang="en" sz="1200" u="none" cap="none" strike="noStrike">
                          <a:solidFill>
                            <a:srgbClr val="0000FF"/>
                          </a:solidFill>
                          <a:latin typeface="Calibri"/>
                          <a:ea typeface="Calibri"/>
                          <a:cs typeface="Calibri"/>
                          <a:sym typeface="Calibri"/>
                        </a:rPr>
                        <a:t>o</a:t>
                      </a:r>
                      <a:endParaRPr sz="1200" u="none" cap="none" strike="noStrike">
                        <a:solidFill>
                          <a:srgbClr val="0000FF"/>
                        </a:solidFill>
                        <a:latin typeface="Calibri"/>
                        <a:ea typeface="Calibri"/>
                        <a:cs typeface="Calibri"/>
                        <a:sym typeface="Calibri"/>
                      </a:endParaRPr>
                    </a:p>
                  </a:txBody>
                  <a:tcPr marT="34300" marB="34300" marR="91450" marL="91450" anchor="ctr"/>
                </a:tc>
              </a:tr>
              <a:tr h="1524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Output frequency</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3h the first 8 days; 6h the rest</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3h the first 10 days; 6h the rest</a:t>
                      </a:r>
                      <a:endParaRPr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Reforecast</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EMC offline – 20 years</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30 years (1989-2018)</a:t>
                      </a:r>
                      <a:endParaRPr sz="1200" u="none" cap="none" strike="noStrike">
                        <a:solidFill>
                          <a:srgbClr val="0000FF"/>
                        </a:solidFill>
                        <a:latin typeface="Calibri"/>
                        <a:ea typeface="Calibri"/>
                        <a:cs typeface="Calibri"/>
                        <a:sym typeface="Calibri"/>
                      </a:endParaRPr>
                    </a:p>
                  </a:txBody>
                  <a:tcPr marT="34300" marB="34300" marR="91450" marL="91450" anchor="ctr"/>
                </a:tc>
              </a:tr>
              <a:tr h="2514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Implementation </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111111"/>
                          </a:solidFill>
                          <a:latin typeface="Calibri"/>
                          <a:ea typeface="Calibri"/>
                          <a:cs typeface="Calibri"/>
                          <a:sym typeface="Calibri"/>
                        </a:rPr>
                        <a:t>December 2</a:t>
                      </a:r>
                      <a:r>
                        <a:rPr baseline="30000" lang="en" sz="1200" u="none" cap="none" strike="noStrike">
                          <a:solidFill>
                            <a:srgbClr val="111111"/>
                          </a:solidFill>
                          <a:latin typeface="Calibri"/>
                          <a:ea typeface="Calibri"/>
                          <a:cs typeface="Calibri"/>
                          <a:sym typeface="Calibri"/>
                        </a:rPr>
                        <a:t>nd</a:t>
                      </a:r>
                      <a:r>
                        <a:rPr lang="en" sz="1200" u="none" cap="none" strike="noStrike">
                          <a:solidFill>
                            <a:srgbClr val="111111"/>
                          </a:solidFill>
                          <a:latin typeface="Calibri"/>
                          <a:ea typeface="Calibri"/>
                          <a:cs typeface="Calibri"/>
                          <a:sym typeface="Calibri"/>
                        </a:rPr>
                        <a:t> 2015</a:t>
                      </a:r>
                      <a:endParaRPr sz="1200" u="none" cap="none" strike="noStrike">
                        <a:solidFill>
                          <a:srgbClr val="111111"/>
                        </a:solidFill>
                        <a:latin typeface="Calibri"/>
                        <a:ea typeface="Calibri"/>
                        <a:cs typeface="Calibri"/>
                        <a:sym typeface="Calibri"/>
                      </a:endParaRPr>
                    </a:p>
                  </a:txBody>
                  <a:tcPr marT="34300" marB="34300"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0000FF"/>
                          </a:solidFill>
                          <a:latin typeface="Calibri"/>
                          <a:ea typeface="Calibri"/>
                          <a:cs typeface="Calibri"/>
                          <a:sym typeface="Calibri"/>
                        </a:rPr>
                        <a:t>September 2020</a:t>
                      </a:r>
                      <a:endParaRPr sz="1200" u="none" cap="none" strike="noStrike">
                        <a:solidFill>
                          <a:srgbClr val="0000FF"/>
                        </a:solidFill>
                        <a:latin typeface="Calibri"/>
                        <a:ea typeface="Calibri"/>
                        <a:cs typeface="Calibri"/>
                        <a:sym typeface="Calibri"/>
                      </a:endParaRPr>
                    </a:p>
                  </a:txBody>
                  <a:tcPr marT="34300" marB="34300" marR="91450" marL="9145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4"/>
          <p:cNvPicPr preferRelativeResize="0"/>
          <p:nvPr/>
        </p:nvPicPr>
        <p:blipFill rotWithShape="1">
          <a:blip r:embed="rId3">
            <a:alphaModFix/>
          </a:blip>
          <a:srcRect b="0" l="0" r="0" t="0"/>
          <a:stretch/>
        </p:blipFill>
        <p:spPr>
          <a:xfrm>
            <a:off x="-26555" y="8505"/>
            <a:ext cx="6291019" cy="4448203"/>
          </a:xfrm>
          <a:prstGeom prst="rect">
            <a:avLst/>
          </a:prstGeom>
          <a:noFill/>
          <a:ln>
            <a:noFill/>
          </a:ln>
        </p:spPr>
      </p:pic>
      <p:sp>
        <p:nvSpPr>
          <p:cNvPr id="149" name="Google Shape;149;p4"/>
          <p:cNvSpPr/>
          <p:nvPr/>
        </p:nvSpPr>
        <p:spPr>
          <a:xfrm>
            <a:off x="531100" y="4202850"/>
            <a:ext cx="5476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dk2"/>
                </a:solidFill>
                <a:latin typeface="Calibri"/>
                <a:ea typeface="Calibri"/>
                <a:cs typeface="Calibri"/>
                <a:sym typeface="Calibri"/>
              </a:rPr>
              <a:t>Fig.: 5-scale random patterns used in Stochastic Perturbed Physics Tendencies (SPPT). On the top of each plot, the numbers (except for upper left) represent the scales of spatial and temporal perturbations with the maximum amplitude and contour intervals in the bracket</a:t>
            </a:r>
            <a:r>
              <a:rPr b="0" i="0" lang="en" sz="1300" u="none" cap="none" strike="noStrike">
                <a:solidFill>
                  <a:schemeClr val="dk1"/>
                </a:solidFill>
                <a:latin typeface="Calibri"/>
                <a:ea typeface="Calibri"/>
                <a:cs typeface="Calibri"/>
                <a:sym typeface="Calibri"/>
              </a:rPr>
              <a:t>.</a:t>
            </a:r>
            <a:endParaRPr b="0" i="0" sz="1300" u="none" cap="none" strike="noStrike">
              <a:solidFill>
                <a:srgbClr val="000000"/>
              </a:solidFill>
              <a:latin typeface="Arial"/>
              <a:ea typeface="Arial"/>
              <a:cs typeface="Arial"/>
              <a:sym typeface="Arial"/>
            </a:endParaRPr>
          </a:p>
        </p:txBody>
      </p:sp>
      <p:pic>
        <p:nvPicPr>
          <p:cNvPr id="150" name="Google Shape;150;p4"/>
          <p:cNvPicPr preferRelativeResize="0"/>
          <p:nvPr/>
        </p:nvPicPr>
        <p:blipFill rotWithShape="1">
          <a:blip r:embed="rId4">
            <a:alphaModFix/>
          </a:blip>
          <a:srcRect b="2023" l="0" r="4002" t="65443"/>
          <a:stretch/>
        </p:blipFill>
        <p:spPr>
          <a:xfrm>
            <a:off x="6174783" y="836660"/>
            <a:ext cx="2899944" cy="1526310"/>
          </a:xfrm>
          <a:prstGeom prst="rect">
            <a:avLst/>
          </a:prstGeom>
          <a:noFill/>
          <a:ln>
            <a:noFill/>
          </a:ln>
        </p:spPr>
      </p:pic>
      <p:pic>
        <p:nvPicPr>
          <p:cNvPr id="151" name="Google Shape;151;p4"/>
          <p:cNvPicPr preferRelativeResize="0"/>
          <p:nvPr/>
        </p:nvPicPr>
        <p:blipFill rotWithShape="1">
          <a:blip r:embed="rId5">
            <a:alphaModFix/>
          </a:blip>
          <a:srcRect b="3935" l="0" r="4149" t="65310"/>
          <a:stretch/>
        </p:blipFill>
        <p:spPr>
          <a:xfrm>
            <a:off x="6172969" y="2654038"/>
            <a:ext cx="2870970" cy="1463040"/>
          </a:xfrm>
          <a:prstGeom prst="rect">
            <a:avLst/>
          </a:prstGeom>
          <a:noFill/>
          <a:ln>
            <a:noFill/>
          </a:ln>
        </p:spPr>
      </p:pic>
      <p:sp>
        <p:nvSpPr>
          <p:cNvPr id="152" name="Google Shape;152;p4"/>
          <p:cNvSpPr txBox="1"/>
          <p:nvPr/>
        </p:nvSpPr>
        <p:spPr>
          <a:xfrm>
            <a:off x="6350003" y="146244"/>
            <a:ext cx="22551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sng" cap="none" strike="noStrike">
                <a:solidFill>
                  <a:srgbClr val="0000FF"/>
                </a:solidFill>
                <a:latin typeface="Calibri"/>
                <a:ea typeface="Calibri"/>
                <a:cs typeface="Calibri"/>
                <a:sym typeface="Calibri"/>
              </a:rPr>
              <a:t>500hPa zonal wind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0000FF"/>
                </a:solidFill>
                <a:latin typeface="Calibri"/>
                <a:ea typeface="Calibri"/>
                <a:cs typeface="Calibri"/>
                <a:sym typeface="Calibri"/>
              </a:rPr>
              <a:t>Error/Spread ratio</a:t>
            </a:r>
            <a:endParaRPr b="1" i="0" sz="1600" u="sng" cap="none" strike="noStrike">
              <a:solidFill>
                <a:srgbClr val="0000FF"/>
              </a:solidFill>
              <a:latin typeface="Calibri"/>
              <a:ea typeface="Calibri"/>
              <a:cs typeface="Calibri"/>
              <a:sym typeface="Calibri"/>
            </a:endParaRPr>
          </a:p>
        </p:txBody>
      </p:sp>
      <p:sp>
        <p:nvSpPr>
          <p:cNvPr id="153" name="Google Shape;153;p4"/>
          <p:cNvSpPr txBox="1"/>
          <p:nvPr/>
        </p:nvSpPr>
        <p:spPr>
          <a:xfrm>
            <a:off x="6665576" y="2201334"/>
            <a:ext cx="16932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chemeClr val="dk2"/>
                </a:solidFill>
                <a:latin typeface="Calibri"/>
                <a:ea typeface="Calibri"/>
                <a:cs typeface="Calibri"/>
                <a:sym typeface="Calibri"/>
              </a:rPr>
              <a:t>GEFSv11 with STTP</a:t>
            </a:r>
            <a:endParaRPr b="1" i="0" sz="1400" u="sng" cap="none" strike="noStrike">
              <a:solidFill>
                <a:schemeClr val="dk2"/>
              </a:solidFill>
              <a:latin typeface="Calibri"/>
              <a:ea typeface="Calibri"/>
              <a:cs typeface="Calibri"/>
              <a:sym typeface="Calibri"/>
            </a:endParaRPr>
          </a:p>
        </p:txBody>
      </p:sp>
      <p:sp>
        <p:nvSpPr>
          <p:cNvPr id="154" name="Google Shape;154;p4"/>
          <p:cNvSpPr txBox="1"/>
          <p:nvPr/>
        </p:nvSpPr>
        <p:spPr>
          <a:xfrm>
            <a:off x="6465455" y="4062461"/>
            <a:ext cx="22245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chemeClr val="dk2"/>
                </a:solidFill>
                <a:latin typeface="Calibri"/>
                <a:ea typeface="Calibri"/>
                <a:cs typeface="Calibri"/>
                <a:sym typeface="Calibri"/>
              </a:rPr>
              <a:t>GEFSv12 with SPPT + SKEB</a:t>
            </a:r>
            <a:endParaRPr b="1" i="0" sz="1400" u="sng" cap="none" strike="noStrike">
              <a:solidFill>
                <a:schemeClr val="dk2"/>
              </a:solidFill>
              <a:latin typeface="Calibri"/>
              <a:ea typeface="Calibri"/>
              <a:cs typeface="Calibri"/>
              <a:sym typeface="Calibri"/>
            </a:endParaRPr>
          </a:p>
        </p:txBody>
      </p:sp>
      <p:sp>
        <p:nvSpPr>
          <p:cNvPr id="155" name="Google Shape;155;p4"/>
          <p:cNvSpPr/>
          <p:nvPr/>
        </p:nvSpPr>
        <p:spPr>
          <a:xfrm>
            <a:off x="5480245" y="2032000"/>
            <a:ext cx="1054500" cy="615900"/>
          </a:xfrm>
          <a:prstGeom prst="stripedRightArrow">
            <a:avLst>
              <a:gd fmla="val 50000" name="adj1"/>
              <a:gd fmla="val 50000" name="adj2"/>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4"/>
          <p:cNvSpPr txBox="1"/>
          <p:nvPr/>
        </p:nvSpPr>
        <p:spPr>
          <a:xfrm>
            <a:off x="6206836" y="4394970"/>
            <a:ext cx="2947800" cy="461700"/>
          </a:xfrm>
          <a:prstGeom prst="rect">
            <a:avLst/>
          </a:prstGeom>
          <a:solidFill>
            <a:srgbClr val="FFFF00"/>
          </a:solid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No radiative perturbation for clear sky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No perturbation under divided streamline </a:t>
            </a:r>
            <a:endParaRPr b="0" i="0" sz="1200" u="none" cap="none" strike="noStrike">
              <a:solidFill>
                <a:schemeClr val="dk1"/>
              </a:solidFill>
              <a:latin typeface="Calibri"/>
              <a:ea typeface="Calibri"/>
              <a:cs typeface="Calibri"/>
              <a:sym typeface="Calibri"/>
            </a:endParaRPr>
          </a:p>
        </p:txBody>
      </p:sp>
      <p:sp>
        <p:nvSpPr>
          <p:cNvPr id="157" name="Google Shape;157;p4"/>
          <p:cNvSpPr/>
          <p:nvPr/>
        </p:nvSpPr>
        <p:spPr>
          <a:xfrm>
            <a:off x="6221256" y="2612444"/>
            <a:ext cx="2371200" cy="1446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4"/>
          <p:cNvSpPr/>
          <p:nvPr/>
        </p:nvSpPr>
        <p:spPr>
          <a:xfrm>
            <a:off x="6181067" y="763639"/>
            <a:ext cx="2403300" cy="168900"/>
          </a:xfrm>
          <a:prstGeom prst="roundRect">
            <a:avLst>
              <a:gd fmla="val 16667"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718213" y="3"/>
            <a:ext cx="7933800" cy="594300"/>
          </a:xfrm>
          <a:prstGeom prst="rect">
            <a:avLst/>
          </a:prstGeom>
          <a:noFill/>
          <a:ln>
            <a:noFill/>
          </a:ln>
        </p:spPr>
        <p:txBody>
          <a:bodyPr anchorCtr="0" anchor="ctr" bIns="51425" lIns="51425" spcFirstLastPara="1" rIns="51425" wrap="square" tIns="51425">
            <a:normAutofit/>
          </a:bodyPr>
          <a:lstStyle/>
          <a:p>
            <a:pPr indent="0" lvl="0" marL="0" rtl="0" algn="l">
              <a:lnSpc>
                <a:spcPct val="100000"/>
              </a:lnSpc>
              <a:spcBef>
                <a:spcPts val="0"/>
              </a:spcBef>
              <a:spcAft>
                <a:spcPts val="0"/>
              </a:spcAft>
              <a:buSzPts val="1400"/>
              <a:buNone/>
            </a:pPr>
            <a:r>
              <a:rPr lang="en" sz="3000">
                <a:solidFill>
                  <a:srgbClr val="0000FF"/>
                </a:solidFill>
              </a:rPr>
              <a:t>Accomplishments of GEFSv12 (highlights)</a:t>
            </a:r>
            <a:endParaRPr sz="2800">
              <a:solidFill>
                <a:srgbClr val="0000FF"/>
              </a:solidFill>
            </a:endParaRPr>
          </a:p>
        </p:txBody>
      </p:sp>
      <p:sp>
        <p:nvSpPr>
          <p:cNvPr id="164" name="Google Shape;164;p5"/>
          <p:cNvSpPr txBox="1"/>
          <p:nvPr>
            <p:ph idx="1" type="body"/>
          </p:nvPr>
        </p:nvSpPr>
        <p:spPr>
          <a:xfrm>
            <a:off x="600500" y="811125"/>
            <a:ext cx="7933800" cy="3970500"/>
          </a:xfrm>
          <a:prstGeom prst="rect">
            <a:avLst/>
          </a:prstGeom>
          <a:noFill/>
          <a:ln>
            <a:noFill/>
          </a:ln>
        </p:spPr>
        <p:txBody>
          <a:bodyPr anchorCtr="0" anchor="t" bIns="51425" lIns="51425" spcFirstLastPara="1" rIns="51425" wrap="square" tIns="51425">
            <a:normAutofit lnSpcReduction="20000"/>
          </a:bodyPr>
          <a:lstStyle/>
          <a:p>
            <a:pPr indent="-342900" lvl="0" marL="457200" rtl="0" algn="l">
              <a:lnSpc>
                <a:spcPct val="80000"/>
              </a:lnSpc>
              <a:spcBef>
                <a:spcPts val="500"/>
              </a:spcBef>
              <a:spcAft>
                <a:spcPts val="0"/>
              </a:spcAft>
              <a:buClr>
                <a:srgbClr val="000000"/>
              </a:buClr>
              <a:buSzPts val="1800"/>
              <a:buChar char="●"/>
            </a:pPr>
            <a:r>
              <a:rPr lang="en" sz="1800">
                <a:solidFill>
                  <a:srgbClr val="000000"/>
                </a:solidFill>
              </a:rPr>
              <a:t>Weather -</a:t>
            </a:r>
            <a:endParaRPr sz="18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Improved probabilistic forecast skill and predictability</a:t>
            </a:r>
            <a:endParaRPr sz="14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Improved PQPF and T2m</a:t>
            </a:r>
            <a:endParaRPr sz="14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Improved TC tracks and spread</a:t>
            </a:r>
            <a:endParaRPr sz="1400">
              <a:solidFill>
                <a:srgbClr val="000000"/>
              </a:solidFill>
            </a:endParaRPr>
          </a:p>
          <a:p>
            <a:pPr indent="0" lvl="0" marL="0" rtl="0" algn="l">
              <a:lnSpc>
                <a:spcPct val="100000"/>
              </a:lnSpc>
              <a:spcBef>
                <a:spcPts val="600"/>
              </a:spcBef>
              <a:spcAft>
                <a:spcPts val="0"/>
              </a:spcAft>
              <a:buSzPts val="1200"/>
              <a:buNone/>
            </a:pPr>
            <a:r>
              <a:t/>
            </a:r>
            <a:endParaRPr sz="600">
              <a:solidFill>
                <a:srgbClr val="000000"/>
              </a:solidFill>
            </a:endParaRPr>
          </a:p>
          <a:p>
            <a:pPr indent="-342900" lvl="0" marL="457200" rtl="0" algn="l">
              <a:lnSpc>
                <a:spcPct val="80000"/>
              </a:lnSpc>
              <a:spcBef>
                <a:spcPts val="600"/>
              </a:spcBef>
              <a:spcAft>
                <a:spcPts val="0"/>
              </a:spcAft>
              <a:buClr>
                <a:srgbClr val="000000"/>
              </a:buClr>
              <a:buSzPts val="1800"/>
              <a:buChar char="●"/>
            </a:pPr>
            <a:r>
              <a:rPr lang="en" sz="1800">
                <a:solidFill>
                  <a:srgbClr val="000000"/>
                </a:solidFill>
              </a:rPr>
              <a:t>Week-2; Weeks 3&amp;4 -</a:t>
            </a:r>
            <a:endParaRPr sz="18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An improvement for temperature, precipitation, 500 hPa heights tropical cyclone and stratosphere.</a:t>
            </a:r>
            <a:endParaRPr sz="1400">
              <a:solidFill>
                <a:srgbClr val="000000"/>
              </a:solidFill>
            </a:endParaRPr>
          </a:p>
          <a:p>
            <a:pPr indent="0" lvl="0" marL="0" rtl="0" algn="l">
              <a:lnSpc>
                <a:spcPct val="100000"/>
              </a:lnSpc>
              <a:spcBef>
                <a:spcPts val="600"/>
              </a:spcBef>
              <a:spcAft>
                <a:spcPts val="0"/>
              </a:spcAft>
              <a:buSzPts val="1200"/>
              <a:buNone/>
            </a:pPr>
            <a:r>
              <a:t/>
            </a:r>
            <a:endParaRPr sz="600">
              <a:solidFill>
                <a:srgbClr val="000000"/>
              </a:solidFill>
            </a:endParaRPr>
          </a:p>
          <a:p>
            <a:pPr indent="-342900" lvl="0" marL="457200" rtl="0" algn="l">
              <a:lnSpc>
                <a:spcPct val="100000"/>
              </a:lnSpc>
              <a:spcBef>
                <a:spcPts val="500"/>
              </a:spcBef>
              <a:spcAft>
                <a:spcPts val="0"/>
              </a:spcAft>
              <a:buClr>
                <a:srgbClr val="000000"/>
              </a:buClr>
              <a:buSzPts val="1800"/>
              <a:buChar char="●"/>
            </a:pPr>
            <a:r>
              <a:rPr lang="en" sz="1800">
                <a:solidFill>
                  <a:srgbClr val="000000"/>
                </a:solidFill>
              </a:rPr>
              <a:t>Wave -</a:t>
            </a:r>
            <a:endParaRPr sz="18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Reduce bias and RMSE; An improvement of wave spread. </a:t>
            </a:r>
            <a:endParaRPr sz="1400">
              <a:solidFill>
                <a:srgbClr val="000000"/>
              </a:solidFill>
            </a:endParaRPr>
          </a:p>
          <a:p>
            <a:pPr indent="0" lvl="0" marL="914400" rtl="0" algn="l">
              <a:lnSpc>
                <a:spcPct val="100000"/>
              </a:lnSpc>
              <a:spcBef>
                <a:spcPts val="600"/>
              </a:spcBef>
              <a:spcAft>
                <a:spcPts val="0"/>
              </a:spcAft>
              <a:buSzPts val="1200"/>
              <a:buNone/>
            </a:pPr>
            <a:r>
              <a:t/>
            </a:r>
            <a:endParaRPr sz="600">
              <a:solidFill>
                <a:srgbClr val="000000"/>
              </a:solidFill>
            </a:endParaRPr>
          </a:p>
          <a:p>
            <a:pPr indent="-342900" lvl="0" marL="457200" rtl="0" algn="l">
              <a:lnSpc>
                <a:spcPct val="100000"/>
              </a:lnSpc>
              <a:spcBef>
                <a:spcPts val="600"/>
              </a:spcBef>
              <a:spcAft>
                <a:spcPts val="0"/>
              </a:spcAft>
              <a:buClr>
                <a:srgbClr val="000000"/>
              </a:buClr>
              <a:buSzPts val="1800"/>
              <a:buChar char="●"/>
            </a:pPr>
            <a:r>
              <a:rPr lang="en" sz="1800">
                <a:solidFill>
                  <a:srgbClr val="000000"/>
                </a:solidFill>
              </a:rPr>
              <a:t>Aerosol (control member only) -</a:t>
            </a:r>
            <a:endParaRPr sz="18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Improvement in the dust predictions (signals and errors) </a:t>
            </a:r>
            <a:endParaRPr sz="1400">
              <a:solidFill>
                <a:srgbClr val="000000"/>
              </a:solidFill>
            </a:endParaRPr>
          </a:p>
          <a:p>
            <a:pPr indent="0" lvl="0" marL="0" rtl="0" algn="l">
              <a:lnSpc>
                <a:spcPct val="100000"/>
              </a:lnSpc>
              <a:spcBef>
                <a:spcPts val="600"/>
              </a:spcBef>
              <a:spcAft>
                <a:spcPts val="0"/>
              </a:spcAft>
              <a:buSzPts val="1200"/>
              <a:buNone/>
            </a:pPr>
            <a:r>
              <a:t/>
            </a:r>
            <a:endParaRPr sz="600">
              <a:solidFill>
                <a:srgbClr val="000000"/>
              </a:solidFill>
            </a:endParaRPr>
          </a:p>
          <a:p>
            <a:pPr indent="-342900" lvl="0" marL="457200" rtl="0" algn="l">
              <a:lnSpc>
                <a:spcPct val="100000"/>
              </a:lnSpc>
              <a:spcBef>
                <a:spcPts val="600"/>
              </a:spcBef>
              <a:spcAft>
                <a:spcPts val="0"/>
              </a:spcAft>
              <a:buClr>
                <a:srgbClr val="000000"/>
              </a:buClr>
              <a:buSzPts val="1800"/>
              <a:buChar char="●"/>
            </a:pPr>
            <a:r>
              <a:rPr lang="en" sz="1800">
                <a:solidFill>
                  <a:srgbClr val="000000"/>
                </a:solidFill>
              </a:rPr>
              <a:t>31-year Reforecasts</a:t>
            </a:r>
            <a:endParaRPr sz="1800">
              <a:solidFill>
                <a:srgbClr val="000000"/>
              </a:solidFill>
            </a:endParaRPr>
          </a:p>
          <a:p>
            <a:pPr indent="-317500" lvl="1" marL="914400" rtl="0" algn="l">
              <a:lnSpc>
                <a:spcPct val="100000"/>
              </a:lnSpc>
              <a:spcBef>
                <a:spcPts val="500"/>
              </a:spcBef>
              <a:spcAft>
                <a:spcPts val="0"/>
              </a:spcAft>
              <a:buClr>
                <a:srgbClr val="000000"/>
              </a:buClr>
              <a:buSzPts val="1400"/>
              <a:buChar char="○"/>
            </a:pPr>
            <a:r>
              <a:rPr lang="en" sz="1400">
                <a:solidFill>
                  <a:srgbClr val="000000"/>
                </a:solidFill>
              </a:rPr>
              <a:t>Support forecast calibration and validation of hydrometeorological application</a:t>
            </a:r>
            <a:endParaRPr sz="1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6"/>
          <p:cNvPicPr preferRelativeResize="0"/>
          <p:nvPr/>
        </p:nvPicPr>
        <p:blipFill rotWithShape="1">
          <a:blip r:embed="rId3">
            <a:alphaModFix/>
          </a:blip>
          <a:srcRect b="0" l="0" r="0" t="0"/>
          <a:stretch/>
        </p:blipFill>
        <p:spPr>
          <a:xfrm>
            <a:off x="-103805" y="469900"/>
            <a:ext cx="4315500" cy="3315300"/>
          </a:xfrm>
          <a:prstGeom prst="rect">
            <a:avLst/>
          </a:prstGeom>
          <a:noFill/>
          <a:ln>
            <a:noFill/>
          </a:ln>
        </p:spPr>
      </p:pic>
      <p:pic>
        <p:nvPicPr>
          <p:cNvPr id="170" name="Google Shape;170;p6"/>
          <p:cNvPicPr preferRelativeResize="0"/>
          <p:nvPr/>
        </p:nvPicPr>
        <p:blipFill rotWithShape="1">
          <a:blip r:embed="rId4">
            <a:alphaModFix/>
          </a:blip>
          <a:srcRect b="0" l="0" r="0" t="0"/>
          <a:stretch/>
        </p:blipFill>
        <p:spPr>
          <a:xfrm>
            <a:off x="4492984" y="486311"/>
            <a:ext cx="4310400" cy="3306300"/>
          </a:xfrm>
          <a:prstGeom prst="rect">
            <a:avLst/>
          </a:prstGeom>
          <a:noFill/>
          <a:ln>
            <a:noFill/>
          </a:ln>
        </p:spPr>
      </p:pic>
      <p:sp>
        <p:nvSpPr>
          <p:cNvPr id="171" name="Google Shape;171;p6"/>
          <p:cNvSpPr txBox="1"/>
          <p:nvPr/>
        </p:nvSpPr>
        <p:spPr>
          <a:xfrm>
            <a:off x="329694" y="6"/>
            <a:ext cx="8484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0000FF"/>
                </a:solidFill>
                <a:latin typeface="Calibri"/>
                <a:ea typeface="Calibri"/>
                <a:cs typeface="Calibri"/>
                <a:sym typeface="Calibri"/>
              </a:rPr>
              <a:t>CRPS Skill of 500hPa geopotentoal height</a:t>
            </a:r>
            <a:endParaRPr b="1" i="0" sz="3200" u="none" cap="none" strike="noStrike">
              <a:solidFill>
                <a:srgbClr val="0000FF"/>
              </a:solidFill>
              <a:latin typeface="Calibri"/>
              <a:ea typeface="Calibri"/>
              <a:cs typeface="Calibri"/>
              <a:sym typeface="Calibri"/>
            </a:endParaRPr>
          </a:p>
        </p:txBody>
      </p:sp>
      <p:sp>
        <p:nvSpPr>
          <p:cNvPr id="172" name="Google Shape;172;p6"/>
          <p:cNvSpPr txBox="1"/>
          <p:nvPr/>
        </p:nvSpPr>
        <p:spPr>
          <a:xfrm>
            <a:off x="1382780" y="1582333"/>
            <a:ext cx="20817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Calibri"/>
                <a:ea typeface="Calibri"/>
                <a:cs typeface="Calibri"/>
                <a:sym typeface="Calibri"/>
              </a:rPr>
              <a:t>North Hemisphere</a:t>
            </a:r>
            <a:endParaRPr b="1" i="0" sz="1600" u="none" cap="none" strike="noStrike">
              <a:solidFill>
                <a:srgbClr val="0000FF"/>
              </a:solidFill>
              <a:latin typeface="Calibri"/>
              <a:ea typeface="Calibri"/>
              <a:cs typeface="Calibri"/>
              <a:sym typeface="Calibri"/>
            </a:endParaRPr>
          </a:p>
        </p:txBody>
      </p:sp>
      <p:sp>
        <p:nvSpPr>
          <p:cNvPr id="173" name="Google Shape;173;p6"/>
          <p:cNvSpPr txBox="1"/>
          <p:nvPr/>
        </p:nvSpPr>
        <p:spPr>
          <a:xfrm>
            <a:off x="6059272" y="1584449"/>
            <a:ext cx="20817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Calibri"/>
                <a:ea typeface="Calibri"/>
                <a:cs typeface="Calibri"/>
                <a:sym typeface="Calibri"/>
              </a:rPr>
              <a:t>South Hemisphere</a:t>
            </a:r>
            <a:endParaRPr b="1" i="0" sz="1600" u="none" cap="none" strike="noStrike">
              <a:solidFill>
                <a:srgbClr val="0000FF"/>
              </a:solidFill>
              <a:latin typeface="Calibri"/>
              <a:ea typeface="Calibri"/>
              <a:cs typeface="Calibri"/>
              <a:sym typeface="Calibri"/>
            </a:endParaRPr>
          </a:p>
        </p:txBody>
      </p:sp>
      <p:sp>
        <p:nvSpPr>
          <p:cNvPr id="174" name="Google Shape;174;p6"/>
          <p:cNvSpPr txBox="1"/>
          <p:nvPr/>
        </p:nvSpPr>
        <p:spPr>
          <a:xfrm>
            <a:off x="58900" y="3643075"/>
            <a:ext cx="6252600" cy="127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Calibri"/>
                <a:ea typeface="Calibri"/>
                <a:cs typeface="Calibri"/>
                <a:sym typeface="Calibri"/>
              </a:rPr>
              <a:t>CRPSS</a:t>
            </a:r>
            <a:r>
              <a:rPr b="0" i="0" lang="en" sz="1600" u="none" cap="none" strike="noStrike">
                <a:solidFill>
                  <a:schemeClr val="dk2"/>
                </a:solidFill>
                <a:latin typeface="Calibri"/>
                <a:ea typeface="Calibri"/>
                <a:cs typeface="Calibri"/>
                <a:sym typeface="Calibri"/>
              </a:rPr>
              <a:t> </a:t>
            </a:r>
            <a:r>
              <a:rPr b="0" i="0" lang="en" sz="2000" u="none" cap="none" strike="noStrike">
                <a:solidFill>
                  <a:schemeClr val="dk2"/>
                </a:solidFill>
                <a:latin typeface="Calibri"/>
                <a:ea typeface="Calibri"/>
                <a:cs typeface="Calibri"/>
                <a:sym typeface="Calibri"/>
              </a:rPr>
              <a:t>– </a:t>
            </a:r>
            <a:r>
              <a:rPr b="0" i="1" lang="en" sz="1400" u="none" cap="none" strike="noStrike">
                <a:solidFill>
                  <a:schemeClr val="dk2"/>
                </a:solidFill>
                <a:latin typeface="Calibri"/>
                <a:ea typeface="Calibri"/>
                <a:cs typeface="Calibri"/>
                <a:sym typeface="Calibri"/>
              </a:rPr>
              <a:t>Continuous Ranked Probabilistic Skill Score is one of evaluation tools to measure ensemble based probabilistic forecast. CRPSS=1 is for perfect forecast, CRPSS=0 is for no skill from reference, CRPSS=0.25 is similar to PAC=0.6 (pattern anomaly correlation of ensemble mean). GEFS v12 has better CRPSS for both hemispheres, day-5 and day-10, all two and half years.</a:t>
            </a:r>
            <a:endParaRPr b="0" i="0" sz="1400" u="none" cap="none" strike="noStrike">
              <a:solidFill>
                <a:schemeClr val="dk2"/>
              </a:solidFill>
              <a:latin typeface="Calibri"/>
              <a:ea typeface="Calibri"/>
              <a:cs typeface="Calibri"/>
              <a:sym typeface="Calibri"/>
            </a:endParaRPr>
          </a:p>
        </p:txBody>
      </p:sp>
      <p:sp>
        <p:nvSpPr>
          <p:cNvPr id="175" name="Google Shape;175;p6"/>
          <p:cNvSpPr txBox="1"/>
          <p:nvPr/>
        </p:nvSpPr>
        <p:spPr>
          <a:xfrm>
            <a:off x="4074640" y="989765"/>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0.628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0.601</a:t>
            </a:r>
            <a:endParaRPr b="0" i="0" sz="1200" u="none" cap="none" strike="noStrike">
              <a:solidFill>
                <a:schemeClr val="dk1"/>
              </a:solidFill>
              <a:latin typeface="Calibri"/>
              <a:ea typeface="Calibri"/>
              <a:cs typeface="Calibri"/>
              <a:sym typeface="Calibri"/>
            </a:endParaRPr>
          </a:p>
        </p:txBody>
      </p:sp>
      <p:sp>
        <p:nvSpPr>
          <p:cNvPr id="176" name="Google Shape;176;p6"/>
          <p:cNvSpPr txBox="1"/>
          <p:nvPr/>
        </p:nvSpPr>
        <p:spPr>
          <a:xfrm>
            <a:off x="4083708" y="2382016"/>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0.239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0.209</a:t>
            </a:r>
            <a:endParaRPr b="0" i="0" sz="1200" u="none" cap="none" strike="noStrike">
              <a:solidFill>
                <a:schemeClr val="dk1"/>
              </a:solidFill>
              <a:latin typeface="Calibri"/>
              <a:ea typeface="Calibri"/>
              <a:cs typeface="Calibri"/>
              <a:sym typeface="Calibri"/>
            </a:endParaRPr>
          </a:p>
        </p:txBody>
      </p:sp>
      <p:sp>
        <p:nvSpPr>
          <p:cNvPr id="177" name="Google Shape;177;p6"/>
          <p:cNvSpPr txBox="1"/>
          <p:nvPr/>
        </p:nvSpPr>
        <p:spPr>
          <a:xfrm>
            <a:off x="8422550" y="976852"/>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0.603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0.581</a:t>
            </a:r>
            <a:endParaRPr b="0" i="0" sz="1200" u="none" cap="none" strike="noStrike">
              <a:solidFill>
                <a:schemeClr val="dk1"/>
              </a:solidFill>
              <a:latin typeface="Calibri"/>
              <a:ea typeface="Calibri"/>
              <a:cs typeface="Calibri"/>
              <a:sym typeface="Calibri"/>
            </a:endParaRPr>
          </a:p>
        </p:txBody>
      </p:sp>
      <p:sp>
        <p:nvSpPr>
          <p:cNvPr id="178" name="Google Shape;178;p6"/>
          <p:cNvSpPr txBox="1"/>
          <p:nvPr/>
        </p:nvSpPr>
        <p:spPr>
          <a:xfrm>
            <a:off x="8422551" y="2186645"/>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0.214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0.179</a:t>
            </a:r>
            <a:endParaRPr b="0" i="0" sz="1200" u="none" cap="none" strike="noStrike">
              <a:solidFill>
                <a:schemeClr val="dk1"/>
              </a:solidFill>
              <a:latin typeface="Calibri"/>
              <a:ea typeface="Calibri"/>
              <a:cs typeface="Calibri"/>
              <a:sym typeface="Calibri"/>
            </a:endParaRPr>
          </a:p>
        </p:txBody>
      </p:sp>
      <p:sp>
        <p:nvSpPr>
          <p:cNvPr id="179" name="Google Shape;179;p6"/>
          <p:cNvSpPr/>
          <p:nvPr/>
        </p:nvSpPr>
        <p:spPr>
          <a:xfrm rot="5400000">
            <a:off x="250674" y="1378454"/>
            <a:ext cx="1924500" cy="722100"/>
          </a:xfrm>
          <a:prstGeom prst="ellipse">
            <a:avLst/>
          </a:prstGeom>
          <a:solidFill>
            <a:srgbClr val="C4E0B2">
              <a:alpha val="25490"/>
            </a:srgbClr>
          </a:solidFill>
          <a:ln cap="flat" cmpd="sng" w="12700">
            <a:solidFill>
              <a:srgbClr val="008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7"/>
          <p:cNvPicPr preferRelativeResize="0"/>
          <p:nvPr/>
        </p:nvPicPr>
        <p:blipFill rotWithShape="1">
          <a:blip r:embed="rId3">
            <a:alphaModFix/>
          </a:blip>
          <a:srcRect b="7893" l="11905" r="17899" t="0"/>
          <a:stretch/>
        </p:blipFill>
        <p:spPr>
          <a:xfrm>
            <a:off x="905256" y="2955636"/>
            <a:ext cx="2157983" cy="2187864"/>
          </a:xfrm>
          <a:prstGeom prst="rect">
            <a:avLst/>
          </a:prstGeom>
          <a:noFill/>
          <a:ln>
            <a:noFill/>
          </a:ln>
        </p:spPr>
      </p:pic>
      <p:sp>
        <p:nvSpPr>
          <p:cNvPr id="185" name="Google Shape;185;p7"/>
          <p:cNvSpPr txBox="1"/>
          <p:nvPr/>
        </p:nvSpPr>
        <p:spPr>
          <a:xfrm>
            <a:off x="308119" y="15031"/>
            <a:ext cx="8484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0000FF"/>
                </a:solidFill>
                <a:latin typeface="Calibri"/>
                <a:ea typeface="Calibri"/>
                <a:cs typeface="Calibri"/>
                <a:sym typeface="Calibri"/>
              </a:rPr>
              <a:t>Brier Skill Scores of the CONUS PQPF</a:t>
            </a:r>
            <a:endParaRPr b="1" i="0" sz="3200" u="none" cap="none" strike="noStrike">
              <a:solidFill>
                <a:srgbClr val="0000FF"/>
              </a:solidFill>
              <a:latin typeface="Calibri"/>
              <a:ea typeface="Calibri"/>
              <a:cs typeface="Calibri"/>
              <a:sym typeface="Calibri"/>
            </a:endParaRPr>
          </a:p>
        </p:txBody>
      </p:sp>
      <p:sp>
        <p:nvSpPr>
          <p:cNvPr id="186" name="Google Shape;186;p7"/>
          <p:cNvSpPr txBox="1"/>
          <p:nvPr/>
        </p:nvSpPr>
        <p:spPr>
          <a:xfrm>
            <a:off x="6059272" y="1813049"/>
            <a:ext cx="20817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Calibri"/>
                <a:ea typeface="Calibri"/>
                <a:cs typeface="Calibri"/>
                <a:sym typeface="Calibri"/>
              </a:rPr>
              <a:t>South Hemisphere</a:t>
            </a:r>
            <a:endParaRPr b="1" i="0" sz="1600" u="none" cap="none" strike="noStrike">
              <a:solidFill>
                <a:srgbClr val="0000FF"/>
              </a:solidFill>
              <a:latin typeface="Calibri"/>
              <a:ea typeface="Calibri"/>
              <a:cs typeface="Calibri"/>
              <a:sym typeface="Calibri"/>
            </a:endParaRPr>
          </a:p>
        </p:txBody>
      </p:sp>
      <p:sp>
        <p:nvSpPr>
          <p:cNvPr id="187" name="Google Shape;187;p7"/>
          <p:cNvSpPr txBox="1"/>
          <p:nvPr/>
        </p:nvSpPr>
        <p:spPr>
          <a:xfrm>
            <a:off x="3122875" y="3042450"/>
            <a:ext cx="6021000" cy="190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111111"/>
                </a:solidFill>
                <a:latin typeface="Calibri"/>
                <a:ea typeface="Calibri"/>
                <a:cs typeface="Calibri"/>
                <a:sym typeface="Calibri"/>
              </a:rPr>
              <a:t>Brier Score</a:t>
            </a:r>
            <a:r>
              <a:rPr b="0" i="0" lang="en" sz="1600" u="none" cap="none" strike="noStrike">
                <a:solidFill>
                  <a:srgbClr val="111111"/>
                </a:solidFill>
                <a:latin typeface="Calibri"/>
                <a:ea typeface="Calibri"/>
                <a:cs typeface="Calibri"/>
                <a:sym typeface="Calibri"/>
              </a:rPr>
              <a:t> </a:t>
            </a:r>
            <a:r>
              <a:rPr b="0" i="0" lang="en" sz="2000" u="none" cap="none" strike="noStrike">
                <a:solidFill>
                  <a:srgbClr val="111111"/>
                </a:solidFill>
                <a:latin typeface="Calibri"/>
                <a:ea typeface="Calibri"/>
                <a:cs typeface="Calibri"/>
                <a:sym typeface="Calibri"/>
              </a:rPr>
              <a:t>– </a:t>
            </a:r>
            <a:r>
              <a:rPr b="0" i="1" lang="en" sz="1400" u="none" cap="none" strike="noStrike">
                <a:solidFill>
                  <a:srgbClr val="111111"/>
                </a:solidFill>
                <a:latin typeface="Calibri"/>
                <a:ea typeface="Calibri"/>
                <a:cs typeface="Calibri"/>
                <a:sym typeface="Calibri"/>
              </a:rPr>
              <a:t>Brier score is a very popular verification tool to evaluate (probabilistic) forecast performance. It is easy to decompose to three components (resolution, reliability and uncertainty). BSS=1 is for perfect forecast, BSS=0 is for no skill from reference of climatology. GEFSv12 probabilistic Quantitative Precipitation Forecast (PQPF) is over performance than GEFSv11 for all forecast categories, all forecast lead-time. Statistically, GEFSv12 has extended one more day(s) probabilistic forecast skills over GEFSv11. The forecast is much reliable (left plot) than GEFSv11.</a:t>
            </a:r>
            <a:endParaRPr b="0" i="0" sz="1400" u="none" cap="none" strike="noStrike">
              <a:solidFill>
                <a:srgbClr val="111111"/>
              </a:solidFill>
              <a:latin typeface="Calibri"/>
              <a:ea typeface="Calibri"/>
              <a:cs typeface="Calibri"/>
              <a:sym typeface="Calibri"/>
            </a:endParaRPr>
          </a:p>
        </p:txBody>
      </p:sp>
      <p:sp>
        <p:nvSpPr>
          <p:cNvPr id="188" name="Google Shape;188;p7"/>
          <p:cNvSpPr txBox="1"/>
          <p:nvPr/>
        </p:nvSpPr>
        <p:spPr>
          <a:xfrm>
            <a:off x="4013064" y="1142165"/>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0.628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0.601</a:t>
            </a:r>
            <a:endParaRPr b="0" i="0" sz="1200" u="none" cap="none" strike="noStrike">
              <a:solidFill>
                <a:schemeClr val="dk1"/>
              </a:solidFill>
              <a:latin typeface="Calibri"/>
              <a:ea typeface="Calibri"/>
              <a:cs typeface="Calibri"/>
              <a:sym typeface="Calibri"/>
            </a:endParaRPr>
          </a:p>
        </p:txBody>
      </p:sp>
      <p:sp>
        <p:nvSpPr>
          <p:cNvPr id="189" name="Google Shape;189;p7"/>
          <p:cNvSpPr txBox="1"/>
          <p:nvPr/>
        </p:nvSpPr>
        <p:spPr>
          <a:xfrm>
            <a:off x="4045223" y="2534416"/>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0.239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0.209</a:t>
            </a:r>
            <a:endParaRPr b="0" i="0" sz="1200" u="none" cap="none" strike="noStrike">
              <a:solidFill>
                <a:schemeClr val="dk1"/>
              </a:solidFill>
              <a:latin typeface="Calibri"/>
              <a:ea typeface="Calibri"/>
              <a:cs typeface="Calibri"/>
              <a:sym typeface="Calibri"/>
            </a:endParaRPr>
          </a:p>
        </p:txBody>
      </p:sp>
      <p:sp>
        <p:nvSpPr>
          <p:cNvPr id="190" name="Google Shape;190;p7"/>
          <p:cNvSpPr txBox="1"/>
          <p:nvPr/>
        </p:nvSpPr>
        <p:spPr>
          <a:xfrm>
            <a:off x="8422551" y="2339045"/>
            <a:ext cx="653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Calibri"/>
                <a:ea typeface="Calibri"/>
                <a:cs typeface="Calibri"/>
                <a:sym typeface="Calibri"/>
              </a:rPr>
              <a:t>0.214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0.179</a:t>
            </a:r>
            <a:endParaRPr b="0" i="0" sz="1200" u="none" cap="none" strike="noStrike">
              <a:solidFill>
                <a:schemeClr val="dk1"/>
              </a:solidFill>
              <a:latin typeface="Calibri"/>
              <a:ea typeface="Calibri"/>
              <a:cs typeface="Calibri"/>
              <a:sym typeface="Calibri"/>
            </a:endParaRPr>
          </a:p>
        </p:txBody>
      </p:sp>
      <p:pic>
        <p:nvPicPr>
          <p:cNvPr id="191" name="Google Shape;191;p7"/>
          <p:cNvPicPr preferRelativeResize="0"/>
          <p:nvPr/>
        </p:nvPicPr>
        <p:blipFill rotWithShape="1">
          <a:blip r:embed="rId4">
            <a:alphaModFix/>
          </a:blip>
          <a:srcRect b="0" l="8280" r="2878" t="0"/>
          <a:stretch/>
        </p:blipFill>
        <p:spPr>
          <a:xfrm>
            <a:off x="356678" y="556836"/>
            <a:ext cx="2944368" cy="2485620"/>
          </a:xfrm>
          <a:prstGeom prst="rect">
            <a:avLst/>
          </a:prstGeom>
          <a:noFill/>
          <a:ln>
            <a:noFill/>
          </a:ln>
        </p:spPr>
      </p:pic>
      <p:pic>
        <p:nvPicPr>
          <p:cNvPr id="192" name="Google Shape;192;p7"/>
          <p:cNvPicPr preferRelativeResize="0"/>
          <p:nvPr/>
        </p:nvPicPr>
        <p:blipFill rotWithShape="1">
          <a:blip r:embed="rId5">
            <a:alphaModFix/>
          </a:blip>
          <a:srcRect b="0" l="8242" r="2836" t="0"/>
          <a:stretch/>
        </p:blipFill>
        <p:spPr>
          <a:xfrm>
            <a:off x="3300738" y="566512"/>
            <a:ext cx="2944368" cy="2483459"/>
          </a:xfrm>
          <a:prstGeom prst="rect">
            <a:avLst/>
          </a:prstGeom>
          <a:noFill/>
          <a:ln>
            <a:noFill/>
          </a:ln>
        </p:spPr>
      </p:pic>
      <p:pic>
        <p:nvPicPr>
          <p:cNvPr id="193" name="Google Shape;193;p7"/>
          <p:cNvPicPr preferRelativeResize="0"/>
          <p:nvPr/>
        </p:nvPicPr>
        <p:blipFill rotWithShape="1">
          <a:blip r:embed="rId6">
            <a:alphaModFix/>
          </a:blip>
          <a:srcRect b="0" l="8180" r="2898" t="0"/>
          <a:stretch/>
        </p:blipFill>
        <p:spPr>
          <a:xfrm>
            <a:off x="6213979" y="563225"/>
            <a:ext cx="2944368" cy="2483459"/>
          </a:xfrm>
          <a:prstGeom prst="rect">
            <a:avLst/>
          </a:prstGeom>
          <a:noFill/>
          <a:ln>
            <a:noFill/>
          </a:ln>
        </p:spPr>
      </p:pic>
      <p:sp>
        <p:nvSpPr>
          <p:cNvPr id="194" name="Google Shape;194;p7"/>
          <p:cNvSpPr txBox="1"/>
          <p:nvPr/>
        </p:nvSpPr>
        <p:spPr>
          <a:xfrm>
            <a:off x="481791" y="2521487"/>
            <a:ext cx="22197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00FF"/>
                </a:solidFill>
                <a:latin typeface="Calibri"/>
                <a:ea typeface="Calibri"/>
                <a:cs typeface="Calibri"/>
                <a:sym typeface="Calibri"/>
              </a:rPr>
              <a:t>&gt;=1.00mm/24hours</a:t>
            </a:r>
            <a:endParaRPr b="1" i="0" sz="1400" u="sng" cap="none" strike="noStrike">
              <a:solidFill>
                <a:srgbClr val="0000FF"/>
              </a:solidFill>
              <a:latin typeface="Calibri"/>
              <a:ea typeface="Calibri"/>
              <a:cs typeface="Calibri"/>
              <a:sym typeface="Calibri"/>
            </a:endParaRPr>
          </a:p>
        </p:txBody>
      </p:sp>
      <p:sp>
        <p:nvSpPr>
          <p:cNvPr id="195" name="Google Shape;195;p7"/>
          <p:cNvSpPr txBox="1"/>
          <p:nvPr/>
        </p:nvSpPr>
        <p:spPr>
          <a:xfrm>
            <a:off x="6322252" y="2550735"/>
            <a:ext cx="22197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00FF"/>
                </a:solidFill>
                <a:latin typeface="Calibri"/>
                <a:ea typeface="Calibri"/>
                <a:cs typeface="Calibri"/>
                <a:sym typeface="Calibri"/>
              </a:rPr>
              <a:t>&gt;=20.00mm/24hours</a:t>
            </a:r>
            <a:endParaRPr b="1" i="0" sz="1400" u="sng" cap="none" strike="noStrike">
              <a:solidFill>
                <a:srgbClr val="0000FF"/>
              </a:solidFill>
              <a:latin typeface="Calibri"/>
              <a:ea typeface="Calibri"/>
              <a:cs typeface="Calibri"/>
              <a:sym typeface="Calibri"/>
            </a:endParaRPr>
          </a:p>
        </p:txBody>
      </p:sp>
      <p:sp>
        <p:nvSpPr>
          <p:cNvPr id="196" name="Google Shape;196;p7"/>
          <p:cNvSpPr txBox="1"/>
          <p:nvPr/>
        </p:nvSpPr>
        <p:spPr>
          <a:xfrm>
            <a:off x="3426652" y="2533802"/>
            <a:ext cx="22197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00FF"/>
                </a:solidFill>
                <a:latin typeface="Calibri"/>
                <a:ea typeface="Calibri"/>
                <a:cs typeface="Calibri"/>
                <a:sym typeface="Calibri"/>
              </a:rPr>
              <a:t>&gt;=5.00mm/24hours</a:t>
            </a:r>
            <a:endParaRPr b="1" i="0" sz="1400" u="sng" cap="none" strike="noStrike">
              <a:solidFill>
                <a:srgbClr val="0000FF"/>
              </a:solidFill>
              <a:latin typeface="Calibri"/>
              <a:ea typeface="Calibri"/>
              <a:cs typeface="Calibri"/>
              <a:sym typeface="Calibri"/>
            </a:endParaRPr>
          </a:p>
        </p:txBody>
      </p:sp>
      <p:cxnSp>
        <p:nvCxnSpPr>
          <p:cNvPr id="197" name="Google Shape;197;p7"/>
          <p:cNvCxnSpPr/>
          <p:nvPr/>
        </p:nvCxnSpPr>
        <p:spPr>
          <a:xfrm>
            <a:off x="4585085" y="946727"/>
            <a:ext cx="0" cy="1908900"/>
          </a:xfrm>
          <a:prstGeom prst="straightConnector1">
            <a:avLst/>
          </a:prstGeom>
          <a:noFill/>
          <a:ln cap="flat" cmpd="sng" w="12700">
            <a:solidFill>
              <a:srgbClr val="0000FF"/>
            </a:solidFill>
            <a:prstDash val="dash"/>
            <a:miter lim="800000"/>
            <a:headEnd len="sm" w="sm" type="none"/>
            <a:tailEnd len="sm" w="sm" type="none"/>
          </a:ln>
        </p:spPr>
      </p:cxnSp>
      <p:cxnSp>
        <p:nvCxnSpPr>
          <p:cNvPr id="198" name="Google Shape;198;p7"/>
          <p:cNvCxnSpPr/>
          <p:nvPr/>
        </p:nvCxnSpPr>
        <p:spPr>
          <a:xfrm flipH="1" rot="10800000">
            <a:off x="2616970" y="1708842"/>
            <a:ext cx="1693200" cy="1739400"/>
          </a:xfrm>
          <a:prstGeom prst="straightConnector1">
            <a:avLst/>
          </a:prstGeom>
          <a:noFill/>
          <a:ln cap="flat" cmpd="sng" w="12700">
            <a:solidFill>
              <a:srgbClr val="0000FF"/>
            </a:solidFill>
            <a:prstDash val="solid"/>
            <a:miter lim="800000"/>
            <a:headEnd len="sm" w="sm" type="none"/>
            <a:tailEnd len="med" w="med" type="stealth"/>
          </a:ln>
        </p:spPr>
      </p:cxnSp>
      <p:cxnSp>
        <p:nvCxnSpPr>
          <p:cNvPr id="199" name="Google Shape;199;p7"/>
          <p:cNvCxnSpPr/>
          <p:nvPr/>
        </p:nvCxnSpPr>
        <p:spPr>
          <a:xfrm>
            <a:off x="688879" y="2276764"/>
            <a:ext cx="2533800" cy="9300"/>
          </a:xfrm>
          <a:prstGeom prst="straightConnector1">
            <a:avLst/>
          </a:prstGeom>
          <a:noFill/>
          <a:ln cap="flat" cmpd="sng" w="12700">
            <a:solidFill>
              <a:srgbClr val="0000FF"/>
            </a:solidFill>
            <a:prstDash val="dash"/>
            <a:miter lim="800000"/>
            <a:headEnd len="sm" w="sm" type="none"/>
            <a:tailEnd len="sm" w="sm" type="none"/>
          </a:ln>
        </p:spPr>
      </p:cxnSp>
      <p:cxnSp>
        <p:nvCxnSpPr>
          <p:cNvPr id="200" name="Google Shape;200;p7"/>
          <p:cNvCxnSpPr/>
          <p:nvPr/>
        </p:nvCxnSpPr>
        <p:spPr>
          <a:xfrm>
            <a:off x="6552431" y="2067407"/>
            <a:ext cx="2533800" cy="9300"/>
          </a:xfrm>
          <a:prstGeom prst="straightConnector1">
            <a:avLst/>
          </a:prstGeom>
          <a:noFill/>
          <a:ln cap="flat" cmpd="sng" w="12700">
            <a:solidFill>
              <a:srgbClr val="0000FF"/>
            </a:solidFill>
            <a:prstDash val="dash"/>
            <a:miter lim="800000"/>
            <a:headEnd len="sm" w="sm" type="none"/>
            <a:tailEnd len="sm" w="sm" type="none"/>
          </a:ln>
        </p:spPr>
      </p:cxnSp>
      <p:cxnSp>
        <p:nvCxnSpPr>
          <p:cNvPr id="201" name="Google Shape;201;p7"/>
          <p:cNvCxnSpPr/>
          <p:nvPr/>
        </p:nvCxnSpPr>
        <p:spPr>
          <a:xfrm>
            <a:off x="3649134" y="2242897"/>
            <a:ext cx="2533800" cy="9300"/>
          </a:xfrm>
          <a:prstGeom prst="straightConnector1">
            <a:avLst/>
          </a:prstGeom>
          <a:noFill/>
          <a:ln cap="flat" cmpd="sng" w="12700">
            <a:solidFill>
              <a:srgbClr val="0000FF"/>
            </a:solidFill>
            <a:prstDash val="dash"/>
            <a:miter lim="800000"/>
            <a:headEnd len="sm" w="sm" type="none"/>
            <a:tailEnd len="sm" w="sm" type="none"/>
          </a:ln>
        </p:spPr>
      </p:cxnSp>
      <p:sp>
        <p:nvSpPr>
          <p:cNvPr id="202" name="Google Shape;202;p7"/>
          <p:cNvSpPr txBox="1"/>
          <p:nvPr/>
        </p:nvSpPr>
        <p:spPr>
          <a:xfrm>
            <a:off x="1791085" y="1431636"/>
            <a:ext cx="1439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chemeClr val="dk2"/>
                </a:solidFill>
                <a:latin typeface="Calibri"/>
                <a:ea typeface="Calibri"/>
                <a:cs typeface="Calibri"/>
                <a:sym typeface="Calibri"/>
              </a:rPr>
              <a:t>Extend skill ~ 1 days</a:t>
            </a:r>
            <a:endParaRPr b="0" i="0" sz="1200" u="sng" cap="none" strike="noStrike">
              <a:solidFill>
                <a:schemeClr val="dk2"/>
              </a:solidFill>
              <a:latin typeface="Calibri"/>
              <a:ea typeface="Calibri"/>
              <a:cs typeface="Calibri"/>
              <a:sym typeface="Calibri"/>
            </a:endParaRPr>
          </a:p>
        </p:txBody>
      </p:sp>
      <p:sp>
        <p:nvSpPr>
          <p:cNvPr id="203" name="Google Shape;203;p7"/>
          <p:cNvSpPr txBox="1"/>
          <p:nvPr/>
        </p:nvSpPr>
        <p:spPr>
          <a:xfrm>
            <a:off x="4737485" y="1453187"/>
            <a:ext cx="1439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chemeClr val="dk2"/>
                </a:solidFill>
                <a:latin typeface="Calibri"/>
                <a:ea typeface="Calibri"/>
                <a:cs typeface="Calibri"/>
                <a:sym typeface="Calibri"/>
              </a:rPr>
              <a:t>Extend skill &gt; 1 days</a:t>
            </a:r>
            <a:endParaRPr b="0" i="0" sz="1200" u="sng" cap="none" strike="noStrike">
              <a:solidFill>
                <a:schemeClr val="dk2"/>
              </a:solidFill>
              <a:latin typeface="Calibri"/>
              <a:ea typeface="Calibri"/>
              <a:cs typeface="Calibri"/>
              <a:sym typeface="Calibri"/>
            </a:endParaRPr>
          </a:p>
        </p:txBody>
      </p:sp>
      <p:sp>
        <p:nvSpPr>
          <p:cNvPr id="204" name="Google Shape;204;p7"/>
          <p:cNvSpPr txBox="1"/>
          <p:nvPr/>
        </p:nvSpPr>
        <p:spPr>
          <a:xfrm>
            <a:off x="7654637" y="1476278"/>
            <a:ext cx="1439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rgbClr val="111111"/>
                </a:solidFill>
                <a:latin typeface="Calibri"/>
                <a:ea typeface="Calibri"/>
                <a:cs typeface="Calibri"/>
                <a:sym typeface="Calibri"/>
              </a:rPr>
              <a:t>Extend skill ~ 1 days</a:t>
            </a:r>
            <a:endParaRPr b="0" i="0" sz="1200" u="sng" cap="none" strike="noStrike">
              <a:solidFill>
                <a:srgbClr val="11111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8"/>
          <p:cNvPicPr preferRelativeResize="0"/>
          <p:nvPr/>
        </p:nvPicPr>
        <p:blipFill rotWithShape="1">
          <a:blip r:embed="rId3">
            <a:alphaModFix/>
          </a:blip>
          <a:srcRect b="0" l="0" r="0" t="0"/>
          <a:stretch/>
        </p:blipFill>
        <p:spPr>
          <a:xfrm>
            <a:off x="4572000" y="1098325"/>
            <a:ext cx="4581025" cy="2571749"/>
          </a:xfrm>
          <a:prstGeom prst="rect">
            <a:avLst/>
          </a:prstGeom>
          <a:noFill/>
          <a:ln>
            <a:noFill/>
          </a:ln>
        </p:spPr>
      </p:pic>
      <p:pic>
        <p:nvPicPr>
          <p:cNvPr id="210" name="Google Shape;210;p8"/>
          <p:cNvPicPr preferRelativeResize="0"/>
          <p:nvPr/>
        </p:nvPicPr>
        <p:blipFill rotWithShape="1">
          <a:blip r:embed="rId4">
            <a:alphaModFix/>
          </a:blip>
          <a:srcRect b="0" l="0" r="0" t="0"/>
          <a:stretch/>
        </p:blipFill>
        <p:spPr>
          <a:xfrm>
            <a:off x="304800" y="1157500"/>
            <a:ext cx="4532550" cy="2524125"/>
          </a:xfrm>
          <a:prstGeom prst="rect">
            <a:avLst/>
          </a:prstGeom>
          <a:noFill/>
          <a:ln>
            <a:noFill/>
          </a:ln>
        </p:spPr>
      </p:pic>
      <p:sp>
        <p:nvSpPr>
          <p:cNvPr id="211" name="Google Shape;211;p8"/>
          <p:cNvSpPr txBox="1"/>
          <p:nvPr/>
        </p:nvSpPr>
        <p:spPr>
          <a:xfrm>
            <a:off x="305125" y="3728975"/>
            <a:ext cx="8826300" cy="1259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665"/>
              <a:buFont typeface="Arial"/>
              <a:buNone/>
            </a:pPr>
            <a:r>
              <a:rPr b="1" i="1" lang="en" sz="1665" u="none" cap="none" strike="noStrike">
                <a:solidFill>
                  <a:srgbClr val="111111"/>
                </a:solidFill>
                <a:latin typeface="Calibri"/>
                <a:ea typeface="Calibri"/>
                <a:cs typeface="Calibri"/>
                <a:sym typeface="Calibri"/>
              </a:rPr>
              <a:t>Figure</a:t>
            </a:r>
            <a:r>
              <a:rPr b="1" i="1" lang="en" sz="1572" u="none" cap="none" strike="noStrike">
                <a:solidFill>
                  <a:srgbClr val="111111"/>
                </a:solidFill>
                <a:latin typeface="Calibri"/>
                <a:ea typeface="Calibri"/>
                <a:cs typeface="Calibri"/>
                <a:sym typeface="Calibri"/>
              </a:rPr>
              <a:t>:</a:t>
            </a:r>
            <a:r>
              <a:rPr b="0" i="1" lang="en" sz="1572" u="none" cap="none" strike="noStrike">
                <a:solidFill>
                  <a:srgbClr val="111111"/>
                </a:solidFill>
                <a:latin typeface="Calibri"/>
                <a:ea typeface="Calibri"/>
                <a:cs typeface="Calibri"/>
                <a:sym typeface="Calibri"/>
              </a:rPr>
              <a:t> Spatial and time correlation (anomaly) between Centre </a:t>
            </a:r>
            <a:r>
              <a:rPr b="1" i="1" lang="en" sz="1572" u="none" cap="none" strike="noStrike">
                <a:solidFill>
                  <a:srgbClr val="111111"/>
                </a:solidFill>
                <a:latin typeface="Calibri"/>
                <a:ea typeface="Calibri"/>
                <a:cs typeface="Calibri"/>
                <a:sym typeface="Calibri"/>
              </a:rPr>
              <a:t>India Ocean </a:t>
            </a:r>
            <a:r>
              <a:rPr b="0" i="1" lang="en" sz="1572" u="none" cap="none" strike="noStrike">
                <a:solidFill>
                  <a:srgbClr val="111111"/>
                </a:solidFill>
                <a:latin typeface="Calibri"/>
                <a:ea typeface="Calibri"/>
                <a:cs typeface="Calibri"/>
                <a:sym typeface="Calibri"/>
              </a:rPr>
              <a:t>and different longitudes/time-lag of 11 years analysis (CFSR; left) and 30-day forecast (GEFS ensemble mean; right). The correlation coefficient of OLR is in shaded and 850 zonal wind is in contours.</a:t>
            </a:r>
            <a:endParaRPr b="0" i="0" sz="1400" u="none" cap="none" strike="noStrike">
              <a:solidFill>
                <a:srgbClr val="11111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572"/>
              <a:buFont typeface="Arial"/>
              <a:buNone/>
            </a:pPr>
            <a:r>
              <a:rPr b="0" i="1" lang="en" sz="1572" u="none" cap="none" strike="noStrike">
                <a:solidFill>
                  <a:srgbClr val="111111"/>
                </a:solidFill>
                <a:latin typeface="Calibri"/>
                <a:ea typeface="Calibri"/>
                <a:cs typeface="Calibri"/>
                <a:sym typeface="Calibri"/>
              </a:rPr>
              <a:t>	The statistics indicate that there is a very good eastward propagation of signal (or MJO) from Indian Ocean. However, it is challenge for northward propagation of India Ocean (Not show</a:t>
            </a:r>
            <a:r>
              <a:rPr b="0" i="1" lang="en" sz="1665" u="none" cap="none" strike="noStrike">
                <a:solidFill>
                  <a:srgbClr val="111111"/>
                </a:solidFill>
                <a:latin typeface="Calibri"/>
                <a:ea typeface="Calibri"/>
                <a:cs typeface="Calibri"/>
                <a:sym typeface="Calibri"/>
              </a:rPr>
              <a:t>).</a:t>
            </a:r>
            <a:r>
              <a:rPr b="0" i="0" lang="en" sz="1665" u="none" cap="none" strike="noStrike">
                <a:solidFill>
                  <a:srgbClr val="111111"/>
                </a:solidFill>
                <a:latin typeface="Calibri"/>
                <a:ea typeface="Calibri"/>
                <a:cs typeface="Calibri"/>
                <a:sym typeface="Calibri"/>
              </a:rPr>
              <a:t> </a:t>
            </a:r>
            <a:endParaRPr b="0" i="0" sz="1665" u="none" cap="none" strike="noStrike">
              <a:solidFill>
                <a:srgbClr val="111111"/>
              </a:solidFill>
              <a:latin typeface="Calibri"/>
              <a:ea typeface="Calibri"/>
              <a:cs typeface="Calibri"/>
              <a:sym typeface="Calibri"/>
            </a:endParaRPr>
          </a:p>
        </p:txBody>
      </p:sp>
      <p:cxnSp>
        <p:nvCxnSpPr>
          <p:cNvPr id="212" name="Google Shape;212;p8"/>
          <p:cNvCxnSpPr/>
          <p:nvPr/>
        </p:nvCxnSpPr>
        <p:spPr>
          <a:xfrm flipH="1" rot="10800000">
            <a:off x="1048589" y="1454769"/>
            <a:ext cx="3267600" cy="1186200"/>
          </a:xfrm>
          <a:prstGeom prst="straightConnector1">
            <a:avLst/>
          </a:prstGeom>
          <a:noFill/>
          <a:ln cap="flat" cmpd="sng" w="28575">
            <a:solidFill>
              <a:schemeClr val="dk2"/>
            </a:solidFill>
            <a:prstDash val="dash"/>
            <a:miter lim="800000"/>
            <a:headEnd len="sm" w="sm" type="none"/>
            <a:tailEnd len="sm" w="sm" type="none"/>
          </a:ln>
        </p:spPr>
      </p:cxnSp>
      <p:sp>
        <p:nvSpPr>
          <p:cNvPr id="213" name="Google Shape;213;p8"/>
          <p:cNvSpPr txBox="1"/>
          <p:nvPr/>
        </p:nvSpPr>
        <p:spPr>
          <a:xfrm>
            <a:off x="406401" y="-68700"/>
            <a:ext cx="8263500" cy="9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0000FF"/>
                </a:solidFill>
                <a:latin typeface="Calibri"/>
                <a:ea typeface="Calibri"/>
                <a:cs typeface="Calibri"/>
                <a:sym typeface="Calibri"/>
              </a:rPr>
              <a:t>Example of impact: Spatial and Time-Lag Correlation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0000FF"/>
                </a:solidFill>
                <a:latin typeface="Calibri"/>
                <a:ea typeface="Calibri"/>
                <a:cs typeface="Calibri"/>
                <a:sym typeface="Calibri"/>
              </a:rPr>
              <a:t>at tropical equator OLR and 850 hPa Zonal Wind</a:t>
            </a:r>
            <a:endParaRPr b="1" i="0" sz="2800" u="none" cap="none" strike="noStrike">
              <a:solidFill>
                <a:srgbClr val="0000FF"/>
              </a:solidFill>
              <a:latin typeface="Calibri"/>
              <a:ea typeface="Calibri"/>
              <a:cs typeface="Calibri"/>
              <a:sym typeface="Calibri"/>
            </a:endParaRPr>
          </a:p>
        </p:txBody>
      </p:sp>
      <p:cxnSp>
        <p:nvCxnSpPr>
          <p:cNvPr id="214" name="Google Shape;214;p8"/>
          <p:cNvCxnSpPr/>
          <p:nvPr/>
        </p:nvCxnSpPr>
        <p:spPr>
          <a:xfrm flipH="1" rot="10800000">
            <a:off x="5274700" y="1461875"/>
            <a:ext cx="3230100" cy="1188600"/>
          </a:xfrm>
          <a:prstGeom prst="straightConnector1">
            <a:avLst/>
          </a:prstGeom>
          <a:noFill/>
          <a:ln cap="flat" cmpd="sng" w="28575">
            <a:solidFill>
              <a:srgbClr val="111111"/>
            </a:solidFill>
            <a:prstDash val="dash"/>
            <a:miter lim="800000"/>
            <a:headEnd len="sm" w="sm" type="none"/>
            <a:tailEnd len="sm" w="sm" type="none"/>
          </a:ln>
        </p:spPr>
      </p:cxnSp>
      <p:sp>
        <p:nvSpPr>
          <p:cNvPr id="215" name="Google Shape;215;p8"/>
          <p:cNvSpPr txBox="1"/>
          <p:nvPr/>
        </p:nvSpPr>
        <p:spPr>
          <a:xfrm>
            <a:off x="2523424" y="744581"/>
            <a:ext cx="37731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FF"/>
                </a:solidFill>
                <a:latin typeface="Calibri"/>
                <a:ea typeface="Calibri"/>
                <a:cs typeface="Calibri"/>
                <a:sym typeface="Calibri"/>
              </a:rPr>
              <a:t>1989 - 1999</a:t>
            </a:r>
            <a:endParaRPr b="1" i="0" sz="2000" u="none" cap="none" strike="noStrike">
              <a:solidFill>
                <a:srgbClr val="0000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title"/>
          </p:nvPr>
        </p:nvSpPr>
        <p:spPr>
          <a:xfrm>
            <a:off x="605088" y="3"/>
            <a:ext cx="7933800" cy="594300"/>
          </a:xfrm>
          <a:prstGeom prst="rect">
            <a:avLst/>
          </a:prstGeom>
          <a:noFill/>
          <a:ln>
            <a:noFill/>
          </a:ln>
        </p:spPr>
        <p:txBody>
          <a:bodyPr anchorCtr="0" anchor="ctr" bIns="51425" lIns="51425" spcFirstLastPara="1" rIns="51425" wrap="square" tIns="51425">
            <a:normAutofit/>
          </a:bodyPr>
          <a:lstStyle/>
          <a:p>
            <a:pPr indent="0" lvl="0" marL="0" rtl="0" algn="l">
              <a:lnSpc>
                <a:spcPct val="100000"/>
              </a:lnSpc>
              <a:spcBef>
                <a:spcPts val="0"/>
              </a:spcBef>
              <a:spcAft>
                <a:spcPts val="0"/>
              </a:spcAft>
              <a:buSzPts val="1400"/>
              <a:buNone/>
            </a:pPr>
            <a:r>
              <a:rPr lang="en" sz="2800">
                <a:solidFill>
                  <a:srgbClr val="0000FF"/>
                </a:solidFill>
              </a:rPr>
              <a:t>References:</a:t>
            </a:r>
            <a:endParaRPr sz="2800">
              <a:solidFill>
                <a:srgbClr val="0000FF"/>
              </a:solidFill>
            </a:endParaRPr>
          </a:p>
        </p:txBody>
      </p:sp>
      <p:sp>
        <p:nvSpPr>
          <p:cNvPr id="221" name="Google Shape;221;p9"/>
          <p:cNvSpPr txBox="1"/>
          <p:nvPr>
            <p:ph idx="1" type="body"/>
          </p:nvPr>
        </p:nvSpPr>
        <p:spPr>
          <a:xfrm>
            <a:off x="500600" y="594300"/>
            <a:ext cx="8304300" cy="4166400"/>
          </a:xfrm>
          <a:prstGeom prst="rect">
            <a:avLst/>
          </a:prstGeom>
          <a:noFill/>
          <a:ln>
            <a:noFill/>
          </a:ln>
        </p:spPr>
        <p:txBody>
          <a:bodyPr anchorCtr="0" anchor="t" bIns="51425" lIns="51425" spcFirstLastPara="1" rIns="51425" wrap="square" tIns="51425">
            <a:normAutofit fontScale="47500" lnSpcReduction="20000"/>
          </a:bodyPr>
          <a:lstStyle/>
          <a:p>
            <a:pPr indent="-264795" lvl="0" marL="457200" rtl="0" algn="l">
              <a:lnSpc>
                <a:spcPct val="115000"/>
              </a:lnSpc>
              <a:spcBef>
                <a:spcPts val="0"/>
              </a:spcBef>
              <a:spcAft>
                <a:spcPts val="0"/>
              </a:spcAft>
              <a:buSzPct val="42857"/>
              <a:buChar char="❖"/>
            </a:pPr>
            <a:r>
              <a:rPr lang="en" u="sng">
                <a:solidFill>
                  <a:srgbClr val="111111"/>
                </a:solidFill>
              </a:rPr>
              <a:t>Zhu, Y., X. Zhou, W. Li, D. Hou, C. Melhauser, E. Sinsky, M. Pena, B. Fu, H. Guan, W. Kolczynsk, R. Wobus and V. Tallapragada, </a:t>
            </a:r>
            <a:r>
              <a:rPr lang="en">
                <a:solidFill>
                  <a:srgbClr val="111111"/>
                </a:solidFill>
              </a:rPr>
              <a:t>2018: </a:t>
            </a:r>
            <a:r>
              <a:rPr b="1" i="1" lang="en">
                <a:solidFill>
                  <a:srgbClr val="111111"/>
                </a:solidFill>
              </a:rPr>
              <a:t>An Assessment of Subseasonal Forecast Skill Using an Extended Global Ensemble Forecast System (GEFS).</a:t>
            </a:r>
            <a:r>
              <a:rPr lang="en">
                <a:solidFill>
                  <a:srgbClr val="111111"/>
                </a:solidFill>
              </a:rPr>
              <a:t> J. Geophys. Res. 6732-6745</a:t>
            </a:r>
            <a:r>
              <a:rPr lang="en">
                <a:solidFill>
                  <a:srgbClr val="0000FF"/>
                </a:solidFill>
              </a:rPr>
              <a:t> </a:t>
            </a:r>
            <a:r>
              <a:rPr lang="en" u="sng">
                <a:solidFill>
                  <a:srgbClr val="0000FF"/>
                </a:solidFill>
                <a:hlinkClick r:id="rId3">
                  <a:extLst>
                    <a:ext uri="{A12FA001-AC4F-418D-AE19-62706E023703}">
                      <ahyp:hlinkClr val="tx"/>
                    </a:ext>
                  </a:extLst>
                </a:hlinkClick>
              </a:rPr>
              <a:t>https://doi.org/10.1029/2018JD028506</a:t>
            </a:r>
            <a:endParaRPr>
              <a:solidFill>
                <a:srgbClr val="0000FF"/>
              </a:solidFill>
            </a:endParaRPr>
          </a:p>
          <a:p>
            <a:pPr indent="0" lvl="0" marL="0" rtl="0" algn="l">
              <a:lnSpc>
                <a:spcPct val="115000"/>
              </a:lnSpc>
              <a:spcBef>
                <a:spcPts val="0"/>
              </a:spcBef>
              <a:spcAft>
                <a:spcPts val="0"/>
              </a:spcAft>
              <a:buSzPct val="90225"/>
              <a:buNone/>
            </a:pPr>
            <a:r>
              <a:t/>
            </a:r>
            <a:endParaRPr>
              <a:solidFill>
                <a:srgbClr val="111111"/>
              </a:solidFill>
            </a:endParaRPr>
          </a:p>
          <a:p>
            <a:pPr indent="-264795" lvl="0" marL="457200" rtl="0" algn="l">
              <a:lnSpc>
                <a:spcPct val="115000"/>
              </a:lnSpc>
              <a:spcBef>
                <a:spcPts val="0"/>
              </a:spcBef>
              <a:spcAft>
                <a:spcPts val="0"/>
              </a:spcAft>
              <a:buSzPct val="42857"/>
              <a:buChar char="❖"/>
            </a:pPr>
            <a:r>
              <a:rPr lang="en" u="sng">
                <a:solidFill>
                  <a:srgbClr val="111111"/>
                </a:solidFill>
              </a:rPr>
              <a:t>Li, W., Y. Zhu, X. Zhou, D. Hou, E. Sinsky, C. Melhauser, M. Pena, H. Guan, R. Wobus,</a:t>
            </a:r>
            <a:r>
              <a:rPr lang="en">
                <a:solidFill>
                  <a:srgbClr val="111111"/>
                </a:solidFill>
              </a:rPr>
              <a:t> 2018: </a:t>
            </a:r>
            <a:r>
              <a:rPr b="1" i="1" lang="en">
                <a:solidFill>
                  <a:srgbClr val="111111"/>
                </a:solidFill>
              </a:rPr>
              <a:t>Evaluating the MJO Forecast Skill from Different Configurations of NCEP GEFS Extended Forecast,</a:t>
            </a:r>
            <a:r>
              <a:rPr lang="en">
                <a:solidFill>
                  <a:srgbClr val="111111"/>
                </a:solidFill>
              </a:rPr>
              <a:t> Climate Dynamics, 52, 4923–4936 </a:t>
            </a:r>
            <a:r>
              <a:rPr lang="en" u="sng">
                <a:solidFill>
                  <a:srgbClr val="0000FF"/>
                </a:solidFill>
                <a:hlinkClick r:id="rId4">
                  <a:extLst>
                    <a:ext uri="{A12FA001-AC4F-418D-AE19-62706E023703}">
                      <ahyp:hlinkClr val="tx"/>
                    </a:ext>
                  </a:extLst>
                </a:hlinkClick>
              </a:rPr>
              <a:t>https://doi.org/10.1007/s00382-018-4423-9</a:t>
            </a:r>
            <a:endParaRPr>
              <a:solidFill>
                <a:srgbClr val="0000FF"/>
              </a:solidFill>
            </a:endParaRPr>
          </a:p>
          <a:p>
            <a:pPr indent="0" lvl="0" marL="457200" rtl="0" algn="l">
              <a:lnSpc>
                <a:spcPct val="115000"/>
              </a:lnSpc>
              <a:spcBef>
                <a:spcPts val="0"/>
              </a:spcBef>
              <a:spcAft>
                <a:spcPts val="0"/>
              </a:spcAft>
              <a:buSzPct val="90225"/>
              <a:buNone/>
            </a:pPr>
            <a:r>
              <a:t/>
            </a:r>
            <a:endParaRPr>
              <a:solidFill>
                <a:srgbClr val="111111"/>
              </a:solidFill>
            </a:endParaRPr>
          </a:p>
          <a:p>
            <a:pPr indent="-264795" lvl="0" marL="457200" rtl="0" algn="l">
              <a:lnSpc>
                <a:spcPct val="115000"/>
              </a:lnSpc>
              <a:spcBef>
                <a:spcPts val="0"/>
              </a:spcBef>
              <a:spcAft>
                <a:spcPts val="0"/>
              </a:spcAft>
              <a:buSzPct val="42857"/>
              <a:buChar char="❖"/>
            </a:pPr>
            <a:r>
              <a:rPr lang="en" u="sng">
                <a:solidFill>
                  <a:srgbClr val="111111"/>
                </a:solidFill>
              </a:rPr>
              <a:t>Zhou, X., Y. Zhu, D. Hou, B. Fu, W. Li, H. Guan, E. Sinsky, W. Kolczynski, X. Xue, Y. Luo, J. Peng, B. Yang, V. Tallapragada and P. Pegion, </a:t>
            </a:r>
            <a:r>
              <a:rPr lang="en">
                <a:solidFill>
                  <a:srgbClr val="111111"/>
                </a:solidFill>
              </a:rPr>
              <a:t>2022: </a:t>
            </a:r>
            <a:r>
              <a:rPr b="1" i="1" lang="en">
                <a:solidFill>
                  <a:srgbClr val="111111"/>
                </a:solidFill>
              </a:rPr>
              <a:t>The Introduction of the NCEP Global Ensemble Forecast System version 12,</a:t>
            </a:r>
            <a:r>
              <a:rPr lang="en">
                <a:solidFill>
                  <a:srgbClr val="111111"/>
                </a:solidFill>
              </a:rPr>
              <a:t> Wea. Forecasting </a:t>
            </a:r>
            <a:r>
              <a:rPr lang="en" u="sng">
                <a:solidFill>
                  <a:srgbClr val="0000FF"/>
                </a:solidFill>
                <a:hlinkClick r:id="rId5">
                  <a:extLst>
                    <a:ext uri="{A12FA001-AC4F-418D-AE19-62706E023703}">
                      <ahyp:hlinkClr val="tx"/>
                    </a:ext>
                  </a:extLst>
                </a:hlinkClick>
              </a:rPr>
              <a:t>https://doi.org/10.1175/WAF-D-21-0112.1</a:t>
            </a:r>
            <a:endParaRPr>
              <a:solidFill>
                <a:srgbClr val="0000FF"/>
              </a:solidFill>
            </a:endParaRPr>
          </a:p>
          <a:p>
            <a:pPr indent="0" lvl="0" marL="457200" rtl="0" algn="l">
              <a:lnSpc>
                <a:spcPct val="115000"/>
              </a:lnSpc>
              <a:spcBef>
                <a:spcPts val="0"/>
              </a:spcBef>
              <a:spcAft>
                <a:spcPts val="0"/>
              </a:spcAft>
              <a:buSzPct val="90225"/>
              <a:buNone/>
            </a:pPr>
            <a:r>
              <a:t/>
            </a:r>
            <a:endParaRPr>
              <a:solidFill>
                <a:srgbClr val="111111"/>
              </a:solidFill>
            </a:endParaRPr>
          </a:p>
          <a:p>
            <a:pPr indent="-264795" lvl="0" marL="457200" rtl="0" algn="l">
              <a:lnSpc>
                <a:spcPct val="115000"/>
              </a:lnSpc>
              <a:spcBef>
                <a:spcPts val="0"/>
              </a:spcBef>
              <a:spcAft>
                <a:spcPts val="0"/>
              </a:spcAft>
              <a:buSzPct val="42857"/>
              <a:buChar char="❖"/>
            </a:pPr>
            <a:r>
              <a:rPr lang="en" u="sng">
                <a:solidFill>
                  <a:srgbClr val="111111"/>
                </a:solidFill>
              </a:rPr>
              <a:t>Hamill, T., J. S. Whitaker, A. Shlyaeva, G. Bates, S. Fredrick, P. Pegion, E. Sinsky, Y. Zhu, V. Tallapragada, H. Guan, X. Zhou, and J. Woollen,</a:t>
            </a:r>
            <a:r>
              <a:rPr lang="en">
                <a:solidFill>
                  <a:srgbClr val="111111"/>
                </a:solidFill>
              </a:rPr>
              <a:t> 2022: </a:t>
            </a:r>
            <a:r>
              <a:rPr b="1" i="1" lang="en">
                <a:solidFill>
                  <a:srgbClr val="111111"/>
                </a:solidFill>
              </a:rPr>
              <a:t>The Reanalysis for the Global Ensemble Forecast System, version 12</a:t>
            </a:r>
            <a:r>
              <a:rPr lang="en">
                <a:solidFill>
                  <a:srgbClr val="111111"/>
                </a:solidFill>
              </a:rPr>
              <a:t>, Mon. Wea. Rev.  </a:t>
            </a:r>
            <a:r>
              <a:rPr lang="en" u="sng">
                <a:solidFill>
                  <a:srgbClr val="0000FF"/>
                </a:solidFill>
                <a:hlinkClick r:id="rId6">
                  <a:extLst>
                    <a:ext uri="{A12FA001-AC4F-418D-AE19-62706E023703}">
                      <ahyp:hlinkClr val="tx"/>
                    </a:ext>
                  </a:extLst>
                </a:hlinkClick>
              </a:rPr>
              <a:t>https://doi.org/10.1175/MWR-D-21-0023.1</a:t>
            </a:r>
            <a:endParaRPr>
              <a:solidFill>
                <a:srgbClr val="0000FF"/>
              </a:solidFill>
            </a:endParaRPr>
          </a:p>
          <a:p>
            <a:pPr indent="0" lvl="0" marL="457200" rtl="0" algn="l">
              <a:lnSpc>
                <a:spcPct val="115000"/>
              </a:lnSpc>
              <a:spcBef>
                <a:spcPts val="0"/>
              </a:spcBef>
              <a:spcAft>
                <a:spcPts val="0"/>
              </a:spcAft>
              <a:buSzPct val="90225"/>
              <a:buNone/>
            </a:pPr>
            <a:r>
              <a:t/>
            </a:r>
            <a:endParaRPr>
              <a:solidFill>
                <a:srgbClr val="111111"/>
              </a:solidFill>
            </a:endParaRPr>
          </a:p>
          <a:p>
            <a:pPr indent="-264795" lvl="0" marL="457200" rtl="0" algn="l">
              <a:lnSpc>
                <a:spcPct val="115000"/>
              </a:lnSpc>
              <a:spcBef>
                <a:spcPts val="0"/>
              </a:spcBef>
              <a:spcAft>
                <a:spcPts val="0"/>
              </a:spcAft>
              <a:buSzPct val="42857"/>
              <a:buChar char="❖"/>
            </a:pPr>
            <a:r>
              <a:rPr lang="en" u="sng">
                <a:solidFill>
                  <a:srgbClr val="111111"/>
                </a:solidFill>
              </a:rPr>
              <a:t>Guan, H., Y. Zhu, E. Sinsky, B. Fu, W. Li, X. Zhou, X. Xue, D. Hou, J. Peng, M. M. Nageswararao, V. Tallapragada, T. M. Hamill, J. S. Whitaker, G. T. Bates, P. Pegion, S. Frederick, M. Rosencrans, A. Kumar, E. Wells,</a:t>
            </a:r>
            <a:r>
              <a:rPr lang="en">
                <a:solidFill>
                  <a:srgbClr val="111111"/>
                </a:solidFill>
              </a:rPr>
              <a:t> 2022: </a:t>
            </a:r>
            <a:r>
              <a:rPr b="1" i="1" lang="en">
                <a:solidFill>
                  <a:srgbClr val="111111"/>
                </a:solidFill>
              </a:rPr>
              <a:t>The GEFSv12 reforecast dataset for supporting subseasonal and hydrometeorological applications,</a:t>
            </a:r>
            <a:r>
              <a:rPr lang="en">
                <a:solidFill>
                  <a:srgbClr val="111111"/>
                </a:solidFill>
              </a:rPr>
              <a:t> Mon. Wea. Rev. </a:t>
            </a:r>
            <a:r>
              <a:rPr lang="en" u="sng">
                <a:solidFill>
                  <a:srgbClr val="0000FF"/>
                </a:solidFill>
                <a:hlinkClick r:id="rId7">
                  <a:extLst>
                    <a:ext uri="{A12FA001-AC4F-418D-AE19-62706E023703}">
                      <ahyp:hlinkClr val="tx"/>
                    </a:ext>
                  </a:extLst>
                </a:hlinkClick>
              </a:rPr>
              <a:t>https://doi.org/10.1175/MWR-D-21-0245.1</a:t>
            </a:r>
            <a:r>
              <a:rPr lang="en">
                <a:solidFill>
                  <a:srgbClr val="0000FF"/>
                </a:solidFill>
              </a:rPr>
              <a:t> </a:t>
            </a:r>
            <a:endParaRPr>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