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iwWZZ7HcmwIovyZBpC9Yvv4Pd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0BE931-E892-4B7B-A9FC-8E78C6C95965}">
  <a:tblStyle styleId="{A30BE931-E892-4B7B-A9FC-8E78C6C9596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9E9"/>
          </a:solidFill>
        </a:fill>
      </a:tcStyle>
    </a:wholeTbl>
    <a:band1H>
      <a:tcTxStyle/>
      <a:tcStyle>
        <a:fill>
          <a:solidFill>
            <a:srgbClr val="D0D0D0"/>
          </a:solidFill>
        </a:fill>
      </a:tcStyle>
    </a:band1H>
    <a:band2H>
      <a:tcTxStyle/>
    </a:band2H>
    <a:band1V>
      <a:tcTxStyle/>
      <a:tcStyle>
        <a:fill>
          <a:solidFill>
            <a:srgbClr val="D0D0D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28" name="Google Shape;2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2" name="Google Shape;32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40" name="Google Shape;40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Relationship Id="rId11" Type="http://schemas.openxmlformats.org/officeDocument/2006/relationships/image" Target="../media/image21.jpg"/><Relationship Id="rId10" Type="http://schemas.openxmlformats.org/officeDocument/2006/relationships/image" Target="../media/image45.png"/><Relationship Id="rId12" Type="http://schemas.openxmlformats.org/officeDocument/2006/relationships/image" Target="../media/image18.png"/><Relationship Id="rId9" Type="http://schemas.openxmlformats.org/officeDocument/2006/relationships/image" Target="../media/image44.png"/><Relationship Id="rId5" Type="http://schemas.openxmlformats.org/officeDocument/2006/relationships/image" Target="../media/image39.png"/><Relationship Id="rId6" Type="http://schemas.openxmlformats.org/officeDocument/2006/relationships/image" Target="../media/image43.png"/><Relationship Id="rId7" Type="http://schemas.openxmlformats.org/officeDocument/2006/relationships/image" Target="../media/image40.png"/><Relationship Id="rId8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jpg"/><Relationship Id="rId9" Type="http://schemas.openxmlformats.org/officeDocument/2006/relationships/image" Target="../media/image26.jp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5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jpg"/><Relationship Id="rId4" Type="http://schemas.openxmlformats.org/officeDocument/2006/relationships/image" Target="../media/image21.jp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jpg"/><Relationship Id="rId4" Type="http://schemas.openxmlformats.org/officeDocument/2006/relationships/image" Target="../media/image21.jp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jpg"/><Relationship Id="rId4" Type="http://schemas.openxmlformats.org/officeDocument/2006/relationships/image" Target="../media/image22.png"/><Relationship Id="rId9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38.png"/><Relationship Id="rId8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xlu\Dropbox\OU\hres1.PNG"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9081" y="2196706"/>
            <a:ext cx="1194919" cy="11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0" y="99060"/>
            <a:ext cx="9052559" cy="731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Simultaneous Multiscale Data Assimilation with scale dependent localization (SDL) for HAFS 4DEnVar</a:t>
            </a:r>
            <a:endParaRPr b="1" i="0" sz="2400" u="none" cap="none" strike="noStrike">
              <a:solidFill>
                <a:srgbClr val="982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u_logo_400x560.jpg" id="51" name="Google Shape;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96706"/>
            <a:ext cx="790437" cy="110692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329774" y="2199084"/>
            <a:ext cx="8079970" cy="745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Xu Lu and Xuguang Wang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ultiscale data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ssimilation and </a:t>
            </a: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redictability (</a:t>
            </a:r>
            <a:r>
              <a:rPr b="1" i="0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University of Oklahoma, Norman, OK, USA</a:t>
            </a:r>
            <a:endParaRPr/>
          </a:p>
        </p:txBody>
      </p:sp>
      <p:cxnSp>
        <p:nvCxnSpPr>
          <p:cNvPr id="53" name="Google Shape;53;p1"/>
          <p:cNvCxnSpPr/>
          <p:nvPr/>
        </p:nvCxnSpPr>
        <p:spPr>
          <a:xfrm>
            <a:off x="-167640" y="1215784"/>
            <a:ext cx="93726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"/>
          <p:cNvCxnSpPr/>
          <p:nvPr/>
        </p:nvCxnSpPr>
        <p:spPr>
          <a:xfrm>
            <a:off x="-160020" y="1311034"/>
            <a:ext cx="9364980" cy="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454" y="970865"/>
            <a:ext cx="3017520" cy="131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194895" y="1022579"/>
            <a:ext cx="595035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4DS</a:t>
            </a:r>
            <a:endParaRPr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 b="15441" l="28538" r="58429" t="53678"/>
          <a:stretch/>
        </p:blipFill>
        <p:spPr>
          <a:xfrm>
            <a:off x="3276150" y="1063934"/>
            <a:ext cx="1076080" cy="1108829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8" name="Google Shape;248;p10"/>
          <p:cNvSpPr/>
          <p:nvPr/>
        </p:nvSpPr>
        <p:spPr>
          <a:xfrm>
            <a:off x="1374803" y="1747166"/>
            <a:ext cx="352425" cy="32856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454" y="2224093"/>
            <a:ext cx="3017520" cy="1308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895" y="3441318"/>
            <a:ext cx="3017520" cy="175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8585" y="1171217"/>
            <a:ext cx="2325903" cy="160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4530" y="1027816"/>
            <a:ext cx="2037913" cy="2020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10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254" name="Google Shape;25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es2.PNG" id="255" name="Google Shape;25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/>
          <p:nvPr/>
        </p:nvSpPr>
        <p:spPr>
          <a:xfrm>
            <a:off x="4544846" y="4076044"/>
            <a:ext cx="441964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improves track predications due to better environmental analysis (e.g. the extent of the southwest edge of the Atlantic Subtropical High)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1115617" y="142611"/>
            <a:ext cx="669674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Why MDA improves track predictions?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Steering flow analysis comparison at 2020082100 UTC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7959046" y="2828309"/>
            <a:ext cx="110158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̶ ̶  4DS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 ̶ ̶  4DL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̶ ̶  4DSDL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̶ ̶  Best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94895" y="3599303"/>
            <a:ext cx="864339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4DSDL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4794767" y="980673"/>
            <a:ext cx="1242648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 Error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7313765" y="1027816"/>
            <a:ext cx="713657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194895" y="2197741"/>
            <a:ext cx="57099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4DL</a:t>
            </a: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5771931" y="2475148"/>
            <a:ext cx="652743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2312</a:t>
            </a:r>
            <a:endParaRPr/>
          </a:p>
        </p:txBody>
      </p:sp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 b="18684" l="28878" r="58090" t="52011"/>
          <a:stretch/>
        </p:blipFill>
        <p:spPr>
          <a:xfrm>
            <a:off x="3276150" y="2362210"/>
            <a:ext cx="1076080" cy="1049005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5">
            <a:alphaModFix/>
          </a:blip>
          <a:srcRect b="38422" l="28500" r="58148" t="38485"/>
          <a:stretch/>
        </p:blipFill>
        <p:spPr>
          <a:xfrm>
            <a:off x="3255263" y="3546894"/>
            <a:ext cx="1102498" cy="1108829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6" name="Google Shape;266;p10"/>
          <p:cNvSpPr/>
          <p:nvPr/>
        </p:nvSpPr>
        <p:spPr>
          <a:xfrm>
            <a:off x="1374803" y="2967960"/>
            <a:ext cx="352425" cy="324108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1374803" y="4216050"/>
            <a:ext cx="352425" cy="32856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581" y="1100479"/>
            <a:ext cx="186304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7085" y="1100479"/>
            <a:ext cx="186317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9568" y="1100479"/>
            <a:ext cx="185619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1141" y="1100479"/>
            <a:ext cx="187710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20410" y="3227732"/>
            <a:ext cx="188421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49532" y="3227732"/>
            <a:ext cx="189833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27486" y="3227732"/>
            <a:ext cx="1849503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1141" y="3227732"/>
            <a:ext cx="1883802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11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281" name="Google Shape;281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1115617" y="142610"/>
            <a:ext cx="6696743" cy="66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Impact of Simultaneous Multiscale 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Background Verification against Dropsonde &amp; Rawinsonde</a:t>
            </a:r>
            <a:endParaRPr/>
          </a:p>
        </p:txBody>
      </p:sp>
      <p:pic>
        <p:nvPicPr>
          <p:cNvPr descr="hres2.PNG" id="283" name="Google Shape;283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1"/>
          <p:cNvSpPr/>
          <p:nvPr/>
        </p:nvSpPr>
        <p:spPr>
          <a:xfrm>
            <a:off x="6835897" y="3016396"/>
            <a:ext cx="223647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produces better background than SSL in both vortex scale and TC environment.</a:t>
            </a:r>
            <a:endParaRPr/>
          </a:p>
        </p:txBody>
      </p:sp>
      <p:sp>
        <p:nvSpPr>
          <p:cNvPr id="285" name="Google Shape;285;p11"/>
          <p:cNvSpPr txBox="1"/>
          <p:nvPr/>
        </p:nvSpPr>
        <p:spPr>
          <a:xfrm>
            <a:off x="7276205" y="1389016"/>
            <a:ext cx="1101584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̶ ̶  4DS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 ̶ ̶  4DL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̶ ̶  4DSDL</a:t>
            </a:r>
            <a:endParaRPr/>
          </a:p>
        </p:txBody>
      </p:sp>
      <p:sp>
        <p:nvSpPr>
          <p:cNvPr id="286" name="Google Shape;286;p11"/>
          <p:cNvSpPr txBox="1"/>
          <p:nvPr/>
        </p:nvSpPr>
        <p:spPr>
          <a:xfrm>
            <a:off x="882084" y="938874"/>
            <a:ext cx="1287532" cy="60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Dropsonde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(Inner-core)</a:t>
            </a:r>
            <a:endParaRPr/>
          </a:p>
        </p:txBody>
      </p:sp>
      <p:sp>
        <p:nvSpPr>
          <p:cNvPr id="287" name="Google Shape;287;p11"/>
          <p:cNvSpPr txBox="1"/>
          <p:nvPr/>
        </p:nvSpPr>
        <p:spPr>
          <a:xfrm>
            <a:off x="746820" y="2741893"/>
            <a:ext cx="1510350" cy="600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Rawinsonde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(Environment)</a:t>
            </a:r>
            <a:endParaRPr/>
          </a:p>
        </p:txBody>
      </p:sp>
      <p:sp>
        <p:nvSpPr>
          <p:cNvPr id="288" name="Google Shape;288;p11"/>
          <p:cNvSpPr txBox="1"/>
          <p:nvPr/>
        </p:nvSpPr>
        <p:spPr>
          <a:xfrm>
            <a:off x="590898" y="2298554"/>
            <a:ext cx="336952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sp>
        <p:nvSpPr>
          <p:cNvPr id="289" name="Google Shape;289;p11"/>
          <p:cNvSpPr txBox="1"/>
          <p:nvPr/>
        </p:nvSpPr>
        <p:spPr>
          <a:xfrm>
            <a:off x="2147556" y="2298554"/>
            <a:ext cx="32573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sp>
        <p:nvSpPr>
          <p:cNvPr id="290" name="Google Shape;290;p11"/>
          <p:cNvSpPr txBox="1"/>
          <p:nvPr/>
        </p:nvSpPr>
        <p:spPr>
          <a:xfrm>
            <a:off x="3692191" y="2298554"/>
            <a:ext cx="31451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91" name="Google Shape;291;p11"/>
          <p:cNvSpPr txBox="1"/>
          <p:nvPr/>
        </p:nvSpPr>
        <p:spPr>
          <a:xfrm>
            <a:off x="5261359" y="2298554"/>
            <a:ext cx="349776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12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297" name="Google Shape;2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 txBox="1"/>
          <p:nvPr/>
        </p:nvSpPr>
        <p:spPr>
          <a:xfrm>
            <a:off x="1115617" y="214048"/>
            <a:ext cx="669674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Summary </a:t>
            </a:r>
            <a:endParaRPr/>
          </a:p>
        </p:txBody>
      </p:sp>
      <p:pic>
        <p:nvPicPr>
          <p:cNvPr descr="hres2.PNG" id="299" name="Google Shape;2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197567" y="972056"/>
            <a:ext cx="8766922" cy="3839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7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✔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SSL using large localization outperforms SSL using small localization in almost all aspects;</a:t>
            </a:r>
            <a:endParaRPr/>
          </a:p>
          <a:p>
            <a:pPr indent="-182880" lvl="7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✔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using SDL outperforms SSL using small localization for both intensity and track forecasts and outperforms SSL using large localization for intensity prediction;</a:t>
            </a:r>
            <a:endParaRPr/>
          </a:p>
          <a:p>
            <a:pPr indent="-182880" lvl="7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✔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Diagnostics suggest</a:t>
            </a:r>
            <a:endParaRPr/>
          </a:p>
          <a:p>
            <a:pPr indent="-285749" lvl="7" marL="83210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using SDL produces better inner-core warm-core analyses that improves the intensity predictions during the intensification period than both SSL</a:t>
            </a:r>
            <a:endParaRPr/>
          </a:p>
          <a:p>
            <a:pPr indent="-285749" lvl="7" marL="83210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using SDL produces better synoptic scale analyses that improves the track predictions during the early period than small-scale SSL</a:t>
            </a:r>
            <a:endParaRPr/>
          </a:p>
          <a:p>
            <a:pPr indent="-285749" lvl="7" marL="83210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using SDL produces both better forecast structures when compared to observations at almost all levels as compared both SSL</a:t>
            </a:r>
            <a:endParaRPr/>
          </a:p>
          <a:p>
            <a:pPr indent="-180974" lvl="7" marL="83210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/>
        </p:nvSpPr>
        <p:spPr>
          <a:xfrm>
            <a:off x="0" y="1151787"/>
            <a:ext cx="9160701" cy="4219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Lu, X.*, X. Wang*, M. Tong, and V. Tallapragada, 2017a: GSI-based, Continuously Cycled, Dual-Resolution Hybrid Ensemble-Variational Data Assimilation System for HWRF: System Description and Experiments with. 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Mon. Wea. Rev.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145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4877–4898.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——, ——, Y. Li, M. Tong, and X. Ma, 2017b: GSI-based ensemble-variational hybrid data assimilation for HWRF for hurricane initialization and prediction: Impact of various error covariances for airborne radar observation assimilation. 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Quart. J. Roy. Meteor. Soc.,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143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223–239.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——, ——, 2020:Improving Hurricane Analyses and Predictions with IFEX, TCI Field Campaign Observations, and CIMSS AMVs Using the Advanced Hybrid Data Assimilation System for HWRF. Part II: Observation Impacts on the Analysis and Prediction of Patricia (2015). 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Mon. Wea. Rev.,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148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1407–1430.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——, ——, 2023: Simultaneous Multiscale 4DEnVar with scale-dependent localization (SDL) in HAFS to improve hurricane predictions. 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Mon. Wea. Rev.,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be submitted.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Huang, B.*, Wang, X.*, Kleist, D. T., and Lei, T. (2021). A Simultaneous Multiscale Data Assimilation Using Scale-Dependent Localization in GSI-Based Hybrid 4DEnVar for NCEP FV3-Based GFS, 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Mon. Wea. Rev.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149(2)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479-501.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Wang, X.*, H. G. Chipilski*, C. H. Bishop, E. Satterfield, N. Baker, and J. S. Whitaker (2021). A Multiscale Local Gain Form Ensemble Transform Kalman Filter (MLGETKF), 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Mon. Wea. Rev.,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149(3)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605-622.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Wang, Y.*, and X. Wang*, 2023. Simultaneous Multiscale Data Assimilation Using Scale‐and Variable‐Dependent Localization in EnVar for Convection Allowing Analyses and Forecasts: Methodology and Experiments for a Tornadic Supercell. </a:t>
            </a:r>
            <a:r>
              <a:rPr b="0" i="1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Advances in Modeling Earth Systems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15(5)</a:t>
            </a: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p.e2022MS003430.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*MAP authors</a:t>
            </a:r>
            <a:endParaRPr/>
          </a:p>
        </p:txBody>
      </p:sp>
      <p:cxnSp>
        <p:nvCxnSpPr>
          <p:cNvPr id="307" name="Google Shape;307;p13"/>
          <p:cNvCxnSpPr/>
          <p:nvPr/>
        </p:nvCxnSpPr>
        <p:spPr>
          <a:xfrm>
            <a:off x="107504" y="115178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308" name="Google Shape;3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1115617" y="214048"/>
            <a:ext cx="669674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pic>
        <p:nvPicPr>
          <p:cNvPr descr="hres2.PNG" id="310" name="Google Shape;3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115" y="73819"/>
            <a:ext cx="781050" cy="776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2"/>
          <p:cNvCxnSpPr/>
          <p:nvPr/>
        </p:nvCxnSpPr>
        <p:spPr>
          <a:xfrm>
            <a:off x="3035291" y="2357197"/>
            <a:ext cx="0" cy="1302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" name="Google Shape;60;p2"/>
          <p:cNvCxnSpPr/>
          <p:nvPr/>
        </p:nvCxnSpPr>
        <p:spPr>
          <a:xfrm rot="10800000">
            <a:off x="4730268" y="2339986"/>
            <a:ext cx="0" cy="1319798"/>
          </a:xfrm>
          <a:prstGeom prst="straightConnector1">
            <a:avLst/>
          </a:prstGeom>
          <a:noFill/>
          <a:ln cap="flat" cmpd="sng" w="38100">
            <a:solidFill>
              <a:srgbClr val="15988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" name="Google Shape;61;p2"/>
          <p:cNvCxnSpPr/>
          <p:nvPr/>
        </p:nvCxnSpPr>
        <p:spPr>
          <a:xfrm>
            <a:off x="0" y="788168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" y="59532"/>
            <a:ext cx="492919" cy="68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2246" y="69057"/>
            <a:ext cx="691754" cy="68818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616744" y="178559"/>
            <a:ext cx="78355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Cycled, self consistent EnVar DA for HAFS</a:t>
            </a:r>
            <a:endParaRPr b="1" i="0" sz="2400" u="none" cap="none" strike="noStrike">
              <a:solidFill>
                <a:srgbClr val="982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2"/>
          <p:cNvCxnSpPr>
            <a:stCxn id="66" idx="3"/>
            <a:endCxn id="67" idx="1"/>
          </p:cNvCxnSpPr>
          <p:nvPr/>
        </p:nvCxnSpPr>
        <p:spPr>
          <a:xfrm>
            <a:off x="4563770" y="3648242"/>
            <a:ext cx="4032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8" name="Google Shape;68;p2"/>
          <p:cNvSpPr/>
          <p:nvPr/>
        </p:nvSpPr>
        <p:spPr>
          <a:xfrm>
            <a:off x="15080" y="2100647"/>
            <a:ext cx="1090420" cy="461665"/>
          </a:xfrm>
          <a:prstGeom prst="rect">
            <a:avLst/>
          </a:prstGeom>
          <a:solidFill>
            <a:srgbClr val="00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Ens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GDAS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99" y="3417409"/>
            <a:ext cx="1182299" cy="46166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control from GFS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08383" y="3905719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grid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08383" y="4161940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chgres_ic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08383" y="4416800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chgres_bc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746" y="1334101"/>
            <a:ext cx="1109087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grid_ens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5746" y="1590322"/>
            <a:ext cx="1109087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chgres_ic_ens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746" y="1845182"/>
            <a:ext cx="1109087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chgres_bc_ens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4966999" y="3417409"/>
            <a:ext cx="1269128" cy="46166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control forecast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227832" y="3900532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forecast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7" name="Google Shape;77;p2"/>
          <p:cNvCxnSpPr>
            <a:stCxn id="69" idx="3"/>
            <a:endCxn id="78" idx="1"/>
          </p:cNvCxnSpPr>
          <p:nvPr/>
        </p:nvCxnSpPr>
        <p:spPr>
          <a:xfrm>
            <a:off x="1183198" y="3648242"/>
            <a:ext cx="3921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" name="Google Shape;78;p2"/>
          <p:cNvSpPr/>
          <p:nvPr/>
        </p:nvSpPr>
        <p:spPr>
          <a:xfrm>
            <a:off x="1575298" y="3417409"/>
            <a:ext cx="1269128" cy="46166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control Relocated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826196" y="3906072"/>
            <a:ext cx="767332" cy="430887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(GSI VR)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6551286" y="3417409"/>
            <a:ext cx="1269128" cy="46166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control Post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6812118" y="3900532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2" name="Google Shape;82;p2"/>
          <p:cNvCxnSpPr/>
          <p:nvPr/>
        </p:nvCxnSpPr>
        <p:spPr>
          <a:xfrm>
            <a:off x="6240031" y="3659784"/>
            <a:ext cx="29618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3" name="Google Shape;83;p2"/>
          <p:cNvSpPr/>
          <p:nvPr/>
        </p:nvSpPr>
        <p:spPr>
          <a:xfrm>
            <a:off x="8310537" y="3999106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chgres_ic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8310537" y="4253966"/>
            <a:ext cx="767332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chgres_bc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" name="Google Shape;85;p2"/>
          <p:cNvCxnSpPr/>
          <p:nvPr/>
        </p:nvCxnSpPr>
        <p:spPr>
          <a:xfrm>
            <a:off x="7830184" y="3652248"/>
            <a:ext cx="493793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" name="Google Shape;86;p2"/>
          <p:cNvCxnSpPr/>
          <p:nvPr/>
        </p:nvCxnSpPr>
        <p:spPr>
          <a:xfrm>
            <a:off x="8305650" y="3661526"/>
            <a:ext cx="0" cy="1176128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" name="Google Shape;87;p2"/>
          <p:cNvCxnSpPr/>
          <p:nvPr/>
        </p:nvCxnSpPr>
        <p:spPr>
          <a:xfrm rot="10800000">
            <a:off x="1296243" y="4837654"/>
            <a:ext cx="7009407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8" name="Google Shape;88;p2"/>
          <p:cNvCxnSpPr/>
          <p:nvPr/>
        </p:nvCxnSpPr>
        <p:spPr>
          <a:xfrm rot="10800000">
            <a:off x="1296243" y="3661526"/>
            <a:ext cx="0" cy="1176128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" name="Google Shape;89;p2"/>
          <p:cNvSpPr/>
          <p:nvPr/>
        </p:nvSpPr>
        <p:spPr>
          <a:xfrm>
            <a:off x="4361510" y="4837654"/>
            <a:ext cx="1032983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cycle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" name="Google Shape;90;p2"/>
          <p:cNvCxnSpPr>
            <a:stCxn id="78" idx="3"/>
            <a:endCxn id="66" idx="1"/>
          </p:cNvCxnSpPr>
          <p:nvPr/>
        </p:nvCxnSpPr>
        <p:spPr>
          <a:xfrm>
            <a:off x="2844426" y="3648242"/>
            <a:ext cx="450300" cy="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6" name="Google Shape;66;p2"/>
          <p:cNvSpPr/>
          <p:nvPr/>
        </p:nvSpPr>
        <p:spPr>
          <a:xfrm>
            <a:off x="3294642" y="3417409"/>
            <a:ext cx="1269128" cy="46166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control Analysis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547939" y="3900532"/>
            <a:ext cx="777105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3DEnVar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" name="Google Shape;92;p2"/>
          <p:cNvCxnSpPr>
            <a:stCxn id="68" idx="3"/>
            <a:endCxn id="93" idx="1"/>
          </p:cNvCxnSpPr>
          <p:nvPr/>
        </p:nvCxnSpPr>
        <p:spPr>
          <a:xfrm>
            <a:off x="1105500" y="2331480"/>
            <a:ext cx="2156400" cy="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" name="Google Shape;94;p2"/>
          <p:cNvSpPr/>
          <p:nvPr/>
        </p:nvSpPr>
        <p:spPr>
          <a:xfrm>
            <a:off x="1542641" y="2104932"/>
            <a:ext cx="1269128" cy="461665"/>
          </a:xfrm>
          <a:prstGeom prst="rect">
            <a:avLst/>
          </a:prstGeom>
          <a:solidFill>
            <a:srgbClr val="00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Ens Relocated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793538" y="1847356"/>
            <a:ext cx="767332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 VR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4934343" y="2097610"/>
            <a:ext cx="1269128" cy="461665"/>
          </a:xfrm>
          <a:prstGeom prst="rect">
            <a:avLst/>
          </a:prstGeom>
          <a:solidFill>
            <a:srgbClr val="00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Ens forecasts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074595" y="1842715"/>
            <a:ext cx="1008296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forecast_ens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261985" y="2105357"/>
            <a:ext cx="1269128" cy="46166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EnKF Analyses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515282" y="1851016"/>
            <a:ext cx="777105" cy="26161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EnKF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470066" y="1594387"/>
            <a:ext cx="879144" cy="26161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GSI Ens Hx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518629" y="2085040"/>
            <a:ext cx="1269128" cy="276999"/>
          </a:xfrm>
          <a:prstGeom prst="rect">
            <a:avLst/>
          </a:prstGeom>
          <a:solidFill>
            <a:srgbClr val="00FF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HAFS Ens Post</a:t>
            </a:r>
            <a:endParaRPr b="1" i="0" sz="12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769175" y="1817815"/>
            <a:ext cx="767332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6207375" y="2327414"/>
            <a:ext cx="29618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" name="Google Shape;103;p2"/>
          <p:cNvSpPr/>
          <p:nvPr/>
        </p:nvSpPr>
        <p:spPr>
          <a:xfrm>
            <a:off x="8083760" y="1347243"/>
            <a:ext cx="1008296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chgres_ic_ens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8083761" y="1591266"/>
            <a:ext cx="1054494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chgres_bc_ens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>
            <a:off x="7797528" y="2327414"/>
            <a:ext cx="278446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6" name="Google Shape;106;p2"/>
          <p:cNvCxnSpPr/>
          <p:nvPr/>
        </p:nvCxnSpPr>
        <p:spPr>
          <a:xfrm>
            <a:off x="1263587" y="962609"/>
            <a:ext cx="0" cy="132552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7" name="Google Shape;107;p2"/>
          <p:cNvCxnSpPr/>
          <p:nvPr/>
        </p:nvCxnSpPr>
        <p:spPr>
          <a:xfrm rot="10800000">
            <a:off x="8075973" y="962609"/>
            <a:ext cx="0" cy="136480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8" name="Google Shape;108;p2"/>
          <p:cNvCxnSpPr/>
          <p:nvPr/>
        </p:nvCxnSpPr>
        <p:spPr>
          <a:xfrm rot="10800000">
            <a:off x="1263586" y="962609"/>
            <a:ext cx="68123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9" name="Google Shape;109;p2"/>
          <p:cNvSpPr/>
          <p:nvPr/>
        </p:nvSpPr>
        <p:spPr>
          <a:xfrm>
            <a:off x="4328854" y="965350"/>
            <a:ext cx="1032983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cycle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4730269" y="2865055"/>
            <a:ext cx="685799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Recenter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2265085" y="2756158"/>
            <a:ext cx="754307" cy="261610"/>
          </a:xfrm>
          <a:prstGeom prst="rect">
            <a:avLst/>
          </a:prstGeom>
          <a:solidFill>
            <a:srgbClr val="00FFFF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GSI-ACV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548189" y="4411857"/>
            <a:ext cx="777105" cy="261610"/>
          </a:xfrm>
          <a:prstGeom prst="rect">
            <a:avLst/>
          </a:prstGeom>
          <a:solidFill>
            <a:srgbClr val="00FF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FGAT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547939" y="4157941"/>
            <a:ext cx="777105" cy="261610"/>
          </a:xfrm>
          <a:prstGeom prst="rect">
            <a:avLst/>
          </a:prstGeom>
          <a:solidFill>
            <a:srgbClr val="00FFFF"/>
          </a:solidFill>
          <a:ln cap="flat" cmpd="sng" w="76200">
            <a:solidFill>
              <a:srgbClr val="F64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4DEnVar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7355205" y="3003221"/>
            <a:ext cx="1752541" cy="276999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 MAP Implemented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1821308" y="4345454"/>
            <a:ext cx="777105" cy="430887"/>
          </a:xfrm>
          <a:prstGeom prst="rect">
            <a:avLst/>
          </a:prstGeom>
          <a:solidFill>
            <a:srgbClr val="00FF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FGAT VR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159387" y="3015687"/>
            <a:ext cx="860005" cy="261610"/>
          </a:xfrm>
          <a:prstGeom prst="rect">
            <a:avLst/>
          </a:prstGeom>
          <a:solidFill>
            <a:srgbClr val="00FFFF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Dual-Reso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62046" y="4670716"/>
            <a:ext cx="860005" cy="261610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Hi-Reso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8" name="Google Shape;118;p2"/>
          <p:cNvCxnSpPr>
            <a:stCxn id="93" idx="3"/>
            <a:endCxn id="96" idx="1"/>
          </p:cNvCxnSpPr>
          <p:nvPr/>
        </p:nvCxnSpPr>
        <p:spPr>
          <a:xfrm flipH="1" rot="10800000">
            <a:off x="4531113" y="2328390"/>
            <a:ext cx="403200" cy="7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9" name="Google Shape;119;p2"/>
          <p:cNvSpPr/>
          <p:nvPr/>
        </p:nvSpPr>
        <p:spPr>
          <a:xfrm>
            <a:off x="6680418" y="1563901"/>
            <a:ext cx="927814" cy="261610"/>
          </a:xfrm>
          <a:prstGeom prst="rect">
            <a:avLst/>
          </a:prstGeom>
          <a:noFill/>
          <a:ln cap="flat" cmpd="sng" w="127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product_ens</a:t>
            </a:r>
            <a:endParaRPr b="0" i="0" sz="1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531114" y="4253021"/>
            <a:ext cx="32566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4DEnVar implemented in HAFSv1 scheduled to be operational this year!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3"/>
          <p:cNvCxnSpPr/>
          <p:nvPr/>
        </p:nvCxnSpPr>
        <p:spPr>
          <a:xfrm>
            <a:off x="0" y="843558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3"/>
          <p:cNvSpPr txBox="1"/>
          <p:nvPr/>
        </p:nvSpPr>
        <p:spPr>
          <a:xfrm>
            <a:off x="1115616" y="217522"/>
            <a:ext cx="6912768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Why Multiscale DA?</a:t>
            </a:r>
            <a:endParaRPr/>
          </a:p>
        </p:txBody>
      </p:sp>
      <p:sp>
        <p:nvSpPr>
          <p:cNvPr id="127" name="Google Shape;127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85987" t="0"/>
          <a:stretch/>
        </p:blipFill>
        <p:spPr>
          <a:xfrm>
            <a:off x="125039" y="24078"/>
            <a:ext cx="642074" cy="802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29" name="Google Shape;1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2247" y="8350"/>
            <a:ext cx="809105" cy="80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 b="10899" l="-1" r="51827" t="928"/>
          <a:stretch/>
        </p:blipFill>
        <p:spPr>
          <a:xfrm>
            <a:off x="125039" y="1023508"/>
            <a:ext cx="3303724" cy="302670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/>
          <p:nvPr/>
        </p:nvSpPr>
        <p:spPr>
          <a:xfrm>
            <a:off x="543282" y="4900800"/>
            <a:ext cx="7579002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https://www.gfdl.noaa.gov/fv3/fv3-applications/fv3-full-physics-cloud-permitting-simulation/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566536" y="883399"/>
            <a:ext cx="4819240" cy="2423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computing resources and technologies allow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generation NWP models to resolve a wide range of scales for individual earth system component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oupled earth system modeling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ingesting a myriad of existing and new observations that sample a variety of scales to the NWP models</a:t>
            </a:r>
            <a:endParaRPr/>
          </a:p>
          <a:p>
            <a:pPr indent="-1635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❑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next generation data assimilation system is required to </a:t>
            </a:r>
            <a:r>
              <a:rPr b="1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effectively analyze the state and quantify its uncertainty across multiple scales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termed as “multiscale data assimilation (MDA)” (Wang et al. 2021).</a:t>
            </a:r>
            <a:endParaRPr/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3652" y="2604018"/>
            <a:ext cx="45434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/>
          <p:nvPr/>
        </p:nvSpPr>
        <p:spPr>
          <a:xfrm>
            <a:off x="1223628" y="1250724"/>
            <a:ext cx="972108" cy="864096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3282" y="4144249"/>
            <a:ext cx="30968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FV3 convection permitting forecast of GOES visible imagery during Hurricane Sandy 2012</a:t>
            </a:r>
            <a:endParaRPr/>
          </a:p>
        </p:txBody>
      </p:sp>
      <p:cxnSp>
        <p:nvCxnSpPr>
          <p:cNvPr id="136" name="Google Shape;136;p3"/>
          <p:cNvCxnSpPr/>
          <p:nvPr/>
        </p:nvCxnSpPr>
        <p:spPr>
          <a:xfrm>
            <a:off x="2195736" y="2072140"/>
            <a:ext cx="1566174" cy="227654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3"/>
          <p:cNvCxnSpPr/>
          <p:nvPr/>
        </p:nvCxnSpPr>
        <p:spPr>
          <a:xfrm>
            <a:off x="2195736" y="1250725"/>
            <a:ext cx="1566174" cy="139571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3"/>
          <p:cNvSpPr txBox="1"/>
          <p:nvPr/>
        </p:nvSpPr>
        <p:spPr>
          <a:xfrm>
            <a:off x="4398211" y="4432818"/>
            <a:ext cx="996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FV3 mode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6619875" y="4432818"/>
            <a:ext cx="15495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MODIS visible imagery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4"/>
          <p:cNvCxnSpPr/>
          <p:nvPr/>
        </p:nvCxnSpPr>
        <p:spPr>
          <a:xfrm>
            <a:off x="0" y="843558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4"/>
          <p:cNvSpPr txBox="1"/>
          <p:nvPr/>
        </p:nvSpPr>
        <p:spPr>
          <a:xfrm>
            <a:off x="1115616" y="189823"/>
            <a:ext cx="691276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50" u="sng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Simultaneous</a:t>
            </a:r>
            <a:r>
              <a:rPr b="1" i="0" lang="en-US" sz="225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 Multiscale DA in 4DEnVar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982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85987" t="0"/>
          <a:stretch/>
        </p:blipFill>
        <p:spPr>
          <a:xfrm>
            <a:off x="125039" y="24078"/>
            <a:ext cx="642074" cy="802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2247" y="8350"/>
            <a:ext cx="809105" cy="8091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125038" y="982836"/>
            <a:ext cx="8335394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Noto Sans Symbols"/>
              <a:buChar char="❑"/>
            </a:pPr>
            <a:r>
              <a:rPr b="0" i="0" lang="en-US" sz="16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simultaneous multiscale DA approach, as opposed to a sequential approach, allows all observations to correct all resolved scales at once (e.g. Wang et al. 2021).</a:t>
            </a:r>
            <a:endParaRPr b="0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SDL_3SCA_ENS80_vvvv_LEV850_Scale1.eps" id="150" name="Google Shape;15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5257" y="2045957"/>
            <a:ext cx="2742457" cy="274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SDL_3SCA_ENS80_vvvv_LEV850_Scale2.eps" id="151" name="Google Shape;15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2497" y="2045957"/>
            <a:ext cx="2742457" cy="27424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910817" y="1707654"/>
            <a:ext cx="233763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 for scales &gt;4000km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4298057" y="1731189"/>
            <a:ext cx="233763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 for scales &lt; 4000km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2611491" y="4889261"/>
            <a:ext cx="232225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Huang*, Wang et al. 2021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6772275" y="1869689"/>
            <a:ext cx="2256525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single obs. can correct multiple scales in simultaneous MDA</a:t>
            </a:r>
            <a:endParaRPr/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Simultaneous multiscale DA also defines cross scale band error correlation</a:t>
            </a:r>
            <a:endParaRPr/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dependent localization (SDL) is implemented in EnVar to realize simultaneous MDA </a:t>
            </a:r>
            <a:endParaRPr/>
          </a:p>
          <a:p>
            <a:pPr indent="-14763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SDL has been implemented and tested for FV3GFS 4DEnVar and show improvement on global and hurricane forecasts (Huang* et al. 2021)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5128952" y="4889261"/>
            <a:ext cx="35994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Denote OU MAP student/early career scientist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3375" y="1047010"/>
            <a:ext cx="194192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8887" y="2871852"/>
            <a:ext cx="193654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7758" y="2871852"/>
            <a:ext cx="193637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29857" y="1047010"/>
            <a:ext cx="195942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6460" y="2875810"/>
            <a:ext cx="194122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7834" y="1047010"/>
            <a:ext cx="195726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表&#10;&#10;描述已自动生成" id="167" name="Google Shape;167;p5"/>
          <p:cNvPicPr preferRelativeResize="0"/>
          <p:nvPr/>
        </p:nvPicPr>
        <p:blipFill rotWithShape="1">
          <a:blip r:embed="rId9">
            <a:alphaModFix/>
          </a:blip>
          <a:srcRect b="0" l="0" r="0" t="86569"/>
          <a:stretch/>
        </p:blipFill>
        <p:spPr>
          <a:xfrm>
            <a:off x="280864" y="4625815"/>
            <a:ext cx="5218411" cy="5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531672" y="2453578"/>
            <a:ext cx="1498931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Near Storm V Inc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531672" y="4325734"/>
            <a:ext cx="4270124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Subtropical High western edge V Inc</a:t>
            </a:r>
            <a:endParaRPr/>
          </a:p>
        </p:txBody>
      </p:sp>
      <p:cxnSp>
        <p:nvCxnSpPr>
          <p:cNvPr id="170" name="Google Shape;170;p5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171" name="Google Shape;17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1115617" y="81300"/>
            <a:ext cx="66967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Development of Simultaneous MDA in HAFS  4DEnVar</a:t>
            </a:r>
            <a:endParaRPr b="1" i="0" sz="2250" u="none" cap="none" strike="noStrike">
              <a:solidFill>
                <a:srgbClr val="982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res2.PNG" id="173" name="Google Shape;17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/>
          <p:nvPr/>
        </p:nvSpPr>
        <p:spPr>
          <a:xfrm>
            <a:off x="6080590" y="1384270"/>
            <a:ext cx="2905576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🞐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simultaneous MDA with SDL is recently further extended and implemented for HAFS EnVar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🞐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Two-observation experiments show MDA with SDL can simultaneously properly correct both the TC and its large-scale steering environment (subtropical high)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610689" y="959761"/>
            <a:ext cx="1248068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~180-km SSL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014649" y="967281"/>
            <a:ext cx="1339528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~1600-km SSL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623390" y="959761"/>
            <a:ext cx="518671" cy="3000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SDL</a:t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6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1115617" y="214048"/>
            <a:ext cx="66967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Experiment Design</a:t>
            </a:r>
            <a:endParaRPr b="1" i="0" sz="2250" u="none" cap="none" strike="noStrike">
              <a:solidFill>
                <a:srgbClr val="982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res2.PNG" id="185" name="Google Shape;1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4602" y="2281755"/>
            <a:ext cx="2829256" cy="16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6"/>
          <p:cNvGraphicFramePr/>
          <p:nvPr/>
        </p:nvGraphicFramePr>
        <p:xfrm>
          <a:off x="-106582" y="10244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{A30BE931-E892-4B7B-A9FC-8E78C6C95965}</a:tableStyleId>
              </a:tblPr>
              <a:tblGrid>
                <a:gridCol w="1656725"/>
                <a:gridCol w="1241850"/>
                <a:gridCol w="1765775"/>
                <a:gridCol w="1779600"/>
              </a:tblGrid>
              <a:tr h="28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Exp Names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4DS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4DL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4DSDL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47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Localization Scale (e-folding scale)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SSL (~180 Km)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SSL (~1600 Km)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SDL (~180, 1600 Km)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</a:tr>
              <a:tr h="28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Domain Size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2160 X 2880 horizontal grid points (~65 X 85°) 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hMerge="1"/>
                <a:tc hMerge="1"/>
              </a:tr>
              <a:tr h="127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Assimilated observations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conventional observations (contained in prepbufr file) with some satellite AMVs; NOAA P3 aircraft Tail Doppler Radar; satellite radiance observations; HS3 Global Hawk dropsonde and TCVital mean sea-level pressure (MSLP) data; High-resolution flight-level data; Hourly shortwave, clear air-water vapor, and visible Atmospheric Motion Vectors (AMVs) from GOES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hMerge="1"/>
                <a:tc hMerge="1"/>
              </a:tr>
              <a:tr h="28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Ocean Coupling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HYCOM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hMerge="1"/>
                <a:tc hMerge="1"/>
              </a:tr>
              <a:tr h="23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Ensemble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80-member GFS ensemble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hMerge="1"/>
                <a:tc hMerge="1"/>
              </a:tr>
              <a:tr h="84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Physics Schemes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GFDL microphysics; RRTMG radiation; Scale-aware SAS convection; Noah LSM; GFS surface layer with HWRF exchange coefficients; Modified GFSv16 scale-aware TKE-EDMF PBL scheme; orographic GWD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 anchor="ctr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8" y="981027"/>
            <a:ext cx="8862020" cy="30098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7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194" name="Google Shape;1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 txBox="1"/>
          <p:nvPr/>
        </p:nvSpPr>
        <p:spPr>
          <a:xfrm>
            <a:off x="1115617" y="142611"/>
            <a:ext cx="669674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Impact of simultaneous MDA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Mean Absolute Forecast Errors during Hurricane Laura (2020)</a:t>
            </a:r>
            <a:endParaRPr/>
          </a:p>
        </p:txBody>
      </p:sp>
      <p:pic>
        <p:nvPicPr>
          <p:cNvPr descr="hres2.PNG" id="196" name="Google Shape;1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423998" y="3994814"/>
            <a:ext cx="8551629" cy="122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⮚"/>
            </a:pPr>
            <a:r>
              <a:rPr b="1" i="1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Localization Impacts on Forecasts</a:t>
            </a:r>
            <a:endParaRPr/>
          </a:p>
          <a:p>
            <a:pPr indent="-137160" lvl="0" marL="13716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US" sz="160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4DL </a:t>
            </a: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outperforms</a:t>
            </a:r>
            <a:r>
              <a:rPr b="0" i="0" lang="en-US" sz="160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4DS </a:t>
            </a:r>
            <a:r>
              <a:rPr b="0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almost all aspects</a:t>
            </a:r>
            <a:endParaRPr/>
          </a:p>
          <a:p>
            <a:pPr indent="-137160" lvl="0" marL="13716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4DSDL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outperforms </a:t>
            </a:r>
            <a:r>
              <a:rPr b="0" i="0" lang="en-US" sz="160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4DL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160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4DS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intensity predictions</a:t>
            </a:r>
            <a:endParaRPr/>
          </a:p>
          <a:p>
            <a:pPr indent="-137160" lvl="0" marL="13716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4DSDL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outperforms </a:t>
            </a:r>
            <a:r>
              <a:rPr b="0" i="0" lang="en-US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4DS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track prediction and has mixed results compared to </a:t>
            </a:r>
            <a:r>
              <a:rPr b="0" i="0" lang="en-US" sz="160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4DL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423998" y="1044310"/>
            <a:ext cx="103428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Vmax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3375814" y="1044310"/>
            <a:ext cx="110876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MSLP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395069" y="1044310"/>
            <a:ext cx="103428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Track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1939"/>
            <a:ext cx="6332434" cy="3396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8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207" name="Google Shape;2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115617" y="142611"/>
            <a:ext cx="669674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Impact of localization MDA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Single small scale localization issue </a:t>
            </a:r>
            <a:endParaRPr/>
          </a:p>
        </p:txBody>
      </p:sp>
      <p:pic>
        <p:nvPicPr>
          <p:cNvPr descr="hres2.PNG" id="209" name="Google Shape;20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/>
          <p:nvPr/>
        </p:nvSpPr>
        <p:spPr>
          <a:xfrm>
            <a:off x="6332434" y="1197778"/>
            <a:ext cx="2811566" cy="3439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7160" lvl="0" marL="137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o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inner-core observations are unavailable during the early cycles, small localization in </a:t>
            </a:r>
            <a:r>
              <a:rPr b="0" i="0" lang="en-US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4DS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unable to leverage nearby observations for correction. The accumulated background has larger location error and therefore leads to worse analysis. </a:t>
            </a:r>
            <a:endParaRPr/>
          </a:p>
          <a:p>
            <a:pPr indent="-137160" lvl="0" marL="13716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urier New"/>
              <a:buChar char="o"/>
            </a:pP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Such issue is alleviated by </a:t>
            </a:r>
            <a:r>
              <a:rPr b="0" i="0" lang="en-US" sz="150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4DL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4DSDL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result in better analyses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forecasts during the cycling.</a:t>
            </a:r>
            <a:endParaRPr/>
          </a:p>
        </p:txBody>
      </p:sp>
      <p:sp>
        <p:nvSpPr>
          <p:cNvPr id="211" name="Google Shape;211;p8"/>
          <p:cNvSpPr/>
          <p:nvPr/>
        </p:nvSpPr>
        <p:spPr>
          <a:xfrm>
            <a:off x="0" y="4684787"/>
            <a:ext cx="12027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7160" lvl="0" marL="137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Track</a:t>
            </a:r>
            <a:endParaRPr/>
          </a:p>
          <a:p>
            <a:pPr indent="-137160" lvl="0" marL="137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Noto Sans Symbols"/>
              <a:buChar char="●"/>
            </a:pPr>
            <a:r>
              <a:rPr b="1" i="0" lang="en-US" sz="1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表&#10;&#10;描述已自动生成"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365" y="1019109"/>
            <a:ext cx="4190204" cy="416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/>
          <p:cNvPicPr preferRelativeResize="0"/>
          <p:nvPr/>
        </p:nvPicPr>
        <p:blipFill rotWithShape="1">
          <a:blip r:embed="rId4">
            <a:alphaModFix/>
          </a:blip>
          <a:srcRect b="18621" l="441" r="4271" t="5199"/>
          <a:stretch/>
        </p:blipFill>
        <p:spPr>
          <a:xfrm>
            <a:off x="26164" y="1073875"/>
            <a:ext cx="1925010" cy="190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8" y="3079175"/>
            <a:ext cx="1935983" cy="187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4573" y="1192193"/>
            <a:ext cx="178618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92451" y="1183131"/>
            <a:ext cx="1840278" cy="182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9"/>
          <p:cNvCxnSpPr/>
          <p:nvPr/>
        </p:nvCxnSpPr>
        <p:spPr>
          <a:xfrm>
            <a:off x="107504" y="915566"/>
            <a:ext cx="8856984" cy="0"/>
          </a:xfrm>
          <a:prstGeom prst="straightConnector1">
            <a:avLst/>
          </a:prstGeom>
          <a:noFill/>
          <a:ln cap="flat" cmpd="sng" w="57150">
            <a:solidFill>
              <a:srgbClr val="982A2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ou_logo_400x560.jpg" id="222" name="Google Shape;22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4567" y="117277"/>
            <a:ext cx="492919" cy="689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es2.PNG" id="223" name="Google Shape;223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28384" y="73819"/>
            <a:ext cx="781050" cy="776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827486" y="142611"/>
            <a:ext cx="729325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Why MDA improves intensity predictions?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982A22"/>
                </a:solidFill>
                <a:latin typeface="Arial"/>
                <a:ea typeface="Arial"/>
                <a:cs typeface="Arial"/>
                <a:sym typeface="Arial"/>
              </a:rPr>
              <a:t>Azimuthal mean temperature anomaly comparison at 2020082506 UTC</a:t>
            </a:r>
            <a:endParaRPr b="1" i="0" sz="1500" u="none" cap="none" strike="noStrike">
              <a:solidFill>
                <a:srgbClr val="982A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8131145" y="3079175"/>
            <a:ext cx="1101584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̶ ̶  4DS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 ̶ ̶  4DL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̶ ̶  4DSDL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2051346" y="1268409"/>
            <a:ext cx="57099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FE"/>
                </a:solidFill>
                <a:latin typeface="Arial"/>
                <a:ea typeface="Arial"/>
                <a:cs typeface="Arial"/>
                <a:sym typeface="Arial"/>
              </a:rPr>
              <a:t>4DL</a:t>
            </a:r>
            <a:endParaRPr/>
          </a:p>
        </p:txBody>
      </p:sp>
      <p:sp>
        <p:nvSpPr>
          <p:cNvPr id="227" name="Google Shape;227;p9"/>
          <p:cNvSpPr txBox="1"/>
          <p:nvPr/>
        </p:nvSpPr>
        <p:spPr>
          <a:xfrm>
            <a:off x="3847490" y="1273784"/>
            <a:ext cx="864339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4DSDL</a:t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6125029" y="3881442"/>
            <a:ext cx="28394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MDA improves the intensification predication due to a stronger warm-core analysis.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2142411" y="3020993"/>
            <a:ext cx="1372492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T’ 8.8 K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4101552" y="3020993"/>
            <a:ext cx="148951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T’ 8.97 K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268979" y="950071"/>
            <a:ext cx="1372492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T’ 7.4 K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4101552" y="950071"/>
            <a:ext cx="1489510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T’ 7.63 K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6559255" y="1189091"/>
            <a:ext cx="724878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Vmax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7740671" y="1182598"/>
            <a:ext cx="760144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MSLP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6595323" y="2571750"/>
            <a:ext cx="652743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2506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97038" y="3020993"/>
            <a:ext cx="1372492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T’ 8.3 K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373724" y="950071"/>
            <a:ext cx="1372492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 T’ 7.2 K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250142" y="1268409"/>
            <a:ext cx="595035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4DS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191515" y="2703835"/>
            <a:ext cx="652743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2506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191515" y="4880006"/>
            <a:ext cx="2143536" cy="346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Intensification Period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