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6"/>
  </p:notesMasterIdLst>
  <p:sldIdLst>
    <p:sldId id="256" r:id="rId2"/>
    <p:sldId id="286" r:id="rId3"/>
    <p:sldId id="285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7" r:id="rId12"/>
    <p:sldId id="295" r:id="rId13"/>
    <p:sldId id="296" r:id="rId14"/>
    <p:sldId id="258" r:id="rId15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aleway" pitchFamily="2" charset="0"/>
      <p:regular r:id="rId27"/>
      <p:bold r:id="rId28"/>
      <p:italic r:id="rId29"/>
      <p:boldItalic r:id="rId30"/>
    </p:embeddedFont>
    <p:embeddedFont>
      <p:font typeface="微軟正黑體" panose="020B0604030504040204" pitchFamily="34" charset="-12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4" autoAdjust="0"/>
  </p:normalViewPr>
  <p:slideViewPr>
    <p:cSldViewPr snapToGrid="0">
      <p:cViewPr varScale="1">
        <p:scale>
          <a:sx n="90" d="100"/>
          <a:sy n="90" d="100"/>
        </p:scale>
        <p:origin x="603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2952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50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792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24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93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576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611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d410c3dd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1d410c3dd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74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9" name="Google Shape;29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0" name="Google Shape;60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2851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47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B85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2" name="Google Shape;82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3756601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7875" y="-39449"/>
            <a:ext cx="3221525" cy="122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61525" y="-40100"/>
            <a:ext cx="9377576" cy="52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562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6" r:id="rId5"/>
    <p:sldLayoutId id="2147483657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172933" y="1413476"/>
            <a:ext cx="8801734" cy="882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en-US" dirty="0"/>
              <a:t>The Operational Use and Local Development of </a:t>
            </a:r>
            <a:br>
              <a:rPr lang="en-US" dirty="0"/>
            </a:br>
            <a:r>
              <a:rPr lang="en-US" dirty="0"/>
              <a:t>UFS MRW-GSI System at Central Weather Bureau of Taiwan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55813" y="2628053"/>
            <a:ext cx="8435974" cy="17119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>
              <a:spcAft>
                <a:spcPts val="1200"/>
              </a:spcAft>
              <a:buNone/>
            </a:pPr>
            <a:r>
              <a:rPr lang="en-US" u="sng" dirty="0">
                <a:solidFill>
                  <a:schemeClr val="bg2"/>
                </a:solidFill>
              </a:rPr>
              <a:t>Guo-Yuan Lien</a:t>
            </a:r>
            <a:r>
              <a:rPr lang="en-US" baseline="30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 Ling-Feng Hsiao</a:t>
            </a:r>
            <a:r>
              <a:rPr lang="en-US" baseline="30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 Chang-Hung Lin</a:t>
            </a:r>
            <a:r>
              <a:rPr lang="en-US" baseline="30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 Feng-Ju Wang</a:t>
            </a:r>
            <a:r>
              <a:rPr lang="en-US" baseline="30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 Yu-Han Chen</a:t>
            </a:r>
            <a:r>
              <a:rPr lang="en-US" baseline="30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Jen-Her Chen</a:t>
            </a:r>
            <a:r>
              <a:rPr lang="en-US" baseline="30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 Jing-Shan Hong</a:t>
            </a:r>
            <a:r>
              <a:rPr lang="en-US" baseline="30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 Daryl Kleist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Fanglin</a:t>
            </a:r>
            <a:r>
              <a:rPr lang="en-US" dirty="0">
                <a:solidFill>
                  <a:schemeClr val="bg2"/>
                </a:solidFill>
              </a:rPr>
              <a:t> Yang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  <a:r>
              <a:rPr lang="en-US" dirty="0">
                <a:solidFill>
                  <a:schemeClr val="bg2"/>
                </a:solidFill>
              </a:rPr>
              <a:t>, Vijay Tallapragada</a:t>
            </a:r>
            <a:r>
              <a:rPr lang="en-US" baseline="30000" dirty="0">
                <a:solidFill>
                  <a:schemeClr val="bg2"/>
                </a:solidFill>
              </a:rPr>
              <a:t>2</a:t>
            </a:r>
          </a:p>
          <a:p>
            <a:pPr marL="0" lvl="0" indent="0" algn="ctr">
              <a:spcAft>
                <a:spcPts val="1200"/>
              </a:spcAft>
              <a:buNone/>
            </a:pPr>
            <a:r>
              <a:rPr lang="en-US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Central Weather Bureau (CWB), Taipei, Taiwan</a:t>
            </a:r>
            <a:b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Environmental Modeling Center, National Centers for Environmental Prediction, College Park, Maryland, USA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8;p19">
            <a:extLst>
              <a:ext uri="{FF2B5EF4-FFF2-40B4-BE49-F238E27FC236}">
                <a16:creationId xmlns:a16="http://schemas.microsoft.com/office/drawing/2014/main" id="{5D584FC9-330E-459F-E757-1D0C1DA23009}"/>
              </a:ext>
            </a:extLst>
          </p:cNvPr>
          <p:cNvSpPr txBox="1">
            <a:spLocks/>
          </p:cNvSpPr>
          <p:nvPr/>
        </p:nvSpPr>
        <p:spPr>
          <a:xfrm>
            <a:off x="729450" y="578046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/>
              <a:t>Improvement of NSAS cumulus scheme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A23332A-FF59-3A38-4948-7D53FB0F586E}"/>
              </a:ext>
            </a:extLst>
          </p:cNvPr>
          <p:cNvSpPr txBox="1"/>
          <p:nvPr/>
        </p:nvSpPr>
        <p:spPr>
          <a:xfrm>
            <a:off x="4142509" y="959357"/>
            <a:ext cx="4592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Raleway" pitchFamily="2" charset="0"/>
                <a:ea typeface="微軟正黑體" panose="020B0604030504040204" pitchFamily="34" charset="-120"/>
                <a:cs typeface="+mn-cs"/>
              </a:rPr>
              <a:t>[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Raleway" pitchFamily="2" charset="0"/>
                <a:ea typeface="微軟正黑體" panose="020B0604030504040204" pitchFamily="34" charset="-120"/>
                <a:cs typeface="+mn-cs"/>
              </a:rPr>
              <a:t>Lin et al. (2022)</a:t>
            </a:r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Raleway" pitchFamily="2" charset="0"/>
                <a:ea typeface="微軟正黑體" panose="020B0604030504040204" pitchFamily="34" charset="-120"/>
                <a:cs typeface="+mn-cs"/>
              </a:rPr>
              <a:t>, based on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Raleway" pitchFamily="2" charset="0"/>
                <a:ea typeface="微軟正黑體" panose="020B0604030504040204" pitchFamily="34" charset="-120"/>
                <a:cs typeface="+mn-cs"/>
              </a:rPr>
              <a:t>Kwon and Hong (2017)</a:t>
            </a:r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Raleway" pitchFamily="2" charset="0"/>
                <a:ea typeface="微軟正黑體" panose="020B0604030504040204" pitchFamily="34" charset="-120"/>
                <a:cs typeface="+mn-cs"/>
              </a:rPr>
              <a:t> ]</a:t>
            </a:r>
            <a:endParaRPr lang="zh-TW" altLang="en-US" sz="1050" dirty="0">
              <a:solidFill>
                <a:schemeClr val="tx1">
                  <a:lumMod val="75000"/>
                </a:schemeClr>
              </a:solidFill>
              <a:latin typeface="Raleway" pitchFamily="2" charset="0"/>
            </a:endParaRP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EA5193F3-7879-9BA4-294D-312D8785FF7C}"/>
              </a:ext>
            </a:extLst>
          </p:cNvPr>
          <p:cNvGrpSpPr/>
          <p:nvPr/>
        </p:nvGrpSpPr>
        <p:grpSpPr>
          <a:xfrm>
            <a:off x="127297" y="1398842"/>
            <a:ext cx="8766116" cy="3395403"/>
            <a:chOff x="99588" y="1395784"/>
            <a:chExt cx="11823057" cy="4579459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F1F1A77D-D8DB-7B76-4DE7-B36A0A28C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0185"/>
            <a:stretch/>
          </p:blipFill>
          <p:spPr>
            <a:xfrm>
              <a:off x="211194" y="1971428"/>
              <a:ext cx="5474382" cy="3891673"/>
            </a:xfrm>
            <a:prstGeom prst="rect">
              <a:avLst/>
            </a:prstGeom>
          </p:spPr>
        </p:pic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id="{AE998D49-1F5F-4ED8-FBF9-3F50F28EF449}"/>
                </a:ext>
              </a:extLst>
            </p:cNvPr>
            <p:cNvGrpSpPr/>
            <p:nvPr/>
          </p:nvGrpSpPr>
          <p:grpSpPr>
            <a:xfrm>
              <a:off x="3370975" y="1493333"/>
              <a:ext cx="2637491" cy="478096"/>
              <a:chOff x="2764255" y="1444548"/>
              <a:chExt cx="3316800" cy="601233"/>
            </a:xfrm>
          </p:grpSpPr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8A9639C-7F89-01EC-68EC-B85101304B0D}"/>
                  </a:ext>
                </a:extLst>
              </p:cNvPr>
              <p:cNvSpPr txBox="1"/>
              <p:nvPr/>
            </p:nvSpPr>
            <p:spPr>
              <a:xfrm>
                <a:off x="2764258" y="1654267"/>
                <a:ext cx="3051093" cy="391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Time period: 20210904~20211009</a:t>
                </a:r>
                <a:endParaRPr kumimoji="0" lang="zh-TW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F63D5336-60BE-FCFC-A9E9-16340705737F}"/>
                  </a:ext>
                </a:extLst>
              </p:cNvPr>
              <p:cNvSpPr txBox="1"/>
              <p:nvPr/>
            </p:nvSpPr>
            <p:spPr>
              <a:xfrm>
                <a:off x="2764255" y="1444548"/>
                <a:ext cx="3316800" cy="39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標楷體"/>
                    <a:cs typeface="+mn-cs"/>
                  </a:rPr>
                  <a:t>Verification data: ERA5</a:t>
                </a:r>
                <a:endParaRPr kumimoji="0" lang="zh-TW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標楷體"/>
                  <a:cs typeface="+mn-cs"/>
                </a:endParaRPr>
              </a:p>
            </p:txBody>
          </p:sp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267B1FC-4D3E-E043-F3A3-40CE2F402841}"/>
                </a:ext>
              </a:extLst>
            </p:cNvPr>
            <p:cNvSpPr/>
            <p:nvPr/>
          </p:nvSpPr>
          <p:spPr>
            <a:xfrm>
              <a:off x="99588" y="1395784"/>
              <a:ext cx="4847486" cy="581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Scorecard – 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Green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Red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 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EXP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 is 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better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worse</a:t>
              </a:r>
              <a:r>
                <a:rPr kumimoji="0" lang="zh-TW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 than </a:t>
              </a:r>
              <a:r>
                <a:rPr kumimoji="0" lang="en-US" altLang="zh-TW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CTRL</a:t>
              </a:r>
            </a:p>
          </p:txBody>
        </p:sp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C6F8D010-45B4-0C18-6C9A-C1B6F00E6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7125" y="1926571"/>
              <a:ext cx="6035520" cy="4048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122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8;p19">
            <a:extLst>
              <a:ext uri="{FF2B5EF4-FFF2-40B4-BE49-F238E27FC236}">
                <a16:creationId xmlns:a16="http://schemas.microsoft.com/office/drawing/2014/main" id="{45EAF423-8BC9-06E5-7231-74A511392599}"/>
              </a:ext>
            </a:extLst>
          </p:cNvPr>
          <p:cNvSpPr txBox="1">
            <a:spLocks/>
          </p:cNvSpPr>
          <p:nvPr/>
        </p:nvSpPr>
        <p:spPr>
          <a:xfrm>
            <a:off x="729450" y="578046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/>
              <a:t>Improvement of land processes</a:t>
            </a:r>
          </a:p>
        </p:txBody>
      </p:sp>
      <p:sp>
        <p:nvSpPr>
          <p:cNvPr id="6" name="Google Shape;162;p6">
            <a:extLst>
              <a:ext uri="{FF2B5EF4-FFF2-40B4-BE49-F238E27FC236}">
                <a16:creationId xmlns:a16="http://schemas.microsoft.com/office/drawing/2014/main" id="{A379054E-AB46-FEF5-A0FF-57EE6BA50E74}"/>
              </a:ext>
            </a:extLst>
          </p:cNvPr>
          <p:cNvSpPr/>
          <p:nvPr/>
        </p:nvSpPr>
        <p:spPr>
          <a:xfrm>
            <a:off x="744270" y="1491789"/>
            <a:ext cx="3456071" cy="3036371"/>
          </a:xfrm>
          <a:prstGeom prst="roundRect">
            <a:avLst>
              <a:gd name="adj" fmla="val 3754"/>
            </a:avLst>
          </a:prstGeom>
          <a:solidFill>
            <a:srgbClr val="5B9BD5">
              <a:lumMod val="20000"/>
              <a:lumOff val="80000"/>
            </a:srgbClr>
          </a:solidFill>
          <a:ln w="53975" cap="flat" cmpd="sng">
            <a:solidFill>
              <a:srgbClr val="5B9BD5">
                <a:lumMod val="20000"/>
                <a:lumOff val="8000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322660" indent="-257175" hangingPunct="0">
              <a:spcAft>
                <a:spcPts val="225"/>
              </a:spcAft>
              <a:buClrTx/>
              <a:buFont typeface="+mj-lt"/>
              <a:buAutoNum type="arabicPeriod"/>
              <a:defRPr/>
            </a:pPr>
            <a:r>
              <a:rPr lang="en-US" altLang="zh-TW" sz="15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Update surface static data:</a:t>
            </a:r>
          </a:p>
          <a:p>
            <a:pPr marL="468000" lvl="5" indent="-180000" hangingPunct="0">
              <a:spcAft>
                <a:spcPts val="225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zh-TW" sz="15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Land-use &amp; soil type:  WRF/MODIS</a:t>
            </a:r>
          </a:p>
          <a:p>
            <a:pPr marL="468000" lvl="4" indent="-180000" hangingPunct="0">
              <a:spcAft>
                <a:spcPts val="225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zh-TW" sz="15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Vegetation fraction:  EUMETSAT</a:t>
            </a:r>
          </a:p>
          <a:p>
            <a:pPr marL="288000" lvl="4" hangingPunct="0">
              <a:spcAft>
                <a:spcPts val="225"/>
              </a:spcAft>
              <a:buClrTx/>
              <a:defRPr/>
            </a:pP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(much newer and higher-resolution than </a:t>
            </a:r>
            <a:b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the GFS default static datasets)</a:t>
            </a:r>
            <a:endParaRPr lang="en-US" altLang="zh-TW" sz="11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322660" indent="-257175" hangingPunct="0">
              <a:spcAft>
                <a:spcPts val="225"/>
              </a:spcAft>
              <a:buClrTx/>
              <a:buFont typeface="+mj-lt"/>
              <a:buAutoNum type="arabicPeriod" startAt="2"/>
              <a:defRPr/>
            </a:pPr>
            <a:endParaRPr lang="en-US" altLang="zh-TW" sz="12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322660" indent="-257175" hangingPunct="0">
              <a:spcAft>
                <a:spcPts val="225"/>
              </a:spcAft>
              <a:buClrTx/>
              <a:buFont typeface="+mj-lt"/>
              <a:buAutoNum type="arabicPeriod" startAt="2"/>
              <a:defRPr/>
            </a:pPr>
            <a:r>
              <a:rPr lang="en-US" altLang="zh-TW" sz="15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Improve the land model:</a:t>
            </a:r>
            <a:br>
              <a:rPr lang="en-US" altLang="zh-TW" sz="15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(based on some revisions in GFS v16)</a:t>
            </a:r>
          </a:p>
          <a:p>
            <a:pPr marL="468000" lvl="5" indent="-180000" hangingPunct="0">
              <a:spcAft>
                <a:spcPts val="225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Revise ground heat flux calculation </a:t>
            </a:r>
            <a:b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</a:b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over snow cover</a:t>
            </a:r>
          </a:p>
          <a:p>
            <a:pPr marL="468000" lvl="5" indent="-180000" hangingPunct="0">
              <a:spcAft>
                <a:spcPts val="225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zh-TW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Introduce vegetation impact on surface energy budget over urban areas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B0EA8573-3B09-DFE4-167C-BF5B2A82EC50}"/>
              </a:ext>
            </a:extLst>
          </p:cNvPr>
          <p:cNvGrpSpPr/>
          <p:nvPr/>
        </p:nvGrpSpPr>
        <p:grpSpPr>
          <a:xfrm>
            <a:off x="4671351" y="1723842"/>
            <a:ext cx="3460277" cy="3168602"/>
            <a:chOff x="6745706" y="2028734"/>
            <a:chExt cx="4613702" cy="4224803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136AB550-3A3B-4F2E-242E-9FC1A92A5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5706" y="2028734"/>
              <a:ext cx="4608094" cy="3696563"/>
            </a:xfrm>
            <a:prstGeom prst="rect">
              <a:avLst/>
            </a:prstGeom>
            <a:ln w="19050">
              <a:solidFill>
                <a:sysClr val="windowText" lastClr="000000"/>
              </a:solidFill>
            </a:ln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45A4250D-6B27-3243-D7D4-8091C893D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9552626" y="5766715"/>
              <a:ext cx="1806782" cy="486822"/>
            </a:xfrm>
            <a:prstGeom prst="rect">
              <a:avLst/>
            </a:prstGeom>
          </p:spPr>
        </p:pic>
      </p:grp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B79A9EE-90FE-FFE4-38CE-663E7AA78B38}"/>
              </a:ext>
            </a:extLst>
          </p:cNvPr>
          <p:cNvSpPr txBox="1"/>
          <p:nvPr/>
        </p:nvSpPr>
        <p:spPr>
          <a:xfrm>
            <a:off x="5062852" y="1108289"/>
            <a:ext cx="26730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Scorecard (RMSE)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–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Green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Red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:</a:t>
            </a:r>
            <a:b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UPDATE is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Better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Worse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than CTRL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100" b="1" kern="1200" dirty="0">
                <a:solidFill>
                  <a:schemeClr val="accent5">
                    <a:lumMod val="75000"/>
                  </a:schemeClr>
                </a:solidFill>
                <a:ea typeface="微軟正黑體" panose="020B0604030504040204" pitchFamily="34" charset="-120"/>
              </a:rPr>
              <a:t>2022/12/01 ~ 2022/12/31</a:t>
            </a:r>
            <a:endParaRPr kumimoji="0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6924D5F-40B3-4652-261A-01D6DA6DA895}"/>
              </a:ext>
            </a:extLst>
          </p:cNvPr>
          <p:cNvSpPr txBox="1"/>
          <p:nvPr/>
        </p:nvSpPr>
        <p:spPr>
          <a:xfrm>
            <a:off x="6804249" y="4843955"/>
            <a:ext cx="13773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zh-TW" sz="900" kern="1200" dirty="0">
                <a:solidFill>
                  <a:prstClr val="black"/>
                </a:solidFill>
                <a:ea typeface="微軟正黑體" panose="020B0604030504040204" pitchFamily="34" charset="-120"/>
              </a:rPr>
              <a:t>Verification data: ERA5</a:t>
            </a:r>
            <a:endParaRPr lang="zh-TW" altLang="en-US" sz="900" kern="120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228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8;p19">
            <a:extLst>
              <a:ext uri="{FF2B5EF4-FFF2-40B4-BE49-F238E27FC236}">
                <a16:creationId xmlns:a16="http://schemas.microsoft.com/office/drawing/2014/main" id="{DED9BD46-67C3-BE18-8135-5EF0606D6FB2}"/>
              </a:ext>
            </a:extLst>
          </p:cNvPr>
          <p:cNvSpPr txBox="1">
            <a:spLocks/>
          </p:cNvSpPr>
          <p:nvPr/>
        </p:nvSpPr>
        <p:spPr>
          <a:xfrm>
            <a:off x="729450" y="578046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/>
              <a:t>Improvement of GNSS RO observation error specification</a:t>
            </a:r>
          </a:p>
        </p:txBody>
      </p:sp>
      <p:sp>
        <p:nvSpPr>
          <p:cNvPr id="8" name="Google Shape;190;p1">
            <a:extLst>
              <a:ext uri="{FF2B5EF4-FFF2-40B4-BE49-F238E27FC236}">
                <a16:creationId xmlns:a16="http://schemas.microsoft.com/office/drawing/2014/main" id="{6C7478D5-187F-672B-6C03-B0DEB25FEF7E}"/>
              </a:ext>
            </a:extLst>
          </p:cNvPr>
          <p:cNvSpPr/>
          <p:nvPr/>
        </p:nvSpPr>
        <p:spPr>
          <a:xfrm>
            <a:off x="473079" y="2324388"/>
            <a:ext cx="3025188" cy="294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buClrTx/>
              <a:buFontTx/>
              <a:buNone/>
              <a:defRPr/>
            </a:pPr>
            <a:r>
              <a:rPr lang="en-US" altLang="zh-TW" sz="1600" b="1" dirty="0">
                <a:solidFill>
                  <a:srgbClr val="002060"/>
                </a:solidFill>
                <a:latin typeface="Calibri" panose="020F0502020204030204"/>
                <a:ea typeface="微軟正黑體" panose="020B0604030504040204" pitchFamily="34" charset="-120"/>
                <a:cs typeface="Calibri" panose="020F0502020204030204" pitchFamily="34" charset="0"/>
              </a:rPr>
              <a:t>RO</a:t>
            </a:r>
            <a:r>
              <a:rPr lang="zh-TW" altLang="en-US" sz="1600" b="1" dirty="0">
                <a:solidFill>
                  <a:srgbClr val="002060"/>
                </a:solidFill>
                <a:latin typeface="Calibri" panose="020F0502020204030204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1600" b="1" dirty="0">
                <a:solidFill>
                  <a:srgbClr val="002060"/>
                </a:solidFill>
                <a:latin typeface="Calibri" panose="020F0502020204030204"/>
                <a:ea typeface="微軟正黑體" panose="020B0604030504040204" pitchFamily="34" charset="-120"/>
                <a:cs typeface="Calibri" panose="020F0502020204030204" pitchFamily="34" charset="0"/>
              </a:rPr>
              <a:t>absolute</a:t>
            </a:r>
            <a:r>
              <a:rPr lang="zh-TW" altLang="en-US" sz="1600" b="1" dirty="0">
                <a:solidFill>
                  <a:srgbClr val="002060"/>
                </a:solidFill>
                <a:latin typeface="Calibri" panose="020F0502020204030204"/>
                <a:ea typeface="微軟正黑體" panose="020B0604030504040204" pitchFamily="34" charset="-120"/>
                <a:cs typeface="Calibri" panose="020F0502020204030204" pitchFamily="34" charset="0"/>
              </a:rPr>
              <a:t>  </a:t>
            </a:r>
            <a:r>
              <a:rPr lang="en-US" altLang="zh-TW" sz="1600" b="1" dirty="0">
                <a:solidFill>
                  <a:srgbClr val="002060"/>
                </a:solidFill>
                <a:latin typeface="Calibri" panose="020F0502020204030204"/>
                <a:ea typeface="微軟正黑體" panose="020B0604030504040204" pitchFamily="34" charset="-120"/>
                <a:cs typeface="Calibri" panose="020F0502020204030204" pitchFamily="34" charset="0"/>
              </a:rPr>
              <a:t>vs.  fractional errors</a:t>
            </a:r>
            <a:endParaRPr lang="zh-TW" altLang="en-US" sz="1600" b="1" dirty="0">
              <a:solidFill>
                <a:srgbClr val="002060"/>
              </a:solidFill>
              <a:latin typeface="Calibri" panose="020F0502020204030204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CA1E670-951D-78E3-52AC-90A9FAA75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r="3014" b="50238"/>
          <a:stretch/>
        </p:blipFill>
        <p:spPr>
          <a:xfrm>
            <a:off x="90818" y="2681897"/>
            <a:ext cx="3789705" cy="2006861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A6B137A-A1D6-3FB3-88BB-B1E428E765EF}"/>
              </a:ext>
            </a:extLst>
          </p:cNvPr>
          <p:cNvSpPr txBox="1"/>
          <p:nvPr/>
        </p:nvSpPr>
        <p:spPr>
          <a:xfrm>
            <a:off x="3804326" y="3030991"/>
            <a:ext cx="1493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US" altLang="zh-TW" sz="10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(RO observation samples)</a:t>
            </a:r>
            <a:endParaRPr lang="zh-TW" altLang="en-US" sz="1000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4560882F-F4EF-D19F-7632-0FC50A65865C}"/>
              </a:ext>
            </a:extLst>
          </p:cNvPr>
          <p:cNvGrpSpPr/>
          <p:nvPr/>
        </p:nvGrpSpPr>
        <p:grpSpPr>
          <a:xfrm>
            <a:off x="3896938" y="3400226"/>
            <a:ext cx="1460678" cy="860363"/>
            <a:chOff x="5425440" y="4792239"/>
            <a:chExt cx="1692055" cy="996651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07D26751-C1B3-F626-F20C-DB810D316A5B}"/>
                </a:ext>
              </a:extLst>
            </p:cNvPr>
            <p:cNvSpPr txBox="1"/>
            <p:nvPr/>
          </p:nvSpPr>
          <p:spPr>
            <a:xfrm>
              <a:off x="5850700" y="5040994"/>
              <a:ext cx="1198087" cy="303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pPr>
                <a:defRPr/>
              </a:pPr>
              <a:r>
                <a:rPr lang="en-US" altLang="zh-TW" sz="1050" dirty="0">
                  <a:ea typeface="微軟正黑體" panose="020B0604030504040204" pitchFamily="34" charset="-120"/>
                </a:rPr>
                <a:t>Absolute error</a:t>
              </a:r>
              <a:endParaRPr lang="zh-TW" altLang="en-US" sz="1050" dirty="0"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DED8B04B-3D75-F36B-5076-B1F3EEB68D8A}"/>
                </a:ext>
              </a:extLst>
            </p:cNvPr>
            <p:cNvSpPr txBox="1"/>
            <p:nvPr/>
          </p:nvSpPr>
          <p:spPr>
            <a:xfrm>
              <a:off x="5850700" y="5289747"/>
              <a:ext cx="1266795" cy="499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altLang="zh-TW" sz="1050" b="1" dirty="0">
                  <a:solidFill>
                    <a:prstClr val="black"/>
                  </a:solidFill>
                  <a:latin typeface="Calibri" panose="020F0502020204030204"/>
                  <a:ea typeface="微軟正黑體" panose="020B0604030504040204" pitchFamily="34" charset="-120"/>
                </a:rPr>
                <a:t>Fractional error</a:t>
              </a:r>
              <a:br>
                <a:rPr lang="en-US" altLang="zh-TW" sz="1050" b="1" dirty="0">
                  <a:solidFill>
                    <a:prstClr val="black"/>
                  </a:solidFill>
                  <a:latin typeface="Calibri" panose="020F0502020204030204"/>
                  <a:ea typeface="微軟正黑體" panose="020B0604030504040204" pitchFamily="34" charset="-120"/>
                </a:rPr>
              </a:br>
              <a:r>
                <a:rPr lang="en-US" altLang="zh-TW" sz="1050" b="1" dirty="0">
                  <a:solidFill>
                    <a:prstClr val="black"/>
                  </a:solidFill>
                  <a:latin typeface="Calibri" panose="020F0502020204030204"/>
                  <a:ea typeface="微軟正黑體" panose="020B0604030504040204" pitchFamily="34" charset="-120"/>
                </a:rPr>
                <a:t>= OBS</a:t>
              </a:r>
              <a:r>
                <a:rPr lang="zh-TW" altLang="en-US" sz="1050" b="1" dirty="0">
                  <a:solidFill>
                    <a:prstClr val="black"/>
                  </a:solidFill>
                  <a:latin typeface="Calibri" panose="020F0502020204030204"/>
                  <a:ea typeface="微軟正黑體" panose="020B0604030504040204" pitchFamily="34" charset="-120"/>
                </a:rPr>
                <a:t> </a:t>
              </a:r>
              <a:r>
                <a:rPr lang="en-US" altLang="zh-TW" sz="1050" b="1" dirty="0">
                  <a:solidFill>
                    <a:prstClr val="black"/>
                  </a:solidFill>
                  <a:latin typeface="Calibri" panose="020F0502020204030204"/>
                  <a:ea typeface="微軟正黑體" panose="020B0604030504040204" pitchFamily="34" charset="-120"/>
                </a:rPr>
                <a:t>× </a:t>
              </a:r>
              <a:r>
                <a:rPr lang="en-US" altLang="zh-TW" sz="1050" dirty="0">
                  <a:solidFill>
                    <a:prstClr val="black"/>
                  </a:solidFill>
                  <a:latin typeface="Berlin Sans FB" panose="020E0602020502020306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a</a:t>
              </a:r>
              <a:r>
                <a:rPr lang="en-US" altLang="zh-TW" sz="1050" b="1" dirty="0">
                  <a:solidFill>
                    <a:prstClr val="black"/>
                  </a:solidFill>
                  <a:latin typeface="Berlin Sans FB" panose="020E0602020502020306" pitchFamily="34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1050" b="1" dirty="0">
                  <a:solidFill>
                    <a:prstClr val="black"/>
                  </a:solidFill>
                  <a:latin typeface="Calibri" panose="020F0502020204030204"/>
                  <a:ea typeface="微軟正黑體" panose="020B0604030504040204" pitchFamily="34" charset="-120"/>
                </a:rPr>
                <a:t>(%)</a:t>
              </a:r>
              <a:endParaRPr lang="zh-TW" altLang="en-US" sz="1050" b="1" dirty="0">
                <a:solidFill>
                  <a:prstClr val="black"/>
                </a:solidFill>
                <a:latin typeface="Calibri" panose="020F0502020204030204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286C4E94-41CA-EB8B-F53C-FD94F214ADD4}"/>
                </a:ext>
              </a:extLst>
            </p:cNvPr>
            <p:cNvSpPr txBox="1"/>
            <p:nvPr/>
          </p:nvSpPr>
          <p:spPr>
            <a:xfrm>
              <a:off x="5850700" y="4792239"/>
              <a:ext cx="1047678" cy="303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1" i="0" u="none" strike="noStrike" kern="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defRPr>
              </a:lvl1pPr>
            </a:lstStyle>
            <a:p>
              <a:pPr>
                <a:defRPr/>
              </a:pPr>
              <a:r>
                <a:rPr lang="en-US" altLang="zh-TW" sz="1050" dirty="0">
                  <a:ea typeface="微軟正黑體" panose="020B0604030504040204" pitchFamily="34" charset="-120"/>
                </a:rPr>
                <a:t>Observation</a:t>
              </a:r>
              <a:endParaRPr lang="zh-TW" altLang="en-US" sz="1050" dirty="0">
                <a:ea typeface="微軟正黑體" panose="020B0604030504040204" pitchFamily="34" charset="-120"/>
              </a:endParaRPr>
            </a:p>
          </p:txBody>
        </p: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5411434A-B6BE-9CC9-52F8-40C607762D93}"/>
                </a:ext>
              </a:extLst>
            </p:cNvPr>
            <p:cNvCxnSpPr/>
            <p:nvPr/>
          </p:nvCxnSpPr>
          <p:spPr>
            <a:xfrm>
              <a:off x="5425440" y="5174876"/>
              <a:ext cx="425261" cy="0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cxnSp>
          <p:nvCxnSpPr>
            <p:cNvPr id="16" name="直線接點 15">
              <a:extLst>
                <a:ext uri="{FF2B5EF4-FFF2-40B4-BE49-F238E27FC236}">
                  <a16:creationId xmlns:a16="http://schemas.microsoft.com/office/drawing/2014/main" id="{1A99208D-D292-C217-78F7-1FE1004B1AE0}"/>
                </a:ext>
              </a:extLst>
            </p:cNvPr>
            <p:cNvCxnSpPr/>
            <p:nvPr/>
          </p:nvCxnSpPr>
          <p:spPr>
            <a:xfrm>
              <a:off x="5425440" y="5423630"/>
              <a:ext cx="425261" cy="0"/>
            </a:xfrm>
            <a:prstGeom prst="line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</p:cxn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4E9611F9-7FA0-815B-A626-BC5CB27CF823}"/>
                </a:ext>
              </a:extLst>
            </p:cNvPr>
            <p:cNvCxnSpPr/>
            <p:nvPr/>
          </p:nvCxnSpPr>
          <p:spPr>
            <a:xfrm>
              <a:off x="5425440" y="4926122"/>
              <a:ext cx="42526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3F710FFC-AD65-A2F3-9E2C-576823074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61817"/>
              </p:ext>
            </p:extLst>
          </p:nvPr>
        </p:nvGraphicFramePr>
        <p:xfrm>
          <a:off x="825035" y="1366804"/>
          <a:ext cx="46387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200" dirty="0"/>
                        <a:t>Experiment</a:t>
                      </a:r>
                      <a:endParaRPr lang="zh-TW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200" dirty="0"/>
                        <a:t>Observation error</a:t>
                      </a:r>
                      <a:endParaRPr lang="zh-TW" alt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altLang="zh-TW" sz="1200" b="1" dirty="0">
                          <a:solidFill>
                            <a:schemeClr val="bg2"/>
                          </a:solidFill>
                        </a:rPr>
                        <a:t>  CTRL</a:t>
                      </a:r>
                      <a:endParaRPr lang="zh-TW" altLang="en-US" sz="1200" b="1" dirty="0">
                        <a:solidFill>
                          <a:schemeClr val="bg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200" dirty="0">
                          <a:solidFill>
                            <a:schemeClr val="bg2"/>
                          </a:solidFill>
                        </a:rPr>
                        <a:t>Absolute (GSI default)</a:t>
                      </a:r>
                      <a:endParaRPr lang="zh-TW" altLang="en-US" sz="12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altLang="zh-TW" sz="1200" b="1" dirty="0">
                          <a:solidFill>
                            <a:schemeClr val="bg2"/>
                          </a:solidFill>
                        </a:rPr>
                        <a:t>  </a:t>
                      </a:r>
                      <a:r>
                        <a:rPr lang="en-US" altLang="zh-TW" sz="1200" b="1" dirty="0" err="1">
                          <a:solidFill>
                            <a:schemeClr val="bg2"/>
                          </a:solidFill>
                        </a:rPr>
                        <a:t>FracErr</a:t>
                      </a:r>
                      <a:endParaRPr lang="zh-TW" altLang="en-US" sz="1200" b="1" dirty="0">
                        <a:solidFill>
                          <a:schemeClr val="bg2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Fractional</a:t>
                      </a:r>
                      <a:endParaRPr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6" name="群組 25">
            <a:extLst>
              <a:ext uri="{FF2B5EF4-FFF2-40B4-BE49-F238E27FC236}">
                <a16:creationId xmlns:a16="http://schemas.microsoft.com/office/drawing/2014/main" id="{59313726-7D81-6320-51F9-D7E96D011C06}"/>
              </a:ext>
            </a:extLst>
          </p:cNvPr>
          <p:cNvGrpSpPr/>
          <p:nvPr/>
        </p:nvGrpSpPr>
        <p:grpSpPr>
          <a:xfrm>
            <a:off x="5421658" y="2307833"/>
            <a:ext cx="3498680" cy="2718463"/>
            <a:chOff x="5600263" y="2433158"/>
            <a:chExt cx="3498680" cy="2718463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791F4ACA-AF46-79D8-92EF-DFEC0F760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00263" y="2951364"/>
              <a:ext cx="3498680" cy="1790930"/>
            </a:xfrm>
            <a:prstGeom prst="rect">
              <a:avLst/>
            </a:prstGeom>
            <a:solidFill>
              <a:sysClr val="window" lastClr="FFFFFF"/>
            </a:solidFill>
          </p:spPr>
        </p:pic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01270950-F228-2587-C6FC-E328DAB1C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8322" y="4742295"/>
              <a:ext cx="1020620" cy="392069"/>
            </a:xfrm>
            <a:prstGeom prst="rect">
              <a:avLst/>
            </a:prstGeom>
            <a:solidFill>
              <a:sysClr val="window" lastClr="FFFFFF"/>
            </a:solidFill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3D67503E-AA2B-C103-36D4-6B615B2B5A40}"/>
                </a:ext>
              </a:extLst>
            </p:cNvPr>
            <p:cNvSpPr txBox="1"/>
            <p:nvPr/>
          </p:nvSpPr>
          <p:spPr>
            <a:xfrm>
              <a:off x="6374007" y="4920789"/>
              <a:ext cx="17043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Tx/>
                <a:buFontTx/>
                <a:buNone/>
                <a:defRPr/>
              </a:pPr>
              <a:r>
                <a:rPr lang="en-US" altLang="zh-TW" sz="900" kern="1200" dirty="0">
                  <a:solidFill>
                    <a:prstClr val="black"/>
                  </a:solidFill>
                  <a:ea typeface="微軟正黑體" panose="020B0604030504040204" pitchFamily="34" charset="-120"/>
                </a:rPr>
                <a:t>Verification data: self analysis</a:t>
              </a:r>
              <a:endParaRPr lang="zh-TW" altLang="en-US" sz="900" kern="1200" dirty="0">
                <a:solidFill>
                  <a:prstClr val="black"/>
                </a:solidFill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D7500F5F-ACD4-895E-9437-50813C9BDC8A}"/>
                </a:ext>
              </a:extLst>
            </p:cNvPr>
            <p:cNvSpPr txBox="1"/>
            <p:nvPr/>
          </p:nvSpPr>
          <p:spPr>
            <a:xfrm>
              <a:off x="6040781" y="2433158"/>
              <a:ext cx="2673067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Scorecard (RMSE)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 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– 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Green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/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Red 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:</a:t>
              </a:r>
              <a:b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</a:br>
              <a:r>
                <a:rPr kumimoji="0" lang="en-US" altLang="zh-TW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FracErr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 is 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Better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/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Worse</a:t>
              </a:r>
              <a:r>
                <a:rPr kumimoji="0" lang="zh-TW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 </a:t>
              </a:r>
              <a:r>
                <a:rPr kumimoji="0" lang="en-US" altLang="zh-TW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Arial"/>
                  <a:sym typeface="Arial"/>
                </a:rPr>
                <a:t>than CTRL</a:t>
              </a:r>
              <a:endPara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48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0C79003-2072-3107-841D-992990586593}"/>
              </a:ext>
            </a:extLst>
          </p:cNvPr>
          <p:cNvSpPr txBox="1"/>
          <p:nvPr/>
        </p:nvSpPr>
        <p:spPr>
          <a:xfrm>
            <a:off x="318059" y="3962821"/>
            <a:ext cx="399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ClrTx/>
              <a:buFont typeface="Arial" panose="020B0604020202020204" pitchFamily="34" charset="0"/>
              <a:buChar char="•"/>
              <a:defRPr/>
            </a:pPr>
            <a:r>
              <a:rPr lang="en-US" altLang="zh-TW" b="1" kern="1200" dirty="0">
                <a:solidFill>
                  <a:schemeClr val="accent4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base version of CWB TGFS will lag </a:t>
            </a:r>
            <a:br>
              <a:rPr lang="en-US" altLang="zh-TW" b="1" kern="1200" dirty="0">
                <a:solidFill>
                  <a:schemeClr val="accent4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altLang="zh-TW" b="1" kern="1200" dirty="0">
                <a:solidFill>
                  <a:schemeClr val="accent4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behind the NCEP GFS by about 1 big version.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FD7B0B55-F711-A7BC-354D-6A6989B8CC28}"/>
              </a:ext>
            </a:extLst>
          </p:cNvPr>
          <p:cNvGrpSpPr/>
          <p:nvPr/>
        </p:nvGrpSpPr>
        <p:grpSpPr>
          <a:xfrm>
            <a:off x="179513" y="1321995"/>
            <a:ext cx="8956108" cy="3025767"/>
            <a:chOff x="279293" y="1601077"/>
            <a:chExt cx="11941476" cy="4034355"/>
          </a:xfrm>
        </p:grpSpPr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A180238C-C084-6B09-8C37-D6C9E63F53F9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>
              <a:off x="8863281" y="2777244"/>
              <a:ext cx="1401056" cy="15388"/>
            </a:xfrm>
            <a:prstGeom prst="straightConnector1">
              <a:avLst/>
            </a:prstGeom>
            <a:noFill/>
            <a:ln w="44450" cap="flat" cmpd="sng" algn="ctr">
              <a:solidFill>
                <a:srgbClr val="FFC000">
                  <a:lumMod val="75000"/>
                </a:srgbClr>
              </a:solidFill>
              <a:prstDash val="sysDash"/>
              <a:miter lim="800000"/>
              <a:tailEnd type="triangle" w="lg" len="lg"/>
            </a:ln>
            <a:effectLst/>
          </p:spPr>
        </p:cxn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B4836C55-0C40-8EFD-1019-A3BB0FFE583B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9814183" y="3961634"/>
              <a:ext cx="450153" cy="15387"/>
            </a:xfrm>
            <a:prstGeom prst="straightConnector1">
              <a:avLst/>
            </a:prstGeom>
            <a:noFill/>
            <a:ln w="44450" cap="flat" cmpd="sng" algn="ctr">
              <a:solidFill>
                <a:srgbClr val="339933"/>
              </a:solidFill>
              <a:prstDash val="sysDash"/>
              <a:miter lim="800000"/>
              <a:tailEnd type="triangle" w="lg" len="lg"/>
            </a:ln>
            <a:effectLst/>
          </p:spPr>
        </p:cxn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CD36DF46-BA22-E0D8-893D-13086E756B7A}"/>
                </a:ext>
              </a:extLst>
            </p:cNvPr>
            <p:cNvCxnSpPr>
              <a:cxnSpLocks/>
            </p:cNvCxnSpPr>
            <p:nvPr/>
          </p:nvCxnSpPr>
          <p:spPr>
            <a:xfrm>
              <a:off x="1265518" y="2777243"/>
              <a:ext cx="658906" cy="1187824"/>
            </a:xfrm>
            <a:prstGeom prst="straightConnector1">
              <a:avLst/>
            </a:prstGeom>
            <a:noFill/>
            <a:ln w="444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0B126FC5-B708-9A98-A496-FBF2D92CDB7C}"/>
                </a:ext>
              </a:extLst>
            </p:cNvPr>
            <p:cNvCxnSpPr>
              <a:cxnSpLocks/>
            </p:cNvCxnSpPr>
            <p:nvPr/>
          </p:nvCxnSpPr>
          <p:spPr>
            <a:xfrm>
              <a:off x="3824942" y="2777243"/>
              <a:ext cx="329453" cy="593912"/>
            </a:xfrm>
            <a:prstGeom prst="straightConnector1">
              <a:avLst/>
            </a:prstGeom>
            <a:noFill/>
            <a:ln w="4445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53384192-200B-1646-A7D3-2CD0DF0754CB}"/>
                </a:ext>
              </a:extLst>
            </p:cNvPr>
            <p:cNvCxnSpPr>
              <a:cxnSpLocks/>
            </p:cNvCxnSpPr>
            <p:nvPr/>
          </p:nvCxnSpPr>
          <p:spPr>
            <a:xfrm>
              <a:off x="6979624" y="3371155"/>
              <a:ext cx="329453" cy="593912"/>
            </a:xfrm>
            <a:prstGeom prst="straightConnector1">
              <a:avLst/>
            </a:prstGeom>
            <a:noFill/>
            <a:ln w="44450" cap="flat" cmpd="sng" algn="ctr">
              <a:solidFill>
                <a:srgbClr val="ED7D31">
                  <a:lumMod val="75000"/>
                </a:srgbClr>
              </a:solidFill>
              <a:prstDash val="sysDash"/>
              <a:miter lim="800000"/>
              <a:tailEnd type="triangle" w="lg" len="lg"/>
            </a:ln>
            <a:effectLst/>
          </p:spPr>
        </p:cxn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E352F93D-B287-110D-D4D4-83BFDF04B848}"/>
                </a:ext>
              </a:extLst>
            </p:cNvPr>
            <p:cNvCxnSpPr>
              <a:cxnSpLocks/>
            </p:cNvCxnSpPr>
            <p:nvPr/>
          </p:nvCxnSpPr>
          <p:spPr>
            <a:xfrm>
              <a:off x="6582143" y="3371155"/>
              <a:ext cx="422073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ED7D31">
                  <a:lumMod val="75000"/>
                </a:srgbClr>
              </a:solidFill>
              <a:prstDash val="sysDash"/>
              <a:miter lim="800000"/>
              <a:tailEnd type="none" w="lg" len="lg"/>
            </a:ln>
            <a:effectLst/>
          </p:spPr>
        </p:cxn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41B431F2-1530-4226-4326-B7F15D05C3E5}"/>
                </a:ext>
              </a:extLst>
            </p:cNvPr>
            <p:cNvCxnSpPr>
              <a:cxnSpLocks/>
            </p:cNvCxnSpPr>
            <p:nvPr/>
          </p:nvCxnSpPr>
          <p:spPr>
            <a:xfrm>
              <a:off x="6270178" y="3965067"/>
              <a:ext cx="439969" cy="793141"/>
            </a:xfrm>
            <a:prstGeom prst="straightConnector1">
              <a:avLst/>
            </a:prstGeom>
            <a:noFill/>
            <a:ln w="444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058B0DE2-7D9D-E607-9807-BF6EF19489E1}"/>
                </a:ext>
              </a:extLst>
            </p:cNvPr>
            <p:cNvCxnSpPr>
              <a:cxnSpLocks/>
            </p:cNvCxnSpPr>
            <p:nvPr/>
          </p:nvCxnSpPr>
          <p:spPr>
            <a:xfrm>
              <a:off x="6686701" y="4758208"/>
              <a:ext cx="2286048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4472C4">
                  <a:lumMod val="75000"/>
                </a:srgbClr>
              </a:solidFill>
              <a:prstDash val="sysDash"/>
              <a:miter lim="800000"/>
              <a:tailEnd type="triangle" w="lg" len="lg"/>
            </a:ln>
            <a:effectLst/>
          </p:spPr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8FBE6050-88F4-9CD6-3837-D1138BB030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2143" y="3965067"/>
              <a:ext cx="726934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4472C4">
                  <a:lumMod val="75000"/>
                </a:srgbClr>
              </a:solidFill>
              <a:prstDash val="sysDash"/>
              <a:miter lim="800000"/>
              <a:tailEnd type="none" w="lg" len="lg"/>
            </a:ln>
            <a:effectLst/>
          </p:spPr>
        </p:cxn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1237E68A-50FA-0052-AD52-AADDAC884112}"/>
                </a:ext>
              </a:extLst>
            </p:cNvPr>
            <p:cNvCxnSpPr>
              <a:cxnSpLocks/>
            </p:cNvCxnSpPr>
            <p:nvPr/>
          </p:nvCxnSpPr>
          <p:spPr>
            <a:xfrm>
              <a:off x="8752765" y="3965067"/>
              <a:ext cx="439969" cy="793141"/>
            </a:xfrm>
            <a:prstGeom prst="straightConnector1">
              <a:avLst/>
            </a:prstGeom>
            <a:noFill/>
            <a:ln w="44450" cap="flat" cmpd="sng" algn="ctr">
              <a:solidFill>
                <a:srgbClr val="ED7D31">
                  <a:lumMod val="75000"/>
                </a:srgbClr>
              </a:solidFill>
              <a:prstDash val="sysDash"/>
              <a:miter lim="800000"/>
              <a:tailEnd type="none" w="lg" len="lg"/>
            </a:ln>
            <a:effectLst/>
          </p:spPr>
        </p:cxn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EB4CAAC7-0DD0-E527-A689-FD123D283DDC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9192733" y="4758209"/>
              <a:ext cx="1071603" cy="11952"/>
            </a:xfrm>
            <a:prstGeom prst="straightConnector1">
              <a:avLst/>
            </a:prstGeom>
            <a:noFill/>
            <a:ln w="44450" cap="flat" cmpd="sng" algn="ctr">
              <a:solidFill>
                <a:srgbClr val="ED7D31">
                  <a:lumMod val="75000"/>
                </a:srgbClr>
              </a:solidFill>
              <a:prstDash val="sysDash"/>
              <a:miter lim="800000"/>
              <a:tailEnd type="triangle" w="lg" len="lg"/>
            </a:ln>
            <a:effectLst/>
          </p:spPr>
        </p:cxn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34CE29B5-4B12-B05F-BAA3-ED4211C253D1}"/>
                </a:ext>
              </a:extLst>
            </p:cNvPr>
            <p:cNvCxnSpPr>
              <a:cxnSpLocks/>
            </p:cNvCxnSpPr>
            <p:nvPr/>
          </p:nvCxnSpPr>
          <p:spPr>
            <a:xfrm>
              <a:off x="8863281" y="2792126"/>
              <a:ext cx="329453" cy="593912"/>
            </a:xfrm>
            <a:prstGeom prst="straightConnector1">
              <a:avLst/>
            </a:prstGeom>
            <a:noFill/>
            <a:ln w="44450" cap="flat" cmpd="sng" algn="ctr">
              <a:solidFill>
                <a:srgbClr val="339933"/>
              </a:solidFill>
              <a:prstDash val="sysDash"/>
              <a:miter lim="800000"/>
              <a:tailEnd type="none" w="lg" len="lg"/>
            </a:ln>
            <a:effectLst/>
          </p:spPr>
        </p:cxn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D9FDB165-2A6E-0E85-2EE5-B0B717E4A4B0}"/>
                </a:ext>
              </a:extLst>
            </p:cNvPr>
            <p:cNvCxnSpPr>
              <a:cxnSpLocks/>
            </p:cNvCxnSpPr>
            <p:nvPr/>
          </p:nvCxnSpPr>
          <p:spPr>
            <a:xfrm>
              <a:off x="9484729" y="3386038"/>
              <a:ext cx="329453" cy="593912"/>
            </a:xfrm>
            <a:prstGeom prst="straightConnector1">
              <a:avLst/>
            </a:prstGeom>
            <a:noFill/>
            <a:ln w="44450" cap="flat" cmpd="sng" algn="ctr">
              <a:solidFill>
                <a:srgbClr val="339933"/>
              </a:solidFill>
              <a:prstDash val="sysDash"/>
              <a:miter lim="800000"/>
              <a:tailEnd type="triangle" w="lg" len="lg"/>
            </a:ln>
            <a:effectLst/>
          </p:spPr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52FF3148-C08C-3369-2C3E-E5F7CBDDD7BA}"/>
                </a:ext>
              </a:extLst>
            </p:cNvPr>
            <p:cNvCxnSpPr>
              <a:cxnSpLocks/>
            </p:cNvCxnSpPr>
            <p:nvPr/>
          </p:nvCxnSpPr>
          <p:spPr>
            <a:xfrm>
              <a:off x="9192734" y="3386038"/>
              <a:ext cx="291995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339933"/>
              </a:solidFill>
              <a:prstDash val="sysDash"/>
              <a:miter lim="800000"/>
              <a:tailEnd type="none" w="lg" len="lg"/>
            </a:ln>
            <a:effectLst/>
          </p:spPr>
        </p:cxnSp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4FA67497-1FB3-09BC-FC37-C28353A53DD0}"/>
                </a:ext>
              </a:extLst>
            </p:cNvPr>
            <p:cNvCxnSpPr>
              <a:cxnSpLocks/>
            </p:cNvCxnSpPr>
            <p:nvPr/>
          </p:nvCxnSpPr>
          <p:spPr>
            <a:xfrm>
              <a:off x="7309077" y="3965067"/>
              <a:ext cx="2505105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ED7D31">
                  <a:lumMod val="75000"/>
                </a:srgbClr>
              </a:solidFill>
              <a:prstDash val="sysDash"/>
              <a:miter lim="800000"/>
              <a:tailEnd type="none" w="lg" len="lg"/>
            </a:ln>
            <a:effectLst/>
          </p:spPr>
        </p:cxn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1EF8087E-A79F-2CB0-7682-18B3D9FCBD18}"/>
                </a:ext>
              </a:extLst>
            </p:cNvPr>
            <p:cNvCxnSpPr>
              <a:cxnSpLocks/>
            </p:cNvCxnSpPr>
            <p:nvPr/>
          </p:nvCxnSpPr>
          <p:spPr>
            <a:xfrm>
              <a:off x="6582143" y="2777243"/>
              <a:ext cx="2281138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339933"/>
              </a:solidFill>
              <a:prstDash val="sysDash"/>
              <a:miter lim="800000"/>
              <a:tailEnd type="none" w="lg" len="lg"/>
            </a:ln>
            <a:effectLst/>
          </p:spPr>
        </p:cxn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83725F30-2571-1ACE-4F58-8B30FC35ED8E}"/>
                </a:ext>
              </a:extLst>
            </p:cNvPr>
            <p:cNvCxnSpPr>
              <a:cxnSpLocks/>
            </p:cNvCxnSpPr>
            <p:nvPr/>
          </p:nvCxnSpPr>
          <p:spPr>
            <a:xfrm>
              <a:off x="1265518" y="2777243"/>
              <a:ext cx="2570629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23" name="直線單箭頭接點 22">
              <a:extLst>
                <a:ext uri="{FF2B5EF4-FFF2-40B4-BE49-F238E27FC236}">
                  <a16:creationId xmlns:a16="http://schemas.microsoft.com/office/drawing/2014/main" id="{FDB2EE8B-0CC4-33C7-5DD8-D66CAF44D562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" y="2777243"/>
              <a:ext cx="605118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D7646A34-4DDD-90AC-AA97-EB419411D4A0}"/>
                </a:ext>
              </a:extLst>
            </p:cNvPr>
            <p:cNvCxnSpPr>
              <a:cxnSpLocks/>
            </p:cNvCxnSpPr>
            <p:nvPr/>
          </p:nvCxnSpPr>
          <p:spPr>
            <a:xfrm>
              <a:off x="1924424" y="3965067"/>
              <a:ext cx="4657719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6213522-C839-D0F8-6301-1B74D314D866}"/>
                </a:ext>
              </a:extLst>
            </p:cNvPr>
            <p:cNvCxnSpPr>
              <a:cxnSpLocks/>
            </p:cNvCxnSpPr>
            <p:nvPr/>
          </p:nvCxnSpPr>
          <p:spPr>
            <a:xfrm>
              <a:off x="4154395" y="3371155"/>
              <a:ext cx="2427748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  <a:tailEnd type="none" w="lg" len="lg"/>
            </a:ln>
            <a:effectLst/>
          </p:spPr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07A86120-6AA5-F9E8-CA99-0EAA810DFE87}"/>
                </a:ext>
              </a:extLst>
            </p:cNvPr>
            <p:cNvCxnSpPr>
              <a:cxnSpLocks/>
            </p:cNvCxnSpPr>
            <p:nvPr/>
          </p:nvCxnSpPr>
          <p:spPr>
            <a:xfrm>
              <a:off x="3836147" y="2777243"/>
              <a:ext cx="2745996" cy="0"/>
            </a:xfrm>
            <a:prstGeom prst="straightConnector1">
              <a:avLst/>
            </a:prstGeom>
            <a:noFill/>
            <a:ln w="44450" cap="flat" cmpd="sng" algn="ctr">
              <a:solidFill>
                <a:srgbClr val="339933"/>
              </a:solidFill>
              <a:prstDash val="solid"/>
              <a:miter lim="800000"/>
              <a:tailEnd type="none" w="lg" len="lg"/>
            </a:ln>
            <a:effectLst/>
          </p:spPr>
        </p:cxn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98383B6D-1164-ADF2-BE0D-C39013491D86}"/>
                </a:ext>
              </a:extLst>
            </p:cNvPr>
            <p:cNvSpPr txBox="1"/>
            <p:nvPr/>
          </p:nvSpPr>
          <p:spPr>
            <a:xfrm>
              <a:off x="10264336" y="2546410"/>
              <a:ext cx="14754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NCEP GFS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FFC6773-4949-BAA2-664D-5EC91AF4222F}"/>
                </a:ext>
              </a:extLst>
            </p:cNvPr>
            <p:cNvSpPr txBox="1"/>
            <p:nvPr/>
          </p:nvSpPr>
          <p:spPr>
            <a:xfrm>
              <a:off x="10264336" y="3730799"/>
              <a:ext cx="19564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TGFS develop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7127353F-A0A5-88F3-8C21-F2C29946397A}"/>
                </a:ext>
              </a:extLst>
            </p:cNvPr>
            <p:cNvSpPr txBox="1"/>
            <p:nvPr/>
          </p:nvSpPr>
          <p:spPr>
            <a:xfrm>
              <a:off x="10264336" y="4523939"/>
              <a:ext cx="131104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TGFS OP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4EADC2BD-A1BC-3F3D-D363-EB91AB10B2C5}"/>
                </a:ext>
              </a:extLst>
            </p:cNvPr>
            <p:cNvSpPr txBox="1"/>
            <p:nvPr/>
          </p:nvSpPr>
          <p:spPr>
            <a:xfrm>
              <a:off x="725929" y="2019158"/>
              <a:ext cx="112680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GFS </a:t>
              </a: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V15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2019/06</a:t>
              </a:r>
              <a:endPara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A94F0116-7410-A928-2373-43C81CAAD2DF}"/>
                </a:ext>
              </a:extLst>
            </p:cNvPr>
            <p:cNvSpPr txBox="1"/>
            <p:nvPr/>
          </p:nvSpPr>
          <p:spPr>
            <a:xfrm>
              <a:off x="3272745" y="2019158"/>
              <a:ext cx="112680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GFS </a:t>
              </a: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V16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2021/03</a:t>
              </a:r>
              <a:endPara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868D8838-BA1A-FFD9-AFBB-67D4D937F57D}"/>
                </a:ext>
              </a:extLst>
            </p:cNvPr>
            <p:cNvSpPr txBox="1"/>
            <p:nvPr/>
          </p:nvSpPr>
          <p:spPr>
            <a:xfrm>
              <a:off x="8309400" y="2019158"/>
              <a:ext cx="11103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GFS </a:t>
              </a: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V17</a:t>
              </a:r>
              <a:endPara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E5EF0FEA-C58C-DFAC-7EAF-3F1643B64FB4}"/>
                </a:ext>
              </a:extLst>
            </p:cNvPr>
            <p:cNvSpPr txBox="1"/>
            <p:nvPr/>
          </p:nvSpPr>
          <p:spPr>
            <a:xfrm>
              <a:off x="5957488" y="4896767"/>
              <a:ext cx="21085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TGFS </a:t>
              </a: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V1 </a:t>
              </a:r>
              <a:b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</a:b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based on GFS V15</a:t>
              </a: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8212FBE9-A3B7-35DD-F25C-27E49C6DAE67}"/>
                </a:ext>
              </a:extLst>
            </p:cNvPr>
            <p:cNvSpPr txBox="1"/>
            <p:nvPr/>
          </p:nvSpPr>
          <p:spPr>
            <a:xfrm>
              <a:off x="8641923" y="4896768"/>
              <a:ext cx="21085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TGFS </a:t>
              </a: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V2 ??</a:t>
              </a:r>
              <a:b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</a:b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based on GFS V16</a:t>
              </a:r>
            </a:p>
          </p:txBody>
        </p:sp>
        <p:grpSp>
          <p:nvGrpSpPr>
            <p:cNvPr id="35" name="群組 34">
              <a:extLst>
                <a:ext uri="{FF2B5EF4-FFF2-40B4-BE49-F238E27FC236}">
                  <a16:creationId xmlns:a16="http://schemas.microsoft.com/office/drawing/2014/main" id="{CDCD3D87-8A26-28D3-6C5B-D31DA26F705F}"/>
                </a:ext>
              </a:extLst>
            </p:cNvPr>
            <p:cNvGrpSpPr/>
            <p:nvPr/>
          </p:nvGrpSpPr>
          <p:grpSpPr>
            <a:xfrm>
              <a:off x="279293" y="1601077"/>
              <a:ext cx="9776111" cy="377789"/>
              <a:chOff x="317393" y="1842729"/>
              <a:chExt cx="9776111" cy="377789"/>
            </a:xfrm>
          </p:grpSpPr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A0E26490-BCDC-6993-2B8F-92F70CE3FD11}"/>
                  </a:ext>
                </a:extLst>
              </p:cNvPr>
              <p:cNvSpPr/>
              <p:nvPr/>
            </p:nvSpPr>
            <p:spPr>
              <a:xfrm>
                <a:off x="317393" y="1842729"/>
                <a:ext cx="1627483" cy="37778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軟正黑體" panose="020B0604030504040204" pitchFamily="34" charset="-120"/>
                    <a:cs typeface="+mn-cs"/>
                  </a:rPr>
                  <a:t>2019</a:t>
                </a:r>
                <a:endPara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DC81B0C6-6F52-CC30-E6F6-E44C657724A4}"/>
                  </a:ext>
                </a:extLst>
              </p:cNvPr>
              <p:cNvSpPr/>
              <p:nvPr/>
            </p:nvSpPr>
            <p:spPr>
              <a:xfrm>
                <a:off x="1947418" y="1842729"/>
                <a:ext cx="1627483" cy="37778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軟正黑體" panose="020B0604030504040204" pitchFamily="34" charset="-120"/>
                    <a:cs typeface="+mn-cs"/>
                  </a:rPr>
                  <a:t>2020</a:t>
                </a:r>
                <a:endPara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68050F8-2EA7-2F37-EEF9-B739454F6DE4}"/>
                  </a:ext>
                </a:extLst>
              </p:cNvPr>
              <p:cNvSpPr/>
              <p:nvPr/>
            </p:nvSpPr>
            <p:spPr>
              <a:xfrm>
                <a:off x="3583573" y="1842729"/>
                <a:ext cx="1627483" cy="37778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軟正黑體" panose="020B0604030504040204" pitchFamily="34" charset="-120"/>
                    <a:cs typeface="+mn-cs"/>
                  </a:rPr>
                  <a:t>2021</a:t>
                </a:r>
                <a:endPara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EA89E31-BE93-F2FB-2C72-C88339FFC3CC}"/>
                  </a:ext>
                </a:extLst>
              </p:cNvPr>
              <p:cNvSpPr/>
              <p:nvPr/>
            </p:nvSpPr>
            <p:spPr>
              <a:xfrm>
                <a:off x="5211055" y="1842729"/>
                <a:ext cx="1627483" cy="37778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軟正黑體" panose="020B0604030504040204" pitchFamily="34" charset="-120"/>
                    <a:cs typeface="+mn-cs"/>
                  </a:rPr>
                  <a:t>2022</a:t>
                </a:r>
                <a:endPara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12BD8D83-426F-507C-AD4F-F47076E93C1E}"/>
                  </a:ext>
                </a:extLst>
              </p:cNvPr>
              <p:cNvSpPr/>
              <p:nvPr/>
            </p:nvSpPr>
            <p:spPr>
              <a:xfrm>
                <a:off x="6830716" y="1842729"/>
                <a:ext cx="1627483" cy="377789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軟正黑體" panose="020B0604030504040204" pitchFamily="34" charset="-120"/>
                    <a:cs typeface="+mn-cs"/>
                  </a:rPr>
                  <a:t>2023</a:t>
                </a:r>
                <a:endPara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軟正黑體" panose="020B0604030504040204" pitchFamily="34" charset="-120"/>
                  <a:cs typeface="+mn-cs"/>
                </a:endParaRP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FFB81648-071F-8D57-C886-9849366F3689}"/>
                  </a:ext>
                </a:extLst>
              </p:cNvPr>
              <p:cNvSpPr/>
              <p:nvPr/>
            </p:nvSpPr>
            <p:spPr>
              <a:xfrm>
                <a:off x="8466021" y="1842729"/>
                <a:ext cx="1627483" cy="377789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微軟正黑體" panose="020B0604030504040204" pitchFamily="34" charset="-120"/>
                    <a:cs typeface="+mn-cs"/>
                  </a:rPr>
                  <a:t>2024</a:t>
                </a:r>
                <a:endPara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67F86546-DC1C-2B19-F694-834D184FED86}"/>
                </a:ext>
              </a:extLst>
            </p:cNvPr>
            <p:cNvSpPr txBox="1"/>
            <p:nvPr/>
          </p:nvSpPr>
          <p:spPr>
            <a:xfrm>
              <a:off x="2354599" y="3518378"/>
              <a:ext cx="15158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微軟正黑體" panose="020B0604030504040204" pitchFamily="34" charset="-120"/>
                </a:rPr>
                <a:t>V15 based</a:t>
              </a: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微軟正黑體" panose="020B0604030504040204" pitchFamily="34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6D5B376B-84E3-F6E5-F36C-F8C024756165}"/>
                </a:ext>
              </a:extLst>
            </p:cNvPr>
            <p:cNvSpPr txBox="1"/>
            <p:nvPr/>
          </p:nvSpPr>
          <p:spPr>
            <a:xfrm>
              <a:off x="7239370" y="3420025"/>
              <a:ext cx="15158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微軟正黑體" panose="020B0604030504040204" pitchFamily="34" charset="-120"/>
                </a:rPr>
                <a:t>V16 based</a:t>
              </a: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EA7496F9-8790-A13F-B914-2FCF447C9BCF}"/>
                </a:ext>
              </a:extLst>
            </p:cNvPr>
            <p:cNvSpPr txBox="1"/>
            <p:nvPr/>
          </p:nvSpPr>
          <p:spPr>
            <a:xfrm>
              <a:off x="9589576" y="3214526"/>
              <a:ext cx="15158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  <a:ea typeface="微軟正黑體" panose="020B0604030504040204" pitchFamily="34" charset="-120"/>
                </a:rPr>
                <a:t>V17 based</a:t>
              </a:r>
              <a:endParaRPr kumimoji="0" lang="zh-TW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ea typeface="微軟正黑體" panose="020B0604030504040204" pitchFamily="34" charset="-120"/>
              </a:endParaRPr>
            </a:p>
          </p:txBody>
        </p:sp>
      </p:grpSp>
      <p:sp>
        <p:nvSpPr>
          <p:cNvPr id="46" name="Google Shape;138;p19">
            <a:extLst>
              <a:ext uri="{FF2B5EF4-FFF2-40B4-BE49-F238E27FC236}">
                <a16:creationId xmlns:a16="http://schemas.microsoft.com/office/drawing/2014/main" id="{F7DDCD1B-C83B-8718-CE6D-C9F19A6E5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50" y="59190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altLang="zh-TW" dirty="0"/>
              <a:t>Relation between NCEP GFS and CWB TGFS</a:t>
            </a:r>
          </a:p>
        </p:txBody>
      </p:sp>
    </p:spTree>
    <p:extLst>
      <p:ext uri="{BB962C8B-B14F-4D97-AF65-F5344CB8AC3E}">
        <p14:creationId xmlns:p14="http://schemas.microsoft.com/office/powerpoint/2010/main" val="391598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446945" y="1233056"/>
            <a:ext cx="8253710" cy="34774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>
              <a:spcAft>
                <a:spcPts val="400"/>
              </a:spcAft>
            </a:pPr>
            <a:r>
              <a:rPr lang="en-US" dirty="0">
                <a:solidFill>
                  <a:schemeClr val="bg2"/>
                </a:solidFill>
              </a:rPr>
              <a:t>In collaboration with NCEP/EMC since 2016, CWB has adapted the NCEP GFS v15 as its new operational global NWP system.</a:t>
            </a:r>
          </a:p>
          <a:p>
            <a:pPr marL="285750" indent="-285750">
              <a:spcAft>
                <a:spcPts val="400"/>
              </a:spcAft>
            </a:pPr>
            <a:r>
              <a:rPr lang="en-US" dirty="0">
                <a:solidFill>
                  <a:schemeClr val="bg2"/>
                </a:solidFill>
              </a:rPr>
              <a:t>Since the model component of the system has later become part of the UFS Medium-Range Weather (MRW) Application,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CWB may be regarded as one of the UFS MRW’s early adopters for research and operations in the Western Hemisphere.</a:t>
            </a:r>
          </a:p>
          <a:p>
            <a:pPr marL="285750" indent="-285750">
              <a:spcAft>
                <a:spcPts val="4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CWB-localized GFS (TGFS) has achieved a good forecast performance.</a:t>
            </a:r>
          </a:p>
          <a:p>
            <a:pPr marL="285750" indent="-285750">
              <a:spcAft>
                <a:spcPts val="400"/>
              </a:spcAft>
            </a:pPr>
            <a:r>
              <a:rPr lang="en-US" dirty="0">
                <a:solidFill>
                  <a:schemeClr val="bg2"/>
                </a:solidFill>
              </a:rPr>
              <a:t>Despite the thorough documentation of the GFS/UFS-related programs, to build the entire operational workflow of the system (including the hybrid </a:t>
            </a:r>
            <a:r>
              <a:rPr lang="en-US" dirty="0" err="1">
                <a:solidFill>
                  <a:schemeClr val="bg2"/>
                </a:solidFill>
              </a:rPr>
              <a:t>EnVar</a:t>
            </a:r>
            <a:r>
              <a:rPr lang="en-US" dirty="0">
                <a:solidFill>
                  <a:schemeClr val="bg2"/>
                </a:solidFill>
              </a:rPr>
              <a:t> data assimilation) in an environment outside NOAA computers (like CWB) is still not a trivial task, due to the complicated nature of the operational system.</a:t>
            </a:r>
          </a:p>
          <a:p>
            <a:pPr marL="742950" lvl="1" indent="-285750">
              <a:spcAft>
                <a:spcPts val="400"/>
              </a:spcAft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However, we worked based on EMC’s original operational code and did not watch closely the UFS community releases.</a:t>
            </a:r>
          </a:p>
          <a:p>
            <a:pPr marL="285750" indent="-285750">
              <a:spcAft>
                <a:spcPts val="400"/>
              </a:spcAft>
            </a:pPr>
            <a:r>
              <a:rPr lang="en-US" dirty="0">
                <a:solidFill>
                  <a:schemeClr val="bg2"/>
                </a:solidFill>
              </a:rPr>
              <a:t>Based on this CWB-localized system, we have established several collaborations with </a:t>
            </a:r>
            <a:r>
              <a:rPr lang="en-US" altLang="zh-TW" dirty="0">
                <a:solidFill>
                  <a:schemeClr val="bg2"/>
                </a:solidFill>
              </a:rPr>
              <a:t>Taiwanese universities/ research institutes</a:t>
            </a:r>
            <a:r>
              <a:rPr lang="en-US" dirty="0">
                <a:solidFill>
                  <a:schemeClr val="bg2"/>
                </a:solidFill>
              </a:rPr>
              <a:t>, so a “sub-community” in Taiwan may emerge.</a:t>
            </a:r>
          </a:p>
          <a:p>
            <a:pPr marL="285750" indent="-285750">
              <a:spcAft>
                <a:spcPts val="400"/>
              </a:spcAft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We greatly thank the UFS project and efforts spent by 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NOAA/NCEP to provide these great tools, </a:t>
            </a:r>
            <a:b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that allow us to build and use a start-of-the-art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NWP system at CWB.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Google Shape;138;p19">
            <a:extLst>
              <a:ext uri="{FF2B5EF4-FFF2-40B4-BE49-F238E27FC236}">
                <a16:creationId xmlns:a16="http://schemas.microsoft.com/office/drawing/2014/main" id="{5A0D4DC3-C8B9-2275-E169-66CF14D07B05}"/>
              </a:ext>
            </a:extLst>
          </p:cNvPr>
          <p:cNvSpPr txBox="1">
            <a:spLocks/>
          </p:cNvSpPr>
          <p:nvPr/>
        </p:nvSpPr>
        <p:spPr>
          <a:xfrm>
            <a:off x="729450" y="591904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altLang="zh-TW" dirty="0"/>
              <a:t>Summary &amp; Discussion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29450" y="591902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CWB Global NWP system</a:t>
            </a:r>
            <a:endParaRPr dirty="0"/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C69FAA4A-66FE-165B-B057-E167F7F8FFF7}"/>
              </a:ext>
            </a:extLst>
          </p:cNvPr>
          <p:cNvGrpSpPr/>
          <p:nvPr/>
        </p:nvGrpSpPr>
        <p:grpSpPr>
          <a:xfrm>
            <a:off x="328672" y="1477077"/>
            <a:ext cx="8208111" cy="1115608"/>
            <a:chOff x="200102" y="551408"/>
            <a:chExt cx="11658599" cy="1584581"/>
          </a:xfrm>
        </p:grpSpPr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319BF78C-91B9-F7B2-689C-0AF92EC041A0}"/>
                </a:ext>
              </a:extLst>
            </p:cNvPr>
            <p:cNvGrpSpPr/>
            <p:nvPr/>
          </p:nvGrpSpPr>
          <p:grpSpPr>
            <a:xfrm>
              <a:off x="561771" y="846744"/>
              <a:ext cx="9854834" cy="819674"/>
              <a:chOff x="1397940" y="5603638"/>
              <a:chExt cx="9414134" cy="872539"/>
            </a:xfrm>
          </p:grpSpPr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7096618F-DEB4-2FBA-DE07-B24637710B12}"/>
                  </a:ext>
                </a:extLst>
              </p:cNvPr>
              <p:cNvSpPr/>
              <p:nvPr/>
            </p:nvSpPr>
            <p:spPr>
              <a:xfrm>
                <a:off x="1397940" y="5603638"/>
                <a:ext cx="974856" cy="628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2002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T119L30</a:t>
                </a:r>
              </a:p>
            </p:txBody>
          </p:sp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663B3D40-5B6C-0E95-5AB0-770403B4F93E}"/>
                  </a:ext>
                </a:extLst>
              </p:cNvPr>
              <p:cNvSpPr/>
              <p:nvPr/>
            </p:nvSpPr>
            <p:spPr>
              <a:xfrm>
                <a:off x="3478157" y="5603638"/>
                <a:ext cx="974856" cy="628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2004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T179L30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227525D-B6DB-D4F2-6453-B9C11E234143}"/>
                  </a:ext>
                </a:extLst>
              </p:cNvPr>
              <p:cNvSpPr/>
              <p:nvPr/>
            </p:nvSpPr>
            <p:spPr>
              <a:xfrm>
                <a:off x="4516726" y="5603638"/>
                <a:ext cx="974856" cy="628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2007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T239L30</a:t>
                </a: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991598A5-91B3-3D65-88B0-D6609E69732E}"/>
                  </a:ext>
                </a:extLst>
              </p:cNvPr>
              <p:cNvSpPr/>
              <p:nvPr/>
            </p:nvSpPr>
            <p:spPr>
              <a:xfrm>
                <a:off x="6597872" y="5603638"/>
                <a:ext cx="977032" cy="872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2011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T319L40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(~40 km)</a:t>
                </a: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11B6C9ED-DF01-BD40-8CAC-785AB5795B6A}"/>
                  </a:ext>
                </a:extLst>
              </p:cNvPr>
              <p:cNvSpPr/>
              <p:nvPr/>
            </p:nvSpPr>
            <p:spPr>
              <a:xfrm>
                <a:off x="2362259" y="5603640"/>
                <a:ext cx="1114060" cy="628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2003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SSI 3DVar</a:t>
                </a: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A6C5828B-506D-FE60-F57A-DC4790D4DBD4}"/>
                  </a:ext>
                </a:extLst>
              </p:cNvPr>
              <p:cNvSpPr/>
              <p:nvPr/>
            </p:nvSpPr>
            <p:spPr>
              <a:xfrm>
                <a:off x="5479303" y="5603640"/>
                <a:ext cx="1133635" cy="6282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2010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GSI 3DVar</a:t>
                </a: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583DDA81-0B5C-DA1E-F26A-E0CAFECA8E4D}"/>
                  </a:ext>
                </a:extLst>
              </p:cNvPr>
              <p:cNvSpPr/>
              <p:nvPr/>
            </p:nvSpPr>
            <p:spPr>
              <a:xfrm>
                <a:off x="7573219" y="5603640"/>
                <a:ext cx="1114060" cy="872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2014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GSI hybrid</a:t>
                </a:r>
                <a:b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</a:b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3DEnVar</a:t>
                </a: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40A9F40C-B299-0BB6-1602-2FEF8634E22B}"/>
                  </a:ext>
                </a:extLst>
              </p:cNvPr>
              <p:cNvSpPr/>
              <p:nvPr/>
            </p:nvSpPr>
            <p:spPr>
              <a:xfrm>
                <a:off x="8672479" y="5603640"/>
                <a:ext cx="977032" cy="872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2016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T511L60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(~25 km)</a:t>
                </a: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4FADEFAA-5B65-5EB7-6893-440446E15893}"/>
                  </a:ext>
                </a:extLst>
              </p:cNvPr>
              <p:cNvSpPr/>
              <p:nvPr/>
            </p:nvSpPr>
            <p:spPr>
              <a:xfrm>
                <a:off x="9602312" y="5603638"/>
                <a:ext cx="1209762" cy="872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2020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TCo639L72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ea typeface="微軟正黑體" panose="020B0604030504040204" pitchFamily="34" charset="-120"/>
                  </a:rPr>
                  <a:t>(~18 km)</a:t>
                </a:r>
              </a:p>
            </p:txBody>
          </p:sp>
        </p:grpSp>
        <p:sp>
          <p:nvSpPr>
            <p:cNvPr id="30" name="向右箭號 10">
              <a:extLst>
                <a:ext uri="{FF2B5EF4-FFF2-40B4-BE49-F238E27FC236}">
                  <a16:creationId xmlns:a16="http://schemas.microsoft.com/office/drawing/2014/main" id="{C2E0F246-21EE-BF30-AE47-1FA9B82A6332}"/>
                </a:ext>
              </a:extLst>
            </p:cNvPr>
            <p:cNvSpPr/>
            <p:nvPr/>
          </p:nvSpPr>
          <p:spPr>
            <a:xfrm>
              <a:off x="200102" y="553095"/>
              <a:ext cx="11658599" cy="266010"/>
            </a:xfrm>
            <a:prstGeom prst="rightArrow">
              <a:avLst>
                <a:gd name="adj1" fmla="val 44127"/>
                <a:gd name="adj2" fmla="val 52631"/>
              </a:avLst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BAC489A3-84FD-BF5F-4B8B-8E5224B9DB87}"/>
                </a:ext>
              </a:extLst>
            </p:cNvPr>
            <p:cNvSpPr/>
            <p:nvPr/>
          </p:nvSpPr>
          <p:spPr>
            <a:xfrm>
              <a:off x="1023506" y="553095"/>
              <a:ext cx="96353" cy="26601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9B99B93-4871-6B70-C828-D8DB5C677202}"/>
                </a:ext>
              </a:extLst>
            </p:cNvPr>
            <p:cNvSpPr/>
            <p:nvPr/>
          </p:nvSpPr>
          <p:spPr>
            <a:xfrm>
              <a:off x="2112472" y="553095"/>
              <a:ext cx="96353" cy="26601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87E9BE0-142C-4CE8-F090-663D7B8809E9}"/>
                </a:ext>
              </a:extLst>
            </p:cNvPr>
            <p:cNvSpPr/>
            <p:nvPr/>
          </p:nvSpPr>
          <p:spPr>
            <a:xfrm>
              <a:off x="3201438" y="553095"/>
              <a:ext cx="96353" cy="26601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CD3A15F-1705-65CE-4227-90FF0274933F}"/>
                </a:ext>
              </a:extLst>
            </p:cNvPr>
            <p:cNvSpPr/>
            <p:nvPr/>
          </p:nvSpPr>
          <p:spPr>
            <a:xfrm>
              <a:off x="4290403" y="553095"/>
              <a:ext cx="96353" cy="26601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15FDC4E-5646-CF6E-35D1-D3438D47C09F}"/>
                </a:ext>
              </a:extLst>
            </p:cNvPr>
            <p:cNvSpPr/>
            <p:nvPr/>
          </p:nvSpPr>
          <p:spPr>
            <a:xfrm>
              <a:off x="5379369" y="553095"/>
              <a:ext cx="96353" cy="26601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D6CFE69-1D22-6A92-FACD-439ED343802C}"/>
                </a:ext>
              </a:extLst>
            </p:cNvPr>
            <p:cNvSpPr/>
            <p:nvPr/>
          </p:nvSpPr>
          <p:spPr>
            <a:xfrm>
              <a:off x="6468334" y="553095"/>
              <a:ext cx="96353" cy="26601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231B200-AC64-A771-562A-8DC9B1719535}"/>
                </a:ext>
              </a:extLst>
            </p:cNvPr>
            <p:cNvSpPr/>
            <p:nvPr/>
          </p:nvSpPr>
          <p:spPr>
            <a:xfrm>
              <a:off x="7557299" y="553095"/>
              <a:ext cx="96353" cy="26601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C3860A7-EA37-4B94-63C9-AE770DD9FDA7}"/>
                </a:ext>
              </a:extLst>
            </p:cNvPr>
            <p:cNvSpPr/>
            <p:nvPr/>
          </p:nvSpPr>
          <p:spPr>
            <a:xfrm>
              <a:off x="9735233" y="553095"/>
              <a:ext cx="96353" cy="26601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7B8C486D-FAC7-3E7B-5E96-63C90457944B}"/>
                </a:ext>
              </a:extLst>
            </p:cNvPr>
            <p:cNvSpPr/>
            <p:nvPr/>
          </p:nvSpPr>
          <p:spPr>
            <a:xfrm>
              <a:off x="8646266" y="554782"/>
              <a:ext cx="96353" cy="266010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2D0F0E75-2E9D-40F6-9397-07350E1C4C9F}"/>
                </a:ext>
              </a:extLst>
            </p:cNvPr>
            <p:cNvSpPr/>
            <p:nvPr/>
          </p:nvSpPr>
          <p:spPr>
            <a:xfrm>
              <a:off x="10824202" y="551408"/>
              <a:ext cx="96353" cy="26601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3255CD4A-7A71-272A-1323-E26D68218370}"/>
                </a:ext>
              </a:extLst>
            </p:cNvPr>
            <p:cNvSpPr/>
            <p:nvPr/>
          </p:nvSpPr>
          <p:spPr>
            <a:xfrm>
              <a:off x="10193934" y="847674"/>
              <a:ext cx="1446266" cy="8196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微軟正黑體" panose="020B0604030504040204" pitchFamily="34" charset="-120"/>
                </a:rPr>
                <a:t>2023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微軟正黑體" panose="020B0604030504040204" pitchFamily="34" charset="-120"/>
                </a:rPr>
                <a:t>FV3 C384L64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微軟正黑體" panose="020B0604030504040204" pitchFamily="34" charset="-120"/>
                </a:rPr>
                <a:t>(~25 km)</a:t>
              </a:r>
              <a:endParaRPr kumimoji="0" lang="en-US" altLang="zh-TW" sz="105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BB59E65D-2F03-C057-AE6B-363145D9BD54}"/>
                </a:ext>
              </a:extLst>
            </p:cNvPr>
            <p:cNvSpPr/>
            <p:nvPr/>
          </p:nvSpPr>
          <p:spPr>
            <a:xfrm>
              <a:off x="10333961" y="1545826"/>
              <a:ext cx="1166212" cy="590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ea typeface="微軟正黑體" panose="020B0604030504040204" pitchFamily="34" charset="-120"/>
                </a:rPr>
                <a:t>GSI hybrid</a:t>
              </a:r>
              <a:br>
                <a:rPr kumimoji="0" lang="en-US" altLang="zh-TW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ea typeface="微軟正黑體" panose="020B0604030504040204" pitchFamily="34" charset="-120"/>
                </a:rPr>
              </a:br>
              <a:r>
                <a:rPr kumimoji="0" lang="en-US" altLang="zh-TW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ea typeface="微軟正黑體" panose="020B0604030504040204" pitchFamily="34" charset="-120"/>
                </a:rPr>
                <a:t>4DEnVar</a:t>
              </a:r>
            </a:p>
          </p:txBody>
        </p:sp>
      </p:grp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6F68B788-988D-26C7-DFB8-41DA890B25D5}"/>
              </a:ext>
            </a:extLst>
          </p:cNvPr>
          <p:cNvSpPr txBox="1"/>
          <p:nvPr/>
        </p:nvSpPr>
        <p:spPr>
          <a:xfrm>
            <a:off x="580465" y="2471746"/>
            <a:ext cx="8208111" cy="66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altLang="zh-TW" sz="1600" dirty="0"/>
              <a:t>In collaboration with NCEP/EMC since 2016, </a:t>
            </a:r>
            <a:br>
              <a:rPr lang="en-US" altLang="zh-TW" sz="1600" dirty="0"/>
            </a:br>
            <a:r>
              <a:rPr lang="en-US" altLang="zh-TW" sz="1600" dirty="0"/>
              <a:t>CWB has adapted the NCEP GFS v15 as its new operational global NWP system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6CC57A7-2763-4435-14C7-3FDEC9DF533D}"/>
              </a:ext>
            </a:extLst>
          </p:cNvPr>
          <p:cNvSpPr/>
          <p:nvPr/>
        </p:nvSpPr>
        <p:spPr>
          <a:xfrm>
            <a:off x="623363" y="3043574"/>
            <a:ext cx="8480723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hangingPunct="0">
              <a:buClrTx/>
              <a:buFont typeface="Arial" panose="020B0604020202020204" pitchFamily="34" charset="0"/>
              <a:buChar char="•"/>
            </a:pPr>
            <a:r>
              <a:rPr lang="en-US" altLang="zh-TW" sz="1350" b="1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2019</a:t>
            </a:r>
            <a:r>
              <a:rPr lang="en-US" altLang="zh-TW" sz="1350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:  </a:t>
            </a:r>
            <a:r>
              <a:rPr lang="fr-FR" altLang="zh-TW" sz="135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Port GFS v15 (FV3GFS) model code</a:t>
            </a:r>
            <a:endParaRPr lang="en-US" altLang="zh-TW" sz="1350" kern="12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214313" indent="-214313" hangingPunct="0">
              <a:buClrTx/>
              <a:buFont typeface="Arial" panose="020B0604020202020204" pitchFamily="34" charset="0"/>
              <a:buChar char="•"/>
              <a:defRPr/>
            </a:pPr>
            <a:r>
              <a:rPr lang="en-US" altLang="zh-TW" sz="1350" b="1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2020</a:t>
            </a:r>
            <a:r>
              <a:rPr lang="en-US" altLang="zh-TW" sz="1350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:  </a:t>
            </a:r>
            <a:r>
              <a:rPr lang="en-US" altLang="zh-TW" sz="135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Port GSI code (for GFS v15) and the complete data assimilation workflow</a:t>
            </a:r>
          </a:p>
          <a:p>
            <a:pPr marL="214313" indent="-214313" hangingPunct="0">
              <a:buClrTx/>
              <a:buFont typeface="Arial" panose="020B0604020202020204" pitchFamily="34" charset="0"/>
              <a:buChar char="•"/>
            </a:pPr>
            <a:r>
              <a:rPr lang="en-US" altLang="zh-TW" sz="1350" b="1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2021</a:t>
            </a:r>
            <a:r>
              <a:rPr lang="en-US" altLang="zh-TW" sz="1350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:  </a:t>
            </a:r>
            <a:r>
              <a:rPr lang="en-US" altLang="zh-TW" sz="135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Start semi-operational (near-real-time) run / research &amp; performance tuning</a:t>
            </a:r>
          </a:p>
          <a:p>
            <a:pPr marL="214313" indent="-214313" hangingPunct="0">
              <a:buClrTx/>
              <a:buFont typeface="Arial" panose="020B0604020202020204" pitchFamily="34" charset="0"/>
              <a:buChar char="•"/>
            </a:pPr>
            <a:r>
              <a:rPr lang="en-US" altLang="zh-TW" sz="1350" b="1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2022</a:t>
            </a:r>
            <a:r>
              <a:rPr lang="en-US" altLang="zh-TW" sz="1350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:  </a:t>
            </a:r>
            <a:r>
              <a:rPr lang="en-US" altLang="zh-TW" sz="135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Research &amp; performance tuning / Port to CWB’s 6</a:t>
            </a:r>
            <a:r>
              <a:rPr lang="en-US" altLang="zh-TW" sz="1350" kern="1200" baseline="30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th</a:t>
            </a:r>
            <a:r>
              <a:rPr lang="en-US" altLang="zh-TW" sz="135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-generation HPC (Fujitsu FX1000; ARMv8.2-A)</a:t>
            </a:r>
          </a:p>
          <a:p>
            <a:pPr marL="214313" indent="-214313" hangingPunct="0">
              <a:buClrTx/>
              <a:buFont typeface="Arial" panose="020B0604020202020204" pitchFamily="34" charset="0"/>
              <a:buChar char="•"/>
            </a:pPr>
            <a:r>
              <a:rPr lang="en-US" altLang="zh-TW" sz="1350" b="1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2023</a:t>
            </a:r>
            <a:r>
              <a:rPr lang="en-US" altLang="zh-TW" sz="1350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:  </a:t>
            </a:r>
            <a:r>
              <a:rPr lang="en-US" altLang="zh-TW" sz="135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Research &amp; performance tuning / Operation </a:t>
            </a:r>
            <a:r>
              <a:rPr lang="en-US" altLang="zh-TW" sz="1350" kern="12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zh-TW" sz="1350" b="1" kern="12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Taiwan Global Forecast System (TGFS) v1</a:t>
            </a:r>
            <a:endParaRPr lang="en-US" altLang="zh-TW" sz="1350" b="1" kern="1200" dirty="0">
              <a:solidFill>
                <a:srgbClr val="C00000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214313" indent="-214313" hangingPunct="0">
              <a:spcBef>
                <a:spcPts val="150"/>
              </a:spcBef>
              <a:spcAft>
                <a:spcPts val="15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TW" sz="1350" b="1" kern="1200" dirty="0">
                <a:solidFill>
                  <a:prstClr val="black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Continuous research &amp; performance tuning</a:t>
            </a:r>
            <a:endParaRPr lang="en-US" altLang="zh-TW" sz="1350" kern="1200" dirty="0">
              <a:solidFill>
                <a:prstClr val="black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3CB196-43CA-2273-1107-B1555399C703}"/>
              </a:ext>
            </a:extLst>
          </p:cNvPr>
          <p:cNvSpPr txBox="1"/>
          <p:nvPr/>
        </p:nvSpPr>
        <p:spPr>
          <a:xfrm>
            <a:off x="7454564" y="1160561"/>
            <a:ext cx="829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TGFS v1</a:t>
            </a:r>
            <a:endParaRPr lang="zh-TW" altLang="en-US" sz="1600" b="1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25545B0-7CF6-19C0-E3B6-47F502304896}"/>
              </a:ext>
            </a:extLst>
          </p:cNvPr>
          <p:cNvSpPr txBox="1"/>
          <p:nvPr/>
        </p:nvSpPr>
        <p:spPr>
          <a:xfrm>
            <a:off x="3591254" y="1160561"/>
            <a:ext cx="829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Wingdings" panose="05000000000000000000" pitchFamily="2" charset="2"/>
              </a:rPr>
              <a:t>CWBGFS</a:t>
            </a:r>
            <a:endParaRPr lang="zh-TW" altLang="en-US" sz="1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29450" y="59190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CWB TGFS v1 grid configuration</a:t>
            </a:r>
            <a:endParaRPr dirty="0"/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D9A9EE99-258D-DEB9-214D-0811820BF67F}"/>
              </a:ext>
            </a:extLst>
          </p:cNvPr>
          <p:cNvGrpSpPr/>
          <p:nvPr/>
        </p:nvGrpSpPr>
        <p:grpSpPr>
          <a:xfrm>
            <a:off x="303327" y="1151964"/>
            <a:ext cx="8784227" cy="3804696"/>
            <a:chOff x="399312" y="1341079"/>
            <a:chExt cx="11712302" cy="5072928"/>
          </a:xfrm>
        </p:grpSpPr>
        <p:grpSp>
          <p:nvGrpSpPr>
            <p:cNvPr id="57" name="群組 56">
              <a:extLst>
                <a:ext uri="{FF2B5EF4-FFF2-40B4-BE49-F238E27FC236}">
                  <a16:creationId xmlns:a16="http://schemas.microsoft.com/office/drawing/2014/main" id="{954F4B90-C29F-3D92-6561-B9F4A6ED70AF}"/>
                </a:ext>
              </a:extLst>
            </p:cNvPr>
            <p:cNvGrpSpPr/>
            <p:nvPr/>
          </p:nvGrpSpPr>
          <p:grpSpPr>
            <a:xfrm>
              <a:off x="2862866" y="1402038"/>
              <a:ext cx="6905121" cy="2504543"/>
              <a:chOff x="760492" y="1080253"/>
              <a:chExt cx="10461969" cy="3794640"/>
            </a:xfrm>
          </p:grpSpPr>
          <p:pic>
            <p:nvPicPr>
              <p:cNvPr id="130" name="內容版面配置區 3">
                <a:extLst>
                  <a:ext uri="{FF2B5EF4-FFF2-40B4-BE49-F238E27FC236}">
                    <a16:creationId xmlns:a16="http://schemas.microsoft.com/office/drawing/2014/main" id="{BEB48FFF-6EE6-E0D7-AF35-A3FC3637B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0492" y="1525210"/>
                <a:ext cx="6783996" cy="3349683"/>
              </a:xfrm>
              <a:prstGeom prst="rect">
                <a:avLst/>
              </a:prstGeom>
            </p:spPr>
          </p:pic>
          <p:pic>
            <p:nvPicPr>
              <p:cNvPr id="131" name="內容版面配置區 3">
                <a:extLst>
                  <a:ext uri="{FF2B5EF4-FFF2-40B4-BE49-F238E27FC236}">
                    <a16:creationId xmlns:a16="http://schemas.microsoft.com/office/drawing/2014/main" id="{58DE4EEC-213E-911E-CCA4-A5CD8DEF38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44492" y="1604183"/>
                <a:ext cx="3674280" cy="3213381"/>
              </a:xfrm>
              <a:prstGeom prst="rect">
                <a:avLst/>
              </a:prstGeom>
            </p:spPr>
          </p:pic>
          <p:cxnSp>
            <p:nvCxnSpPr>
              <p:cNvPr id="132" name="直線單箭頭接點 131">
                <a:extLst>
                  <a:ext uri="{FF2B5EF4-FFF2-40B4-BE49-F238E27FC236}">
                    <a16:creationId xmlns:a16="http://schemas.microsoft.com/office/drawing/2014/main" id="{C6C3FFD1-1FCB-ED6E-2BF5-6F1F88B8AA6D}"/>
                  </a:ext>
                </a:extLst>
              </p:cNvPr>
              <p:cNvCxnSpPr/>
              <p:nvPr/>
            </p:nvCxnSpPr>
            <p:spPr>
              <a:xfrm flipV="1">
                <a:off x="6490077" y="2017864"/>
                <a:ext cx="1627179" cy="600296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33" name="直線單箭頭接點 132">
                <a:extLst>
                  <a:ext uri="{FF2B5EF4-FFF2-40B4-BE49-F238E27FC236}">
                    <a16:creationId xmlns:a16="http://schemas.microsoft.com/office/drawing/2014/main" id="{D2752499-FD41-5FBB-0BC7-36BE30B05DAF}"/>
                  </a:ext>
                </a:extLst>
              </p:cNvPr>
              <p:cNvCxnSpPr/>
              <p:nvPr/>
            </p:nvCxnSpPr>
            <p:spPr>
              <a:xfrm>
                <a:off x="6490077" y="2845405"/>
                <a:ext cx="1718305" cy="147340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A3F142BD-1D68-8D0E-277A-AE264803E57A}"/>
                  </a:ext>
                </a:extLst>
              </p:cNvPr>
              <p:cNvSpPr txBox="1"/>
              <p:nvPr/>
            </p:nvSpPr>
            <p:spPr>
              <a:xfrm>
                <a:off x="9111266" y="3847791"/>
                <a:ext cx="1642458" cy="55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微軟正黑體" panose="020B0604030504040204" pitchFamily="34" charset="-120"/>
                    <a:cs typeface="Arial" panose="020B0604020202020204" pitchFamily="34" charset="0"/>
                  </a:rPr>
                  <a:t>~ 4.8 KM</a:t>
                </a:r>
                <a:endPara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文字方塊 134">
                <a:extLst>
                  <a:ext uri="{FF2B5EF4-FFF2-40B4-BE49-F238E27FC236}">
                    <a16:creationId xmlns:a16="http://schemas.microsoft.com/office/drawing/2014/main" id="{342A6287-E710-8649-F506-0002BBF6CB88}"/>
                  </a:ext>
                </a:extLst>
              </p:cNvPr>
              <p:cNvSpPr txBox="1"/>
              <p:nvPr/>
            </p:nvSpPr>
            <p:spPr>
              <a:xfrm>
                <a:off x="9667434" y="4263529"/>
                <a:ext cx="1555027" cy="559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Arial Unicode MS" panose="020B0604020202020204" pitchFamily="34" charset="-120"/>
                    <a:cs typeface="Arial" panose="020B0604020202020204" pitchFamily="34" charset="0"/>
                  </a:rPr>
                  <a:t>~ 25 KM</a:t>
                </a:r>
                <a:endPara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Arial Unicode MS" panose="020B060402020202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:a16="http://schemas.microsoft.com/office/drawing/2014/main" id="{DEFA8E26-139C-0D2D-CCD7-677E0C916D20}"/>
                  </a:ext>
                </a:extLst>
              </p:cNvPr>
              <p:cNvSpPr/>
              <p:nvPr/>
            </p:nvSpPr>
            <p:spPr>
              <a:xfrm>
                <a:off x="8431217" y="1080253"/>
                <a:ext cx="2160585" cy="606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微軟正黑體" panose="020B0604030504040204" pitchFamily="34" charset="-120"/>
                    <a:cs typeface="Arial" panose="020B0604020202020204" pitchFamily="34" charset="0"/>
                  </a:rPr>
                  <a:t>(216 x 240)</a:t>
                </a:r>
                <a:endPara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F6E8F971-3146-3EC9-DA57-896DB73A355B}"/>
                  </a:ext>
                </a:extLst>
              </p:cNvPr>
              <p:cNvSpPr/>
              <p:nvPr/>
            </p:nvSpPr>
            <p:spPr>
              <a:xfrm>
                <a:off x="2806192" y="1080253"/>
                <a:ext cx="3083497" cy="606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微軟正黑體" panose="020B0604030504040204" pitchFamily="34" charset="-120"/>
                    <a:cs typeface="Arial" panose="020B0604020202020204" pitchFamily="34" charset="0"/>
                  </a:rPr>
                  <a:t>C384T (~ 25 KM)</a:t>
                </a:r>
                <a:endPara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70B178C-0A8B-36F7-8178-751B4E663C1C}"/>
                </a:ext>
              </a:extLst>
            </p:cNvPr>
            <p:cNvSpPr/>
            <p:nvPr/>
          </p:nvSpPr>
          <p:spPr>
            <a:xfrm>
              <a:off x="7639005" y="4082939"/>
              <a:ext cx="19378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5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Forecast only</a:t>
              </a:r>
            </a:p>
          </p:txBody>
        </p:sp>
        <p:grpSp>
          <p:nvGrpSpPr>
            <p:cNvPr id="59" name="群組 58">
              <a:extLst>
                <a:ext uri="{FF2B5EF4-FFF2-40B4-BE49-F238E27FC236}">
                  <a16:creationId xmlns:a16="http://schemas.microsoft.com/office/drawing/2014/main" id="{096E42C0-FC01-6107-010A-E6524DE65612}"/>
                </a:ext>
              </a:extLst>
            </p:cNvPr>
            <p:cNvGrpSpPr/>
            <p:nvPr/>
          </p:nvGrpSpPr>
          <p:grpSpPr>
            <a:xfrm>
              <a:off x="2862866" y="3904253"/>
              <a:ext cx="4477581" cy="2509754"/>
              <a:chOff x="2493977" y="3930935"/>
              <a:chExt cx="4477581" cy="2509754"/>
            </a:xfrm>
          </p:grpSpPr>
          <p:pic>
            <p:nvPicPr>
              <p:cNvPr id="128" name="內容版面配置區 3">
                <a:extLst>
                  <a:ext uri="{FF2B5EF4-FFF2-40B4-BE49-F238E27FC236}">
                    <a16:creationId xmlns:a16="http://schemas.microsoft.com/office/drawing/2014/main" id="{DC0AB307-4A33-ECE4-4FB4-8ABEFB6BD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93977" y="4229828"/>
                <a:ext cx="4477581" cy="221086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29" name="矩形 128">
                <a:extLst>
                  <a:ext uri="{FF2B5EF4-FFF2-40B4-BE49-F238E27FC236}">
                    <a16:creationId xmlns:a16="http://schemas.microsoft.com/office/drawing/2014/main" id="{5C4AC657-A424-0894-F457-27A74308DB05}"/>
                  </a:ext>
                </a:extLst>
              </p:cNvPr>
              <p:cNvSpPr/>
              <p:nvPr/>
            </p:nvSpPr>
            <p:spPr>
              <a:xfrm>
                <a:off x="3844348" y="3930935"/>
                <a:ext cx="2035173" cy="40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微軟正黑體" panose="020B0604030504040204" pitchFamily="34" charset="-120"/>
                    <a:cs typeface="Arial" panose="020B0604020202020204" pitchFamily="34" charset="0"/>
                  </a:rPr>
                  <a:t>C192T (~ 50 KM)</a:t>
                </a:r>
                <a:endParaRPr kumimoji="0" lang="zh-TW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BDF54DE-0024-7B53-670F-8A7337314E13}"/>
                </a:ext>
              </a:extLst>
            </p:cNvPr>
            <p:cNvSpPr/>
            <p:nvPr/>
          </p:nvSpPr>
          <p:spPr>
            <a:xfrm>
              <a:off x="423483" y="2145358"/>
              <a:ext cx="2481907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Deterministic system </a:t>
              </a: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hybrid 4DEnVar</a:t>
              </a:r>
            </a:p>
            <a:p>
              <a:pPr marL="0" marR="0" lvl="2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125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using time-lagged ensemble</a:t>
              </a:r>
              <a:b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</a:b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(global domains)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432EF0F-9EB0-A3B7-FA5C-357D2450BAF0}"/>
                </a:ext>
              </a:extLst>
            </p:cNvPr>
            <p:cNvSpPr/>
            <p:nvPr/>
          </p:nvSpPr>
          <p:spPr>
            <a:xfrm>
              <a:off x="399312" y="4678470"/>
              <a:ext cx="2481907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2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Ensemble system</a:t>
              </a:r>
            </a:p>
            <a:p>
              <a:pPr marL="0" marR="0" lvl="2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EnKF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0" marR="0" lvl="2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(32 members)</a:t>
              </a:r>
              <a:endPara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817271C5-9841-77EC-17B4-3F3CB5D1ADA1}"/>
                </a:ext>
              </a:extLst>
            </p:cNvPr>
            <p:cNvSpPr txBox="1"/>
            <p:nvPr/>
          </p:nvSpPr>
          <p:spPr>
            <a:xfrm>
              <a:off x="9925979" y="1956378"/>
              <a:ext cx="2185635" cy="22775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cf.  NCEP: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C768 (</a:t>
              </a: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微軟正黑體" panose="020B0604030504040204" pitchFamily="34" charset="-120"/>
                  <a:cs typeface="Calibri" panose="020F0502020204030204" pitchFamily="34" charset="0"/>
                </a:rPr>
                <a:t>~</a:t>
              </a: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13 km)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for deterministic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C384 (</a:t>
              </a: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微軟正黑體" panose="020B0604030504040204" pitchFamily="34" charset="-120"/>
                  <a:cs typeface="Calibri" panose="020F0502020204030204" pitchFamily="34" charset="0"/>
                </a:rPr>
                <a:t>~</a:t>
              </a: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25 km)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for ensemble</a:t>
              </a:r>
              <a:endPara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微軟正黑體" panose="020B0604030504040204" pitchFamily="34" charset="-120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8332CD81-EB00-DD51-47D0-E20FB72916F5}"/>
                </a:ext>
              </a:extLst>
            </p:cNvPr>
            <p:cNvSpPr/>
            <p:nvPr/>
          </p:nvSpPr>
          <p:spPr>
            <a:xfrm>
              <a:off x="7340447" y="1341079"/>
              <a:ext cx="2488162" cy="3326159"/>
            </a:xfrm>
            <a:prstGeom prst="rect">
              <a:avLst/>
            </a:prstGeom>
            <a:noFill/>
            <a:ln w="38100" cap="flat" cmpd="sng" algn="ctr">
              <a:solidFill>
                <a:srgbClr val="008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24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29450" y="46629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NCEP GFS v15 vs. CWB TGFS v1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EED4EDE-7C28-9C12-8ABA-9F3EDA15A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568989"/>
              </p:ext>
            </p:extLst>
          </p:nvPr>
        </p:nvGraphicFramePr>
        <p:xfrm>
          <a:off x="228601" y="1282526"/>
          <a:ext cx="8686800" cy="382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TW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NCEP GFS v15.1</a:t>
                      </a:r>
                      <a:endParaRPr lang="zh-TW" altLang="en-US" sz="11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CWB TGFS v1</a:t>
                      </a:r>
                      <a:endParaRPr lang="zh-TW" altLang="en-US" sz="11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 grid setting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Det: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C768L64 (13km)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Ens: C384L64 (25km) (zonal tile arrangement)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Det:</a:t>
                      </a:r>
                      <a:r>
                        <a:rPr lang="en-US" altLang="zh-TW" sz="11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C384L64 (25km)</a:t>
                      </a:r>
                      <a:r>
                        <a:rPr lang="en-US" altLang="zh-TW" sz="11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Ens: C192L64 (50km)</a:t>
                      </a:r>
                      <a:b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(Taiwan-centric tile arrangement)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Nested tile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Taiwan-nested tile </a:t>
                      </a:r>
                      <a:b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 km; forecast-only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initialized from global DA analysis)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Ensemble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</a:t>
                      </a: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+ 32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(12-h time-lagged forecast)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50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Cumulus scheme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SAS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Modified New SAS: Lin et al. (2022) </a:t>
                      </a: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[based on Kwon and Hong (2017)]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Cumulus scheme for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nested tile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altLang="zh-TW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100" baseline="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Tiedtke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5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static data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NCEP fix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Updated land-use, soil type (from WRF/MODIS), </a:t>
                      </a:r>
                      <a:b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vegetation fraction (from 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EUMETSAT)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Gravity wave drag scheme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 a bug 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associated with air density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Planetary boundary layer scheme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K-EDMF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 a bug associated with Prandtl number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2913078366"/>
                  </a:ext>
                </a:extLst>
              </a:tr>
              <a:tr h="8666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Assimilated observations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NCEP observation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NCEP observation</a:t>
                      </a:r>
                      <a:endParaRPr lang="en-US" altLang="zh-TW" sz="1100" baseline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those not publicly available on NOAA NOMADS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CWB-processed </a:t>
                      </a:r>
                      <a:r>
                        <a:rPr lang="en-US" altLang="zh-TW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conventional data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(early run only)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CWB-processed </a:t>
                      </a:r>
                      <a:r>
                        <a:rPr lang="en-US" altLang="zh-TW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COSMIC-2 RO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CWB-processed </a:t>
                      </a:r>
                      <a:r>
                        <a:rPr lang="en-US" altLang="zh-TW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Himawari-8 AHI</a:t>
                      </a:r>
                      <a:endParaRPr lang="zh-TW" alt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Hybrid 4DEnVar time bin width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h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h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3100161185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 assimilation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rror s</a:t>
                      </a: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pecified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using </a:t>
                      </a: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values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rror s</a:t>
                      </a: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pecified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using </a:t>
                      </a: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fractional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values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62172532-5954-3DCD-2333-53C6FA16928B}"/>
              </a:ext>
            </a:extLst>
          </p:cNvPr>
          <p:cNvSpPr txBox="1">
            <a:spLocks/>
          </p:cNvSpPr>
          <p:nvPr/>
        </p:nvSpPr>
        <p:spPr>
          <a:xfrm>
            <a:off x="743101" y="835251"/>
            <a:ext cx="7581389" cy="40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altLang="zh-TW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CWB TGFS v1 is largely based on </a:t>
            </a:r>
            <a:r>
              <a:rPr lang="en-US" altLang="zh-TW" sz="1400" dirty="0">
                <a:solidFill>
                  <a:schemeClr val="accent6">
                    <a:lumMod val="50000"/>
                  </a:schemeClr>
                </a:solidFill>
              </a:rPr>
              <a:t>NCEP GFS v15.1</a:t>
            </a:r>
            <a:r>
              <a:rPr lang="en-US" altLang="zh-TW" sz="1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with the following main differences:</a:t>
            </a:r>
            <a:endParaRPr lang="zh-TW" altLang="en-US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39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729450" y="466294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NCEP GFS v15 vs. CWB TGFS v1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3EED4EDE-7C28-9C12-8ABA-9F3EDA15A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52874"/>
              </p:ext>
            </p:extLst>
          </p:nvPr>
        </p:nvGraphicFramePr>
        <p:xfrm>
          <a:off x="228601" y="1282526"/>
          <a:ext cx="8686800" cy="382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7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TW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NCEP GFS v15.1</a:t>
                      </a:r>
                      <a:endParaRPr lang="zh-TW" altLang="en-US" sz="11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CWB TGFS v1</a:t>
                      </a:r>
                      <a:endParaRPr lang="zh-TW" altLang="en-US" sz="11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5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Global grid setting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Det: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C768L64 (13km)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Ens: C384L64 (25km) (zonal tile arrangement)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Det:</a:t>
                      </a:r>
                      <a:r>
                        <a:rPr lang="en-US" altLang="zh-TW" sz="11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1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C384L64 (25km)</a:t>
                      </a:r>
                      <a:r>
                        <a:rPr lang="en-US" altLang="zh-TW" sz="11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 Ens: C192L64 (50km)</a:t>
                      </a:r>
                      <a:b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(Taiwan-centric tile arrangement)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5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Nested tile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Taiwan-nested tile </a:t>
                      </a:r>
                      <a:br>
                        <a:rPr lang="en-US" altLang="zh-TW" sz="11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4.8 km; forecast-only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initialized from global DA analysis)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Ensemble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size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</a:t>
                      </a: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+ 32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(12-h time-lagged forecast)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50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Cumulus scheme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SAS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Modified New SAS: Lin et al. (2022) </a:t>
                      </a: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[based on Kwon and Hong (2017)]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Cumulus scheme for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nested tile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n-US" altLang="zh-TW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TW" sz="1100" baseline="0" dirty="0" err="1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Tiedtke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5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Surface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static data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NCEP fix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data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Updated land-use, soil type (from WRF/MODIS), </a:t>
                      </a:r>
                      <a:b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vegetation fraction (from 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EUMETSAT)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Gravity wave drag scheme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 a bug 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associated with air density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Planetary boundary layer scheme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K-EDMF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Fix a bug associated with Prandtl number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2913078366"/>
                  </a:ext>
                </a:extLst>
              </a:tr>
              <a:tr h="8666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Assimilated observations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NCEP observation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NCEP observation</a:t>
                      </a:r>
                      <a:endParaRPr lang="en-US" altLang="zh-TW" sz="1100" baseline="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those not publicly available on NOAA NOMADS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CWB-processed </a:t>
                      </a:r>
                      <a:r>
                        <a:rPr lang="en-US" altLang="zh-TW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conventional data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(early run only)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CWB-processed </a:t>
                      </a:r>
                      <a:r>
                        <a:rPr lang="en-US" altLang="zh-TW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COSMIC-2 RO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CWB-processed </a:t>
                      </a:r>
                      <a:r>
                        <a:rPr lang="en-US" altLang="zh-TW" sz="11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Himawari-8 AHI</a:t>
                      </a:r>
                      <a:endParaRPr lang="zh-TW" altLang="en-US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Hybrid 4DEnVar time bin width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h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h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3100161185"/>
                  </a:ext>
                </a:extLst>
              </a:tr>
              <a:tr h="22252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 assimilation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rror s</a:t>
                      </a: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pecified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using </a:t>
                      </a:r>
                      <a:r>
                        <a:rPr lang="en-US" altLang="zh-TW" sz="11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absolute </a:t>
                      </a:r>
                      <a:r>
                        <a:rPr lang="en-US" altLang="zh-TW" sz="11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values</a:t>
                      </a:r>
                      <a:endParaRPr lang="zh-TW" altLang="en-US" sz="11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rror s</a:t>
                      </a: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pecified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using </a:t>
                      </a:r>
                      <a:r>
                        <a:rPr lang="en-US" altLang="zh-TW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fractional</a:t>
                      </a:r>
                      <a:r>
                        <a:rPr lang="en-US" altLang="zh-TW" sz="11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values</a:t>
                      </a:r>
                      <a:endParaRPr lang="zh-TW" altLang="en-US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28800" marB="288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標題 1">
            <a:extLst>
              <a:ext uri="{FF2B5EF4-FFF2-40B4-BE49-F238E27FC236}">
                <a16:creationId xmlns:a16="http://schemas.microsoft.com/office/drawing/2014/main" id="{62172532-5954-3DCD-2333-53C6FA16928B}"/>
              </a:ext>
            </a:extLst>
          </p:cNvPr>
          <p:cNvSpPr txBox="1">
            <a:spLocks/>
          </p:cNvSpPr>
          <p:nvPr/>
        </p:nvSpPr>
        <p:spPr>
          <a:xfrm>
            <a:off x="743101" y="835251"/>
            <a:ext cx="7581389" cy="40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>
              <a:buClr>
                <a:schemeClr val="dk2"/>
              </a:buClr>
              <a:buSzPts val="26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1C3678">
                    <a:lumMod val="60000"/>
                    <a:lumOff val="4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CWB TGFS v1 is largely based on </a:t>
            </a:r>
            <a:r>
              <a: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FFB8A2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NCEP GFS v15.1</a:t>
            </a:r>
            <a:r>
              <a:rPr kumimoji="0" lang="en-US" altLang="zh-TW" sz="1400" b="1" i="0" u="none" strike="noStrike" kern="0" cap="none" spc="0" normalizeH="0" baseline="0" noProof="0" dirty="0">
                <a:ln>
                  <a:noFill/>
                </a:ln>
                <a:solidFill>
                  <a:srgbClr val="1C3678">
                    <a:lumMod val="60000"/>
                    <a:lumOff val="4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, with the following main differences:</a:t>
            </a:r>
            <a:endParaRPr kumimoji="0" lang="zh-TW" altLang="en-US" sz="1400" b="1" i="0" u="none" strike="noStrike" kern="0" cap="none" spc="0" normalizeH="0" baseline="0" noProof="0" dirty="0">
              <a:ln>
                <a:noFill/>
              </a:ln>
              <a:solidFill>
                <a:srgbClr val="1C3678">
                  <a:lumMod val="60000"/>
                  <a:lumOff val="40000"/>
                </a:srgbClr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E1DF9003-5C3C-9EE4-A698-B3DF57095840}"/>
              </a:ext>
            </a:extLst>
          </p:cNvPr>
          <p:cNvGrpSpPr/>
          <p:nvPr/>
        </p:nvGrpSpPr>
        <p:grpSpPr>
          <a:xfrm>
            <a:off x="484908" y="1683327"/>
            <a:ext cx="4287983" cy="2334491"/>
            <a:chOff x="484908" y="1683327"/>
            <a:chExt cx="4287983" cy="2334491"/>
          </a:xfrm>
        </p:grpSpPr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id="{799FBE54-A4C7-22A0-8324-FD077B105559}"/>
                </a:ext>
              </a:extLst>
            </p:cNvPr>
            <p:cNvSpPr/>
            <p:nvPr/>
          </p:nvSpPr>
          <p:spPr>
            <a:xfrm>
              <a:off x="484908" y="2292927"/>
              <a:ext cx="3941619" cy="122612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44000" rIns="144000" rtlCol="0" anchor="ctr"/>
            <a:lstStyle/>
            <a:p>
              <a:r>
                <a:rPr lang="en-US" altLang="zh-TW" b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Main inferiorities to NCEP GFS:</a:t>
              </a:r>
            </a:p>
            <a:p>
              <a:pPr marL="216000" indent="-216000">
                <a:buClrTx/>
                <a:buAutoNum type="arabicParenR"/>
              </a:pPr>
              <a:r>
                <a:rPr lang="en-US" altLang="zh-TW" b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Lower resolution (25 vs. 13 km)</a:t>
              </a:r>
            </a:p>
            <a:p>
              <a:pPr marL="216000" indent="-216000">
                <a:buClrTx/>
                <a:buAutoNum type="arabicParenR"/>
              </a:pPr>
              <a:r>
                <a:rPr lang="en-US" altLang="zh-TW" b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Fewer ensemble members (32(+32) vs. 80)</a:t>
              </a:r>
            </a:p>
            <a:p>
              <a:pPr marL="216000" indent="-216000">
                <a:buClrTx/>
                <a:buAutoNum type="arabicParenR"/>
              </a:pPr>
              <a:r>
                <a:rPr lang="en-US" altLang="zh-TW" b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Fewer observations assimilated</a:t>
              </a:r>
              <a:endParaRPr lang="zh-TW" altLang="en-US" b="1" dirty="0">
                <a:solidFill>
                  <a:srgbClr val="002060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5" name="直線單箭頭接點 4">
              <a:extLst>
                <a:ext uri="{FF2B5EF4-FFF2-40B4-BE49-F238E27FC236}">
                  <a16:creationId xmlns:a16="http://schemas.microsoft.com/office/drawing/2014/main" id="{95CF6D15-8DBB-A58A-555C-85CF596A0D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6528" y="1683327"/>
              <a:ext cx="346363" cy="817419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C1C9399F-FF4D-DCF2-F3CB-6B868D9019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6528" y="2396836"/>
              <a:ext cx="339436" cy="356756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4F3D408D-D1C9-1377-08D6-F43045E277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6528" y="3276600"/>
              <a:ext cx="339436" cy="741218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970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>
            <a:extLst>
              <a:ext uri="{FF2B5EF4-FFF2-40B4-BE49-F238E27FC236}">
                <a16:creationId xmlns:a16="http://schemas.microsoft.com/office/drawing/2014/main" id="{D436EE63-EACB-8653-AEBF-952C69085DCE}"/>
              </a:ext>
            </a:extLst>
          </p:cNvPr>
          <p:cNvSpPr txBox="1"/>
          <p:nvPr/>
        </p:nvSpPr>
        <p:spPr>
          <a:xfrm>
            <a:off x="5346911" y="1009454"/>
            <a:ext cx="26730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Scorecard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–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Green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Red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:</a:t>
            </a:r>
            <a:b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</a:b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TGFS is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Better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Worse</a:t>
            </a: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than CWBGFS</a:t>
            </a:r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294F9927-D2CF-A04E-7446-613975792255}"/>
              </a:ext>
            </a:extLst>
          </p:cNvPr>
          <p:cNvGrpSpPr/>
          <p:nvPr/>
        </p:nvGrpSpPr>
        <p:grpSpPr>
          <a:xfrm>
            <a:off x="909427" y="2509804"/>
            <a:ext cx="4005798" cy="1962580"/>
            <a:chOff x="266643" y="3100949"/>
            <a:chExt cx="7685535" cy="3291389"/>
          </a:xfrm>
        </p:grpSpPr>
        <p:pic>
          <p:nvPicPr>
            <p:cNvPr id="6" name="內容版面配置區 4">
              <a:extLst>
                <a:ext uri="{FF2B5EF4-FFF2-40B4-BE49-F238E27FC236}">
                  <a16:creationId xmlns:a16="http://schemas.microsoft.com/office/drawing/2014/main" id="{5DAC9A05-2068-CF43-E7C7-74300CEAA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643" y="3100950"/>
              <a:ext cx="3655506" cy="3291388"/>
            </a:xfrm>
            <a:prstGeom prst="rect">
              <a:avLst/>
            </a:prstGeom>
          </p:spPr>
        </p:pic>
        <p:pic>
          <p:nvPicPr>
            <p:cNvPr id="7" name="內容版面配置區 4">
              <a:extLst>
                <a:ext uri="{FF2B5EF4-FFF2-40B4-BE49-F238E27FC236}">
                  <a16:creationId xmlns:a16="http://schemas.microsoft.com/office/drawing/2014/main" id="{288D4388-EA96-0E58-72DD-EEBD45C2E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0934" y="3100949"/>
              <a:ext cx="3641244" cy="3272453"/>
            </a:xfrm>
            <a:prstGeom prst="rect">
              <a:avLst/>
            </a:prstGeom>
          </p:spPr>
        </p:pic>
      </p:grpSp>
      <p:pic>
        <p:nvPicPr>
          <p:cNvPr id="8" name="內容版面配置區 4">
            <a:extLst>
              <a:ext uri="{FF2B5EF4-FFF2-40B4-BE49-F238E27FC236}">
                <a16:creationId xmlns:a16="http://schemas.microsoft.com/office/drawing/2014/main" id="{66473BC3-7CE2-BB74-D639-627B94451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" b="46639"/>
          <a:stretch/>
        </p:blipFill>
        <p:spPr>
          <a:xfrm>
            <a:off x="606377" y="1374635"/>
            <a:ext cx="2312720" cy="1237473"/>
          </a:xfrm>
          <a:prstGeom prst="rect">
            <a:avLst/>
          </a:prstGeom>
        </p:spPr>
      </p:pic>
      <p:pic>
        <p:nvPicPr>
          <p:cNvPr id="9" name="內容版面配置區 4">
            <a:extLst>
              <a:ext uri="{FF2B5EF4-FFF2-40B4-BE49-F238E27FC236}">
                <a16:creationId xmlns:a16="http://schemas.microsoft.com/office/drawing/2014/main" id="{3627062E-3D45-FFF4-EAB9-3940263B60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b="46492"/>
          <a:stretch/>
        </p:blipFill>
        <p:spPr>
          <a:xfrm>
            <a:off x="2833546" y="1377744"/>
            <a:ext cx="2203811" cy="123747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64DBB51-23A5-E989-4432-4D9B2B00F839}"/>
              </a:ext>
            </a:extLst>
          </p:cNvPr>
          <p:cNvSpPr txBox="1"/>
          <p:nvPr/>
        </p:nvSpPr>
        <p:spPr>
          <a:xfrm>
            <a:off x="2068354" y="1123472"/>
            <a:ext cx="1599212" cy="269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zh-TW" sz="1100" b="1" kern="1200" dirty="0">
                <a:solidFill>
                  <a:srgbClr val="0070C0"/>
                </a:solidFill>
                <a:ea typeface="微軟正黑體" panose="020B0604030504040204" pitchFamily="34" charset="-120"/>
              </a:rPr>
              <a:t>500-hPa Height ACC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C464FDA-E5F5-C754-8559-9C0E6AF18885}"/>
              </a:ext>
            </a:extLst>
          </p:cNvPr>
          <p:cNvSpPr txBox="1"/>
          <p:nvPr/>
        </p:nvSpPr>
        <p:spPr>
          <a:xfrm>
            <a:off x="1394408" y="1298948"/>
            <a:ext cx="838328" cy="223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zh-TW" sz="1050" b="1" kern="1200" dirty="0">
                <a:solidFill>
                  <a:prstClr val="black"/>
                </a:solidFill>
                <a:ea typeface="微軟正黑體" panose="020B0604030504040204" pitchFamily="34" charset="-120"/>
              </a:rPr>
              <a:t>NH (20-80N)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DE916C0-9155-19B4-64ED-6223A22343E7}"/>
              </a:ext>
            </a:extLst>
          </p:cNvPr>
          <p:cNvSpPr txBox="1"/>
          <p:nvPr/>
        </p:nvSpPr>
        <p:spPr>
          <a:xfrm>
            <a:off x="3531763" y="1298948"/>
            <a:ext cx="824195" cy="223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zh-TW" sz="1050" b="1" kern="1200" dirty="0">
                <a:solidFill>
                  <a:prstClr val="black"/>
                </a:solidFill>
                <a:ea typeface="微軟正黑體" panose="020B0604030504040204" pitchFamily="34" charset="-120"/>
              </a:rPr>
              <a:t>SH (20-80S)</a:t>
            </a: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3949E424-02C7-5F1E-58C1-516D5785B55E}"/>
              </a:ext>
            </a:extLst>
          </p:cNvPr>
          <p:cNvSpPr/>
          <p:nvPr/>
        </p:nvSpPr>
        <p:spPr>
          <a:xfrm>
            <a:off x="677088" y="4472384"/>
            <a:ext cx="4334918" cy="642860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zh-TW" sz="1125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1125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ꟷꟷꟷꟷ</a:t>
            </a:r>
            <a:r>
              <a:rPr lang="zh-TW" altLang="en-US" sz="1125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1125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CWBGFS (18 km; DA at 25 km with “EC bogus data”)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zh-TW" sz="1125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r>
              <a:rPr lang="en-US" altLang="zh-TW" sz="1125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ꟷꟷꟷꟷ</a:t>
            </a:r>
            <a:r>
              <a:rPr lang="zh-TW" altLang="en-US" sz="1125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altLang="en-US" sz="1125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125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TGFS (C384;</a:t>
            </a:r>
            <a:r>
              <a:rPr lang="zh-TW" altLang="en-US" sz="1125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125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sz="1125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125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km)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zh-TW" sz="1125" b="1" dirty="0">
                <a:solidFill>
                  <a:srgbClr val="008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125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125" b="1" dirty="0">
                <a:solidFill>
                  <a:srgbClr val="008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ꟷꟷꟷꟷ</a:t>
            </a:r>
            <a:r>
              <a:rPr lang="zh-TW" altLang="en-US" sz="1125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1125" b="1" dirty="0">
                <a:solidFill>
                  <a:srgbClr val="008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NCEP GFS (C768;</a:t>
            </a:r>
            <a:r>
              <a:rPr lang="zh-TW" altLang="en-US" sz="1125" b="1" dirty="0">
                <a:solidFill>
                  <a:srgbClr val="008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125" b="1" dirty="0">
                <a:solidFill>
                  <a:srgbClr val="008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 km)</a:t>
            </a:r>
          </a:p>
          <a:p>
            <a:pPr>
              <a:lnSpc>
                <a:spcPct val="90000"/>
              </a:lnSpc>
              <a:buClrTx/>
              <a:buFontTx/>
              <a:buNone/>
              <a:defRPr/>
            </a:pPr>
            <a:r>
              <a:rPr lang="en-US" altLang="zh-TW" sz="1125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125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125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ꟷꟷꟷꟷ</a:t>
            </a:r>
            <a:r>
              <a:rPr lang="zh-TW" altLang="en-US" sz="1125" b="1" dirty="0">
                <a:solidFill>
                  <a:prstClr val="black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en-US" altLang="zh-TW" sz="1125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ECMWF IFS (9 km)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44F2686-7280-DA26-2EFA-D8CF954063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4"/>
          <a:stretch/>
        </p:blipFill>
        <p:spPr>
          <a:xfrm>
            <a:off x="5410905" y="1418364"/>
            <a:ext cx="3090126" cy="31238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67D7360D-D792-97BA-DBE3-0ECE8D938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73287" y="4565829"/>
            <a:ext cx="1627744" cy="438582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5E74F286-89D4-02F9-A4F2-219256FF39AA}"/>
              </a:ext>
            </a:extLst>
          </p:cNvPr>
          <p:cNvSpPr txBox="1"/>
          <p:nvPr/>
        </p:nvSpPr>
        <p:spPr>
          <a:xfrm>
            <a:off x="6824685" y="4985085"/>
            <a:ext cx="17812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zh-TW" sz="900" kern="1200" dirty="0">
                <a:solidFill>
                  <a:prstClr val="black"/>
                </a:solidFill>
                <a:ea typeface="微軟正黑體" panose="020B0604030504040204" pitchFamily="34" charset="-120"/>
              </a:rPr>
              <a:t>Verified against NCEP analysis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C4D5DD8-90A8-306E-BEEC-5553A2E96B5D}"/>
              </a:ext>
            </a:extLst>
          </p:cNvPr>
          <p:cNvSpPr/>
          <p:nvPr/>
        </p:nvSpPr>
        <p:spPr>
          <a:xfrm>
            <a:off x="6841272" y="747808"/>
            <a:ext cx="18026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Calibri" panose="020F0502020204030204" pitchFamily="34" charset="0"/>
              </a:rPr>
              <a:t>2021/01/01 ~ 2021/10/21</a:t>
            </a:r>
          </a:p>
        </p:txBody>
      </p:sp>
      <p:sp>
        <p:nvSpPr>
          <p:cNvPr id="22" name="Google Shape;138;p19">
            <a:extLst>
              <a:ext uri="{FF2B5EF4-FFF2-40B4-BE49-F238E27FC236}">
                <a16:creationId xmlns:a16="http://schemas.microsoft.com/office/drawing/2014/main" id="{E0E00624-4BC3-B17B-6935-F5D6DCA20B20}"/>
              </a:ext>
            </a:extLst>
          </p:cNvPr>
          <p:cNvSpPr txBox="1">
            <a:spLocks/>
          </p:cNvSpPr>
          <p:nvPr/>
        </p:nvSpPr>
        <p:spPr>
          <a:xfrm>
            <a:off x="729450" y="571122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altLang="zh-TW" dirty="0"/>
              <a:t>TGFS v1 semi-operational test: 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gmcp.cwb.gov.tw/GVER/c104/TFV3_OP_2022_vNCEPc/00Z/allmodel/daily/dieoff/cordieoff_HGT_P500_G2SHX.png">
            <a:extLst>
              <a:ext uri="{FF2B5EF4-FFF2-40B4-BE49-F238E27FC236}">
                <a16:creationId xmlns:a16="http://schemas.microsoft.com/office/drawing/2014/main" id="{ADE746EA-835E-02C2-86C0-C97139A46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190" y="2514642"/>
            <a:ext cx="1902093" cy="19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gmcp.cwb.gov.tw/GVER/c104/TFV3_OP_2022_vNCEPc/00Z/allmodel/daily/dieoff/cordieoff_HGT_P500_G2NHX.png">
            <a:extLst>
              <a:ext uri="{FF2B5EF4-FFF2-40B4-BE49-F238E27FC236}">
                <a16:creationId xmlns:a16="http://schemas.microsoft.com/office/drawing/2014/main" id="{CF730185-785C-D0F1-2988-518504C7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24" y="2520941"/>
            <a:ext cx="1902093" cy="19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gmcp.cwb.gov.tw/GVER/c104/TFV3_OP_2022_vNCEPc/00Z/allmodel/daily/cor/cor_day5_HGT_P500_G2SHX.png">
            <a:extLst>
              <a:ext uri="{FF2B5EF4-FFF2-40B4-BE49-F238E27FC236}">
                <a16:creationId xmlns:a16="http://schemas.microsoft.com/office/drawing/2014/main" id="{40198394-E31A-A62F-5BA6-516AF2076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68"/>
          <a:stretch/>
        </p:blipFill>
        <p:spPr bwMode="auto">
          <a:xfrm>
            <a:off x="2726632" y="1387291"/>
            <a:ext cx="2303683" cy="12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gmcp.cwb.gov.tw/GVER/c104/TFV3_OP_2022_vNCEPc/00Z/allmodel/daily/cor/cor_day5_HGT_P500_G2NHX.png">
            <a:extLst>
              <a:ext uri="{FF2B5EF4-FFF2-40B4-BE49-F238E27FC236}">
                <a16:creationId xmlns:a16="http://schemas.microsoft.com/office/drawing/2014/main" id="{06A14041-54B1-CF0D-2BED-9DFD62992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 b="47484"/>
          <a:stretch/>
        </p:blipFill>
        <p:spPr bwMode="auto">
          <a:xfrm>
            <a:off x="603363" y="1376802"/>
            <a:ext cx="2249345" cy="122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BD2EE21-3A95-569D-4120-48BBA8A951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05" y="1418364"/>
            <a:ext cx="3090126" cy="312384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436EE63-EACB-8653-AEBF-952C69085DCE}"/>
              </a:ext>
            </a:extLst>
          </p:cNvPr>
          <p:cNvSpPr txBox="1"/>
          <p:nvPr/>
        </p:nvSpPr>
        <p:spPr>
          <a:xfrm>
            <a:off x="5346911" y="1009454"/>
            <a:ext cx="26730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Scorecard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–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Green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Red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:</a:t>
            </a:r>
            <a:b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TGFS is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Better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Worse</a:t>
            </a: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than CWBGFS</a:t>
            </a:r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4DBB51-23A5-E989-4432-4D9B2B00F839}"/>
              </a:ext>
            </a:extLst>
          </p:cNvPr>
          <p:cNvSpPr txBox="1"/>
          <p:nvPr/>
        </p:nvSpPr>
        <p:spPr>
          <a:xfrm>
            <a:off x="2068354" y="1123472"/>
            <a:ext cx="1599212" cy="269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"/>
                <a:sym typeface="Arial"/>
              </a:rPr>
              <a:t>500-hPa Height ACC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C464FDA-E5F5-C754-8559-9C0E6AF18885}"/>
              </a:ext>
            </a:extLst>
          </p:cNvPr>
          <p:cNvSpPr txBox="1"/>
          <p:nvPr/>
        </p:nvSpPr>
        <p:spPr>
          <a:xfrm>
            <a:off x="1394408" y="1298948"/>
            <a:ext cx="838328" cy="223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"/>
                <a:sym typeface="Arial"/>
              </a:rPr>
              <a:t>NH (20-80N)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DE916C0-9155-19B4-64ED-6223A22343E7}"/>
              </a:ext>
            </a:extLst>
          </p:cNvPr>
          <p:cNvSpPr txBox="1"/>
          <p:nvPr/>
        </p:nvSpPr>
        <p:spPr>
          <a:xfrm>
            <a:off x="3531763" y="1298948"/>
            <a:ext cx="824195" cy="223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"/>
                <a:sym typeface="Arial"/>
              </a:rPr>
              <a:t>SH (20-80S)</a:t>
            </a: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3949E424-02C7-5F1E-58C1-516D5785B55E}"/>
              </a:ext>
            </a:extLst>
          </p:cNvPr>
          <p:cNvSpPr/>
          <p:nvPr/>
        </p:nvSpPr>
        <p:spPr>
          <a:xfrm>
            <a:off x="677088" y="4472384"/>
            <a:ext cx="4334918" cy="642860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ꟷꟷꟷꟷ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CWBGFS (18 km; DA at 25 km with “EC bogus data”)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ꟷꟷꟷꟷ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 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TGFS (C384;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25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km)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ꟷꟷꟷꟷ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NCEP GFS (C768;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13 km)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ꟷꟷꟷꟷ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ECMWF IFS (9 km)</a:t>
            </a: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67D7360D-D792-97BA-DBE3-0ECE8D938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73288" y="4565829"/>
            <a:ext cx="1627744" cy="438582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5E74F286-89D4-02F9-A4F2-219256FF39AA}"/>
              </a:ext>
            </a:extLst>
          </p:cNvPr>
          <p:cNvSpPr txBox="1"/>
          <p:nvPr/>
        </p:nvSpPr>
        <p:spPr>
          <a:xfrm>
            <a:off x="6824686" y="4985085"/>
            <a:ext cx="17812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"/>
                <a:sym typeface="Arial"/>
              </a:rPr>
              <a:t>Verified against NCEP analysis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C4D5DD8-90A8-306E-BEEC-5553A2E96B5D}"/>
              </a:ext>
            </a:extLst>
          </p:cNvPr>
          <p:cNvSpPr/>
          <p:nvPr/>
        </p:nvSpPr>
        <p:spPr>
          <a:xfrm>
            <a:off x="6841272" y="747808"/>
            <a:ext cx="18026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2022/01/01 ~ 2022/12/31</a:t>
            </a:r>
          </a:p>
        </p:txBody>
      </p:sp>
      <p:sp>
        <p:nvSpPr>
          <p:cNvPr id="22" name="Google Shape;138;p19">
            <a:extLst>
              <a:ext uri="{FF2B5EF4-FFF2-40B4-BE49-F238E27FC236}">
                <a16:creationId xmlns:a16="http://schemas.microsoft.com/office/drawing/2014/main" id="{E0E00624-4BC3-B17B-6935-F5D6DCA20B20}"/>
              </a:ext>
            </a:extLst>
          </p:cNvPr>
          <p:cNvSpPr txBox="1">
            <a:spLocks/>
          </p:cNvSpPr>
          <p:nvPr/>
        </p:nvSpPr>
        <p:spPr>
          <a:xfrm>
            <a:off x="729450" y="571122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Raleway"/>
                <a:sym typeface="Raleway"/>
              </a:rPr>
              <a:t>TGFS v1 semi-operational test: </a:t>
            </a:r>
            <a:r>
              <a:rPr kumimoji="0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FFB8A2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2022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44906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://gmcp.cwb.gov.tw/GVER/c104/TFV3_OP_2023H1_vNCEPc/00Z/allmodel/daily/dieoff/cordieoff_HGT_P500_G2SHX.png">
            <a:extLst>
              <a:ext uri="{FF2B5EF4-FFF2-40B4-BE49-F238E27FC236}">
                <a16:creationId xmlns:a16="http://schemas.microsoft.com/office/drawing/2014/main" id="{5D6BDE67-26EA-904F-B61D-9A428240C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37" y="2513287"/>
            <a:ext cx="1911896" cy="19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gmcp.cwb.gov.tw/GVER/c104/TFV3_OP_2023H1_vNCEPc/00Z/allmodel/daily/dieoff/cordieoff_HGT_P500_G2NHX.png">
            <a:extLst>
              <a:ext uri="{FF2B5EF4-FFF2-40B4-BE49-F238E27FC236}">
                <a16:creationId xmlns:a16="http://schemas.microsoft.com/office/drawing/2014/main" id="{9C4EA287-DB28-3530-5D09-0B3814C20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31" y="2519603"/>
            <a:ext cx="1911896" cy="19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gmcp.cwb.gov.tw/GVER/c104/TFV3_OP_2023H1_vNCEPc/00Z/allmodel/daily/cor/cor_day5_HGT_P500_G2SHX.png">
            <a:extLst>
              <a:ext uri="{FF2B5EF4-FFF2-40B4-BE49-F238E27FC236}">
                <a16:creationId xmlns:a16="http://schemas.microsoft.com/office/drawing/2014/main" id="{D42FBCEA-78EA-D7BA-8252-B949C4630E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7"/>
          <a:stretch/>
        </p:blipFill>
        <p:spPr bwMode="auto">
          <a:xfrm>
            <a:off x="2731074" y="1383081"/>
            <a:ext cx="2300240" cy="12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gmcp.cwb.gov.tw/GVER/c104/TFV3_OP_2023H1_vNCEPc/00Z/allmodel/daily/cor/cor_day5_HGT_P500_G2NHX.png">
            <a:extLst>
              <a:ext uri="{FF2B5EF4-FFF2-40B4-BE49-F238E27FC236}">
                <a16:creationId xmlns:a16="http://schemas.microsoft.com/office/drawing/2014/main" id="{6C0D72F8-4E20-A64E-0250-28B955F3B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1" b="47355"/>
          <a:stretch/>
        </p:blipFill>
        <p:spPr bwMode="auto">
          <a:xfrm>
            <a:off x="602364" y="1379107"/>
            <a:ext cx="2245674" cy="12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25DDAA2A-9E3B-7FD9-68EA-1B26214EAB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05" y="1418364"/>
            <a:ext cx="3090126" cy="312384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D436EE63-EACB-8653-AEBF-952C69085DCE}"/>
              </a:ext>
            </a:extLst>
          </p:cNvPr>
          <p:cNvSpPr txBox="1"/>
          <p:nvPr/>
        </p:nvSpPr>
        <p:spPr>
          <a:xfrm>
            <a:off x="5346911" y="1009454"/>
            <a:ext cx="2673067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Scorecard</a:t>
            </a: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–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Green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Red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:</a:t>
            </a:r>
            <a:b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</a:b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TGFS is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Better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Worse</a:t>
            </a:r>
            <a:r>
              <a:rPr kumimoji="0" lang="zh-TW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 </a:t>
            </a: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Arial"/>
                <a:sym typeface="Arial"/>
              </a:rPr>
              <a:t>than CWBGFS</a:t>
            </a:r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64DBB51-23A5-E989-4432-4D9B2B00F839}"/>
              </a:ext>
            </a:extLst>
          </p:cNvPr>
          <p:cNvSpPr txBox="1"/>
          <p:nvPr/>
        </p:nvSpPr>
        <p:spPr>
          <a:xfrm>
            <a:off x="2068354" y="1123472"/>
            <a:ext cx="1599212" cy="2698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"/>
                <a:sym typeface="Arial"/>
              </a:rPr>
              <a:t>500-hPa Height ACC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C464FDA-E5F5-C754-8559-9C0E6AF18885}"/>
              </a:ext>
            </a:extLst>
          </p:cNvPr>
          <p:cNvSpPr txBox="1"/>
          <p:nvPr/>
        </p:nvSpPr>
        <p:spPr>
          <a:xfrm>
            <a:off x="1394408" y="1298948"/>
            <a:ext cx="838328" cy="223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"/>
                <a:sym typeface="Arial"/>
              </a:rPr>
              <a:t>NH (20-80N)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9DE916C0-9155-19B4-64ED-6223A22343E7}"/>
              </a:ext>
            </a:extLst>
          </p:cNvPr>
          <p:cNvSpPr txBox="1"/>
          <p:nvPr/>
        </p:nvSpPr>
        <p:spPr>
          <a:xfrm>
            <a:off x="3531763" y="1298948"/>
            <a:ext cx="824195" cy="223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"/>
                <a:sym typeface="Arial"/>
              </a:rPr>
              <a:t>SH (20-80S)</a:t>
            </a: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3949E424-02C7-5F1E-58C1-516D5785B55E}"/>
              </a:ext>
            </a:extLst>
          </p:cNvPr>
          <p:cNvSpPr/>
          <p:nvPr/>
        </p:nvSpPr>
        <p:spPr>
          <a:xfrm>
            <a:off x="677088" y="4472384"/>
            <a:ext cx="4334918" cy="642860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ꟷꟷꟷꟷ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CWBGFS (18 km; DA at 25 km with “EC bogus data”)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ꟷꟷꟷꟷ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 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TGFS (C384;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25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km)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ꟷꟷꟷꟷ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NCEP GFS (C768;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13 km)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ꟷꟷꟷꟷ</a:t>
            </a:r>
            <a:r>
              <a:rPr kumimoji="0" lang="zh-TW" altLang="en-US" sz="1125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  </a:t>
            </a:r>
            <a:r>
              <a:rPr kumimoji="0" lang="en-US" altLang="zh-TW" sz="1125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ECMWF IFS (9 km)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784B5CC4-BACF-A975-F025-580ACA654891}"/>
              </a:ext>
            </a:extLst>
          </p:cNvPr>
          <p:cNvGrpSpPr/>
          <p:nvPr/>
        </p:nvGrpSpPr>
        <p:grpSpPr>
          <a:xfrm>
            <a:off x="6824686" y="4565829"/>
            <a:ext cx="1781257" cy="650088"/>
            <a:chOff x="8925240" y="5617416"/>
            <a:chExt cx="2375009" cy="866784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67D7360D-D792-97BA-DBE3-0ECE8D938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8990042" y="5617416"/>
              <a:ext cx="2170325" cy="584776"/>
            </a:xfrm>
            <a:prstGeom prst="rect">
              <a:avLst/>
            </a:prstGeom>
          </p:spPr>
        </p:pic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5E74F286-89D4-02F9-A4F2-219256FF39AA}"/>
                </a:ext>
              </a:extLst>
            </p:cNvPr>
            <p:cNvSpPr txBox="1"/>
            <p:nvPr/>
          </p:nvSpPr>
          <p:spPr>
            <a:xfrm>
              <a:off x="8925240" y="6176424"/>
              <a:ext cx="237500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軟正黑體" panose="020B0604030504040204" pitchFamily="34" charset="-120"/>
                  <a:cs typeface="Arial"/>
                  <a:sym typeface="Arial"/>
                </a:rPr>
                <a:t>Verified against NCEP analysis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1C4D5DD8-90A8-306E-BEEC-5553A2E96B5D}"/>
              </a:ext>
            </a:extLst>
          </p:cNvPr>
          <p:cNvSpPr/>
          <p:nvPr/>
        </p:nvSpPr>
        <p:spPr>
          <a:xfrm>
            <a:off x="6841272" y="747808"/>
            <a:ext cx="18026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2023/01/01 ~ 2023/06/30</a:t>
            </a:r>
          </a:p>
        </p:txBody>
      </p:sp>
      <p:sp>
        <p:nvSpPr>
          <p:cNvPr id="22" name="Google Shape;138;p19">
            <a:extLst>
              <a:ext uri="{FF2B5EF4-FFF2-40B4-BE49-F238E27FC236}">
                <a16:creationId xmlns:a16="http://schemas.microsoft.com/office/drawing/2014/main" id="{E0E00624-4BC3-B17B-6935-F5D6DCA20B20}"/>
              </a:ext>
            </a:extLst>
          </p:cNvPr>
          <p:cNvSpPr txBox="1">
            <a:spLocks/>
          </p:cNvSpPr>
          <p:nvPr/>
        </p:nvSpPr>
        <p:spPr>
          <a:xfrm>
            <a:off x="729450" y="571122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Raleway"/>
                <a:sym typeface="Raleway"/>
              </a:rPr>
              <a:t>TGFS v1 semi-operational test: </a:t>
            </a:r>
            <a:r>
              <a:rPr kumimoji="0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FFB8A2">
                    <a:lumMod val="50000"/>
                  </a:srgbClr>
                </a:solidFill>
                <a:effectLst/>
                <a:uLnTx/>
                <a:uFillTx/>
                <a:latin typeface="Raleway"/>
                <a:sym typeface="Raleway"/>
              </a:rPr>
              <a:t>2023H1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10658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8;p19">
            <a:extLst>
              <a:ext uri="{FF2B5EF4-FFF2-40B4-BE49-F238E27FC236}">
                <a16:creationId xmlns:a16="http://schemas.microsoft.com/office/drawing/2014/main" id="{90165DE9-6E88-7E8B-B8A9-304AA168D4F1}"/>
              </a:ext>
            </a:extLst>
          </p:cNvPr>
          <p:cNvSpPr txBox="1">
            <a:spLocks/>
          </p:cNvSpPr>
          <p:nvPr/>
        </p:nvSpPr>
        <p:spPr>
          <a:xfrm>
            <a:off x="729450" y="571122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tabLst/>
              <a:defRPr/>
            </a:pPr>
            <a:r>
              <a:rPr kumimoji="0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Raleway"/>
                <a:sym typeface="Raleway"/>
              </a:rPr>
              <a:t>TGFS v1 semi-operational test: </a:t>
            </a:r>
            <a:r>
              <a:rPr kumimoji="0" lang="en-US" altLang="zh-TW" sz="2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Raleway"/>
                <a:sym typeface="Raleway"/>
              </a:rPr>
              <a:t>Taiwan nested tile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Raleway"/>
              <a:sym typeface="Raleway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D2472AFA-22C5-E207-B400-9D1228FA6206}"/>
              </a:ext>
            </a:extLst>
          </p:cNvPr>
          <p:cNvGrpSpPr/>
          <p:nvPr/>
        </p:nvGrpSpPr>
        <p:grpSpPr>
          <a:xfrm>
            <a:off x="1797419" y="1128976"/>
            <a:ext cx="5146582" cy="3900224"/>
            <a:chOff x="2431804" y="1125842"/>
            <a:chExt cx="7010400" cy="531267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96B056A-0EEF-3E87-7143-8A79DA9E2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1804" y="1182447"/>
              <a:ext cx="7010400" cy="5256072"/>
            </a:xfrm>
            <a:prstGeom prst="rect">
              <a:avLst/>
            </a:prstGeom>
          </p:spPr>
        </p:pic>
        <p:sp>
          <p:nvSpPr>
            <p:cNvPr id="9" name="矩形 6">
              <a:extLst>
                <a:ext uri="{FF2B5EF4-FFF2-40B4-BE49-F238E27FC236}">
                  <a16:creationId xmlns:a16="http://schemas.microsoft.com/office/drawing/2014/main" id="{B538EE4A-36CE-550B-E701-EDBF5611F070}"/>
                </a:ext>
              </a:extLst>
            </p:cNvPr>
            <p:cNvSpPr/>
            <p:nvPr/>
          </p:nvSpPr>
          <p:spPr>
            <a:xfrm>
              <a:off x="4518511" y="3035151"/>
              <a:ext cx="95223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altLang="zh-TW" b="1" kern="12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Day 1</a:t>
              </a:r>
            </a:p>
          </p:txBody>
        </p:sp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DEEABCC-71CD-6E0B-C075-0B23B27A4D5E}"/>
                </a:ext>
              </a:extLst>
            </p:cNvPr>
            <p:cNvSpPr/>
            <p:nvPr/>
          </p:nvSpPr>
          <p:spPr>
            <a:xfrm>
              <a:off x="4839563" y="3810483"/>
              <a:ext cx="95223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altLang="zh-TW" b="1" kern="1200" dirty="0">
                  <a:solidFill>
                    <a:srgbClr val="33CC33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Day 2</a:t>
              </a:r>
            </a:p>
          </p:txBody>
        </p:sp>
        <p:sp>
          <p:nvSpPr>
            <p:cNvPr id="11" name="矩形 6">
              <a:extLst>
                <a:ext uri="{FF2B5EF4-FFF2-40B4-BE49-F238E27FC236}">
                  <a16:creationId xmlns:a16="http://schemas.microsoft.com/office/drawing/2014/main" id="{2B8F1700-8A04-6ECF-F358-6EB43213D4DA}"/>
                </a:ext>
              </a:extLst>
            </p:cNvPr>
            <p:cNvSpPr/>
            <p:nvPr/>
          </p:nvSpPr>
          <p:spPr>
            <a:xfrm>
              <a:off x="5172345" y="4200520"/>
              <a:ext cx="95223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altLang="zh-TW" b="1" kern="1200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Day 3</a:t>
              </a:r>
            </a:p>
          </p:txBody>
        </p:sp>
        <p:sp>
          <p:nvSpPr>
            <p:cNvPr id="12" name="矩形 6">
              <a:extLst>
                <a:ext uri="{FF2B5EF4-FFF2-40B4-BE49-F238E27FC236}">
                  <a16:creationId xmlns:a16="http://schemas.microsoft.com/office/drawing/2014/main" id="{A1734E26-99D9-221B-C831-1AE06C34F27B}"/>
                </a:ext>
              </a:extLst>
            </p:cNvPr>
            <p:cNvSpPr/>
            <p:nvPr/>
          </p:nvSpPr>
          <p:spPr>
            <a:xfrm>
              <a:off x="5547487" y="4583700"/>
              <a:ext cx="95223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altLang="zh-TW" b="1" kern="1200" dirty="0">
                  <a:solidFill>
                    <a:srgbClr val="C0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Day 4</a:t>
              </a:r>
            </a:p>
          </p:txBody>
        </p:sp>
        <p:sp>
          <p:nvSpPr>
            <p:cNvPr id="13" name="矩形 6">
              <a:extLst>
                <a:ext uri="{FF2B5EF4-FFF2-40B4-BE49-F238E27FC236}">
                  <a16:creationId xmlns:a16="http://schemas.microsoft.com/office/drawing/2014/main" id="{5F0EC61E-7B7F-4684-DE64-6EE565BAAEAE}"/>
                </a:ext>
              </a:extLst>
            </p:cNvPr>
            <p:cNvSpPr/>
            <p:nvPr/>
          </p:nvSpPr>
          <p:spPr>
            <a:xfrm>
              <a:off x="3448656" y="4530292"/>
              <a:ext cx="95223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altLang="zh-TW" b="1" kern="1200" dirty="0">
                  <a:solidFill>
                    <a:srgbClr val="00EBE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Day 5</a:t>
              </a:r>
            </a:p>
          </p:txBody>
        </p:sp>
        <p:sp>
          <p:nvSpPr>
            <p:cNvPr id="14" name="矩形 6">
              <a:extLst>
                <a:ext uri="{FF2B5EF4-FFF2-40B4-BE49-F238E27FC236}">
                  <a16:creationId xmlns:a16="http://schemas.microsoft.com/office/drawing/2014/main" id="{18F5ECC3-9ED7-D793-1672-75717B05C791}"/>
                </a:ext>
              </a:extLst>
            </p:cNvPr>
            <p:cNvSpPr/>
            <p:nvPr/>
          </p:nvSpPr>
          <p:spPr>
            <a:xfrm>
              <a:off x="3810593" y="4854108"/>
              <a:ext cx="95223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altLang="zh-TW" b="1" kern="1200" dirty="0">
                  <a:solidFill>
                    <a:srgbClr val="FF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Day 6</a:t>
              </a:r>
            </a:p>
          </p:txBody>
        </p:sp>
        <p:sp>
          <p:nvSpPr>
            <p:cNvPr id="15" name="矩形 6">
              <a:extLst>
                <a:ext uri="{FF2B5EF4-FFF2-40B4-BE49-F238E27FC236}">
                  <a16:creationId xmlns:a16="http://schemas.microsoft.com/office/drawing/2014/main" id="{E0905B7E-5BDC-4DDB-D3F7-4014B5F74BBC}"/>
                </a:ext>
              </a:extLst>
            </p:cNvPr>
            <p:cNvSpPr/>
            <p:nvPr/>
          </p:nvSpPr>
          <p:spPr>
            <a:xfrm>
              <a:off x="4204648" y="5175864"/>
              <a:ext cx="952230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altLang="zh-TW" b="1" kern="1200" dirty="0">
                  <a:solidFill>
                    <a:srgbClr val="ED7D31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Day 7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52F061F-923A-A2C4-D80A-93650BD998F3}"/>
                </a:ext>
              </a:extLst>
            </p:cNvPr>
            <p:cNvSpPr/>
            <p:nvPr/>
          </p:nvSpPr>
          <p:spPr>
            <a:xfrm>
              <a:off x="6140739" y="1125842"/>
              <a:ext cx="89359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hangingPunct="0">
                <a:spcAft>
                  <a:spcPts val="450"/>
                </a:spcAft>
                <a:buClrTx/>
                <a:defRPr/>
              </a:pPr>
              <a:r>
                <a:rPr lang="en-US" altLang="zh-TW" sz="1800" b="1" kern="1200" dirty="0">
                  <a:solidFill>
                    <a:prstClr val="black"/>
                  </a:solidFill>
                  <a:latin typeface="+mj-lt"/>
                  <a:ea typeface="微軟正黑體" panose="020B0604030504040204" pitchFamily="34" charset="-120"/>
                </a:rPr>
                <a:t>FSS</a:t>
              </a:r>
            </a:p>
          </p:txBody>
        </p:sp>
        <p:sp>
          <p:nvSpPr>
            <p:cNvPr id="17" name="矩形 6">
              <a:extLst>
                <a:ext uri="{FF2B5EF4-FFF2-40B4-BE49-F238E27FC236}">
                  <a16:creationId xmlns:a16="http://schemas.microsoft.com/office/drawing/2014/main" id="{E6E09D05-9E73-C147-3048-DBECBE5E1530}"/>
                </a:ext>
              </a:extLst>
            </p:cNvPr>
            <p:cNvSpPr/>
            <p:nvPr/>
          </p:nvSpPr>
          <p:spPr>
            <a:xfrm>
              <a:off x="3448656" y="1829724"/>
              <a:ext cx="4857157" cy="796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Tx/>
                <a:buFontTx/>
                <a:buNone/>
                <a:defRPr/>
              </a:pPr>
              <a:r>
                <a:rPr lang="en-US" altLang="zh-TW" sz="1600" b="1" kern="1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Solid lines:      </a:t>
              </a:r>
              <a:r>
                <a:rPr lang="en-US" altLang="zh-TW" sz="1100" b="1" kern="1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1600" b="1" kern="1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CWB WRF (3 km)</a:t>
              </a:r>
            </a:p>
            <a:p>
              <a:pPr>
                <a:buClrTx/>
                <a:buFontTx/>
                <a:buNone/>
                <a:defRPr/>
              </a:pPr>
              <a:r>
                <a:rPr lang="en-US" altLang="zh-TW" sz="1600" b="1" kern="12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Dashed lines:  TGFS (4.8 km)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68096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1586</Words>
  <Application>Microsoft Office PowerPoint</Application>
  <PresentationFormat>如螢幕大小 (16:9)</PresentationFormat>
  <Paragraphs>246</Paragraphs>
  <Slides>14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Arial</vt:lpstr>
      <vt:lpstr>Raleway</vt:lpstr>
      <vt:lpstr>Lato</vt:lpstr>
      <vt:lpstr>Berlin Sans FB</vt:lpstr>
      <vt:lpstr>微軟正黑體</vt:lpstr>
      <vt:lpstr>Times New Roman</vt:lpstr>
      <vt:lpstr>Calibri</vt:lpstr>
      <vt:lpstr>Streamline</vt:lpstr>
      <vt:lpstr>The Operational Use and Local Development of  UFS MRW-GSI System at Central Weather Bureau of Taiwan</vt:lpstr>
      <vt:lpstr>CWB Global NWP system</vt:lpstr>
      <vt:lpstr>CWB TGFS v1 grid configuration</vt:lpstr>
      <vt:lpstr>NCEP GFS v15 vs. CWB TGFS v1</vt:lpstr>
      <vt:lpstr>NCEP GFS v15 vs. CWB TGFS v1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Relation between NCEP GFS and CWB TGFS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Operational Use and Local Development of UFS MRW-GSI System at Central Weather Bureau of Taiwan</dc:title>
  <cp:lastModifiedBy>Guo-Yuan Lien</cp:lastModifiedBy>
  <cp:revision>66</cp:revision>
  <dcterms:modified xsi:type="dcterms:W3CDTF">2023-07-20T02:52:11Z</dcterms:modified>
</cp:coreProperties>
</file>