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1"/>
  </p:sldMasterIdLst>
  <p:notesMasterIdLst>
    <p:notesMasterId r:id="rId18"/>
  </p:notesMasterIdLst>
  <p:sldIdLst>
    <p:sldId id="2227" r:id="rId2"/>
    <p:sldId id="2250" r:id="rId3"/>
    <p:sldId id="2235" r:id="rId4"/>
    <p:sldId id="2251" r:id="rId5"/>
    <p:sldId id="2253" r:id="rId6"/>
    <p:sldId id="2257" r:id="rId7"/>
    <p:sldId id="2255" r:id="rId8"/>
    <p:sldId id="2248" r:id="rId9"/>
    <p:sldId id="2242" r:id="rId10"/>
    <p:sldId id="2243" r:id="rId11"/>
    <p:sldId id="2260" r:id="rId12"/>
    <p:sldId id="2261" r:id="rId13"/>
    <p:sldId id="2262" r:id="rId14"/>
    <p:sldId id="2259" r:id="rId15"/>
    <p:sldId id="2249" r:id="rId16"/>
    <p:sldId id="2258"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SmPwGHnhTPACQIYyzS/hc1SCEg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4C79"/>
    <a:srgbClr val="8B25F6"/>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E39F2E-419F-4D5D-B8AB-84201D77F5A4}">
  <a:tblStyle styleId="{9AE39F2E-419F-4D5D-B8AB-84201D77F5A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2B0F2DF-3AE7-448D-A9FE-5242578E1232}" styleName="Table_1">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52"/>
    <p:restoredTop sz="97539"/>
  </p:normalViewPr>
  <p:slideViewPr>
    <p:cSldViewPr snapToGrid="0" snapToObjects="1">
      <p:cViewPr varScale="1">
        <p:scale>
          <a:sx n="122" d="100"/>
          <a:sy n="122" d="100"/>
        </p:scale>
        <p:origin x="584" y="2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93567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16"/>
          <p:cNvSpPr txBox="1">
            <a:spLocks noGrp="1"/>
          </p:cNvSpPr>
          <p:nvPr>
            <p:ph type="dt" idx="10"/>
          </p:nvPr>
        </p:nvSpPr>
        <p:spPr>
          <a:xfrm>
            <a:off x="9331035" y="6441589"/>
            <a:ext cx="20990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25 July 2023</a:t>
            </a:r>
            <a:endParaRPr dirty="0"/>
          </a:p>
        </p:txBody>
      </p:sp>
      <p:sp>
        <p:nvSpPr>
          <p:cNvPr id="22" name="Google Shape;22;p16"/>
          <p:cNvSpPr txBox="1">
            <a:spLocks noGrp="1"/>
          </p:cNvSpPr>
          <p:nvPr>
            <p:ph type="ftr" idx="11"/>
          </p:nvPr>
        </p:nvSpPr>
        <p:spPr>
          <a:xfrm>
            <a:off x="13644" y="6441589"/>
            <a:ext cx="2046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UIFCW</a:t>
            </a:r>
          </a:p>
        </p:txBody>
      </p:sp>
      <p:sp>
        <p:nvSpPr>
          <p:cNvPr id="23" name="Google Shape;23;p16"/>
          <p:cNvSpPr txBox="1">
            <a:spLocks noGrp="1"/>
          </p:cNvSpPr>
          <p:nvPr>
            <p:ph type="sldNum" idx="12"/>
          </p:nvPr>
        </p:nvSpPr>
        <p:spPr>
          <a:xfrm>
            <a:off x="11522988" y="6441589"/>
            <a:ext cx="59797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7" name="Google Shape;27;p17"/>
          <p:cNvSpPr txBox="1">
            <a:spLocks noGrp="1"/>
          </p:cNvSpPr>
          <p:nvPr>
            <p:ph type="sldNum" idx="12"/>
          </p:nvPr>
        </p:nvSpPr>
        <p:spPr>
          <a:xfrm>
            <a:off x="11522988" y="6441589"/>
            <a:ext cx="59797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21;p16">
            <a:extLst>
              <a:ext uri="{FF2B5EF4-FFF2-40B4-BE49-F238E27FC236}">
                <a16:creationId xmlns:a16="http://schemas.microsoft.com/office/drawing/2014/main" id="{DFEA40A8-9D03-EDCD-8BBE-9E69EB3869DB}"/>
              </a:ext>
            </a:extLst>
          </p:cNvPr>
          <p:cNvSpPr txBox="1">
            <a:spLocks noGrp="1"/>
          </p:cNvSpPr>
          <p:nvPr>
            <p:ph type="dt" idx="10"/>
          </p:nvPr>
        </p:nvSpPr>
        <p:spPr>
          <a:xfrm>
            <a:off x="9331035" y="6441589"/>
            <a:ext cx="209900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25 July 2023</a:t>
            </a:r>
            <a:endParaRPr dirty="0"/>
          </a:p>
        </p:txBody>
      </p:sp>
      <p:sp>
        <p:nvSpPr>
          <p:cNvPr id="3" name="Google Shape;22;p16">
            <a:extLst>
              <a:ext uri="{FF2B5EF4-FFF2-40B4-BE49-F238E27FC236}">
                <a16:creationId xmlns:a16="http://schemas.microsoft.com/office/drawing/2014/main" id="{D4F6E0BC-BB88-35C5-C41A-2DC2C1638044}"/>
              </a:ext>
            </a:extLst>
          </p:cNvPr>
          <p:cNvSpPr txBox="1">
            <a:spLocks noGrp="1"/>
          </p:cNvSpPr>
          <p:nvPr>
            <p:ph type="ftr" idx="11"/>
          </p:nvPr>
        </p:nvSpPr>
        <p:spPr>
          <a:xfrm>
            <a:off x="13644" y="6441589"/>
            <a:ext cx="2046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UIFCW</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AF59B-E34C-2EF7-2DEA-9F8C8EC4EC34}"/>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823DDA09-983B-B102-F3D9-0E3DA7978DE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4" name="Date Placeholder 3">
            <a:extLst>
              <a:ext uri="{FF2B5EF4-FFF2-40B4-BE49-F238E27FC236}">
                <a16:creationId xmlns:a16="http://schemas.microsoft.com/office/drawing/2014/main" id="{6C2C2BA2-21A9-56A6-9BBE-6DE0E10853DB}"/>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03CA4AA6-C22C-CDA9-09CB-25EF71A6798C}"/>
              </a:ext>
            </a:extLst>
          </p:cNvPr>
          <p:cNvSpPr>
            <a:spLocks noGrp="1"/>
          </p:cNvSpPr>
          <p:nvPr>
            <p:ph type="ftr" idx="12"/>
          </p:nvPr>
        </p:nvSpPr>
        <p:spPr/>
        <p:txBody>
          <a:bodyPr/>
          <a:lstStyle/>
          <a:p>
            <a:r>
              <a:rPr lang="en-US" dirty="0"/>
              <a:t>UIFCW</a:t>
            </a:r>
          </a:p>
        </p:txBody>
      </p:sp>
      <p:sp>
        <p:nvSpPr>
          <p:cNvPr id="7" name="Text Placeholder 6">
            <a:extLst>
              <a:ext uri="{FF2B5EF4-FFF2-40B4-BE49-F238E27FC236}">
                <a16:creationId xmlns:a16="http://schemas.microsoft.com/office/drawing/2014/main" id="{A6C06ED4-6EF4-2785-219B-4368240FAA69}"/>
              </a:ext>
            </a:extLst>
          </p:cNvPr>
          <p:cNvSpPr>
            <a:spLocks noGrp="1"/>
          </p:cNvSpPr>
          <p:nvPr>
            <p:ph type="body" sz="quarter" idx="13"/>
          </p:nvPr>
        </p:nvSpPr>
        <p:spPr>
          <a:xfrm>
            <a:off x="786245" y="1153391"/>
            <a:ext cx="10619509" cy="4987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41394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98D8"/>
            </a:gs>
            <a:gs pos="9000">
              <a:srgbClr val="0098D8"/>
            </a:gs>
            <a:gs pos="10000">
              <a:srgbClr val="034594"/>
            </a:gs>
            <a:gs pos="11000">
              <a:schemeClr val="lt1"/>
            </a:gs>
            <a:gs pos="92000">
              <a:schemeClr val="lt1"/>
            </a:gs>
            <a:gs pos="93000">
              <a:srgbClr val="034594"/>
            </a:gs>
            <a:gs pos="94000">
              <a:srgbClr val="0098D8"/>
            </a:gs>
            <a:gs pos="100000">
              <a:srgbClr val="0098D8"/>
            </a:gs>
          </a:gsLst>
          <a:lin ang="5400000" scaled="0"/>
        </a:gra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27808" y="0"/>
            <a:ext cx="11364191" cy="73775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15"/>
          <p:cNvSpPr txBox="1">
            <a:spLocks noGrp="1"/>
          </p:cNvSpPr>
          <p:nvPr>
            <p:ph type="body" idx="1"/>
          </p:nvPr>
        </p:nvSpPr>
        <p:spPr>
          <a:xfrm>
            <a:off x="838200" y="997527"/>
            <a:ext cx="10515600" cy="517943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4" name="Google Shape;14;p15"/>
          <p:cNvSpPr txBox="1">
            <a:spLocks noGrp="1"/>
          </p:cNvSpPr>
          <p:nvPr>
            <p:ph type="sldNum" idx="12"/>
          </p:nvPr>
        </p:nvSpPr>
        <p:spPr>
          <a:xfrm>
            <a:off x="11522988" y="6441589"/>
            <a:ext cx="597976"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5"/>
          <p:cNvSpPr/>
          <p:nvPr/>
        </p:nvSpPr>
        <p:spPr>
          <a:xfrm>
            <a:off x="2103650" y="6561896"/>
            <a:ext cx="124510" cy="124510"/>
          </a:xfrm>
          <a:prstGeom prst="ellipse">
            <a:avLst/>
          </a:prstGeom>
          <a:solidFill>
            <a:schemeClr val="dk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15"/>
          <p:cNvSpPr/>
          <p:nvPr/>
        </p:nvSpPr>
        <p:spPr>
          <a:xfrm>
            <a:off x="11423059" y="6561896"/>
            <a:ext cx="124510" cy="124510"/>
          </a:xfrm>
          <a:prstGeom prst="ellipse">
            <a:avLst/>
          </a:prstGeom>
          <a:solidFill>
            <a:schemeClr val="dk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 name="Google Shape;17;p15"/>
          <p:cNvPicPr preferRelativeResize="0"/>
          <p:nvPr/>
        </p:nvPicPr>
        <p:blipFill rotWithShape="1">
          <a:blip r:embed="rId5">
            <a:alphaModFix/>
          </a:blip>
          <a:srcRect b="14087"/>
          <a:stretch/>
        </p:blipFill>
        <p:spPr>
          <a:xfrm>
            <a:off x="7951" y="7951"/>
            <a:ext cx="763326" cy="649933"/>
          </a:xfrm>
          <a:prstGeom prst="rect">
            <a:avLst/>
          </a:prstGeom>
          <a:noFill/>
          <a:ln>
            <a:noFill/>
          </a:ln>
        </p:spPr>
      </p:pic>
      <p:sp>
        <p:nvSpPr>
          <p:cNvPr id="2" name="Google Shape;21;p16">
            <a:extLst>
              <a:ext uri="{FF2B5EF4-FFF2-40B4-BE49-F238E27FC236}">
                <a16:creationId xmlns:a16="http://schemas.microsoft.com/office/drawing/2014/main" id="{87050FDD-4556-FE4F-AA32-697B565D855A}"/>
              </a:ext>
            </a:extLst>
          </p:cNvPr>
          <p:cNvSpPr txBox="1">
            <a:spLocks noGrp="1"/>
          </p:cNvSpPr>
          <p:nvPr>
            <p:ph type="dt" idx="2"/>
          </p:nvPr>
        </p:nvSpPr>
        <p:spPr>
          <a:xfrm>
            <a:off x="9829800" y="6441589"/>
            <a:ext cx="16002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25 July 2023</a:t>
            </a:r>
            <a:endParaRPr dirty="0"/>
          </a:p>
        </p:txBody>
      </p:sp>
      <p:sp>
        <p:nvSpPr>
          <p:cNvPr id="3" name="Google Shape;22;p16">
            <a:extLst>
              <a:ext uri="{FF2B5EF4-FFF2-40B4-BE49-F238E27FC236}">
                <a16:creationId xmlns:a16="http://schemas.microsoft.com/office/drawing/2014/main" id="{6C09E747-63FD-600C-F9D6-8759BD15413B}"/>
              </a:ext>
            </a:extLst>
          </p:cNvPr>
          <p:cNvSpPr txBox="1">
            <a:spLocks noGrp="1"/>
          </p:cNvSpPr>
          <p:nvPr>
            <p:ph type="ftr" idx="3"/>
          </p:nvPr>
        </p:nvSpPr>
        <p:spPr>
          <a:xfrm>
            <a:off x="13644" y="6441589"/>
            <a:ext cx="2046996"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UIFCW</a:t>
            </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4" r:id="rId3"/>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gif"/></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p:nvPr/>
        </p:nvSpPr>
        <p:spPr>
          <a:xfrm>
            <a:off x="13644" y="7254"/>
            <a:ext cx="12192000" cy="8429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1"/>
          <p:cNvSpPr txBox="1">
            <a:spLocks noGrp="1"/>
          </p:cNvSpPr>
          <p:nvPr>
            <p:ph type="subTitle" idx="1"/>
          </p:nvPr>
        </p:nvSpPr>
        <p:spPr>
          <a:xfrm>
            <a:off x="1241729" y="2806369"/>
            <a:ext cx="9708542" cy="237158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2"/>
              </a:buClr>
              <a:buSzPts val="2000"/>
              <a:buNone/>
            </a:pPr>
            <a:r>
              <a:rPr lang="en-US" sz="2000" b="1" dirty="0">
                <a:solidFill>
                  <a:schemeClr val="tx1"/>
                </a:solidFill>
              </a:rPr>
              <a:t>25</a:t>
            </a:r>
            <a:r>
              <a:rPr lang="en-US" sz="2000" b="1" dirty="0">
                <a:solidFill>
                  <a:schemeClr val="tx1"/>
                </a:solidFill>
                <a:latin typeface="Arial"/>
                <a:ea typeface="Arial"/>
                <a:cs typeface="Arial"/>
                <a:sym typeface="Arial"/>
              </a:rPr>
              <a:t> July 2023</a:t>
            </a:r>
            <a:endParaRPr sz="2000" dirty="0">
              <a:solidFill>
                <a:schemeClr val="tx1"/>
              </a:solidFill>
            </a:endParaRPr>
          </a:p>
          <a:p>
            <a:pPr marL="0" lvl="0" indent="0" algn="ctr" rtl="0">
              <a:lnSpc>
                <a:spcPct val="90000"/>
              </a:lnSpc>
              <a:spcBef>
                <a:spcPts val="1000"/>
              </a:spcBef>
              <a:spcAft>
                <a:spcPts val="0"/>
              </a:spcAft>
              <a:buClr>
                <a:schemeClr val="dk2"/>
              </a:buClr>
              <a:buSzPts val="2000"/>
              <a:buNone/>
            </a:pPr>
            <a:r>
              <a:rPr lang="en-US" sz="2000" dirty="0">
                <a:solidFill>
                  <a:schemeClr val="tx1"/>
                </a:solidFill>
                <a:latin typeface="Arial"/>
                <a:ea typeface="Arial"/>
                <a:cs typeface="Arial"/>
                <a:sym typeface="Arial"/>
              </a:rPr>
              <a:t>Terra Ladwig</a:t>
            </a:r>
          </a:p>
          <a:p>
            <a:pPr marL="0" lvl="0" indent="0" algn="ctr" rtl="0">
              <a:lnSpc>
                <a:spcPct val="90000"/>
              </a:lnSpc>
              <a:spcBef>
                <a:spcPts val="1000"/>
              </a:spcBef>
              <a:spcAft>
                <a:spcPts val="0"/>
              </a:spcAft>
              <a:buClr>
                <a:schemeClr val="dk2"/>
              </a:buClr>
              <a:buSzPts val="2000"/>
              <a:buNone/>
            </a:pPr>
            <a:r>
              <a:rPr lang="en-US" sz="2000" dirty="0">
                <a:solidFill>
                  <a:schemeClr val="tx1"/>
                </a:solidFill>
              </a:rPr>
              <a:t>Manuel </a:t>
            </a:r>
            <a:r>
              <a:rPr lang="en-US" sz="2000" dirty="0" err="1">
                <a:solidFill>
                  <a:schemeClr val="tx1"/>
                </a:solidFill>
              </a:rPr>
              <a:t>Pondeca</a:t>
            </a:r>
            <a:r>
              <a:rPr lang="en-US" sz="2000" dirty="0">
                <a:solidFill>
                  <a:schemeClr val="tx1"/>
                </a:solidFill>
              </a:rPr>
              <a:t>, Israel </a:t>
            </a:r>
            <a:r>
              <a:rPr lang="en-US" sz="2000" dirty="0" err="1">
                <a:solidFill>
                  <a:schemeClr val="tx1"/>
                </a:solidFill>
              </a:rPr>
              <a:t>Jirak</a:t>
            </a:r>
            <a:r>
              <a:rPr lang="en-US" sz="2000" dirty="0">
                <a:solidFill>
                  <a:schemeClr val="tx1"/>
                </a:solidFill>
              </a:rPr>
              <a:t>, </a:t>
            </a:r>
            <a:r>
              <a:rPr lang="en-US" sz="2000" dirty="0" err="1">
                <a:solidFill>
                  <a:schemeClr val="tx1"/>
                </a:solidFill>
              </a:rPr>
              <a:t>Guoqing</a:t>
            </a:r>
            <a:r>
              <a:rPr lang="en-US" sz="2000" dirty="0">
                <a:solidFill>
                  <a:schemeClr val="tx1"/>
                </a:solidFill>
              </a:rPr>
              <a:t> Ge, Edward Colon, Nathan Dahl, Craig </a:t>
            </a:r>
            <a:r>
              <a:rPr lang="en-US" sz="2000" dirty="0" err="1">
                <a:solidFill>
                  <a:schemeClr val="tx1"/>
                </a:solidFill>
              </a:rPr>
              <a:t>Hartsough</a:t>
            </a:r>
            <a:r>
              <a:rPr lang="en-US" sz="2000" dirty="0">
                <a:solidFill>
                  <a:schemeClr val="tx1"/>
                </a:solidFill>
              </a:rPr>
              <a:t>, Matt Morris, Ming Hu, Annette Gibbs, </a:t>
            </a:r>
            <a:r>
              <a:rPr lang="en-US" sz="2000" dirty="0" err="1">
                <a:solidFill>
                  <a:schemeClr val="tx1"/>
                </a:solidFill>
              </a:rPr>
              <a:t>Hongli</a:t>
            </a:r>
            <a:r>
              <a:rPr lang="en-US" sz="2000" dirty="0">
                <a:solidFill>
                  <a:schemeClr val="tx1"/>
                </a:solidFill>
              </a:rPr>
              <a:t> Wang, Gang Zhao, Jim Purser, </a:t>
            </a:r>
            <a:r>
              <a:rPr lang="en-US" sz="2000" dirty="0" err="1">
                <a:solidFill>
                  <a:schemeClr val="tx1"/>
                </a:solidFill>
              </a:rPr>
              <a:t>Ruifang</a:t>
            </a:r>
            <a:r>
              <a:rPr lang="en-US" sz="2000" dirty="0">
                <a:solidFill>
                  <a:schemeClr val="tx1"/>
                </a:solidFill>
              </a:rPr>
              <a:t> Li, </a:t>
            </a:r>
            <a:r>
              <a:rPr lang="en-US" sz="2000" dirty="0" err="1">
                <a:solidFill>
                  <a:schemeClr val="tx1"/>
                </a:solidFill>
              </a:rPr>
              <a:t>Miodrag</a:t>
            </a:r>
            <a:r>
              <a:rPr lang="en-US" sz="2000" dirty="0">
                <a:solidFill>
                  <a:schemeClr val="tx1"/>
                </a:solidFill>
              </a:rPr>
              <a:t> Rancic, Curtis Alexander, Jacob Carley</a:t>
            </a:r>
            <a:endParaRPr lang="en-US" sz="2000" b="1" dirty="0">
              <a:solidFill>
                <a:schemeClr val="tx1"/>
              </a:solidFill>
              <a:latin typeface="Arial"/>
              <a:ea typeface="Arial"/>
              <a:cs typeface="Arial"/>
              <a:sym typeface="Arial"/>
            </a:endParaRPr>
          </a:p>
          <a:p>
            <a:pPr marL="0" lvl="0" indent="0" algn="ctr" rtl="0">
              <a:lnSpc>
                <a:spcPct val="90000"/>
              </a:lnSpc>
              <a:spcBef>
                <a:spcPts val="1000"/>
              </a:spcBef>
              <a:spcAft>
                <a:spcPts val="0"/>
              </a:spcAft>
              <a:buClr>
                <a:schemeClr val="dk1"/>
              </a:buClr>
              <a:buSzPts val="2000"/>
              <a:buNone/>
            </a:pPr>
            <a:endParaRPr lang="en-US" sz="2000" dirty="0">
              <a:solidFill>
                <a:schemeClr val="tx1"/>
              </a:solidFill>
              <a:latin typeface="Arial"/>
              <a:ea typeface="Arial"/>
              <a:cs typeface="Arial"/>
              <a:sym typeface="Arial"/>
            </a:endParaRPr>
          </a:p>
          <a:p>
            <a:pPr marL="0" lvl="0" indent="0" algn="ctr" rtl="0">
              <a:lnSpc>
                <a:spcPct val="90000"/>
              </a:lnSpc>
              <a:spcBef>
                <a:spcPts val="1000"/>
              </a:spcBef>
              <a:spcAft>
                <a:spcPts val="0"/>
              </a:spcAft>
              <a:buClr>
                <a:schemeClr val="dk1"/>
              </a:buClr>
              <a:buSzPts val="2000"/>
              <a:buNone/>
            </a:pPr>
            <a:r>
              <a:rPr lang="en-US" sz="2000" dirty="0">
                <a:solidFill>
                  <a:schemeClr val="tx1"/>
                </a:solidFill>
                <a:latin typeface="Arial"/>
                <a:ea typeface="Arial"/>
                <a:cs typeface="Arial"/>
                <a:sym typeface="Arial"/>
              </a:rPr>
              <a:t>NOAA/GLOBAL SYSTEMS LABORATORY</a:t>
            </a:r>
            <a:endParaRPr sz="2000" dirty="0">
              <a:solidFill>
                <a:schemeClr val="tx1"/>
              </a:solidFill>
            </a:endParaRPr>
          </a:p>
        </p:txBody>
      </p:sp>
      <p:pic>
        <p:nvPicPr>
          <p:cNvPr id="106" name="Google Shape;106;p1" descr="C:\Documents and Settings\osborn.FSL-NT.000\Desktop\My Documents\Misc. Graphics-Text\logos\NOAA-Logo_CircleWhite_RestTrans.png"/>
          <p:cNvPicPr preferRelativeResize="0"/>
          <p:nvPr/>
        </p:nvPicPr>
        <p:blipFill rotWithShape="1">
          <a:blip r:embed="rId3">
            <a:alphaModFix/>
          </a:blip>
          <a:srcRect/>
          <a:stretch/>
        </p:blipFill>
        <p:spPr>
          <a:xfrm>
            <a:off x="1309251" y="29705"/>
            <a:ext cx="1042654" cy="1030873"/>
          </a:xfrm>
          <a:prstGeom prst="rect">
            <a:avLst/>
          </a:prstGeom>
          <a:noFill/>
          <a:ln>
            <a:noFill/>
          </a:ln>
        </p:spPr>
      </p:pic>
      <p:pic>
        <p:nvPicPr>
          <p:cNvPr id="109" name="Google Shape;109;p1" descr="doc_logo"/>
          <p:cNvPicPr preferRelativeResize="0"/>
          <p:nvPr/>
        </p:nvPicPr>
        <p:blipFill rotWithShape="1">
          <a:blip r:embed="rId4">
            <a:alphaModFix/>
          </a:blip>
          <a:srcRect/>
          <a:stretch/>
        </p:blipFill>
        <p:spPr>
          <a:xfrm>
            <a:off x="116235" y="49842"/>
            <a:ext cx="968375" cy="990600"/>
          </a:xfrm>
          <a:prstGeom prst="rect">
            <a:avLst/>
          </a:prstGeom>
          <a:noFill/>
          <a:ln>
            <a:noFill/>
          </a:ln>
        </p:spPr>
      </p:pic>
      <p:sp>
        <p:nvSpPr>
          <p:cNvPr id="110" name="Google Shape;110;p1"/>
          <p:cNvSpPr/>
          <p:nvPr/>
        </p:nvSpPr>
        <p:spPr>
          <a:xfrm>
            <a:off x="907711" y="6485842"/>
            <a:ext cx="11011546" cy="294468"/>
          </a:xfrm>
          <a:prstGeom prst="rect">
            <a:avLst/>
          </a:prstGeom>
          <a:solidFill>
            <a:srgbClr val="009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04;p1">
            <a:extLst>
              <a:ext uri="{FF2B5EF4-FFF2-40B4-BE49-F238E27FC236}">
                <a16:creationId xmlns:a16="http://schemas.microsoft.com/office/drawing/2014/main" id="{1F3211F8-0FF9-D540-99EB-0F161084E5AF}"/>
              </a:ext>
            </a:extLst>
          </p:cNvPr>
          <p:cNvSpPr txBox="1">
            <a:spLocks noGrp="1"/>
          </p:cNvSpPr>
          <p:nvPr>
            <p:ph type="ctrTitle"/>
          </p:nvPr>
        </p:nvSpPr>
        <p:spPr>
          <a:xfrm>
            <a:off x="1524000" y="554804"/>
            <a:ext cx="9144000" cy="2387600"/>
          </a:xfrm>
          <a:prstGeom prst="rect">
            <a:avLst/>
          </a:prstGeom>
          <a:noFill/>
          <a:ln>
            <a:noFill/>
          </a:ln>
        </p:spPr>
        <p:txBody>
          <a:bodyPr spcFirstLastPara="1" wrap="square" lIns="91425" tIns="45700" rIns="91425" bIns="45700" anchor="t" anchorCtr="0">
            <a:noAutofit/>
          </a:bodyPr>
          <a:lstStyle/>
          <a:p>
            <a:pPr lvl="0">
              <a:buSzPct val="100000"/>
            </a:pPr>
            <a:br>
              <a:rPr lang="en-US" sz="4400" b="1" dirty="0"/>
            </a:br>
            <a:r>
              <a:rPr lang="en-US" sz="4400" b="1" dirty="0"/>
              <a:t>Collaborative Development of the 3DRTMA Using SRW-App</a:t>
            </a:r>
            <a:endParaRPr sz="4400" dirty="0"/>
          </a:p>
        </p:txBody>
      </p:sp>
      <p:sp>
        <p:nvSpPr>
          <p:cNvPr id="2" name="TextBox 1">
            <a:extLst>
              <a:ext uri="{FF2B5EF4-FFF2-40B4-BE49-F238E27FC236}">
                <a16:creationId xmlns:a16="http://schemas.microsoft.com/office/drawing/2014/main" id="{DF3E78CD-05B1-33A5-F14D-A3C567B1A0CC}"/>
              </a:ext>
            </a:extLst>
          </p:cNvPr>
          <p:cNvSpPr txBox="1"/>
          <p:nvPr/>
        </p:nvSpPr>
        <p:spPr>
          <a:xfrm>
            <a:off x="7119770" y="6472533"/>
            <a:ext cx="4802918" cy="307777"/>
          </a:xfrm>
          <a:prstGeom prst="rect">
            <a:avLst/>
          </a:prstGeom>
          <a:noFill/>
        </p:spPr>
        <p:txBody>
          <a:bodyPr wrap="none" rtlCol="0">
            <a:spAutoFit/>
          </a:bodyPr>
          <a:lstStyle/>
          <a:p>
            <a:r>
              <a:rPr lang="en-US" dirty="0"/>
              <a:t>Unifying Innovations in Forecasting Capabilities Workshop</a:t>
            </a:r>
          </a:p>
        </p:txBody>
      </p:sp>
      <p:grpSp>
        <p:nvGrpSpPr>
          <p:cNvPr id="3" name="Google Shape;112;p3">
            <a:extLst>
              <a:ext uri="{FF2B5EF4-FFF2-40B4-BE49-F238E27FC236}">
                <a16:creationId xmlns:a16="http://schemas.microsoft.com/office/drawing/2014/main" id="{82698AA3-8F7E-42AA-5F58-E99FD25B61B0}"/>
              </a:ext>
            </a:extLst>
          </p:cNvPr>
          <p:cNvGrpSpPr/>
          <p:nvPr/>
        </p:nvGrpSpPr>
        <p:grpSpPr>
          <a:xfrm>
            <a:off x="4832632" y="5338595"/>
            <a:ext cx="3927977" cy="836655"/>
            <a:chOff x="4817715" y="4445216"/>
            <a:chExt cx="3927977" cy="836655"/>
          </a:xfrm>
        </p:grpSpPr>
        <p:pic>
          <p:nvPicPr>
            <p:cNvPr id="7" name="Google Shape;116;p3">
              <a:extLst>
                <a:ext uri="{FF2B5EF4-FFF2-40B4-BE49-F238E27FC236}">
                  <a16:creationId xmlns:a16="http://schemas.microsoft.com/office/drawing/2014/main" id="{49377385-64D9-1C17-8C9C-43500C4BC973}"/>
                </a:ext>
              </a:extLst>
            </p:cNvPr>
            <p:cNvPicPr preferRelativeResize="0"/>
            <p:nvPr/>
          </p:nvPicPr>
          <p:blipFill rotWithShape="1">
            <a:blip r:embed="rId5">
              <a:alphaModFix/>
            </a:blip>
            <a:srcRect/>
            <a:stretch/>
          </p:blipFill>
          <p:spPr>
            <a:xfrm>
              <a:off x="4817715" y="4449949"/>
              <a:ext cx="1213973" cy="831922"/>
            </a:xfrm>
            <a:prstGeom prst="rect">
              <a:avLst/>
            </a:prstGeom>
            <a:noFill/>
            <a:ln>
              <a:noFill/>
            </a:ln>
          </p:spPr>
        </p:pic>
        <p:pic>
          <p:nvPicPr>
            <p:cNvPr id="9" name="Google Shape;118;p3">
              <a:extLst>
                <a:ext uri="{FF2B5EF4-FFF2-40B4-BE49-F238E27FC236}">
                  <a16:creationId xmlns:a16="http://schemas.microsoft.com/office/drawing/2014/main" id="{E1753113-1188-8A8C-2A4C-157730E56EA0}"/>
                </a:ext>
              </a:extLst>
            </p:cNvPr>
            <p:cNvPicPr preferRelativeResize="0"/>
            <p:nvPr/>
          </p:nvPicPr>
          <p:blipFill rotWithShape="1">
            <a:blip r:embed="rId6">
              <a:alphaModFix/>
            </a:blip>
            <a:srcRect/>
            <a:stretch/>
          </p:blipFill>
          <p:spPr>
            <a:xfrm>
              <a:off x="7534785" y="4445216"/>
              <a:ext cx="1210907" cy="825311"/>
            </a:xfrm>
            <a:prstGeom prst="rect">
              <a:avLst/>
            </a:prstGeom>
            <a:noFill/>
            <a:ln>
              <a:noFill/>
            </a:ln>
          </p:spPr>
        </p:pic>
      </p:grpSp>
      <p:pic>
        <p:nvPicPr>
          <p:cNvPr id="12" name="Picture 11">
            <a:extLst>
              <a:ext uri="{FF2B5EF4-FFF2-40B4-BE49-F238E27FC236}">
                <a16:creationId xmlns:a16="http://schemas.microsoft.com/office/drawing/2014/main" id="{6FC8334A-E782-85F7-0EDD-91ACC3406064}"/>
              </a:ext>
            </a:extLst>
          </p:cNvPr>
          <p:cNvPicPr>
            <a:picLocks noChangeAspect="1"/>
          </p:cNvPicPr>
          <p:nvPr/>
        </p:nvPicPr>
        <p:blipFill>
          <a:blip r:embed="rId7"/>
          <a:stretch>
            <a:fillRect/>
          </a:stretch>
        </p:blipFill>
        <p:spPr>
          <a:xfrm>
            <a:off x="3496692" y="5318892"/>
            <a:ext cx="1227265" cy="893279"/>
          </a:xfrm>
          <a:prstGeom prst="rect">
            <a:avLst/>
          </a:prstGeom>
        </p:spPr>
      </p:pic>
      <p:pic>
        <p:nvPicPr>
          <p:cNvPr id="13" name="Picture 12">
            <a:extLst>
              <a:ext uri="{FF2B5EF4-FFF2-40B4-BE49-F238E27FC236}">
                <a16:creationId xmlns:a16="http://schemas.microsoft.com/office/drawing/2014/main" id="{D516A35A-6A2F-696F-A695-BE966C04A30C}"/>
              </a:ext>
            </a:extLst>
          </p:cNvPr>
          <p:cNvPicPr>
            <a:picLocks noChangeAspect="1"/>
          </p:cNvPicPr>
          <p:nvPr/>
        </p:nvPicPr>
        <p:blipFill>
          <a:blip r:embed="rId8"/>
          <a:stretch>
            <a:fillRect/>
          </a:stretch>
        </p:blipFill>
        <p:spPr>
          <a:xfrm>
            <a:off x="6220654" y="5318892"/>
            <a:ext cx="1242752" cy="893279"/>
          </a:xfrm>
          <a:prstGeom prst="rect">
            <a:avLst/>
          </a:prstGeom>
        </p:spPr>
      </p:pic>
      <p:pic>
        <p:nvPicPr>
          <p:cNvPr id="14" name="Picture 13">
            <a:extLst>
              <a:ext uri="{FF2B5EF4-FFF2-40B4-BE49-F238E27FC236}">
                <a16:creationId xmlns:a16="http://schemas.microsoft.com/office/drawing/2014/main" id="{B41874F7-348D-30FD-DC6A-B0C2DE889FA3}"/>
              </a:ext>
            </a:extLst>
          </p:cNvPr>
          <p:cNvPicPr>
            <a:picLocks noChangeAspect="1"/>
          </p:cNvPicPr>
          <p:nvPr/>
        </p:nvPicPr>
        <p:blipFill>
          <a:blip r:embed="rId9"/>
          <a:stretch>
            <a:fillRect/>
          </a:stretch>
        </p:blipFill>
        <p:spPr>
          <a:xfrm>
            <a:off x="8899853" y="5318892"/>
            <a:ext cx="1242752" cy="917229"/>
          </a:xfrm>
          <a:prstGeom prst="rect">
            <a:avLst/>
          </a:prstGeom>
        </p:spPr>
      </p:pic>
      <p:pic>
        <p:nvPicPr>
          <p:cNvPr id="15" name="Picture 14">
            <a:extLst>
              <a:ext uri="{FF2B5EF4-FFF2-40B4-BE49-F238E27FC236}">
                <a16:creationId xmlns:a16="http://schemas.microsoft.com/office/drawing/2014/main" id="{2615E597-7D44-749C-C638-85A6BC92B49A}"/>
              </a:ext>
            </a:extLst>
          </p:cNvPr>
          <p:cNvPicPr>
            <a:picLocks noChangeAspect="1"/>
          </p:cNvPicPr>
          <p:nvPr/>
        </p:nvPicPr>
        <p:blipFill>
          <a:blip r:embed="rId10"/>
          <a:stretch>
            <a:fillRect/>
          </a:stretch>
        </p:blipFill>
        <p:spPr>
          <a:xfrm>
            <a:off x="609221" y="5212531"/>
            <a:ext cx="1370443" cy="1023590"/>
          </a:xfrm>
          <a:prstGeom prst="rect">
            <a:avLst/>
          </a:prstGeom>
        </p:spPr>
      </p:pic>
      <p:pic>
        <p:nvPicPr>
          <p:cNvPr id="17" name="Picture 16">
            <a:extLst>
              <a:ext uri="{FF2B5EF4-FFF2-40B4-BE49-F238E27FC236}">
                <a16:creationId xmlns:a16="http://schemas.microsoft.com/office/drawing/2014/main" id="{314554AA-8508-960E-BCCD-1B321756270F}"/>
              </a:ext>
            </a:extLst>
          </p:cNvPr>
          <p:cNvPicPr>
            <a:picLocks noChangeAspect="1"/>
          </p:cNvPicPr>
          <p:nvPr/>
        </p:nvPicPr>
        <p:blipFill>
          <a:blip r:embed="rId11"/>
          <a:stretch>
            <a:fillRect/>
          </a:stretch>
        </p:blipFill>
        <p:spPr>
          <a:xfrm>
            <a:off x="2050109" y="5202651"/>
            <a:ext cx="1426252" cy="1023590"/>
          </a:xfrm>
          <a:prstGeom prst="rect">
            <a:avLst/>
          </a:prstGeom>
        </p:spPr>
      </p:pic>
      <p:pic>
        <p:nvPicPr>
          <p:cNvPr id="18" name="Picture 17">
            <a:extLst>
              <a:ext uri="{FF2B5EF4-FFF2-40B4-BE49-F238E27FC236}">
                <a16:creationId xmlns:a16="http://schemas.microsoft.com/office/drawing/2014/main" id="{994EB1D9-0869-EDB8-34ED-BE3240FF352D}"/>
              </a:ext>
            </a:extLst>
          </p:cNvPr>
          <p:cNvPicPr>
            <a:picLocks noChangeAspect="1"/>
          </p:cNvPicPr>
          <p:nvPr/>
        </p:nvPicPr>
        <p:blipFill>
          <a:blip r:embed="rId12"/>
          <a:stretch>
            <a:fillRect/>
          </a:stretch>
        </p:blipFill>
        <p:spPr>
          <a:xfrm>
            <a:off x="10281849" y="5338595"/>
            <a:ext cx="1242752" cy="9124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18E8-6AB1-DE1C-ED06-FA1DBA9E3408}"/>
              </a:ext>
            </a:extLst>
          </p:cNvPr>
          <p:cNvSpPr>
            <a:spLocks noGrp="1"/>
          </p:cNvSpPr>
          <p:nvPr>
            <p:ph type="title"/>
          </p:nvPr>
        </p:nvSpPr>
        <p:spPr/>
        <p:txBody>
          <a:bodyPr/>
          <a:lstStyle/>
          <a:p>
            <a:r>
              <a:rPr lang="en-US" dirty="0"/>
              <a:t>RTMA Subhourly Comparisons 2021</a:t>
            </a:r>
          </a:p>
        </p:txBody>
      </p:sp>
      <p:sp>
        <p:nvSpPr>
          <p:cNvPr id="3" name="Slide Number Placeholder 2">
            <a:extLst>
              <a:ext uri="{FF2B5EF4-FFF2-40B4-BE49-F238E27FC236}">
                <a16:creationId xmlns:a16="http://schemas.microsoft.com/office/drawing/2014/main" id="{671608A9-B7E3-6D83-F7B3-2C14C2A1D0C3}"/>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4" name="Date Placeholder 3">
            <a:extLst>
              <a:ext uri="{FF2B5EF4-FFF2-40B4-BE49-F238E27FC236}">
                <a16:creationId xmlns:a16="http://schemas.microsoft.com/office/drawing/2014/main" id="{30929329-0772-C9F7-A0FD-8FC1C574FBD7}"/>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8982303C-52D5-8C27-A851-A994858AE995}"/>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21C30B99-88D1-2955-A4F8-EA70F62E6B57}"/>
              </a:ext>
            </a:extLst>
          </p:cNvPr>
          <p:cNvSpPr>
            <a:spLocks noGrp="1"/>
          </p:cNvSpPr>
          <p:nvPr>
            <p:ph type="body" sz="quarter" idx="13"/>
          </p:nvPr>
        </p:nvSpPr>
        <p:spPr>
          <a:xfrm>
            <a:off x="239708" y="778146"/>
            <a:ext cx="11431591" cy="2816394"/>
          </a:xfrm>
        </p:spPr>
        <p:txBody>
          <a:bodyPr>
            <a:normAutofit lnSpcReduction="10000"/>
          </a:bodyPr>
          <a:lstStyle/>
          <a:p>
            <a:r>
              <a:rPr lang="en-US" sz="2400" dirty="0"/>
              <a:t>The 15-min RTMA was rated </a:t>
            </a:r>
            <a:r>
              <a:rPr lang="en-US" sz="2400" b="1" dirty="0"/>
              <a:t>“about the same” to “slightly better” </a:t>
            </a:r>
            <a:r>
              <a:rPr lang="en-US" sz="2400" dirty="0"/>
              <a:t>than the hourly RTMA.  It did leverage HRRRDAS BEC data instead of the GDAS data in the hourly version.</a:t>
            </a:r>
          </a:p>
          <a:p>
            <a:r>
              <a:rPr lang="en-US" sz="2400" dirty="0"/>
              <a:t>Participants noted the analyses at the top of the hour were similar, and the </a:t>
            </a:r>
            <a:r>
              <a:rPr lang="en-US" sz="2400" b="1" dirty="0"/>
              <a:t>subhourly data was useful</a:t>
            </a:r>
            <a:r>
              <a:rPr lang="en-US" sz="2400" dirty="0"/>
              <a:t>.  </a:t>
            </a:r>
          </a:p>
          <a:p>
            <a:r>
              <a:rPr lang="en-US" sz="2400" dirty="0"/>
              <a:t>A discontinuity between the 45min and top of the hour analyses was prevalent, but the majority of participants thought the subhourly analyses provide useful info. </a:t>
            </a:r>
          </a:p>
        </p:txBody>
      </p:sp>
      <p:pic>
        <p:nvPicPr>
          <p:cNvPr id="8" name="Picture 7">
            <a:extLst>
              <a:ext uri="{FF2B5EF4-FFF2-40B4-BE49-F238E27FC236}">
                <a16:creationId xmlns:a16="http://schemas.microsoft.com/office/drawing/2014/main" id="{0A2E72DF-C39B-F623-6750-0B65C40E64FA}"/>
              </a:ext>
            </a:extLst>
          </p:cNvPr>
          <p:cNvPicPr>
            <a:picLocks noChangeAspect="1"/>
          </p:cNvPicPr>
          <p:nvPr/>
        </p:nvPicPr>
        <p:blipFill>
          <a:blip r:embed="rId2"/>
          <a:stretch>
            <a:fillRect/>
          </a:stretch>
        </p:blipFill>
        <p:spPr>
          <a:xfrm>
            <a:off x="1569628" y="3290613"/>
            <a:ext cx="9325002" cy="3026103"/>
          </a:xfrm>
          <a:prstGeom prst="rect">
            <a:avLst/>
          </a:prstGeom>
        </p:spPr>
      </p:pic>
    </p:spTree>
    <p:extLst>
      <p:ext uri="{BB962C8B-B14F-4D97-AF65-F5344CB8AC3E}">
        <p14:creationId xmlns:p14="http://schemas.microsoft.com/office/powerpoint/2010/main" val="3900187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7509-5EEE-79FC-5EF6-A4FCA3619D7C}"/>
              </a:ext>
            </a:extLst>
          </p:cNvPr>
          <p:cNvSpPr>
            <a:spLocks noGrp="1"/>
          </p:cNvSpPr>
          <p:nvPr>
            <p:ph type="title"/>
          </p:nvPr>
        </p:nvSpPr>
        <p:spPr/>
        <p:txBody>
          <a:bodyPr/>
          <a:lstStyle/>
          <a:p>
            <a:r>
              <a:rPr lang="en-US" dirty="0"/>
              <a:t>RTMA Comparisons 2022 &amp; 2023</a:t>
            </a:r>
          </a:p>
        </p:txBody>
      </p:sp>
      <p:sp>
        <p:nvSpPr>
          <p:cNvPr id="3" name="Slide Number Placeholder 2">
            <a:extLst>
              <a:ext uri="{FF2B5EF4-FFF2-40B4-BE49-F238E27FC236}">
                <a16:creationId xmlns:a16="http://schemas.microsoft.com/office/drawing/2014/main" id="{7994CF8F-A384-E9BA-F724-60A87AF2359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4" name="Date Placeholder 3">
            <a:extLst>
              <a:ext uri="{FF2B5EF4-FFF2-40B4-BE49-F238E27FC236}">
                <a16:creationId xmlns:a16="http://schemas.microsoft.com/office/drawing/2014/main" id="{B816A01C-262F-C37A-1BDB-F78C46334F43}"/>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A8102DD2-6C07-2873-E9B8-9E271A4F43E6}"/>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5AC86DA6-6DD0-D38F-DF3B-9D739BD5FC17}"/>
              </a:ext>
            </a:extLst>
          </p:cNvPr>
          <p:cNvSpPr>
            <a:spLocks noGrp="1"/>
          </p:cNvSpPr>
          <p:nvPr>
            <p:ph type="body" sz="quarter" idx="13"/>
          </p:nvPr>
        </p:nvSpPr>
        <p:spPr>
          <a:xfrm>
            <a:off x="786245" y="830079"/>
            <a:ext cx="10619509" cy="4987636"/>
          </a:xfrm>
        </p:spPr>
        <p:txBody>
          <a:bodyPr>
            <a:normAutofit/>
          </a:bodyPr>
          <a:lstStyle/>
          <a:p>
            <a:r>
              <a:rPr lang="en-US" sz="2400" dirty="0"/>
              <a:t>FV3-based RTMA was rated </a:t>
            </a:r>
            <a:r>
              <a:rPr lang="en-US" sz="2400" b="1" dirty="0"/>
              <a:t>“slightly worse” to “about the same”</a:t>
            </a:r>
            <a:r>
              <a:rPr lang="en-US" sz="2400" dirty="0"/>
              <a:t> as the HRRR-based version.</a:t>
            </a:r>
          </a:p>
          <a:p>
            <a:r>
              <a:rPr lang="en-US" sz="2400" dirty="0"/>
              <a:t>Analyses are very similar</a:t>
            </a:r>
          </a:p>
        </p:txBody>
      </p:sp>
      <p:pic>
        <p:nvPicPr>
          <p:cNvPr id="12" name="Google Shape;85;p17">
            <a:extLst>
              <a:ext uri="{FF2B5EF4-FFF2-40B4-BE49-F238E27FC236}">
                <a16:creationId xmlns:a16="http://schemas.microsoft.com/office/drawing/2014/main" id="{A41DE39D-7C9F-7C8A-28AE-72A54CDCF8AF}"/>
              </a:ext>
            </a:extLst>
          </p:cNvPr>
          <p:cNvPicPr preferRelativeResize="0"/>
          <p:nvPr/>
        </p:nvPicPr>
        <p:blipFill rotWithShape="1">
          <a:blip r:embed="rId2">
            <a:alphaModFix/>
          </a:blip>
          <a:srcRect l="2971" t="16626" r="22172" b="50848"/>
          <a:stretch/>
        </p:blipFill>
        <p:spPr>
          <a:xfrm>
            <a:off x="94934" y="2427235"/>
            <a:ext cx="12027565" cy="3157068"/>
          </a:xfrm>
          <a:prstGeom prst="rect">
            <a:avLst/>
          </a:prstGeom>
          <a:noFill/>
          <a:ln>
            <a:noFill/>
          </a:ln>
        </p:spPr>
      </p:pic>
    </p:spTree>
    <p:extLst>
      <p:ext uri="{BB962C8B-B14F-4D97-AF65-F5344CB8AC3E}">
        <p14:creationId xmlns:p14="http://schemas.microsoft.com/office/powerpoint/2010/main" val="2151198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7509-5EEE-79FC-5EF6-A4FCA3619D7C}"/>
              </a:ext>
            </a:extLst>
          </p:cNvPr>
          <p:cNvSpPr>
            <a:spLocks noGrp="1"/>
          </p:cNvSpPr>
          <p:nvPr>
            <p:ph type="title"/>
          </p:nvPr>
        </p:nvSpPr>
        <p:spPr/>
        <p:txBody>
          <a:bodyPr/>
          <a:lstStyle/>
          <a:p>
            <a:r>
              <a:rPr lang="en-US" dirty="0"/>
              <a:t>RTMA Comparisons 2022 &amp; 2023</a:t>
            </a:r>
          </a:p>
        </p:txBody>
      </p:sp>
      <p:sp>
        <p:nvSpPr>
          <p:cNvPr id="3" name="Slide Number Placeholder 2">
            <a:extLst>
              <a:ext uri="{FF2B5EF4-FFF2-40B4-BE49-F238E27FC236}">
                <a16:creationId xmlns:a16="http://schemas.microsoft.com/office/drawing/2014/main" id="{7994CF8F-A384-E9BA-F724-60A87AF2359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
        <p:nvSpPr>
          <p:cNvPr id="4" name="Date Placeholder 3">
            <a:extLst>
              <a:ext uri="{FF2B5EF4-FFF2-40B4-BE49-F238E27FC236}">
                <a16:creationId xmlns:a16="http://schemas.microsoft.com/office/drawing/2014/main" id="{B816A01C-262F-C37A-1BDB-F78C46334F43}"/>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A8102DD2-6C07-2873-E9B8-9E271A4F43E6}"/>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5AC86DA6-6DD0-D38F-DF3B-9D739BD5FC17}"/>
              </a:ext>
            </a:extLst>
          </p:cNvPr>
          <p:cNvSpPr>
            <a:spLocks noGrp="1"/>
          </p:cNvSpPr>
          <p:nvPr>
            <p:ph type="body" sz="quarter" idx="13"/>
          </p:nvPr>
        </p:nvSpPr>
        <p:spPr>
          <a:xfrm>
            <a:off x="786245" y="830079"/>
            <a:ext cx="10619509" cy="4987636"/>
          </a:xfrm>
        </p:spPr>
        <p:txBody>
          <a:bodyPr>
            <a:normAutofit/>
          </a:bodyPr>
          <a:lstStyle/>
          <a:p>
            <a:r>
              <a:rPr lang="en-US" sz="2400" dirty="0"/>
              <a:t>FV3-based RTMA was rated </a:t>
            </a:r>
            <a:r>
              <a:rPr lang="en-US" sz="2400" b="1" dirty="0"/>
              <a:t>“slightly worse” to “about the same”</a:t>
            </a:r>
            <a:r>
              <a:rPr lang="en-US" sz="2400" dirty="0"/>
              <a:t> as the HRRR-based version.</a:t>
            </a:r>
          </a:p>
          <a:p>
            <a:r>
              <a:rPr lang="en-US" sz="2400" dirty="0"/>
              <a:t>Thunderstorm outflows too early/cold/expansive</a:t>
            </a:r>
          </a:p>
        </p:txBody>
      </p:sp>
      <p:pic>
        <p:nvPicPr>
          <p:cNvPr id="7" name="Google Shape;125;p22">
            <a:extLst>
              <a:ext uri="{FF2B5EF4-FFF2-40B4-BE49-F238E27FC236}">
                <a16:creationId xmlns:a16="http://schemas.microsoft.com/office/drawing/2014/main" id="{85915D95-1CA9-4EC6-AE0E-CB22E1B72595}"/>
              </a:ext>
            </a:extLst>
          </p:cNvPr>
          <p:cNvPicPr preferRelativeResize="0"/>
          <p:nvPr/>
        </p:nvPicPr>
        <p:blipFill rotWithShape="1">
          <a:blip r:embed="rId2">
            <a:alphaModFix/>
          </a:blip>
          <a:srcRect l="1490" t="14110" r="21271" b="58939"/>
          <a:stretch/>
        </p:blipFill>
        <p:spPr>
          <a:xfrm>
            <a:off x="94934" y="2463640"/>
            <a:ext cx="12065132" cy="3144493"/>
          </a:xfrm>
          <a:prstGeom prst="rect">
            <a:avLst/>
          </a:prstGeom>
          <a:noFill/>
          <a:ln>
            <a:noFill/>
          </a:ln>
        </p:spPr>
      </p:pic>
      <p:sp>
        <p:nvSpPr>
          <p:cNvPr id="10" name="Google Shape;128;p22">
            <a:extLst>
              <a:ext uri="{FF2B5EF4-FFF2-40B4-BE49-F238E27FC236}">
                <a16:creationId xmlns:a16="http://schemas.microsoft.com/office/drawing/2014/main" id="{C925D594-3C5A-7106-D559-6851BFF3AADA}"/>
              </a:ext>
            </a:extLst>
          </p:cNvPr>
          <p:cNvSpPr/>
          <p:nvPr/>
        </p:nvSpPr>
        <p:spPr>
          <a:xfrm rot="2495807">
            <a:off x="8738432" y="2909819"/>
            <a:ext cx="776641" cy="1712831"/>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11" name="Google Shape;129;p22">
            <a:extLst>
              <a:ext uri="{FF2B5EF4-FFF2-40B4-BE49-F238E27FC236}">
                <a16:creationId xmlns:a16="http://schemas.microsoft.com/office/drawing/2014/main" id="{A0295798-11CA-C400-2630-297DB8D6B5C2}"/>
              </a:ext>
            </a:extLst>
          </p:cNvPr>
          <p:cNvSpPr/>
          <p:nvPr/>
        </p:nvSpPr>
        <p:spPr>
          <a:xfrm rot="2495807">
            <a:off x="4841645" y="2896156"/>
            <a:ext cx="776641" cy="1821355"/>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1588404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7509-5EEE-79FC-5EF6-A4FCA3619D7C}"/>
              </a:ext>
            </a:extLst>
          </p:cNvPr>
          <p:cNvSpPr>
            <a:spLocks noGrp="1"/>
          </p:cNvSpPr>
          <p:nvPr>
            <p:ph type="title"/>
          </p:nvPr>
        </p:nvSpPr>
        <p:spPr/>
        <p:txBody>
          <a:bodyPr/>
          <a:lstStyle/>
          <a:p>
            <a:r>
              <a:rPr lang="en-US" dirty="0"/>
              <a:t>RTMA Comparisons 2022 &amp; 2023</a:t>
            </a:r>
          </a:p>
        </p:txBody>
      </p:sp>
      <p:sp>
        <p:nvSpPr>
          <p:cNvPr id="3" name="Slide Number Placeholder 2">
            <a:extLst>
              <a:ext uri="{FF2B5EF4-FFF2-40B4-BE49-F238E27FC236}">
                <a16:creationId xmlns:a16="http://schemas.microsoft.com/office/drawing/2014/main" id="{7994CF8F-A384-E9BA-F724-60A87AF23591}"/>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4" name="Date Placeholder 3">
            <a:extLst>
              <a:ext uri="{FF2B5EF4-FFF2-40B4-BE49-F238E27FC236}">
                <a16:creationId xmlns:a16="http://schemas.microsoft.com/office/drawing/2014/main" id="{B816A01C-262F-C37A-1BDB-F78C46334F43}"/>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A8102DD2-6C07-2873-E9B8-9E271A4F43E6}"/>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5AC86DA6-6DD0-D38F-DF3B-9D739BD5FC17}"/>
              </a:ext>
            </a:extLst>
          </p:cNvPr>
          <p:cNvSpPr>
            <a:spLocks noGrp="1"/>
          </p:cNvSpPr>
          <p:nvPr>
            <p:ph type="body" sz="quarter" idx="13"/>
          </p:nvPr>
        </p:nvSpPr>
        <p:spPr>
          <a:xfrm>
            <a:off x="786245" y="830079"/>
            <a:ext cx="10619509" cy="4987636"/>
          </a:xfrm>
        </p:spPr>
        <p:txBody>
          <a:bodyPr>
            <a:normAutofit/>
          </a:bodyPr>
          <a:lstStyle/>
          <a:p>
            <a:r>
              <a:rPr lang="en-US" sz="2400" dirty="0"/>
              <a:t>FV3-based RTMA was rated </a:t>
            </a:r>
            <a:r>
              <a:rPr lang="en-US" sz="2400" b="1" dirty="0"/>
              <a:t>“slightly worse” to “about the same”</a:t>
            </a:r>
            <a:r>
              <a:rPr lang="en-US" sz="2400" dirty="0"/>
              <a:t> as the HRRR-based version.</a:t>
            </a:r>
          </a:p>
          <a:p>
            <a:r>
              <a:rPr lang="en-US" sz="2400" dirty="0"/>
              <a:t>Moist bias in RRFS version</a:t>
            </a:r>
          </a:p>
          <a:p>
            <a:r>
              <a:rPr lang="en-US" sz="2400" dirty="0"/>
              <a:t>RRFS version too moist in dry air/behind dryline</a:t>
            </a:r>
          </a:p>
          <a:p>
            <a:endParaRPr lang="en-US" sz="2400" dirty="0"/>
          </a:p>
          <a:p>
            <a:endParaRPr lang="en-US" sz="2400" dirty="0"/>
          </a:p>
        </p:txBody>
      </p:sp>
      <p:pic>
        <p:nvPicPr>
          <p:cNvPr id="8" name="Google Shape;100;p19">
            <a:extLst>
              <a:ext uri="{FF2B5EF4-FFF2-40B4-BE49-F238E27FC236}">
                <a16:creationId xmlns:a16="http://schemas.microsoft.com/office/drawing/2014/main" id="{229AA998-D5BD-4836-9B11-7CAA9B67985B}"/>
              </a:ext>
            </a:extLst>
          </p:cNvPr>
          <p:cNvPicPr preferRelativeResize="0"/>
          <p:nvPr/>
        </p:nvPicPr>
        <p:blipFill rotWithShape="1">
          <a:blip r:embed="rId2">
            <a:alphaModFix/>
          </a:blip>
          <a:srcRect l="1402" t="13996" r="21108" b="58936"/>
          <a:stretch/>
        </p:blipFill>
        <p:spPr>
          <a:xfrm>
            <a:off x="94934" y="2818643"/>
            <a:ext cx="12002133" cy="3130995"/>
          </a:xfrm>
          <a:prstGeom prst="rect">
            <a:avLst/>
          </a:prstGeom>
          <a:noFill/>
          <a:ln>
            <a:noFill/>
          </a:ln>
        </p:spPr>
      </p:pic>
      <p:sp>
        <p:nvSpPr>
          <p:cNvPr id="9" name="Google Shape;103;p19">
            <a:extLst>
              <a:ext uri="{FF2B5EF4-FFF2-40B4-BE49-F238E27FC236}">
                <a16:creationId xmlns:a16="http://schemas.microsoft.com/office/drawing/2014/main" id="{413AFE3A-77A6-598F-7D1D-9D4FEFCFBC86}"/>
              </a:ext>
            </a:extLst>
          </p:cNvPr>
          <p:cNvSpPr/>
          <p:nvPr/>
        </p:nvSpPr>
        <p:spPr>
          <a:xfrm rot="865289">
            <a:off x="8076909" y="3678252"/>
            <a:ext cx="894588" cy="1839041"/>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12" name="Google Shape;103;p19">
            <a:extLst>
              <a:ext uri="{FF2B5EF4-FFF2-40B4-BE49-F238E27FC236}">
                <a16:creationId xmlns:a16="http://schemas.microsoft.com/office/drawing/2014/main" id="{272135CD-80A5-DC87-0188-540F0025007D}"/>
              </a:ext>
            </a:extLst>
          </p:cNvPr>
          <p:cNvSpPr/>
          <p:nvPr/>
        </p:nvSpPr>
        <p:spPr>
          <a:xfrm rot="5400000">
            <a:off x="4679909" y="5000577"/>
            <a:ext cx="257604" cy="1208231"/>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Tree>
    <p:extLst>
      <p:ext uri="{BB962C8B-B14F-4D97-AF65-F5344CB8AC3E}">
        <p14:creationId xmlns:p14="http://schemas.microsoft.com/office/powerpoint/2010/main" val="4026491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DF6C1-BB31-E9A1-F167-B0016E4533E7}"/>
              </a:ext>
            </a:extLst>
          </p:cNvPr>
          <p:cNvSpPr>
            <a:spLocks noGrp="1"/>
          </p:cNvSpPr>
          <p:nvPr>
            <p:ph type="title"/>
          </p:nvPr>
        </p:nvSpPr>
        <p:spPr/>
        <p:txBody>
          <a:bodyPr/>
          <a:lstStyle/>
          <a:p>
            <a:r>
              <a:rPr lang="en-US" dirty="0"/>
              <a:t>Analysis Visualization</a:t>
            </a:r>
          </a:p>
        </p:txBody>
      </p:sp>
      <p:sp>
        <p:nvSpPr>
          <p:cNvPr id="3" name="Slide Number Placeholder 2">
            <a:extLst>
              <a:ext uri="{FF2B5EF4-FFF2-40B4-BE49-F238E27FC236}">
                <a16:creationId xmlns:a16="http://schemas.microsoft.com/office/drawing/2014/main" id="{DA891E54-09A3-B0F9-2211-DA0443FF3D38}"/>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
        <p:nvSpPr>
          <p:cNvPr id="4" name="Date Placeholder 3">
            <a:extLst>
              <a:ext uri="{FF2B5EF4-FFF2-40B4-BE49-F238E27FC236}">
                <a16:creationId xmlns:a16="http://schemas.microsoft.com/office/drawing/2014/main" id="{F9064A44-1EE6-A986-2B04-CEE3471A0FDF}"/>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45335448-8EDA-6CD3-C27D-46B9F4AD786A}"/>
              </a:ext>
            </a:extLst>
          </p:cNvPr>
          <p:cNvSpPr>
            <a:spLocks noGrp="1"/>
          </p:cNvSpPr>
          <p:nvPr>
            <p:ph type="ftr" idx="12"/>
          </p:nvPr>
        </p:nvSpPr>
        <p:spPr/>
        <p:txBody>
          <a:bodyPr/>
          <a:lstStyle/>
          <a:p>
            <a:r>
              <a:rPr lang="en-US"/>
              <a:t>UIFCW</a:t>
            </a:r>
            <a:endParaRPr lang="en-US" dirty="0"/>
          </a:p>
        </p:txBody>
      </p:sp>
      <p:sp>
        <p:nvSpPr>
          <p:cNvPr id="10" name="Text Placeholder 9">
            <a:extLst>
              <a:ext uri="{FF2B5EF4-FFF2-40B4-BE49-F238E27FC236}">
                <a16:creationId xmlns:a16="http://schemas.microsoft.com/office/drawing/2014/main" id="{A3D30CF4-E2F2-53AA-7428-144D84347CF8}"/>
              </a:ext>
            </a:extLst>
          </p:cNvPr>
          <p:cNvSpPr>
            <a:spLocks noGrp="1"/>
          </p:cNvSpPr>
          <p:nvPr>
            <p:ph type="body" sz="quarter" idx="13"/>
          </p:nvPr>
        </p:nvSpPr>
        <p:spPr/>
        <p:txBody>
          <a:bodyPr/>
          <a:lstStyle/>
          <a:p>
            <a:r>
              <a:rPr lang="en-US" dirty="0"/>
              <a:t>Evaluating analysis fit to observations including spatial and temporal filtering</a:t>
            </a:r>
          </a:p>
        </p:txBody>
      </p:sp>
      <p:pic>
        <p:nvPicPr>
          <p:cNvPr id="11" name="Picture 10">
            <a:extLst>
              <a:ext uri="{FF2B5EF4-FFF2-40B4-BE49-F238E27FC236}">
                <a16:creationId xmlns:a16="http://schemas.microsoft.com/office/drawing/2014/main" id="{22F7573F-EFEB-89BD-92FB-603C1FEF9742}"/>
              </a:ext>
            </a:extLst>
          </p:cNvPr>
          <p:cNvPicPr>
            <a:picLocks noChangeAspect="1"/>
          </p:cNvPicPr>
          <p:nvPr/>
        </p:nvPicPr>
        <p:blipFill>
          <a:blip r:embed="rId2"/>
          <a:stretch>
            <a:fillRect/>
          </a:stretch>
        </p:blipFill>
        <p:spPr>
          <a:xfrm>
            <a:off x="2157248" y="2218371"/>
            <a:ext cx="7772400" cy="3829644"/>
          </a:xfrm>
          <a:prstGeom prst="rect">
            <a:avLst/>
          </a:prstGeom>
        </p:spPr>
      </p:pic>
    </p:spTree>
    <p:extLst>
      <p:ext uri="{BB962C8B-B14F-4D97-AF65-F5344CB8AC3E}">
        <p14:creationId xmlns:p14="http://schemas.microsoft.com/office/powerpoint/2010/main" val="86710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67CD-7A43-5E0C-7B89-B3365605E87B}"/>
              </a:ext>
            </a:extLst>
          </p:cNvPr>
          <p:cNvSpPr>
            <a:spLocks noGrp="1"/>
          </p:cNvSpPr>
          <p:nvPr>
            <p:ph type="title"/>
          </p:nvPr>
        </p:nvSpPr>
        <p:spPr/>
        <p:txBody>
          <a:bodyPr/>
          <a:lstStyle/>
          <a:p>
            <a:r>
              <a:rPr lang="en-US" dirty="0"/>
              <a:t>RTMA Summary &amp; Future Direction</a:t>
            </a:r>
          </a:p>
        </p:txBody>
      </p:sp>
      <p:sp>
        <p:nvSpPr>
          <p:cNvPr id="3" name="Slide Number Placeholder 2">
            <a:extLst>
              <a:ext uri="{FF2B5EF4-FFF2-40B4-BE49-F238E27FC236}">
                <a16:creationId xmlns:a16="http://schemas.microsoft.com/office/drawing/2014/main" id="{80856D91-3DFB-C963-CAA3-4541BA283746}"/>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4" name="Date Placeholder 3">
            <a:extLst>
              <a:ext uri="{FF2B5EF4-FFF2-40B4-BE49-F238E27FC236}">
                <a16:creationId xmlns:a16="http://schemas.microsoft.com/office/drawing/2014/main" id="{BC00D432-80F1-E30B-74C0-63377FD21633}"/>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98084B68-4360-195D-8433-AD250A8E9B2E}"/>
              </a:ext>
            </a:extLst>
          </p:cNvPr>
          <p:cNvSpPr>
            <a:spLocks noGrp="1"/>
          </p:cNvSpPr>
          <p:nvPr>
            <p:ph type="ftr" idx="12"/>
          </p:nvPr>
        </p:nvSpPr>
        <p:spPr/>
        <p:txBody>
          <a:bodyPr/>
          <a:lstStyle/>
          <a:p>
            <a:r>
              <a:rPr lang="en-US"/>
              <a:t>UIFCW</a:t>
            </a:r>
            <a:endParaRPr lang="en-US" dirty="0"/>
          </a:p>
        </p:txBody>
      </p:sp>
      <p:sp>
        <p:nvSpPr>
          <p:cNvPr id="8" name="Text Placeholder 7">
            <a:extLst>
              <a:ext uri="{FF2B5EF4-FFF2-40B4-BE49-F238E27FC236}">
                <a16:creationId xmlns:a16="http://schemas.microsoft.com/office/drawing/2014/main" id="{04A7CF93-03CB-A23F-7509-D67BBCA27B47}"/>
              </a:ext>
            </a:extLst>
          </p:cNvPr>
          <p:cNvSpPr>
            <a:spLocks noGrp="1"/>
          </p:cNvSpPr>
          <p:nvPr>
            <p:ph type="body" sz="quarter" idx="13"/>
          </p:nvPr>
        </p:nvSpPr>
        <p:spPr/>
        <p:txBody>
          <a:bodyPr/>
          <a:lstStyle/>
          <a:p>
            <a:r>
              <a:rPr lang="en-US" dirty="0"/>
              <a:t>Strong dependence of RRFS; both technical and scientific innovations.</a:t>
            </a:r>
          </a:p>
          <a:p>
            <a:r>
              <a:rPr lang="en-US" dirty="0"/>
              <a:t>High resolution and low latency requirements are challenging.</a:t>
            </a:r>
          </a:p>
          <a:p>
            <a:r>
              <a:rPr lang="en-US" dirty="0"/>
              <a:t>Obs quality control is essential.</a:t>
            </a:r>
          </a:p>
          <a:p>
            <a:r>
              <a:rPr lang="en-US" dirty="0"/>
              <a:t>Uncertainty estimation is in development.</a:t>
            </a:r>
          </a:p>
          <a:p>
            <a:endParaRPr lang="en-US" dirty="0"/>
          </a:p>
          <a:p>
            <a:r>
              <a:rPr lang="en-US" dirty="0"/>
              <a:t>Transition to JEDI software for assimilation.</a:t>
            </a:r>
          </a:p>
          <a:p>
            <a:endParaRPr lang="en-US" dirty="0"/>
          </a:p>
          <a:p>
            <a:endParaRPr lang="en-US" dirty="0"/>
          </a:p>
        </p:txBody>
      </p:sp>
      <p:sp>
        <p:nvSpPr>
          <p:cNvPr id="9" name="TextBox 8">
            <a:extLst>
              <a:ext uri="{FF2B5EF4-FFF2-40B4-BE49-F238E27FC236}">
                <a16:creationId xmlns:a16="http://schemas.microsoft.com/office/drawing/2014/main" id="{A8DA412C-9AB9-79F4-5427-64921FE48BB9}"/>
              </a:ext>
            </a:extLst>
          </p:cNvPr>
          <p:cNvSpPr txBox="1"/>
          <p:nvPr/>
        </p:nvSpPr>
        <p:spPr>
          <a:xfrm rot="21043424">
            <a:off x="8339768" y="3043242"/>
            <a:ext cx="3048093" cy="1169551"/>
          </a:xfrm>
          <a:prstGeom prst="rect">
            <a:avLst/>
          </a:prstGeom>
          <a:noFill/>
        </p:spPr>
        <p:txBody>
          <a:bodyPr wrap="square" rtlCol="0">
            <a:spAutoFit/>
          </a:bodyPr>
          <a:lstStyle/>
          <a:p>
            <a:r>
              <a:rPr lang="en-US" dirty="0"/>
              <a:t>See: Jim Purser poster on Geometric Approaches for Adaptive Domain Decomposition With an Application to the Estimation of the Variance of Analysis Error</a:t>
            </a:r>
          </a:p>
        </p:txBody>
      </p:sp>
    </p:spTree>
    <p:extLst>
      <p:ext uri="{BB962C8B-B14F-4D97-AF65-F5344CB8AC3E}">
        <p14:creationId xmlns:p14="http://schemas.microsoft.com/office/powerpoint/2010/main" val="30002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885EDC-5C6E-1643-C853-5B788C1715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
        <p:nvSpPr>
          <p:cNvPr id="3" name="Date Placeholder 2">
            <a:extLst>
              <a:ext uri="{FF2B5EF4-FFF2-40B4-BE49-F238E27FC236}">
                <a16:creationId xmlns:a16="http://schemas.microsoft.com/office/drawing/2014/main" id="{EF21DF57-6160-2F59-6782-53B959C94BD9}"/>
              </a:ext>
            </a:extLst>
          </p:cNvPr>
          <p:cNvSpPr>
            <a:spLocks noGrp="1"/>
          </p:cNvSpPr>
          <p:nvPr>
            <p:ph type="dt" idx="10"/>
          </p:nvPr>
        </p:nvSpPr>
        <p:spPr/>
        <p:txBody>
          <a:bodyPr/>
          <a:lstStyle/>
          <a:p>
            <a:r>
              <a:rPr lang="en-US"/>
              <a:t>25 July 2023</a:t>
            </a:r>
            <a:endParaRPr lang="en-US" dirty="0"/>
          </a:p>
        </p:txBody>
      </p:sp>
      <p:sp>
        <p:nvSpPr>
          <p:cNvPr id="4" name="Footer Placeholder 3">
            <a:extLst>
              <a:ext uri="{FF2B5EF4-FFF2-40B4-BE49-F238E27FC236}">
                <a16:creationId xmlns:a16="http://schemas.microsoft.com/office/drawing/2014/main" id="{39AA233F-E963-6994-86C9-F909653A44F9}"/>
              </a:ext>
            </a:extLst>
          </p:cNvPr>
          <p:cNvSpPr>
            <a:spLocks noGrp="1"/>
          </p:cNvSpPr>
          <p:nvPr>
            <p:ph type="ftr" idx="11"/>
          </p:nvPr>
        </p:nvSpPr>
        <p:spPr/>
        <p:txBody>
          <a:bodyPr/>
          <a:lstStyle/>
          <a:p>
            <a:r>
              <a:rPr lang="en-US"/>
              <a:t>UIFCW</a:t>
            </a:r>
            <a:endParaRPr lang="en-US" dirty="0"/>
          </a:p>
        </p:txBody>
      </p:sp>
      <p:pic>
        <p:nvPicPr>
          <p:cNvPr id="5" name="Picture 14" descr="welcome | CIRES">
            <a:extLst>
              <a:ext uri="{FF2B5EF4-FFF2-40B4-BE49-F238E27FC236}">
                <a16:creationId xmlns:a16="http://schemas.microsoft.com/office/drawing/2014/main" id="{7C4DCF3E-9343-97FA-4A53-A3B64E024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2763" y="1123604"/>
            <a:ext cx="3457389" cy="12260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108AD1-7B5A-BD44-1170-306DD4883870}"/>
              </a:ext>
            </a:extLst>
          </p:cNvPr>
          <p:cNvPicPr>
            <a:picLocks noChangeAspect="1"/>
          </p:cNvPicPr>
          <p:nvPr/>
        </p:nvPicPr>
        <p:blipFill>
          <a:blip r:embed="rId3"/>
          <a:stretch>
            <a:fillRect/>
          </a:stretch>
        </p:blipFill>
        <p:spPr>
          <a:xfrm>
            <a:off x="988066" y="188251"/>
            <a:ext cx="2695575" cy="1695450"/>
          </a:xfrm>
          <a:prstGeom prst="rect">
            <a:avLst/>
          </a:prstGeom>
        </p:spPr>
      </p:pic>
      <p:sp>
        <p:nvSpPr>
          <p:cNvPr id="7" name="Rectangle 6">
            <a:extLst>
              <a:ext uri="{FF2B5EF4-FFF2-40B4-BE49-F238E27FC236}">
                <a16:creationId xmlns:a16="http://schemas.microsoft.com/office/drawing/2014/main" id="{5328AB0B-6310-5660-EDC8-DB3D9A79E7B5}"/>
              </a:ext>
            </a:extLst>
          </p:cNvPr>
          <p:cNvSpPr/>
          <p:nvPr/>
        </p:nvSpPr>
        <p:spPr>
          <a:xfrm>
            <a:off x="741340" y="2554740"/>
            <a:ext cx="7095691" cy="3077766"/>
          </a:xfrm>
          <a:prstGeom prst="rect">
            <a:avLst/>
          </a:prstGeom>
        </p:spPr>
        <p:txBody>
          <a:bodyPr wrap="square">
            <a:spAutoFit/>
          </a:bodyPr>
          <a:lstStyle/>
          <a:p>
            <a:r>
              <a:rPr lang="en-US" b="0" i="0" dirty="0">
                <a:solidFill>
                  <a:srgbClr val="222222"/>
                </a:solidFill>
                <a:effectLst/>
                <a:latin typeface="Arial" panose="020B0604020202020204" pitchFamily="34" charset="0"/>
              </a:rPr>
              <a:t>CIRES/NOAA GSL has a job opening for a </a:t>
            </a:r>
          </a:p>
          <a:p>
            <a:r>
              <a:rPr lang="en-US" sz="2000" b="1" i="0" dirty="0">
                <a:solidFill>
                  <a:srgbClr val="0000FF"/>
                </a:solidFill>
                <a:effectLst/>
                <a:latin typeface="Arial" panose="020B0604020202020204" pitchFamily="34" charset="0"/>
              </a:rPr>
              <a:t>Data Assimilation Scientific Programmer</a:t>
            </a:r>
            <a:r>
              <a:rPr lang="en-US" b="0" i="0" dirty="0">
                <a:solidFill>
                  <a:srgbClr val="0000FF"/>
                </a:solidFill>
                <a:effectLst/>
                <a:latin typeface="Arial" panose="020B0604020202020204" pitchFamily="34" charset="0"/>
              </a:rPr>
              <a:t>. </a:t>
            </a:r>
          </a:p>
          <a:p>
            <a:endParaRPr lang="en-US" sz="1400" dirty="0">
              <a:solidFill>
                <a:srgbClr val="222222"/>
              </a:solidFill>
              <a:latin typeface="Arial" panose="020B0604020202020204" pitchFamily="34" charset="0"/>
            </a:endParaRPr>
          </a:p>
          <a:p>
            <a:endParaRPr lang="en-US" sz="1400" b="0" i="0" dirty="0">
              <a:solidFill>
                <a:srgbClr val="222222"/>
              </a:solidFill>
              <a:effectLst/>
              <a:latin typeface="Arial" panose="020B0604020202020204" pitchFamily="34" charset="0"/>
            </a:endParaRPr>
          </a:p>
          <a:p>
            <a:pPr algn="just"/>
            <a:r>
              <a:rPr lang="en-US" sz="1400" b="0" i="0" dirty="0">
                <a:solidFill>
                  <a:srgbClr val="222222"/>
                </a:solidFill>
                <a:effectLst/>
                <a:latin typeface="Arial" panose="020B0604020202020204" pitchFamily="34" charset="0"/>
              </a:rPr>
              <a:t>The Scientific Programmer will use and advance the JEDI software for RTMA and RRFS applications. In particular, work toward continuous assimilation approaches, analysis uncertainty estimation, and analysis of complex physical diagnostics will be prioritized. The development will take place in both NOAA High-Performance Computing environments and cloud computing environments. The candidate will have the opportunity to contribute to experimental and future operational RTMA prototypes including real-time experiments and the evaluation of RTMA by developers and interested parties. The candidate will work collaboratively with the GSL and EMC development teams, as well as the larger RRFS and UFS modeling community.</a:t>
            </a:r>
            <a:endParaRPr lang="en-US" sz="1400" dirty="0"/>
          </a:p>
        </p:txBody>
      </p:sp>
      <p:pic>
        <p:nvPicPr>
          <p:cNvPr id="8" name="Picture 7">
            <a:extLst>
              <a:ext uri="{FF2B5EF4-FFF2-40B4-BE49-F238E27FC236}">
                <a16:creationId xmlns:a16="http://schemas.microsoft.com/office/drawing/2014/main" id="{CE96C6B6-33BA-EF2C-3C44-69B8B969D1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7031" y="1942290"/>
            <a:ext cx="3873053" cy="3873053"/>
          </a:xfrm>
          <a:prstGeom prst="rect">
            <a:avLst/>
          </a:prstGeom>
        </p:spPr>
      </p:pic>
      <p:sp>
        <p:nvSpPr>
          <p:cNvPr id="9" name="TextBox 8">
            <a:extLst>
              <a:ext uri="{FF2B5EF4-FFF2-40B4-BE49-F238E27FC236}">
                <a16:creationId xmlns:a16="http://schemas.microsoft.com/office/drawing/2014/main" id="{3FFC72E8-7828-75E1-CA57-4B97F7AD3C60}"/>
              </a:ext>
            </a:extLst>
          </p:cNvPr>
          <p:cNvSpPr txBox="1"/>
          <p:nvPr/>
        </p:nvSpPr>
        <p:spPr>
          <a:xfrm>
            <a:off x="8494212" y="964443"/>
            <a:ext cx="2980624" cy="707886"/>
          </a:xfrm>
          <a:prstGeom prst="rect">
            <a:avLst/>
          </a:prstGeom>
          <a:noFill/>
        </p:spPr>
        <p:txBody>
          <a:bodyPr wrap="none" rtlCol="0">
            <a:spAutoFit/>
          </a:bodyPr>
          <a:lstStyle/>
          <a:p>
            <a:r>
              <a:rPr lang="en-US" altLang="zh-CN" sz="4000" b="1" dirty="0">
                <a:solidFill>
                  <a:srgbClr val="0000FF"/>
                </a:solidFill>
                <a:effectLst>
                  <a:outerShdw blurRad="38100" dist="38100" dir="2700000" algn="tl">
                    <a:srgbClr val="000000">
                      <a:alpha val="43137"/>
                    </a:srgbClr>
                  </a:outerShdw>
                </a:effectLst>
              </a:rPr>
              <a:t>bit.ly/cudasp</a:t>
            </a:r>
            <a:endParaRPr lang="en-US" sz="40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968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24E6-FD53-3007-6CEE-79F012712B2D}"/>
              </a:ext>
            </a:extLst>
          </p:cNvPr>
          <p:cNvSpPr>
            <a:spLocks noGrp="1"/>
          </p:cNvSpPr>
          <p:nvPr>
            <p:ph type="title"/>
          </p:nvPr>
        </p:nvSpPr>
        <p:spPr/>
        <p:txBody>
          <a:bodyPr/>
          <a:lstStyle/>
          <a:p>
            <a:r>
              <a:rPr lang="en-US" dirty="0"/>
              <a:t>Real-Time Analysis Motivation </a:t>
            </a:r>
          </a:p>
        </p:txBody>
      </p:sp>
      <p:sp>
        <p:nvSpPr>
          <p:cNvPr id="3" name="Slide Number Placeholder 2">
            <a:extLst>
              <a:ext uri="{FF2B5EF4-FFF2-40B4-BE49-F238E27FC236}">
                <a16:creationId xmlns:a16="http://schemas.microsoft.com/office/drawing/2014/main" id="{7807220C-30B5-FB4B-59B5-46175B21FA76}"/>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
        <p:nvSpPr>
          <p:cNvPr id="5" name="Footer Placeholder 4">
            <a:extLst>
              <a:ext uri="{FF2B5EF4-FFF2-40B4-BE49-F238E27FC236}">
                <a16:creationId xmlns:a16="http://schemas.microsoft.com/office/drawing/2014/main" id="{02DF45C7-B04A-2A2B-8114-7F39859237C5}"/>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82691AA1-C04C-3470-D53D-4B36518A7E44}"/>
              </a:ext>
            </a:extLst>
          </p:cNvPr>
          <p:cNvSpPr>
            <a:spLocks noGrp="1"/>
          </p:cNvSpPr>
          <p:nvPr>
            <p:ph type="body" sz="quarter" idx="13"/>
          </p:nvPr>
        </p:nvSpPr>
        <p:spPr>
          <a:xfrm>
            <a:off x="786245" y="935182"/>
            <a:ext cx="10619509" cy="3006197"/>
          </a:xfrm>
        </p:spPr>
        <p:txBody>
          <a:bodyPr>
            <a:normAutofit/>
          </a:bodyPr>
          <a:lstStyle/>
          <a:p>
            <a:r>
              <a:rPr lang="en-US" sz="2400" dirty="0"/>
              <a:t>Forecasting, including nowcasting, requires a </a:t>
            </a:r>
            <a:r>
              <a:rPr lang="en-US" sz="2400" b="1" dirty="0"/>
              <a:t>timely, accurate, and rapidly updating analysis</a:t>
            </a:r>
            <a:r>
              <a:rPr lang="en-US" sz="2400" dirty="0"/>
              <a:t> of current conditions for situational awareness and to enable forecasters.</a:t>
            </a:r>
          </a:p>
          <a:p>
            <a:r>
              <a:rPr lang="en-US" sz="2400" dirty="0"/>
              <a:t>Hazardous </a:t>
            </a:r>
            <a:r>
              <a:rPr lang="en-US" sz="2400" dirty="0" err="1"/>
              <a:t>wx</a:t>
            </a:r>
            <a:r>
              <a:rPr lang="en-US" sz="2400" dirty="0"/>
              <a:t> can evolve on a time scale of minutes and is highly sensitive to subtle thermodynamic changes.</a:t>
            </a:r>
          </a:p>
          <a:p>
            <a:r>
              <a:rPr lang="en-US" sz="2400" dirty="0"/>
              <a:t>Analysis systems that are infrequent, coarse resolution, contain only a small set of 2D fields, and/or only leverage surface obs are inadequate. </a:t>
            </a:r>
          </a:p>
        </p:txBody>
      </p:sp>
      <p:pic>
        <p:nvPicPr>
          <p:cNvPr id="1026" name="Picture 2" descr="SPC Hand Analysis Example">
            <a:extLst>
              <a:ext uri="{FF2B5EF4-FFF2-40B4-BE49-F238E27FC236}">
                <a16:creationId xmlns:a16="http://schemas.microsoft.com/office/drawing/2014/main" id="{57A45AA9-AE32-EC84-28FB-AD6619531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288" y="3717925"/>
            <a:ext cx="2921878" cy="31151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423935-AA27-856B-0A83-8E0ED6B13BF8}"/>
              </a:ext>
            </a:extLst>
          </p:cNvPr>
          <p:cNvSpPr txBox="1"/>
          <p:nvPr/>
        </p:nvSpPr>
        <p:spPr>
          <a:xfrm>
            <a:off x="241738" y="3699641"/>
            <a:ext cx="2497800" cy="307777"/>
          </a:xfrm>
          <a:prstGeom prst="rect">
            <a:avLst/>
          </a:prstGeom>
          <a:solidFill>
            <a:schemeClr val="bg1"/>
          </a:solidFill>
        </p:spPr>
        <p:txBody>
          <a:bodyPr wrap="none" rtlCol="0">
            <a:spAutoFit/>
          </a:bodyPr>
          <a:lstStyle/>
          <a:p>
            <a:r>
              <a:rPr lang="en-US" dirty="0"/>
              <a:t>SPC Hand Analysis Example</a:t>
            </a:r>
          </a:p>
        </p:txBody>
      </p:sp>
      <p:pic>
        <p:nvPicPr>
          <p:cNvPr id="11" name="Picture 10">
            <a:extLst>
              <a:ext uri="{FF2B5EF4-FFF2-40B4-BE49-F238E27FC236}">
                <a16:creationId xmlns:a16="http://schemas.microsoft.com/office/drawing/2014/main" id="{A39782B0-43C1-BB43-5EA5-DAE535EB84CA}"/>
              </a:ext>
            </a:extLst>
          </p:cNvPr>
          <p:cNvPicPr>
            <a:picLocks noChangeAspect="1"/>
          </p:cNvPicPr>
          <p:nvPr/>
        </p:nvPicPr>
        <p:blipFill>
          <a:blip r:embed="rId3"/>
          <a:stretch>
            <a:fillRect/>
          </a:stretch>
        </p:blipFill>
        <p:spPr>
          <a:xfrm>
            <a:off x="3647089" y="3730741"/>
            <a:ext cx="3970282" cy="3011646"/>
          </a:xfrm>
          <a:prstGeom prst="rect">
            <a:avLst/>
          </a:prstGeom>
        </p:spPr>
      </p:pic>
      <p:sp>
        <p:nvSpPr>
          <p:cNvPr id="4" name="Date Placeholder 3">
            <a:extLst>
              <a:ext uri="{FF2B5EF4-FFF2-40B4-BE49-F238E27FC236}">
                <a16:creationId xmlns:a16="http://schemas.microsoft.com/office/drawing/2014/main" id="{C940F972-C44B-A5FD-077D-9143647974FD}"/>
              </a:ext>
            </a:extLst>
          </p:cNvPr>
          <p:cNvSpPr>
            <a:spLocks noGrp="1"/>
          </p:cNvSpPr>
          <p:nvPr>
            <p:ph type="dt" idx="11"/>
          </p:nvPr>
        </p:nvSpPr>
        <p:spPr/>
        <p:txBody>
          <a:bodyPr/>
          <a:lstStyle/>
          <a:p>
            <a:r>
              <a:rPr lang="en-US"/>
              <a:t>25 July 2023</a:t>
            </a:r>
            <a:endParaRPr lang="en-US" dirty="0"/>
          </a:p>
        </p:txBody>
      </p:sp>
      <p:pic>
        <p:nvPicPr>
          <p:cNvPr id="3074" name="Picture 2" descr="Loading...">
            <a:extLst>
              <a:ext uri="{FF2B5EF4-FFF2-40B4-BE49-F238E27FC236}">
                <a16:creationId xmlns:a16="http://schemas.microsoft.com/office/drawing/2014/main" id="{C581028A-A7F8-4A07-D96C-0558EA854A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b="51264"/>
          <a:stretch/>
        </p:blipFill>
        <p:spPr bwMode="auto">
          <a:xfrm>
            <a:off x="8041726" y="3666330"/>
            <a:ext cx="3576148" cy="3191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772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04B4-3EFF-F63C-F440-D6696A00BEE9}"/>
              </a:ext>
            </a:extLst>
          </p:cNvPr>
          <p:cNvSpPr>
            <a:spLocks noGrp="1"/>
          </p:cNvSpPr>
          <p:nvPr>
            <p:ph type="title"/>
          </p:nvPr>
        </p:nvSpPr>
        <p:spPr/>
        <p:txBody>
          <a:bodyPr/>
          <a:lstStyle/>
          <a:p>
            <a:r>
              <a:rPr lang="en-US" dirty="0"/>
              <a:t>RTMA</a:t>
            </a:r>
          </a:p>
        </p:txBody>
      </p:sp>
      <p:sp>
        <p:nvSpPr>
          <p:cNvPr id="3" name="Slide Number Placeholder 2">
            <a:extLst>
              <a:ext uri="{FF2B5EF4-FFF2-40B4-BE49-F238E27FC236}">
                <a16:creationId xmlns:a16="http://schemas.microsoft.com/office/drawing/2014/main" id="{19122217-A4C7-6B0D-E86E-0C90F87C0530}"/>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4" name="Date Placeholder 3">
            <a:extLst>
              <a:ext uri="{FF2B5EF4-FFF2-40B4-BE49-F238E27FC236}">
                <a16:creationId xmlns:a16="http://schemas.microsoft.com/office/drawing/2014/main" id="{74653DF8-AACE-4071-A462-20F9AA343183}"/>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E1A7DFC0-8A2E-36D4-24EB-00723E15E62B}"/>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09776195-C094-841B-6EE4-3013628E5CCA}"/>
              </a:ext>
            </a:extLst>
          </p:cNvPr>
          <p:cNvSpPr>
            <a:spLocks noGrp="1"/>
          </p:cNvSpPr>
          <p:nvPr>
            <p:ph type="body" sz="quarter" idx="13"/>
          </p:nvPr>
        </p:nvSpPr>
        <p:spPr>
          <a:xfrm>
            <a:off x="235468" y="935182"/>
            <a:ext cx="6859015" cy="5202859"/>
          </a:xfrm>
        </p:spPr>
        <p:txBody>
          <a:bodyPr>
            <a:normAutofit lnSpcReduction="10000"/>
          </a:bodyPr>
          <a:lstStyle/>
          <a:p>
            <a:r>
              <a:rPr lang="en-US" sz="2800" b="1" dirty="0"/>
              <a:t>Real-Time Mesoscale Analysis (RTMA)</a:t>
            </a:r>
          </a:p>
          <a:p>
            <a:pPr lvl="1"/>
            <a:r>
              <a:rPr lang="en-US" dirty="0"/>
              <a:t>Operational 2DRTMA (hourly) and 2DRTMA-RU (15 mins). Uses 2DVar.</a:t>
            </a:r>
          </a:p>
          <a:p>
            <a:pPr lvl="1"/>
            <a:r>
              <a:rPr lang="en-US" dirty="0"/>
              <a:t>Transition to 3D whole atmospheric analysis, and later an ‘on demand’ continuous analysis system. Use 3DEnVar.</a:t>
            </a:r>
          </a:p>
          <a:p>
            <a:pPr lvl="1"/>
            <a:r>
              <a:rPr lang="en-US" dirty="0"/>
              <a:t>Supports NWS National Digital Forecast Database (NDFD) operations, NWS national centers (e.g. SPC), and other user groups (e.g. aviation, fire </a:t>
            </a:r>
            <a:r>
              <a:rPr lang="en-US" dirty="0" err="1"/>
              <a:t>wx</a:t>
            </a:r>
            <a:r>
              <a:rPr lang="en-US" dirty="0"/>
              <a:t>, hydrology).</a:t>
            </a:r>
          </a:p>
          <a:p>
            <a:pPr lvl="1"/>
            <a:r>
              <a:rPr lang="en-US" dirty="0"/>
              <a:t>Used for situational awareness and nowcasting.</a:t>
            </a:r>
          </a:p>
        </p:txBody>
      </p:sp>
      <p:pic>
        <p:nvPicPr>
          <p:cNvPr id="9" name="Picture 8">
            <a:extLst>
              <a:ext uri="{FF2B5EF4-FFF2-40B4-BE49-F238E27FC236}">
                <a16:creationId xmlns:a16="http://schemas.microsoft.com/office/drawing/2014/main" id="{355D0693-6E5C-4DCA-67F2-E42DD108A818}"/>
              </a:ext>
            </a:extLst>
          </p:cNvPr>
          <p:cNvPicPr>
            <a:picLocks noChangeAspect="1"/>
          </p:cNvPicPr>
          <p:nvPr/>
        </p:nvPicPr>
        <p:blipFill>
          <a:blip r:embed="rId2"/>
          <a:stretch>
            <a:fillRect/>
          </a:stretch>
        </p:blipFill>
        <p:spPr>
          <a:xfrm>
            <a:off x="6752186" y="1473955"/>
            <a:ext cx="5439814" cy="3910089"/>
          </a:xfrm>
          <a:prstGeom prst="rect">
            <a:avLst/>
          </a:prstGeom>
        </p:spPr>
      </p:pic>
    </p:spTree>
    <p:extLst>
      <p:ext uri="{BB962C8B-B14F-4D97-AF65-F5344CB8AC3E}">
        <p14:creationId xmlns:p14="http://schemas.microsoft.com/office/powerpoint/2010/main" val="1557599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04B4-3EFF-F63C-F440-D6696A00BEE9}"/>
              </a:ext>
            </a:extLst>
          </p:cNvPr>
          <p:cNvSpPr>
            <a:spLocks noGrp="1"/>
          </p:cNvSpPr>
          <p:nvPr>
            <p:ph type="title"/>
          </p:nvPr>
        </p:nvSpPr>
        <p:spPr/>
        <p:txBody>
          <a:bodyPr/>
          <a:lstStyle/>
          <a:p>
            <a:r>
              <a:rPr lang="en-US" dirty="0"/>
              <a:t>URMA</a:t>
            </a:r>
          </a:p>
        </p:txBody>
      </p:sp>
      <p:sp>
        <p:nvSpPr>
          <p:cNvPr id="3" name="Slide Number Placeholder 2">
            <a:extLst>
              <a:ext uri="{FF2B5EF4-FFF2-40B4-BE49-F238E27FC236}">
                <a16:creationId xmlns:a16="http://schemas.microsoft.com/office/drawing/2014/main" id="{19122217-A4C7-6B0D-E86E-0C90F87C0530}"/>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4" name="Date Placeholder 3">
            <a:extLst>
              <a:ext uri="{FF2B5EF4-FFF2-40B4-BE49-F238E27FC236}">
                <a16:creationId xmlns:a16="http://schemas.microsoft.com/office/drawing/2014/main" id="{74653DF8-AACE-4071-A462-20F9AA343183}"/>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E1A7DFC0-8A2E-36D4-24EB-00723E15E62B}"/>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09776195-C094-841B-6EE4-3013628E5CCA}"/>
              </a:ext>
            </a:extLst>
          </p:cNvPr>
          <p:cNvSpPr>
            <a:spLocks noGrp="1"/>
          </p:cNvSpPr>
          <p:nvPr>
            <p:ph type="body" sz="quarter" idx="13"/>
          </p:nvPr>
        </p:nvSpPr>
        <p:spPr>
          <a:xfrm>
            <a:off x="550778" y="935182"/>
            <a:ext cx="5061746" cy="5202859"/>
          </a:xfrm>
        </p:spPr>
        <p:txBody>
          <a:bodyPr>
            <a:normAutofit/>
          </a:bodyPr>
          <a:lstStyle/>
          <a:p>
            <a:r>
              <a:rPr lang="en-US" dirty="0"/>
              <a:t>Companion system: </a:t>
            </a:r>
            <a:r>
              <a:rPr lang="en-US" b="1" dirty="0" err="1"/>
              <a:t>UnRestricted</a:t>
            </a:r>
            <a:r>
              <a:rPr lang="en-US" b="1" dirty="0"/>
              <a:t> Mesoscale Analysis (URMA)</a:t>
            </a:r>
          </a:p>
          <a:p>
            <a:pPr lvl="1"/>
            <a:r>
              <a:rPr lang="en-US" dirty="0"/>
              <a:t>Runs in delayed real-time to enable the use of late arriving obs.</a:t>
            </a:r>
          </a:p>
          <a:p>
            <a:pPr lvl="1"/>
            <a:r>
              <a:rPr lang="en-US" dirty="0"/>
              <a:t>Serves as NOAA’s analysis of record.</a:t>
            </a:r>
          </a:p>
          <a:p>
            <a:pPr lvl="1"/>
            <a:r>
              <a:rPr lang="en-US" dirty="0"/>
              <a:t>Used for verification and calibration in National Blend of Models (NBM).</a:t>
            </a:r>
          </a:p>
        </p:txBody>
      </p:sp>
      <p:pic>
        <p:nvPicPr>
          <p:cNvPr id="11" name="Picture 10">
            <a:extLst>
              <a:ext uri="{FF2B5EF4-FFF2-40B4-BE49-F238E27FC236}">
                <a16:creationId xmlns:a16="http://schemas.microsoft.com/office/drawing/2014/main" id="{39A4583B-7787-0322-CC47-F887B71C516F}"/>
              </a:ext>
            </a:extLst>
          </p:cNvPr>
          <p:cNvPicPr>
            <a:picLocks noChangeAspect="1"/>
          </p:cNvPicPr>
          <p:nvPr/>
        </p:nvPicPr>
        <p:blipFill>
          <a:blip r:embed="rId2"/>
          <a:stretch>
            <a:fillRect/>
          </a:stretch>
        </p:blipFill>
        <p:spPr>
          <a:xfrm>
            <a:off x="5476708" y="40275"/>
            <a:ext cx="4537023" cy="3388725"/>
          </a:xfrm>
          <a:prstGeom prst="rect">
            <a:avLst/>
          </a:prstGeom>
        </p:spPr>
      </p:pic>
      <p:pic>
        <p:nvPicPr>
          <p:cNvPr id="10" name="Picture 9">
            <a:extLst>
              <a:ext uri="{FF2B5EF4-FFF2-40B4-BE49-F238E27FC236}">
                <a16:creationId xmlns:a16="http://schemas.microsoft.com/office/drawing/2014/main" id="{1FE13848-008E-9721-1C01-CF84CCCFAD02}"/>
              </a:ext>
            </a:extLst>
          </p:cNvPr>
          <p:cNvPicPr>
            <a:picLocks noChangeAspect="1"/>
          </p:cNvPicPr>
          <p:nvPr/>
        </p:nvPicPr>
        <p:blipFill>
          <a:blip r:embed="rId3"/>
          <a:stretch>
            <a:fillRect/>
          </a:stretch>
        </p:blipFill>
        <p:spPr>
          <a:xfrm>
            <a:off x="7445064" y="3429000"/>
            <a:ext cx="4673364" cy="3353971"/>
          </a:xfrm>
          <a:prstGeom prst="rect">
            <a:avLst/>
          </a:prstGeom>
        </p:spPr>
      </p:pic>
    </p:spTree>
    <p:extLst>
      <p:ext uri="{BB962C8B-B14F-4D97-AF65-F5344CB8AC3E}">
        <p14:creationId xmlns:p14="http://schemas.microsoft.com/office/powerpoint/2010/main" val="101397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DE0E54-4423-44E2-07E0-3447C0CDF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919" y="2482477"/>
            <a:ext cx="4314244" cy="33877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6DF6C1-BB31-E9A1-F167-B0016E4533E7}"/>
              </a:ext>
            </a:extLst>
          </p:cNvPr>
          <p:cNvSpPr>
            <a:spLocks noGrp="1"/>
          </p:cNvSpPr>
          <p:nvPr>
            <p:ph type="title"/>
          </p:nvPr>
        </p:nvSpPr>
        <p:spPr/>
        <p:txBody>
          <a:bodyPr/>
          <a:lstStyle/>
          <a:p>
            <a:r>
              <a:rPr lang="en-US" dirty="0"/>
              <a:t>3DRTMA &amp; 3DURMA</a:t>
            </a:r>
          </a:p>
        </p:txBody>
      </p:sp>
      <p:sp>
        <p:nvSpPr>
          <p:cNvPr id="3" name="Slide Number Placeholder 2">
            <a:extLst>
              <a:ext uri="{FF2B5EF4-FFF2-40B4-BE49-F238E27FC236}">
                <a16:creationId xmlns:a16="http://schemas.microsoft.com/office/drawing/2014/main" id="{DA891E54-09A3-B0F9-2211-DA0443FF3D38}"/>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
        <p:nvSpPr>
          <p:cNvPr id="4" name="Date Placeholder 3">
            <a:extLst>
              <a:ext uri="{FF2B5EF4-FFF2-40B4-BE49-F238E27FC236}">
                <a16:creationId xmlns:a16="http://schemas.microsoft.com/office/drawing/2014/main" id="{F9064A44-1EE6-A986-2B04-CEE3471A0FDF}"/>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45335448-8EDA-6CD3-C27D-46B9F4AD786A}"/>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A9795016-8AFA-4D37-B9AA-301F9D699553}"/>
              </a:ext>
            </a:extLst>
          </p:cNvPr>
          <p:cNvSpPr>
            <a:spLocks noGrp="1"/>
          </p:cNvSpPr>
          <p:nvPr>
            <p:ph type="body" sz="quarter" idx="13"/>
          </p:nvPr>
        </p:nvSpPr>
        <p:spPr>
          <a:xfrm>
            <a:off x="754715" y="987735"/>
            <a:ext cx="9282664" cy="1387604"/>
          </a:xfrm>
        </p:spPr>
        <p:txBody>
          <a:bodyPr>
            <a:normAutofit fontScale="85000" lnSpcReduction="20000"/>
          </a:bodyPr>
          <a:lstStyle/>
          <a:p>
            <a:r>
              <a:rPr lang="en-US" dirty="0"/>
              <a:t>RTMA is a specific configuration of the Unified Forecast System (UFS) Short-Range Weather (SRW) Application.</a:t>
            </a:r>
          </a:p>
          <a:p>
            <a:r>
              <a:rPr lang="en-US" dirty="0"/>
              <a:t>RTMA depends on the Rapid Refresh Forecast System (RRFS) to provide background data. </a:t>
            </a:r>
          </a:p>
        </p:txBody>
      </p:sp>
      <p:pic>
        <p:nvPicPr>
          <p:cNvPr id="7" name="Google Shape;133;p5" descr="https://ufscommunity.org/wp-content/themes/ufs/inc/assets/images/UFS-logo-rgb-3c-stacked-150dpi.png">
            <a:extLst>
              <a:ext uri="{FF2B5EF4-FFF2-40B4-BE49-F238E27FC236}">
                <a16:creationId xmlns:a16="http://schemas.microsoft.com/office/drawing/2014/main" id="{09E644FE-8935-E5DE-174F-0EE9334D7A46}"/>
              </a:ext>
            </a:extLst>
          </p:cNvPr>
          <p:cNvPicPr preferRelativeResize="0"/>
          <p:nvPr/>
        </p:nvPicPr>
        <p:blipFill rotWithShape="1">
          <a:blip r:embed="rId3">
            <a:alphaModFix/>
          </a:blip>
          <a:srcRect/>
          <a:stretch/>
        </p:blipFill>
        <p:spPr>
          <a:xfrm>
            <a:off x="10335244" y="157655"/>
            <a:ext cx="1856756" cy="2166216"/>
          </a:xfrm>
          <a:prstGeom prst="rect">
            <a:avLst/>
          </a:prstGeom>
          <a:solidFill>
            <a:schemeClr val="bg1"/>
          </a:solidFill>
          <a:ln>
            <a:noFill/>
          </a:ln>
        </p:spPr>
      </p:pic>
      <p:sp>
        <p:nvSpPr>
          <p:cNvPr id="13" name="Google Shape;282;p35">
            <a:extLst>
              <a:ext uri="{FF2B5EF4-FFF2-40B4-BE49-F238E27FC236}">
                <a16:creationId xmlns:a16="http://schemas.microsoft.com/office/drawing/2014/main" id="{CC7B440D-BB0F-F128-D275-D3FC14BE6093}"/>
              </a:ext>
            </a:extLst>
          </p:cNvPr>
          <p:cNvSpPr txBox="1"/>
          <p:nvPr/>
        </p:nvSpPr>
        <p:spPr>
          <a:xfrm>
            <a:off x="3261615" y="2409875"/>
            <a:ext cx="1582851" cy="215444"/>
          </a:xfrm>
          <a:prstGeom prst="rect">
            <a:avLst/>
          </a:prstGeom>
          <a:solidFill>
            <a:schemeClr val="dk1"/>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400" b="1" i="0" u="none" strike="noStrike" cap="none" dirty="0">
                <a:solidFill>
                  <a:srgbClr val="FF0000"/>
                </a:solidFill>
                <a:latin typeface="Arial"/>
                <a:ea typeface="Arial"/>
                <a:cs typeface="Arial"/>
                <a:sym typeface="Arial"/>
              </a:rPr>
              <a:t>3-km RRFS/RTMA</a:t>
            </a:r>
            <a:endParaRPr sz="1400" b="1" i="0" u="none" strike="noStrike" cap="none" dirty="0">
              <a:solidFill>
                <a:srgbClr val="FF0000"/>
              </a:solidFill>
              <a:latin typeface="Arial"/>
              <a:ea typeface="Arial"/>
              <a:cs typeface="Arial"/>
              <a:sym typeface="Arial"/>
            </a:endParaRPr>
          </a:p>
        </p:txBody>
      </p:sp>
      <p:sp>
        <p:nvSpPr>
          <p:cNvPr id="16" name="Google Shape;286;p35">
            <a:extLst>
              <a:ext uri="{FF2B5EF4-FFF2-40B4-BE49-F238E27FC236}">
                <a16:creationId xmlns:a16="http://schemas.microsoft.com/office/drawing/2014/main" id="{94CCB6AA-6BB8-94A1-FE77-63A60862BE1A}"/>
              </a:ext>
            </a:extLst>
          </p:cNvPr>
          <p:cNvSpPr txBox="1"/>
          <p:nvPr/>
        </p:nvSpPr>
        <p:spPr>
          <a:xfrm>
            <a:off x="6178994" y="4908390"/>
            <a:ext cx="1861420" cy="116951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0000"/>
                </a:solidFill>
                <a:latin typeface="Arial"/>
                <a:ea typeface="Arial"/>
                <a:cs typeface="Arial"/>
                <a:sym typeface="Arial"/>
              </a:rPr>
              <a:t>RRFS 3-km</a:t>
            </a:r>
            <a:endParaRPr dirty="0"/>
          </a:p>
          <a:p>
            <a:pPr marL="0" marR="0" lvl="0" indent="0" algn="l" rtl="0">
              <a:lnSpc>
                <a:spcPct val="100000"/>
              </a:lnSpc>
              <a:spcBef>
                <a:spcPts val="0"/>
              </a:spcBef>
              <a:spcAft>
                <a:spcPts val="0"/>
              </a:spcAft>
              <a:buNone/>
            </a:pPr>
            <a:r>
              <a:rPr lang="en-US" sz="1400" b="0" i="0" u="none" strike="noStrike" cap="none" dirty="0">
                <a:solidFill>
                  <a:srgbClr val="FF0000"/>
                </a:solidFill>
                <a:latin typeface="Arial"/>
                <a:ea typeface="Arial"/>
                <a:cs typeface="Arial"/>
                <a:sym typeface="Arial"/>
              </a:rPr>
              <a:t>4881x2961x65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lang="en-US" sz="14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dirty="0">
                <a:solidFill>
                  <a:srgbClr val="FF0000"/>
                </a:solidFill>
                <a:latin typeface="Arial"/>
                <a:ea typeface="Arial"/>
                <a:cs typeface="Arial"/>
                <a:sym typeface="Arial"/>
              </a:rPr>
              <a:t>10GB / 3D native file</a:t>
            </a:r>
            <a:endParaRPr dirty="0"/>
          </a:p>
          <a:p>
            <a:pPr marL="0" marR="0" lvl="0" indent="0" algn="l" rtl="0">
              <a:lnSpc>
                <a:spcPct val="100000"/>
              </a:lnSpc>
              <a:spcBef>
                <a:spcPts val="0"/>
              </a:spcBef>
              <a:spcAft>
                <a:spcPts val="0"/>
              </a:spcAft>
              <a:buNone/>
            </a:pPr>
            <a:r>
              <a:rPr lang="en-US" sz="1400" b="0" i="0" u="none" strike="noStrike" cap="none" dirty="0">
                <a:solidFill>
                  <a:srgbClr val="FF0000"/>
                </a:solidFill>
                <a:latin typeface="Arial"/>
                <a:ea typeface="Arial"/>
                <a:cs typeface="Arial"/>
                <a:sym typeface="Arial"/>
              </a:rPr>
              <a:t>Rotated Lat-Lon</a:t>
            </a:r>
            <a:endParaRPr sz="1400" b="0" i="0" u="none" strike="noStrike" cap="none" dirty="0">
              <a:solidFill>
                <a:srgbClr val="000000"/>
              </a:solidFill>
              <a:latin typeface="Arial"/>
              <a:ea typeface="Arial"/>
              <a:cs typeface="Arial"/>
              <a:sym typeface="Arial"/>
            </a:endParaRPr>
          </a:p>
        </p:txBody>
      </p:sp>
      <p:sp>
        <p:nvSpPr>
          <p:cNvPr id="17" name="Google Shape;287;p35">
            <a:extLst>
              <a:ext uri="{FF2B5EF4-FFF2-40B4-BE49-F238E27FC236}">
                <a16:creationId xmlns:a16="http://schemas.microsoft.com/office/drawing/2014/main" id="{39E22A30-56B7-C3AF-8748-B5DE9D297B6B}"/>
              </a:ext>
            </a:extLst>
          </p:cNvPr>
          <p:cNvSpPr txBox="1"/>
          <p:nvPr/>
        </p:nvSpPr>
        <p:spPr>
          <a:xfrm>
            <a:off x="8110951" y="5391802"/>
            <a:ext cx="3040611"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*925 million 3-D forecast grid points</a:t>
            </a:r>
            <a:endParaRPr dirty="0"/>
          </a:p>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and 2-3 times 13-km GFS</a:t>
            </a:r>
            <a:endParaRPr dirty="0"/>
          </a:p>
        </p:txBody>
      </p:sp>
      <p:cxnSp>
        <p:nvCxnSpPr>
          <p:cNvPr id="19" name="Straight Arrow Connector 18">
            <a:extLst>
              <a:ext uri="{FF2B5EF4-FFF2-40B4-BE49-F238E27FC236}">
                <a16:creationId xmlns:a16="http://schemas.microsoft.com/office/drawing/2014/main" id="{CC09B900-975E-6BDE-4C1F-5F7B35AD2EF1}"/>
              </a:ext>
            </a:extLst>
          </p:cNvPr>
          <p:cNvCxnSpPr>
            <a:cxnSpLocks/>
          </p:cNvCxnSpPr>
          <p:nvPr/>
        </p:nvCxnSpPr>
        <p:spPr>
          <a:xfrm flipH="1">
            <a:off x="5644055" y="5044966"/>
            <a:ext cx="5465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B818123-8D6C-C7BA-9CD5-C37FA78EA02F}"/>
              </a:ext>
            </a:extLst>
          </p:cNvPr>
          <p:cNvSpPr txBox="1"/>
          <p:nvPr/>
        </p:nvSpPr>
        <p:spPr>
          <a:xfrm>
            <a:off x="6400802" y="2644170"/>
            <a:ext cx="5602012" cy="1754326"/>
          </a:xfrm>
          <a:prstGeom prst="rect">
            <a:avLst/>
          </a:prstGeom>
          <a:noFill/>
        </p:spPr>
        <p:txBody>
          <a:bodyPr wrap="square" rtlCol="0">
            <a:spAutoFit/>
          </a:bodyPr>
          <a:lstStyle/>
          <a:p>
            <a:r>
              <a:rPr lang="en-US" sz="2400" b="1" dirty="0"/>
              <a:t>RTMA needs to provide products on the NDFD grids, which will be significantly more points than RRFS!</a:t>
            </a:r>
          </a:p>
          <a:p>
            <a:r>
              <a:rPr lang="en-US" sz="1800" b="0" i="0" dirty="0">
                <a:solidFill>
                  <a:srgbClr val="000000"/>
                </a:solidFill>
                <a:effectLst/>
                <a:latin typeface="arial" panose="020B0604020202020204" pitchFamily="34" charset="0"/>
              </a:rPr>
              <a:t>(2.5km grid for CONUS, Hawaii, and Guam, </a:t>
            </a:r>
          </a:p>
          <a:p>
            <a:r>
              <a:rPr lang="en-US" sz="1800" b="0" i="0" dirty="0">
                <a:solidFill>
                  <a:srgbClr val="000000"/>
                </a:solidFill>
                <a:effectLst/>
                <a:latin typeface="arial" panose="020B0604020202020204" pitchFamily="34" charset="0"/>
              </a:rPr>
              <a:t>1.25km for Puerto Rico, and 3 km for Alaska NDFD)</a:t>
            </a:r>
            <a:endParaRPr lang="en-US" sz="1800" b="1" dirty="0"/>
          </a:p>
        </p:txBody>
      </p:sp>
      <p:pic>
        <p:nvPicPr>
          <p:cNvPr id="2050" name="Picture 2">
            <a:extLst>
              <a:ext uri="{FF2B5EF4-FFF2-40B4-BE49-F238E27FC236}">
                <a16:creationId xmlns:a16="http://schemas.microsoft.com/office/drawing/2014/main" id="{C8242AA0-2214-D0B1-8B95-2A8231C17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99" y="4120061"/>
            <a:ext cx="2133630" cy="2133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3C343D6-9F26-493F-A047-0EADD5C344C7}"/>
              </a:ext>
            </a:extLst>
          </p:cNvPr>
          <p:cNvSpPr txBox="1"/>
          <p:nvPr/>
        </p:nvSpPr>
        <p:spPr>
          <a:xfrm>
            <a:off x="39399" y="3624386"/>
            <a:ext cx="1596912" cy="523220"/>
          </a:xfrm>
          <a:prstGeom prst="rect">
            <a:avLst/>
          </a:prstGeom>
          <a:noFill/>
        </p:spPr>
        <p:txBody>
          <a:bodyPr wrap="none" rtlCol="0">
            <a:spAutoFit/>
          </a:bodyPr>
          <a:lstStyle/>
          <a:p>
            <a:r>
              <a:rPr lang="en-US" dirty="0"/>
              <a:t>Separate domain </a:t>
            </a:r>
          </a:p>
          <a:p>
            <a:r>
              <a:rPr lang="en-US" dirty="0"/>
              <a:t>for Guam</a:t>
            </a:r>
          </a:p>
        </p:txBody>
      </p:sp>
    </p:spTree>
    <p:extLst>
      <p:ext uri="{BB962C8B-B14F-4D97-AF65-F5344CB8AC3E}">
        <p14:creationId xmlns:p14="http://schemas.microsoft.com/office/powerpoint/2010/main" val="67551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DF6C1-BB31-E9A1-F167-B0016E4533E7}"/>
              </a:ext>
            </a:extLst>
          </p:cNvPr>
          <p:cNvSpPr>
            <a:spLocks noGrp="1"/>
          </p:cNvSpPr>
          <p:nvPr>
            <p:ph type="title"/>
          </p:nvPr>
        </p:nvSpPr>
        <p:spPr/>
        <p:txBody>
          <a:bodyPr/>
          <a:lstStyle/>
          <a:p>
            <a:r>
              <a:rPr lang="en-US" dirty="0"/>
              <a:t>3DRTMA &amp; 3DURMA</a:t>
            </a:r>
          </a:p>
        </p:txBody>
      </p:sp>
      <p:sp>
        <p:nvSpPr>
          <p:cNvPr id="3" name="Slide Number Placeholder 2">
            <a:extLst>
              <a:ext uri="{FF2B5EF4-FFF2-40B4-BE49-F238E27FC236}">
                <a16:creationId xmlns:a16="http://schemas.microsoft.com/office/drawing/2014/main" id="{DA891E54-09A3-B0F9-2211-DA0443FF3D38}"/>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
        <p:nvSpPr>
          <p:cNvPr id="4" name="Date Placeholder 3">
            <a:extLst>
              <a:ext uri="{FF2B5EF4-FFF2-40B4-BE49-F238E27FC236}">
                <a16:creationId xmlns:a16="http://schemas.microsoft.com/office/drawing/2014/main" id="{F9064A44-1EE6-A986-2B04-CEE3471A0FDF}"/>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45335448-8EDA-6CD3-C27D-46B9F4AD786A}"/>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A9795016-8AFA-4D37-B9AA-301F9D699553}"/>
              </a:ext>
            </a:extLst>
          </p:cNvPr>
          <p:cNvSpPr>
            <a:spLocks noGrp="1"/>
          </p:cNvSpPr>
          <p:nvPr>
            <p:ph type="body" sz="quarter" idx="13"/>
          </p:nvPr>
        </p:nvSpPr>
        <p:spPr>
          <a:xfrm>
            <a:off x="313295" y="987734"/>
            <a:ext cx="9282664" cy="5045203"/>
          </a:xfrm>
        </p:spPr>
        <p:txBody>
          <a:bodyPr>
            <a:normAutofit/>
          </a:bodyPr>
          <a:lstStyle/>
          <a:p>
            <a:r>
              <a:rPr lang="en-US" dirty="0"/>
              <a:t>RTMA is a specific configuration of the Unified Forecast System (UFS) Short-Range Weather (SRW) Application.</a:t>
            </a:r>
          </a:p>
          <a:p>
            <a:pPr lvl="1">
              <a:buFont typeface="System Font Regular"/>
              <a:buChar char="+"/>
            </a:pPr>
            <a:r>
              <a:rPr lang="en-US" dirty="0"/>
              <a:t>RTMA specific configuration file; fixed files</a:t>
            </a:r>
          </a:p>
          <a:p>
            <a:pPr lvl="1">
              <a:buFont typeface="System Font Regular"/>
              <a:buChar char="+"/>
            </a:pPr>
            <a:r>
              <a:rPr lang="en-US" dirty="0"/>
              <a:t>Leverage innovations in SRW, especially those from RRFS</a:t>
            </a:r>
          </a:p>
          <a:p>
            <a:pPr lvl="1">
              <a:buFont typeface="System Font Regular"/>
              <a:buChar char="-"/>
            </a:pPr>
            <a:r>
              <a:rPr lang="en-US" dirty="0"/>
              <a:t>No RTMA specific testing in place, so upstream changes can break RTMA and manual intervention is required by GSL/EMC development team </a:t>
            </a:r>
          </a:p>
          <a:p>
            <a:pPr lvl="1">
              <a:buFont typeface="System Font Regular"/>
              <a:buChar char="+"/>
            </a:pPr>
            <a:r>
              <a:rPr lang="en-US" dirty="0"/>
              <a:t>RTMA is able to run reliably on the cloud to support prototype demonstration</a:t>
            </a:r>
          </a:p>
          <a:p>
            <a:pPr lvl="1">
              <a:buFont typeface="System Font Regular"/>
              <a:buChar char="-"/>
            </a:pPr>
            <a:r>
              <a:rPr lang="en-US" dirty="0"/>
              <a:t>Porting to the cloud requires expert staff time and depends on data transfers</a:t>
            </a:r>
          </a:p>
          <a:p>
            <a:pPr lvl="1">
              <a:buFont typeface="System Font Regular"/>
              <a:buChar char="+"/>
            </a:pPr>
            <a:endParaRPr lang="en-US" dirty="0"/>
          </a:p>
          <a:p>
            <a:pPr lvl="1">
              <a:buFont typeface="System Font Regular"/>
              <a:buChar char="+"/>
            </a:pPr>
            <a:endParaRPr lang="en-US" dirty="0"/>
          </a:p>
        </p:txBody>
      </p:sp>
      <p:pic>
        <p:nvPicPr>
          <p:cNvPr id="7" name="Google Shape;133;p5" descr="https://ufscommunity.org/wp-content/themes/ufs/inc/assets/images/UFS-logo-rgb-3c-stacked-150dpi.png">
            <a:extLst>
              <a:ext uri="{FF2B5EF4-FFF2-40B4-BE49-F238E27FC236}">
                <a16:creationId xmlns:a16="http://schemas.microsoft.com/office/drawing/2014/main" id="{09E644FE-8935-E5DE-174F-0EE9334D7A46}"/>
              </a:ext>
            </a:extLst>
          </p:cNvPr>
          <p:cNvPicPr preferRelativeResize="0"/>
          <p:nvPr/>
        </p:nvPicPr>
        <p:blipFill rotWithShape="1">
          <a:blip r:embed="rId2">
            <a:alphaModFix/>
          </a:blip>
          <a:srcRect/>
          <a:stretch/>
        </p:blipFill>
        <p:spPr>
          <a:xfrm>
            <a:off x="10335244" y="157655"/>
            <a:ext cx="1856756" cy="2166216"/>
          </a:xfrm>
          <a:prstGeom prst="rect">
            <a:avLst/>
          </a:prstGeom>
          <a:solidFill>
            <a:schemeClr val="bg1"/>
          </a:solidFill>
          <a:ln>
            <a:noFill/>
          </a:ln>
        </p:spPr>
      </p:pic>
      <p:sp>
        <p:nvSpPr>
          <p:cNvPr id="8" name="TextBox 7">
            <a:extLst>
              <a:ext uri="{FF2B5EF4-FFF2-40B4-BE49-F238E27FC236}">
                <a16:creationId xmlns:a16="http://schemas.microsoft.com/office/drawing/2014/main" id="{19A0D86E-7EA5-5F3D-D4F9-FFF67F4785BF}"/>
              </a:ext>
            </a:extLst>
          </p:cNvPr>
          <p:cNvSpPr txBox="1"/>
          <p:nvPr/>
        </p:nvSpPr>
        <p:spPr>
          <a:xfrm rot="21043424">
            <a:off x="9661650" y="5166470"/>
            <a:ext cx="2384020" cy="830997"/>
          </a:xfrm>
          <a:prstGeom prst="rect">
            <a:avLst/>
          </a:prstGeom>
          <a:noFill/>
        </p:spPr>
        <p:txBody>
          <a:bodyPr wrap="square" rtlCol="0">
            <a:spAutoFit/>
          </a:bodyPr>
          <a:lstStyle/>
          <a:p>
            <a:r>
              <a:rPr lang="en-US" sz="1600" dirty="0"/>
              <a:t>Raj Panda poster on Cloud based Workflows for RRFS &amp; RTMA</a:t>
            </a:r>
          </a:p>
        </p:txBody>
      </p:sp>
      <p:sp>
        <p:nvSpPr>
          <p:cNvPr id="9" name="TextBox 8">
            <a:extLst>
              <a:ext uri="{FF2B5EF4-FFF2-40B4-BE49-F238E27FC236}">
                <a16:creationId xmlns:a16="http://schemas.microsoft.com/office/drawing/2014/main" id="{530A00C8-7589-1048-F742-9B41F294F211}"/>
              </a:ext>
            </a:extLst>
          </p:cNvPr>
          <p:cNvSpPr txBox="1"/>
          <p:nvPr/>
        </p:nvSpPr>
        <p:spPr>
          <a:xfrm rot="21043424">
            <a:off x="9800899" y="2421523"/>
            <a:ext cx="2259724" cy="1077218"/>
          </a:xfrm>
          <a:prstGeom prst="rect">
            <a:avLst/>
          </a:prstGeom>
          <a:noFill/>
        </p:spPr>
        <p:txBody>
          <a:bodyPr wrap="square" rtlCol="0">
            <a:spAutoFit/>
          </a:bodyPr>
          <a:lstStyle/>
          <a:p>
            <a:r>
              <a:rPr lang="en-US" sz="1600" dirty="0" err="1"/>
              <a:t>Guoqing</a:t>
            </a:r>
            <a:r>
              <a:rPr lang="en-US" sz="1600" dirty="0"/>
              <a:t> Ge poster on </a:t>
            </a:r>
            <a:r>
              <a:rPr lang="en-US" sz="1600" b="0" i="0" u="none" strike="noStrike" dirty="0">
                <a:solidFill>
                  <a:srgbClr val="000000"/>
                </a:solidFill>
                <a:effectLst/>
                <a:latin typeface="Arial" panose="020B0604020202020204" pitchFamily="34" charset="0"/>
              </a:rPr>
              <a:t>A Quick Interface for Nesting Gigantic-data within Git Repositories</a:t>
            </a:r>
            <a:endParaRPr lang="en-US" sz="1600" dirty="0"/>
          </a:p>
        </p:txBody>
      </p:sp>
    </p:spTree>
    <p:extLst>
      <p:ext uri="{BB962C8B-B14F-4D97-AF65-F5344CB8AC3E}">
        <p14:creationId xmlns:p14="http://schemas.microsoft.com/office/powerpoint/2010/main" val="2844115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
          <p:cNvSpPr txBox="1"/>
          <p:nvPr/>
        </p:nvSpPr>
        <p:spPr>
          <a:xfrm>
            <a:off x="13644" y="6289"/>
            <a:ext cx="12178356" cy="702151"/>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000000"/>
                </a:solidFill>
                <a:effectLst/>
                <a:uLnTx/>
                <a:uFillTx/>
                <a:latin typeface="Arial"/>
                <a:ea typeface="Arial"/>
                <a:cs typeface="Arial"/>
                <a:sym typeface="Arial"/>
              </a:rPr>
              <a:t>NOAA Model Operational Implementation Timeline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9" name="Google Shape;219;p3"/>
          <p:cNvSpPr/>
          <p:nvPr/>
        </p:nvSpPr>
        <p:spPr>
          <a:xfrm>
            <a:off x="-46008" y="815928"/>
            <a:ext cx="11968576"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i="0" u="none" strike="noStrike" kern="0" cap="none" spc="0" normalizeH="0" baseline="0" noProof="0" dirty="0">
                <a:ln>
                  <a:noFill/>
                </a:ln>
                <a:solidFill>
                  <a:schemeClr val="tx1"/>
                </a:solidFill>
                <a:effectLst/>
                <a:uLnTx/>
                <a:uFillTx/>
                <a:latin typeface="Arial"/>
                <a:ea typeface="Arial"/>
                <a:cs typeface="Arial"/>
                <a:sym typeface="Arial"/>
              </a:rPr>
              <a:t>Potential RRFS </a:t>
            </a:r>
            <a:r>
              <a:rPr lang="en-US" sz="2800" dirty="0">
                <a:solidFill>
                  <a:schemeClr val="tx1"/>
                </a:solidFill>
              </a:rPr>
              <a:t>Schedule Change </a:t>
            </a:r>
            <a:r>
              <a:rPr kumimoji="0" lang="en-US" sz="2800" i="0" u="none" strike="noStrike" kern="0" cap="none" spc="0" normalizeH="0" baseline="0" noProof="0" dirty="0">
                <a:ln>
                  <a:noFill/>
                </a:ln>
                <a:solidFill>
                  <a:schemeClr val="tx1"/>
                </a:solidFill>
                <a:effectLst/>
                <a:uLnTx/>
                <a:uFillTx/>
                <a:latin typeface="Arial"/>
                <a:ea typeface="Arial"/>
                <a:cs typeface="Arial"/>
                <a:sym typeface="Arial"/>
              </a:rPr>
              <a:t>(Q4FY24 </a:t>
            </a:r>
            <a:r>
              <a:rPr kumimoji="0" lang="en-US" sz="2800" i="0" u="none" strike="noStrike" kern="0" cap="none" spc="0" normalizeH="0" baseline="0" noProof="0" dirty="0">
                <a:ln>
                  <a:noFill/>
                </a:ln>
                <a:solidFill>
                  <a:schemeClr val="tx1"/>
                </a:solidFill>
                <a:effectLst/>
                <a:uLnTx/>
                <a:uFillTx/>
                <a:latin typeface="Arial"/>
                <a:ea typeface="Arial"/>
                <a:cs typeface="Arial"/>
                <a:sym typeface="Wingdings" panose="05000000000000000000" pitchFamily="2" charset="2"/>
              </a:rPr>
              <a:t> Q2FY25)</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dirty="0">
                <a:solidFill>
                  <a:schemeClr val="tx1"/>
                </a:solidFill>
                <a:sym typeface="Wingdings" panose="05000000000000000000" pitchFamily="2" charset="2"/>
              </a:rPr>
              <a:t>RTMA will follow RRFS</a:t>
            </a:r>
            <a:endParaRPr kumimoji="0" sz="2800" i="0" u="none" strike="noStrike" kern="0" cap="none" spc="0" normalizeH="0" baseline="0" noProof="0" dirty="0">
              <a:ln>
                <a:noFill/>
              </a:ln>
              <a:solidFill>
                <a:schemeClr val="tx1"/>
              </a:solidFill>
              <a:effectLst/>
              <a:uLnTx/>
              <a:uFillTx/>
              <a:latin typeface="Arial"/>
              <a:ea typeface="Arial"/>
              <a:cs typeface="Arial"/>
              <a:sym typeface="Arial"/>
            </a:endParaRPr>
          </a:p>
        </p:txBody>
      </p:sp>
      <p:sp>
        <p:nvSpPr>
          <p:cNvPr id="9" name="Google Shape;222;p3">
            <a:extLst>
              <a:ext uri="{FF2B5EF4-FFF2-40B4-BE49-F238E27FC236}">
                <a16:creationId xmlns:a16="http://schemas.microsoft.com/office/drawing/2014/main" id="{67F49350-0EE8-E789-7369-9160BF238B96}"/>
              </a:ext>
            </a:extLst>
          </p:cNvPr>
          <p:cNvSpPr txBox="1"/>
          <p:nvPr/>
        </p:nvSpPr>
        <p:spPr>
          <a:xfrm>
            <a:off x="7819697" y="5578825"/>
            <a:ext cx="3258208" cy="707846"/>
          </a:xfrm>
          <a:prstGeom prst="rect">
            <a:avLst/>
          </a:prstGeom>
          <a:noFill/>
          <a:ln w="38100"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dirty="0">
                <a:ln>
                  <a:noFill/>
                </a:ln>
                <a:solidFill>
                  <a:srgbClr val="993366"/>
                </a:solidFill>
                <a:effectLst/>
                <a:uLnTx/>
                <a:uFillTx/>
                <a:latin typeface="Arial"/>
                <a:ea typeface="Arial"/>
                <a:cs typeface="Arial"/>
                <a:sym typeface="Arial"/>
              </a:rPr>
              <a:t>RTMAv1</a:t>
            </a:r>
            <a:r>
              <a:rPr lang="en-US" sz="2000" b="1" dirty="0">
                <a:solidFill>
                  <a:srgbClr val="993366"/>
                </a:solidFill>
              </a:rPr>
              <a:t> </a:t>
            </a:r>
            <a:r>
              <a:rPr kumimoji="0" lang="en-US" sz="2000" b="1" i="0" u="none" strike="noStrike" kern="0" cap="none" spc="0" normalizeH="0" baseline="0" noProof="0" dirty="0">
                <a:ln>
                  <a:noFill/>
                </a:ln>
                <a:solidFill>
                  <a:srgbClr val="993366"/>
                </a:solidFill>
                <a:effectLst/>
                <a:uLnTx/>
                <a:uFillTx/>
                <a:latin typeface="Arial"/>
                <a:ea typeface="Arial"/>
                <a:cs typeface="Arial"/>
                <a:sym typeface="Arial"/>
              </a:rPr>
              <a:t>Operational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000" b="1" dirty="0">
                <a:solidFill>
                  <a:srgbClr val="993366"/>
                </a:solidFill>
              </a:rPr>
              <a:t>Q2FY25 </a:t>
            </a:r>
            <a:r>
              <a:rPr lang="en-US" sz="2000" b="1" dirty="0">
                <a:solidFill>
                  <a:srgbClr val="993366"/>
                </a:solidFill>
                <a:sym typeface="Wingdings" pitchFamily="2" charset="2"/>
              </a:rPr>
              <a:t></a:t>
            </a:r>
            <a:r>
              <a:rPr lang="en-US" sz="2000" b="1" dirty="0">
                <a:solidFill>
                  <a:srgbClr val="993366"/>
                </a:solidFill>
              </a:rPr>
              <a:t> Q4FY25</a:t>
            </a:r>
            <a:endParaRPr kumimoji="0" sz="2000" b="1" i="0" u="none" strike="noStrike" kern="0" cap="none" spc="0" normalizeH="0" baseline="0" noProof="0" dirty="0">
              <a:ln>
                <a:noFill/>
              </a:ln>
              <a:solidFill>
                <a:srgbClr val="993366"/>
              </a:solidFill>
              <a:effectLst/>
              <a:uLnTx/>
              <a:uFillTx/>
              <a:latin typeface="Arial"/>
              <a:ea typeface="Arial"/>
              <a:cs typeface="Arial"/>
              <a:sym typeface="Arial"/>
            </a:endParaRPr>
          </a:p>
        </p:txBody>
      </p:sp>
      <p:pic>
        <p:nvPicPr>
          <p:cNvPr id="13" name="Picture 12">
            <a:extLst>
              <a:ext uri="{FF2B5EF4-FFF2-40B4-BE49-F238E27FC236}">
                <a16:creationId xmlns:a16="http://schemas.microsoft.com/office/drawing/2014/main" id="{73F75831-6D4A-3567-69C1-639D5CFE3D40}"/>
              </a:ext>
            </a:extLst>
          </p:cNvPr>
          <p:cNvPicPr>
            <a:picLocks noChangeAspect="1"/>
          </p:cNvPicPr>
          <p:nvPr/>
        </p:nvPicPr>
        <p:blipFill>
          <a:blip r:embed="rId3"/>
          <a:stretch>
            <a:fillRect/>
          </a:stretch>
        </p:blipFill>
        <p:spPr>
          <a:xfrm>
            <a:off x="2209800" y="1848897"/>
            <a:ext cx="7772400" cy="3160206"/>
          </a:xfrm>
          <a:prstGeom prst="rect">
            <a:avLst/>
          </a:prstGeom>
        </p:spPr>
      </p:pic>
      <p:sp>
        <p:nvSpPr>
          <p:cNvPr id="14" name="Left Brace 13">
            <a:extLst>
              <a:ext uri="{FF2B5EF4-FFF2-40B4-BE49-F238E27FC236}">
                <a16:creationId xmlns:a16="http://schemas.microsoft.com/office/drawing/2014/main" id="{17F0DD47-0F7A-2ADB-DC53-D5839F2CD21A}"/>
              </a:ext>
            </a:extLst>
          </p:cNvPr>
          <p:cNvSpPr/>
          <p:nvPr/>
        </p:nvSpPr>
        <p:spPr>
          <a:xfrm rot="16200000">
            <a:off x="8826063" y="4595647"/>
            <a:ext cx="588579" cy="1308538"/>
          </a:xfrm>
          <a:prstGeom prst="leftBrace">
            <a:avLst/>
          </a:prstGeom>
          <a:ln w="38100">
            <a:solidFill>
              <a:srgbClr val="A54C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6864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19791-0A05-9C83-7091-B79BFEA5532E}"/>
              </a:ext>
            </a:extLst>
          </p:cNvPr>
          <p:cNvSpPr>
            <a:spLocks noGrp="1"/>
          </p:cNvSpPr>
          <p:nvPr>
            <p:ph type="title"/>
          </p:nvPr>
        </p:nvSpPr>
        <p:spPr/>
        <p:txBody>
          <a:bodyPr/>
          <a:lstStyle/>
          <a:p>
            <a:r>
              <a:rPr lang="en-US" dirty="0"/>
              <a:t>Comparisons to Operational 2D</a:t>
            </a:r>
          </a:p>
        </p:txBody>
      </p:sp>
      <p:sp>
        <p:nvSpPr>
          <p:cNvPr id="3" name="Slide Number Placeholder 2">
            <a:extLst>
              <a:ext uri="{FF2B5EF4-FFF2-40B4-BE49-F238E27FC236}">
                <a16:creationId xmlns:a16="http://schemas.microsoft.com/office/drawing/2014/main" id="{FD28939C-6F5E-5944-F1F8-00FABC6460E4}"/>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4" name="Date Placeholder 3">
            <a:extLst>
              <a:ext uri="{FF2B5EF4-FFF2-40B4-BE49-F238E27FC236}">
                <a16:creationId xmlns:a16="http://schemas.microsoft.com/office/drawing/2014/main" id="{1E9C4A79-192A-E19E-A2BA-3F9F83442691}"/>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A4952B71-A4EA-2841-ADA9-CFA34645A666}"/>
              </a:ext>
            </a:extLst>
          </p:cNvPr>
          <p:cNvSpPr>
            <a:spLocks noGrp="1"/>
          </p:cNvSpPr>
          <p:nvPr>
            <p:ph type="ftr" idx="12"/>
          </p:nvPr>
        </p:nvSpPr>
        <p:spPr/>
        <p:txBody>
          <a:bodyPr/>
          <a:lstStyle/>
          <a:p>
            <a:r>
              <a:rPr lang="en-US"/>
              <a:t>UIFCW</a:t>
            </a:r>
            <a:endParaRPr lang="en-US" dirty="0"/>
          </a:p>
        </p:txBody>
      </p:sp>
      <p:sp>
        <p:nvSpPr>
          <p:cNvPr id="6" name="Text Placeholder 5">
            <a:extLst>
              <a:ext uri="{FF2B5EF4-FFF2-40B4-BE49-F238E27FC236}">
                <a16:creationId xmlns:a16="http://schemas.microsoft.com/office/drawing/2014/main" id="{A662FA70-722C-22BF-7583-AFA34C5F0E8E}"/>
              </a:ext>
            </a:extLst>
          </p:cNvPr>
          <p:cNvSpPr>
            <a:spLocks noGrp="1"/>
          </p:cNvSpPr>
          <p:nvPr>
            <p:ph type="body" sz="quarter" idx="13"/>
          </p:nvPr>
        </p:nvSpPr>
        <p:spPr>
          <a:xfrm>
            <a:off x="786245" y="1006251"/>
            <a:ext cx="10619509" cy="4987636"/>
          </a:xfrm>
        </p:spPr>
        <p:txBody>
          <a:bodyPr>
            <a:normAutofit/>
          </a:bodyPr>
          <a:lstStyle/>
          <a:p>
            <a:r>
              <a:rPr lang="en-US" sz="2400" dirty="0"/>
              <a:t>Throughout </a:t>
            </a:r>
            <a:r>
              <a:rPr lang="en-US" sz="2400" dirty="0">
                <a:solidFill>
                  <a:srgbClr val="0432FF"/>
                </a:solidFill>
              </a:rPr>
              <a:t>3DRTMA</a:t>
            </a:r>
            <a:r>
              <a:rPr lang="en-US" sz="2400" dirty="0"/>
              <a:t> development we have been comparing to the operational </a:t>
            </a:r>
            <a:r>
              <a:rPr lang="en-US" sz="2400" dirty="0">
                <a:solidFill>
                  <a:srgbClr val="FF0000"/>
                </a:solidFill>
              </a:rPr>
              <a:t>2DRTMA</a:t>
            </a:r>
            <a:r>
              <a:rPr lang="en-US" sz="2400" dirty="0"/>
              <a:t>.</a:t>
            </a:r>
          </a:p>
          <a:p>
            <a:r>
              <a:rPr lang="en-US" sz="2400" dirty="0"/>
              <a:t>3DRTMA is able to fit surface observations more closely.</a:t>
            </a:r>
          </a:p>
          <a:p>
            <a:r>
              <a:rPr lang="en-US" sz="2400" dirty="0"/>
              <a:t>Example 2m Temp RMS:</a:t>
            </a:r>
          </a:p>
        </p:txBody>
      </p:sp>
      <p:pic>
        <p:nvPicPr>
          <p:cNvPr id="8" name="Picture 7">
            <a:extLst>
              <a:ext uri="{FF2B5EF4-FFF2-40B4-BE49-F238E27FC236}">
                <a16:creationId xmlns:a16="http://schemas.microsoft.com/office/drawing/2014/main" id="{669D4E9C-9E15-57D4-E5FB-CD79105F1C94}"/>
              </a:ext>
            </a:extLst>
          </p:cNvPr>
          <p:cNvPicPr>
            <a:picLocks noChangeAspect="1"/>
          </p:cNvPicPr>
          <p:nvPr/>
        </p:nvPicPr>
        <p:blipFill rotWithShape="1">
          <a:blip r:embed="rId2"/>
          <a:srcRect t="12106" r="5920" b="9055"/>
          <a:stretch/>
        </p:blipFill>
        <p:spPr>
          <a:xfrm>
            <a:off x="6022428" y="3331530"/>
            <a:ext cx="6022427" cy="2796001"/>
          </a:xfrm>
          <a:prstGeom prst="rect">
            <a:avLst/>
          </a:prstGeom>
        </p:spPr>
      </p:pic>
      <p:pic>
        <p:nvPicPr>
          <p:cNvPr id="9" name="Picture 8">
            <a:extLst>
              <a:ext uri="{FF2B5EF4-FFF2-40B4-BE49-F238E27FC236}">
                <a16:creationId xmlns:a16="http://schemas.microsoft.com/office/drawing/2014/main" id="{D78FD561-CE3F-2E40-0BBF-CA17BF1839E6}"/>
              </a:ext>
            </a:extLst>
          </p:cNvPr>
          <p:cNvPicPr>
            <a:picLocks noChangeAspect="1"/>
          </p:cNvPicPr>
          <p:nvPr/>
        </p:nvPicPr>
        <p:blipFill rotWithShape="1">
          <a:blip r:embed="rId3"/>
          <a:srcRect l="1994" t="12462" r="5511" b="10148"/>
          <a:stretch/>
        </p:blipFill>
        <p:spPr>
          <a:xfrm>
            <a:off x="82495" y="3352798"/>
            <a:ext cx="6013505" cy="2795753"/>
          </a:xfrm>
          <a:prstGeom prst="rect">
            <a:avLst/>
          </a:prstGeom>
        </p:spPr>
      </p:pic>
      <p:sp>
        <p:nvSpPr>
          <p:cNvPr id="10" name="TextBox 9">
            <a:extLst>
              <a:ext uri="{FF2B5EF4-FFF2-40B4-BE49-F238E27FC236}">
                <a16:creationId xmlns:a16="http://schemas.microsoft.com/office/drawing/2014/main" id="{F2CB34F2-C005-7946-02E2-ACFAB3F0C9BD}"/>
              </a:ext>
            </a:extLst>
          </p:cNvPr>
          <p:cNvSpPr txBox="1"/>
          <p:nvPr/>
        </p:nvSpPr>
        <p:spPr>
          <a:xfrm>
            <a:off x="2459421" y="2890346"/>
            <a:ext cx="732893" cy="461665"/>
          </a:xfrm>
          <a:prstGeom prst="rect">
            <a:avLst/>
          </a:prstGeom>
          <a:noFill/>
        </p:spPr>
        <p:txBody>
          <a:bodyPr wrap="none" rtlCol="0">
            <a:spAutoFit/>
          </a:bodyPr>
          <a:lstStyle/>
          <a:p>
            <a:r>
              <a:rPr lang="en-US" sz="2400" dirty="0"/>
              <a:t>July</a:t>
            </a:r>
          </a:p>
        </p:txBody>
      </p:sp>
      <p:sp>
        <p:nvSpPr>
          <p:cNvPr id="11" name="TextBox 10">
            <a:extLst>
              <a:ext uri="{FF2B5EF4-FFF2-40B4-BE49-F238E27FC236}">
                <a16:creationId xmlns:a16="http://schemas.microsoft.com/office/drawing/2014/main" id="{98E47341-56D6-4AB2-A2B9-2983104A3E0E}"/>
              </a:ext>
            </a:extLst>
          </p:cNvPr>
          <p:cNvSpPr txBox="1"/>
          <p:nvPr/>
        </p:nvSpPr>
        <p:spPr>
          <a:xfrm>
            <a:off x="8318938" y="2874580"/>
            <a:ext cx="662361" cy="461665"/>
          </a:xfrm>
          <a:prstGeom prst="rect">
            <a:avLst/>
          </a:prstGeom>
          <a:noFill/>
        </p:spPr>
        <p:txBody>
          <a:bodyPr wrap="none" rtlCol="0">
            <a:spAutoFit/>
          </a:bodyPr>
          <a:lstStyle/>
          <a:p>
            <a:r>
              <a:rPr lang="en-US" sz="2400" dirty="0"/>
              <a:t>Oct</a:t>
            </a:r>
          </a:p>
        </p:txBody>
      </p:sp>
      <p:sp>
        <p:nvSpPr>
          <p:cNvPr id="12" name="TextBox 11">
            <a:extLst>
              <a:ext uri="{FF2B5EF4-FFF2-40B4-BE49-F238E27FC236}">
                <a16:creationId xmlns:a16="http://schemas.microsoft.com/office/drawing/2014/main" id="{9B20BB24-933D-5ABD-863E-2A27B1E258B0}"/>
              </a:ext>
            </a:extLst>
          </p:cNvPr>
          <p:cNvSpPr txBox="1"/>
          <p:nvPr/>
        </p:nvSpPr>
        <p:spPr>
          <a:xfrm>
            <a:off x="578069" y="3731172"/>
            <a:ext cx="922047" cy="523220"/>
          </a:xfrm>
          <a:prstGeom prst="rect">
            <a:avLst/>
          </a:prstGeom>
          <a:noFill/>
        </p:spPr>
        <p:txBody>
          <a:bodyPr wrap="none" rtlCol="0">
            <a:spAutoFit/>
          </a:bodyPr>
          <a:lstStyle/>
          <a:p>
            <a:r>
              <a:rPr lang="en-US" dirty="0">
                <a:solidFill>
                  <a:srgbClr val="0432FF"/>
                </a:solidFill>
              </a:rPr>
              <a:t>3DRTMA</a:t>
            </a:r>
          </a:p>
          <a:p>
            <a:r>
              <a:rPr lang="en-US" dirty="0">
                <a:solidFill>
                  <a:srgbClr val="FF0000"/>
                </a:solidFill>
              </a:rPr>
              <a:t>2DRTMA</a:t>
            </a:r>
          </a:p>
        </p:txBody>
      </p:sp>
      <p:sp>
        <p:nvSpPr>
          <p:cNvPr id="13" name="TextBox 12">
            <a:extLst>
              <a:ext uri="{FF2B5EF4-FFF2-40B4-BE49-F238E27FC236}">
                <a16:creationId xmlns:a16="http://schemas.microsoft.com/office/drawing/2014/main" id="{33E148E0-F03B-E1E5-9D6B-1F596D0084D7}"/>
              </a:ext>
            </a:extLst>
          </p:cNvPr>
          <p:cNvSpPr txBox="1"/>
          <p:nvPr/>
        </p:nvSpPr>
        <p:spPr>
          <a:xfrm>
            <a:off x="6584731" y="3641834"/>
            <a:ext cx="922047" cy="523220"/>
          </a:xfrm>
          <a:prstGeom prst="rect">
            <a:avLst/>
          </a:prstGeom>
          <a:noFill/>
        </p:spPr>
        <p:txBody>
          <a:bodyPr wrap="none" rtlCol="0">
            <a:spAutoFit/>
          </a:bodyPr>
          <a:lstStyle/>
          <a:p>
            <a:r>
              <a:rPr lang="en-US" dirty="0">
                <a:solidFill>
                  <a:srgbClr val="0432FF"/>
                </a:solidFill>
              </a:rPr>
              <a:t>3DRTMA</a:t>
            </a:r>
          </a:p>
          <a:p>
            <a:r>
              <a:rPr lang="en-US" dirty="0">
                <a:solidFill>
                  <a:srgbClr val="FF0000"/>
                </a:solidFill>
              </a:rPr>
              <a:t>2DRTMA</a:t>
            </a:r>
          </a:p>
        </p:txBody>
      </p:sp>
    </p:spTree>
    <p:extLst>
      <p:ext uri="{BB962C8B-B14F-4D97-AF65-F5344CB8AC3E}">
        <p14:creationId xmlns:p14="http://schemas.microsoft.com/office/powerpoint/2010/main" val="216825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18E8-6AB1-DE1C-ED06-FA1DBA9E3408}"/>
              </a:ext>
            </a:extLst>
          </p:cNvPr>
          <p:cNvSpPr>
            <a:spLocks noGrp="1"/>
          </p:cNvSpPr>
          <p:nvPr>
            <p:ph type="title"/>
          </p:nvPr>
        </p:nvSpPr>
        <p:spPr/>
        <p:txBody>
          <a:bodyPr/>
          <a:lstStyle/>
          <a:p>
            <a:r>
              <a:rPr lang="en-US" dirty="0"/>
              <a:t>RTMA Comparisons 2021</a:t>
            </a:r>
          </a:p>
        </p:txBody>
      </p:sp>
      <p:sp>
        <p:nvSpPr>
          <p:cNvPr id="3" name="Slide Number Placeholder 2">
            <a:extLst>
              <a:ext uri="{FF2B5EF4-FFF2-40B4-BE49-F238E27FC236}">
                <a16:creationId xmlns:a16="http://schemas.microsoft.com/office/drawing/2014/main" id="{671608A9-B7E3-6D83-F7B3-2C14C2A1D0C3}"/>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4" name="Date Placeholder 3">
            <a:extLst>
              <a:ext uri="{FF2B5EF4-FFF2-40B4-BE49-F238E27FC236}">
                <a16:creationId xmlns:a16="http://schemas.microsoft.com/office/drawing/2014/main" id="{30929329-0772-C9F7-A0FD-8FC1C574FBD7}"/>
              </a:ext>
            </a:extLst>
          </p:cNvPr>
          <p:cNvSpPr>
            <a:spLocks noGrp="1"/>
          </p:cNvSpPr>
          <p:nvPr>
            <p:ph type="dt" idx="11"/>
          </p:nvPr>
        </p:nvSpPr>
        <p:spPr/>
        <p:txBody>
          <a:bodyPr/>
          <a:lstStyle/>
          <a:p>
            <a:r>
              <a:rPr lang="en-US"/>
              <a:t>25 July 2023</a:t>
            </a:r>
            <a:endParaRPr lang="en-US" dirty="0"/>
          </a:p>
        </p:txBody>
      </p:sp>
      <p:sp>
        <p:nvSpPr>
          <p:cNvPr id="5" name="Footer Placeholder 4">
            <a:extLst>
              <a:ext uri="{FF2B5EF4-FFF2-40B4-BE49-F238E27FC236}">
                <a16:creationId xmlns:a16="http://schemas.microsoft.com/office/drawing/2014/main" id="{8982303C-52D5-8C27-A851-A994858AE995}"/>
              </a:ext>
            </a:extLst>
          </p:cNvPr>
          <p:cNvSpPr>
            <a:spLocks noGrp="1"/>
          </p:cNvSpPr>
          <p:nvPr>
            <p:ph type="ftr" idx="12"/>
          </p:nvPr>
        </p:nvSpPr>
        <p:spPr/>
        <p:txBody>
          <a:bodyPr/>
          <a:lstStyle/>
          <a:p>
            <a:r>
              <a:rPr lang="en-US" dirty="0"/>
              <a:t>UIFCW</a:t>
            </a:r>
          </a:p>
        </p:txBody>
      </p:sp>
      <p:sp>
        <p:nvSpPr>
          <p:cNvPr id="6" name="Text Placeholder 5">
            <a:extLst>
              <a:ext uri="{FF2B5EF4-FFF2-40B4-BE49-F238E27FC236}">
                <a16:creationId xmlns:a16="http://schemas.microsoft.com/office/drawing/2014/main" id="{21C30B99-88D1-2955-A4F8-EA70F62E6B57}"/>
              </a:ext>
            </a:extLst>
          </p:cNvPr>
          <p:cNvSpPr>
            <a:spLocks noGrp="1"/>
          </p:cNvSpPr>
          <p:nvPr>
            <p:ph type="body" sz="quarter" idx="13"/>
          </p:nvPr>
        </p:nvSpPr>
        <p:spPr>
          <a:xfrm>
            <a:off x="239708" y="851716"/>
            <a:ext cx="11431591" cy="5474636"/>
          </a:xfrm>
        </p:spPr>
        <p:txBody>
          <a:bodyPr>
            <a:normAutofit/>
          </a:bodyPr>
          <a:lstStyle/>
          <a:p>
            <a:r>
              <a:rPr lang="en-US" sz="2400" dirty="0"/>
              <a:t>The FV3-based RTMA first guess was rated </a:t>
            </a:r>
            <a:r>
              <a:rPr lang="en-US" sz="2400" b="1" dirty="0"/>
              <a:t>‘much worse’ or ‘slightly worse’</a:t>
            </a:r>
            <a:r>
              <a:rPr lang="en-US" sz="2400" dirty="0"/>
              <a:t> than the HRRR first guess, especially for 2m dew point and reflectivity.</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But the FV3-based RTMA did not have the hydrometeor analysis.</a:t>
            </a:r>
          </a:p>
          <a:p>
            <a:r>
              <a:rPr lang="en-US" sz="2400" dirty="0"/>
              <a:t>Upscaled to 40km FV3-based RTMA was rated </a:t>
            </a:r>
            <a:r>
              <a:rPr lang="en-US" sz="2400" b="1" dirty="0"/>
              <a:t>‘slightly worse’ </a:t>
            </a:r>
            <a:r>
              <a:rPr lang="en-US" sz="2400" dirty="0"/>
              <a:t>than SPC Mesoanalysis.</a:t>
            </a:r>
          </a:p>
        </p:txBody>
      </p:sp>
      <p:pic>
        <p:nvPicPr>
          <p:cNvPr id="7" name="Picture 6">
            <a:extLst>
              <a:ext uri="{FF2B5EF4-FFF2-40B4-BE49-F238E27FC236}">
                <a16:creationId xmlns:a16="http://schemas.microsoft.com/office/drawing/2014/main" id="{6B1C8613-2C52-8547-3CC0-051D7508571A}"/>
              </a:ext>
            </a:extLst>
          </p:cNvPr>
          <p:cNvPicPr>
            <a:picLocks noChangeAspect="1"/>
          </p:cNvPicPr>
          <p:nvPr/>
        </p:nvPicPr>
        <p:blipFill>
          <a:blip r:embed="rId2"/>
          <a:stretch>
            <a:fillRect/>
          </a:stretch>
        </p:blipFill>
        <p:spPr>
          <a:xfrm>
            <a:off x="492825" y="1763733"/>
            <a:ext cx="11206350" cy="2979931"/>
          </a:xfrm>
          <a:prstGeom prst="rect">
            <a:avLst/>
          </a:prstGeom>
        </p:spPr>
      </p:pic>
    </p:spTree>
    <p:extLst>
      <p:ext uri="{BB962C8B-B14F-4D97-AF65-F5344CB8AC3E}">
        <p14:creationId xmlns:p14="http://schemas.microsoft.com/office/powerpoint/2010/main" val="1478319450"/>
      </p:ext>
    </p:extLst>
  </p:cSld>
  <p:clrMapOvr>
    <a:masterClrMapping/>
  </p:clrMapOvr>
</p:sld>
</file>

<file path=ppt/theme/theme1.xml><?xml version="1.0" encoding="utf-8"?>
<a:theme xmlns:a="http://schemas.openxmlformats.org/drawingml/2006/main" name="Office Theme">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36326</TotalTime>
  <Words>1088</Words>
  <Application>Microsoft Macintosh PowerPoint</Application>
  <PresentationFormat>Widescreen</PresentationFormat>
  <Paragraphs>148</Paragraphs>
  <Slides>16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System Font Regular</vt:lpstr>
      <vt:lpstr>Arial</vt:lpstr>
      <vt:lpstr>Arial</vt:lpstr>
      <vt:lpstr>Office Theme</vt:lpstr>
      <vt:lpstr> Collaborative Development of the 3DRTMA Using SRW-App</vt:lpstr>
      <vt:lpstr>Real-Time Analysis Motivation </vt:lpstr>
      <vt:lpstr>RTMA</vt:lpstr>
      <vt:lpstr>URMA</vt:lpstr>
      <vt:lpstr>3DRTMA &amp; 3DURMA</vt:lpstr>
      <vt:lpstr>3DRTMA &amp; 3DURMA</vt:lpstr>
      <vt:lpstr>PowerPoint Presentation</vt:lpstr>
      <vt:lpstr>Comparisons to Operational 2D</vt:lpstr>
      <vt:lpstr>RTMA Comparisons 2021</vt:lpstr>
      <vt:lpstr>RTMA Subhourly Comparisons 2021</vt:lpstr>
      <vt:lpstr>RTMA Comparisons 2022 &amp; 2023</vt:lpstr>
      <vt:lpstr>RTMA Comparisons 2022 &amp; 2023</vt:lpstr>
      <vt:lpstr>RTMA Comparisons 2022 &amp; 2023</vt:lpstr>
      <vt:lpstr>Analysis Visualization</vt:lpstr>
      <vt:lpstr>RTMA Summary &amp; Future Direction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AWRP Model Development and Enhancement Coordination Meeting</dc:title>
  <dc:creator>Curtis Alexander</dc:creator>
  <cp:lastModifiedBy>Microsoft Office User</cp:lastModifiedBy>
  <cp:revision>694</cp:revision>
  <dcterms:created xsi:type="dcterms:W3CDTF">2016-01-12T22:18:20Z</dcterms:created>
  <dcterms:modified xsi:type="dcterms:W3CDTF">2023-07-23T22:34:24Z</dcterms:modified>
</cp:coreProperties>
</file>