
<file path=[Content_Types].xml><?xml version="1.0" encoding="utf-8"?>
<Types xmlns="http://schemas.openxmlformats.org/package/2006/content-types">
  <Default Extension="(null)" ContentType="image/x-emf"/>
  <Default Extension="emf" ContentType="image/x-emf"/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3" r:id="rId1"/>
  </p:sldMasterIdLst>
  <p:notesMasterIdLst>
    <p:notesMasterId r:id="rId23"/>
  </p:notesMasterIdLst>
  <p:sldIdLst>
    <p:sldId id="256" r:id="rId2"/>
    <p:sldId id="258" r:id="rId3"/>
    <p:sldId id="291" r:id="rId4"/>
    <p:sldId id="292" r:id="rId5"/>
    <p:sldId id="293" r:id="rId6"/>
    <p:sldId id="294" r:id="rId7"/>
    <p:sldId id="295" r:id="rId8"/>
    <p:sldId id="296" r:id="rId9"/>
    <p:sldId id="297" r:id="rId10"/>
    <p:sldId id="301" r:id="rId11"/>
    <p:sldId id="300" r:id="rId12"/>
    <p:sldId id="269" r:id="rId13"/>
    <p:sldId id="257" r:id="rId14"/>
    <p:sldId id="286" r:id="rId15"/>
    <p:sldId id="259" r:id="rId16"/>
    <p:sldId id="260" r:id="rId17"/>
    <p:sldId id="261" r:id="rId18"/>
    <p:sldId id="262" r:id="rId19"/>
    <p:sldId id="263" r:id="rId20"/>
    <p:sldId id="264" r:id="rId21"/>
    <p:sldId id="265" r:id="rId22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mbria Math" panose="02040503050406030204" pitchFamily="18" charset="0"/>
      <p:regular r:id="rId28"/>
    </p:embeddedFont>
    <p:embeddedFont>
      <p:font typeface="Lato" panose="020F0502020204030203" pitchFamily="34" charset="0"/>
      <p:regular r:id="rId29"/>
      <p:bold r:id="rId30"/>
      <p:italic r:id="rId31"/>
      <p:boldItalic r:id="rId32"/>
    </p:embeddedFont>
    <p:embeddedFont>
      <p:font typeface="Raleway" pitchFamily="2" charset="77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27"/>
    <p:restoredTop sz="94694"/>
  </p:normalViewPr>
  <p:slideViewPr>
    <p:cSldViewPr snapToGrid="0">
      <p:cViewPr varScale="1">
        <p:scale>
          <a:sx n="158" d="100"/>
          <a:sy n="158" d="100"/>
        </p:scale>
        <p:origin x="192" y="2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1ea7308cd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1ea7308cd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1d410c3dd8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1d410c3dd8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1d410c3dd8_0_2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1d410c3dd8_0_2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1d410c3dd8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1d410c3dd8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1d410c3dd8_0_3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1d410c3dd8_0_3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1d410c3dd8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21d410c3dd8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1d410c3dd8_0_3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21d410c3dd8_0_3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1d410c3dd8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21d410c3dd8_0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1d410c3dd8_0_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21d410c3dd8_0_3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 type="title">
  <p:cSld name="TITLE">
    <p:bg>
      <p:bgPr>
        <a:solidFill>
          <a:schemeClr val="lt1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2851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3" name="Google Shape;13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F47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4B85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8" name="Google Shape;18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87875" y="3756601"/>
            <a:ext cx="3221525" cy="122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1">
  <p:cSld name="MAIN_POINT">
    <p:bg>
      <p:bgPr>
        <a:solidFill>
          <a:schemeClr val="accent3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82" name="Google Shape;82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Google Shape;84;p11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1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6" name="Google Shape;86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87875" y="3756601"/>
            <a:ext cx="3221525" cy="122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2">
  <p:cSld name="MAIN_POINT_1">
    <p:bg>
      <p:bgPr>
        <a:solidFill>
          <a:schemeClr val="accent3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12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89" name="Google Shape;89;p1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" name="Google Shape;91;p12"/>
          <p:cNvSpPr txBox="1">
            <a:spLocks noGrp="1"/>
          </p:cNvSpPr>
          <p:nvPr>
            <p:ph type="title"/>
          </p:nvPr>
        </p:nvSpPr>
        <p:spPr>
          <a:xfrm>
            <a:off x="729450" y="1179350"/>
            <a:ext cx="7021200" cy="29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1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3" name="Google Shape;93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87875" y="-49599"/>
            <a:ext cx="3221525" cy="122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SECTION_TITLE_AND_DESCRIPTION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3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2851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" name="Google Shape;96;p1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97" name="Google Shape;97;p1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F47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4B85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" name="Google Shape;99;p13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1" name="Google Shape;101;p13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3" name="Google Shape;103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67025" y="4397176"/>
            <a:ext cx="1542375" cy="588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2">
  <p:cSld name="SECTION_TITLE_AND_DESCRIPTION_1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4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F477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6" name="Google Shape;106;p1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07" name="Google Shape;107;p1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2851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4B85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" name="Google Shape;109;p14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110" name="Google Shape;110;p14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1" name="Google Shape;111;p14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12" name="Google Shape;112;p1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3" name="Google Shape;113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67025" y="4397176"/>
            <a:ext cx="1542375" cy="588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5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16" name="Google Shape;116;p1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7" name="Google Shape;11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87875" y="-39449"/>
            <a:ext cx="3221525" cy="122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7/12/23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662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25215">
              <a:spcBef>
                <a:spcPts val="33"/>
              </a:spcBef>
            </a:pPr>
            <a:fld id="{81D60167-4931-47E6-BA6A-407CBD079E47}" type="slidenum">
              <a:rPr lang="en-US" smtClean="0"/>
              <a:pPr marL="25215">
                <a:spcBef>
                  <a:spcPts val="33"/>
                </a:spcBef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1822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5D197A-54F3-0346-B072-71788D29F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37B1B-FB2D-074D-8507-E651C7AD4763}" type="datetime1">
              <a:rPr lang="en-US" smtClean="0"/>
              <a:t>7/12/23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6AC28E-8F78-F140-AC27-BAC2B92D8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Physics Department Colloquium 13 April 2018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F9C532-F4F1-AB47-921C-63A3E0976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337C2-8E9A-CE4E-AB0A-363DA7AC1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958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 type="secHead">
  <p:cSld name="SECTION_HEADER">
    <p:bg>
      <p:bgPr>
        <a:solidFill>
          <a:srgbClr val="1155CC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1" name="Google Shape;21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5" name="Google Shape;25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87875" y="3756601"/>
            <a:ext cx="3221525" cy="122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 type="tx">
  <p:cSld name="TITLE_AND_BOD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2851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" name="Google Shape;28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9" name="Google Shape;29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F47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4B85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31;p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4" name="Google Shape;34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87875" y="3756601"/>
            <a:ext cx="3221525" cy="122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pic>
        <p:nvPicPr>
          <p:cNvPr id="37" name="Google Shape;37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87875" y="3756601"/>
            <a:ext cx="3221525" cy="122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_AND_BODY_1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F477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" name="Google Shape;40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1" name="Google Shape;41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F47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4B85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Google Shape;43;p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6" name="Google Shape;46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87875" y="3756601"/>
            <a:ext cx="3221525" cy="122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2851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F47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4B85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6" name="Google Shape;56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87875" y="3756601"/>
            <a:ext cx="3221525" cy="122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type="titleOnly">
  <p:cSld name="TITLE_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2851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" name="Google Shape;59;p8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0" name="Google Shape;60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F47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4B85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" name="Google Shape;62;p8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63" name="Google Shape;63;p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4" name="Google Shape;64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87875" y="3756601"/>
            <a:ext cx="3221525" cy="122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CUSTOM_1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9"/>
          <p:cNvSpPr>
            <a:spLocks noGrp="1"/>
          </p:cNvSpPr>
          <p:nvPr>
            <p:ph type="pic" idx="2"/>
          </p:nvPr>
        </p:nvSpPr>
        <p:spPr>
          <a:xfrm>
            <a:off x="5070005" y="1014000"/>
            <a:ext cx="3497400" cy="3497700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Google Shape;67;p9"/>
          <p:cNvSpPr txBox="1">
            <a:spLocks noGrp="1"/>
          </p:cNvSpPr>
          <p:nvPr>
            <p:ph type="title"/>
          </p:nvPr>
        </p:nvSpPr>
        <p:spPr>
          <a:xfrm>
            <a:off x="492300" y="1014000"/>
            <a:ext cx="3916500" cy="12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subTitle" idx="1"/>
          </p:nvPr>
        </p:nvSpPr>
        <p:spPr>
          <a:xfrm>
            <a:off x="492300" y="2490900"/>
            <a:ext cx="3916500" cy="20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9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2851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" name="Google Shape;70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67025" y="4397176"/>
            <a:ext cx="1542375" cy="588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0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2851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" name="Google Shape;73;p10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74" name="Google Shape;74;p1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F47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4B85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" name="Google Shape;76;p10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77" name="Google Shape;77;p10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8" name="Google Shape;78;p1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9" name="Google Shape;79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87875" y="3756601"/>
            <a:ext cx="3221525" cy="122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-161525" y="-40100"/>
            <a:ext cx="9377576" cy="52748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311700" y="105622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4" r:id="rId15"/>
    <p:sldLayoutId id="2147483665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(null)"/><Relationship Id="rId2" Type="http://schemas.openxmlformats.org/officeDocument/2006/relationships/image" Target="../media/image16.(null)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registry.opendata.aws/noaa-ufs-s2s" TargetMode="Externa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7"/>
          <p:cNvSpPr txBox="1">
            <a:spLocks noGrp="1"/>
          </p:cNvSpPr>
          <p:nvPr>
            <p:ph type="title"/>
          </p:nvPr>
        </p:nvSpPr>
        <p:spPr>
          <a:xfrm>
            <a:off x="727650" y="499607"/>
            <a:ext cx="7688700" cy="69471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 u="none" strike="noStrike" dirty="0">
                <a:solidFill>
                  <a:srgbClr val="0070C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Preliminary Analysis of Wintertime </a:t>
            </a:r>
            <a:br>
              <a:rPr lang="en-US" sz="2000" i="0" u="none" strike="noStrike" dirty="0">
                <a:solidFill>
                  <a:srgbClr val="0070C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</a:br>
            <a:r>
              <a:rPr lang="en-US" sz="2000" i="0" u="none" strike="noStrike" dirty="0">
                <a:solidFill>
                  <a:srgbClr val="0070C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Diabatic Heating Biases in UFS Prototype-P8</a:t>
            </a:r>
            <a:endParaRPr sz="2000" dirty="0">
              <a:solidFill>
                <a:srgbClr val="0070C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26" name="Google Shape;126;p17"/>
          <p:cNvSpPr txBox="1">
            <a:spLocks noGrp="1"/>
          </p:cNvSpPr>
          <p:nvPr>
            <p:ph type="body" idx="1"/>
          </p:nvPr>
        </p:nvSpPr>
        <p:spPr>
          <a:xfrm>
            <a:off x="727650" y="2280043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>
                <a:solidFill>
                  <a:schemeClr val="bg2"/>
                </a:solidFill>
                <a:latin typeface="+mn-lt"/>
              </a:rPr>
              <a:t>David Straus, Erik Swenson, </a:t>
            </a:r>
            <a:r>
              <a:rPr lang="en-US" dirty="0" err="1">
                <a:solidFill>
                  <a:schemeClr val="bg2"/>
                </a:solidFill>
                <a:latin typeface="+mn-lt"/>
              </a:rPr>
              <a:t>Chul-Su</a:t>
            </a:r>
            <a:r>
              <a:rPr lang="en-US" dirty="0">
                <a:solidFill>
                  <a:schemeClr val="bg2"/>
                </a:solidFill>
                <a:latin typeface="+mn-lt"/>
              </a:rPr>
              <a:t> Shin, </a:t>
            </a:r>
            <a:r>
              <a:rPr lang="en-US">
                <a:solidFill>
                  <a:schemeClr val="bg2"/>
                </a:solidFill>
                <a:latin typeface="+mn-lt"/>
              </a:rPr>
              <a:t>Benjamin Cash</a:t>
            </a:r>
            <a:endParaRPr lang="en-US" dirty="0">
              <a:solidFill>
                <a:schemeClr val="bg2"/>
              </a:solidFill>
              <a:latin typeface="+mn-lt"/>
            </a:endParaRPr>
          </a:p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>
                <a:solidFill>
                  <a:schemeClr val="bg2"/>
                </a:solidFill>
                <a:latin typeface="+mn-lt"/>
              </a:rPr>
              <a:t>George Mason University</a:t>
            </a:r>
            <a:endParaRPr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4" name="Google Shape;181;p26">
            <a:extLst>
              <a:ext uri="{FF2B5EF4-FFF2-40B4-BE49-F238E27FC236}">
                <a16:creationId xmlns:a16="http://schemas.microsoft.com/office/drawing/2014/main" id="{451DB6C4-6E28-80D2-F563-2859B8696945}"/>
              </a:ext>
            </a:extLst>
          </p:cNvPr>
          <p:cNvSpPr txBox="1">
            <a:spLocks/>
          </p:cNvSpPr>
          <p:nvPr/>
        </p:nvSpPr>
        <p:spPr>
          <a:xfrm>
            <a:off x="718950" y="4756152"/>
            <a:ext cx="76974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solidFill>
                  <a:schemeClr val="bg2"/>
                </a:solidFill>
                <a:latin typeface="+mn-lt"/>
                <a:cs typeface="Times New Roman" panose="02020603050405020304" pitchFamily="18" charset="0"/>
              </a:rPr>
              <a:t>  </a:t>
            </a:r>
            <a:r>
              <a:rPr lang="en-US" sz="1200" dirty="0">
                <a:solidFill>
                  <a:schemeClr val="bg2"/>
                </a:solidFill>
                <a:latin typeface="+mn-lt"/>
                <a:cs typeface="Times New Roman" panose="02020603050405020304" pitchFamily="18" charset="0"/>
              </a:rPr>
              <a:t>With grateful acknowledgement of support from </a:t>
            </a:r>
            <a:r>
              <a:rPr lang="en-US" sz="1200" dirty="0">
                <a:solidFill>
                  <a:schemeClr val="bg2"/>
                </a:solidFill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NA22OAR4590506</a:t>
            </a:r>
            <a:r>
              <a:rPr lang="en-US" sz="1200" dirty="0">
                <a:solidFill>
                  <a:schemeClr val="bg2"/>
                </a:solidFill>
                <a:latin typeface="+mn-lt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2520B7-AC74-BDFC-1BB1-54E839A39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86" y="0"/>
            <a:ext cx="3974523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D4353F-6832-0987-7CEF-1A47AB8A6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0"/>
            <a:ext cx="3974523" cy="51435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ED37DCE-26E4-EAFA-D282-3B04F18FA5FD}"/>
              </a:ext>
            </a:extLst>
          </p:cNvPr>
          <p:cNvGrpSpPr/>
          <p:nvPr/>
        </p:nvGrpSpPr>
        <p:grpSpPr>
          <a:xfrm>
            <a:off x="4674223" y="2999617"/>
            <a:ext cx="4227275" cy="1031207"/>
            <a:chOff x="4674223" y="2999617"/>
            <a:chExt cx="4227275" cy="103120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F753B44-A41C-1D5C-1BB4-FAB839A413A6}"/>
                </a:ext>
              </a:extLst>
            </p:cNvPr>
            <p:cNvSpPr txBox="1"/>
            <p:nvPr/>
          </p:nvSpPr>
          <p:spPr>
            <a:xfrm>
              <a:off x="5153049" y="2999617"/>
              <a:ext cx="31511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2"/>
                  </a:solidFill>
                </a:rPr>
                <a:t>Contribution from Horizontal Advection Only</a:t>
              </a:r>
            </a:p>
            <a:p>
              <a:endParaRPr lang="en-US" sz="1200" baseline="300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3563AA07-13B5-C609-9AB0-9CF106C7A296}"/>
                    </a:ext>
                  </a:extLst>
                </p:cNvPr>
                <p:cNvSpPr txBox="1"/>
                <p:nvPr/>
              </p:nvSpPr>
              <p:spPr>
                <a:xfrm>
                  <a:off x="4674223" y="3243624"/>
                  <a:ext cx="4227275" cy="42704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050" i="1"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a:rPr lang="en-US" sz="1050" i="1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105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05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105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sSup>
                          <m:sSupPr>
                            <m:ctrlPr>
                              <a:rPr lang="en-US" sz="105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105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05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050" i="1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105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050" i="1"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e>
                                      <m:sub>
                                        <m:r>
                                          <a:rPr lang="en-US" sz="1050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105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𝜅</m:t>
                            </m:r>
                          </m:sup>
                        </m:sSup>
                        <m:d>
                          <m:dPr>
                            <m:ctrlPr>
                              <a:rPr lang="en-US" sz="105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05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050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105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num>
                              <m:den>
                                <m:r>
                                  <a:rPr lang="en-US" sz="1050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105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den>
                            </m:f>
                            <m:r>
                              <a:rPr lang="en-US" sz="105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acc>
                              <m:accPr>
                                <m:chr m:val="⃗"/>
                                <m:ctrlPr>
                                  <a:rPr lang="en-US" sz="105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05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acc>
                            <m:r>
                              <a:rPr lang="en-US" sz="105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acc>
                              <m:accPr>
                                <m:chr m:val="⃗"/>
                                <m:ctrlPr>
                                  <a:rPr lang="en-US" sz="105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sz="105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∇</m:t>
                                </m:r>
                              </m:e>
                            </m:acc>
                            <m:r>
                              <a:rPr lang="en-US" sz="105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  <m:r>
                              <a:rPr lang="en-US" sz="105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105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  <m:f>
                              <m:fPr>
                                <m:ctrlPr>
                                  <a:rPr lang="en-US" sz="105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05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𝜕𝜃</m:t>
                                </m:r>
                              </m:num>
                              <m:den>
                                <m:r>
                                  <a:rPr lang="en-US" sz="105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105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</m:t>
                                </m:r>
                              </m:den>
                            </m:f>
                          </m:e>
                        </m:d>
                      </m:oMath>
                    </m:oMathPara>
                  </a14:m>
                  <a:endParaRPr lang="en-US" sz="1050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3563AA07-13B5-C609-9AB0-9CF106C7A2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4223" y="3243624"/>
                  <a:ext cx="4227275" cy="427040"/>
                </a:xfrm>
                <a:prstGeom prst="rect">
                  <a:avLst/>
                </a:prstGeom>
                <a:blipFill>
                  <a:blip r:embed="rId4"/>
                  <a:stretch>
                    <a:fillRect b="-294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97D75CE-250E-CF1A-15C0-05F5DD9E1435}"/>
                </a:ext>
              </a:extLst>
            </p:cNvPr>
            <p:cNvSpPr/>
            <p:nvPr/>
          </p:nvSpPr>
          <p:spPr>
            <a:xfrm>
              <a:off x="5063665" y="2999617"/>
              <a:ext cx="3240579" cy="1031207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4F24AF8-D9A8-A9D3-4974-BE753452D824}"/>
              </a:ext>
            </a:extLst>
          </p:cNvPr>
          <p:cNvSpPr txBox="1"/>
          <p:nvPr/>
        </p:nvSpPr>
        <p:spPr>
          <a:xfrm>
            <a:off x="5795730" y="3696855"/>
            <a:ext cx="17764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Minimal differences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724CB2-8655-2E70-835A-2FF741AC59FB}"/>
              </a:ext>
            </a:extLst>
          </p:cNvPr>
          <p:cNvSpPr txBox="1"/>
          <p:nvPr/>
        </p:nvSpPr>
        <p:spPr>
          <a:xfrm>
            <a:off x="294989" y="217821"/>
            <a:ext cx="663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ERA5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45C590-73B6-16F3-B89A-8D4AC0E4EE37}"/>
              </a:ext>
            </a:extLst>
          </p:cNvPr>
          <p:cNvSpPr txBox="1"/>
          <p:nvPr/>
        </p:nvSpPr>
        <p:spPr>
          <a:xfrm>
            <a:off x="3143096" y="2040800"/>
            <a:ext cx="663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ERA5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3579DB-10CD-F352-3082-AF3CFB20F357}"/>
              </a:ext>
            </a:extLst>
          </p:cNvPr>
          <p:cNvSpPr txBox="1"/>
          <p:nvPr/>
        </p:nvSpPr>
        <p:spPr>
          <a:xfrm>
            <a:off x="289157" y="2776441"/>
            <a:ext cx="54373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UFS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BDAB04-16DA-0699-3398-15036490C92D}"/>
              </a:ext>
            </a:extLst>
          </p:cNvPr>
          <p:cNvSpPr txBox="1"/>
          <p:nvPr/>
        </p:nvSpPr>
        <p:spPr>
          <a:xfrm>
            <a:off x="3323927" y="4601906"/>
            <a:ext cx="54373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UFS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4127FC-EC1A-902B-7104-DF8B2EAA5FBA}"/>
              </a:ext>
            </a:extLst>
          </p:cNvPr>
          <p:cNvSpPr txBox="1"/>
          <p:nvPr/>
        </p:nvSpPr>
        <p:spPr>
          <a:xfrm>
            <a:off x="4893276" y="0"/>
            <a:ext cx="1059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Difference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B62E47-CEEE-38D6-5A13-57EC9974E77D}"/>
              </a:ext>
            </a:extLst>
          </p:cNvPr>
          <p:cNvSpPr txBox="1"/>
          <p:nvPr/>
        </p:nvSpPr>
        <p:spPr>
          <a:xfrm>
            <a:off x="626971" y="-18482"/>
            <a:ext cx="3017173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Horizontal Advection Component</a:t>
            </a:r>
          </a:p>
        </p:txBody>
      </p:sp>
    </p:spTree>
    <p:extLst>
      <p:ext uri="{BB962C8B-B14F-4D97-AF65-F5344CB8AC3E}">
        <p14:creationId xmlns:p14="http://schemas.microsoft.com/office/powerpoint/2010/main" val="12026645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BA28FC-516A-2293-79C6-4D5E02B6C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6" y="112519"/>
            <a:ext cx="3974523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C3D800-1B9C-20D4-828A-2AD6CCEB4C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0"/>
            <a:ext cx="3974523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868901-A3F0-B9BD-5416-56364661AFD5}"/>
              </a:ext>
            </a:extLst>
          </p:cNvPr>
          <p:cNvSpPr txBox="1"/>
          <p:nvPr/>
        </p:nvSpPr>
        <p:spPr>
          <a:xfrm>
            <a:off x="608774" y="71931"/>
            <a:ext cx="2789546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Vertical Advection Component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C5498C-AB45-E67D-FD9A-1131B730D34C}"/>
              </a:ext>
            </a:extLst>
          </p:cNvPr>
          <p:cNvSpPr txBox="1"/>
          <p:nvPr/>
        </p:nvSpPr>
        <p:spPr>
          <a:xfrm>
            <a:off x="186079" y="339119"/>
            <a:ext cx="663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ERA5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228F0A-830B-09CA-E5BB-49287E7F890C}"/>
              </a:ext>
            </a:extLst>
          </p:cNvPr>
          <p:cNvSpPr txBox="1"/>
          <p:nvPr/>
        </p:nvSpPr>
        <p:spPr>
          <a:xfrm>
            <a:off x="3034186" y="2162098"/>
            <a:ext cx="663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ERA5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54BBD9-AC6A-8D18-1D39-BCC0BABE92C5}"/>
              </a:ext>
            </a:extLst>
          </p:cNvPr>
          <p:cNvSpPr txBox="1"/>
          <p:nvPr/>
        </p:nvSpPr>
        <p:spPr>
          <a:xfrm>
            <a:off x="180247" y="2897739"/>
            <a:ext cx="54373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UFS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D54B89-64BA-EF4F-CD66-49565DF6AE34}"/>
              </a:ext>
            </a:extLst>
          </p:cNvPr>
          <p:cNvSpPr txBox="1"/>
          <p:nvPr/>
        </p:nvSpPr>
        <p:spPr>
          <a:xfrm>
            <a:off x="3215017" y="4723204"/>
            <a:ext cx="54373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UFS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6E61BD-7B28-E93F-EE6F-6A7B701DAC3E}"/>
              </a:ext>
            </a:extLst>
          </p:cNvPr>
          <p:cNvSpPr txBox="1"/>
          <p:nvPr/>
        </p:nvSpPr>
        <p:spPr>
          <a:xfrm>
            <a:off x="4893276" y="0"/>
            <a:ext cx="1059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Difference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310C2E6-70C0-A2CC-DB2B-F0D3AEE1D9E9}"/>
              </a:ext>
            </a:extLst>
          </p:cNvPr>
          <p:cNvGrpSpPr/>
          <p:nvPr/>
        </p:nvGrpSpPr>
        <p:grpSpPr>
          <a:xfrm>
            <a:off x="4674223" y="3364270"/>
            <a:ext cx="4227275" cy="1123754"/>
            <a:chOff x="4343401" y="2897739"/>
            <a:chExt cx="4227275" cy="112375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BDF0D1-9BD6-61EA-C115-19036C542894}"/>
                </a:ext>
              </a:extLst>
            </p:cNvPr>
            <p:cNvSpPr txBox="1"/>
            <p:nvPr/>
          </p:nvSpPr>
          <p:spPr>
            <a:xfrm>
              <a:off x="4970823" y="2955375"/>
              <a:ext cx="297243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2"/>
                  </a:solidFill>
                </a:rPr>
                <a:t>Contribution from Vertical Advection Only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77532420-6952-6399-B687-0A248BE77B0F}"/>
                    </a:ext>
                  </a:extLst>
                </p:cNvPr>
                <p:cNvSpPr txBox="1"/>
                <p:nvPr/>
              </p:nvSpPr>
              <p:spPr>
                <a:xfrm>
                  <a:off x="4343401" y="3217794"/>
                  <a:ext cx="4227275" cy="42704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050" i="1"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a:rPr lang="en-US" sz="1050" i="1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105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05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105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sSup>
                          <m:sSupPr>
                            <m:ctrlPr>
                              <a:rPr lang="en-US" sz="105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105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05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050" i="1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105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050" i="1"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e>
                                      <m:sub>
                                        <m:r>
                                          <a:rPr lang="en-US" sz="1050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105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𝜅</m:t>
                            </m:r>
                          </m:sup>
                        </m:sSup>
                        <m:d>
                          <m:dPr>
                            <m:ctrlPr>
                              <a:rPr lang="en-US" sz="105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05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050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105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num>
                              <m:den>
                                <m:r>
                                  <a:rPr lang="en-US" sz="1050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105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den>
                            </m:f>
                            <m:r>
                              <a:rPr lang="en-US" sz="105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acc>
                              <m:accPr>
                                <m:chr m:val="⃗"/>
                                <m:ctrlPr>
                                  <a:rPr lang="en-US" sz="105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05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acc>
                            <m:r>
                              <a:rPr lang="en-US" sz="105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acc>
                              <m:accPr>
                                <m:chr m:val="⃗"/>
                                <m:ctrlPr>
                                  <a:rPr lang="en-US" sz="105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sz="105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∇</m:t>
                                </m:r>
                              </m:e>
                            </m:acc>
                            <m:r>
                              <a:rPr lang="en-US" sz="105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  <m:r>
                              <a:rPr lang="en-US" sz="105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105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  <m:f>
                              <m:fPr>
                                <m:ctrlPr>
                                  <a:rPr lang="en-US" sz="105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05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𝜕𝜃</m:t>
                                </m:r>
                              </m:num>
                              <m:den>
                                <m:r>
                                  <a:rPr lang="en-US" sz="105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105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</m:t>
                                </m:r>
                              </m:den>
                            </m:f>
                          </m:e>
                        </m:d>
                      </m:oMath>
                    </m:oMathPara>
                  </a14:m>
                  <a:endParaRPr lang="en-US" sz="1050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77532420-6952-6399-B687-0A248BE77B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43401" y="3217794"/>
                  <a:ext cx="4227275" cy="427040"/>
                </a:xfrm>
                <a:prstGeom prst="rect">
                  <a:avLst/>
                </a:prstGeom>
                <a:blipFill>
                  <a:blip r:embed="rId4"/>
                  <a:stretch>
                    <a:fillRect b="-28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20C821-18D8-86BC-505E-56FC1E98ACEE}"/>
                </a:ext>
              </a:extLst>
            </p:cNvPr>
            <p:cNvSpPr/>
            <p:nvPr/>
          </p:nvSpPr>
          <p:spPr>
            <a:xfrm>
              <a:off x="4970823" y="2897739"/>
              <a:ext cx="2972430" cy="1123754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01EC73BF-97F6-9CF5-D863-834D395A3C56}"/>
              </a:ext>
            </a:extLst>
          </p:cNvPr>
          <p:cNvSpPr txBox="1"/>
          <p:nvPr/>
        </p:nvSpPr>
        <p:spPr>
          <a:xfrm>
            <a:off x="5646361" y="4159052"/>
            <a:ext cx="22829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Majority of the differences </a:t>
            </a:r>
          </a:p>
        </p:txBody>
      </p:sp>
    </p:spTree>
    <p:extLst>
      <p:ext uri="{BB962C8B-B14F-4D97-AF65-F5344CB8AC3E}">
        <p14:creationId xmlns:p14="http://schemas.microsoft.com/office/powerpoint/2010/main" val="13544624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30BBEB4-A986-DDD3-FEAD-6C2848076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450" y="535925"/>
            <a:ext cx="7688700" cy="535200"/>
          </a:xfrm>
          <a:ln>
            <a:solidFill>
              <a:schemeClr val="bg2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Conclusions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5D01D98-4F41-FAD9-9114-48DBE6DAF36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80160" y="1201424"/>
            <a:ext cx="8332254" cy="4113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  <a:latin typeface="+mn-lt"/>
              </a:rPr>
              <a:t>Diagnosed diabatic heating closely matches ERA5 through most of the troposphere </a:t>
            </a:r>
          </a:p>
          <a:p>
            <a:pPr lvl="1"/>
            <a:r>
              <a:rPr lang="en-US" sz="1400" dirty="0">
                <a:solidFill>
                  <a:schemeClr val="bg2"/>
                </a:solidFill>
                <a:latin typeface="+mn-lt"/>
              </a:rPr>
              <a:t>Significantly too negative in the Northern Hemisphere January storm-track regions</a:t>
            </a:r>
          </a:p>
          <a:p>
            <a:pPr lvl="1"/>
            <a:r>
              <a:rPr lang="en-US" sz="1400" dirty="0">
                <a:solidFill>
                  <a:schemeClr val="bg2"/>
                </a:solidFill>
                <a:latin typeface="+mn-lt"/>
              </a:rPr>
              <a:t>Largest differences in the upper troposphere to lower stratosphere (200 – 50 hPa)</a:t>
            </a:r>
          </a:p>
          <a:p>
            <a:endParaRPr lang="en-US" sz="1600" dirty="0">
              <a:solidFill>
                <a:schemeClr val="bg2"/>
              </a:solidFill>
              <a:latin typeface="+mn-lt"/>
            </a:endParaRPr>
          </a:p>
          <a:p>
            <a:r>
              <a:rPr lang="en-US" sz="1600" dirty="0">
                <a:solidFill>
                  <a:schemeClr val="bg2"/>
                </a:solidFill>
                <a:latin typeface="+mn-lt"/>
              </a:rPr>
              <a:t>Time average vertical advection term is responsible for this difference</a:t>
            </a:r>
          </a:p>
          <a:p>
            <a:pPr lvl="1"/>
            <a:r>
              <a:rPr lang="en-US" sz="1400" dirty="0">
                <a:solidFill>
                  <a:schemeClr val="bg2"/>
                </a:solidFill>
                <a:latin typeface="+mn-lt"/>
                <a:ea typeface="Cambria Math" panose="02040503050406030204" pitchFamily="18" charset="0"/>
              </a:rPr>
              <a:t>Minimal differences in horizontal advection term</a:t>
            </a:r>
          </a:p>
          <a:p>
            <a:pPr lvl="1"/>
            <a:r>
              <a:rPr lang="en-US" sz="1400" dirty="0">
                <a:solidFill>
                  <a:schemeClr val="bg2"/>
                </a:solidFill>
                <a:latin typeface="+mn-lt"/>
              </a:rPr>
              <a:t>Mean static stability in this region is too low? </a:t>
            </a:r>
          </a:p>
          <a:p>
            <a:pPr lvl="1"/>
            <a:r>
              <a:rPr lang="en-US" sz="1400" dirty="0">
                <a:solidFill>
                  <a:schemeClr val="bg2"/>
                </a:solidFill>
                <a:latin typeface="+mn-lt"/>
              </a:rPr>
              <a:t>Dynamics of transients above the main storm track are faulty?</a:t>
            </a:r>
            <a:endParaRPr lang="en-US" sz="1400" dirty="0">
              <a:solidFill>
                <a:schemeClr val="bg2"/>
              </a:solidFill>
              <a:latin typeface="+mn-lt"/>
              <a:ea typeface="Cambria Math" panose="02040503050406030204" pitchFamily="18" charset="0"/>
            </a:endParaRPr>
          </a:p>
          <a:p>
            <a:pPr marL="146050" indent="0">
              <a:buNone/>
            </a:pPr>
            <a:endParaRPr lang="en-US" sz="1600" dirty="0">
              <a:solidFill>
                <a:schemeClr val="bg2"/>
              </a:solidFill>
              <a:latin typeface="+mn-lt"/>
            </a:endParaRPr>
          </a:p>
          <a:p>
            <a:r>
              <a:rPr lang="en-US" sz="1600" dirty="0">
                <a:solidFill>
                  <a:schemeClr val="bg2"/>
                </a:solidFill>
                <a:latin typeface="+mn-lt"/>
              </a:rPr>
              <a:t>Ongoing work</a:t>
            </a:r>
          </a:p>
          <a:p>
            <a:pPr lvl="1"/>
            <a:r>
              <a:rPr lang="en-US" sz="1400" dirty="0">
                <a:solidFill>
                  <a:schemeClr val="bg2"/>
                </a:solidFill>
                <a:latin typeface="+mn-lt"/>
              </a:rPr>
              <a:t>Further decomposition of vertical term</a:t>
            </a:r>
          </a:p>
          <a:p>
            <a:pPr lvl="2"/>
            <a:r>
              <a:rPr lang="en-US" sz="1400" dirty="0">
                <a:solidFill>
                  <a:schemeClr val="bg2"/>
                </a:solidFill>
                <a:latin typeface="+mn-lt"/>
              </a:rPr>
              <a:t>Requires longer runs than the 35 day Prototype runs</a:t>
            </a:r>
          </a:p>
          <a:p>
            <a:pPr lvl="2"/>
            <a:r>
              <a:rPr lang="en-US" sz="1400" dirty="0">
                <a:solidFill>
                  <a:schemeClr val="bg2"/>
                </a:solidFill>
                <a:latin typeface="+mn-lt"/>
              </a:rPr>
              <a:t>Analyzing seasonal runs performed on Frontera now</a:t>
            </a:r>
          </a:p>
          <a:p>
            <a:pPr lvl="1"/>
            <a:r>
              <a:rPr lang="en-US" sz="1400" dirty="0">
                <a:solidFill>
                  <a:schemeClr val="bg2"/>
                </a:solidFill>
                <a:latin typeface="+mn-lt"/>
              </a:rPr>
              <a:t>Impact of correcting bias on model fidelity and skill </a:t>
            </a:r>
          </a:p>
          <a:p>
            <a:endParaRPr lang="en-US" sz="1600" dirty="0">
              <a:solidFill>
                <a:schemeClr val="bg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300746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8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285750" indent="-285750">
              <a:spcAft>
                <a:spcPts val="1200"/>
              </a:spcAft>
            </a:pPr>
            <a:endParaRPr lang="en-US" dirty="0"/>
          </a:p>
        </p:txBody>
      </p:sp>
      <p:sp>
        <p:nvSpPr>
          <p:cNvPr id="133" name="Google Shape;133;p18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78A7F2F-4560-0092-D572-3F4785053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Additional Material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F13CEA-B322-7742-81C9-787E0D4DFB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12" r="8431" b="16890"/>
          <a:stretch/>
        </p:blipFill>
        <p:spPr>
          <a:xfrm>
            <a:off x="1499616" y="696515"/>
            <a:ext cx="2569464" cy="3134821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0DAD35-A333-1346-9B55-6BFC5A4D6B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81" r="7456" b="16890"/>
          <a:stretch/>
        </p:blipFill>
        <p:spPr>
          <a:xfrm>
            <a:off x="4947047" y="779144"/>
            <a:ext cx="2697337" cy="2969562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05F021-DF43-E04C-A433-EAAB7E0F444E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50292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Physics Department Colloquium 13 April 2018 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13962-BDB5-664F-AFF7-965DEB1BA908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8594725" y="4749800"/>
            <a:ext cx="549275" cy="393700"/>
          </a:xfrm>
        </p:spPr>
        <p:txBody>
          <a:bodyPr/>
          <a:lstStyle/>
          <a:p>
            <a:fld id="{3EA337C2-8E9A-CE4E-AB0A-363DA7AC16F6}" type="slidenum">
              <a:rPr lang="en-US" smtClean="0"/>
              <a:t>14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B7C0D0-F7A8-294E-AF22-F18CCCF0F9E7}"/>
              </a:ext>
            </a:extLst>
          </p:cNvPr>
          <p:cNvSpPr txBox="1"/>
          <p:nvPr/>
        </p:nvSpPr>
        <p:spPr>
          <a:xfrm>
            <a:off x="1236183" y="0"/>
            <a:ext cx="667163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2060"/>
                </a:solidFill>
              </a:rPr>
              <a:t>Example: Seasonal response to seasonal heating</a:t>
            </a:r>
          </a:p>
          <a:p>
            <a:pPr algn="ctr"/>
            <a:r>
              <a:rPr lang="en-US" sz="1600" b="1" dirty="0">
                <a:solidFill>
                  <a:srgbClr val="002060"/>
                </a:solidFill>
              </a:rPr>
              <a:t>Heating and divergence for the 1982/83 El Niño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083D5F-33F7-C3F4-EA11-81B7779584BA}"/>
              </a:ext>
            </a:extLst>
          </p:cNvPr>
          <p:cNvSpPr txBox="1"/>
          <p:nvPr/>
        </p:nvSpPr>
        <p:spPr>
          <a:xfrm>
            <a:off x="1115568" y="3871816"/>
            <a:ext cx="6592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u="none" strike="noStrike" dirty="0">
                <a:solidFill>
                  <a:srgbClr val="212121"/>
                </a:solidFill>
                <a:effectLst/>
                <a:latin typeface="+mn-lt"/>
              </a:rPr>
              <a:t>DJF vertically integrated heating anomaly calculated from the residual method is collocated with the 200hPa divergence anomaly, as we would expect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927247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0"/>
          <p:cNvSpPr>
            <a:spLocks noGrp="1"/>
          </p:cNvSpPr>
          <p:nvPr>
            <p:ph type="pic" idx="2"/>
          </p:nvPr>
        </p:nvSpPr>
        <p:spPr>
          <a:xfrm>
            <a:off x="5070005" y="1014000"/>
            <a:ext cx="3497400" cy="3497700"/>
          </a:xfrm>
          <a:prstGeom prst="rect">
            <a:avLst/>
          </a:prstGeom>
        </p:spPr>
      </p:sp>
      <p:sp>
        <p:nvSpPr>
          <p:cNvPr id="145" name="Google Shape;145;p20"/>
          <p:cNvSpPr txBox="1">
            <a:spLocks noGrp="1"/>
          </p:cNvSpPr>
          <p:nvPr>
            <p:ph type="title"/>
          </p:nvPr>
        </p:nvSpPr>
        <p:spPr>
          <a:xfrm>
            <a:off x="492300" y="1014000"/>
            <a:ext cx="3916500" cy="12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6" name="Google Shape;146;p20"/>
          <p:cNvSpPr txBox="1">
            <a:spLocks noGrp="1"/>
          </p:cNvSpPr>
          <p:nvPr>
            <p:ph type="subTitle" idx="1"/>
          </p:nvPr>
        </p:nvSpPr>
        <p:spPr>
          <a:xfrm>
            <a:off x="492300" y="2490900"/>
            <a:ext cx="3916500" cy="20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1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21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2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22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2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3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23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23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9"/>
          <p:cNvSpPr txBox="1">
            <a:spLocks noGrp="1"/>
          </p:cNvSpPr>
          <p:nvPr>
            <p:ph type="title"/>
          </p:nvPr>
        </p:nvSpPr>
        <p:spPr>
          <a:xfrm>
            <a:off x="1061400" y="0"/>
            <a:ext cx="7021200" cy="531845"/>
          </a:xfrm>
          <a:prstGeom prst="rect">
            <a:avLst/>
          </a:prstGeom>
          <a:ln>
            <a:solidFill>
              <a:schemeClr val="bg2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Why Diabatic Heating?</a:t>
            </a:r>
            <a:endParaRPr sz="2400" dirty="0"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139" name="Google Shape;139;p19"/>
          <p:cNvSpPr txBox="1">
            <a:spLocks noGrp="1"/>
          </p:cNvSpPr>
          <p:nvPr>
            <p:ph type="body" idx="4294967295"/>
          </p:nvPr>
        </p:nvSpPr>
        <p:spPr>
          <a:xfrm>
            <a:off x="0" y="735352"/>
            <a:ext cx="8415338" cy="36313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285750" indent="-285750">
              <a:spcAft>
                <a:spcPts val="1200"/>
              </a:spcAft>
            </a:pPr>
            <a:r>
              <a:rPr lang="en-US" sz="1600" dirty="0" err="1">
                <a:solidFill>
                  <a:schemeClr val="bg2"/>
                </a:solidFill>
                <a:latin typeface="+mn-lt"/>
              </a:rPr>
              <a:t>Subseasonal</a:t>
            </a:r>
            <a:r>
              <a:rPr lang="en-US" sz="1600" dirty="0">
                <a:solidFill>
                  <a:schemeClr val="bg2"/>
                </a:solidFill>
                <a:latin typeface="+mn-lt"/>
              </a:rPr>
              <a:t> to seasonal predictability is largely due to the influence of slowly-varying boundary conditions</a:t>
            </a:r>
          </a:p>
          <a:p>
            <a:pPr marL="742950" lvl="1" indent="-285750">
              <a:spcAft>
                <a:spcPts val="1200"/>
              </a:spcAft>
            </a:pPr>
            <a:r>
              <a:rPr lang="en-US" sz="1400" dirty="0">
                <a:solidFill>
                  <a:schemeClr val="bg2"/>
                </a:solidFill>
                <a:latin typeface="+mn-lt"/>
              </a:rPr>
              <a:t>ENSO, other SST anomalies, soil moisture, etc. </a:t>
            </a:r>
          </a:p>
          <a:p>
            <a:pPr marL="285750" indent="-285750">
              <a:spcAft>
                <a:spcPts val="1200"/>
              </a:spcAft>
            </a:pPr>
            <a:r>
              <a:rPr lang="en-US" sz="1600" dirty="0">
                <a:solidFill>
                  <a:schemeClr val="bg2"/>
                </a:solidFill>
                <a:latin typeface="+mn-lt"/>
              </a:rPr>
              <a:t>Direct influence of these surface anomalies on the atmosphere is limited and local</a:t>
            </a:r>
          </a:p>
          <a:p>
            <a:pPr marL="285750" indent="-285750">
              <a:spcAft>
                <a:spcPts val="1200"/>
              </a:spcAft>
            </a:pPr>
            <a:r>
              <a:rPr lang="en-US" sz="1600" dirty="0">
                <a:solidFill>
                  <a:schemeClr val="bg2"/>
                </a:solidFill>
                <a:latin typeface="+mn-lt"/>
              </a:rPr>
              <a:t>Remote influence is communicated via the upper atmosphere through diabatic heating anomalies </a:t>
            </a:r>
          </a:p>
          <a:p>
            <a:pPr marL="742950" lvl="1" indent="-285750">
              <a:spcAft>
                <a:spcPts val="1200"/>
              </a:spcAft>
            </a:pPr>
            <a:r>
              <a:rPr lang="en-US" sz="1400" dirty="0">
                <a:solidFill>
                  <a:schemeClr val="bg2"/>
                </a:solidFill>
                <a:latin typeface="+mn-lt"/>
              </a:rPr>
              <a:t>E.g. Teleconnections or ‘atmospheric bridge’</a:t>
            </a:r>
          </a:p>
          <a:p>
            <a:pPr marL="285750" indent="-285750">
              <a:spcAft>
                <a:spcPts val="1200"/>
              </a:spcAft>
            </a:pPr>
            <a:r>
              <a:rPr lang="en-US" sz="1600" dirty="0">
                <a:solidFill>
                  <a:schemeClr val="bg2"/>
                </a:solidFill>
                <a:latin typeface="+mn-lt"/>
              </a:rPr>
              <a:t>Diabatic heating is very difficult to observe directly </a:t>
            </a:r>
          </a:p>
          <a:p>
            <a:pPr marL="742950" lvl="1" indent="-285750">
              <a:spcAft>
                <a:spcPts val="1200"/>
              </a:spcAft>
            </a:pPr>
            <a:r>
              <a:rPr lang="en-US" sz="1400" dirty="0">
                <a:solidFill>
                  <a:schemeClr val="bg2"/>
                </a:solidFill>
                <a:latin typeface="+mn-lt"/>
              </a:rPr>
              <a:t>E.g., satellite measurements of condensation </a:t>
            </a:r>
          </a:p>
          <a:p>
            <a:pPr marL="742950" lvl="1" indent="-285750">
              <a:spcAft>
                <a:spcPts val="1200"/>
              </a:spcAft>
            </a:pPr>
            <a:r>
              <a:rPr lang="en-US" sz="1400" dirty="0">
                <a:solidFill>
                  <a:schemeClr val="bg2"/>
                </a:solidFill>
                <a:latin typeface="+mn-lt"/>
              </a:rPr>
              <a:t>Generally includes large observational uncertainties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sz="1200" dirty="0">
              <a:solidFill>
                <a:schemeClr val="bg2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8">
            <a:extLst>
              <a:ext uri="{FF2B5EF4-FFF2-40B4-BE49-F238E27FC236}">
                <a16:creationId xmlns:a16="http://schemas.microsoft.com/office/drawing/2014/main" id="{550E6986-7C66-96FC-B4AA-932460277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E87E567-DDDD-ED4B-9152-7D0ED0D05763}" type="slidenum">
              <a:rPr lang="en-US" smtClean="0"/>
              <a:t>20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D483FC3-8B98-C033-0C45-4D0E89B9EF45}"/>
                  </a:ext>
                </a:extLst>
              </p:cNvPr>
              <p:cNvSpPr txBox="1"/>
              <p:nvPr/>
            </p:nvSpPr>
            <p:spPr>
              <a:xfrm>
                <a:off x="6213764" y="5807676"/>
                <a:ext cx="5636366" cy="666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⃗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</m:e>
                          </m:acc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D483FC3-8B98-C033-0C45-4D0E89B9EF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3764" y="5807676"/>
                <a:ext cx="5636366" cy="66608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6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indent="0"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grateful acknowledgement of support from </a:t>
            </a:r>
            <a:r>
              <a:rPr lang="en-US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NA22OAR4590506</a:t>
            </a:r>
            <a:r>
              <a:rPr lang="en-US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-61941" y="158599"/>
                <a:ext cx="9267882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1600" dirty="0">
                  <a:solidFill>
                    <a:schemeClr val="bg2"/>
                  </a:solidFill>
                  <a:latin typeface="+mn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bg2"/>
                    </a:solidFill>
                    <a:latin typeface="+mn-lt"/>
                  </a:rPr>
                  <a:t>However, the diabatic heating field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sz="1600" dirty="0">
                    <a:solidFill>
                      <a:schemeClr val="bg2"/>
                    </a:solidFill>
                    <a:latin typeface="+mn-lt"/>
                  </a:rPr>
                  <a:t> can be estimated through fundamental thermodynamics in conjunction with modern assessments of the full 3-dimensional state of the atmosphere</a:t>
                </a:r>
              </a:p>
              <a:p>
                <a:endParaRPr lang="en-US" sz="1600" dirty="0">
                  <a:solidFill>
                    <a:schemeClr val="bg2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1941" y="158599"/>
                <a:ext cx="9267882" cy="1077218"/>
              </a:xfrm>
              <a:prstGeom prst="rect">
                <a:avLst/>
              </a:prstGeom>
              <a:blipFill>
                <a:blip r:embed="rId2"/>
                <a:stretch>
                  <a:fillRect l="-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823D3A8-C52A-3346-AF7F-0619510B13E9}" type="slidenum">
              <a:rPr lang="en-US" smtClean="0"/>
              <a:t>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50292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Physics Department Colloquium 13 April 2018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3BCCFBE-4BB0-BC89-A443-986C07F3E94A}"/>
                  </a:ext>
                </a:extLst>
              </p:cNvPr>
              <p:cNvSpPr txBox="1"/>
              <p:nvPr/>
            </p:nvSpPr>
            <p:spPr>
              <a:xfrm>
                <a:off x="1455673" y="1052235"/>
                <a:ext cx="6232655" cy="6962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𝜕𝛩</m:t>
                          </m:r>
                        </m:num>
                        <m:den>
                          <m:r>
                            <a:rPr lang="en-US" sz="1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8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en-US" sz="1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r>
                        <a:rPr lang="en-US" sz="18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sz="1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𝛻</m:t>
                          </m:r>
                        </m:e>
                      </m:acc>
                      <m:r>
                        <a:rPr lang="en-US" sz="18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𝛩</m:t>
                      </m:r>
                      <m:r>
                        <a:rPr lang="en-US" sz="18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18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f>
                        <m:fPr>
                          <m:ctrlPr>
                            <a:rPr lang="en-US" sz="1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𝜕𝛩</m:t>
                          </m:r>
                        </m:num>
                        <m:den>
                          <m:r>
                            <a:rPr lang="en-US" sz="1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den>
                      </m:f>
                      <m:r>
                        <a:rPr lang="en-US" sz="18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1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lang="en-US" sz="1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8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8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18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</m:sup>
                      </m:sSup>
                      <m:r>
                        <a:rPr lang="en-US" sz="18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sz="1050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3BCCFBE-4BB0-BC89-A443-986C07F3E9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5673" y="1052235"/>
                <a:ext cx="6232655" cy="696281"/>
              </a:xfrm>
              <a:prstGeom prst="rect">
                <a:avLst/>
              </a:prstGeom>
              <a:blipFill>
                <a:blip r:embed="rId3"/>
                <a:stretch>
                  <a:fillRect b="-5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D93C5A85-4B7D-ACCD-10E6-AA18DFF4F653}"/>
              </a:ext>
            </a:extLst>
          </p:cNvPr>
          <p:cNvGrpSpPr/>
          <p:nvPr/>
        </p:nvGrpSpPr>
        <p:grpSpPr>
          <a:xfrm>
            <a:off x="329184" y="1905659"/>
            <a:ext cx="8753472" cy="589136"/>
            <a:chOff x="219456" y="2306709"/>
            <a:chExt cx="8753472" cy="5891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6ACC0057-0F76-E81F-4022-09CFA8F66C7F}"/>
                    </a:ext>
                  </a:extLst>
                </p:cNvPr>
                <p:cNvSpPr txBox="1"/>
                <p:nvPr/>
              </p:nvSpPr>
              <p:spPr>
                <a:xfrm>
                  <a:off x="839430" y="2306709"/>
                  <a:ext cx="1290186" cy="58913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e>
                                      <m:sub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𝑝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𝜅</m:t>
                            </m:r>
                          </m:sup>
                        </m:sSup>
                      </m:oMath>
                    </m:oMathPara>
                  </a14:m>
                  <a:endParaRPr lang="en-US" sz="160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6ACC0057-0F76-E81F-4022-09CFA8F66C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9430" y="2306709"/>
                  <a:ext cx="1290186" cy="589136"/>
                </a:xfrm>
                <a:prstGeom prst="rect">
                  <a:avLst/>
                </a:prstGeom>
                <a:blipFill>
                  <a:blip r:embed="rId4"/>
                  <a:stretch>
                    <a:fillRect b="-638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D4DC595-3B4C-EA4A-83AB-083BD10B99F7}"/>
                </a:ext>
              </a:extLst>
            </p:cNvPr>
            <p:cNvSpPr txBox="1"/>
            <p:nvPr/>
          </p:nvSpPr>
          <p:spPr>
            <a:xfrm>
              <a:off x="219456" y="2417862"/>
              <a:ext cx="8467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+mj-lt"/>
                </a:rPr>
                <a:t>Where 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6CFC044F-92C7-75D2-601B-C850A9CEA05F}"/>
                    </a:ext>
                  </a:extLst>
                </p:cNvPr>
                <p:cNvSpPr txBox="1"/>
                <p:nvPr/>
              </p:nvSpPr>
              <p:spPr>
                <a:xfrm>
                  <a:off x="1887334" y="2417861"/>
                  <a:ext cx="7085594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>
                      <a:latin typeface="+mj-lt"/>
                    </a:rPr>
                    <a:t>is the potential temperature and </a:t>
                  </a:r>
                  <a14:m>
                    <m:oMath xmlns:m="http://schemas.openxmlformats.org/officeDocument/2006/math">
                      <m:r>
                        <a:rPr lang="en-US" sz="160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a14:m>
                  <a:r>
                    <a:rPr lang="en-US" sz="1600" i="1" dirty="0">
                      <a:latin typeface="+mj-lt"/>
                    </a:rPr>
                    <a:t> = </a:t>
                  </a:r>
                  <a:r>
                    <a:rPr lang="en-US" sz="1600" i="1" dirty="0" err="1">
                      <a:latin typeface="+mj-lt"/>
                    </a:rPr>
                    <a:t>dp</a:t>
                  </a:r>
                  <a:r>
                    <a:rPr lang="en-US" sz="1600" i="1" dirty="0">
                      <a:latin typeface="+mj-lt"/>
                    </a:rPr>
                    <a:t>/dt</a:t>
                  </a:r>
                  <a:r>
                    <a:rPr lang="en-US" sz="1600" dirty="0">
                      <a:latin typeface="+mj-lt"/>
                    </a:rPr>
                    <a:t> (material derivative of pressure </a:t>
                  </a:r>
                  <a:r>
                    <a:rPr lang="en-US" sz="1600" i="1" dirty="0">
                      <a:latin typeface="+mj-lt"/>
                    </a:rPr>
                    <a:t>p</a:t>
                  </a:r>
                  <a:r>
                    <a:rPr lang="en-US" sz="1600" dirty="0">
                      <a:latin typeface="+mj-lt"/>
                    </a:rPr>
                    <a:t>)</a:t>
                  </a:r>
                </a:p>
              </p:txBody>
            </p:sp>
          </mc:Choice>
          <mc:Fallback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6CFC044F-92C7-75D2-601B-C850A9CEA0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87334" y="2417861"/>
                  <a:ext cx="7085594" cy="338554"/>
                </a:xfrm>
                <a:prstGeom prst="rect">
                  <a:avLst/>
                </a:prstGeom>
                <a:blipFill>
                  <a:blip r:embed="rId5"/>
                  <a:stretch>
                    <a:fillRect l="-537" t="-3571" b="-2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C61FF2C-040D-29DC-1CF7-07DDC993155F}"/>
                  </a:ext>
                </a:extLst>
              </p:cNvPr>
              <p:cNvSpPr txBox="1"/>
              <p:nvPr/>
            </p:nvSpPr>
            <p:spPr>
              <a:xfrm>
                <a:off x="2226564" y="2763090"/>
                <a:ext cx="4690872" cy="830997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u="sng" dirty="0">
                    <a:latin typeface="+mn-lt"/>
                  </a:rPr>
                  <a:t>The left hand side can be evaluated every 6 hours from modern </a:t>
                </a:r>
                <a:r>
                  <a:rPr lang="en-US" sz="1600" u="sng" dirty="0" err="1">
                    <a:latin typeface="+mn-lt"/>
                  </a:rPr>
                  <a:t>reanalyses</a:t>
                </a:r>
                <a:r>
                  <a:rPr lang="en-US" sz="1600" u="sng" dirty="0">
                    <a:latin typeface="+mn-lt"/>
                  </a:rPr>
                  <a:t> to obtain 6-hourly estimates of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sz="1600" u="sng" dirty="0">
                    <a:latin typeface="+mn-lt"/>
                  </a:rPr>
                  <a:t>at many pressure levels!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C61FF2C-040D-29DC-1CF7-07DDC99315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6564" y="2763090"/>
                <a:ext cx="4690872" cy="830997"/>
              </a:xfrm>
              <a:prstGeom prst="rect">
                <a:avLst/>
              </a:prstGeom>
              <a:blipFill>
                <a:blip r:embed="rId6"/>
                <a:stretch>
                  <a:fillRect l="-538" r="-1613" b="-7353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59672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7277914" y="4160912"/>
            <a:ext cx="59671" cy="106130"/>
          </a:xfrm>
          <a:prstGeom prst="rect">
            <a:avLst/>
          </a:prstGeom>
        </p:spPr>
        <p:txBody>
          <a:bodyPr vert="horz" wrap="square" lIns="0" tIns="4202" rIns="0" bIns="0" rtlCol="0">
            <a:spAutoFit/>
          </a:bodyPr>
          <a:lstStyle/>
          <a:p>
            <a:pPr marL="8405">
              <a:spcBef>
                <a:spcPts val="33"/>
              </a:spcBef>
            </a:pPr>
            <a:r>
              <a:rPr sz="662" dirty="0">
                <a:solidFill>
                  <a:srgbClr val="898989"/>
                </a:solidFill>
                <a:latin typeface="Calibri"/>
                <a:cs typeface="Calibri"/>
              </a:rPr>
              <a:t>0</a:t>
            </a:r>
            <a:endParaRPr sz="662">
              <a:latin typeface="Calibri"/>
              <a:cs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6AE7DB1-E77A-D999-C1BE-874A6895C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1400" y="27993"/>
            <a:ext cx="7021200" cy="803275"/>
          </a:xfrm>
          <a:ln>
            <a:solidFill>
              <a:schemeClr val="bg2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Diabatic Heating</a:t>
            </a:r>
            <a:r>
              <a:rPr lang="en-US" sz="2800" b="1" spc="3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 Bias 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in</a:t>
            </a:r>
            <a:r>
              <a:rPr lang="en-US" sz="2800" b="1" spc="7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 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UFS</a:t>
            </a:r>
            <a:r>
              <a:rPr lang="en-US" sz="2800" b="1" spc="7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 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Prototype</a:t>
            </a:r>
            <a:r>
              <a:rPr lang="en-US" sz="2800" spc="10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-P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8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86B5CF5-CF67-98FE-EE8A-92780D900926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-1" y="1351793"/>
            <a:ext cx="8873413" cy="2260600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chemeClr val="bg2"/>
                </a:solidFill>
                <a:latin typeface="+mn-lt"/>
              </a:rPr>
              <a:t>Monthly mean diabatic heating diagnosed from January 01 starts for 2012-2018</a:t>
            </a:r>
          </a:p>
          <a:p>
            <a:pPr lvl="1"/>
            <a:r>
              <a:rPr lang="en-US" sz="1400" dirty="0">
                <a:solidFill>
                  <a:schemeClr val="bg2"/>
                </a:solidFill>
                <a:latin typeface="+mn-lt"/>
              </a:rPr>
              <a:t>Data obtained from </a:t>
            </a:r>
            <a:r>
              <a:rPr lang="en-US" sz="1400" b="0" i="0" dirty="0">
                <a:solidFill>
                  <a:schemeClr val="bg2"/>
                </a:solidFill>
                <a:effectLst/>
                <a:latin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https://registry.opendata.aws/noaa-ufs-s2s</a:t>
            </a:r>
            <a:endParaRPr lang="en-US" sz="1400" dirty="0">
              <a:solidFill>
                <a:schemeClr val="bg2"/>
              </a:solidFill>
              <a:latin typeface="+mn-lt"/>
            </a:endParaRPr>
          </a:p>
          <a:p>
            <a:pPr marL="615950" lvl="1" indent="0">
              <a:buNone/>
            </a:pPr>
            <a:endParaRPr lang="en-US" dirty="0">
              <a:solidFill>
                <a:schemeClr val="bg2"/>
              </a:solidFill>
              <a:latin typeface="+mn-lt"/>
            </a:endParaRPr>
          </a:p>
          <a:p>
            <a:r>
              <a:rPr lang="en-US" sz="1600" dirty="0">
                <a:solidFill>
                  <a:schemeClr val="bg2"/>
                </a:solidFill>
                <a:latin typeface="+mn-lt"/>
              </a:rPr>
              <a:t>Assessed relative to monthly mean diabatic heating diagnosed from ERA5 for same dates</a:t>
            </a:r>
          </a:p>
          <a:p>
            <a:pPr marL="146050" indent="0">
              <a:buNone/>
            </a:pPr>
            <a:endParaRPr lang="en-US" dirty="0">
              <a:solidFill>
                <a:schemeClr val="bg2"/>
              </a:solidFill>
              <a:latin typeface="+mn-lt"/>
            </a:endParaRPr>
          </a:p>
          <a:p>
            <a:r>
              <a:rPr lang="en-US" sz="1600" dirty="0">
                <a:solidFill>
                  <a:schemeClr val="bg2"/>
                </a:solidFill>
                <a:latin typeface="+mn-lt"/>
              </a:rPr>
              <a:t>Heating integrated over 9 layers</a:t>
            </a:r>
          </a:p>
          <a:p>
            <a:pPr lvl="1"/>
            <a:r>
              <a:rPr lang="en-US" sz="1400" dirty="0">
                <a:solidFill>
                  <a:schemeClr val="bg2"/>
                </a:solidFill>
                <a:latin typeface="+mn-lt"/>
              </a:rPr>
              <a:t>1000-925; 925-850; 850-750; 750-650; 650-550; 550-450; 450-350; 350-200; 200-50</a:t>
            </a:r>
          </a:p>
          <a:p>
            <a:pPr lvl="1"/>
            <a:r>
              <a:rPr lang="en-US" sz="1400" dirty="0">
                <a:solidFill>
                  <a:schemeClr val="bg2"/>
                </a:solidFill>
                <a:latin typeface="+mn-lt"/>
              </a:rPr>
              <a:t>All results in units of W/m**2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56E3868-D0BE-46AC-3629-1B2C4945F2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00" t="46827" r="61177" b="48211"/>
          <a:stretch/>
        </p:blipFill>
        <p:spPr>
          <a:xfrm>
            <a:off x="299830" y="4764684"/>
            <a:ext cx="3560014" cy="3788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81E8F1-3AC4-EDEB-AA35-C767638CC9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961" t="1173" b="53285"/>
          <a:stretch/>
        </p:blipFill>
        <p:spPr>
          <a:xfrm>
            <a:off x="4639258" y="1276121"/>
            <a:ext cx="3733800" cy="21877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8D343B-8CFE-225C-1100-F5E0EEB256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626" r="52902" b="1832"/>
          <a:stretch/>
        </p:blipFill>
        <p:spPr>
          <a:xfrm>
            <a:off x="249513" y="2598820"/>
            <a:ext cx="3660648" cy="21877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7A7BFF-9B46-6981-3B93-ED2FC3041D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2" r="51961" b="53284"/>
          <a:stretch/>
        </p:blipFill>
        <p:spPr>
          <a:xfrm>
            <a:off x="249513" y="153586"/>
            <a:ext cx="3733800" cy="21762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0C2FE2E-02A2-E481-268D-FA6C5736943A}"/>
              </a:ext>
            </a:extLst>
          </p:cNvPr>
          <p:cNvSpPr txBox="1"/>
          <p:nvPr/>
        </p:nvSpPr>
        <p:spPr>
          <a:xfrm>
            <a:off x="322665" y="-77458"/>
            <a:ext cx="18469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ERA5: 1000-925 mb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0436DB-7B03-B34F-B44C-31E6772F22AD}"/>
              </a:ext>
            </a:extLst>
          </p:cNvPr>
          <p:cNvSpPr txBox="1"/>
          <p:nvPr/>
        </p:nvSpPr>
        <p:spPr>
          <a:xfrm>
            <a:off x="322665" y="2383462"/>
            <a:ext cx="1726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UFS: 1000-925 mb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3EA9B4-BDAA-ACD0-AE51-341925311342}"/>
              </a:ext>
            </a:extLst>
          </p:cNvPr>
          <p:cNvSpPr txBox="1"/>
          <p:nvPr/>
        </p:nvSpPr>
        <p:spPr>
          <a:xfrm>
            <a:off x="5047862" y="4235420"/>
            <a:ext cx="3081123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u="sng" dirty="0"/>
              <a:t>Close agreement at lowest levels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6651083-459A-70A1-3F70-95EBBB4BC0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00" t="46827" r="61177" b="48211"/>
          <a:stretch/>
        </p:blipFill>
        <p:spPr>
          <a:xfrm>
            <a:off x="4726150" y="3537667"/>
            <a:ext cx="3560014" cy="37881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59C7F8E-8E5E-6B67-70E5-EB335299F7C4}"/>
              </a:ext>
            </a:extLst>
          </p:cNvPr>
          <p:cNvSpPr txBox="1"/>
          <p:nvPr/>
        </p:nvSpPr>
        <p:spPr>
          <a:xfrm>
            <a:off x="4726150" y="1046740"/>
            <a:ext cx="1059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Difference</a:t>
            </a:r>
          </a:p>
        </p:txBody>
      </p:sp>
      <p:sp>
        <p:nvSpPr>
          <p:cNvPr id="18" name="Title 4">
            <a:extLst>
              <a:ext uri="{FF2B5EF4-FFF2-40B4-BE49-F238E27FC236}">
                <a16:creationId xmlns:a16="http://schemas.microsoft.com/office/drawing/2014/main" id="{248D745F-6F48-89B3-BAEE-598AC2A4E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9258" y="76430"/>
            <a:ext cx="3733801" cy="803275"/>
          </a:xfrm>
          <a:ln>
            <a:solidFill>
              <a:schemeClr val="bg2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Diabatic Heating</a:t>
            </a:r>
            <a:r>
              <a:rPr lang="en-US" sz="2800" b="1" spc="3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 Comparison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ED0829E-E2DF-0B49-838C-EFF4DF60CCB0}"/>
              </a:ext>
            </a:extLst>
          </p:cNvPr>
          <p:cNvSpPr txBox="1"/>
          <p:nvPr/>
        </p:nvSpPr>
        <p:spPr>
          <a:xfrm>
            <a:off x="318492" y="116262"/>
            <a:ext cx="663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ERA5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B9FF49-5084-BE4C-57C0-FE0219EA3B10}"/>
              </a:ext>
            </a:extLst>
          </p:cNvPr>
          <p:cNvSpPr txBox="1"/>
          <p:nvPr/>
        </p:nvSpPr>
        <p:spPr>
          <a:xfrm>
            <a:off x="3201000" y="1965673"/>
            <a:ext cx="663964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ERA5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A37AF0E-EEAA-143C-CEF5-E4EBB1BE3901}"/>
              </a:ext>
            </a:extLst>
          </p:cNvPr>
          <p:cNvSpPr txBox="1"/>
          <p:nvPr/>
        </p:nvSpPr>
        <p:spPr>
          <a:xfrm>
            <a:off x="314812" y="2572928"/>
            <a:ext cx="54373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UFS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54FA498-D518-17D3-AAD1-37EDF686FBE2}"/>
              </a:ext>
            </a:extLst>
          </p:cNvPr>
          <p:cNvSpPr txBox="1"/>
          <p:nvPr/>
        </p:nvSpPr>
        <p:spPr>
          <a:xfrm>
            <a:off x="3317545" y="4415534"/>
            <a:ext cx="54373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UFS</a:t>
            </a:r>
          </a:p>
        </p:txBody>
      </p:sp>
    </p:spTree>
    <p:extLst>
      <p:ext uri="{BB962C8B-B14F-4D97-AF65-F5344CB8AC3E}">
        <p14:creationId xmlns:p14="http://schemas.microsoft.com/office/powerpoint/2010/main" val="10238621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EC2A7C-64E4-2B11-8D35-1543783D88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480" b="2546"/>
          <a:stretch/>
        </p:blipFill>
        <p:spPr>
          <a:xfrm>
            <a:off x="170688" y="2605245"/>
            <a:ext cx="7772400" cy="2200736"/>
          </a:xfrm>
          <a:prstGeom prst="rect">
            <a:avLst/>
          </a:prstGeom>
          <a:effectLst>
            <a:outerShdw algn="ctr" rotWithShape="0">
              <a:srgbClr val="000000"/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DD4F9B-7791-F2EB-EE65-80B9217493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17" b="53183"/>
          <a:stretch/>
        </p:blipFill>
        <p:spPr>
          <a:xfrm>
            <a:off x="170688" y="336671"/>
            <a:ext cx="7772400" cy="21924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BAFBC9-95FB-DA47-D02F-23258C6A7E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00" t="46827" r="61177" b="49207"/>
          <a:stretch/>
        </p:blipFill>
        <p:spPr>
          <a:xfrm>
            <a:off x="1696237" y="4741973"/>
            <a:ext cx="4721302" cy="4015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608DB9-4675-10B2-7231-B8D4C03E1E94}"/>
              </a:ext>
            </a:extLst>
          </p:cNvPr>
          <p:cNvSpPr txBox="1"/>
          <p:nvPr/>
        </p:nvSpPr>
        <p:spPr>
          <a:xfrm>
            <a:off x="361467" y="275070"/>
            <a:ext cx="663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ERA5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A3A2C2-FA58-1161-5145-55AA0884FD36}"/>
              </a:ext>
            </a:extLst>
          </p:cNvPr>
          <p:cNvSpPr txBox="1"/>
          <p:nvPr/>
        </p:nvSpPr>
        <p:spPr>
          <a:xfrm>
            <a:off x="361467" y="2591590"/>
            <a:ext cx="54373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UFS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2D883DD-FE90-7CEF-A978-2ADE69560B3A}"/>
              </a:ext>
            </a:extLst>
          </p:cNvPr>
          <p:cNvCxnSpPr>
            <a:cxnSpLocks/>
          </p:cNvCxnSpPr>
          <p:nvPr/>
        </p:nvCxnSpPr>
        <p:spPr>
          <a:xfrm>
            <a:off x="4121269" y="582847"/>
            <a:ext cx="0" cy="40781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D14F419-FF82-0B08-CB77-A4F5AEAC56CC}"/>
              </a:ext>
            </a:extLst>
          </p:cNvPr>
          <p:cNvSpPr txBox="1"/>
          <p:nvPr/>
        </p:nvSpPr>
        <p:spPr>
          <a:xfrm>
            <a:off x="3243975" y="2124481"/>
            <a:ext cx="663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ERA5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6D3599-5F33-CC34-0681-B72DEEB80B90}"/>
              </a:ext>
            </a:extLst>
          </p:cNvPr>
          <p:cNvSpPr txBox="1"/>
          <p:nvPr/>
        </p:nvSpPr>
        <p:spPr>
          <a:xfrm>
            <a:off x="1567422" y="15239"/>
            <a:ext cx="1159292" cy="30777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925-850 mb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0FCF1E5-2E63-0364-D259-33582C391030}"/>
              </a:ext>
            </a:extLst>
          </p:cNvPr>
          <p:cNvSpPr txBox="1"/>
          <p:nvPr/>
        </p:nvSpPr>
        <p:spPr>
          <a:xfrm>
            <a:off x="4371560" y="275070"/>
            <a:ext cx="663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ERA5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FB7AC1-D4A5-A3AB-7781-E0ECDCE8F4E6}"/>
              </a:ext>
            </a:extLst>
          </p:cNvPr>
          <p:cNvSpPr txBox="1"/>
          <p:nvPr/>
        </p:nvSpPr>
        <p:spPr>
          <a:xfrm>
            <a:off x="7254068" y="2124481"/>
            <a:ext cx="663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ERA5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BC86FB1-BAED-A333-86E0-BB7273CCA865}"/>
              </a:ext>
            </a:extLst>
          </p:cNvPr>
          <p:cNvSpPr txBox="1"/>
          <p:nvPr/>
        </p:nvSpPr>
        <p:spPr>
          <a:xfrm>
            <a:off x="5590754" y="34989"/>
            <a:ext cx="1159292" cy="30777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850-750 mb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C999192-79BB-015F-4379-548C930E596D}"/>
              </a:ext>
            </a:extLst>
          </p:cNvPr>
          <p:cNvSpPr txBox="1"/>
          <p:nvPr/>
        </p:nvSpPr>
        <p:spPr>
          <a:xfrm>
            <a:off x="3364200" y="4434196"/>
            <a:ext cx="54373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UFS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3B7E80-6C9D-4238-8E3D-05B735AAFB85}"/>
              </a:ext>
            </a:extLst>
          </p:cNvPr>
          <p:cNvSpPr txBox="1"/>
          <p:nvPr/>
        </p:nvSpPr>
        <p:spPr>
          <a:xfrm>
            <a:off x="4377232" y="2608384"/>
            <a:ext cx="54373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UFS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2F8146-8206-51E6-455A-A8A5A8034B40}"/>
              </a:ext>
            </a:extLst>
          </p:cNvPr>
          <p:cNvSpPr txBox="1"/>
          <p:nvPr/>
        </p:nvSpPr>
        <p:spPr>
          <a:xfrm>
            <a:off x="7379965" y="4450990"/>
            <a:ext cx="54373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UFS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6E13442-F5E3-B541-E222-7F871A61BB6D}"/>
              </a:ext>
            </a:extLst>
          </p:cNvPr>
          <p:cNvSpPr txBox="1"/>
          <p:nvPr/>
        </p:nvSpPr>
        <p:spPr>
          <a:xfrm>
            <a:off x="7890038" y="2194255"/>
            <a:ext cx="1225969" cy="7386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u="sng" dirty="0"/>
              <a:t>Close agreement maintained</a:t>
            </a:r>
          </a:p>
        </p:txBody>
      </p:sp>
    </p:spTree>
    <p:extLst>
      <p:ext uri="{BB962C8B-B14F-4D97-AF65-F5344CB8AC3E}">
        <p14:creationId xmlns:p14="http://schemas.microsoft.com/office/powerpoint/2010/main" val="4243993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07D589-8A3F-8B23-586C-85B3B0CAFC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3567"/>
          <a:stretch/>
        </p:blipFill>
        <p:spPr>
          <a:xfrm>
            <a:off x="177281" y="291673"/>
            <a:ext cx="7772400" cy="22321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E39E29-A0DA-05D8-B550-0D48611A5D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00" t="46827" r="61177" b="49207"/>
          <a:stretch/>
        </p:blipFill>
        <p:spPr>
          <a:xfrm>
            <a:off x="1696237" y="4741973"/>
            <a:ext cx="4721302" cy="4015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B49AE8-93D2-80B9-0186-BDA0E96CB3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337" b="1916"/>
          <a:stretch/>
        </p:blipFill>
        <p:spPr>
          <a:xfrm>
            <a:off x="173736" y="2606041"/>
            <a:ext cx="7772400" cy="21991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B2AD49-DDAF-F4D6-6DB0-4ABB71FEFF29}"/>
              </a:ext>
            </a:extLst>
          </p:cNvPr>
          <p:cNvSpPr txBox="1"/>
          <p:nvPr/>
        </p:nvSpPr>
        <p:spPr>
          <a:xfrm>
            <a:off x="1567422" y="15239"/>
            <a:ext cx="1159292" cy="30777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750-650 mb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0EF37C-0E24-54B3-06D8-2CE41B18D976}"/>
              </a:ext>
            </a:extLst>
          </p:cNvPr>
          <p:cNvSpPr txBox="1"/>
          <p:nvPr/>
        </p:nvSpPr>
        <p:spPr>
          <a:xfrm>
            <a:off x="249499" y="291673"/>
            <a:ext cx="663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ERA5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DEC39D-C2F4-A22D-17BD-F03532EE085D}"/>
              </a:ext>
            </a:extLst>
          </p:cNvPr>
          <p:cNvSpPr txBox="1"/>
          <p:nvPr/>
        </p:nvSpPr>
        <p:spPr>
          <a:xfrm>
            <a:off x="3132007" y="2141084"/>
            <a:ext cx="663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ERA5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2D852C-9ECB-B699-A7CA-1E374C635AA2}"/>
              </a:ext>
            </a:extLst>
          </p:cNvPr>
          <p:cNvSpPr txBox="1"/>
          <p:nvPr/>
        </p:nvSpPr>
        <p:spPr>
          <a:xfrm>
            <a:off x="249499" y="2590419"/>
            <a:ext cx="54373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UFS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25E9C1-D66F-B1C3-C1D6-DA6E04CB92F5}"/>
              </a:ext>
            </a:extLst>
          </p:cNvPr>
          <p:cNvSpPr txBox="1"/>
          <p:nvPr/>
        </p:nvSpPr>
        <p:spPr>
          <a:xfrm>
            <a:off x="3252232" y="4433025"/>
            <a:ext cx="54373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UFS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38A7B2-696A-3392-33BC-8294406A63E3}"/>
              </a:ext>
            </a:extLst>
          </p:cNvPr>
          <p:cNvSpPr txBox="1"/>
          <p:nvPr/>
        </p:nvSpPr>
        <p:spPr>
          <a:xfrm>
            <a:off x="4367900" y="2593086"/>
            <a:ext cx="54373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UFS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701829-4DCB-29F1-0E55-4134BA7187B5}"/>
              </a:ext>
            </a:extLst>
          </p:cNvPr>
          <p:cNvSpPr txBox="1"/>
          <p:nvPr/>
        </p:nvSpPr>
        <p:spPr>
          <a:xfrm>
            <a:off x="7396301" y="4434009"/>
            <a:ext cx="54373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UFS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1065B8-0E6B-4BE3-4D11-45AC1037A72C}"/>
              </a:ext>
            </a:extLst>
          </p:cNvPr>
          <p:cNvSpPr txBox="1"/>
          <p:nvPr/>
        </p:nvSpPr>
        <p:spPr>
          <a:xfrm>
            <a:off x="4371560" y="275070"/>
            <a:ext cx="663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ERA5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0CE850-9306-A806-2B36-3830DB4AC899}"/>
              </a:ext>
            </a:extLst>
          </p:cNvPr>
          <p:cNvSpPr txBox="1"/>
          <p:nvPr/>
        </p:nvSpPr>
        <p:spPr>
          <a:xfrm>
            <a:off x="7254068" y="2161805"/>
            <a:ext cx="663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ERA5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E385BD-AE6A-81F1-6B87-92C68DF90EED}"/>
              </a:ext>
            </a:extLst>
          </p:cNvPr>
          <p:cNvSpPr txBox="1"/>
          <p:nvPr/>
        </p:nvSpPr>
        <p:spPr>
          <a:xfrm>
            <a:off x="7890038" y="2194255"/>
            <a:ext cx="1225969" cy="7386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u="sng" dirty="0"/>
              <a:t>Close agreement maintained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587D8B-573C-726D-7C6D-BC59FF822314}"/>
              </a:ext>
            </a:extLst>
          </p:cNvPr>
          <p:cNvSpPr txBox="1"/>
          <p:nvPr/>
        </p:nvSpPr>
        <p:spPr>
          <a:xfrm>
            <a:off x="5605165" y="30550"/>
            <a:ext cx="1159292" cy="30777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650-550 mb</a:t>
            </a:r>
          </a:p>
        </p:txBody>
      </p:sp>
    </p:spTree>
    <p:extLst>
      <p:ext uri="{BB962C8B-B14F-4D97-AF65-F5344CB8AC3E}">
        <p14:creationId xmlns:p14="http://schemas.microsoft.com/office/powerpoint/2010/main" val="157196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E430B1-12DC-B9FA-92F8-1E95FFB624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3236"/>
          <a:stretch/>
        </p:blipFill>
        <p:spPr>
          <a:xfrm>
            <a:off x="173736" y="338328"/>
            <a:ext cx="7772400" cy="22022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31F436-52D3-F6A1-8F18-79A788FF07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00" t="46827" r="61177" b="49207"/>
          <a:stretch/>
        </p:blipFill>
        <p:spPr>
          <a:xfrm>
            <a:off x="1696237" y="4769966"/>
            <a:ext cx="4721302" cy="4015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4F6E80-4053-A94D-ABCD-B3467AAE9D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460" b="1776"/>
          <a:stretch/>
        </p:blipFill>
        <p:spPr>
          <a:xfrm>
            <a:off x="173736" y="2606040"/>
            <a:ext cx="7772400" cy="22022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97E28F-AB52-3848-7F9B-38CAE508A5BE}"/>
              </a:ext>
            </a:extLst>
          </p:cNvPr>
          <p:cNvSpPr txBox="1"/>
          <p:nvPr/>
        </p:nvSpPr>
        <p:spPr>
          <a:xfrm>
            <a:off x="1567422" y="15239"/>
            <a:ext cx="1159292" cy="30777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550-450 mb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DFB5D0-0E4C-D4F2-35D5-A0D2915D2840}"/>
              </a:ext>
            </a:extLst>
          </p:cNvPr>
          <p:cNvSpPr txBox="1"/>
          <p:nvPr/>
        </p:nvSpPr>
        <p:spPr>
          <a:xfrm>
            <a:off x="333817" y="318034"/>
            <a:ext cx="663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ERA5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8E1C13-E05D-F6E6-8BB6-6A6043ED1F67}"/>
              </a:ext>
            </a:extLst>
          </p:cNvPr>
          <p:cNvSpPr txBox="1"/>
          <p:nvPr/>
        </p:nvSpPr>
        <p:spPr>
          <a:xfrm>
            <a:off x="3192119" y="2161804"/>
            <a:ext cx="663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ERA5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597285-7277-CA10-5951-A023DDB02594}"/>
              </a:ext>
            </a:extLst>
          </p:cNvPr>
          <p:cNvSpPr txBox="1"/>
          <p:nvPr/>
        </p:nvSpPr>
        <p:spPr>
          <a:xfrm>
            <a:off x="333817" y="2599472"/>
            <a:ext cx="54373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UFS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66B732-AF2E-52E1-B1D6-53B96D9A88CD}"/>
              </a:ext>
            </a:extLst>
          </p:cNvPr>
          <p:cNvSpPr txBox="1"/>
          <p:nvPr/>
        </p:nvSpPr>
        <p:spPr>
          <a:xfrm>
            <a:off x="3252232" y="4433025"/>
            <a:ext cx="54373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UFS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ADE615-2A45-BFDC-AAB9-C538AA792C43}"/>
              </a:ext>
            </a:extLst>
          </p:cNvPr>
          <p:cNvSpPr txBox="1"/>
          <p:nvPr/>
        </p:nvSpPr>
        <p:spPr>
          <a:xfrm>
            <a:off x="4367900" y="2593086"/>
            <a:ext cx="54373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UFS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D23742-C80B-F09C-9D6F-D2E7766D14CB}"/>
              </a:ext>
            </a:extLst>
          </p:cNvPr>
          <p:cNvSpPr txBox="1"/>
          <p:nvPr/>
        </p:nvSpPr>
        <p:spPr>
          <a:xfrm>
            <a:off x="7396301" y="4434009"/>
            <a:ext cx="54373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UFS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87D781-9F5C-3656-6118-52A0C2384442}"/>
              </a:ext>
            </a:extLst>
          </p:cNvPr>
          <p:cNvSpPr txBox="1"/>
          <p:nvPr/>
        </p:nvSpPr>
        <p:spPr>
          <a:xfrm>
            <a:off x="4367900" y="318033"/>
            <a:ext cx="663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ERA5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129F5C-BFA5-90D0-C39A-D5013BC3320B}"/>
              </a:ext>
            </a:extLst>
          </p:cNvPr>
          <p:cNvSpPr txBox="1"/>
          <p:nvPr/>
        </p:nvSpPr>
        <p:spPr>
          <a:xfrm>
            <a:off x="7254068" y="2161805"/>
            <a:ext cx="663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ERA5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024BBD-59DC-022D-48E1-5C61C52B6007}"/>
              </a:ext>
            </a:extLst>
          </p:cNvPr>
          <p:cNvSpPr txBox="1"/>
          <p:nvPr/>
        </p:nvSpPr>
        <p:spPr>
          <a:xfrm>
            <a:off x="5605165" y="30550"/>
            <a:ext cx="1159292" cy="30777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450-300 mb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AECBD4-1D01-9124-91D5-E0AB98602B8D}"/>
              </a:ext>
            </a:extLst>
          </p:cNvPr>
          <p:cNvSpPr txBox="1"/>
          <p:nvPr/>
        </p:nvSpPr>
        <p:spPr>
          <a:xfrm>
            <a:off x="7890038" y="2194255"/>
            <a:ext cx="1225969" cy="7386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u="sng" dirty="0"/>
              <a:t>Close agreement maintained</a:t>
            </a:r>
          </a:p>
        </p:txBody>
      </p:sp>
    </p:spTree>
    <p:extLst>
      <p:ext uri="{BB962C8B-B14F-4D97-AF65-F5344CB8AC3E}">
        <p14:creationId xmlns:p14="http://schemas.microsoft.com/office/powerpoint/2010/main" val="38509188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E4AA1073-D479-9AD9-7676-557139FBF5E1}"/>
              </a:ext>
            </a:extLst>
          </p:cNvPr>
          <p:cNvSpPr/>
          <p:nvPr/>
        </p:nvSpPr>
        <p:spPr>
          <a:xfrm>
            <a:off x="1636776" y="3063240"/>
            <a:ext cx="1179576" cy="512064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880E8C4-40E8-FC30-AAE0-9D7D39305442}"/>
              </a:ext>
            </a:extLst>
          </p:cNvPr>
          <p:cNvGrpSpPr/>
          <p:nvPr/>
        </p:nvGrpSpPr>
        <p:grpSpPr>
          <a:xfrm>
            <a:off x="0" y="340961"/>
            <a:ext cx="7772400" cy="2192694"/>
            <a:chOff x="685800" y="206077"/>
            <a:chExt cx="7772400" cy="219269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3A4AC13-CC33-9B11-5DF7-6843B9B57C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53656"/>
            <a:stretch/>
          </p:blipFill>
          <p:spPr>
            <a:xfrm>
              <a:off x="685800" y="206077"/>
              <a:ext cx="7772400" cy="2192694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7218059-FE04-9BC1-7D1E-ECBE06F05E02}"/>
                </a:ext>
              </a:extLst>
            </p:cNvPr>
            <p:cNvSpPr/>
            <p:nvPr/>
          </p:nvSpPr>
          <p:spPr>
            <a:xfrm>
              <a:off x="1636776" y="618744"/>
              <a:ext cx="1179576" cy="512064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A50EF09-6E71-52DA-E3FB-2A55AF052256}"/>
              </a:ext>
            </a:extLst>
          </p:cNvPr>
          <p:cNvGrpSpPr/>
          <p:nvPr/>
        </p:nvGrpSpPr>
        <p:grpSpPr>
          <a:xfrm>
            <a:off x="0" y="2711948"/>
            <a:ext cx="7772400" cy="2192694"/>
            <a:chOff x="838200" y="2827176"/>
            <a:chExt cx="7772400" cy="219269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4B9A09B-C353-517E-D06C-7E94949316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52177" b="1479"/>
            <a:stretch/>
          </p:blipFill>
          <p:spPr>
            <a:xfrm>
              <a:off x="838200" y="2827176"/>
              <a:ext cx="7772400" cy="2192694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F67F71C-7C94-3041-518F-DFEB2F30DFE4}"/>
                </a:ext>
              </a:extLst>
            </p:cNvPr>
            <p:cNvSpPr/>
            <p:nvPr/>
          </p:nvSpPr>
          <p:spPr>
            <a:xfrm>
              <a:off x="1789176" y="3215640"/>
              <a:ext cx="1179576" cy="512064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6973A0A-E952-73BC-DD3D-17459B0ACDE3}"/>
              </a:ext>
            </a:extLst>
          </p:cNvPr>
          <p:cNvSpPr txBox="1"/>
          <p:nvPr/>
        </p:nvSpPr>
        <p:spPr>
          <a:xfrm>
            <a:off x="1312164" y="36458"/>
            <a:ext cx="1159292" cy="30777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350-200 mb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0411B5-3F03-3810-6A87-D5DB471F02A0}"/>
              </a:ext>
            </a:extLst>
          </p:cNvPr>
          <p:cNvSpPr txBox="1"/>
          <p:nvPr/>
        </p:nvSpPr>
        <p:spPr>
          <a:xfrm>
            <a:off x="186079" y="339119"/>
            <a:ext cx="663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ERA5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F388A2-125A-058E-8048-AF573155DDEC}"/>
              </a:ext>
            </a:extLst>
          </p:cNvPr>
          <p:cNvSpPr txBox="1"/>
          <p:nvPr/>
        </p:nvSpPr>
        <p:spPr>
          <a:xfrm>
            <a:off x="3034186" y="2162098"/>
            <a:ext cx="663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ERA5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683B63-5767-E0AC-8C07-A0BC5E2631E1}"/>
              </a:ext>
            </a:extLst>
          </p:cNvPr>
          <p:cNvSpPr txBox="1"/>
          <p:nvPr/>
        </p:nvSpPr>
        <p:spPr>
          <a:xfrm>
            <a:off x="186079" y="2684269"/>
            <a:ext cx="54373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UFS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00BB36-6A93-58F1-725E-4E9EB319208D}"/>
              </a:ext>
            </a:extLst>
          </p:cNvPr>
          <p:cNvSpPr txBox="1"/>
          <p:nvPr/>
        </p:nvSpPr>
        <p:spPr>
          <a:xfrm>
            <a:off x="3154411" y="4494762"/>
            <a:ext cx="54373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UFS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02B744-8E77-F378-FE45-B89F8117D6FE}"/>
              </a:ext>
            </a:extLst>
          </p:cNvPr>
          <p:cNvSpPr txBox="1"/>
          <p:nvPr/>
        </p:nvSpPr>
        <p:spPr>
          <a:xfrm>
            <a:off x="4240018" y="2699118"/>
            <a:ext cx="54373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UFS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BBBCB7-1EA1-D5E4-231A-F45449F5065E}"/>
              </a:ext>
            </a:extLst>
          </p:cNvPr>
          <p:cNvSpPr txBox="1"/>
          <p:nvPr/>
        </p:nvSpPr>
        <p:spPr>
          <a:xfrm>
            <a:off x="7184544" y="4494761"/>
            <a:ext cx="54373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UFS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9E4FD08-3559-61B7-FC4A-A6D20DFA8F02}"/>
              </a:ext>
            </a:extLst>
          </p:cNvPr>
          <p:cNvSpPr txBox="1"/>
          <p:nvPr/>
        </p:nvSpPr>
        <p:spPr>
          <a:xfrm>
            <a:off x="4240018" y="339119"/>
            <a:ext cx="663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ERA5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1EF7A58-6494-60A4-3E78-69A35FD3887B}"/>
              </a:ext>
            </a:extLst>
          </p:cNvPr>
          <p:cNvSpPr txBox="1"/>
          <p:nvPr/>
        </p:nvSpPr>
        <p:spPr>
          <a:xfrm>
            <a:off x="7064319" y="2153418"/>
            <a:ext cx="663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ERA5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396A08-E9E9-D748-9264-9C68FB26B653}"/>
              </a:ext>
            </a:extLst>
          </p:cNvPr>
          <p:cNvSpPr txBox="1"/>
          <p:nvPr/>
        </p:nvSpPr>
        <p:spPr>
          <a:xfrm>
            <a:off x="5325246" y="34821"/>
            <a:ext cx="1059906" cy="30777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200-50 mb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ADD91C-CBD1-4778-FE51-80BF58CE84F1}"/>
              </a:ext>
            </a:extLst>
          </p:cNvPr>
          <p:cNvSpPr txBox="1"/>
          <p:nvPr/>
        </p:nvSpPr>
        <p:spPr>
          <a:xfrm>
            <a:off x="7890038" y="2194255"/>
            <a:ext cx="1225969" cy="95410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u="sng" dirty="0"/>
              <a:t>Large differences at upper levels</a:t>
            </a:r>
          </a:p>
        </p:txBody>
      </p:sp>
    </p:spTree>
    <p:extLst>
      <p:ext uri="{BB962C8B-B14F-4D97-AF65-F5344CB8AC3E}">
        <p14:creationId xmlns:p14="http://schemas.microsoft.com/office/powerpoint/2010/main" val="2213826215"/>
      </p:ext>
    </p:extLst>
  </p:cSld>
  <p:clrMapOvr>
    <a:masterClrMapping/>
  </p:clrMapOvr>
</p:sld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14536</TotalTime>
  <Words>575</Words>
  <Application>Microsoft Macintosh PowerPoint</Application>
  <PresentationFormat>On-screen Show (16:9)</PresentationFormat>
  <Paragraphs>127</Paragraphs>
  <Slides>21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Times New Roman</vt:lpstr>
      <vt:lpstr>Cambria Math</vt:lpstr>
      <vt:lpstr>Calibri</vt:lpstr>
      <vt:lpstr>Lato</vt:lpstr>
      <vt:lpstr>Raleway</vt:lpstr>
      <vt:lpstr>Arial</vt:lpstr>
      <vt:lpstr>Streamline</vt:lpstr>
      <vt:lpstr>Preliminary Analysis of Wintertime  Diabatic Heating Biases in UFS Prototype-P8</vt:lpstr>
      <vt:lpstr>Why Diabatic Heating?</vt:lpstr>
      <vt:lpstr>PowerPoint Presentation</vt:lpstr>
      <vt:lpstr>Diabatic Heating Bias in UFS Prototype-P8</vt:lpstr>
      <vt:lpstr>Diabatic Heating Comparison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Additional Material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Wintertime Diabatic Heating Biases in UFS Prototype-P8</dc:title>
  <cp:lastModifiedBy>Benjamin A Cash</cp:lastModifiedBy>
  <cp:revision>23</cp:revision>
  <dcterms:modified xsi:type="dcterms:W3CDTF">2023-07-12T15:22:01Z</dcterms:modified>
</cp:coreProperties>
</file>