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a2fb861b6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a2fb861b6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a2fb861b6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a2fb861b6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a2fb861b6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a2fb861b6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a2fb861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a2fb861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a2fb861b6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5a2fb861b6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a2fb861b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a2fb861b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a2fb861b6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a2fb861b6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a2fb861b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5a2fb861b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a2fb861b6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5a2fb861b6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a2fb861b6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5a2fb861b6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8a78936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8a78936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a2fb861b6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5a2fb861b6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5a2fb861b6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5a2fb861b6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8a789361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58a789361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8a789361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58a789361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8a789361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58a789361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58a7893614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58a7893614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5a2fb861b6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5a2fb861b6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5a2fb861b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5a2fb861b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58a789361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58a789361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a2fb861b6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5a2fb861b6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a2fb861b6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a2fb861b6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5a2fb861b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5a2fb861b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5a2fb861b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5a2fb861b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a2fb861b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5a2fb861b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5a2fb861b6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5a2fb861b6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5a2fb861b6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5a2fb861b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58a789361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58a789361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58a789361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58a789361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a2fb861b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a2fb861b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a2fb861b6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a2fb861b6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a2fb861b6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a2fb861b6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a2fb861b6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a2fb861b6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a2fb861b6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a2fb861b6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a2fb861b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a2fb861b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Evaluation of the Rapid Refresh Forecast System during the 2023 HWT Spring Forecasting Experiment</a:t>
            </a:r>
            <a:endParaRPr sz="3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52850"/>
            <a:ext cx="8520600" cy="18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/>
              <a:t>Israel Jirak, NOAA/NWS/Storm Prediction Center</a:t>
            </a:r>
            <a:endParaRPr b="1" i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/>
              <a:t>Adam Clark, NOAA/OAR/National Severe Storms Laboratory</a:t>
            </a:r>
            <a:endParaRPr i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/>
              <a:t>David Harrison, CIWRO/SPC</a:t>
            </a:r>
            <a:endParaRPr i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/>
              <a:t>Jake Vancil, CIWOR/SPC</a:t>
            </a:r>
            <a:endParaRPr i="1" sz="2200"/>
          </a:p>
        </p:txBody>
      </p:sp>
      <p:pic>
        <p:nvPicPr>
          <p:cNvPr descr="spclogo"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clogo"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8917" r="0" t="0"/>
          <a:stretch/>
        </p:blipFill>
        <p:spPr>
          <a:xfrm>
            <a:off x="4307449" y="1016125"/>
            <a:ext cx="4782852" cy="3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12</a:t>
            </a:r>
            <a:r>
              <a:rPr lang="en">
                <a:solidFill>
                  <a:srgbClr val="0000FF"/>
                </a:solidFill>
              </a:rPr>
              <a:t>Z RRFS Control vs. HRRR (Day 1): Storm Attributes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</a:t>
            </a:r>
            <a:r>
              <a:rPr b="1" i="1" lang="en"/>
              <a:t>12Z</a:t>
            </a:r>
            <a:r>
              <a:rPr lang="en"/>
              <a:t> storm-attribute fields, the distributions are shifted toward the middle where model performance is about the same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RRFS was slightly favored for severe convective </a:t>
            </a:r>
            <a:r>
              <a:rPr lang="en">
                <a:solidFill>
                  <a:srgbClr val="3C78D8"/>
                </a:solidFill>
              </a:rPr>
              <a:t>10-m winds</a:t>
            </a:r>
            <a:endParaRPr/>
          </a:p>
        </p:txBody>
      </p:sp>
      <p:pic>
        <p:nvPicPr>
          <p:cNvPr descr="spclogo" id="164" name="Google Shape;16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 rot="-5400000">
            <a:off x="3726675" y="2127100"/>
            <a:ext cx="10089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Better</a:t>
            </a:r>
            <a:endParaRPr b="1" sz="1300"/>
          </a:p>
        </p:txBody>
      </p:sp>
      <p:sp>
        <p:nvSpPr>
          <p:cNvPr id="166" name="Google Shape;166;p22"/>
          <p:cNvSpPr txBox="1"/>
          <p:nvPr/>
        </p:nvSpPr>
        <p:spPr>
          <a:xfrm rot="-5400000">
            <a:off x="3729825" y="3320575"/>
            <a:ext cx="10026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Worse</a:t>
            </a:r>
            <a:endParaRPr b="1" sz="1300"/>
          </a:p>
        </p:txBody>
      </p:sp>
      <p:cxnSp>
        <p:nvCxnSpPr>
          <p:cNvPr id="167" name="Google Shape;167;p22"/>
          <p:cNvCxnSpPr/>
          <p:nvPr/>
        </p:nvCxnSpPr>
        <p:spPr>
          <a:xfrm>
            <a:off x="4039950" y="2860675"/>
            <a:ext cx="308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2"/>
          <p:cNvCxnSpPr>
            <a:stCxn id="165" idx="3"/>
          </p:cNvCxnSpPr>
          <p:nvPr/>
        </p:nvCxnSpPr>
        <p:spPr>
          <a:xfrm flipH="1" rot="10800000">
            <a:off x="4231125" y="1296700"/>
            <a:ext cx="1800" cy="438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2"/>
          <p:cNvCxnSpPr/>
          <p:nvPr/>
        </p:nvCxnSpPr>
        <p:spPr>
          <a:xfrm>
            <a:off x="4209638" y="3962125"/>
            <a:ext cx="6000" cy="501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b="2333" l="3157" r="6639" t="7915"/>
          <a:stretch/>
        </p:blipFill>
        <p:spPr>
          <a:xfrm>
            <a:off x="4152625" y="1152475"/>
            <a:ext cx="4937676" cy="39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12Z RRFS Control vs. HRRR (Day 1): Reflectivity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311700" y="1152475"/>
            <a:ext cx="3769500" cy="38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Objective verification of ≥40 dBZ reflectivity over the SFE daily domains confirms subjective ratings for 12Z runs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similar Day 1 performance characteristics (CSI, POD, bias, etc.) for RRFS control and HRRR for 12Z cycle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* Planning to calculate objective statistics for 00Z runs for comparison</a:t>
            </a:r>
            <a:endParaRPr sz="1700"/>
          </a:p>
        </p:txBody>
      </p:sp>
      <p:pic>
        <p:nvPicPr>
          <p:cNvPr descr="spclogo" id="177" name="Google Shape;17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6700200" y="1788575"/>
            <a:ext cx="7542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7F7F"/>
                </a:solidFill>
              </a:rPr>
              <a:t>RRFS</a:t>
            </a:r>
            <a:endParaRPr b="1">
              <a:solidFill>
                <a:srgbClr val="FF7F7F"/>
              </a:solidFill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6668725" y="2253225"/>
            <a:ext cx="7542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F7FFF"/>
                </a:solidFill>
              </a:rPr>
              <a:t>HRRR</a:t>
            </a:r>
            <a:endParaRPr b="1">
              <a:solidFill>
                <a:srgbClr val="7F7FFF"/>
              </a:solidFill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6524675" y="4495525"/>
            <a:ext cx="1548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Credit: Jake Vancil (CIWRO)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b="32272" l="1407" r="21675" t="40922"/>
          <a:stretch/>
        </p:blipFill>
        <p:spPr>
          <a:xfrm>
            <a:off x="76425" y="2708075"/>
            <a:ext cx="8778241" cy="228234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12</a:t>
            </a:r>
            <a:r>
              <a:rPr lang="en">
                <a:solidFill>
                  <a:srgbClr val="0000FF"/>
                </a:solidFill>
              </a:rPr>
              <a:t>Z RRFS Control vs. HRRR (Day 1): Storm Attributes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311700" y="1152475"/>
            <a:ext cx="8459100" cy="13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RRFS control forecast is much improved from the 12Z cycle for the derecho-producing MCS across eastern Kansas compared to the 00Z run and better than the 12Z HRRR (though still slow)</a:t>
            </a:r>
            <a:endParaRPr/>
          </a:p>
        </p:txBody>
      </p:sp>
      <p:pic>
        <p:nvPicPr>
          <p:cNvPr descr="spclogo" id="188" name="Google Shape;18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3116400" y="2897875"/>
            <a:ext cx="6993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RRFS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F08</a:t>
            </a:r>
            <a:endParaRPr b="1"/>
          </a:p>
        </p:txBody>
      </p:sp>
      <p:sp>
        <p:nvSpPr>
          <p:cNvPr id="190" name="Google Shape;190;p24"/>
          <p:cNvSpPr txBox="1"/>
          <p:nvPr/>
        </p:nvSpPr>
        <p:spPr>
          <a:xfrm>
            <a:off x="183525" y="2897875"/>
            <a:ext cx="6993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HRRR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F08</a:t>
            </a:r>
            <a:endParaRPr b="1"/>
          </a:p>
        </p:txBody>
      </p:sp>
      <p:sp>
        <p:nvSpPr>
          <p:cNvPr id="191" name="Google Shape;191;p24"/>
          <p:cNvSpPr txBox="1"/>
          <p:nvPr/>
        </p:nvSpPr>
        <p:spPr>
          <a:xfrm>
            <a:off x="6073300" y="2897875"/>
            <a:ext cx="6993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MRMS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OBS</a:t>
            </a:r>
            <a:endParaRPr b="1"/>
          </a:p>
        </p:txBody>
      </p:sp>
      <p:sp>
        <p:nvSpPr>
          <p:cNvPr id="192" name="Google Shape;192;p24"/>
          <p:cNvSpPr/>
          <p:nvPr/>
        </p:nvSpPr>
        <p:spPr>
          <a:xfrm rot="-1826927">
            <a:off x="6995998" y="2967882"/>
            <a:ext cx="623954" cy="484625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 rot="-1826927">
            <a:off x="4063123" y="2967882"/>
            <a:ext cx="623954" cy="484625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/>
          <p:nvPr/>
        </p:nvSpPr>
        <p:spPr>
          <a:xfrm rot="-1826927">
            <a:off x="1130248" y="2967882"/>
            <a:ext cx="623954" cy="484625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ctrTitle"/>
          </p:nvPr>
        </p:nvSpPr>
        <p:spPr>
          <a:xfrm>
            <a:off x="112600" y="744575"/>
            <a:ext cx="8889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RRFS </a:t>
            </a:r>
            <a:endParaRPr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Ensemble Evaluations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descr="spclogo" id="200" name="Google Shape;20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clogo" id="201" name="Google Shape;2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 b="0" l="8917" r="0" t="0"/>
          <a:stretch/>
        </p:blipFill>
        <p:spPr>
          <a:xfrm>
            <a:off x="4307449" y="1023575"/>
            <a:ext cx="4782852" cy="3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00Z RRFS Ens vs. HREF (Day 1): Storm Attributes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Directly compared the 00Z single-physics RRFS ensemble to the HREF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the storm-attribute fields, the HREF has slightly higher ratings for </a:t>
            </a:r>
            <a:r>
              <a:rPr lang="en">
                <a:solidFill>
                  <a:srgbClr val="FFBB55"/>
                </a:solidFill>
              </a:rPr>
              <a:t>updraft helicity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/>
              <a:t>&amp; </a:t>
            </a:r>
            <a:r>
              <a:rPr lang="en">
                <a:solidFill>
                  <a:srgbClr val="674EA7"/>
                </a:solidFill>
              </a:rPr>
              <a:t>updraft 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rating distributions are more neutral (about the same) for </a:t>
            </a:r>
            <a:r>
              <a:rPr lang="en">
                <a:solidFill>
                  <a:srgbClr val="1155CC"/>
                </a:solidFill>
              </a:rPr>
              <a:t>10-m wind speed</a:t>
            </a:r>
            <a:r>
              <a:rPr lang="en"/>
              <a:t> and </a:t>
            </a:r>
            <a:r>
              <a:rPr lang="en">
                <a:solidFill>
                  <a:srgbClr val="FF0000"/>
                </a:solidFill>
              </a:rPr>
              <a:t>composite reflectivity</a:t>
            </a:r>
            <a:r>
              <a:rPr lang="en"/>
              <a:t>.</a:t>
            </a:r>
            <a:endParaRPr/>
          </a:p>
        </p:txBody>
      </p:sp>
      <p:pic>
        <p:nvPicPr>
          <p:cNvPr descr="spclogo" id="209" name="Google Shape;20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/>
          <p:nvPr/>
        </p:nvSpPr>
        <p:spPr>
          <a:xfrm rot="-5400000">
            <a:off x="3726675" y="2127100"/>
            <a:ext cx="10089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Better</a:t>
            </a:r>
            <a:endParaRPr b="1" sz="1300"/>
          </a:p>
        </p:txBody>
      </p:sp>
      <p:sp>
        <p:nvSpPr>
          <p:cNvPr id="211" name="Google Shape;211;p26"/>
          <p:cNvSpPr txBox="1"/>
          <p:nvPr/>
        </p:nvSpPr>
        <p:spPr>
          <a:xfrm rot="-5400000">
            <a:off x="3729825" y="3320575"/>
            <a:ext cx="10026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Worse</a:t>
            </a:r>
            <a:endParaRPr b="1" sz="1300"/>
          </a:p>
        </p:txBody>
      </p:sp>
      <p:cxnSp>
        <p:nvCxnSpPr>
          <p:cNvPr id="212" name="Google Shape;212;p26"/>
          <p:cNvCxnSpPr/>
          <p:nvPr/>
        </p:nvCxnSpPr>
        <p:spPr>
          <a:xfrm>
            <a:off x="4039950" y="2860675"/>
            <a:ext cx="308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6"/>
          <p:cNvCxnSpPr/>
          <p:nvPr/>
        </p:nvCxnSpPr>
        <p:spPr>
          <a:xfrm>
            <a:off x="4209638" y="3962125"/>
            <a:ext cx="6000" cy="501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26"/>
          <p:cNvCxnSpPr/>
          <p:nvPr/>
        </p:nvCxnSpPr>
        <p:spPr>
          <a:xfrm flipH="1" rot="10800000">
            <a:off x="4231125" y="1296700"/>
            <a:ext cx="1800" cy="438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b="60131" l="1834" r="46925" t="14346"/>
          <a:stretch/>
        </p:blipFill>
        <p:spPr>
          <a:xfrm>
            <a:off x="1319075" y="2778188"/>
            <a:ext cx="6227759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00Z RRFS Ens vs. HREF (Day 1): Storm Attributes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311700" y="1152475"/>
            <a:ext cx="8459100" cy="13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the 9 May event, the RRFS was rated slightly worse than HREF, owing to better orientation of probabilities and centering of preliminary LSRs for the HREF forecast</a:t>
            </a:r>
            <a:endParaRPr/>
          </a:p>
        </p:txBody>
      </p:sp>
      <p:pic>
        <p:nvPicPr>
          <p:cNvPr descr="spclogo" id="222" name="Google Shape;2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 txBox="1"/>
          <p:nvPr/>
        </p:nvSpPr>
        <p:spPr>
          <a:xfrm>
            <a:off x="4495100" y="4559725"/>
            <a:ext cx="6993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RRFS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F36</a:t>
            </a:r>
            <a:endParaRPr b="1"/>
          </a:p>
        </p:txBody>
      </p:sp>
      <p:sp>
        <p:nvSpPr>
          <p:cNvPr id="224" name="Google Shape;224;p27"/>
          <p:cNvSpPr txBox="1"/>
          <p:nvPr/>
        </p:nvSpPr>
        <p:spPr>
          <a:xfrm>
            <a:off x="1375900" y="4559725"/>
            <a:ext cx="6993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HREF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F36</a:t>
            </a:r>
            <a:endParaRPr b="1"/>
          </a:p>
        </p:txBody>
      </p:sp>
      <p:sp>
        <p:nvSpPr>
          <p:cNvPr id="225" name="Google Shape;225;p27"/>
          <p:cNvSpPr txBox="1"/>
          <p:nvPr/>
        </p:nvSpPr>
        <p:spPr>
          <a:xfrm>
            <a:off x="2291855" y="2411250"/>
            <a:ext cx="42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24-h NMEP of Updraft Helicity &gt;99.85%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 b="0" l="8734" r="0" t="0"/>
          <a:stretch/>
        </p:blipFill>
        <p:spPr>
          <a:xfrm>
            <a:off x="4300000" y="1016125"/>
            <a:ext cx="4790301" cy="3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00Z RRFS Ens vs. HREF (Day 1): Environment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the environment fields between 16-20Z, the rating distributions are shifted toward RRFS being slightly worse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DD99"/>
                </a:solidFill>
              </a:rPr>
              <a:t>SBCAPE</a:t>
            </a:r>
            <a:r>
              <a:rPr lang="en"/>
              <a:t> forecasts were closer to “about the same”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Later times (not shown) are similar with a subtle shift toward being about the same</a:t>
            </a:r>
            <a:endParaRPr/>
          </a:p>
        </p:txBody>
      </p:sp>
      <p:pic>
        <p:nvPicPr>
          <p:cNvPr descr="spclogo" id="233" name="Google Shape;23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 rot="-5400000">
            <a:off x="3726675" y="2127100"/>
            <a:ext cx="10089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Better</a:t>
            </a:r>
            <a:endParaRPr b="1" sz="1300"/>
          </a:p>
        </p:txBody>
      </p:sp>
      <p:sp>
        <p:nvSpPr>
          <p:cNvPr id="235" name="Google Shape;235;p28"/>
          <p:cNvSpPr txBox="1"/>
          <p:nvPr/>
        </p:nvSpPr>
        <p:spPr>
          <a:xfrm rot="-5400000">
            <a:off x="3729825" y="3320575"/>
            <a:ext cx="10026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Worse</a:t>
            </a:r>
            <a:endParaRPr b="1" sz="1300"/>
          </a:p>
        </p:txBody>
      </p:sp>
      <p:cxnSp>
        <p:nvCxnSpPr>
          <p:cNvPr id="236" name="Google Shape;236;p28"/>
          <p:cNvCxnSpPr/>
          <p:nvPr/>
        </p:nvCxnSpPr>
        <p:spPr>
          <a:xfrm>
            <a:off x="4039950" y="2860675"/>
            <a:ext cx="308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28"/>
          <p:cNvCxnSpPr/>
          <p:nvPr/>
        </p:nvCxnSpPr>
        <p:spPr>
          <a:xfrm>
            <a:off x="4209638" y="3962125"/>
            <a:ext cx="6000" cy="501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28"/>
          <p:cNvCxnSpPr/>
          <p:nvPr/>
        </p:nvCxnSpPr>
        <p:spPr>
          <a:xfrm flipH="1" rot="10800000">
            <a:off x="4231125" y="1296700"/>
            <a:ext cx="1800" cy="438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9"/>
          <p:cNvPicPr preferRelativeResize="0"/>
          <p:nvPr/>
        </p:nvPicPr>
        <p:blipFill rotWithShape="1">
          <a:blip r:embed="rId3">
            <a:alphaModFix/>
          </a:blip>
          <a:srcRect b="7357" l="7202" r="9052" t="8651"/>
          <a:stretch/>
        </p:blipFill>
        <p:spPr>
          <a:xfrm>
            <a:off x="4099808" y="1094025"/>
            <a:ext cx="4990493" cy="40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12</a:t>
            </a:r>
            <a:r>
              <a:rPr lang="en">
                <a:solidFill>
                  <a:srgbClr val="38761D"/>
                </a:solidFill>
              </a:rPr>
              <a:t>Z RRFS Ens vs. HREF (Day 1): Storm Attributes</a:t>
            </a:r>
            <a:endParaRPr/>
          </a:p>
        </p:txBody>
      </p:sp>
      <p:sp>
        <p:nvSpPr>
          <p:cNvPr id="245" name="Google Shape;245;p29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rating distributions for the 12Z </a:t>
            </a:r>
            <a:r>
              <a:rPr lang="en">
                <a:solidFill>
                  <a:srgbClr val="0B5394"/>
                </a:solidFill>
              </a:rPr>
              <a:t>HREF</a:t>
            </a:r>
            <a:r>
              <a:rPr lang="en"/>
              <a:t> and single-physics</a:t>
            </a:r>
            <a:r>
              <a:rPr lang="en"/>
              <a:t> </a:t>
            </a:r>
            <a:r>
              <a:rPr lang="en">
                <a:solidFill>
                  <a:srgbClr val="FF9900"/>
                </a:solidFill>
              </a:rPr>
              <a:t>RRFS </a:t>
            </a:r>
            <a:r>
              <a:rPr lang="en"/>
              <a:t>covering the Day 1 period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an encouraging result and evidence of the progress made</a:t>
            </a: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4411750" y="1523825"/>
            <a:ext cx="1609800" cy="3144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7" name="Google Shape;247;p29"/>
          <p:cNvCxnSpPr/>
          <p:nvPr/>
        </p:nvCxnSpPr>
        <p:spPr>
          <a:xfrm flipH="1" rot="10800000">
            <a:off x="4463776" y="3082375"/>
            <a:ext cx="4447500" cy="1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48" name="Google Shape;248;p29"/>
          <p:cNvSpPr txBox="1"/>
          <p:nvPr/>
        </p:nvSpPr>
        <p:spPr>
          <a:xfrm>
            <a:off x="4411750" y="4702400"/>
            <a:ext cx="821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HREF</a:t>
            </a:r>
            <a:endParaRPr b="1"/>
          </a:p>
        </p:txBody>
      </p:sp>
      <p:sp>
        <p:nvSpPr>
          <p:cNvPr id="249" name="Google Shape;249;p29"/>
          <p:cNvSpPr txBox="1"/>
          <p:nvPr/>
        </p:nvSpPr>
        <p:spPr>
          <a:xfrm>
            <a:off x="5166375" y="4702400"/>
            <a:ext cx="821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RRFS</a:t>
            </a:r>
            <a:endParaRPr b="1"/>
          </a:p>
        </p:txBody>
      </p:sp>
      <p:pic>
        <p:nvPicPr>
          <p:cNvPr descr="spclogo" id="250" name="Google Shape;25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0"/>
          <p:cNvPicPr preferRelativeResize="0"/>
          <p:nvPr/>
        </p:nvPicPr>
        <p:blipFill rotWithShape="1">
          <a:blip r:embed="rId3">
            <a:alphaModFix/>
          </a:blip>
          <a:srcRect b="5302" l="6423" r="8615" t="8192"/>
          <a:stretch/>
        </p:blipFill>
        <p:spPr>
          <a:xfrm>
            <a:off x="4468725" y="1013675"/>
            <a:ext cx="3835478" cy="312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0"/>
          <p:cNvPicPr preferRelativeResize="0"/>
          <p:nvPr/>
        </p:nvPicPr>
        <p:blipFill rotWithShape="1">
          <a:blip r:embed="rId4">
            <a:alphaModFix/>
          </a:blip>
          <a:srcRect b="4954" l="6704" r="8218" t="7967"/>
          <a:stretch/>
        </p:blipFill>
        <p:spPr>
          <a:xfrm>
            <a:off x="492775" y="1018238"/>
            <a:ext cx="3805920" cy="311810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12Z RRFS Ens vs. HREF (Day 1): ROC &amp; Reliability</a:t>
            </a:r>
            <a:endParaRPr/>
          </a:p>
        </p:txBody>
      </p:sp>
      <p:sp>
        <p:nvSpPr>
          <p:cNvPr id="258" name="Google Shape;258;p30"/>
          <p:cNvSpPr txBox="1"/>
          <p:nvPr>
            <p:ph idx="1" type="body"/>
          </p:nvPr>
        </p:nvSpPr>
        <p:spPr>
          <a:xfrm>
            <a:off x="311700" y="4136825"/>
            <a:ext cx="82398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Objective verification statistics over the SFE domains confirm similar ensemble performance characteristics for deep convection (&gt;40 dBZ reflectivity) with an edge to the HREF for POD @ 10% and reliability above 30% </a:t>
            </a:r>
            <a:endParaRPr/>
          </a:p>
        </p:txBody>
      </p:sp>
      <p:sp>
        <p:nvSpPr>
          <p:cNvPr id="259" name="Google Shape;259;p30"/>
          <p:cNvSpPr txBox="1"/>
          <p:nvPr/>
        </p:nvSpPr>
        <p:spPr>
          <a:xfrm>
            <a:off x="2677875" y="3632900"/>
            <a:ext cx="1548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Credit: Jake Vancil (CIWRO)</a:t>
            </a:r>
            <a:endParaRPr sz="800"/>
          </a:p>
        </p:txBody>
      </p:sp>
      <p:sp>
        <p:nvSpPr>
          <p:cNvPr id="260" name="Google Shape;260;p30"/>
          <p:cNvSpPr txBox="1"/>
          <p:nvPr/>
        </p:nvSpPr>
        <p:spPr>
          <a:xfrm>
            <a:off x="1550050" y="1214725"/>
            <a:ext cx="821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8A22"/>
                </a:solidFill>
              </a:rPr>
              <a:t>HREF</a:t>
            </a:r>
            <a:endParaRPr b="1">
              <a:solidFill>
                <a:srgbClr val="FF8A22"/>
              </a:solidFill>
            </a:endParaRPr>
          </a:p>
        </p:txBody>
      </p:sp>
      <p:sp>
        <p:nvSpPr>
          <p:cNvPr id="261" name="Google Shape;261;p30"/>
          <p:cNvSpPr txBox="1"/>
          <p:nvPr/>
        </p:nvSpPr>
        <p:spPr>
          <a:xfrm>
            <a:off x="1984888" y="1602250"/>
            <a:ext cx="821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7EB8"/>
                </a:solidFill>
              </a:rPr>
              <a:t>RRFS</a:t>
            </a:r>
            <a:endParaRPr b="1">
              <a:solidFill>
                <a:srgbClr val="2B7EB8"/>
              </a:solidFill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6198250" y="2052925"/>
            <a:ext cx="821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8A22"/>
                </a:solidFill>
              </a:rPr>
              <a:t>HREF</a:t>
            </a:r>
            <a:endParaRPr b="1">
              <a:solidFill>
                <a:srgbClr val="FF8A22"/>
              </a:solidFill>
            </a:endParaRPr>
          </a:p>
        </p:txBody>
      </p:sp>
      <p:sp>
        <p:nvSpPr>
          <p:cNvPr id="263" name="Google Shape;263;p30"/>
          <p:cNvSpPr txBox="1"/>
          <p:nvPr/>
        </p:nvSpPr>
        <p:spPr>
          <a:xfrm>
            <a:off x="6633088" y="2514975"/>
            <a:ext cx="821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7EB8"/>
                </a:solidFill>
              </a:rPr>
              <a:t>RRFS</a:t>
            </a:r>
            <a:endParaRPr b="1">
              <a:solidFill>
                <a:srgbClr val="2B7EB8"/>
              </a:solidFill>
            </a:endParaRPr>
          </a:p>
        </p:txBody>
      </p:sp>
      <p:pic>
        <p:nvPicPr>
          <p:cNvPr descr="spclogo" id="264" name="Google Shape;26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b="2958" l="3409" r="7105" t="8191"/>
          <a:stretch/>
        </p:blipFill>
        <p:spPr>
          <a:xfrm>
            <a:off x="4085138" y="1103075"/>
            <a:ext cx="4829405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1"/>
          <p:cNvPicPr preferRelativeResize="0"/>
          <p:nvPr/>
        </p:nvPicPr>
        <p:blipFill rotWithShape="1">
          <a:blip r:embed="rId4">
            <a:alphaModFix/>
          </a:blip>
          <a:srcRect b="2764" l="3403" r="7279" t="8646"/>
          <a:stretch/>
        </p:blipFill>
        <p:spPr>
          <a:xfrm>
            <a:off x="4078325" y="1103063"/>
            <a:ext cx="4843015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12Z RRFS Ens vs. HREF (Day 1): Member Perf. </a:t>
            </a:r>
            <a:endParaRPr/>
          </a:p>
        </p:txBody>
      </p:sp>
      <p:sp>
        <p:nvSpPr>
          <p:cNvPr id="272" name="Google Shape;272;p31"/>
          <p:cNvSpPr txBox="1"/>
          <p:nvPr>
            <p:ph idx="1" type="body"/>
          </p:nvPr>
        </p:nvSpPr>
        <p:spPr>
          <a:xfrm>
            <a:off x="311700" y="1152475"/>
            <a:ext cx="3769500" cy="3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of all, it is worth acknowledging the significant development efforts and improvements to get the FV3 core to where it is today for convective-scale forecasting</a:t>
            </a:r>
            <a:endParaRPr>
              <a:solidFill>
                <a:srgbClr val="674EA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a true worst-to-first story going from the HRW-FV3 to the current RRFS control member</a:t>
            </a:r>
            <a:endParaRPr/>
          </a:p>
        </p:txBody>
      </p:sp>
      <p:sp>
        <p:nvSpPr>
          <p:cNvPr id="273" name="Google Shape;273;p31"/>
          <p:cNvSpPr txBox="1"/>
          <p:nvPr/>
        </p:nvSpPr>
        <p:spPr>
          <a:xfrm>
            <a:off x="7318176" y="3815450"/>
            <a:ext cx="1356900" cy="70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Stars</a:t>
            </a:r>
            <a:r>
              <a:rPr lang="en"/>
              <a:t>: RRFS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Circles</a:t>
            </a:r>
            <a:r>
              <a:rPr lang="en"/>
              <a:t>: HREF</a:t>
            </a:r>
            <a:endParaRPr/>
          </a:p>
        </p:txBody>
      </p:sp>
      <p:sp>
        <p:nvSpPr>
          <p:cNvPr id="274" name="Google Shape;274;p31"/>
          <p:cNvSpPr txBox="1"/>
          <p:nvPr/>
        </p:nvSpPr>
        <p:spPr>
          <a:xfrm>
            <a:off x="7268675" y="4252550"/>
            <a:ext cx="1548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Credit: Jake Vancil (CIWRO)</a:t>
            </a:r>
            <a:endParaRPr sz="800"/>
          </a:p>
        </p:txBody>
      </p:sp>
      <p:sp>
        <p:nvSpPr>
          <p:cNvPr id="275" name="Google Shape;275;p31"/>
          <p:cNvSpPr txBox="1"/>
          <p:nvPr/>
        </p:nvSpPr>
        <p:spPr>
          <a:xfrm>
            <a:off x="6640425" y="2962063"/>
            <a:ext cx="737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B43F"/>
                </a:solidFill>
              </a:rPr>
              <a:t>HRW-FV3</a:t>
            </a:r>
            <a:endParaRPr b="1" sz="1200">
              <a:solidFill>
                <a:srgbClr val="FFB43F"/>
              </a:solidFill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7120750" y="1949088"/>
            <a:ext cx="737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7F7F"/>
                </a:solidFill>
              </a:rPr>
              <a:t>RRFS Ctl</a:t>
            </a:r>
            <a:endParaRPr b="1" sz="1200">
              <a:solidFill>
                <a:srgbClr val="FF7F7F"/>
              </a:solidFill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6394100" y="2962075"/>
            <a:ext cx="201300" cy="1977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6856300" y="1949100"/>
            <a:ext cx="201300" cy="1977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9" name="Google Shape;279;p31"/>
          <p:cNvCxnSpPr>
            <a:stCxn id="277" idx="7"/>
          </p:cNvCxnSpPr>
          <p:nvPr/>
        </p:nvCxnSpPr>
        <p:spPr>
          <a:xfrm flipH="1" rot="10800000">
            <a:off x="6565920" y="2146527"/>
            <a:ext cx="361200" cy="844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spclogo" id="280" name="Google Shape;28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RRFS Evaluation during the HWT SFE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95300" cy="39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RRFS was evaluated during the 2023 Hazardous Weather Testbed (HWT) Spring Forecasting Experiment (SFE) from May 1 - June 2, which was a </a:t>
            </a:r>
            <a:r>
              <a:rPr b="1" i="1" lang="en"/>
              <a:t>below-average period</a:t>
            </a:r>
            <a:r>
              <a:rPr lang="en"/>
              <a:t> climatologically for severe weather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Deterministic Evaluations:</a:t>
            </a:r>
            <a:endParaRPr>
              <a:solidFill>
                <a:srgbClr val="00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00Z RRFS Control vs. HRRR DA (1-6 hours)</a:t>
            </a:r>
            <a:endParaRPr>
              <a:solidFill>
                <a:srgbClr val="00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00/12Z RRFS Control vs. HRRR (Day 1)</a:t>
            </a:r>
            <a:endParaRPr>
              <a:solidFill>
                <a:srgbClr val="00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00Z Flagship Models - Blinded (Day 1)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Ensemble Evaluations:</a:t>
            </a:r>
            <a:endParaRPr>
              <a:solidFill>
                <a:srgbClr val="38761D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">
                <a:solidFill>
                  <a:srgbClr val="38761D"/>
                </a:solidFill>
              </a:rPr>
              <a:t>00Z RRFS vs. HREF (Day 1)</a:t>
            </a:r>
            <a:endParaRPr>
              <a:solidFill>
                <a:srgbClr val="38761D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">
                <a:solidFill>
                  <a:srgbClr val="38761D"/>
                </a:solidFill>
              </a:rPr>
              <a:t>12Z RRFS vs. HREF (Days 1 &amp; 2)</a:t>
            </a:r>
            <a:endParaRPr>
              <a:solidFill>
                <a:srgbClr val="38761D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">
                <a:solidFill>
                  <a:srgbClr val="38761D"/>
                </a:solidFill>
              </a:rPr>
              <a:t>12Z Single-Physics RRFS vs. Multi-Physics RRFS (Days 1 &amp; 2)</a:t>
            </a:r>
            <a:endParaRPr>
              <a:solidFill>
                <a:srgbClr val="38761D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○"/>
            </a:pPr>
            <a:r>
              <a:rPr lang="en">
                <a:solidFill>
                  <a:srgbClr val="38761D"/>
                </a:solidFill>
              </a:rPr>
              <a:t>12Z Single-Time RRFS vs. Time-Lagged RRFS (Days 1 &amp; 2)</a:t>
            </a:r>
            <a:endParaRPr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subjective evaluations from HWT SFE for severe weather forecasting are presented along with objective verification over daily mesoscale domains</a:t>
            </a:r>
            <a:endParaRPr/>
          </a:p>
        </p:txBody>
      </p:sp>
      <p:pic>
        <p:nvPicPr>
          <p:cNvPr descr="spclogo"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2"/>
          <p:cNvPicPr preferRelativeResize="0"/>
          <p:nvPr/>
        </p:nvPicPr>
        <p:blipFill rotWithShape="1">
          <a:blip r:embed="rId3">
            <a:alphaModFix/>
          </a:blip>
          <a:srcRect b="2958" l="3409" r="7105" t="8191"/>
          <a:stretch/>
        </p:blipFill>
        <p:spPr>
          <a:xfrm>
            <a:off x="4085138" y="1103075"/>
            <a:ext cx="4829405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/>
          <p:cNvPicPr preferRelativeResize="0"/>
          <p:nvPr/>
        </p:nvPicPr>
        <p:blipFill rotWithShape="1">
          <a:blip r:embed="rId4">
            <a:alphaModFix/>
          </a:blip>
          <a:srcRect b="2764" l="3403" r="7279" t="8646"/>
          <a:stretch/>
        </p:blipFill>
        <p:spPr>
          <a:xfrm>
            <a:off x="4078325" y="1103063"/>
            <a:ext cx="4843015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12Z RRFS Ens vs. HREF (Day 1): Member Perf.</a:t>
            </a:r>
            <a:endParaRPr/>
          </a:p>
        </p:txBody>
      </p:sp>
      <p:sp>
        <p:nvSpPr>
          <p:cNvPr id="288" name="Google Shape;288;p32"/>
          <p:cNvSpPr txBox="1"/>
          <p:nvPr>
            <p:ph idx="1" type="body"/>
          </p:nvPr>
        </p:nvSpPr>
        <p:spPr>
          <a:xfrm>
            <a:off x="311700" y="1152475"/>
            <a:ext cx="3769500" cy="3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RRFS control member and HRRR clearly stand out as the best performers</a:t>
            </a:r>
            <a:endParaRPr>
              <a:solidFill>
                <a:srgbClr val="674EA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HRW-ARW stands alone as a next-tier performer with distinct performance characteristics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NAM Nest, HRW-NSSL, and perturbed RRFS members have similar performance characteristics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HRW-FV3 stands alone as the worst performer</a:t>
            </a:r>
            <a:endParaRPr/>
          </a:p>
        </p:txBody>
      </p:sp>
      <p:sp>
        <p:nvSpPr>
          <p:cNvPr id="289" name="Google Shape;289;p32"/>
          <p:cNvSpPr txBox="1"/>
          <p:nvPr/>
        </p:nvSpPr>
        <p:spPr>
          <a:xfrm>
            <a:off x="7318176" y="3815450"/>
            <a:ext cx="1356900" cy="70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Stars: RRFS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Circles: HREF</a:t>
            </a:r>
            <a:endParaRPr/>
          </a:p>
        </p:txBody>
      </p:sp>
      <p:sp>
        <p:nvSpPr>
          <p:cNvPr id="290" name="Google Shape;290;p32"/>
          <p:cNvSpPr txBox="1"/>
          <p:nvPr/>
        </p:nvSpPr>
        <p:spPr>
          <a:xfrm>
            <a:off x="7268675" y="4252550"/>
            <a:ext cx="1548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Credit: Jake Vancil (CIWRO)</a:t>
            </a:r>
            <a:endParaRPr sz="800"/>
          </a:p>
        </p:txBody>
      </p:sp>
      <p:sp>
        <p:nvSpPr>
          <p:cNvPr id="291" name="Google Shape;291;p32"/>
          <p:cNvSpPr txBox="1"/>
          <p:nvPr/>
        </p:nvSpPr>
        <p:spPr>
          <a:xfrm>
            <a:off x="6971700" y="1822388"/>
            <a:ext cx="737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7F7F"/>
                </a:solidFill>
              </a:rPr>
              <a:t>RRFS Ctl</a:t>
            </a:r>
            <a:endParaRPr b="1" sz="1200">
              <a:solidFill>
                <a:srgbClr val="FF7F7F"/>
              </a:solidFill>
            </a:endParaRPr>
          </a:p>
        </p:txBody>
      </p:sp>
      <p:sp>
        <p:nvSpPr>
          <p:cNvPr id="292" name="Google Shape;292;p32"/>
          <p:cNvSpPr txBox="1"/>
          <p:nvPr/>
        </p:nvSpPr>
        <p:spPr>
          <a:xfrm>
            <a:off x="6971700" y="2158688"/>
            <a:ext cx="737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EBE7E"/>
                </a:solidFill>
              </a:rPr>
              <a:t>HRRR</a:t>
            </a:r>
            <a:endParaRPr b="1" sz="1200">
              <a:solidFill>
                <a:srgbClr val="7EBE7E"/>
              </a:solidFill>
            </a:endParaRPr>
          </a:p>
        </p:txBody>
      </p:sp>
      <p:sp>
        <p:nvSpPr>
          <p:cNvPr id="293" name="Google Shape;293;p32"/>
          <p:cNvSpPr txBox="1"/>
          <p:nvPr/>
        </p:nvSpPr>
        <p:spPr>
          <a:xfrm>
            <a:off x="7079375" y="2571750"/>
            <a:ext cx="8127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D899D"/>
                </a:solidFill>
              </a:rPr>
              <a:t>HRW-ARW</a:t>
            </a:r>
            <a:endParaRPr b="1" sz="1200">
              <a:solidFill>
                <a:srgbClr val="ED899D"/>
              </a:solidFill>
            </a:endParaRPr>
          </a:p>
        </p:txBody>
      </p:sp>
      <p:sp>
        <p:nvSpPr>
          <p:cNvPr id="294" name="Google Shape;294;p32"/>
          <p:cNvSpPr txBox="1"/>
          <p:nvPr/>
        </p:nvSpPr>
        <p:spPr>
          <a:xfrm>
            <a:off x="6750525" y="2317725"/>
            <a:ext cx="8127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4A188"/>
                </a:solidFill>
              </a:rPr>
              <a:t>NAM Nest</a:t>
            </a:r>
            <a:endParaRPr b="1" sz="1200">
              <a:solidFill>
                <a:srgbClr val="C4A188"/>
              </a:solidFill>
            </a:endParaRPr>
          </a:p>
        </p:txBody>
      </p:sp>
      <p:sp>
        <p:nvSpPr>
          <p:cNvPr id="295" name="Google Shape;295;p32"/>
          <p:cNvSpPr txBox="1"/>
          <p:nvPr/>
        </p:nvSpPr>
        <p:spPr>
          <a:xfrm>
            <a:off x="6598950" y="2973913"/>
            <a:ext cx="737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B43F"/>
                </a:solidFill>
              </a:rPr>
              <a:t>HRW-FV3</a:t>
            </a:r>
            <a:endParaRPr b="1" sz="1200">
              <a:solidFill>
                <a:srgbClr val="FFB43F"/>
              </a:solidFill>
            </a:endParaRPr>
          </a:p>
        </p:txBody>
      </p:sp>
      <p:pic>
        <p:nvPicPr>
          <p:cNvPr descr="spclogo"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3"/>
          <p:cNvPicPr preferRelativeResize="0"/>
          <p:nvPr/>
        </p:nvPicPr>
        <p:blipFill rotWithShape="1">
          <a:blip r:embed="rId3">
            <a:alphaModFix/>
          </a:blip>
          <a:srcRect b="2958" l="3409" r="7105" t="8191"/>
          <a:stretch/>
        </p:blipFill>
        <p:spPr>
          <a:xfrm>
            <a:off x="4085138" y="1103075"/>
            <a:ext cx="4829405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12Z RRFS Ens vs. HREF (Day 1): Member Perf.</a:t>
            </a:r>
            <a:endParaRPr/>
          </a:p>
        </p:txBody>
      </p:sp>
      <p:sp>
        <p:nvSpPr>
          <p:cNvPr id="303" name="Google Shape;303;p33"/>
          <p:cNvSpPr txBox="1"/>
          <p:nvPr>
            <p:ph idx="1" type="body"/>
          </p:nvPr>
        </p:nvSpPr>
        <p:spPr>
          <a:xfrm>
            <a:off x="311700" y="1152475"/>
            <a:ext cx="3769500" cy="39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</a:t>
            </a:r>
            <a:r>
              <a:rPr lang="en"/>
              <a:t>he perturbed RRFS members are closely clustered in terms of performance (red stars)</a:t>
            </a:r>
            <a:endParaRPr>
              <a:solidFill>
                <a:srgbClr val="674EA7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HREF members have widely varying performance characteristics (dark blue circles)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time-lagged HREF members (light blue circles) are clustered as lower performers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Despite being comprised of worse-performing members, the HREF </a:t>
            </a:r>
            <a:r>
              <a:rPr b="1" i="1" lang="en"/>
              <a:t>ensemble</a:t>
            </a:r>
            <a:r>
              <a:rPr lang="en"/>
              <a:t> still provides more skillful &amp; reliable probabilistic guidance</a:t>
            </a:r>
            <a:endParaRPr/>
          </a:p>
        </p:txBody>
      </p:sp>
      <p:sp>
        <p:nvSpPr>
          <p:cNvPr id="304" name="Google Shape;304;p33"/>
          <p:cNvSpPr txBox="1"/>
          <p:nvPr/>
        </p:nvSpPr>
        <p:spPr>
          <a:xfrm>
            <a:off x="7318176" y="3815450"/>
            <a:ext cx="1356900" cy="70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</a:t>
            </a:r>
            <a:r>
              <a:rPr lang="en"/>
              <a:t>: RRFS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Blue: HREF</a:t>
            </a:r>
            <a:endParaRPr/>
          </a:p>
        </p:txBody>
      </p:sp>
      <p:sp>
        <p:nvSpPr>
          <p:cNvPr id="305" name="Google Shape;305;p33"/>
          <p:cNvSpPr txBox="1"/>
          <p:nvPr/>
        </p:nvSpPr>
        <p:spPr>
          <a:xfrm>
            <a:off x="7268675" y="4252550"/>
            <a:ext cx="1548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Credit: Jake Vancil (CIWRO)</a:t>
            </a:r>
            <a:endParaRPr sz="800"/>
          </a:p>
        </p:txBody>
      </p:sp>
      <p:sp>
        <p:nvSpPr>
          <p:cNvPr id="306" name="Google Shape;306;p33"/>
          <p:cNvSpPr/>
          <p:nvPr/>
        </p:nvSpPr>
        <p:spPr>
          <a:xfrm rot="2012310">
            <a:off x="6365517" y="2181305"/>
            <a:ext cx="408871" cy="484256"/>
          </a:xfrm>
          <a:prstGeom prst="ellipse">
            <a:avLst/>
          </a:prstGeom>
          <a:noFill/>
          <a:ln cap="flat" cmpd="sng" w="28575">
            <a:solidFill>
              <a:srgbClr val="F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3"/>
          <p:cNvSpPr/>
          <p:nvPr/>
        </p:nvSpPr>
        <p:spPr>
          <a:xfrm rot="2012600">
            <a:off x="6103625" y="2549887"/>
            <a:ext cx="617300" cy="503726"/>
          </a:xfrm>
          <a:prstGeom prst="ellipse">
            <a:avLst/>
          </a:prstGeom>
          <a:noFill/>
          <a:ln cap="flat" cmpd="sng" w="28575">
            <a:solidFill>
              <a:srgbClr val="8EC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3"/>
          <p:cNvSpPr/>
          <p:nvPr/>
        </p:nvSpPr>
        <p:spPr>
          <a:xfrm rot="1610138">
            <a:off x="6388361" y="1956836"/>
            <a:ext cx="681829" cy="1262228"/>
          </a:xfrm>
          <a:prstGeom prst="ellipse">
            <a:avLst/>
          </a:prstGeom>
          <a:noFill/>
          <a:ln cap="flat" cmpd="sng" w="28575">
            <a:solidFill>
              <a:srgbClr val="7F7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pclogo" id="309" name="Google Shape;30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/>
          <p:nvPr/>
        </p:nvPicPr>
        <p:blipFill rotWithShape="1">
          <a:blip r:embed="rId3">
            <a:alphaModFix/>
          </a:blip>
          <a:srcRect b="7357" l="7202" r="9052" t="8651"/>
          <a:stretch/>
        </p:blipFill>
        <p:spPr>
          <a:xfrm>
            <a:off x="4099808" y="1094025"/>
            <a:ext cx="4990493" cy="40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12z RRFS Ensemble Physics (Day 1): Storm Attributes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16" name="Google Shape;316;p34"/>
          <p:cNvSpPr txBox="1"/>
          <p:nvPr>
            <p:ph idx="1" type="body"/>
          </p:nvPr>
        </p:nvSpPr>
        <p:spPr>
          <a:xfrm>
            <a:off x="311700" y="1152475"/>
            <a:ext cx="3769500" cy="3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Extremely s</a:t>
            </a:r>
            <a:r>
              <a:rPr lang="en"/>
              <a:t>imilar rating distributions for the Day 1 12Z </a:t>
            </a:r>
            <a:r>
              <a:rPr lang="en">
                <a:solidFill>
                  <a:srgbClr val="0B5394"/>
                </a:solidFill>
              </a:rPr>
              <a:t> </a:t>
            </a:r>
            <a:r>
              <a:rPr lang="en">
                <a:solidFill>
                  <a:srgbClr val="FF9900"/>
                </a:solidFill>
              </a:rPr>
              <a:t>single-physics RRFS</a:t>
            </a:r>
            <a:r>
              <a:rPr lang="en"/>
              <a:t> and </a:t>
            </a:r>
            <a:r>
              <a:rPr lang="en">
                <a:solidFill>
                  <a:srgbClr val="674EA7"/>
                </a:solidFill>
              </a:rPr>
              <a:t>multi-physics RRFSphys</a:t>
            </a:r>
            <a:endParaRPr/>
          </a:p>
        </p:txBody>
      </p:sp>
      <p:sp>
        <p:nvSpPr>
          <p:cNvPr id="317" name="Google Shape;317;p34"/>
          <p:cNvSpPr/>
          <p:nvPr/>
        </p:nvSpPr>
        <p:spPr>
          <a:xfrm>
            <a:off x="5205925" y="1242175"/>
            <a:ext cx="1485600" cy="3607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pclogo" id="318" name="Google Shape;31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12z RRFS Ensemble Physics (Day 1): ROC &amp; Reliability</a:t>
            </a:r>
            <a:r>
              <a:rPr lang="en"/>
              <a:t> </a:t>
            </a:r>
            <a:endParaRPr/>
          </a:p>
        </p:txBody>
      </p:sp>
      <p:sp>
        <p:nvSpPr>
          <p:cNvPr id="324" name="Google Shape;324;p35"/>
          <p:cNvSpPr txBox="1"/>
          <p:nvPr>
            <p:ph idx="1" type="body"/>
          </p:nvPr>
        </p:nvSpPr>
        <p:spPr>
          <a:xfrm>
            <a:off x="311700" y="4136825"/>
            <a:ext cx="8239800" cy="8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Objective verification statistics over the SFE domains </a:t>
            </a:r>
            <a:r>
              <a:rPr lang="en"/>
              <a:t>confirm</a:t>
            </a:r>
            <a:r>
              <a:rPr lang="en"/>
              <a:t> very similar RRFS ensemble performance characteristics for deep convection (&gt;40 dBZ reflectivity).</a:t>
            </a:r>
            <a:endParaRPr/>
          </a:p>
        </p:txBody>
      </p:sp>
      <p:pic>
        <p:nvPicPr>
          <p:cNvPr id="325" name="Google Shape;325;p35"/>
          <p:cNvPicPr preferRelativeResize="0"/>
          <p:nvPr/>
        </p:nvPicPr>
        <p:blipFill rotWithShape="1">
          <a:blip r:embed="rId3">
            <a:alphaModFix/>
          </a:blip>
          <a:srcRect b="5328" l="6477" r="8066" t="7601"/>
          <a:stretch/>
        </p:blipFill>
        <p:spPr>
          <a:xfrm>
            <a:off x="482425" y="1012200"/>
            <a:ext cx="3826630" cy="31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 rotWithShape="1">
          <a:blip r:embed="rId4">
            <a:alphaModFix/>
          </a:blip>
          <a:srcRect b="4674" l="6034" r="8128" t="7621"/>
          <a:stretch/>
        </p:blipFill>
        <p:spPr>
          <a:xfrm>
            <a:off x="4473150" y="1013288"/>
            <a:ext cx="3826625" cy="312797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5"/>
          <p:cNvSpPr txBox="1"/>
          <p:nvPr/>
        </p:nvSpPr>
        <p:spPr>
          <a:xfrm>
            <a:off x="2677875" y="3632900"/>
            <a:ext cx="1548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Credit: Jake Vancil (CIWRO)</a:t>
            </a:r>
            <a:endParaRPr sz="800"/>
          </a:p>
        </p:txBody>
      </p:sp>
      <p:sp>
        <p:nvSpPr>
          <p:cNvPr id="328" name="Google Shape;328;p35"/>
          <p:cNvSpPr txBox="1"/>
          <p:nvPr/>
        </p:nvSpPr>
        <p:spPr>
          <a:xfrm>
            <a:off x="1795975" y="1684225"/>
            <a:ext cx="998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8A22"/>
                </a:solidFill>
              </a:rPr>
              <a:t>RRFSphys</a:t>
            </a:r>
            <a:endParaRPr b="1">
              <a:solidFill>
                <a:srgbClr val="FF8A22"/>
              </a:solidFill>
            </a:endParaRPr>
          </a:p>
        </p:txBody>
      </p:sp>
      <p:sp>
        <p:nvSpPr>
          <p:cNvPr id="329" name="Google Shape;329;p35"/>
          <p:cNvSpPr txBox="1"/>
          <p:nvPr/>
        </p:nvSpPr>
        <p:spPr>
          <a:xfrm>
            <a:off x="1552663" y="1331075"/>
            <a:ext cx="821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7EB8"/>
                </a:solidFill>
              </a:rPr>
              <a:t>RRFS</a:t>
            </a:r>
            <a:endParaRPr b="1">
              <a:solidFill>
                <a:srgbClr val="2B7EB8"/>
              </a:solidFill>
            </a:endParaRPr>
          </a:p>
        </p:txBody>
      </p:sp>
      <p:sp>
        <p:nvSpPr>
          <p:cNvPr id="330" name="Google Shape;330;p35"/>
          <p:cNvSpPr txBox="1"/>
          <p:nvPr/>
        </p:nvSpPr>
        <p:spPr>
          <a:xfrm>
            <a:off x="6568250" y="2768075"/>
            <a:ext cx="998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8A22"/>
                </a:solidFill>
              </a:rPr>
              <a:t>RRFSphys</a:t>
            </a:r>
            <a:endParaRPr b="1">
              <a:solidFill>
                <a:srgbClr val="FF8A22"/>
              </a:solidFill>
            </a:endParaRPr>
          </a:p>
        </p:txBody>
      </p:sp>
      <p:sp>
        <p:nvSpPr>
          <p:cNvPr id="331" name="Google Shape;331;p35"/>
          <p:cNvSpPr txBox="1"/>
          <p:nvPr/>
        </p:nvSpPr>
        <p:spPr>
          <a:xfrm>
            <a:off x="5587163" y="3382400"/>
            <a:ext cx="821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7EB8"/>
                </a:solidFill>
              </a:rPr>
              <a:t>RRFS</a:t>
            </a:r>
            <a:endParaRPr b="1">
              <a:solidFill>
                <a:srgbClr val="2B7EB8"/>
              </a:solidFill>
            </a:endParaRPr>
          </a:p>
        </p:txBody>
      </p:sp>
      <p:pic>
        <p:nvPicPr>
          <p:cNvPr descr="spclogo" id="332" name="Google Shape;33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12z RRFS Ensemble Physics (Day 1): Member Perf.</a:t>
            </a:r>
            <a:endParaRPr/>
          </a:p>
        </p:txBody>
      </p:sp>
      <p:sp>
        <p:nvSpPr>
          <p:cNvPr id="338" name="Google Shape;338;p36"/>
          <p:cNvSpPr txBox="1"/>
          <p:nvPr>
            <p:ph idx="1" type="body"/>
          </p:nvPr>
        </p:nvSpPr>
        <p:spPr>
          <a:xfrm>
            <a:off x="311700" y="1152475"/>
            <a:ext cx="3769500" cy="38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control member clearly stands out as the best performer</a:t>
            </a:r>
            <a:endParaRPr>
              <a:solidFill>
                <a:srgbClr val="674EA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perturbed single-physics members (MYNN-Thompson; stars) cluster fairly closely.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Perturbations in members 03 (blue), 02 (green), and 05 (yellow) perform slightly better than the others.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MYNN physics members (03/blue and 05/yellow circles) perform the best from the mulit-physics ensemble</a:t>
            </a:r>
            <a:endParaRPr/>
          </a:p>
        </p:txBody>
      </p:sp>
      <p:grpSp>
        <p:nvGrpSpPr>
          <p:cNvPr id="339" name="Google Shape;339;p36"/>
          <p:cNvGrpSpPr/>
          <p:nvPr/>
        </p:nvGrpSpPr>
        <p:grpSpPr>
          <a:xfrm>
            <a:off x="3990750" y="1101675"/>
            <a:ext cx="5018175" cy="3843250"/>
            <a:chOff x="301542" y="854925"/>
            <a:chExt cx="4139042" cy="3119015"/>
          </a:xfrm>
        </p:grpSpPr>
        <p:pic>
          <p:nvPicPr>
            <p:cNvPr id="340" name="Google Shape;340;p36"/>
            <p:cNvPicPr preferRelativeResize="0"/>
            <p:nvPr/>
          </p:nvPicPr>
          <p:blipFill rotWithShape="1">
            <a:blip r:embed="rId3">
              <a:alphaModFix/>
            </a:blip>
            <a:srcRect b="2224" l="0" r="4761" t="8064"/>
            <a:stretch/>
          </p:blipFill>
          <p:spPr>
            <a:xfrm>
              <a:off x="301542" y="854925"/>
              <a:ext cx="4139042" cy="31190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36"/>
            <p:cNvSpPr txBox="1"/>
            <p:nvPr/>
          </p:nvSpPr>
          <p:spPr>
            <a:xfrm>
              <a:off x="2210700" y="3057300"/>
              <a:ext cx="1954500" cy="572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Stars: single-physics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Circles: multi-physics</a:t>
              </a:r>
              <a:endParaRPr/>
            </a:p>
          </p:txBody>
        </p:sp>
      </p:grpSp>
      <p:sp>
        <p:nvSpPr>
          <p:cNvPr id="342" name="Google Shape;342;p36"/>
          <p:cNvSpPr txBox="1"/>
          <p:nvPr/>
        </p:nvSpPr>
        <p:spPr>
          <a:xfrm>
            <a:off x="6317025" y="4257100"/>
            <a:ext cx="1548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Credit: Jake Vancil (CIWRO)</a:t>
            </a:r>
            <a:endParaRPr sz="800"/>
          </a:p>
        </p:txBody>
      </p:sp>
      <p:pic>
        <p:nvPicPr>
          <p:cNvPr descr="spclogo" id="343" name="Google Shape;34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7"/>
          <p:cNvPicPr preferRelativeResize="0"/>
          <p:nvPr/>
        </p:nvPicPr>
        <p:blipFill rotWithShape="1">
          <a:blip r:embed="rId3">
            <a:alphaModFix/>
          </a:blip>
          <a:srcRect b="2596" l="0" r="4897" t="8483"/>
          <a:stretch/>
        </p:blipFill>
        <p:spPr>
          <a:xfrm>
            <a:off x="3938550" y="1119200"/>
            <a:ext cx="5079996" cy="37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7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12z RRFS Ensemble Physics (Day 1): Member Perf.</a:t>
            </a:r>
            <a:endParaRPr/>
          </a:p>
        </p:txBody>
      </p:sp>
      <p:sp>
        <p:nvSpPr>
          <p:cNvPr id="350" name="Google Shape;350;p37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Clearly, the perturbed physics members are closely clustered as the worst performers (blue circles)</a:t>
            </a:r>
            <a:endParaRPr>
              <a:solidFill>
                <a:srgbClr val="674EA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Thus, using a poorer performing physics suite (especially GFS EDMF PBL scheme) in 6 of 10 members puts the multi-phsyics RRFS ensemble at a disadvantage </a:t>
            </a:r>
            <a:endParaRPr/>
          </a:p>
        </p:txBody>
      </p:sp>
      <p:sp>
        <p:nvSpPr>
          <p:cNvPr id="351" name="Google Shape;351;p37"/>
          <p:cNvSpPr txBox="1"/>
          <p:nvPr/>
        </p:nvSpPr>
        <p:spPr>
          <a:xfrm>
            <a:off x="6305413" y="3815441"/>
            <a:ext cx="2369700" cy="70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</a:t>
            </a:r>
            <a:r>
              <a:rPr lang="en"/>
              <a:t>: single-physics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Blue: multi-physics</a:t>
            </a:r>
            <a:endParaRPr/>
          </a:p>
        </p:txBody>
      </p:sp>
      <p:sp>
        <p:nvSpPr>
          <p:cNvPr id="352" name="Google Shape;352;p37"/>
          <p:cNvSpPr txBox="1"/>
          <p:nvPr/>
        </p:nvSpPr>
        <p:spPr>
          <a:xfrm>
            <a:off x="6305425" y="4252550"/>
            <a:ext cx="1548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Credit: Jake Vancil (CIWRO)</a:t>
            </a:r>
            <a:endParaRPr sz="800"/>
          </a:p>
        </p:txBody>
      </p:sp>
      <p:pic>
        <p:nvPicPr>
          <p:cNvPr descr="spclogo" id="353" name="Google Shape;35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8"/>
          <p:cNvPicPr preferRelativeResize="0"/>
          <p:nvPr/>
        </p:nvPicPr>
        <p:blipFill rotWithShape="1">
          <a:blip r:embed="rId3">
            <a:alphaModFix/>
          </a:blip>
          <a:srcRect b="7357" l="7202" r="9052" t="8651"/>
          <a:stretch/>
        </p:blipFill>
        <p:spPr>
          <a:xfrm>
            <a:off x="4099808" y="1094025"/>
            <a:ext cx="4990493" cy="40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8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12z RRFS Time Lagging (Day 1): Storm Attributes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60" name="Google Shape;360;p38"/>
          <p:cNvSpPr txBox="1"/>
          <p:nvPr>
            <p:ph idx="1" type="body"/>
          </p:nvPr>
        </p:nvSpPr>
        <p:spPr>
          <a:xfrm>
            <a:off x="311700" y="1152475"/>
            <a:ext cx="3769500" cy="3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RRFS time-lagged ensembles had similar rating distributions to one another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the RRFS time-lagged ensembles had lower mean and median ratings than the </a:t>
            </a:r>
            <a:r>
              <a:rPr lang="en">
                <a:solidFill>
                  <a:srgbClr val="1C4587"/>
                </a:solidFill>
              </a:rPr>
              <a:t>HREF</a:t>
            </a:r>
            <a:endParaRPr>
              <a:solidFill>
                <a:srgbClr val="1C458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RRFS time-lagged ensembles being proposed to replace the HREF, this is concerning</a:t>
            </a:r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6708375" y="1440050"/>
            <a:ext cx="2282400" cy="3336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pclogo" id="362" name="Google Shape;36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38"/>
          <p:cNvCxnSpPr/>
          <p:nvPr/>
        </p:nvCxnSpPr>
        <p:spPr>
          <a:xfrm flipH="1" rot="10800000">
            <a:off x="4463776" y="3082375"/>
            <a:ext cx="4447500" cy="1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9"/>
          <p:cNvPicPr preferRelativeResize="0"/>
          <p:nvPr/>
        </p:nvPicPr>
        <p:blipFill rotWithShape="1">
          <a:blip r:embed="rId3">
            <a:alphaModFix/>
          </a:blip>
          <a:srcRect b="7349" l="7117" r="9144" t="8651"/>
          <a:stretch/>
        </p:blipFill>
        <p:spPr>
          <a:xfrm>
            <a:off x="4081200" y="1079090"/>
            <a:ext cx="5009100" cy="401943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9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38761D"/>
                </a:solidFill>
              </a:rPr>
              <a:t>12</a:t>
            </a:r>
            <a:r>
              <a:rPr lang="en">
                <a:solidFill>
                  <a:srgbClr val="38761D"/>
                </a:solidFill>
              </a:rPr>
              <a:t>Z RRFS Ens vs. HREF (Day 2): Storm Attributes</a:t>
            </a:r>
            <a:endParaRPr/>
          </a:p>
        </p:txBody>
      </p:sp>
      <p:sp>
        <p:nvSpPr>
          <p:cNvPr id="370" name="Google Shape;370;p39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of the more surprising and strongest results occurred with Day 2 forecasts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HREF has much higher rated Day 2 forecasts overall compared to RRFS </a:t>
            </a:r>
            <a:endParaRPr>
              <a:solidFill>
                <a:srgbClr val="674EA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of the RRFS configurations (physics, time-lagged) had a similar distribution of ratings for Day 2</a:t>
            </a:r>
            <a:endParaRPr/>
          </a:p>
        </p:txBody>
      </p:sp>
      <p:cxnSp>
        <p:nvCxnSpPr>
          <p:cNvPr id="371" name="Google Shape;371;p39"/>
          <p:cNvCxnSpPr/>
          <p:nvPr/>
        </p:nvCxnSpPr>
        <p:spPr>
          <a:xfrm flipH="1" rot="10800000">
            <a:off x="4493601" y="3082362"/>
            <a:ext cx="4447500" cy="1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descr="spclogo" id="372" name="Google Shape;37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/>
          <p:nvPr>
            <p:ph type="title"/>
          </p:nvPr>
        </p:nvSpPr>
        <p:spPr>
          <a:xfrm>
            <a:off x="311700" y="445025"/>
            <a:ext cx="859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and Conclusions</a:t>
            </a:r>
            <a:endParaRPr/>
          </a:p>
        </p:txBody>
      </p:sp>
      <p:sp>
        <p:nvSpPr>
          <p:cNvPr id="378" name="Google Shape;378;p40"/>
          <p:cNvSpPr txBox="1"/>
          <p:nvPr>
            <p:ph idx="1" type="body"/>
          </p:nvPr>
        </p:nvSpPr>
        <p:spPr>
          <a:xfrm>
            <a:off x="311700" y="1152475"/>
            <a:ext cx="8520600" cy="39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have been major strides in FV3 modeling at CAM scales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00Z HRRR was rated as performing better than the 00Z RRFS control member, but the 12Z runs were much closer in terms of 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Despite poorer-performing members in the HREF, the probabilistic guidance is more skillful and reliable than the RRFS ensemble, which tends to be underdispersive and overconfident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RRFS multi-physics ensemble is likely not optimally configured, owing to being comprised of a majority of poorer-performing members (w/ GFS PBL)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time-lagged RRFS ensembles were rated lower on Day 1 than the ensembles initialized at a single time and the HREF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HREF forecasts for Day 2 were rated much higher than all of the RRFS configurations for that period</a:t>
            </a:r>
            <a:endParaRPr/>
          </a:p>
        </p:txBody>
      </p:sp>
      <p:pic>
        <p:nvPicPr>
          <p:cNvPr descr="spclogo" id="379" name="Google Shape;37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Slides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112600" y="744575"/>
            <a:ext cx="8889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RRFS 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Deterministic Evaluations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descr="spclogo"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clogo"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2"/>
          <p:cNvPicPr preferRelativeResize="0"/>
          <p:nvPr/>
        </p:nvPicPr>
        <p:blipFill rotWithShape="1">
          <a:blip r:embed="rId3">
            <a:alphaModFix/>
          </a:blip>
          <a:srcRect b="7240" l="7116" r="8962" t="7977"/>
          <a:stretch/>
        </p:blipFill>
        <p:spPr>
          <a:xfrm>
            <a:off x="4207537" y="1152475"/>
            <a:ext cx="4882764" cy="394604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2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00Z Blinded Flagships (Day 1): Environment</a:t>
            </a:r>
            <a:r>
              <a:rPr lang="en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91" name="Google Shape;391;p42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Blinded Evaluation</a:t>
            </a:r>
            <a:endParaRPr b="1" i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HRRR also had highest mean rating for all environmental fields combined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RRFS had the second-highest mean rating for the environmental fields - SBCAPE was the lowest rated RRFS environmental field (not shown)</a:t>
            </a:r>
            <a:endParaRPr/>
          </a:p>
        </p:txBody>
      </p:sp>
      <p:pic>
        <p:nvPicPr>
          <p:cNvPr descr="spclogo" id="392" name="Google Shape;39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3"/>
          <p:cNvPicPr preferRelativeResize="0"/>
          <p:nvPr/>
        </p:nvPicPr>
        <p:blipFill rotWithShape="1">
          <a:blip r:embed="rId3">
            <a:alphaModFix/>
          </a:blip>
          <a:srcRect b="7580" l="7118" r="9324" t="8653"/>
          <a:stretch/>
        </p:blipFill>
        <p:spPr>
          <a:xfrm>
            <a:off x="4170135" y="1152475"/>
            <a:ext cx="4920314" cy="394604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00Z Blinded Flagships (Day 2): Reflectivity</a:t>
            </a:r>
            <a:r>
              <a:rPr lang="en"/>
              <a:t> </a:t>
            </a:r>
            <a:endParaRPr/>
          </a:p>
        </p:txBody>
      </p:sp>
      <p:sp>
        <p:nvSpPr>
          <p:cNvPr id="399" name="Google Shape;399;p43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Blinded Evaluation</a:t>
            </a:r>
            <a:endParaRPr b="1" i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HRRR for full Day 2, so replaced with NAM Nest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Rating distributions were more similar across the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slight edge in the mean rating to NSSL MPAS actually over the RRFS</a:t>
            </a:r>
            <a:endParaRPr/>
          </a:p>
        </p:txBody>
      </p:sp>
      <p:pic>
        <p:nvPicPr>
          <p:cNvPr descr="spclogo" id="400" name="Google Shape;40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4"/>
          <p:cNvPicPr preferRelativeResize="0"/>
          <p:nvPr/>
        </p:nvPicPr>
        <p:blipFill rotWithShape="1">
          <a:blip r:embed="rId3">
            <a:alphaModFix/>
          </a:blip>
          <a:srcRect b="7580" l="7118" r="9324" t="8653"/>
          <a:stretch/>
        </p:blipFill>
        <p:spPr>
          <a:xfrm>
            <a:off x="4169979" y="1152475"/>
            <a:ext cx="4920322" cy="394604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4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00Z Blinded Flagships (Day 2): Environment</a:t>
            </a:r>
            <a:endParaRPr/>
          </a:p>
        </p:txBody>
      </p:sp>
      <p:sp>
        <p:nvSpPr>
          <p:cNvPr id="407" name="Google Shape;407;p44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Blinded Evaluation</a:t>
            </a:r>
            <a:endParaRPr b="1" i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RRFS had highest mean rating for all environmental fields combined, but there is strong overlap in the distributions with NSSL MPAS and NAM Nest </a:t>
            </a:r>
            <a:endParaRPr/>
          </a:p>
        </p:txBody>
      </p:sp>
      <p:pic>
        <p:nvPicPr>
          <p:cNvPr descr="spclogo" id="408" name="Google Shape;40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5"/>
          <p:cNvPicPr preferRelativeResize="0"/>
          <p:nvPr/>
        </p:nvPicPr>
        <p:blipFill rotWithShape="1">
          <a:blip r:embed="rId3">
            <a:alphaModFix/>
          </a:blip>
          <a:srcRect b="0" l="9616" r="0" t="0"/>
          <a:stretch/>
        </p:blipFill>
        <p:spPr>
          <a:xfrm>
            <a:off x="4344074" y="1016125"/>
            <a:ext cx="4746225" cy="3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5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12</a:t>
            </a:r>
            <a:r>
              <a:rPr lang="en">
                <a:solidFill>
                  <a:srgbClr val="0000FF"/>
                </a:solidFill>
              </a:rPr>
              <a:t>Z RRFS Control vs. HRRR (Day 1): Environment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15" name="Google Shape;415;p45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12Z environment fields, the distributions are also shifted toward the middle (“Models performed about the same”)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DD99"/>
                </a:solidFill>
              </a:rPr>
              <a:t>SBCAPE</a:t>
            </a:r>
            <a:r>
              <a:rPr lang="en"/>
              <a:t> forecasts were the most common environmental field to be favored for the HRRR</a:t>
            </a:r>
            <a:endParaRPr/>
          </a:p>
        </p:txBody>
      </p:sp>
      <p:pic>
        <p:nvPicPr>
          <p:cNvPr descr="spclogo" id="416" name="Google Shape;41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5"/>
          <p:cNvSpPr txBox="1"/>
          <p:nvPr/>
        </p:nvSpPr>
        <p:spPr>
          <a:xfrm rot="-5400000">
            <a:off x="3726675" y="2127100"/>
            <a:ext cx="10089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Better</a:t>
            </a:r>
            <a:endParaRPr b="1" sz="1300"/>
          </a:p>
        </p:txBody>
      </p:sp>
      <p:sp>
        <p:nvSpPr>
          <p:cNvPr id="418" name="Google Shape;418;p45"/>
          <p:cNvSpPr txBox="1"/>
          <p:nvPr/>
        </p:nvSpPr>
        <p:spPr>
          <a:xfrm rot="-5400000">
            <a:off x="3729825" y="3320575"/>
            <a:ext cx="10026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Worse</a:t>
            </a:r>
            <a:endParaRPr b="1" sz="1300"/>
          </a:p>
        </p:txBody>
      </p:sp>
      <p:cxnSp>
        <p:nvCxnSpPr>
          <p:cNvPr id="419" name="Google Shape;419;p45"/>
          <p:cNvCxnSpPr/>
          <p:nvPr/>
        </p:nvCxnSpPr>
        <p:spPr>
          <a:xfrm>
            <a:off x="4039950" y="2860675"/>
            <a:ext cx="308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0" name="Google Shape;420;p45"/>
          <p:cNvCxnSpPr/>
          <p:nvPr/>
        </p:nvCxnSpPr>
        <p:spPr>
          <a:xfrm>
            <a:off x="4209638" y="3962125"/>
            <a:ext cx="6000" cy="501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1" name="Google Shape;421;p45"/>
          <p:cNvCxnSpPr/>
          <p:nvPr/>
        </p:nvCxnSpPr>
        <p:spPr>
          <a:xfrm flipH="1" rot="10800000">
            <a:off x="4231125" y="1296700"/>
            <a:ext cx="1800" cy="438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RRFS Ensemble Physics: Subjective Evaluation</a:t>
            </a:r>
            <a:endParaRPr/>
          </a:p>
        </p:txBody>
      </p:sp>
      <p:sp>
        <p:nvSpPr>
          <p:cNvPr id="427" name="Google Shape;427;p46"/>
          <p:cNvSpPr txBox="1"/>
          <p:nvPr>
            <p:ph idx="1" type="body"/>
          </p:nvPr>
        </p:nvSpPr>
        <p:spPr>
          <a:xfrm>
            <a:off x="311700" y="1152475"/>
            <a:ext cx="8520600" cy="38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 subjective comparison of RRFS single-physics to multi-physics for 38 forecasts between May 1 - June 17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Focused on 24-h </a:t>
            </a:r>
            <a:r>
              <a:rPr b="1" i="1" lang="en"/>
              <a:t>updraft helicity</a:t>
            </a:r>
            <a:r>
              <a:rPr lang="en"/>
              <a:t> and </a:t>
            </a:r>
            <a:r>
              <a:rPr b="1" i="1" lang="en"/>
              <a:t>updraft speed</a:t>
            </a:r>
            <a:r>
              <a:rPr lang="en"/>
              <a:t> probabilities for severe weather forecasting valid for the convective day from the 12Z cycle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Overall, the forecasts were very similar - often not different enough to result in a change to a severe weather outlook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 using 5-Point Likert Scale shown by number of ratings: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</a:t>
            </a:r>
            <a:r>
              <a:rPr b="1" lang="en"/>
              <a:t>0:</a:t>
            </a:r>
            <a:r>
              <a:rPr lang="en"/>
              <a:t>  Multi-Physics </a:t>
            </a:r>
            <a:r>
              <a:rPr i="1" lang="en"/>
              <a:t>Much Worse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</a:t>
            </a:r>
            <a:r>
              <a:rPr b="1" lang="en"/>
              <a:t>2:</a:t>
            </a:r>
            <a:r>
              <a:rPr lang="en"/>
              <a:t>  Multi-Physics </a:t>
            </a:r>
            <a:r>
              <a:rPr i="1" lang="en"/>
              <a:t>Slightly Worse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30:</a:t>
            </a:r>
            <a:r>
              <a:rPr lang="en"/>
              <a:t> Multi-Physics </a:t>
            </a:r>
            <a:r>
              <a:rPr i="1" lang="en"/>
              <a:t>About the Same </a:t>
            </a:r>
            <a:r>
              <a:rPr lang="en"/>
              <a:t>as Single-Physics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</a:t>
            </a:r>
            <a:r>
              <a:rPr b="1" lang="en"/>
              <a:t>6:</a:t>
            </a:r>
            <a:r>
              <a:rPr lang="en"/>
              <a:t>  Multi-Physics </a:t>
            </a:r>
            <a:r>
              <a:rPr i="1" lang="en"/>
              <a:t>Slightly Better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</a:t>
            </a:r>
            <a:r>
              <a:rPr b="1" lang="en"/>
              <a:t>0:</a:t>
            </a:r>
            <a:r>
              <a:rPr lang="en"/>
              <a:t>  Multi-Physics </a:t>
            </a:r>
            <a:r>
              <a:rPr i="1" lang="en"/>
              <a:t>Much Better</a:t>
            </a:r>
            <a:endParaRPr i="1"/>
          </a:p>
        </p:txBody>
      </p:sp>
      <p:pic>
        <p:nvPicPr>
          <p:cNvPr descr="spclogo" id="428" name="Google Shape;42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RRFS Ensemble Physics: Examples</a:t>
            </a:r>
            <a:endParaRPr/>
          </a:p>
        </p:txBody>
      </p:sp>
      <p:grpSp>
        <p:nvGrpSpPr>
          <p:cNvPr id="434" name="Google Shape;434;p47"/>
          <p:cNvGrpSpPr/>
          <p:nvPr/>
        </p:nvGrpSpPr>
        <p:grpSpPr>
          <a:xfrm>
            <a:off x="3355725" y="1348302"/>
            <a:ext cx="1806293" cy="3380623"/>
            <a:chOff x="3599675" y="1348302"/>
            <a:chExt cx="1806293" cy="3380623"/>
          </a:xfrm>
        </p:grpSpPr>
        <p:pic>
          <p:nvPicPr>
            <p:cNvPr id="435" name="Google Shape;435;p47"/>
            <p:cNvPicPr preferRelativeResize="0"/>
            <p:nvPr/>
          </p:nvPicPr>
          <p:blipFill rotWithShape="1">
            <a:blip r:embed="rId3">
              <a:alphaModFix/>
            </a:blip>
            <a:srcRect b="20411" l="2856" r="72064" t="16647"/>
            <a:stretch/>
          </p:blipFill>
          <p:spPr>
            <a:xfrm>
              <a:off x="3599675" y="1348302"/>
              <a:ext cx="1806293" cy="2743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6" name="Google Shape;436;p47"/>
            <p:cNvCxnSpPr>
              <a:stCxn id="437" idx="0"/>
            </p:cNvCxnSpPr>
            <p:nvPr/>
          </p:nvCxnSpPr>
          <p:spPr>
            <a:xfrm rot="10800000">
              <a:off x="4185550" y="3563125"/>
              <a:ext cx="183300" cy="765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8" name="Google Shape;438;p47"/>
            <p:cNvCxnSpPr>
              <a:stCxn id="437" idx="0"/>
            </p:cNvCxnSpPr>
            <p:nvPr/>
          </p:nvCxnSpPr>
          <p:spPr>
            <a:xfrm flipH="1" rot="10800000">
              <a:off x="4368850" y="3434425"/>
              <a:ext cx="37200" cy="894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37" name="Google Shape;437;p47"/>
            <p:cNvSpPr txBox="1"/>
            <p:nvPr/>
          </p:nvSpPr>
          <p:spPr>
            <a:xfrm>
              <a:off x="3696250" y="4328725"/>
              <a:ext cx="1345200" cy="400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Higher Probs</a:t>
              </a:r>
              <a:endParaRPr/>
            </a:p>
          </p:txBody>
        </p:sp>
      </p:grpSp>
      <p:grpSp>
        <p:nvGrpSpPr>
          <p:cNvPr id="439" name="Google Shape;439;p47"/>
          <p:cNvGrpSpPr/>
          <p:nvPr/>
        </p:nvGrpSpPr>
        <p:grpSpPr>
          <a:xfrm>
            <a:off x="7186325" y="1348311"/>
            <a:ext cx="1806082" cy="3380614"/>
            <a:chOff x="7323700" y="1348311"/>
            <a:chExt cx="1806082" cy="3380614"/>
          </a:xfrm>
        </p:grpSpPr>
        <p:pic>
          <p:nvPicPr>
            <p:cNvPr id="440" name="Google Shape;440;p47"/>
            <p:cNvPicPr preferRelativeResize="0"/>
            <p:nvPr/>
          </p:nvPicPr>
          <p:blipFill rotWithShape="1">
            <a:blip r:embed="rId4">
              <a:alphaModFix/>
            </a:blip>
            <a:srcRect b="20279" l="2960" r="72036" t="16859"/>
            <a:stretch/>
          </p:blipFill>
          <p:spPr>
            <a:xfrm>
              <a:off x="7323700" y="1348311"/>
              <a:ext cx="1806082" cy="2743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1" name="Google Shape;441;p47"/>
            <p:cNvCxnSpPr>
              <a:stCxn id="442" idx="0"/>
            </p:cNvCxnSpPr>
            <p:nvPr/>
          </p:nvCxnSpPr>
          <p:spPr>
            <a:xfrm rot="10800000">
              <a:off x="7677250" y="3341425"/>
              <a:ext cx="522000" cy="987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42" name="Google Shape;442;p47"/>
            <p:cNvSpPr txBox="1"/>
            <p:nvPr/>
          </p:nvSpPr>
          <p:spPr>
            <a:xfrm>
              <a:off x="7323700" y="4328725"/>
              <a:ext cx="1751100" cy="400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Much Lower Probs</a:t>
              </a:r>
              <a:endParaRPr/>
            </a:p>
          </p:txBody>
        </p:sp>
      </p:grpSp>
      <p:pic>
        <p:nvPicPr>
          <p:cNvPr id="443" name="Google Shape;443;p47"/>
          <p:cNvPicPr preferRelativeResize="0"/>
          <p:nvPr/>
        </p:nvPicPr>
        <p:blipFill rotWithShape="1">
          <a:blip r:embed="rId5">
            <a:alphaModFix/>
          </a:blip>
          <a:srcRect b="20315" l="3083" r="72133" t="16826"/>
          <a:stretch/>
        </p:blipFill>
        <p:spPr>
          <a:xfrm>
            <a:off x="5279150" y="1348300"/>
            <a:ext cx="1790054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7"/>
          <p:cNvSpPr txBox="1"/>
          <p:nvPr/>
        </p:nvSpPr>
        <p:spPr>
          <a:xfrm>
            <a:off x="5396338" y="4328725"/>
            <a:ext cx="15471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ower Probs</a:t>
            </a:r>
            <a:endParaRPr/>
          </a:p>
        </p:txBody>
      </p:sp>
      <p:cxnSp>
        <p:nvCxnSpPr>
          <p:cNvPr id="445" name="Google Shape;445;p47"/>
          <p:cNvCxnSpPr>
            <a:stCxn id="444" idx="0"/>
          </p:cNvCxnSpPr>
          <p:nvPr/>
        </p:nvCxnSpPr>
        <p:spPr>
          <a:xfrm rot="10800000">
            <a:off x="5952988" y="3777925"/>
            <a:ext cx="216900" cy="55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6" name="Google Shape;446;p47"/>
          <p:cNvCxnSpPr>
            <a:stCxn id="444" idx="0"/>
          </p:cNvCxnSpPr>
          <p:nvPr/>
        </p:nvCxnSpPr>
        <p:spPr>
          <a:xfrm flipH="1" rot="10800000">
            <a:off x="6169888" y="3026425"/>
            <a:ext cx="362700" cy="130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" name="Google Shape;447;p47"/>
          <p:cNvCxnSpPr>
            <a:stCxn id="444" idx="0"/>
          </p:cNvCxnSpPr>
          <p:nvPr/>
        </p:nvCxnSpPr>
        <p:spPr>
          <a:xfrm rot="10800000">
            <a:off x="5988688" y="2940625"/>
            <a:ext cx="181200" cy="138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8" name="Google Shape;448;p47"/>
          <p:cNvSpPr txBox="1"/>
          <p:nvPr>
            <p:ph idx="1" type="body"/>
          </p:nvPr>
        </p:nvSpPr>
        <p:spPr>
          <a:xfrm>
            <a:off x="311700" y="1152475"/>
            <a:ext cx="2972400" cy="38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Before May 12, multi-physics RRFS (RRFSphys; bottom row) commonly had higher peak neighborhood ensemble probabilities than the single-physics RRFS (RRFS; top row)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After May 12, the behavior seemed to change to the expected result - lower probs in the multi-physics RRFS</a:t>
            </a:r>
            <a:endParaRPr/>
          </a:p>
        </p:txBody>
      </p:sp>
      <p:sp>
        <p:nvSpPr>
          <p:cNvPr id="449" name="Google Shape;449;p47"/>
          <p:cNvSpPr txBox="1"/>
          <p:nvPr/>
        </p:nvSpPr>
        <p:spPr>
          <a:xfrm>
            <a:off x="4028805" y="4728925"/>
            <a:ext cx="42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24-h NMEP of Updraft Speed &gt;20 m/s</a:t>
            </a:r>
            <a:endParaRPr b="1"/>
          </a:p>
        </p:txBody>
      </p:sp>
      <p:sp>
        <p:nvSpPr>
          <p:cNvPr id="450" name="Google Shape;450;p47"/>
          <p:cNvSpPr txBox="1"/>
          <p:nvPr/>
        </p:nvSpPr>
        <p:spPr>
          <a:xfrm>
            <a:off x="3355725" y="1058925"/>
            <a:ext cx="563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</a:t>
            </a:r>
            <a:r>
              <a:rPr b="1" lang="en"/>
              <a:t>May 5                             May 29                         May 14</a:t>
            </a:r>
            <a:r>
              <a:rPr lang="en"/>
              <a:t>		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8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HWT SFE</a:t>
            </a:r>
            <a:r>
              <a:rPr lang="en"/>
              <a:t>: 12z Day 2 RRFS Physics &amp; TL vs. HREF</a:t>
            </a:r>
            <a:endParaRPr/>
          </a:p>
        </p:txBody>
      </p:sp>
      <p:pic>
        <p:nvPicPr>
          <p:cNvPr id="456" name="Google Shape;456;p48"/>
          <p:cNvPicPr preferRelativeResize="0"/>
          <p:nvPr/>
        </p:nvPicPr>
        <p:blipFill rotWithShape="1">
          <a:blip r:embed="rId3">
            <a:alphaModFix/>
          </a:blip>
          <a:srcRect b="7349" l="7117" r="9144" t="8651"/>
          <a:stretch/>
        </p:blipFill>
        <p:spPr>
          <a:xfrm>
            <a:off x="4081200" y="1079090"/>
            <a:ext cx="5009100" cy="4019436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8"/>
          <p:cNvSpPr txBox="1"/>
          <p:nvPr>
            <p:ph idx="1" type="body"/>
          </p:nvPr>
        </p:nvSpPr>
        <p:spPr>
          <a:xfrm>
            <a:off x="311700" y="1152475"/>
            <a:ext cx="3769500" cy="3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Day 2 forecasts, the</a:t>
            </a:r>
            <a:r>
              <a:rPr lang="en"/>
              <a:t> </a:t>
            </a:r>
            <a:r>
              <a:rPr lang="en">
                <a:solidFill>
                  <a:srgbClr val="0B5394"/>
                </a:solidFill>
              </a:rPr>
              <a:t> </a:t>
            </a:r>
            <a:r>
              <a:rPr lang="en">
                <a:solidFill>
                  <a:srgbClr val="FF9900"/>
                </a:solidFill>
              </a:rPr>
              <a:t>single-physics RRFS</a:t>
            </a:r>
            <a:r>
              <a:rPr lang="en"/>
              <a:t> and </a:t>
            </a:r>
            <a:r>
              <a:rPr lang="en">
                <a:solidFill>
                  <a:srgbClr val="674EA7"/>
                </a:solidFill>
              </a:rPr>
              <a:t>multi-physics RRFSphys </a:t>
            </a:r>
            <a:r>
              <a:rPr lang="en"/>
              <a:t>had similar mean ratings among SFE participants, but the </a:t>
            </a:r>
            <a:r>
              <a:rPr lang="en">
                <a:solidFill>
                  <a:srgbClr val="674EA7"/>
                </a:solidFill>
              </a:rPr>
              <a:t>multi-physics RRFSphys </a:t>
            </a:r>
            <a:r>
              <a:rPr lang="en"/>
              <a:t>had a bi-modal distribution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3D85C6"/>
                </a:solidFill>
              </a:rPr>
              <a:t>HREF</a:t>
            </a:r>
            <a:r>
              <a:rPr lang="en"/>
              <a:t> mean rating by SFE participants was statistically significantly higher than all of the RRFS configurations for Day 2 </a:t>
            </a:r>
            <a:endParaRPr/>
          </a:p>
        </p:txBody>
      </p:sp>
      <p:sp>
        <p:nvSpPr>
          <p:cNvPr id="458" name="Google Shape;458;p48"/>
          <p:cNvSpPr/>
          <p:nvPr/>
        </p:nvSpPr>
        <p:spPr>
          <a:xfrm>
            <a:off x="5205925" y="1745800"/>
            <a:ext cx="1485600" cy="3176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7540" l="6947" r="8834" t="8298"/>
          <a:stretch/>
        </p:blipFill>
        <p:spPr>
          <a:xfrm>
            <a:off x="4081200" y="1094016"/>
            <a:ext cx="5009100" cy="400450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00Z RRFS Control vs. HRRR DA (1-6 hours)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HRRR short-term composite reflectivity forecasts (1-h &amp; 6-h) had higher ratings than those from the RRFS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1-h forecasts from the RRFS had an especially high bias in intensity and coverage of reflectivity</a:t>
            </a:r>
            <a:endParaRPr/>
          </a:p>
        </p:txBody>
      </p:sp>
      <p:pic>
        <p:nvPicPr>
          <p:cNvPr descr="spclogo" id="79" name="Google Shape;7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4521625" y="4237175"/>
            <a:ext cx="9303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HRRR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F01</a:t>
            </a:r>
            <a:endParaRPr b="1"/>
          </a:p>
        </p:txBody>
      </p:sp>
      <p:sp>
        <p:nvSpPr>
          <p:cNvPr id="81" name="Google Shape;81;p16"/>
          <p:cNvSpPr txBox="1"/>
          <p:nvPr/>
        </p:nvSpPr>
        <p:spPr>
          <a:xfrm>
            <a:off x="5664625" y="4237175"/>
            <a:ext cx="9303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RRFS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F01</a:t>
            </a:r>
            <a:endParaRPr b="1"/>
          </a:p>
        </p:txBody>
      </p:sp>
      <p:sp>
        <p:nvSpPr>
          <p:cNvPr id="82" name="Google Shape;82;p16"/>
          <p:cNvSpPr txBox="1"/>
          <p:nvPr/>
        </p:nvSpPr>
        <p:spPr>
          <a:xfrm>
            <a:off x="6819450" y="4243100"/>
            <a:ext cx="9303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HRRR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F06</a:t>
            </a:r>
            <a:endParaRPr b="1"/>
          </a:p>
        </p:txBody>
      </p:sp>
      <p:sp>
        <p:nvSpPr>
          <p:cNvPr id="83" name="Google Shape;83;p16"/>
          <p:cNvSpPr txBox="1"/>
          <p:nvPr/>
        </p:nvSpPr>
        <p:spPr>
          <a:xfrm>
            <a:off x="7962450" y="4243100"/>
            <a:ext cx="9303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RRFS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F06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32138" l="1922" r="21472" t="40786"/>
          <a:stretch/>
        </p:blipFill>
        <p:spPr>
          <a:xfrm>
            <a:off x="116500" y="2721134"/>
            <a:ext cx="8778601" cy="231014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00Z RRFS Control vs. HRRR DA (1-6 hours)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459100" cy="13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While neither HRRR nor RRFS are particularly accurate in depicting the derecho-producing MCS in this 1-h forecast, the overly intense reflectivity in the leading convective line and spurious storms in the RRFS are concerning</a:t>
            </a:r>
            <a:endParaRPr/>
          </a:p>
        </p:txBody>
      </p:sp>
      <p:pic>
        <p:nvPicPr>
          <p:cNvPr descr="spclogo" id="91" name="Google Shape;9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116400" y="2897875"/>
            <a:ext cx="6993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RRFS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F01</a:t>
            </a:r>
            <a:endParaRPr b="1"/>
          </a:p>
        </p:txBody>
      </p:sp>
      <p:sp>
        <p:nvSpPr>
          <p:cNvPr id="93" name="Google Shape;93;p17"/>
          <p:cNvSpPr txBox="1"/>
          <p:nvPr/>
        </p:nvSpPr>
        <p:spPr>
          <a:xfrm>
            <a:off x="183525" y="2897875"/>
            <a:ext cx="6993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HRRR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F01</a:t>
            </a:r>
            <a:endParaRPr b="1"/>
          </a:p>
        </p:txBody>
      </p:sp>
      <p:sp>
        <p:nvSpPr>
          <p:cNvPr id="94" name="Google Shape;94;p17"/>
          <p:cNvSpPr txBox="1"/>
          <p:nvPr/>
        </p:nvSpPr>
        <p:spPr>
          <a:xfrm>
            <a:off x="6073300" y="2897875"/>
            <a:ext cx="6993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MRMS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OBS</a:t>
            </a:r>
            <a:endParaRPr b="1"/>
          </a:p>
        </p:txBody>
      </p:sp>
      <p:sp>
        <p:nvSpPr>
          <p:cNvPr id="95" name="Google Shape;95;p17"/>
          <p:cNvSpPr txBox="1"/>
          <p:nvPr/>
        </p:nvSpPr>
        <p:spPr>
          <a:xfrm>
            <a:off x="3718725" y="4358850"/>
            <a:ext cx="633300" cy="37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Spurious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Storms</a:t>
            </a:r>
            <a:endParaRPr sz="1200"/>
          </a:p>
        </p:txBody>
      </p:sp>
      <p:sp>
        <p:nvSpPr>
          <p:cNvPr id="96" name="Google Shape;96;p17"/>
          <p:cNvSpPr/>
          <p:nvPr/>
        </p:nvSpPr>
        <p:spPr>
          <a:xfrm>
            <a:off x="5142100" y="3830500"/>
            <a:ext cx="193500" cy="208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4717325" y="4440100"/>
            <a:ext cx="253500" cy="208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5209175" y="4391300"/>
            <a:ext cx="350400" cy="208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" name="Google Shape;99;p17"/>
          <p:cNvCxnSpPr>
            <a:stCxn id="95" idx="3"/>
            <a:endCxn id="96" idx="3"/>
          </p:cNvCxnSpPr>
          <p:nvPr/>
        </p:nvCxnSpPr>
        <p:spPr>
          <a:xfrm flipH="1" rot="10800000">
            <a:off x="4352025" y="4008750"/>
            <a:ext cx="818400" cy="5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7"/>
          <p:cNvCxnSpPr>
            <a:stCxn id="95" idx="3"/>
            <a:endCxn id="98" idx="1"/>
          </p:cNvCxnSpPr>
          <p:nvPr/>
        </p:nvCxnSpPr>
        <p:spPr>
          <a:xfrm flipH="1" rot="10800000">
            <a:off x="4352025" y="4421850"/>
            <a:ext cx="908400" cy="12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7"/>
          <p:cNvCxnSpPr>
            <a:stCxn id="95" idx="3"/>
            <a:endCxn id="97" idx="2"/>
          </p:cNvCxnSpPr>
          <p:nvPr/>
        </p:nvCxnSpPr>
        <p:spPr>
          <a:xfrm flipH="1" rot="10800000">
            <a:off x="4352025" y="4544550"/>
            <a:ext cx="3654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" name="Google Shape;102;p17"/>
          <p:cNvSpPr txBox="1"/>
          <p:nvPr/>
        </p:nvSpPr>
        <p:spPr>
          <a:xfrm>
            <a:off x="3491050" y="3875500"/>
            <a:ext cx="633300" cy="37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Overly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Intense</a:t>
            </a:r>
            <a:endParaRPr sz="1200"/>
          </a:p>
        </p:txBody>
      </p:sp>
      <p:cxnSp>
        <p:nvCxnSpPr>
          <p:cNvPr id="103" name="Google Shape;103;p17"/>
          <p:cNvCxnSpPr>
            <a:stCxn id="102" idx="3"/>
          </p:cNvCxnSpPr>
          <p:nvPr/>
        </p:nvCxnSpPr>
        <p:spPr>
          <a:xfrm flipH="1" rot="10800000">
            <a:off x="4124350" y="3636700"/>
            <a:ext cx="801600" cy="42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0" l="9395" r="0" t="0"/>
          <a:stretch/>
        </p:blipFill>
        <p:spPr>
          <a:xfrm>
            <a:off x="4344075" y="1017725"/>
            <a:ext cx="4746225" cy="380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00Z RRFS Control vs. HRRR (Day 1): Storm Attributes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311700" y="1152475"/>
            <a:ext cx="3769500" cy="3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00Z storm-attribute fields, the HRRR was rated slightly better for </a:t>
            </a:r>
            <a:r>
              <a:rPr lang="en">
                <a:solidFill>
                  <a:srgbClr val="FF0000"/>
                </a:solidFill>
              </a:rPr>
              <a:t>simulated reflectivity/UH</a:t>
            </a:r>
            <a:r>
              <a:rPr lang="en"/>
              <a:t>, </a:t>
            </a:r>
            <a:r>
              <a:rPr lang="en">
                <a:solidFill>
                  <a:srgbClr val="674EA7"/>
                </a:solidFill>
              </a:rPr>
              <a:t>updraft speed</a:t>
            </a:r>
            <a:r>
              <a:rPr lang="en"/>
              <a:t>, and </a:t>
            </a:r>
            <a:r>
              <a:rPr lang="en">
                <a:solidFill>
                  <a:srgbClr val="38761D"/>
                </a:solidFill>
              </a:rPr>
              <a:t>QPF </a:t>
            </a:r>
            <a:endParaRPr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Meanwhile, the RRFS was very slightly favored for severe convective </a:t>
            </a:r>
            <a:r>
              <a:rPr lang="en">
                <a:solidFill>
                  <a:srgbClr val="3C78D8"/>
                </a:solidFill>
              </a:rPr>
              <a:t>10-m winds</a:t>
            </a:r>
            <a:endParaRPr>
              <a:solidFill>
                <a:srgbClr val="3C78D8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common comments were that the RRFS developed storms that were too intense and numerous/widespread</a:t>
            </a:r>
            <a:endParaRPr/>
          </a:p>
        </p:txBody>
      </p:sp>
      <p:pic>
        <p:nvPicPr>
          <p:cNvPr descr="spclogo" id="111" name="Google Shape;11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 rot="-5400000">
            <a:off x="3726675" y="2127100"/>
            <a:ext cx="10089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Better</a:t>
            </a:r>
            <a:endParaRPr b="1" sz="1300"/>
          </a:p>
        </p:txBody>
      </p:sp>
      <p:sp>
        <p:nvSpPr>
          <p:cNvPr id="113" name="Google Shape;113;p18"/>
          <p:cNvSpPr txBox="1"/>
          <p:nvPr/>
        </p:nvSpPr>
        <p:spPr>
          <a:xfrm rot="-5400000">
            <a:off x="3729825" y="3320575"/>
            <a:ext cx="10026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</a:t>
            </a:r>
            <a:r>
              <a:rPr b="1" lang="en" sz="1300"/>
              <a:t>Worse</a:t>
            </a:r>
            <a:endParaRPr b="1" sz="1300"/>
          </a:p>
        </p:txBody>
      </p:sp>
      <p:cxnSp>
        <p:nvCxnSpPr>
          <p:cNvPr id="114" name="Google Shape;114;p18"/>
          <p:cNvCxnSpPr/>
          <p:nvPr/>
        </p:nvCxnSpPr>
        <p:spPr>
          <a:xfrm>
            <a:off x="4039950" y="2860675"/>
            <a:ext cx="308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4209638" y="3962125"/>
            <a:ext cx="6000" cy="501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8"/>
          <p:cNvCxnSpPr/>
          <p:nvPr/>
        </p:nvCxnSpPr>
        <p:spPr>
          <a:xfrm flipH="1" rot="10800000">
            <a:off x="4231125" y="1296700"/>
            <a:ext cx="1800" cy="438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59141" l="1730" r="21352" t="14053"/>
          <a:stretch/>
        </p:blipFill>
        <p:spPr>
          <a:xfrm>
            <a:off x="76425" y="2708075"/>
            <a:ext cx="8778241" cy="2282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00Z RRFS Control vs. HRRR (Day 1): Storm Attributes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11700" y="1152475"/>
            <a:ext cx="8459100" cy="13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HRRR has a much better forecast than the RRFS control for the derecho-producing MCS across eastern Kansas from the 00Z-initialized run on 9 May 2023</a:t>
            </a:r>
            <a:endParaRPr/>
          </a:p>
        </p:txBody>
      </p:sp>
      <p:pic>
        <p:nvPicPr>
          <p:cNvPr descr="spclogo" id="124" name="Google Shape;1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3116400" y="2897875"/>
            <a:ext cx="6993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RRFS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F20</a:t>
            </a:r>
            <a:endParaRPr b="1"/>
          </a:p>
        </p:txBody>
      </p:sp>
      <p:sp>
        <p:nvSpPr>
          <p:cNvPr id="126" name="Google Shape;126;p19"/>
          <p:cNvSpPr txBox="1"/>
          <p:nvPr/>
        </p:nvSpPr>
        <p:spPr>
          <a:xfrm>
            <a:off x="183525" y="2897875"/>
            <a:ext cx="6993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HRRR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F20</a:t>
            </a:r>
            <a:endParaRPr b="1"/>
          </a:p>
        </p:txBody>
      </p:sp>
      <p:sp>
        <p:nvSpPr>
          <p:cNvPr id="127" name="Google Shape;127;p19"/>
          <p:cNvSpPr txBox="1"/>
          <p:nvPr/>
        </p:nvSpPr>
        <p:spPr>
          <a:xfrm>
            <a:off x="6073300" y="2897875"/>
            <a:ext cx="699300" cy="4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MRMS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OBS</a:t>
            </a:r>
            <a:endParaRPr b="1"/>
          </a:p>
        </p:txBody>
      </p:sp>
      <p:sp>
        <p:nvSpPr>
          <p:cNvPr id="128" name="Google Shape;128;p19"/>
          <p:cNvSpPr/>
          <p:nvPr/>
        </p:nvSpPr>
        <p:spPr>
          <a:xfrm rot="-1826927">
            <a:off x="6995998" y="2967882"/>
            <a:ext cx="623954" cy="484625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 rot="-1826927">
            <a:off x="4063123" y="2967882"/>
            <a:ext cx="623954" cy="484625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 rot="-1826927">
            <a:off x="1130248" y="2967882"/>
            <a:ext cx="623954" cy="484625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8349" r="0" t="0"/>
          <a:stretch/>
        </p:blipFill>
        <p:spPr>
          <a:xfrm>
            <a:off x="4277624" y="1016125"/>
            <a:ext cx="4812675" cy="3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445025"/>
            <a:ext cx="877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00Z RRFS Control vs. HRRR (Day 1): Environment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00Z environment fields, slight edge to the HRRR for </a:t>
            </a:r>
            <a:r>
              <a:rPr lang="en">
                <a:solidFill>
                  <a:srgbClr val="F1C232"/>
                </a:solidFill>
              </a:rPr>
              <a:t>SBCAPE</a:t>
            </a:r>
            <a:r>
              <a:rPr lang="en"/>
              <a:t>, </a:t>
            </a:r>
            <a:r>
              <a:rPr lang="en">
                <a:solidFill>
                  <a:srgbClr val="EA9999"/>
                </a:solidFill>
              </a:rPr>
              <a:t>2-m temperature</a:t>
            </a:r>
            <a:r>
              <a:rPr lang="en"/>
              <a:t>, and </a:t>
            </a:r>
            <a:r>
              <a:rPr lang="en">
                <a:solidFill>
                  <a:srgbClr val="99FF99"/>
                </a:solidFill>
              </a:rPr>
              <a:t>2-m dewpoint</a:t>
            </a:r>
            <a:r>
              <a:rPr lang="en"/>
              <a:t>.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1C232"/>
                </a:solidFill>
              </a:rPr>
              <a:t>SBCAPE</a:t>
            </a:r>
            <a:r>
              <a:rPr lang="en"/>
              <a:t> forecasts were the most common environmental field to be favored for the HRRR</a:t>
            </a:r>
            <a:endParaRPr/>
          </a:p>
        </p:txBody>
      </p:sp>
      <p:pic>
        <p:nvPicPr>
          <p:cNvPr descr="spclogo" id="138" name="Google Shape;1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 rot="-5400000">
            <a:off x="3726675" y="2127100"/>
            <a:ext cx="10089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Better</a:t>
            </a:r>
            <a:endParaRPr b="1" sz="1300"/>
          </a:p>
        </p:txBody>
      </p:sp>
      <p:sp>
        <p:nvSpPr>
          <p:cNvPr id="140" name="Google Shape;140;p20"/>
          <p:cNvSpPr txBox="1"/>
          <p:nvPr/>
        </p:nvSpPr>
        <p:spPr>
          <a:xfrm rot="-5400000">
            <a:off x="3729825" y="3320575"/>
            <a:ext cx="1002600" cy="22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RRFS Worse</a:t>
            </a:r>
            <a:endParaRPr b="1" sz="1300"/>
          </a:p>
        </p:txBody>
      </p:sp>
      <p:cxnSp>
        <p:nvCxnSpPr>
          <p:cNvPr id="141" name="Google Shape;141;p20"/>
          <p:cNvCxnSpPr/>
          <p:nvPr/>
        </p:nvCxnSpPr>
        <p:spPr>
          <a:xfrm>
            <a:off x="4039950" y="2860675"/>
            <a:ext cx="308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0"/>
          <p:cNvCxnSpPr/>
          <p:nvPr/>
        </p:nvCxnSpPr>
        <p:spPr>
          <a:xfrm>
            <a:off x="4209638" y="3962125"/>
            <a:ext cx="6000" cy="501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20"/>
          <p:cNvCxnSpPr/>
          <p:nvPr/>
        </p:nvCxnSpPr>
        <p:spPr>
          <a:xfrm flipH="1" rot="10800000">
            <a:off x="4231125" y="1296700"/>
            <a:ext cx="1800" cy="438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00Z Flagship Models - Blinded (Day 1):</a:t>
            </a:r>
            <a:r>
              <a:rPr lang="en">
                <a:solidFill>
                  <a:srgbClr val="0000FF"/>
                </a:solidFill>
              </a:rPr>
              <a:t> Reflectivity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311700" y="1152475"/>
            <a:ext cx="376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Blinded Evaluation</a:t>
            </a:r>
            <a:endParaRPr b="1" i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HRRR had highest mean rating for reflectivity - statistically significantly higher than RRFS (90% CI)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NSSL MPAS actually slightly favored on average over the RRFS for these 00Z runs covering Day 1 (f12-f36)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7461" l="7021" r="8590" t="8328"/>
          <a:stretch/>
        </p:blipFill>
        <p:spPr>
          <a:xfrm>
            <a:off x="4147034" y="1152475"/>
            <a:ext cx="4943417" cy="3946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clogo"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8475" y="95250"/>
            <a:ext cx="1379538" cy="551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1"/>
          <p:cNvCxnSpPr/>
          <p:nvPr/>
        </p:nvCxnSpPr>
        <p:spPr>
          <a:xfrm flipH="1" rot="10800000">
            <a:off x="4501051" y="3117100"/>
            <a:ext cx="4447500" cy="1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53" name="Google Shape;153;p21"/>
          <p:cNvSpPr txBox="1"/>
          <p:nvPr/>
        </p:nvSpPr>
        <p:spPr>
          <a:xfrm>
            <a:off x="4513350" y="4702400"/>
            <a:ext cx="821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HRRR</a:t>
            </a:r>
            <a:endParaRPr b="1"/>
          </a:p>
        </p:txBody>
      </p:sp>
      <p:sp>
        <p:nvSpPr>
          <p:cNvPr id="154" name="Google Shape;154;p21"/>
          <p:cNvSpPr txBox="1"/>
          <p:nvPr/>
        </p:nvSpPr>
        <p:spPr>
          <a:xfrm>
            <a:off x="6329850" y="4702400"/>
            <a:ext cx="821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RRFS</a:t>
            </a:r>
            <a:endParaRPr b="1"/>
          </a:p>
        </p:txBody>
      </p:sp>
      <p:sp>
        <p:nvSpPr>
          <p:cNvPr id="155" name="Google Shape;155;p21"/>
          <p:cNvSpPr/>
          <p:nvPr/>
        </p:nvSpPr>
        <p:spPr>
          <a:xfrm>
            <a:off x="4542600" y="1653375"/>
            <a:ext cx="763200" cy="2829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6311700" y="1947800"/>
            <a:ext cx="858000" cy="27546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