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3"/>
  </p:notesMasterIdLst>
  <p:sldIdLst>
    <p:sldId id="266" r:id="rId2"/>
    <p:sldId id="277" r:id="rId3"/>
    <p:sldId id="259" r:id="rId4"/>
    <p:sldId id="267" r:id="rId5"/>
    <p:sldId id="268" r:id="rId6"/>
    <p:sldId id="269" r:id="rId7"/>
    <p:sldId id="271" r:id="rId8"/>
    <p:sldId id="272" r:id="rId9"/>
    <p:sldId id="273" r:id="rId10"/>
    <p:sldId id="274" r:id="rId11"/>
    <p:sldId id="270" r:id="rId12"/>
  </p:sldIdLst>
  <p:sldSz cx="9144000" cy="5143500" type="screen16x9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Raleway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9"/>
    <p:restoredTop sz="90746"/>
  </p:normalViewPr>
  <p:slideViewPr>
    <p:cSldViewPr snapToGrid="0">
      <p:cViewPr varScale="1">
        <p:scale>
          <a:sx n="158" d="100"/>
          <a:sy n="158" d="100"/>
        </p:scale>
        <p:origin x="101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53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2"/>
                </a:solidFill>
              </a:rPr>
              <a:t>Our future work will compare SCF errors with other land surface and meteorological conditions to determine if high-res modeling of SCF requires a more complex parameterization than a SWE/snow-density reliance (e.g., aspect, wind speed, radiation, topographic complexity).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673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29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70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138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our analyses are systematically evaluating Noah-MP snowpack uncertainty sources one process at a time. We recently submitted a manuscript enhancing the compaction scheme. The on-going work I am presenting on here focuses on the SCF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75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) find local minimum using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Matlab's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lsqcurvefit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function (which uses the Levenberg-Marquardt algorithm)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(ii) re-find local minimum using the same guess of initial parameters but using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Matlab's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fminsearch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function (which uses the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Belder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-Mead simplex algorithm)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(iii) re-do steps (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) and (ii) but with a very different initial guesses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Initial guess for step (</a:t>
            </a:r>
            <a:r>
              <a:rPr lang="en-US" dirty="0" err="1"/>
              <a:t>i</a:t>
            </a:r>
            <a:r>
              <a:rPr lang="en-US" dirty="0"/>
              <a:t> and ii)</a:t>
            </a:r>
          </a:p>
          <a:p>
            <a:pPr lvl="2"/>
            <a:r>
              <a:rPr lang="en-US" dirty="0"/>
              <a:t>MFSNO = 2.5, SCFAC = 0.2</a:t>
            </a:r>
          </a:p>
          <a:p>
            <a:pPr lvl="1"/>
            <a:r>
              <a:rPr lang="en-US" dirty="0"/>
              <a:t>Initial guess for step (iii)</a:t>
            </a:r>
          </a:p>
          <a:p>
            <a:pPr lvl="2"/>
            <a:r>
              <a:rPr lang="en-US" dirty="0"/>
              <a:t>MFSNO = 5, SCFAC = 2</a:t>
            </a:r>
          </a:p>
        </p:txBody>
      </p:sp>
    </p:spTree>
    <p:extLst>
      <p:ext uri="{BB962C8B-B14F-4D97-AF65-F5344CB8AC3E}">
        <p14:creationId xmlns:p14="http://schemas.microsoft.com/office/powerpoint/2010/main" val="154435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323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884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Discern a pattern between optimal parameters and spatial scale such that results from the 1km res with more veg classes can be used to inform lower-res params where there are not veg classes represented at 3-25km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117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CUSTOM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>
            <a:spLocks noGrp="1"/>
          </p:cNvSpPr>
          <p:nvPr>
            <p:ph type="pic" idx="2"/>
          </p:nvPr>
        </p:nvSpPr>
        <p:spPr>
          <a:xfrm>
            <a:off x="5070005" y="1014000"/>
            <a:ext cx="3497400" cy="34977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492300" y="1014000"/>
            <a:ext cx="3916500" cy="12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492300" y="2490900"/>
            <a:ext cx="3916500" cy="20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6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cenlinhe@ucar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63567E87-9C8F-A13E-B32C-353623B09D80}"/>
              </a:ext>
            </a:extLst>
          </p:cNvPr>
          <p:cNvSpPr txBox="1">
            <a:spLocks/>
          </p:cNvSpPr>
          <p:nvPr/>
        </p:nvSpPr>
        <p:spPr>
          <a:xfrm>
            <a:off x="116732" y="503830"/>
            <a:ext cx="9027268" cy="45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lnSpc>
                <a:spcPts val="3280"/>
              </a:lnSpc>
            </a:pPr>
            <a:r>
              <a:rPr lang="en-US" sz="2200" i="0" u="none" strike="noStrike" dirty="0">
                <a:solidFill>
                  <a:srgbClr val="000000"/>
                </a:solidFill>
                <a:effectLst/>
                <a:latin typeface=""/>
                <a:cs typeface="Arial" panose="020B0604020202020204" pitchFamily="34" charset="0"/>
              </a:rPr>
              <a:t>Improving snow cover modeling in UFS/Noah-MP land component</a:t>
            </a:r>
            <a:endParaRPr lang="zh-CN" altLang="en-US" sz="2200" dirty="0">
              <a:solidFill>
                <a:schemeClr val="accent1"/>
              </a:solidFill>
              <a:latin typeface="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83A35-9AB2-27F4-32D5-7366F33F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2" y="4490749"/>
            <a:ext cx="550204" cy="55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D3800-C270-3D55-93AD-84F8596F2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50" y="2664997"/>
            <a:ext cx="1655502" cy="450281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E61735BC-C135-2BEF-45F8-2361841A80E5}"/>
              </a:ext>
            </a:extLst>
          </p:cNvPr>
          <p:cNvSpPr txBox="1"/>
          <p:nvPr/>
        </p:nvSpPr>
        <p:spPr>
          <a:xfrm>
            <a:off x="500083" y="3570333"/>
            <a:ext cx="8083685" cy="114034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effectLst/>
                <a:latin typeface=""/>
                <a:ea typeface="Times New Roman" panose="02020603050405020304" pitchFamily="18" charset="0"/>
                <a:cs typeface="Arial" panose="020B0604020202020204" pitchFamily="34" charset="0"/>
              </a:rPr>
              <a:t>Cenlin He</a:t>
            </a:r>
            <a:r>
              <a:rPr lang="en-US" u="sng" dirty="0">
                <a:latin typeface=""/>
                <a:ea typeface="Times New Roman" panose="02020603050405020304" pitchFamily="18" charset="0"/>
                <a:cs typeface="Arial" panose="020B0604020202020204" pitchFamily="34" charset="0"/>
              </a:rPr>
              <a:t> (NCAR)</a:t>
            </a:r>
            <a:endParaRPr lang="en-US" dirty="0">
              <a:latin typeface="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900" dirty="0">
              <a:latin typeface="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"/>
                <a:cs typeface="Arial" panose="020B0604020202020204" pitchFamily="34" charset="0"/>
              </a:rPr>
              <a:t>Ronnie </a:t>
            </a:r>
            <a:r>
              <a:rPr lang="en-US" dirty="0" err="1">
                <a:latin typeface=""/>
                <a:cs typeface="Arial" panose="020B0604020202020204" pitchFamily="34" charset="0"/>
              </a:rPr>
              <a:t>Abolafia</a:t>
            </a:r>
            <a:r>
              <a:rPr lang="en-US" dirty="0">
                <a:latin typeface=""/>
                <a:cs typeface="Arial" panose="020B0604020202020204" pitchFamily="34" charset="0"/>
              </a:rPr>
              <a:t>-Rosenzweig (NCAR), Fei Chen (NCAR), Michael </a:t>
            </a:r>
            <a:r>
              <a:rPr lang="en-US" dirty="0" err="1">
                <a:latin typeface=""/>
                <a:cs typeface="Arial" panose="020B0604020202020204" pitchFamily="34" charset="0"/>
              </a:rPr>
              <a:t>Barlage</a:t>
            </a:r>
            <a:r>
              <a:rPr lang="en-US" dirty="0">
                <a:latin typeface=""/>
                <a:cs typeface="Arial" panose="020B0604020202020204" pitchFamily="34" charset="0"/>
              </a:rPr>
              <a:t> (NOAA/EMC)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u="sng" dirty="0">
              <a:latin typeface="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2" descr="USGS Logo Weekender Tote Bag by Nikki Sandler - Fine Art America">
            <a:extLst>
              <a:ext uri="{FF2B5EF4-FFF2-40B4-BE49-F238E27FC236}">
                <a16:creationId xmlns:a16="http://schemas.microsoft.com/office/drawing/2014/main" id="{3A8B4359-DF27-6271-82DD-7A551D2C9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47" y="4490749"/>
            <a:ext cx="554311" cy="5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EF7C0D-0B93-8B8C-3337-E2B846D92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6" y="1108818"/>
            <a:ext cx="9317426" cy="2306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1B095D-A3FA-D12F-BF24-F2FD69EFF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69" y="4639670"/>
            <a:ext cx="1125432" cy="31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4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19">
            <a:extLst>
              <a:ext uri="{FF2B5EF4-FFF2-40B4-BE49-F238E27FC236}">
                <a16:creationId xmlns:a16="http://schemas.microsoft.com/office/drawing/2014/main" id="{1915BB27-620B-D3CC-FF9D-B517F55A8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184"/>
            <a:ext cx="914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"/>
              </a:rPr>
              <a:t>On-going work</a:t>
            </a:r>
            <a:endParaRPr sz="2200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6A465-9D0E-8A81-8BEA-ECEB8025A9AE}"/>
              </a:ext>
            </a:extLst>
          </p:cNvPr>
          <p:cNvSpPr txBox="1">
            <a:spLocks/>
          </p:cNvSpPr>
          <p:nvPr/>
        </p:nvSpPr>
        <p:spPr>
          <a:xfrm>
            <a:off x="172387" y="798798"/>
            <a:ext cx="8791731" cy="382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3180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Find a solution to allow the optimized snow cover parameters to be applied across scales</a:t>
            </a:r>
          </a:p>
          <a:p>
            <a:pPr marL="43180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Assess the suitability of current SCF scheme is suitable for high-res modeling (the scheme was originally developed at a 1-degree resolution), and the need for a more complex parameterization to account for other land surface and met conditions (e.g., aspect, wind speed, radiation, topographic complexity). </a:t>
            </a:r>
          </a:p>
          <a:p>
            <a:pPr marL="43180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Assessing regional offline Noah-MP simulations with the enhanced snow cover parameters</a:t>
            </a:r>
          </a:p>
          <a:p>
            <a:pPr marL="43180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Testing coupled UFS/Noah-MP performance with the enhanced snow cover parameters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02247-B00C-21F8-8B89-6EC1757683D6}"/>
              </a:ext>
            </a:extLst>
          </p:cNvPr>
          <p:cNvSpPr txBox="1"/>
          <p:nvPr/>
        </p:nvSpPr>
        <p:spPr>
          <a:xfrm>
            <a:off x="8306599" y="487666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15582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76678F1-8157-A317-3712-949D62A3802C}"/>
              </a:ext>
            </a:extLst>
          </p:cNvPr>
          <p:cNvSpPr txBox="1">
            <a:spLocks/>
          </p:cNvSpPr>
          <p:nvPr/>
        </p:nvSpPr>
        <p:spPr>
          <a:xfrm>
            <a:off x="798437" y="1232340"/>
            <a:ext cx="7547126" cy="114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Thank you!</a:t>
            </a:r>
            <a:br>
              <a:rPr lang="en-US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you are interested in our work, please email me: </a:t>
            </a:r>
            <a:r>
              <a:rPr lang="en-US" sz="1600" u="sng" dirty="0">
                <a:latin typeface="Arial" charset="0"/>
                <a:ea typeface="Arial" charset="0"/>
                <a:cs typeface="Arial" charset="0"/>
                <a:hlinkClick r:id="rId3"/>
              </a:rPr>
              <a:t>cenlinhe@ucar.edu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59E94-E2F2-C6FD-4766-88D670D3E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643" y="3336861"/>
            <a:ext cx="9377463" cy="18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8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19">
            <a:extLst>
              <a:ext uri="{FF2B5EF4-FFF2-40B4-BE49-F238E27FC236}">
                <a16:creationId xmlns:a16="http://schemas.microsoft.com/office/drawing/2014/main" id="{1915BB27-620B-D3CC-FF9D-B517F55A8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184"/>
            <a:ext cx="914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"/>
              </a:rPr>
              <a:t>Snow cover bias in Noah-MP</a:t>
            </a:r>
            <a:endParaRPr sz="2200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10A7E-5EC1-104B-41B7-8924FE8CE17A}"/>
              </a:ext>
            </a:extLst>
          </p:cNvPr>
          <p:cNvSpPr txBox="1"/>
          <p:nvPr/>
        </p:nvSpPr>
        <p:spPr>
          <a:xfrm>
            <a:off x="0" y="4807685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et al., 2019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D9B02D-0C05-9A02-0374-D06B96503C4C}"/>
              </a:ext>
            </a:extLst>
          </p:cNvPr>
          <p:cNvGrpSpPr/>
          <p:nvPr/>
        </p:nvGrpSpPr>
        <p:grpSpPr>
          <a:xfrm>
            <a:off x="1789154" y="710744"/>
            <a:ext cx="5168345" cy="4227746"/>
            <a:chOff x="1907874" y="710743"/>
            <a:chExt cx="5328252" cy="435855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BF6315-3A06-C07E-C06A-DDDC7D3EA7F5}"/>
                </a:ext>
              </a:extLst>
            </p:cNvPr>
            <p:cNvGrpSpPr/>
            <p:nvPr/>
          </p:nvGrpSpPr>
          <p:grpSpPr>
            <a:xfrm>
              <a:off x="1907874" y="710743"/>
              <a:ext cx="5328252" cy="4358551"/>
              <a:chOff x="1907874" y="710743"/>
              <a:chExt cx="5328252" cy="435855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8E2DC9E-047D-923B-583D-9DFE24DF8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7874" y="710743"/>
                <a:ext cx="5328252" cy="435855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58FC7D-0951-59EE-59D1-39443330C0B0}"/>
                  </a:ext>
                </a:extLst>
              </p:cNvPr>
              <p:cNvSpPr txBox="1"/>
              <p:nvPr/>
            </p:nvSpPr>
            <p:spPr>
              <a:xfrm>
                <a:off x="3989518" y="3337491"/>
                <a:ext cx="1633781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Noah-MP formulation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4E4CD-F347-7563-CA50-A84F44358C57}"/>
                  </a:ext>
                </a:extLst>
              </p:cNvPr>
              <p:cNvSpPr txBox="1"/>
              <p:nvPr/>
            </p:nvSpPr>
            <p:spPr>
              <a:xfrm>
                <a:off x="3979041" y="3614490"/>
                <a:ext cx="1633781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Noah-MP formulation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AA2DE2-3028-1E92-2E44-69EA9D313EF8}"/>
                </a:ext>
              </a:extLst>
            </p:cNvPr>
            <p:cNvSpPr txBox="1"/>
            <p:nvPr/>
          </p:nvSpPr>
          <p:spPr>
            <a:xfrm>
              <a:off x="3963652" y="3106812"/>
              <a:ext cx="83227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Noah-MP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D483E2-3C8F-6B41-11E8-662FDBD14696}"/>
                </a:ext>
              </a:extLst>
            </p:cNvPr>
            <p:cNvSpPr txBox="1"/>
            <p:nvPr/>
          </p:nvSpPr>
          <p:spPr>
            <a:xfrm>
              <a:off x="3963652" y="2890018"/>
              <a:ext cx="286563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Obs</a:t>
              </a:r>
              <a:r>
                <a:rPr lang="en-US" sz="1200" dirty="0"/>
                <a:t> (MODIS SCF &amp; SNODAS depth)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EE31B4-F3F7-08C1-98BD-7F5360BF4181}"/>
              </a:ext>
            </a:extLst>
          </p:cNvPr>
          <p:cNvSpPr txBox="1"/>
          <p:nvPr/>
        </p:nvSpPr>
        <p:spPr>
          <a:xfrm>
            <a:off x="7117406" y="1937422"/>
            <a:ext cx="202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Samples over bare ground (no vegetation)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65132-308A-D08C-CE5B-0E453AAB02E8}"/>
              </a:ext>
            </a:extLst>
          </p:cNvPr>
          <p:cNvSpPr txBox="1"/>
          <p:nvPr/>
        </p:nvSpPr>
        <p:spPr>
          <a:xfrm>
            <a:off x="8306599" y="48766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321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19">
            <a:extLst>
              <a:ext uri="{FF2B5EF4-FFF2-40B4-BE49-F238E27FC236}">
                <a16:creationId xmlns:a16="http://schemas.microsoft.com/office/drawing/2014/main" id="{1915BB27-620B-D3CC-FF9D-B517F55A8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184"/>
            <a:ext cx="914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"/>
              </a:rPr>
              <a:t>Snow cover bias in Noah-MP</a:t>
            </a:r>
            <a:endParaRPr sz="2200" dirty="0">
              <a:solidFill>
                <a:schemeClr val="bg1"/>
              </a:solidFill>
              <a:latin typeface="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B0A02-2FE2-BC38-DAC3-FDAC55341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885" y="506017"/>
            <a:ext cx="6081686" cy="465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D10A7E-5EC1-104B-41B7-8924FE8CE17A}"/>
              </a:ext>
            </a:extLst>
          </p:cNvPr>
          <p:cNvSpPr txBox="1"/>
          <p:nvPr/>
        </p:nvSpPr>
        <p:spPr>
          <a:xfrm>
            <a:off x="298904" y="4881890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et al.,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2CD3D-CAE8-DC34-D975-B8E98697172D}"/>
              </a:ext>
            </a:extLst>
          </p:cNvPr>
          <p:cNvSpPr txBox="1"/>
          <p:nvPr/>
        </p:nvSpPr>
        <p:spPr>
          <a:xfrm>
            <a:off x="8306599" y="48766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19">
            <a:extLst>
              <a:ext uri="{FF2B5EF4-FFF2-40B4-BE49-F238E27FC236}">
                <a16:creationId xmlns:a16="http://schemas.microsoft.com/office/drawing/2014/main" id="{1915BB27-620B-D3CC-FF9D-B517F55A8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184"/>
            <a:ext cx="914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"/>
              </a:rPr>
              <a:t>Surface albedo bias in Noah-MP</a:t>
            </a:r>
            <a:endParaRPr sz="2200" dirty="0">
              <a:solidFill>
                <a:schemeClr val="bg1"/>
              </a:solidFill>
              <a:latin typeface="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8688E-427F-C797-87DA-B68209AA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45" y="506016"/>
            <a:ext cx="6058282" cy="4637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45EE7-50F4-F611-5802-D7E19AD91692}"/>
              </a:ext>
            </a:extLst>
          </p:cNvPr>
          <p:cNvSpPr txBox="1"/>
          <p:nvPr/>
        </p:nvSpPr>
        <p:spPr>
          <a:xfrm>
            <a:off x="219136" y="4782847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et al.,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F8C69-D4A3-A242-67C4-480095DD227F}"/>
              </a:ext>
            </a:extLst>
          </p:cNvPr>
          <p:cNvSpPr txBox="1"/>
          <p:nvPr/>
        </p:nvSpPr>
        <p:spPr>
          <a:xfrm>
            <a:off x="8306599" y="48766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181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19">
            <a:extLst>
              <a:ext uri="{FF2B5EF4-FFF2-40B4-BE49-F238E27FC236}">
                <a16:creationId xmlns:a16="http://schemas.microsoft.com/office/drawing/2014/main" id="{1915BB27-620B-D3CC-FF9D-B517F55A8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184"/>
            <a:ext cx="914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"/>
              </a:rPr>
              <a:t>Snow albedo feedback connecting various model uncertainties</a:t>
            </a:r>
            <a:b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chemeClr val="bg1"/>
              </a:solidFill>
              <a:latin typeface="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78537-2C04-FD64-EB02-15581D8E1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171" y="593928"/>
            <a:ext cx="4814511" cy="4135469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2A1B3434-6002-9B85-75CD-1605C8E7508F}"/>
              </a:ext>
            </a:extLst>
          </p:cNvPr>
          <p:cNvSpPr/>
          <p:nvPr/>
        </p:nvSpPr>
        <p:spPr>
          <a:xfrm>
            <a:off x="1587542" y="878307"/>
            <a:ext cx="385875" cy="413960"/>
          </a:xfrm>
          <a:custGeom>
            <a:avLst/>
            <a:gdLst>
              <a:gd name="connsiteX0" fmla="*/ 538843 w 539300"/>
              <a:gd name="connsiteY0" fmla="*/ 5756 h 578552"/>
              <a:gd name="connsiteX1" fmla="*/ 457200 w 539300"/>
              <a:gd name="connsiteY1" fmla="*/ 22084 h 578552"/>
              <a:gd name="connsiteX2" fmla="*/ 0 w 539300"/>
              <a:gd name="connsiteY2" fmla="*/ 87398 h 578552"/>
              <a:gd name="connsiteX3" fmla="*/ 48986 w 539300"/>
              <a:gd name="connsiteY3" fmla="*/ 250684 h 578552"/>
              <a:gd name="connsiteX4" fmla="*/ 65315 w 539300"/>
              <a:gd name="connsiteY4" fmla="*/ 299670 h 578552"/>
              <a:gd name="connsiteX5" fmla="*/ 146958 w 539300"/>
              <a:gd name="connsiteY5" fmla="*/ 446627 h 578552"/>
              <a:gd name="connsiteX6" fmla="*/ 293915 w 539300"/>
              <a:gd name="connsiteY6" fmla="*/ 528270 h 578552"/>
              <a:gd name="connsiteX7" fmla="*/ 342900 w 539300"/>
              <a:gd name="connsiteY7" fmla="*/ 544598 h 578552"/>
              <a:gd name="connsiteX8" fmla="*/ 375558 w 539300"/>
              <a:gd name="connsiteY8" fmla="*/ 577256 h 578552"/>
              <a:gd name="connsiteX9" fmla="*/ 457200 w 539300"/>
              <a:gd name="connsiteY9" fmla="*/ 560927 h 578552"/>
              <a:gd name="connsiteX10" fmla="*/ 473529 w 539300"/>
              <a:gd name="connsiteY10" fmla="*/ 511941 h 578552"/>
              <a:gd name="connsiteX11" fmla="*/ 489858 w 539300"/>
              <a:gd name="connsiteY11" fmla="*/ 446627 h 578552"/>
              <a:gd name="connsiteX12" fmla="*/ 473529 w 539300"/>
              <a:gd name="connsiteY12" fmla="*/ 152713 h 578552"/>
              <a:gd name="connsiteX13" fmla="*/ 489858 w 539300"/>
              <a:gd name="connsiteY13" fmla="*/ 71070 h 578552"/>
              <a:gd name="connsiteX14" fmla="*/ 538843 w 539300"/>
              <a:gd name="connsiteY14" fmla="*/ 5756 h 57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9300" h="578552">
                <a:moveTo>
                  <a:pt x="538843" y="5756"/>
                </a:moveTo>
                <a:cubicBezTo>
                  <a:pt x="533400" y="-2408"/>
                  <a:pt x="484896" y="20297"/>
                  <a:pt x="457200" y="22084"/>
                </a:cubicBezTo>
                <a:cubicBezTo>
                  <a:pt x="4987" y="51259"/>
                  <a:pt x="112333" y="-81095"/>
                  <a:pt x="0" y="87398"/>
                </a:cubicBezTo>
                <a:cubicBezTo>
                  <a:pt x="24678" y="186107"/>
                  <a:pt x="9233" y="131426"/>
                  <a:pt x="48986" y="250684"/>
                </a:cubicBezTo>
                <a:lnTo>
                  <a:pt x="65315" y="299670"/>
                </a:lnTo>
                <a:cubicBezTo>
                  <a:pt x="85849" y="361272"/>
                  <a:pt x="90806" y="390474"/>
                  <a:pt x="146958" y="446627"/>
                </a:cubicBezTo>
                <a:cubicBezTo>
                  <a:pt x="220284" y="519954"/>
                  <a:pt x="174036" y="488311"/>
                  <a:pt x="293915" y="528270"/>
                </a:cubicBezTo>
                <a:lnTo>
                  <a:pt x="342900" y="544598"/>
                </a:lnTo>
                <a:cubicBezTo>
                  <a:pt x="353786" y="555484"/>
                  <a:pt x="360318" y="575079"/>
                  <a:pt x="375558" y="577256"/>
                </a:cubicBezTo>
                <a:cubicBezTo>
                  <a:pt x="403032" y="581181"/>
                  <a:pt x="434108" y="576322"/>
                  <a:pt x="457200" y="560927"/>
                </a:cubicBezTo>
                <a:cubicBezTo>
                  <a:pt x="471521" y="551379"/>
                  <a:pt x="468800" y="528491"/>
                  <a:pt x="473529" y="511941"/>
                </a:cubicBezTo>
                <a:cubicBezTo>
                  <a:pt x="479694" y="490363"/>
                  <a:pt x="484415" y="468398"/>
                  <a:pt x="489858" y="446627"/>
                </a:cubicBezTo>
                <a:cubicBezTo>
                  <a:pt x="484415" y="348656"/>
                  <a:pt x="473529" y="250835"/>
                  <a:pt x="473529" y="152713"/>
                </a:cubicBezTo>
                <a:cubicBezTo>
                  <a:pt x="473529" y="124960"/>
                  <a:pt x="476089" y="95167"/>
                  <a:pt x="489858" y="71070"/>
                </a:cubicBezTo>
                <a:cubicBezTo>
                  <a:pt x="499594" y="54031"/>
                  <a:pt x="544286" y="13920"/>
                  <a:pt x="538843" y="57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668964-0A0E-1FA1-FC75-C1B914017DC7}"/>
              </a:ext>
            </a:extLst>
          </p:cNvPr>
          <p:cNvSpPr/>
          <p:nvPr/>
        </p:nvSpPr>
        <p:spPr>
          <a:xfrm>
            <a:off x="0" y="4838243"/>
            <a:ext cx="27332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Abolafia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-Rosenzweig et al., 2023 in review</a:t>
            </a:r>
            <a:endParaRPr lang="en-US" sz="10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EAC020-0524-C60C-A8F5-6171BCC4156D}"/>
              </a:ext>
            </a:extLst>
          </p:cNvPr>
          <p:cNvSpPr/>
          <p:nvPr/>
        </p:nvSpPr>
        <p:spPr>
          <a:xfrm>
            <a:off x="4047344" y="2151089"/>
            <a:ext cx="1259174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B5FC35-58B7-5097-BDCC-1B93B87451D2}"/>
              </a:ext>
            </a:extLst>
          </p:cNvPr>
          <p:cNvSpPr/>
          <p:nvPr/>
        </p:nvSpPr>
        <p:spPr>
          <a:xfrm>
            <a:off x="5486400" y="1131757"/>
            <a:ext cx="1004341" cy="10193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635AC-FA50-F679-0F37-D9FEAAE2C012}"/>
              </a:ext>
            </a:extLst>
          </p:cNvPr>
          <p:cNvSpPr txBox="1"/>
          <p:nvPr/>
        </p:nvSpPr>
        <p:spPr>
          <a:xfrm>
            <a:off x="8306599" y="48766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8977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19">
            <a:extLst>
              <a:ext uri="{FF2B5EF4-FFF2-40B4-BE49-F238E27FC236}">
                <a16:creationId xmlns:a16="http://schemas.microsoft.com/office/drawing/2014/main" id="{1915BB27-620B-D3CC-FF9D-B517F55A8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184"/>
            <a:ext cx="914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"/>
              </a:rPr>
              <a:t>Enhancing snow cover parameterization across scales</a:t>
            </a:r>
            <a:endParaRPr sz="2200" dirty="0">
              <a:solidFill>
                <a:schemeClr val="bg1"/>
              </a:solidFill>
              <a:latin typeface="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5B596-A4B7-8583-E269-6C4700F9A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8" y="813791"/>
            <a:ext cx="3576651" cy="1007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A5EA4F-D4CE-062D-D4E3-A4AEAA45B8E4}"/>
              </a:ext>
            </a:extLst>
          </p:cNvPr>
          <p:cNvSpPr txBox="1"/>
          <p:nvPr/>
        </p:nvSpPr>
        <p:spPr>
          <a:xfrm>
            <a:off x="4572001" y="506016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MODSCAG: Mean Winter SCF (Jan-March, 2015)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CE566A-53A4-1776-DA1A-D0C8DF1CB983}"/>
              </a:ext>
            </a:extLst>
          </p:cNvPr>
          <p:cNvSpPr txBox="1"/>
          <p:nvPr/>
        </p:nvSpPr>
        <p:spPr>
          <a:xfrm>
            <a:off x="-154897" y="2513826"/>
            <a:ext cx="41375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observations to constrain and optimize the snow cover formulation parameters:</a:t>
            </a:r>
          </a:p>
          <a:p>
            <a:r>
              <a:rPr lang="en-US" dirty="0"/>
              <a:t>      Snow melting factor: “</a:t>
            </a:r>
            <a:r>
              <a:rPr lang="en-US" i="1" dirty="0"/>
              <a:t>m</a:t>
            </a:r>
            <a:r>
              <a:rPr lang="en-US" dirty="0"/>
              <a:t>”</a:t>
            </a:r>
          </a:p>
          <a:p>
            <a:r>
              <a:rPr lang="en-US" dirty="0"/>
              <a:t>      Snow cover </a:t>
            </a:r>
            <a:r>
              <a:rPr lang="en-US" dirty="0" err="1"/>
              <a:t>prefactor</a:t>
            </a:r>
            <a:r>
              <a:rPr lang="en-US" dirty="0"/>
              <a:t>: “</a:t>
            </a:r>
            <a:r>
              <a:rPr lang="en-US" i="1" dirty="0"/>
              <a:t>2.5z</a:t>
            </a:r>
            <a:r>
              <a:rPr lang="en-US" i="1" baseline="-25000" dirty="0"/>
              <a:t>0g</a:t>
            </a:r>
            <a:r>
              <a:rPr lang="en-US" dirty="0"/>
              <a:t>” = SCFFAC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Observations:</a:t>
            </a:r>
          </a:p>
          <a:p>
            <a:r>
              <a:rPr lang="en-US" dirty="0"/>
              <a:t>      500-m MODSCAG snow cover data</a:t>
            </a:r>
          </a:p>
          <a:p>
            <a:r>
              <a:rPr lang="en-US" dirty="0"/>
              <a:t>     1-km SNODAS snow depth and density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8E5BA-37BC-BC76-DF0F-319205F7D8E3}"/>
              </a:ext>
            </a:extLst>
          </p:cNvPr>
          <p:cNvSpPr txBox="1"/>
          <p:nvPr/>
        </p:nvSpPr>
        <p:spPr>
          <a:xfrm>
            <a:off x="21051" y="486650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86C8BC-3299-44D1-7079-8FD77D014AB3}"/>
              </a:ext>
            </a:extLst>
          </p:cNvPr>
          <p:cNvGrpSpPr/>
          <p:nvPr/>
        </p:nvGrpSpPr>
        <p:grpSpPr>
          <a:xfrm>
            <a:off x="3922657" y="764217"/>
            <a:ext cx="5200292" cy="4330656"/>
            <a:chOff x="3922657" y="764217"/>
            <a:chExt cx="5200292" cy="4330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A2373F-1A81-D26B-CE17-F2204D312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2657" y="813792"/>
              <a:ext cx="5200292" cy="42810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36F204-78DF-4F1C-AD29-017FCCCC0FAF}"/>
                </a:ext>
              </a:extLst>
            </p:cNvPr>
            <p:cNvSpPr/>
            <p:nvPr/>
          </p:nvSpPr>
          <p:spPr>
            <a:xfrm>
              <a:off x="4796724" y="837168"/>
              <a:ext cx="728421" cy="1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9F181F-54D3-F8BD-0F3A-FCA11E5E8262}"/>
                </a:ext>
              </a:extLst>
            </p:cNvPr>
            <p:cNvSpPr/>
            <p:nvPr/>
          </p:nvSpPr>
          <p:spPr>
            <a:xfrm>
              <a:off x="6903228" y="837168"/>
              <a:ext cx="728421" cy="1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C2C222-67A1-E9F5-29AD-3713CCF5952D}"/>
                </a:ext>
              </a:extLst>
            </p:cNvPr>
            <p:cNvSpPr/>
            <p:nvPr/>
          </p:nvSpPr>
          <p:spPr>
            <a:xfrm>
              <a:off x="4269815" y="2954332"/>
              <a:ext cx="728421" cy="1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C1098A-843E-5AC7-5EE3-2FB82B368C25}"/>
                </a:ext>
              </a:extLst>
            </p:cNvPr>
            <p:cNvSpPr/>
            <p:nvPr/>
          </p:nvSpPr>
          <p:spPr>
            <a:xfrm>
              <a:off x="6853028" y="2954332"/>
              <a:ext cx="728421" cy="1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3ADBD1-5590-5EE7-CB6A-9949F64A8215}"/>
                </a:ext>
              </a:extLst>
            </p:cNvPr>
            <p:cNvSpPr txBox="1"/>
            <p:nvPr/>
          </p:nvSpPr>
          <p:spPr>
            <a:xfrm>
              <a:off x="4940364" y="764217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 km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8239CC-4838-C7BB-7FBE-AEB70998A23F}"/>
                </a:ext>
              </a:extLst>
            </p:cNvPr>
            <p:cNvSpPr txBox="1"/>
            <p:nvPr/>
          </p:nvSpPr>
          <p:spPr>
            <a:xfrm>
              <a:off x="7581449" y="776094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 km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C6D766-57C8-9E1C-A5F9-C50F9AF4E5D1}"/>
                </a:ext>
              </a:extLst>
            </p:cNvPr>
            <p:cNvSpPr txBox="1"/>
            <p:nvPr/>
          </p:nvSpPr>
          <p:spPr>
            <a:xfrm>
              <a:off x="4940363" y="2904947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 km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4758F4-516E-D47E-3B9E-FD7ECDC29BD0}"/>
                </a:ext>
              </a:extLst>
            </p:cNvPr>
            <p:cNvSpPr txBox="1"/>
            <p:nvPr/>
          </p:nvSpPr>
          <p:spPr>
            <a:xfrm>
              <a:off x="7542079" y="2897197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25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92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19">
            <a:extLst>
              <a:ext uri="{FF2B5EF4-FFF2-40B4-BE49-F238E27FC236}">
                <a16:creationId xmlns:a16="http://schemas.microsoft.com/office/drawing/2014/main" id="{1915BB27-620B-D3CC-FF9D-B517F55A8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184"/>
            <a:ext cx="914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"/>
              </a:rPr>
              <a:t>Reduced snow cover bias from optimized parameterization</a:t>
            </a:r>
            <a:endParaRPr sz="2200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7B283-8B0D-B5F0-6BFB-3EBDE698EB61}"/>
              </a:ext>
            </a:extLst>
          </p:cNvPr>
          <p:cNvSpPr txBox="1"/>
          <p:nvPr/>
        </p:nvSpPr>
        <p:spPr>
          <a:xfrm>
            <a:off x="1033153" y="680366"/>
            <a:ext cx="134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B8EA9-6DC6-1364-350B-5D6B3B5E3F5D}"/>
              </a:ext>
            </a:extLst>
          </p:cNvPr>
          <p:cNvSpPr txBox="1"/>
          <p:nvPr/>
        </p:nvSpPr>
        <p:spPr>
          <a:xfrm>
            <a:off x="3240736" y="665951"/>
            <a:ext cx="134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FCF54-DC6E-BF28-B17D-16C19FC311DF}"/>
              </a:ext>
            </a:extLst>
          </p:cNvPr>
          <p:cNvSpPr txBox="1"/>
          <p:nvPr/>
        </p:nvSpPr>
        <p:spPr>
          <a:xfrm>
            <a:off x="5349234" y="680366"/>
            <a:ext cx="134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13km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A6A3A-66FC-CC14-A267-966C8F52B38E}"/>
              </a:ext>
            </a:extLst>
          </p:cNvPr>
          <p:cNvSpPr txBox="1"/>
          <p:nvPr/>
        </p:nvSpPr>
        <p:spPr>
          <a:xfrm>
            <a:off x="7556817" y="680366"/>
            <a:ext cx="134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25km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A6FE1-DA62-D2E2-88C0-369BE9CDF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29" y="1067727"/>
            <a:ext cx="2176834" cy="1552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EC085-C829-05BE-9CEA-68507FA0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752" y="1067727"/>
            <a:ext cx="2176834" cy="1552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615D41-E2D6-866A-FCEA-363F8AC69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897" y="1067727"/>
            <a:ext cx="2176834" cy="1552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8CC90-DD1A-EF67-B080-FAD17935F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732" y="1067727"/>
            <a:ext cx="2176834" cy="1552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4713FF-C345-BB3C-2DCD-7725F0C90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54" y="2852606"/>
            <a:ext cx="2176834" cy="1552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4E57B-4AE1-E157-2DEF-DE6A21900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801" y="2852606"/>
            <a:ext cx="2176834" cy="1552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F8465B-B8B3-6D48-AD8D-5BD116DE3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341" y="2852606"/>
            <a:ext cx="2176834" cy="1552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A6092-BED6-86F2-8018-6E41C30BFD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2771" y="2852606"/>
            <a:ext cx="2176834" cy="1552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C8F50D-6E66-5123-59CB-2C3E34C60690}"/>
              </a:ext>
            </a:extLst>
          </p:cNvPr>
          <p:cNvSpPr txBox="1"/>
          <p:nvPr/>
        </p:nvSpPr>
        <p:spPr>
          <a:xfrm rot="16200000">
            <a:off x="-561830" y="1447363"/>
            <a:ext cx="134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761CA7-2D1D-BA19-6053-9EFA2A424D8A}"/>
              </a:ext>
            </a:extLst>
          </p:cNvPr>
          <p:cNvSpPr txBox="1"/>
          <p:nvPr/>
        </p:nvSpPr>
        <p:spPr>
          <a:xfrm rot="16200000">
            <a:off x="-561830" y="3357583"/>
            <a:ext cx="134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Cropland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CD6CC-F7C1-88F9-9E42-C355C82AB688}"/>
              </a:ext>
            </a:extLst>
          </p:cNvPr>
          <p:cNvSpPr txBox="1"/>
          <p:nvPr/>
        </p:nvSpPr>
        <p:spPr>
          <a:xfrm>
            <a:off x="8306599" y="48766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002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19">
            <a:extLst>
              <a:ext uri="{FF2B5EF4-FFF2-40B4-BE49-F238E27FC236}">
                <a16:creationId xmlns:a16="http://schemas.microsoft.com/office/drawing/2014/main" id="{1915BB27-620B-D3CC-FF9D-B517F55A8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184"/>
            <a:ext cx="914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"/>
              </a:rPr>
              <a:t>Scale dependence of snow cover parameterization</a:t>
            </a:r>
            <a:endParaRPr sz="2200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D6D86-4F1E-377C-DFC6-88C3F29C8F8E}"/>
              </a:ext>
            </a:extLst>
          </p:cNvPr>
          <p:cNvSpPr txBox="1"/>
          <p:nvPr/>
        </p:nvSpPr>
        <p:spPr>
          <a:xfrm>
            <a:off x="6612028" y="596722"/>
            <a:ext cx="1972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High density example</a:t>
            </a:r>
          </a:p>
          <a:p>
            <a:pPr algn="ctr"/>
            <a:r>
              <a:rPr lang="en-US" sz="1200" dirty="0"/>
              <a:t>(density = 400 kg/m3)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5D0F0-B660-A830-F6FB-3F760005A2E8}"/>
              </a:ext>
            </a:extLst>
          </p:cNvPr>
          <p:cNvSpPr txBox="1"/>
          <p:nvPr/>
        </p:nvSpPr>
        <p:spPr>
          <a:xfrm>
            <a:off x="2954918" y="596722"/>
            <a:ext cx="204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Low density example</a:t>
            </a:r>
          </a:p>
          <a:p>
            <a:pPr algn="ctr"/>
            <a:r>
              <a:rPr lang="en-US" sz="1200" dirty="0"/>
              <a:t>(density = 200 kg/m3)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3A783-2231-A0A4-8461-BDA2E91B0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660" r="88769" b="78854"/>
          <a:stretch/>
        </p:blipFill>
        <p:spPr>
          <a:xfrm>
            <a:off x="264909" y="1489726"/>
            <a:ext cx="1653834" cy="1224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680D3-5C05-2BE6-6963-85706E66A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67" t="49493" r="49840" b="6058"/>
          <a:stretch/>
        </p:blipFill>
        <p:spPr>
          <a:xfrm>
            <a:off x="2247540" y="1149093"/>
            <a:ext cx="3160259" cy="3773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D22BE-9200-880A-3800-292AB1A4A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45" t="49514" r="49767" b="5575"/>
          <a:stretch/>
        </p:blipFill>
        <p:spPr>
          <a:xfrm>
            <a:off x="5837035" y="1149093"/>
            <a:ext cx="3127079" cy="3773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EB754B-8343-37AB-7F19-3F55EF3D3386}"/>
              </a:ext>
            </a:extLst>
          </p:cNvPr>
          <p:cNvSpPr txBox="1"/>
          <p:nvPr/>
        </p:nvSpPr>
        <p:spPr>
          <a:xfrm>
            <a:off x="8306599" y="48766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85093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8;p19">
            <a:extLst>
              <a:ext uri="{FF2B5EF4-FFF2-40B4-BE49-F238E27FC236}">
                <a16:creationId xmlns:a16="http://schemas.microsoft.com/office/drawing/2014/main" id="{EABAB6B5-F116-36B3-6D78-5FD7764927F5}"/>
              </a:ext>
            </a:extLst>
          </p:cNvPr>
          <p:cNvSpPr txBox="1">
            <a:spLocks/>
          </p:cNvSpPr>
          <p:nvPr/>
        </p:nvSpPr>
        <p:spPr>
          <a:xfrm>
            <a:off x="0" y="-29184"/>
            <a:ext cx="9144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"/>
              </a:rPr>
              <a:t>Remaining challenges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CDE80-74E4-BC14-79D0-5034AF910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" y="903905"/>
            <a:ext cx="8690103" cy="4050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5B371F-D2A3-1699-6C5C-C4D2F18A2487}"/>
              </a:ext>
            </a:extLst>
          </p:cNvPr>
          <p:cNvSpPr txBox="1"/>
          <p:nvPr/>
        </p:nvSpPr>
        <p:spPr>
          <a:xfrm>
            <a:off x="569627" y="573642"/>
            <a:ext cx="8027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Discern a pattern between optimal parameters and spatial scale across vegetation classes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206806-E346-5F6B-C2AD-6A78F2C5880D}"/>
              </a:ext>
            </a:extLst>
          </p:cNvPr>
          <p:cNvSpPr txBox="1"/>
          <p:nvPr/>
        </p:nvSpPr>
        <p:spPr>
          <a:xfrm>
            <a:off x="8306599" y="489990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25611659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2718</TotalTime>
  <Words>561</Words>
  <Application>Microsoft Macintosh PowerPoint</Application>
  <PresentationFormat>On-screen Show (16:9)</PresentationFormat>
  <Paragraphs>71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Raleway</vt:lpstr>
      <vt:lpstr>Arial</vt:lpstr>
      <vt:lpstr>Lato</vt:lpstr>
      <vt:lpstr>Streamline</vt:lpstr>
      <vt:lpstr>PowerPoint Presentation</vt:lpstr>
      <vt:lpstr>Snow cover bias in Noah-MP</vt:lpstr>
      <vt:lpstr>Snow cover bias in Noah-MP</vt:lpstr>
      <vt:lpstr>Surface albedo bias in Noah-MP</vt:lpstr>
      <vt:lpstr>Snow albedo feedback connecting various model uncertainties </vt:lpstr>
      <vt:lpstr>Enhancing snow cover parameterization across scales</vt:lpstr>
      <vt:lpstr>Reduced snow cover bias from optimized parameterization</vt:lpstr>
      <vt:lpstr>Scale dependence of snow cover parameterization</vt:lpstr>
      <vt:lpstr>PowerPoint Presentation</vt:lpstr>
      <vt:lpstr>On-going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Cenlin He</cp:lastModifiedBy>
  <cp:revision>26</cp:revision>
  <dcterms:modified xsi:type="dcterms:W3CDTF">2023-07-19T15:25:12Z</dcterms:modified>
</cp:coreProperties>
</file>