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Arial Narrow"/>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0" roundtripDataSignature="AMtx7mix9wMFYmC+TTy/idsIxOmFJIsH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690F43-33B1-4D7B-AE34-B572AA2BE4CC}">
  <a:tblStyle styleId="{24690F43-33B1-4D7B-AE34-B572AA2BE4C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ialNarrow-regular.fntdata"/><Relationship Id="rId25" Type="http://schemas.openxmlformats.org/officeDocument/2006/relationships/slide" Target="slides/slide19.xml"/><Relationship Id="rId28" Type="http://schemas.openxmlformats.org/officeDocument/2006/relationships/font" Target="fonts/ArialNarrow-italic.fntdata"/><Relationship Id="rId27" Type="http://schemas.openxmlformats.org/officeDocument/2006/relationships/font" Target="fonts/ArialNarrow-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alNarrow-boldItalic.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70891" y="4572000"/>
            <a:ext cx="5367130" cy="3747541"/>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Narrow"/>
              <a:ea typeface="Arial Narrow"/>
              <a:cs typeface="Arial Narrow"/>
              <a:sym typeface="Arial Narrow"/>
            </a:endParaRPr>
          </a:p>
        </p:txBody>
      </p:sp>
      <p:sp>
        <p:nvSpPr>
          <p:cNvPr id="60" name="Google Shape;60;p1:notes"/>
          <p:cNvSpPr/>
          <p:nvPr>
            <p:ph idx="2" type="sldImg"/>
          </p:nvPr>
        </p:nvSpPr>
        <p:spPr>
          <a:xfrm>
            <a:off x="-242888" y="374650"/>
            <a:ext cx="7194551" cy="404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07c58a5014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207c58a501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96a912a223_0_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96a912a22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96a912a223_0_1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196a912a223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a3ec07771_1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25a3ec0777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2f139e73b6_0_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22f139e73b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p:nvPr>
            <p:ph idx="2" type="sldImg"/>
          </p:nvPr>
        </p:nvSpPr>
        <p:spPr>
          <a:xfrm>
            <a:off x="-227013" y="381000"/>
            <a:ext cx="7312026" cy="41132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3:notes"/>
          <p:cNvSpPr txBox="1"/>
          <p:nvPr>
            <p:ph idx="1" type="body"/>
          </p:nvPr>
        </p:nvSpPr>
        <p:spPr>
          <a:xfrm>
            <a:off x="685800" y="4648201"/>
            <a:ext cx="5486400" cy="381000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100"/>
              <a:buNone/>
            </a:pPr>
            <a:r>
              <a:t/>
            </a:r>
            <a:endParaRPr/>
          </a:p>
        </p:txBody>
      </p:sp>
      <p:sp>
        <p:nvSpPr>
          <p:cNvPr id="167" name="Google Shape;167;p13: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f139e73b6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2f139e73b6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86ef1e4de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186ef1e4dee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76a971b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076a971b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59dd36cf1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259dd36cf1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900"/>
              <a:buNone/>
            </a:pPr>
            <a:r>
              <a:t/>
            </a:r>
            <a:endParaRPr sz="900">
              <a:solidFill>
                <a:srgbClr val="0A4595"/>
              </a:solidFill>
            </a:endParaRPr>
          </a:p>
          <a:p>
            <a:pPr indent="0" lvl="0" marL="0" rtl="0" algn="l">
              <a:spcBef>
                <a:spcPts val="0"/>
              </a:spcBef>
              <a:spcAft>
                <a:spcPts val="0"/>
              </a:spcAft>
              <a:buSzPts val="900"/>
              <a:buNone/>
            </a:pPr>
            <a:r>
              <a:t/>
            </a:r>
            <a:endParaRPr sz="900">
              <a:solidFill>
                <a:srgbClr val="0A4595"/>
              </a:solidFill>
              <a:highlight>
                <a:schemeClr val="lt1"/>
              </a:highlight>
            </a:endParaRPr>
          </a:p>
          <a:p>
            <a:pPr indent="0" lvl="0" marL="0" rtl="0" algn="l">
              <a:spcBef>
                <a:spcPts val="0"/>
              </a:spcBef>
              <a:spcAft>
                <a:spcPts val="0"/>
              </a:spcAft>
              <a:buSzPts val="900"/>
              <a:buNone/>
            </a:pPr>
            <a:r>
              <a:t/>
            </a:r>
            <a:endParaRPr sz="900">
              <a:solidFill>
                <a:srgbClr val="0A4595"/>
              </a:solidFill>
              <a:highlight>
                <a:schemeClr val="lt1"/>
              </a:highlight>
            </a:endParaRPr>
          </a:p>
          <a:p>
            <a:pPr indent="0" lvl="0" marL="0" rtl="0" algn="l">
              <a:spcBef>
                <a:spcPts val="0"/>
              </a:spcBef>
              <a:spcAft>
                <a:spcPts val="0"/>
              </a:spcAft>
              <a:buSzPts val="900"/>
              <a:buNone/>
            </a:pPr>
            <a:r>
              <a:t/>
            </a:r>
            <a:endParaRPr sz="900">
              <a:solidFill>
                <a:srgbClr val="0A4595"/>
              </a:solidFill>
              <a:highlight>
                <a:schemeClr val="lt1"/>
              </a:highlight>
            </a:endParaRPr>
          </a:p>
          <a:p>
            <a:pPr indent="0" lvl="0" marL="0" rtl="0" algn="l">
              <a:spcBef>
                <a:spcPts val="0"/>
              </a:spcBef>
              <a:spcAft>
                <a:spcPts val="0"/>
              </a:spcAft>
              <a:buClr>
                <a:schemeClr val="dk1"/>
              </a:buClr>
              <a:buSzPts val="900"/>
              <a:buFont typeface="Arial"/>
              <a:buNone/>
            </a:pPr>
            <a:r>
              <a:t/>
            </a:r>
            <a:endParaRPr sz="900">
              <a:solidFill>
                <a:srgbClr val="0A4595"/>
              </a:solidFill>
              <a:highlight>
                <a:schemeClr val="lt1"/>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86ef1e4dee_0_218:notes"/>
          <p:cNvSpPr txBox="1"/>
          <p:nvPr>
            <p:ph idx="1" type="body"/>
          </p:nvPr>
        </p:nvSpPr>
        <p:spPr>
          <a:xfrm>
            <a:off x="685800" y="4343400"/>
            <a:ext cx="5486400" cy="411480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100"/>
              <a:buNone/>
            </a:pPr>
            <a:r>
              <a:t/>
            </a:r>
            <a:endParaRPr/>
          </a:p>
        </p:txBody>
      </p:sp>
      <p:sp>
        <p:nvSpPr>
          <p:cNvPr id="73" name="Google Shape;73;g186ef1e4dee_0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2eab8f706f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2eab8f706f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86ef1e4dee_0_20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86ef1e4dee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86ef1e4d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186ef1e4de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86ef1e4dee_0_21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86ef1e4dee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96a912a223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96a912a22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86ef1e4de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186ef1e4dee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13" name="Shape 13"/>
        <p:cNvGrpSpPr/>
        <p:nvPr/>
      </p:nvGrpSpPr>
      <p:grpSpPr>
        <a:xfrm>
          <a:off x="0" y="0"/>
          <a:ext cx="0" cy="0"/>
          <a:chOff x="0" y="0"/>
          <a:chExt cx="0" cy="0"/>
        </a:xfrm>
      </p:grpSpPr>
      <p:sp>
        <p:nvSpPr>
          <p:cNvPr id="14" name="Google Shape;14;p16"/>
          <p:cNvSpPr/>
          <p:nvPr/>
        </p:nvSpPr>
        <p:spPr>
          <a:xfrm>
            <a:off x="0" y="0"/>
            <a:ext cx="91440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16"/>
          <p:cNvSpPr/>
          <p:nvPr>
            <p:ph idx="2" type="pic"/>
          </p:nvPr>
        </p:nvSpPr>
        <p:spPr>
          <a:xfrm>
            <a:off x="0" y="3200400"/>
            <a:ext cx="9144000" cy="1943100"/>
          </a:xfrm>
          <a:prstGeom prst="rect">
            <a:avLst/>
          </a:prstGeom>
          <a:solidFill>
            <a:srgbClr val="F2F2F2"/>
          </a:solidFill>
          <a:ln>
            <a:noFill/>
          </a:ln>
        </p:spPr>
      </p:sp>
      <p:sp>
        <p:nvSpPr>
          <p:cNvPr id="16" name="Google Shape;16;p16"/>
          <p:cNvSpPr txBox="1"/>
          <p:nvPr>
            <p:ph idx="1" type="body"/>
          </p:nvPr>
        </p:nvSpPr>
        <p:spPr>
          <a:xfrm>
            <a:off x="2249134" y="457209"/>
            <a:ext cx="6437666" cy="1019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16"/>
          <p:cNvSpPr txBox="1"/>
          <p:nvPr>
            <p:ph idx="3" type="body"/>
          </p:nvPr>
        </p:nvSpPr>
        <p:spPr>
          <a:xfrm>
            <a:off x="2249146" y="1628103"/>
            <a:ext cx="6433864" cy="7035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8" name="Google Shape;18;p16"/>
          <p:cNvCxnSpPr/>
          <p:nvPr/>
        </p:nvCxnSpPr>
        <p:spPr>
          <a:xfrm>
            <a:off x="1908402"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19" name="Google Shape;19;p16"/>
          <p:cNvPicPr preferRelativeResize="0"/>
          <p:nvPr/>
        </p:nvPicPr>
        <p:blipFill rotWithShape="1">
          <a:blip r:embed="rId2">
            <a:alphaModFix/>
          </a:blip>
          <a:srcRect b="0" l="0" r="0" t="0"/>
          <a:stretch/>
        </p:blipFill>
        <p:spPr>
          <a:xfrm>
            <a:off x="458621" y="573025"/>
            <a:ext cx="1109049" cy="1109049"/>
          </a:xfrm>
          <a:prstGeom prst="rect">
            <a:avLst/>
          </a:prstGeom>
          <a:noFill/>
          <a:ln>
            <a:noFill/>
          </a:ln>
        </p:spPr>
      </p:pic>
      <p:sp>
        <p:nvSpPr>
          <p:cNvPr id="20" name="Google Shape;20;p16"/>
          <p:cNvSpPr txBox="1"/>
          <p:nvPr/>
        </p:nvSpPr>
        <p:spPr>
          <a:xfrm>
            <a:off x="425363" y="1682075"/>
            <a:ext cx="1175566" cy="546038"/>
          </a:xfrm>
          <a:prstGeom prst="rect">
            <a:avLst/>
          </a:prstGeom>
          <a:noFill/>
          <a:ln>
            <a:noFill/>
          </a:ln>
        </p:spPr>
        <p:txBody>
          <a:bodyPr anchorCtr="0" anchor="t" bIns="91425" lIns="0" spcFirstLastPara="1" rIns="0" wrap="square" tIns="182875">
            <a:noAutofit/>
          </a:bodyPr>
          <a:lstStyle/>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NATIONALWEATHER</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SERVICE</a:t>
            </a:r>
            <a:endParaRPr b="1" i="0" sz="16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4" name="Shape 44"/>
        <p:cNvGrpSpPr/>
        <p:nvPr/>
      </p:nvGrpSpPr>
      <p:grpSpPr>
        <a:xfrm>
          <a:off x="0" y="0"/>
          <a:ext cx="0" cy="0"/>
          <a:chOff x="0" y="0"/>
          <a:chExt cx="0" cy="0"/>
        </a:xfrm>
      </p:grpSpPr>
      <p:sp>
        <p:nvSpPr>
          <p:cNvPr id="45" name="Google Shape;45;p22"/>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 type="body"/>
          </p:nvPr>
        </p:nvSpPr>
        <p:spPr>
          <a:xfrm>
            <a:off x="457200" y="1280160"/>
            <a:ext cx="246888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2"/>
          <p:cNvSpPr txBox="1"/>
          <p:nvPr>
            <p:ph idx="2" type="body"/>
          </p:nvPr>
        </p:nvSpPr>
        <p:spPr>
          <a:xfrm>
            <a:off x="3337560" y="1280160"/>
            <a:ext cx="246888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2"/>
          <p:cNvSpPr txBox="1"/>
          <p:nvPr>
            <p:ph idx="3" type="body"/>
          </p:nvPr>
        </p:nvSpPr>
        <p:spPr>
          <a:xfrm>
            <a:off x="6217920" y="1280160"/>
            <a:ext cx="246888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g186ef1e4dee_0_197"/>
          <p:cNvSpPr/>
          <p:nvPr/>
        </p:nvSpPr>
        <p:spPr>
          <a:xfrm>
            <a:off x="0" y="-35050"/>
            <a:ext cx="9144000" cy="797400"/>
          </a:xfrm>
          <a:prstGeom prst="rect">
            <a:avLst/>
          </a:prstGeom>
          <a:solidFill>
            <a:srgbClr val="0099D8"/>
          </a:solidFill>
          <a:ln cap="flat" cmpd="sng" w="9525">
            <a:solidFill>
              <a:srgbClr val="0099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186ef1e4dee_0_197"/>
          <p:cNvSpPr txBox="1"/>
          <p:nvPr>
            <p:ph type="title"/>
          </p:nvPr>
        </p:nvSpPr>
        <p:spPr>
          <a:xfrm>
            <a:off x="153975" y="94800"/>
            <a:ext cx="8520600" cy="57270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lt1"/>
              </a:buClr>
              <a:buSzPts val="3200"/>
              <a:buNone/>
              <a:defRPr>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p:txBody>
      </p:sp>
      <p:sp>
        <p:nvSpPr>
          <p:cNvPr id="52" name="Google Shape;52;g186ef1e4dee_0_197"/>
          <p:cNvSpPr txBox="1"/>
          <p:nvPr>
            <p:ph idx="1" type="body"/>
          </p:nvPr>
        </p:nvSpPr>
        <p:spPr>
          <a:xfrm>
            <a:off x="153975" y="895100"/>
            <a:ext cx="8678400" cy="37500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rgbClr val="0A4595"/>
              </a:buClr>
              <a:buSzPts val="2000"/>
              <a:buNone/>
              <a:defRPr>
                <a:solidFill>
                  <a:srgbClr val="0A4595"/>
                </a:solidFill>
              </a:defRPr>
            </a:lvl1pPr>
            <a:lvl2pPr indent="-228600" lvl="1" marL="914400" algn="l">
              <a:lnSpc>
                <a:spcPct val="110000"/>
              </a:lnSpc>
              <a:spcBef>
                <a:spcPts val="600"/>
              </a:spcBef>
              <a:spcAft>
                <a:spcPts val="0"/>
              </a:spcAft>
              <a:buClr>
                <a:srgbClr val="0A4595"/>
              </a:buClr>
              <a:buSzPts val="1800"/>
              <a:buNone/>
              <a:defRPr>
                <a:solidFill>
                  <a:srgbClr val="0A4595"/>
                </a:solidFill>
              </a:defRPr>
            </a:lvl2pPr>
            <a:lvl3pPr indent="-342900" lvl="2" marL="1371600" algn="l">
              <a:lnSpc>
                <a:spcPct val="110000"/>
              </a:lnSpc>
              <a:spcBef>
                <a:spcPts val="600"/>
              </a:spcBef>
              <a:spcAft>
                <a:spcPts val="0"/>
              </a:spcAft>
              <a:buClr>
                <a:srgbClr val="0A4595"/>
              </a:buClr>
              <a:buSzPts val="1800"/>
              <a:buChar char="•"/>
              <a:defRPr>
                <a:solidFill>
                  <a:srgbClr val="0A4595"/>
                </a:solidFill>
              </a:defRPr>
            </a:lvl3pPr>
            <a:lvl4pPr indent="-342900" lvl="3" marL="1828800" algn="l">
              <a:lnSpc>
                <a:spcPct val="110000"/>
              </a:lnSpc>
              <a:spcBef>
                <a:spcPts val="600"/>
              </a:spcBef>
              <a:spcAft>
                <a:spcPts val="0"/>
              </a:spcAft>
              <a:buClr>
                <a:srgbClr val="0A4595"/>
              </a:buClr>
              <a:buSzPts val="1800"/>
              <a:buChar char="–"/>
              <a:defRPr>
                <a:solidFill>
                  <a:srgbClr val="0A4595"/>
                </a:solidFill>
              </a:defRPr>
            </a:lvl4pPr>
            <a:lvl5pPr indent="-342900" lvl="4" marL="2286000" algn="l">
              <a:lnSpc>
                <a:spcPct val="110000"/>
              </a:lnSpc>
              <a:spcBef>
                <a:spcPts val="600"/>
              </a:spcBef>
              <a:spcAft>
                <a:spcPts val="0"/>
              </a:spcAft>
              <a:buClr>
                <a:srgbClr val="0A4595"/>
              </a:buClr>
              <a:buSzPts val="1800"/>
              <a:buChar char="•"/>
              <a:defRPr>
                <a:solidFill>
                  <a:srgbClr val="0A4595"/>
                </a:solidFill>
              </a:defRPr>
            </a:lvl5pPr>
            <a:lvl6pPr indent="-342900" lvl="5" marL="2743200" algn="l">
              <a:lnSpc>
                <a:spcPct val="90000"/>
              </a:lnSpc>
              <a:spcBef>
                <a:spcPts val="500"/>
              </a:spcBef>
              <a:spcAft>
                <a:spcPts val="0"/>
              </a:spcAft>
              <a:buClr>
                <a:srgbClr val="0A4595"/>
              </a:buClr>
              <a:buSzPts val="1800"/>
              <a:buChar char="•"/>
              <a:defRPr>
                <a:solidFill>
                  <a:srgbClr val="0A4595"/>
                </a:solidFill>
              </a:defRPr>
            </a:lvl6pPr>
            <a:lvl7pPr indent="-342900" lvl="6" marL="3200400" algn="l">
              <a:lnSpc>
                <a:spcPct val="90000"/>
              </a:lnSpc>
              <a:spcBef>
                <a:spcPts val="500"/>
              </a:spcBef>
              <a:spcAft>
                <a:spcPts val="0"/>
              </a:spcAft>
              <a:buClr>
                <a:srgbClr val="0A4595"/>
              </a:buClr>
              <a:buSzPts val="1800"/>
              <a:buChar char="•"/>
              <a:defRPr>
                <a:solidFill>
                  <a:srgbClr val="0A4595"/>
                </a:solidFill>
              </a:defRPr>
            </a:lvl7pPr>
            <a:lvl8pPr indent="-342900" lvl="7" marL="3657600" algn="l">
              <a:lnSpc>
                <a:spcPct val="90000"/>
              </a:lnSpc>
              <a:spcBef>
                <a:spcPts val="500"/>
              </a:spcBef>
              <a:spcAft>
                <a:spcPts val="0"/>
              </a:spcAft>
              <a:buClr>
                <a:srgbClr val="0A4595"/>
              </a:buClr>
              <a:buSzPts val="1800"/>
              <a:buChar char="•"/>
              <a:defRPr>
                <a:solidFill>
                  <a:srgbClr val="0A4595"/>
                </a:solidFill>
              </a:defRPr>
            </a:lvl8pPr>
            <a:lvl9pPr indent="-342900" lvl="8" marL="4114800" algn="l">
              <a:lnSpc>
                <a:spcPct val="90000"/>
              </a:lnSpc>
              <a:spcBef>
                <a:spcPts val="500"/>
              </a:spcBef>
              <a:spcAft>
                <a:spcPts val="0"/>
              </a:spcAft>
              <a:buClr>
                <a:srgbClr val="0A4595"/>
              </a:buClr>
              <a:buSzPts val="1800"/>
              <a:buChar char="•"/>
              <a:defRPr>
                <a:solidFill>
                  <a:srgbClr val="0A4595"/>
                </a:solidFill>
              </a:defRPr>
            </a:lvl9pPr>
          </a:lstStyle>
          <a:p/>
        </p:txBody>
      </p:sp>
      <p:sp>
        <p:nvSpPr>
          <p:cNvPr id="53" name="Google Shape;53;g186ef1e4dee_0_1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Left">
  <p:cSld name="1 Column, Tall Pic Left">
    <p:spTree>
      <p:nvGrpSpPr>
        <p:cNvPr id="54" name="Shape 54"/>
        <p:cNvGrpSpPr/>
        <p:nvPr/>
      </p:nvGrpSpPr>
      <p:grpSpPr>
        <a:xfrm>
          <a:off x="0" y="0"/>
          <a:ext cx="0" cy="0"/>
          <a:chOff x="0" y="0"/>
          <a:chExt cx="0" cy="0"/>
        </a:xfrm>
      </p:grpSpPr>
      <p:sp>
        <p:nvSpPr>
          <p:cNvPr id="55" name="Google Shape;55;g22eab8f706f_0_333"/>
          <p:cNvSpPr txBox="1"/>
          <p:nvPr>
            <p:ph type="title"/>
          </p:nvPr>
        </p:nvSpPr>
        <p:spPr>
          <a:xfrm>
            <a:off x="752888" y="205978"/>
            <a:ext cx="7933800" cy="594300"/>
          </a:xfrm>
          <a:prstGeom prst="rect">
            <a:avLst/>
          </a:prstGeom>
          <a:noFill/>
          <a:ln>
            <a:noFill/>
          </a:ln>
        </p:spPr>
        <p:txBody>
          <a:bodyPr anchorCtr="0" anchor="ctr" bIns="68575" lIns="68575" spcFirstLastPara="1" rIns="68575" wrap="square" tIns="68575">
            <a:normAutofit/>
          </a:bodyPr>
          <a:lstStyle>
            <a:lvl1pPr lvl="0" marR="0" rtl="0" algn="l">
              <a:lnSpc>
                <a:spcPct val="100000"/>
              </a:lnSpc>
              <a:spcBef>
                <a:spcPts val="0"/>
              </a:spcBef>
              <a:spcAft>
                <a:spcPts val="0"/>
              </a:spcAft>
              <a:buClr>
                <a:srgbClr val="0099D8"/>
              </a:buClr>
              <a:buSzPts val="24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100"/>
              <a:buNone/>
              <a:defRPr sz="1800"/>
            </a:lvl2pPr>
            <a:lvl3pPr lvl="2" rtl="0" algn="l">
              <a:lnSpc>
                <a:spcPct val="100000"/>
              </a:lnSpc>
              <a:spcBef>
                <a:spcPts val="0"/>
              </a:spcBef>
              <a:spcAft>
                <a:spcPts val="0"/>
              </a:spcAft>
              <a:buSzPts val="1100"/>
              <a:buNone/>
              <a:defRPr sz="1800"/>
            </a:lvl3pPr>
            <a:lvl4pPr lvl="3" rtl="0" algn="l">
              <a:lnSpc>
                <a:spcPct val="100000"/>
              </a:lnSpc>
              <a:spcBef>
                <a:spcPts val="0"/>
              </a:spcBef>
              <a:spcAft>
                <a:spcPts val="0"/>
              </a:spcAft>
              <a:buSzPts val="1100"/>
              <a:buNone/>
              <a:defRPr sz="1800"/>
            </a:lvl4pPr>
            <a:lvl5pPr lvl="4" rtl="0" algn="l">
              <a:lnSpc>
                <a:spcPct val="100000"/>
              </a:lnSpc>
              <a:spcBef>
                <a:spcPts val="0"/>
              </a:spcBef>
              <a:spcAft>
                <a:spcPts val="0"/>
              </a:spcAft>
              <a:buSzPts val="1100"/>
              <a:buNone/>
              <a:defRPr sz="1800"/>
            </a:lvl5pPr>
            <a:lvl6pPr lvl="5" rtl="0" algn="l">
              <a:lnSpc>
                <a:spcPct val="100000"/>
              </a:lnSpc>
              <a:spcBef>
                <a:spcPts val="0"/>
              </a:spcBef>
              <a:spcAft>
                <a:spcPts val="0"/>
              </a:spcAft>
              <a:buSzPts val="1100"/>
              <a:buNone/>
              <a:defRPr sz="1800"/>
            </a:lvl6pPr>
            <a:lvl7pPr lvl="6" rtl="0" algn="l">
              <a:lnSpc>
                <a:spcPct val="100000"/>
              </a:lnSpc>
              <a:spcBef>
                <a:spcPts val="0"/>
              </a:spcBef>
              <a:spcAft>
                <a:spcPts val="0"/>
              </a:spcAft>
              <a:buSzPts val="1100"/>
              <a:buNone/>
              <a:defRPr sz="1800"/>
            </a:lvl7pPr>
            <a:lvl8pPr lvl="7" rtl="0" algn="l">
              <a:lnSpc>
                <a:spcPct val="100000"/>
              </a:lnSpc>
              <a:spcBef>
                <a:spcPts val="0"/>
              </a:spcBef>
              <a:spcAft>
                <a:spcPts val="0"/>
              </a:spcAft>
              <a:buSzPts val="1100"/>
              <a:buNone/>
              <a:defRPr sz="1800"/>
            </a:lvl8pPr>
            <a:lvl9pPr lvl="8" rtl="0" algn="l">
              <a:lnSpc>
                <a:spcPct val="100000"/>
              </a:lnSpc>
              <a:spcBef>
                <a:spcPts val="0"/>
              </a:spcBef>
              <a:spcAft>
                <a:spcPts val="0"/>
              </a:spcAft>
              <a:buSzPts val="1100"/>
              <a:buNone/>
              <a:defRPr sz="1800"/>
            </a:lvl9pPr>
          </a:lstStyle>
          <a:p/>
        </p:txBody>
      </p:sp>
      <p:sp>
        <p:nvSpPr>
          <p:cNvPr id="56" name="Google Shape;56;g22eab8f706f_0_333"/>
          <p:cNvSpPr/>
          <p:nvPr>
            <p:ph idx="2" type="pic"/>
          </p:nvPr>
        </p:nvSpPr>
        <p:spPr>
          <a:xfrm>
            <a:off x="762000" y="914400"/>
            <a:ext cx="2590800" cy="3714900"/>
          </a:xfrm>
          <a:prstGeom prst="rect">
            <a:avLst/>
          </a:prstGeom>
          <a:solidFill>
            <a:srgbClr val="F2F2F2"/>
          </a:solidFill>
          <a:ln>
            <a:noFill/>
          </a:ln>
        </p:spPr>
        <p:txBody>
          <a:bodyPr anchorCtr="0" anchor="ctr" bIns="68575" lIns="68575" spcFirstLastPara="1" rIns="68575" wrap="square" tIns="68575">
            <a:noAutofit/>
          </a:bodyPr>
          <a:lstStyle>
            <a:lvl1pPr lvl="0" marR="0" rtl="0" algn="ctr">
              <a:lnSpc>
                <a:spcPct val="100000"/>
              </a:lnSpc>
              <a:spcBef>
                <a:spcPts val="400"/>
              </a:spcBef>
              <a:spcAft>
                <a:spcPts val="0"/>
              </a:spcAft>
              <a:buClr>
                <a:srgbClr val="7F7F7F"/>
              </a:buClr>
              <a:buSzPts val="15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600"/>
              </a:spcBef>
              <a:spcAft>
                <a:spcPts val="0"/>
              </a:spcAft>
              <a:buClr>
                <a:srgbClr val="07336F"/>
              </a:buClr>
              <a:buSzPts val="21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500"/>
              </a:spcBef>
              <a:spcAft>
                <a:spcPts val="0"/>
              </a:spcAft>
              <a:buClr>
                <a:srgbClr val="07336F"/>
              </a:buClr>
              <a:buSzPts val="18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15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400"/>
              </a:spcBef>
              <a:spcAft>
                <a:spcPts val="0"/>
              </a:spcAft>
              <a:buClr>
                <a:srgbClr val="07336F"/>
              </a:buClr>
              <a:buSzPts val="14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00"/>
              </a:spcBef>
              <a:spcAft>
                <a:spcPts val="0"/>
              </a:spcAft>
              <a:buClr>
                <a:srgbClr val="07336F"/>
              </a:buClr>
              <a:buSzPts val="12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g22eab8f706f_0_333"/>
          <p:cNvSpPr txBox="1"/>
          <p:nvPr>
            <p:ph idx="1" type="body"/>
          </p:nvPr>
        </p:nvSpPr>
        <p:spPr>
          <a:xfrm>
            <a:off x="3505200" y="914400"/>
            <a:ext cx="5190600" cy="3714900"/>
          </a:xfrm>
          <a:prstGeom prst="rect">
            <a:avLst/>
          </a:prstGeom>
          <a:noFill/>
          <a:ln>
            <a:noFill/>
          </a:ln>
        </p:spPr>
        <p:txBody>
          <a:bodyPr anchorCtr="0" anchor="t" bIns="68575" lIns="68575" spcFirstLastPara="1" rIns="68575" wrap="square" tIns="68575">
            <a:normAutofit/>
          </a:bodyPr>
          <a:lstStyle>
            <a:lvl1pPr indent="-361950" lvl="0" marL="457200" marR="0" rtl="0" algn="l">
              <a:lnSpc>
                <a:spcPct val="100000"/>
              </a:lnSpc>
              <a:spcBef>
                <a:spcPts val="600"/>
              </a:spcBef>
              <a:spcAft>
                <a:spcPts val="0"/>
              </a:spcAft>
              <a:buClr>
                <a:srgbClr val="07336F"/>
              </a:buClr>
              <a:buSzPts val="2100"/>
              <a:buFont typeface="Arial"/>
              <a:buChar char="•"/>
              <a:defRPr b="0" i="0" sz="2800" u="none" cap="none" strike="noStrike">
                <a:solidFill>
                  <a:srgbClr val="07336F"/>
                </a:solidFill>
                <a:latin typeface="Arial"/>
                <a:ea typeface="Arial"/>
                <a:cs typeface="Arial"/>
                <a:sym typeface="Arial"/>
              </a:defRPr>
            </a:lvl1pPr>
            <a:lvl2pPr indent="-342900" lvl="1" marL="914400" marR="0" rtl="0" algn="l">
              <a:lnSpc>
                <a:spcPct val="100000"/>
              </a:lnSpc>
              <a:spcBef>
                <a:spcPts val="500"/>
              </a:spcBef>
              <a:spcAft>
                <a:spcPts val="0"/>
              </a:spcAft>
              <a:buClr>
                <a:srgbClr val="07336F"/>
              </a:buClr>
              <a:buSzPts val="1800"/>
              <a:buFont typeface="Arial"/>
              <a:buChar char="•"/>
              <a:defRPr b="0" i="0" sz="2400" u="none" cap="none" strike="noStrike">
                <a:solidFill>
                  <a:srgbClr val="07336F"/>
                </a:solidFill>
                <a:latin typeface="Arial"/>
                <a:ea typeface="Arial"/>
                <a:cs typeface="Arial"/>
                <a:sym typeface="Arial"/>
              </a:defRPr>
            </a:lvl2pPr>
            <a:lvl3pPr indent="-323850" lvl="2" marL="1371600" marR="0" rtl="0" algn="l">
              <a:lnSpc>
                <a:spcPct val="100000"/>
              </a:lnSpc>
              <a:spcBef>
                <a:spcPts val="400"/>
              </a:spcBef>
              <a:spcAft>
                <a:spcPts val="0"/>
              </a:spcAft>
              <a:buClr>
                <a:srgbClr val="07336F"/>
              </a:buClr>
              <a:buSzPts val="1500"/>
              <a:buFont typeface="Arial"/>
              <a:buChar char="•"/>
              <a:defRPr b="0" i="0" sz="2000" u="none" cap="none" strike="noStrike">
                <a:solidFill>
                  <a:srgbClr val="07336F"/>
                </a:solidFill>
                <a:latin typeface="Arial"/>
                <a:ea typeface="Arial"/>
                <a:cs typeface="Arial"/>
                <a:sym typeface="Arial"/>
              </a:defRPr>
            </a:lvl3pPr>
            <a:lvl4pPr indent="-317500" lvl="3" marL="1828800" marR="0" rtl="0" algn="l">
              <a:lnSpc>
                <a:spcPct val="100000"/>
              </a:lnSpc>
              <a:spcBef>
                <a:spcPts val="400"/>
              </a:spcBef>
              <a:spcAft>
                <a:spcPts val="0"/>
              </a:spcAft>
              <a:buClr>
                <a:srgbClr val="07336F"/>
              </a:buClr>
              <a:buSzPts val="1400"/>
              <a:buFont typeface="Arial"/>
              <a:buChar char="•"/>
              <a:defRPr b="0" i="0" sz="1800" u="none" cap="none" strike="noStrike">
                <a:solidFill>
                  <a:srgbClr val="07336F"/>
                </a:solidFill>
                <a:latin typeface="Arial"/>
                <a:ea typeface="Arial"/>
                <a:cs typeface="Arial"/>
                <a:sym typeface="Arial"/>
              </a:defRPr>
            </a:lvl4pPr>
            <a:lvl5pPr indent="-304800" lvl="4" marL="2286000" marR="0" rtl="0" algn="l">
              <a:lnSpc>
                <a:spcPct val="100000"/>
              </a:lnSpc>
              <a:spcBef>
                <a:spcPts val="300"/>
              </a:spcBef>
              <a:spcAft>
                <a:spcPts val="0"/>
              </a:spcAft>
              <a:buClr>
                <a:srgbClr val="07336F"/>
              </a:buClr>
              <a:buSzPts val="1200"/>
              <a:buFont typeface="Arial"/>
              <a:buChar char="•"/>
              <a:defRPr b="0" i="0" sz="1600" u="none" cap="none" strike="noStrike">
                <a:solidFill>
                  <a:srgbClr val="07336F"/>
                </a:solidFill>
                <a:latin typeface="Arial"/>
                <a:ea typeface="Arial"/>
                <a:cs typeface="Arial"/>
                <a:sym typeface="Arial"/>
              </a:defRPr>
            </a:lvl5pPr>
            <a:lvl6pPr indent="-304800" lvl="5" marL="2743200" marR="0" rtl="0" algn="l">
              <a:lnSpc>
                <a:spcPct val="100000"/>
              </a:lnSpc>
              <a:spcBef>
                <a:spcPts val="300"/>
              </a:spcBef>
              <a:spcAft>
                <a:spcPts val="0"/>
              </a:spcAft>
              <a:buClr>
                <a:srgbClr val="07336F"/>
              </a:buClr>
              <a:buSzPts val="1200"/>
              <a:buFont typeface="Arial"/>
              <a:buChar char="•"/>
              <a:defRPr b="0" i="0" sz="1600" u="none" cap="none" strike="noStrike">
                <a:solidFill>
                  <a:srgbClr val="07336F"/>
                </a:solidFill>
                <a:latin typeface="Calibri"/>
                <a:ea typeface="Calibri"/>
                <a:cs typeface="Calibri"/>
                <a:sym typeface="Calibri"/>
              </a:defRPr>
            </a:lvl6pPr>
            <a:lvl7pPr indent="-323850" lvl="6" marL="32004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Dk Blue 1">
    <p:spTree>
      <p:nvGrpSpPr>
        <p:cNvPr id="21" name="Shape 21"/>
        <p:cNvGrpSpPr/>
        <p:nvPr/>
      </p:nvGrpSpPr>
      <p:grpSpPr>
        <a:xfrm>
          <a:off x="0" y="0"/>
          <a:ext cx="0" cy="0"/>
          <a:chOff x="0" y="0"/>
          <a:chExt cx="0" cy="0"/>
        </a:xfrm>
      </p:grpSpPr>
      <p:sp>
        <p:nvSpPr>
          <p:cNvPr id="22" name="Google Shape;22;p17"/>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7"/>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7"/>
          <p:cNvSpPr txBox="1"/>
          <p:nvPr>
            <p:ph idx="1" type="body"/>
          </p:nvPr>
        </p:nvSpPr>
        <p:spPr>
          <a:xfrm>
            <a:off x="457200" y="1162050"/>
            <a:ext cx="8229600" cy="3332163"/>
          </a:xfrm>
          <a:prstGeom prst="rect">
            <a:avLst/>
          </a:prstGeom>
          <a:noFill/>
          <a:ln>
            <a:noFill/>
          </a:ln>
        </p:spPr>
        <p:txBody>
          <a:bodyPr anchorCtr="0" anchor="t" bIns="45700" lIns="0" spcFirstLastPara="1" rIns="0" wrap="square" tIns="0">
            <a:normAutofit/>
          </a:bodyPr>
          <a:lstStyle>
            <a:lvl1pPr indent="-393700" lvl="0" marL="457200" algn="l">
              <a:lnSpc>
                <a:spcPct val="110000"/>
              </a:lnSpc>
              <a:spcBef>
                <a:spcPts val="1800"/>
              </a:spcBef>
              <a:spcAft>
                <a:spcPts val="0"/>
              </a:spcAft>
              <a:buClr>
                <a:schemeClr val="lt1"/>
              </a:buClr>
              <a:buSzPts val="2600"/>
              <a:buFont typeface="Arial"/>
              <a:buChar char="•"/>
              <a:defRPr b="0" i="0" sz="2600">
                <a:solidFill>
                  <a:schemeClr val="lt1"/>
                </a:solidFill>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9"/>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body"/>
          </p:nvPr>
        </p:nvSpPr>
        <p:spPr>
          <a:xfrm>
            <a:off x="457200" y="1280160"/>
            <a:ext cx="822960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21"/>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0"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g2076a971b32_0_98"/>
          <p:cNvSpPr txBox="1"/>
          <p:nvPr>
            <p:ph type="ctrTitle"/>
          </p:nvPr>
        </p:nvSpPr>
        <p:spPr>
          <a:xfrm>
            <a:off x="311708" y="744575"/>
            <a:ext cx="8520600" cy="2052600"/>
          </a:xfrm>
          <a:prstGeom prst="rect">
            <a:avLst/>
          </a:prstGeom>
          <a:noFill/>
          <a:ln>
            <a:noFill/>
          </a:ln>
        </p:spPr>
        <p:txBody>
          <a:bodyPr anchorCtr="0" anchor="b" bIns="45700" lIns="0" spcFirstLastPara="1" rIns="0" wrap="square" tIns="45700">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3" name="Google Shape;33;g2076a971b32_0_98"/>
          <p:cNvSpPr txBox="1"/>
          <p:nvPr>
            <p:ph idx="1" type="subTitle"/>
          </p:nvPr>
        </p:nvSpPr>
        <p:spPr>
          <a:xfrm>
            <a:off x="311700" y="2834125"/>
            <a:ext cx="8520600" cy="792600"/>
          </a:xfrm>
          <a:prstGeom prst="rect">
            <a:avLst/>
          </a:prstGeom>
          <a:noFill/>
          <a:ln>
            <a:noFill/>
          </a:ln>
        </p:spPr>
        <p:txBody>
          <a:bodyPr anchorCtr="0" anchor="t" bIns="45700" lIns="0" spcFirstLastPara="1" rIns="0" wrap="square" tIns="0">
            <a:normAutofit/>
          </a:bodyPr>
          <a:lstStyle>
            <a:lvl1pPr lvl="0" algn="ctr">
              <a:lnSpc>
                <a:spcPct val="100000"/>
              </a:lnSpc>
              <a:spcBef>
                <a:spcPts val="1000"/>
              </a:spcBef>
              <a:spcAft>
                <a:spcPts val="0"/>
              </a:spcAft>
              <a:buSzPts val="2800"/>
              <a:buNone/>
              <a:defRPr sz="2800"/>
            </a:lvl1pPr>
            <a:lvl2pPr lvl="1" algn="ctr">
              <a:lnSpc>
                <a:spcPct val="100000"/>
              </a:lnSpc>
              <a:spcBef>
                <a:spcPts val="600"/>
              </a:spcBef>
              <a:spcAft>
                <a:spcPts val="0"/>
              </a:spcAft>
              <a:buSzPts val="2800"/>
              <a:buNone/>
              <a:defRPr sz="2800"/>
            </a:lvl2pPr>
            <a:lvl3pPr lvl="2" algn="ctr">
              <a:lnSpc>
                <a:spcPct val="100000"/>
              </a:lnSpc>
              <a:spcBef>
                <a:spcPts val="600"/>
              </a:spcBef>
              <a:spcAft>
                <a:spcPts val="0"/>
              </a:spcAft>
              <a:buSzPts val="2800"/>
              <a:buNone/>
              <a:defRPr sz="2800"/>
            </a:lvl3pPr>
            <a:lvl4pPr lvl="3" algn="ctr">
              <a:lnSpc>
                <a:spcPct val="100000"/>
              </a:lnSpc>
              <a:spcBef>
                <a:spcPts val="600"/>
              </a:spcBef>
              <a:spcAft>
                <a:spcPts val="0"/>
              </a:spcAft>
              <a:buSzPts val="2800"/>
              <a:buNone/>
              <a:defRPr sz="2800"/>
            </a:lvl4pPr>
            <a:lvl5pPr lvl="4" algn="ctr">
              <a:lnSpc>
                <a:spcPct val="100000"/>
              </a:lnSpc>
              <a:spcBef>
                <a:spcPts val="6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p:txBody>
      </p:sp>
      <p:sp>
        <p:nvSpPr>
          <p:cNvPr id="34" name="Google Shape;34;g2076a971b32_0_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35" name="Shape 35"/>
        <p:cNvGrpSpPr/>
        <p:nvPr/>
      </p:nvGrpSpPr>
      <p:grpSpPr>
        <a:xfrm>
          <a:off x="0" y="0"/>
          <a:ext cx="0" cy="0"/>
          <a:chOff x="0" y="0"/>
          <a:chExt cx="0" cy="0"/>
        </a:xfrm>
      </p:grpSpPr>
      <p:sp>
        <p:nvSpPr>
          <p:cNvPr id="36" name="Google Shape;36;p23"/>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1_Dk Blue 1">
    <p:spTree>
      <p:nvGrpSpPr>
        <p:cNvPr id="37" name="Shape 37"/>
        <p:cNvGrpSpPr/>
        <p:nvPr/>
      </p:nvGrpSpPr>
      <p:grpSpPr>
        <a:xfrm>
          <a:off x="0" y="0"/>
          <a:ext cx="0" cy="0"/>
          <a:chOff x="0" y="0"/>
          <a:chExt cx="0" cy="0"/>
        </a:xfrm>
      </p:grpSpPr>
      <p:sp>
        <p:nvSpPr>
          <p:cNvPr id="38" name="Google Shape;38;p18"/>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18"/>
          <p:cNvSpPr txBox="1"/>
          <p:nvPr>
            <p:ph type="title"/>
          </p:nvPr>
        </p:nvSpPr>
        <p:spPr>
          <a:xfrm>
            <a:off x="457200" y="1932750"/>
            <a:ext cx="8229600" cy="9717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 type="body"/>
          </p:nvPr>
        </p:nvSpPr>
        <p:spPr>
          <a:xfrm>
            <a:off x="457200" y="1280160"/>
            <a:ext cx="393192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0"/>
          <p:cNvSpPr txBox="1"/>
          <p:nvPr>
            <p:ph idx="2" type="body"/>
          </p:nvPr>
        </p:nvSpPr>
        <p:spPr>
          <a:xfrm>
            <a:off x="4754880" y="1280160"/>
            <a:ext cx="393192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hyperlink" Target="https://www.commerce.gov/" TargetMode="Externa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marR="0" rtl="0" algn="ctr">
              <a:lnSpc>
                <a:spcPct val="90000"/>
              </a:lnSpc>
              <a:spcBef>
                <a:spcPts val="0"/>
              </a:spcBef>
              <a:spcAft>
                <a:spcPts val="0"/>
              </a:spcAft>
              <a:buClr>
                <a:schemeClr val="accent2"/>
              </a:buClr>
              <a:buSzPts val="3200"/>
              <a:buFont typeface="Arial"/>
              <a:buNone/>
              <a:defRPr b="1" i="0" sz="3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162051"/>
            <a:ext cx="8229600" cy="3314700"/>
          </a:xfrm>
          <a:prstGeom prst="rect">
            <a:avLst/>
          </a:prstGeom>
          <a:noFill/>
          <a:ln>
            <a:noFill/>
          </a:ln>
        </p:spPr>
        <p:txBody>
          <a:bodyPr anchorCtr="0" anchor="t" bIns="45700" lIns="0" spcFirstLastPara="1" rIns="0" wrap="square" tIns="0">
            <a:normAutofit/>
          </a:bodyPr>
          <a:lstStyle>
            <a:lvl1pPr indent="-228600" lvl="0" marL="457200" marR="0" rtl="0" algn="l">
              <a:lnSpc>
                <a:spcPct val="90000"/>
              </a:lnSpc>
              <a:spcBef>
                <a:spcPts val="1000"/>
              </a:spcBef>
              <a:spcAft>
                <a:spcPts val="0"/>
              </a:spcAft>
              <a:buClr>
                <a:schemeClr val="accent2"/>
              </a:buClr>
              <a:buSzPts val="2000"/>
              <a:buFont typeface="Arial"/>
              <a:buNone/>
              <a:defRPr b="1" i="0" sz="2000" u="none" cap="none" strike="noStrike">
                <a:solidFill>
                  <a:schemeClr val="accent2"/>
                </a:solidFill>
                <a:latin typeface="Arial"/>
                <a:ea typeface="Arial"/>
                <a:cs typeface="Arial"/>
                <a:sym typeface="Arial"/>
              </a:defRPr>
            </a:lvl1pPr>
            <a:lvl2pPr indent="-228600" lvl="1" marL="914400" marR="0" rtl="0" algn="l">
              <a:lnSpc>
                <a:spcPct val="110000"/>
              </a:lnSpc>
              <a:spcBef>
                <a:spcPts val="6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2pPr>
            <a:lvl3pPr indent="-342900" lvl="2" marL="13716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5"/>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A4595"/>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9" name="Google Shape;9;p15">
            <a:hlinkClick r:id="rId1"/>
          </p:cNvPr>
          <p:cNvPicPr preferRelativeResize="0"/>
          <p:nvPr/>
        </p:nvPicPr>
        <p:blipFill rotWithShape="1">
          <a:blip r:embed="rId2">
            <a:alphaModFix/>
          </a:blip>
          <a:srcRect b="0" l="0" r="0" t="0"/>
          <a:stretch/>
        </p:blipFill>
        <p:spPr>
          <a:xfrm>
            <a:off x="454928" y="4832593"/>
            <a:ext cx="278915" cy="278915"/>
          </a:xfrm>
          <a:prstGeom prst="rect">
            <a:avLst/>
          </a:prstGeom>
          <a:noFill/>
          <a:ln>
            <a:noFill/>
          </a:ln>
        </p:spPr>
      </p:pic>
      <p:sp>
        <p:nvSpPr>
          <p:cNvPr id="10" name="Google Shape;10;p15"/>
          <p:cNvSpPr txBox="1"/>
          <p:nvPr/>
        </p:nvSpPr>
        <p:spPr>
          <a:xfrm>
            <a:off x="1078312" y="4772975"/>
            <a:ext cx="36417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A4595"/>
                </a:solidFill>
                <a:latin typeface="Arial"/>
                <a:ea typeface="Arial"/>
                <a:cs typeface="Arial"/>
                <a:sym typeface="Arial"/>
              </a:rPr>
              <a:t>NATIONAL WEATHER SERVICE</a:t>
            </a:r>
            <a:endParaRPr b="1" i="0" sz="1400" u="none" cap="none" strike="noStrike">
              <a:solidFill>
                <a:srgbClr val="0A45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15"/>
          <p:cNvPicPr preferRelativeResize="0"/>
          <p:nvPr/>
        </p:nvPicPr>
        <p:blipFill rotWithShape="1">
          <a:blip r:embed="rId3">
            <a:alphaModFix/>
          </a:blip>
          <a:srcRect b="0" l="0" r="0" t="0"/>
          <a:stretch/>
        </p:blipFill>
        <p:spPr>
          <a:xfrm>
            <a:off x="808496" y="4830313"/>
            <a:ext cx="283465" cy="283465"/>
          </a:xfrm>
          <a:prstGeom prst="rect">
            <a:avLst/>
          </a:prstGeom>
          <a:noFill/>
          <a:ln>
            <a:noFill/>
          </a:ln>
        </p:spPr>
      </p:pic>
      <p:sp>
        <p:nvSpPr>
          <p:cNvPr id="12" name="Google Shape;12;p15"/>
          <p:cNvSpPr txBox="1"/>
          <p:nvPr/>
        </p:nvSpPr>
        <p:spPr>
          <a:xfrm>
            <a:off x="1461448" y="491378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b="0" i="0" lang="en-US" sz="1000" u="none" cap="none" strike="noStrike">
                <a:solidFill>
                  <a:srgbClr val="0B4596"/>
                </a:solidFill>
                <a:latin typeface="Arial Narrow"/>
                <a:ea typeface="Arial Narrow"/>
                <a:cs typeface="Arial Narrow"/>
                <a:sym typeface="Arial Narrow"/>
              </a:rPr>
              <a:t>‹#›</a:t>
            </a:fld>
            <a:endParaRPr b="0" i="0" sz="1000" u="none" cap="none" strike="noStrike">
              <a:solidFill>
                <a:srgbClr val="0B4596"/>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2820">
          <p15:clr>
            <a:srgbClr val="F26B43"/>
          </p15:clr>
        </p15:guide>
        <p15:guide id="4" orient="horz" pos="252">
          <p15:clr>
            <a:srgbClr val="F26B43"/>
          </p15:clr>
        </p15:guide>
        <p15:guide id="5" pos="5472">
          <p15:clr>
            <a:srgbClr val="F26B43"/>
          </p15:clr>
        </p15:guide>
        <p15:guide id="6" pos="288">
          <p15:clr>
            <a:srgbClr val="F26B43"/>
          </p15:clr>
        </p15:guide>
        <p15:guide id="7" orient="horz" pos="7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journals.ametsoc.org/view/journals/wefo/35/5/wafD200035.xml" TargetMode="External"/><Relationship Id="rId4" Type="http://schemas.openxmlformats.org/officeDocument/2006/relationships/hyperlink" Target="https://journals.ametsoc.org/view/journals/wefo/35/5/wafD200035.xml" TargetMode="External"/><Relationship Id="rId5" Type="http://schemas.openxmlformats.org/officeDocument/2006/relationships/hyperlink" Target="https://journals.ametsoc.org/view/journals/mwre/146/4/mwr-d-17-0157.1.xml" TargetMode="External"/><Relationship Id="rId6" Type="http://schemas.openxmlformats.org/officeDocument/2006/relationships/hyperlink" Target="https://journals.ametsoc.org/view/journals/mwre/146/4/mwr-d-17-0157.1.x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idx="1" type="body"/>
          </p:nvPr>
        </p:nvSpPr>
        <p:spPr>
          <a:xfrm>
            <a:off x="2310550" y="457209"/>
            <a:ext cx="6096000" cy="1019100"/>
          </a:xfrm>
          <a:prstGeom prst="rect">
            <a:avLst/>
          </a:prstGeom>
          <a:noFill/>
          <a:ln>
            <a:noFill/>
          </a:ln>
        </p:spPr>
        <p:txBody>
          <a:bodyPr anchorCtr="0" anchor="t" bIns="0" lIns="0" spcFirstLastPara="1" rIns="0" wrap="square" tIns="0">
            <a:noAutofit/>
          </a:bodyPr>
          <a:lstStyle/>
          <a:p>
            <a:pPr indent="0" lvl="0" marL="0" rtl="0" algn="l">
              <a:spcBef>
                <a:spcPts val="880"/>
              </a:spcBef>
              <a:spcAft>
                <a:spcPts val="0"/>
              </a:spcAft>
              <a:buNone/>
            </a:pPr>
            <a:r>
              <a:rPr lang="en-US" sz="3600"/>
              <a:t>Overview of the Next Global Forecast System GFSv17</a:t>
            </a:r>
            <a:endParaRPr sz="3600"/>
          </a:p>
          <a:p>
            <a:pPr indent="0" lvl="0" marL="0" rtl="0" algn="l">
              <a:lnSpc>
                <a:spcPct val="100000"/>
              </a:lnSpc>
              <a:spcBef>
                <a:spcPts val="0"/>
              </a:spcBef>
              <a:spcAft>
                <a:spcPts val="0"/>
              </a:spcAft>
              <a:buSzPts val="4400"/>
              <a:buNone/>
            </a:pPr>
            <a:r>
              <a:t/>
            </a:r>
            <a:endParaRPr sz="3200"/>
          </a:p>
        </p:txBody>
      </p:sp>
      <p:sp>
        <p:nvSpPr>
          <p:cNvPr id="63" name="Google Shape;63;p1"/>
          <p:cNvSpPr txBox="1"/>
          <p:nvPr>
            <p:ph idx="3" type="body"/>
          </p:nvPr>
        </p:nvSpPr>
        <p:spPr>
          <a:xfrm>
            <a:off x="2310550" y="1628100"/>
            <a:ext cx="6697800" cy="1262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C4EDFF"/>
              </a:buClr>
              <a:buSzPts val="2800"/>
              <a:buFont typeface="Arial"/>
              <a:buNone/>
            </a:pPr>
            <a:r>
              <a:rPr b="1" lang="en-US" sz="1400">
                <a:solidFill>
                  <a:srgbClr val="D6F5FF"/>
                </a:solidFill>
              </a:rPr>
              <a:t>UIFCW - July</a:t>
            </a:r>
            <a:r>
              <a:rPr b="1" lang="en-US" sz="1400">
                <a:solidFill>
                  <a:srgbClr val="D6F5FF"/>
                </a:solidFill>
              </a:rPr>
              <a:t> 25, 2023</a:t>
            </a:r>
            <a:endParaRPr b="1" sz="1400">
              <a:solidFill>
                <a:srgbClr val="D6F5FF"/>
              </a:solidFill>
            </a:endParaRPr>
          </a:p>
          <a:p>
            <a:pPr indent="0" lvl="0" marL="0" rtl="0" algn="l">
              <a:spcBef>
                <a:spcPts val="560"/>
              </a:spcBef>
              <a:spcAft>
                <a:spcPts val="0"/>
              </a:spcAft>
              <a:buNone/>
            </a:pPr>
            <a:r>
              <a:rPr b="1" lang="en-US" sz="1300"/>
              <a:t>Jessica Meixner</a:t>
            </a:r>
            <a:r>
              <a:rPr b="1" baseline="30000" lang="en-US" sz="1300"/>
              <a:t>1</a:t>
            </a:r>
            <a:r>
              <a:rPr b="1" lang="en-US" sz="1300"/>
              <a:t>, Catherine Thomas</a:t>
            </a:r>
            <a:r>
              <a:rPr b="1" baseline="30000" lang="en-US" sz="1300"/>
              <a:t>1</a:t>
            </a:r>
            <a:r>
              <a:rPr b="1" lang="en-US" sz="1300"/>
              <a:t>, Jongil Han</a:t>
            </a:r>
            <a:r>
              <a:rPr b="1" baseline="30000" lang="en-US" sz="1300"/>
              <a:t>1</a:t>
            </a:r>
            <a:r>
              <a:rPr b="1" lang="en-US" sz="1300"/>
              <a:t>, </a:t>
            </a:r>
            <a:r>
              <a:rPr b="1" lang="en-US" sz="1300">
                <a:extLst>
                  <a:ext uri="http://customooxmlschemas.google.com/">
                    <go:slidesCustomData xmlns:go="http://customooxmlschemas.google.com/" textRoundtripDataId="0"/>
                  </a:ext>
                </a:extLst>
              </a:rPr>
              <a:t>Geoffrey</a:t>
            </a:r>
            <a:r>
              <a:rPr b="1" lang="en-US" sz="1300"/>
              <a:t> Manikin</a:t>
            </a:r>
            <a:r>
              <a:rPr b="1" baseline="30000" lang="en-US" sz="1300"/>
              <a:t>1</a:t>
            </a:r>
            <a:r>
              <a:rPr b="1" lang="en-US" sz="1300"/>
              <a:t>,  Hui-Ya Chuang</a:t>
            </a:r>
            <a:r>
              <a:rPr b="1" baseline="30000" lang="en-US" sz="1300"/>
              <a:t>1</a:t>
            </a:r>
            <a:r>
              <a:rPr b="1" lang="en-US" sz="1300"/>
              <a:t>,  Rahul Mahajan</a:t>
            </a:r>
            <a:r>
              <a:rPr b="1" baseline="30000" lang="en-US" sz="1300"/>
              <a:t>1</a:t>
            </a:r>
            <a:r>
              <a:rPr b="1" lang="en-US" sz="1300"/>
              <a:t>, Jun Wang</a:t>
            </a:r>
            <a:r>
              <a:rPr b="1" baseline="30000" lang="en-US" sz="1300"/>
              <a:t>1</a:t>
            </a:r>
            <a:r>
              <a:rPr b="1" lang="en-US" sz="1300"/>
              <a:t>, </a:t>
            </a:r>
            <a:r>
              <a:rPr b="1" baseline="30000" lang="en-US" sz="1300"/>
              <a:t> </a:t>
            </a:r>
            <a:r>
              <a:rPr b="1" lang="en-US" sz="1300"/>
              <a:t>Neil Barton</a:t>
            </a:r>
            <a:r>
              <a:rPr b="1" baseline="30000" lang="en-US" sz="1300"/>
              <a:t>1</a:t>
            </a:r>
            <a:r>
              <a:rPr b="1" lang="en-US" sz="1300"/>
              <a:t>, Andrew Benjamin</a:t>
            </a:r>
            <a:r>
              <a:rPr b="1" baseline="30000" lang="en-US" sz="1300"/>
              <a:t>1</a:t>
            </a:r>
            <a:r>
              <a:rPr b="1" lang="en-US" sz="1300"/>
              <a:t>, </a:t>
            </a:r>
            <a:r>
              <a:rPr b="1" lang="en-US" sz="1300"/>
              <a:t>Alicia Bentley</a:t>
            </a:r>
            <a:r>
              <a:rPr b="1" baseline="30000" lang="en-US" sz="1300"/>
              <a:t>1</a:t>
            </a:r>
            <a:r>
              <a:rPr b="1" lang="en-US" sz="1300"/>
              <a:t>, L. Gwen Chen</a:t>
            </a:r>
            <a:r>
              <a:rPr b="1" baseline="30000" lang="en-US" sz="1300"/>
              <a:t>1</a:t>
            </a:r>
            <a:r>
              <a:rPr b="1" lang="en-US" sz="1300"/>
              <a:t>, Yali Mao</a:t>
            </a:r>
            <a:r>
              <a:rPr b="1" baseline="30000" lang="en-US" sz="1300"/>
              <a:t>2</a:t>
            </a:r>
            <a:r>
              <a:rPr b="1" lang="en-US" sz="1300"/>
              <a:t>,  Wen Meng</a:t>
            </a:r>
            <a:r>
              <a:rPr b="1" baseline="30000" lang="en-US" sz="1300"/>
              <a:t>1</a:t>
            </a:r>
            <a:r>
              <a:rPr b="1" lang="en-US" sz="1300"/>
              <a:t>, Raffaele Montuoro</a:t>
            </a:r>
            <a:r>
              <a:rPr b="1" baseline="30000" lang="en-US" sz="1300"/>
              <a:t>1</a:t>
            </a:r>
            <a:r>
              <a:rPr b="1" lang="en-US" sz="1300"/>
              <a:t>,  Lydia Stefanova</a:t>
            </a:r>
            <a:r>
              <a:rPr b="1" baseline="30000" lang="en-US" sz="1300"/>
              <a:t>2</a:t>
            </a:r>
            <a:r>
              <a:rPr b="1" lang="en-US" sz="1300"/>
              <a:t>, Guillaume Vernieres</a:t>
            </a:r>
            <a:r>
              <a:rPr b="1" baseline="30000" lang="en-US" sz="1300"/>
              <a:t>1</a:t>
            </a:r>
            <a:r>
              <a:rPr b="1" lang="en-US" sz="1300"/>
              <a:t>, Jiande Wang</a:t>
            </a:r>
            <a:r>
              <a:rPr b="1" baseline="30000" lang="en-US" sz="1300"/>
              <a:t>2</a:t>
            </a:r>
            <a:r>
              <a:rPr b="1" lang="en-US" sz="1300"/>
              <a:t>, Yuejian Zhu</a:t>
            </a:r>
            <a:r>
              <a:rPr b="1" baseline="30000" lang="en-US" sz="1300"/>
              <a:t>1</a:t>
            </a:r>
            <a:endParaRPr b="1" baseline="30000" sz="1300"/>
          </a:p>
          <a:p>
            <a:pPr indent="0" lvl="0" marL="0" rtl="0" algn="l">
              <a:spcBef>
                <a:spcPts val="560"/>
              </a:spcBef>
              <a:spcAft>
                <a:spcPts val="0"/>
              </a:spcAft>
              <a:buNone/>
            </a:pPr>
            <a:r>
              <a:rPr b="1" baseline="30000" i="1" lang="en-US" sz="1000"/>
              <a:t>1</a:t>
            </a:r>
            <a:r>
              <a:rPr b="1" i="1" lang="en-US" sz="1000"/>
              <a:t>NOAA/NWS/NCEP/EMC   </a:t>
            </a:r>
            <a:r>
              <a:rPr b="1" baseline="30000" i="1" lang="en-US" sz="1000"/>
              <a:t>2</a:t>
            </a:r>
            <a:r>
              <a:rPr b="1" i="1" lang="en-US" sz="1000"/>
              <a:t>Lynker at NOAA/NWS/NCEP/EMC</a:t>
            </a:r>
            <a:endParaRPr b="1" i="1" sz="1000">
              <a:solidFill>
                <a:srgbClr val="D6F5FF"/>
              </a:solidFill>
            </a:endParaRPr>
          </a:p>
        </p:txBody>
      </p:sp>
      <p:pic>
        <p:nvPicPr>
          <p:cNvPr id="64" name="Google Shape;64;p1"/>
          <p:cNvPicPr preferRelativeResize="0"/>
          <p:nvPr/>
        </p:nvPicPr>
        <p:blipFill rotWithShape="1">
          <a:blip r:embed="rId3">
            <a:alphaModFix/>
          </a:blip>
          <a:srcRect b="0" l="0" r="0" t="0"/>
          <a:stretch/>
        </p:blipFill>
        <p:spPr>
          <a:xfrm>
            <a:off x="0" y="3054751"/>
            <a:ext cx="9144000" cy="21657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07c58a5014_0_0"/>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Atmospheric DA (GSI)</a:t>
            </a:r>
            <a:endParaRPr/>
          </a:p>
        </p:txBody>
      </p:sp>
      <p:sp>
        <p:nvSpPr>
          <p:cNvPr id="139" name="Google Shape;139;g207c58a5014_0_0"/>
          <p:cNvSpPr txBox="1"/>
          <p:nvPr>
            <p:ph idx="1" type="body"/>
          </p:nvPr>
        </p:nvSpPr>
        <p:spPr>
          <a:xfrm>
            <a:off x="364100" y="941400"/>
            <a:ext cx="8371200" cy="3665100"/>
          </a:xfrm>
          <a:prstGeom prst="rect">
            <a:avLst/>
          </a:prstGeom>
          <a:noFill/>
          <a:ln>
            <a:noFill/>
          </a:ln>
        </p:spPr>
        <p:txBody>
          <a:bodyPr anchorCtr="0" anchor="t" bIns="45700" lIns="0" spcFirstLastPara="1" rIns="0" wrap="square" tIns="0">
            <a:noAutofit/>
          </a:bodyPr>
          <a:lstStyle/>
          <a:p>
            <a:pPr indent="-355600" lvl="0" marL="457200" rtl="0" algn="l">
              <a:lnSpc>
                <a:spcPct val="115000"/>
              </a:lnSpc>
              <a:spcBef>
                <a:spcPts val="1000"/>
              </a:spcBef>
              <a:spcAft>
                <a:spcPts val="0"/>
              </a:spcAft>
              <a:buClr>
                <a:schemeClr val="dk1"/>
              </a:buClr>
              <a:buSzPts val="2000"/>
              <a:buChar char="●"/>
            </a:pPr>
            <a:r>
              <a:rPr lang="en-US">
                <a:solidFill>
                  <a:schemeClr val="dk1"/>
                </a:solidFill>
              </a:rPr>
              <a:t>Early Cycle EnKF</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Accommodations for Thompson Microphysics</a:t>
            </a:r>
            <a:endParaRPr>
              <a:solidFill>
                <a:schemeClr val="dk1"/>
              </a:solidFill>
            </a:endParaRPr>
          </a:p>
          <a:p>
            <a:pPr indent="-342900" lvl="1" marL="914400" marR="0" rtl="0" algn="l">
              <a:lnSpc>
                <a:spcPct val="110000"/>
              </a:lnSpc>
              <a:spcBef>
                <a:spcPts val="0"/>
              </a:spcBef>
              <a:spcAft>
                <a:spcPts val="0"/>
              </a:spcAft>
              <a:buSzPts val="1800"/>
              <a:buChar char="○"/>
            </a:pPr>
            <a:r>
              <a:rPr lang="en-US"/>
              <a:t>Modify GSI interface to ingest new number concentration variables</a:t>
            </a:r>
            <a:endParaRPr/>
          </a:p>
          <a:p>
            <a:pPr indent="-342900" lvl="1" marL="914400" marR="0" rtl="0" algn="l">
              <a:lnSpc>
                <a:spcPct val="110000"/>
              </a:lnSpc>
              <a:spcBef>
                <a:spcPts val="0"/>
              </a:spcBef>
              <a:spcAft>
                <a:spcPts val="0"/>
              </a:spcAft>
              <a:buSzPts val="1800"/>
              <a:buChar char="○"/>
            </a:pPr>
            <a:r>
              <a:rPr lang="en-US"/>
              <a:t>Additional optimizations (e.g. error model, cloud optical table)</a:t>
            </a:r>
            <a:r>
              <a:rPr lang="en-US" sz="2000">
                <a:solidFill>
                  <a:schemeClr val="dk1"/>
                </a:solidFill>
              </a:rPr>
              <a:t>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Other Radiance/All Sky Assimilation Upgrades</a:t>
            </a:r>
            <a:endParaRPr>
              <a:solidFill>
                <a:schemeClr val="dk1"/>
              </a:solidFill>
            </a:endParaRPr>
          </a:p>
          <a:p>
            <a:pPr indent="-342900" lvl="1" marL="914400" marR="0" rtl="0" algn="l">
              <a:lnSpc>
                <a:spcPct val="110000"/>
              </a:lnSpc>
              <a:spcBef>
                <a:spcPts val="0"/>
              </a:spcBef>
              <a:spcAft>
                <a:spcPts val="0"/>
              </a:spcAft>
              <a:buSzPts val="1800"/>
              <a:buChar char="○"/>
            </a:pPr>
            <a:r>
              <a:rPr lang="en-US"/>
              <a:t>Upgrade to CRTM 3.0</a:t>
            </a:r>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Scale-Dependent Localization</a:t>
            </a:r>
            <a:endParaRPr>
              <a:solidFill>
                <a:schemeClr val="dk1"/>
              </a:solidFill>
            </a:endParaRPr>
          </a:p>
          <a:p>
            <a:pPr indent="-342900" lvl="1" marL="914400" marR="0" rtl="0" algn="l">
              <a:lnSpc>
                <a:spcPct val="110000"/>
              </a:lnSpc>
              <a:spcBef>
                <a:spcPts val="0"/>
              </a:spcBef>
              <a:spcAft>
                <a:spcPts val="0"/>
              </a:spcAft>
              <a:buSzPts val="1800"/>
              <a:buChar char="○"/>
            </a:pPr>
            <a:r>
              <a:rPr lang="en-US"/>
              <a:t>Leveraging work recently merged to GSI repo by Sho Yokota and OU-MaP for RRFS.</a:t>
            </a:r>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New Observations</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96a912a223_0_6"/>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Atm Physics</a:t>
            </a:r>
            <a:endParaRPr/>
          </a:p>
        </p:txBody>
      </p:sp>
      <p:sp>
        <p:nvSpPr>
          <p:cNvPr id="145" name="Google Shape;145;g196a912a223_0_6"/>
          <p:cNvSpPr txBox="1"/>
          <p:nvPr>
            <p:ph idx="1" type="body"/>
          </p:nvPr>
        </p:nvSpPr>
        <p:spPr>
          <a:xfrm>
            <a:off x="457200" y="1030399"/>
            <a:ext cx="8229600" cy="3726000"/>
          </a:xfrm>
          <a:prstGeom prst="rect">
            <a:avLst/>
          </a:prstGeom>
          <a:noFill/>
          <a:ln>
            <a:noFill/>
          </a:ln>
        </p:spPr>
        <p:txBody>
          <a:bodyPr anchorCtr="0" anchor="t" bIns="45700" lIns="0" spcFirstLastPara="1" rIns="0" wrap="square" tIns="0">
            <a:normAutofit/>
          </a:bodyPr>
          <a:lstStyle/>
          <a:p>
            <a:pPr indent="-342900" lvl="0" marL="457200" rtl="0" algn="l">
              <a:lnSpc>
                <a:spcPct val="90000"/>
              </a:lnSpc>
              <a:spcBef>
                <a:spcPts val="1000"/>
              </a:spcBef>
              <a:spcAft>
                <a:spcPts val="0"/>
              </a:spcAft>
              <a:buSzPts val="1800"/>
              <a:buChar char="●"/>
            </a:pPr>
            <a:r>
              <a:rPr lang="en-US"/>
              <a:t>Description of ATM physics potential upgrades</a:t>
            </a:r>
            <a:endParaRPr/>
          </a:p>
          <a:p>
            <a:pPr indent="-317500" lvl="1" marL="914400" rtl="0" algn="l">
              <a:lnSpc>
                <a:spcPct val="115000"/>
              </a:lnSpc>
              <a:spcBef>
                <a:spcPts val="0"/>
              </a:spcBef>
              <a:spcAft>
                <a:spcPts val="0"/>
              </a:spcAft>
              <a:buSzPts val="1400"/>
              <a:buChar char="○"/>
            </a:pPr>
            <a:r>
              <a:rPr b="1" lang="en-US" sz="1400"/>
              <a:t>Cumulus Convection</a:t>
            </a:r>
            <a:r>
              <a:rPr lang="en-US" sz="1400"/>
              <a:t>: positive definite mass flux; stochastic convective organization; prognostic closure; optimization; improved CAPE forecast; improved hurricane forecasts</a:t>
            </a:r>
            <a:endParaRPr sz="1400"/>
          </a:p>
          <a:p>
            <a:pPr indent="-317500" lvl="1" marL="914400" rtl="0" algn="l">
              <a:lnSpc>
                <a:spcPct val="115000"/>
              </a:lnSpc>
              <a:spcBef>
                <a:spcPts val="0"/>
              </a:spcBef>
              <a:spcAft>
                <a:spcPts val="0"/>
              </a:spcAft>
              <a:buSzPts val="1400"/>
              <a:buChar char="○"/>
            </a:pPr>
            <a:r>
              <a:rPr b="1" lang="en-US" sz="1400"/>
              <a:t>Planetary Boundary Layer (PBL)</a:t>
            </a:r>
            <a:r>
              <a:rPr lang="en-US" sz="1400"/>
              <a:t>: positive definite mass flux; optimization; improved surface inversion forecast; </a:t>
            </a:r>
            <a:r>
              <a:rPr lang="en-US" sz="1400"/>
              <a:t>improved CAPE forecast; improved hurricane forecasts</a:t>
            </a:r>
            <a:endParaRPr sz="1400"/>
          </a:p>
          <a:p>
            <a:pPr indent="-317500" lvl="1" marL="914400" rtl="0" algn="l">
              <a:lnSpc>
                <a:spcPct val="115000"/>
              </a:lnSpc>
              <a:spcBef>
                <a:spcPts val="0"/>
              </a:spcBef>
              <a:spcAft>
                <a:spcPts val="0"/>
              </a:spcAft>
              <a:buSzPts val="1400"/>
              <a:buChar char="○"/>
            </a:pPr>
            <a:r>
              <a:rPr b="1" lang="en-US" sz="1400"/>
              <a:t>Surface Layer</a:t>
            </a:r>
            <a:r>
              <a:rPr lang="en-US" sz="1400"/>
              <a:t>: sea spray parameterization; optimization</a:t>
            </a:r>
            <a:endParaRPr sz="1400"/>
          </a:p>
          <a:p>
            <a:pPr indent="-317500" lvl="1" marL="914400" rtl="0" algn="l">
              <a:lnSpc>
                <a:spcPct val="115000"/>
              </a:lnSpc>
              <a:spcBef>
                <a:spcPts val="0"/>
              </a:spcBef>
              <a:spcAft>
                <a:spcPts val="0"/>
              </a:spcAft>
              <a:buSzPts val="1400"/>
              <a:buChar char="○"/>
            </a:pPr>
            <a:r>
              <a:rPr b="1" lang="en-US" sz="1400"/>
              <a:t>Microphysics (MP)</a:t>
            </a:r>
            <a:r>
              <a:rPr lang="en-US" sz="1400"/>
              <a:t>: replacing GFDL MP scheme with Thompson MP </a:t>
            </a:r>
            <a:r>
              <a:rPr lang="en-US" sz="1400">
                <a:extLst>
                  <a:ext uri="http://customooxmlschemas.google.com/">
                    <go:slidesCustomData xmlns:go="http://customooxmlschemas.google.com/" textRoundtripDataId="27"/>
                  </a:ext>
                </a:extLst>
              </a:rPr>
              <a:t>scheme</a:t>
            </a:r>
            <a:r>
              <a:rPr lang="en-US" sz="1400"/>
              <a:t> - improving computational instability and forecast accuracy of cloud hydrometers and radiative fluxes in the tropics</a:t>
            </a:r>
            <a:endParaRPr sz="1400"/>
          </a:p>
          <a:p>
            <a:pPr indent="-317500" lvl="1" marL="914400" rtl="0" algn="l">
              <a:lnSpc>
                <a:spcPct val="115000"/>
              </a:lnSpc>
              <a:spcBef>
                <a:spcPts val="0"/>
              </a:spcBef>
              <a:spcAft>
                <a:spcPts val="0"/>
              </a:spcAft>
              <a:buSzPts val="1400"/>
              <a:buChar char="○"/>
            </a:pPr>
            <a:r>
              <a:rPr b="1" lang="en-US" sz="1400"/>
              <a:t>Gravity wave drag (GWD)</a:t>
            </a:r>
            <a:r>
              <a:rPr lang="en-US" sz="1400"/>
              <a:t>: small-scale gravity wave drag; turbulent orographic form drag; updates of orographic GWD, mountain blocking, and non-stationary GWD </a:t>
            </a:r>
            <a:endParaRPr sz="1400"/>
          </a:p>
          <a:p>
            <a:pPr indent="-317500" lvl="1" marL="914400" rtl="0" algn="l">
              <a:lnSpc>
                <a:spcPct val="115000"/>
              </a:lnSpc>
              <a:spcBef>
                <a:spcPts val="0"/>
              </a:spcBef>
              <a:spcAft>
                <a:spcPts val="0"/>
              </a:spcAft>
              <a:buSzPts val="1400"/>
              <a:buChar char="○"/>
            </a:pPr>
            <a:r>
              <a:rPr b="1" lang="en-US" sz="1400">
                <a:extLst>
                  <a:ext uri="http://customooxmlschemas.google.com/">
                    <go:slidesCustomData xmlns:go="http://customooxmlschemas.google.com/" textRoundtripDataId="28"/>
                  </a:ext>
                </a:extLst>
              </a:rPr>
              <a:t>Radiation</a:t>
            </a:r>
            <a:r>
              <a:rPr lang="en-US" sz="1400">
                <a:extLst>
                  <a:ext uri="http://customooxmlschemas.google.com/">
                    <go:slidesCustomData xmlns:go="http://customooxmlschemas.google.com/" textRoundtripDataId="29"/>
                  </a:ext>
                </a:extLst>
              </a:rPr>
              <a:t>: </a:t>
            </a:r>
            <a:r>
              <a:rPr lang="en-US" sz="1400"/>
              <a:t>improving radiation and cloud interactions</a:t>
            </a:r>
            <a:endParaRPr b="0" sz="1400"/>
          </a:p>
          <a:p>
            <a:pPr indent="-317500" lvl="1" marL="914400" rtl="0" algn="l">
              <a:lnSpc>
                <a:spcPct val="115000"/>
              </a:lnSpc>
              <a:spcBef>
                <a:spcPts val="0"/>
              </a:spcBef>
              <a:spcAft>
                <a:spcPts val="0"/>
              </a:spcAft>
              <a:buSzPts val="1400"/>
              <a:buChar char="○"/>
            </a:pPr>
            <a:r>
              <a:rPr b="1" lang="en-US" sz="1400"/>
              <a:t>Aerosol</a:t>
            </a:r>
            <a:r>
              <a:rPr lang="en-US" sz="1400"/>
              <a:t>: OPAC data replaced by MERRA2 aerosol climatology</a:t>
            </a:r>
            <a:endParaRPr sz="1400"/>
          </a:p>
          <a:p>
            <a:pPr indent="-317500" lvl="1" marL="914400" rtl="0" algn="l">
              <a:lnSpc>
                <a:spcPct val="115000"/>
              </a:lnSpc>
              <a:spcBef>
                <a:spcPts val="0"/>
              </a:spcBef>
              <a:spcAft>
                <a:spcPts val="0"/>
              </a:spcAft>
              <a:buSzPts val="1400"/>
              <a:buChar char="○"/>
            </a:pPr>
            <a:r>
              <a:rPr b="1" lang="en-US" sz="1400"/>
              <a:t>Albedo and Emissivity over Fractional Grid</a:t>
            </a:r>
            <a:endParaRPr b="1"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96a912a223_0_11"/>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extLst>
                  <a:ext uri="http://customooxmlschemas.google.com/">
                    <go:slidesCustomData xmlns:go="http://customooxmlschemas.google.com/" textRoundtripDataId="30"/>
                  </a:ext>
                </a:extLst>
              </a:rPr>
              <a:t>Land Component</a:t>
            </a:r>
            <a:endParaRPr/>
          </a:p>
        </p:txBody>
      </p:sp>
      <p:sp>
        <p:nvSpPr>
          <p:cNvPr id="151" name="Google Shape;151;g196a912a223_0_11"/>
          <p:cNvSpPr txBox="1"/>
          <p:nvPr>
            <p:ph idx="1" type="body"/>
          </p:nvPr>
        </p:nvSpPr>
        <p:spPr>
          <a:xfrm>
            <a:off x="457200" y="1280160"/>
            <a:ext cx="8229600" cy="3314700"/>
          </a:xfrm>
          <a:prstGeom prst="rect">
            <a:avLst/>
          </a:prstGeom>
          <a:noFill/>
          <a:ln>
            <a:noFill/>
          </a:ln>
        </p:spPr>
        <p:txBody>
          <a:bodyPr anchorCtr="0" anchor="t" bIns="45700" lIns="0" spcFirstLastPara="1" rIns="0" wrap="square" tIns="0">
            <a:normAutofit/>
          </a:bodyPr>
          <a:lstStyle/>
          <a:p>
            <a:pPr indent="-342900" lvl="0" marL="457200" rtl="0" algn="l">
              <a:lnSpc>
                <a:spcPct val="90000"/>
              </a:lnSpc>
              <a:spcBef>
                <a:spcPts val="1000"/>
              </a:spcBef>
              <a:spcAft>
                <a:spcPts val="0"/>
              </a:spcAft>
              <a:buSzPts val="1800"/>
              <a:buChar char="●"/>
            </a:pPr>
            <a:r>
              <a:rPr lang="en-US"/>
              <a:t>NOAH-MP Land Surface Model (LSM)</a:t>
            </a:r>
            <a:endParaRPr sz="1400">
              <a:solidFill>
                <a:srgbClr val="000000"/>
              </a:solidFill>
            </a:endParaRPr>
          </a:p>
          <a:p>
            <a:pPr indent="-317500" lvl="1" marL="914400" rtl="0" algn="l">
              <a:lnSpc>
                <a:spcPct val="115000"/>
              </a:lnSpc>
              <a:spcBef>
                <a:spcPts val="0"/>
              </a:spcBef>
              <a:spcAft>
                <a:spcPts val="0"/>
              </a:spcAft>
              <a:buSzPts val="1400"/>
              <a:buChar char="○"/>
            </a:pPr>
            <a:r>
              <a:rPr lang="en-US" sz="1400"/>
              <a:t>Replacing Noah LSM with Noah-MP LSM</a:t>
            </a:r>
            <a:endParaRPr sz="1400"/>
          </a:p>
          <a:p>
            <a:pPr indent="-317500" lvl="1" marL="914400" rtl="0" algn="l">
              <a:lnSpc>
                <a:spcPct val="115000"/>
              </a:lnSpc>
              <a:spcBef>
                <a:spcPts val="0"/>
              </a:spcBef>
              <a:spcAft>
                <a:spcPts val="0"/>
              </a:spcAft>
              <a:buSzPts val="1400"/>
              <a:buChar char="○"/>
            </a:pPr>
            <a:r>
              <a:rPr lang="en-US" sz="1400"/>
              <a:t>Noah-MP uses multiple options for key land-atmosphere interactions; (a) a tiled approach to separate vegetation and bare soil, (b) a dynamic vegetation scheme, (c) a multi-component, separate vegetation canopy, (d) canopy radiative transfer with shading geometry, (e) a multi-layer snow pack, (f) canopy heat storage; increase number of soil layers and depth of soil column</a:t>
            </a:r>
            <a:endParaRPr sz="1400"/>
          </a:p>
          <a:p>
            <a:pPr indent="-317500" lvl="1" marL="914400" rtl="0" algn="l">
              <a:lnSpc>
                <a:spcPct val="115000"/>
              </a:lnSpc>
              <a:spcBef>
                <a:spcPts val="0"/>
              </a:spcBef>
              <a:spcAft>
                <a:spcPts val="0"/>
              </a:spcAft>
              <a:buSzPts val="1400"/>
              <a:buChar char="○"/>
            </a:pPr>
            <a:r>
              <a:rPr lang="en-US" sz="1400"/>
              <a:t>Update vegetation type from MODIS to VIIRS</a:t>
            </a:r>
            <a:endParaRPr sz="1400"/>
          </a:p>
          <a:p>
            <a:pPr indent="-317500" lvl="1" marL="914400" rtl="0" algn="l">
              <a:lnSpc>
                <a:spcPct val="110000"/>
              </a:lnSpc>
              <a:spcBef>
                <a:spcPts val="0"/>
              </a:spcBef>
              <a:spcAft>
                <a:spcPts val="0"/>
              </a:spcAft>
              <a:buSzPts val="1400"/>
              <a:buChar char="○"/>
            </a:pPr>
            <a:r>
              <a:rPr lang="en-US" sz="1400"/>
              <a:t>Update land-sea mask using VIIRS dataset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5a3ec07771_1_0"/>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Marine </a:t>
            </a:r>
            <a:r>
              <a:rPr lang="en-US"/>
              <a:t>Components</a:t>
            </a:r>
            <a:endParaRPr/>
          </a:p>
        </p:txBody>
      </p:sp>
      <p:sp>
        <p:nvSpPr>
          <p:cNvPr id="157" name="Google Shape;157;g25a3ec07771_1_0"/>
          <p:cNvSpPr txBox="1"/>
          <p:nvPr>
            <p:ph idx="1" type="body"/>
          </p:nvPr>
        </p:nvSpPr>
        <p:spPr>
          <a:xfrm>
            <a:off x="457200" y="1068000"/>
            <a:ext cx="8324100" cy="3526800"/>
          </a:xfrm>
          <a:prstGeom prst="rect">
            <a:avLst/>
          </a:prstGeom>
          <a:noFill/>
          <a:ln>
            <a:noFill/>
          </a:ln>
        </p:spPr>
        <p:txBody>
          <a:bodyPr anchorCtr="0" anchor="t" bIns="45700" lIns="0" spcFirstLastPara="1" rIns="0" wrap="square" tIns="0">
            <a:normAutofit fontScale="85000" lnSpcReduction="20000"/>
          </a:bodyPr>
          <a:lstStyle/>
          <a:p>
            <a:pPr indent="-325755" lvl="0" marL="457200" rtl="0" algn="l">
              <a:lnSpc>
                <a:spcPct val="90000"/>
              </a:lnSpc>
              <a:spcBef>
                <a:spcPts val="1000"/>
              </a:spcBef>
              <a:spcAft>
                <a:spcPts val="0"/>
              </a:spcAft>
              <a:buSzPct val="90000"/>
              <a:buChar char="●"/>
            </a:pPr>
            <a:r>
              <a:rPr lang="en-US"/>
              <a:t>MOM6 Ocean Model </a:t>
            </a:r>
            <a:endParaRPr/>
          </a:p>
          <a:p>
            <a:pPr indent="-325755" lvl="1" marL="914400" rtl="0" algn="l">
              <a:lnSpc>
                <a:spcPct val="90000"/>
              </a:lnSpc>
              <a:spcBef>
                <a:spcPts val="1000"/>
              </a:spcBef>
              <a:spcAft>
                <a:spcPts val="0"/>
              </a:spcAft>
              <a:buSzPct val="100000"/>
              <a:buChar char="○"/>
            </a:pPr>
            <a:r>
              <a:rPr lang="en-US"/>
              <a:t>OM4 Physics [Adcroft, 2019]</a:t>
            </a:r>
            <a:endParaRPr/>
          </a:p>
          <a:p>
            <a:pPr indent="-325755" lvl="1" marL="914400" rtl="0" algn="l">
              <a:lnSpc>
                <a:spcPct val="90000"/>
              </a:lnSpc>
              <a:spcBef>
                <a:spcPts val="1000"/>
              </a:spcBef>
              <a:spcAft>
                <a:spcPts val="0"/>
              </a:spcAft>
              <a:buSzPct val="100000"/>
              <a:buChar char="○"/>
            </a:pPr>
            <a:r>
              <a:rPr lang="en-US"/>
              <a:t>Provides SST to atm model which calculates a near-sea-s</a:t>
            </a:r>
            <a:r>
              <a:rPr lang="en-US"/>
              <a:t>urface temperature (NSST)</a:t>
            </a:r>
            <a:endParaRPr/>
          </a:p>
          <a:p>
            <a:pPr indent="-325755" lvl="0" marL="457200" rtl="0" algn="l">
              <a:lnSpc>
                <a:spcPct val="90000"/>
              </a:lnSpc>
              <a:spcBef>
                <a:spcPts val="1000"/>
              </a:spcBef>
              <a:spcAft>
                <a:spcPts val="0"/>
              </a:spcAft>
              <a:buSzPct val="90000"/>
              <a:buChar char="●"/>
            </a:pPr>
            <a:r>
              <a:rPr lang="en-US"/>
              <a:t>CICE6 Ice Model</a:t>
            </a:r>
            <a:endParaRPr/>
          </a:p>
          <a:p>
            <a:pPr indent="-325755" lvl="1" marL="914400" rtl="0" algn="l">
              <a:lnSpc>
                <a:spcPct val="90000"/>
              </a:lnSpc>
              <a:spcBef>
                <a:spcPts val="1000"/>
              </a:spcBef>
              <a:spcAft>
                <a:spcPts val="0"/>
              </a:spcAft>
              <a:buSzPct val="100000"/>
              <a:buChar char="○"/>
            </a:pPr>
            <a:r>
              <a:rPr lang="en-US"/>
              <a:t>5 thickness categories</a:t>
            </a:r>
            <a:endParaRPr/>
          </a:p>
          <a:p>
            <a:pPr indent="-325755" lvl="1" marL="914400" rtl="0" algn="l">
              <a:lnSpc>
                <a:spcPct val="90000"/>
              </a:lnSpc>
              <a:spcBef>
                <a:spcPts val="1000"/>
              </a:spcBef>
              <a:spcAft>
                <a:spcPts val="0"/>
              </a:spcAft>
              <a:buSzPct val="100000"/>
              <a:buChar char="○"/>
            </a:pPr>
            <a:r>
              <a:rPr lang="en-US"/>
              <a:t>Using Mushy thermodynamics </a:t>
            </a:r>
            <a:endParaRPr/>
          </a:p>
          <a:p>
            <a:pPr indent="-325755" lvl="0" marL="457200" rtl="0" algn="l">
              <a:lnSpc>
                <a:spcPct val="90000"/>
              </a:lnSpc>
              <a:spcBef>
                <a:spcPts val="1000"/>
              </a:spcBef>
              <a:spcAft>
                <a:spcPts val="0"/>
              </a:spcAft>
              <a:buSzPct val="90000"/>
              <a:buChar char="●"/>
            </a:pPr>
            <a:r>
              <a:rPr lang="en-US"/>
              <a:t>WAVEWATCH III (WW3) Wave Model </a:t>
            </a:r>
            <a:endParaRPr/>
          </a:p>
          <a:p>
            <a:pPr indent="-325755" lvl="1" marL="914400" rtl="0" algn="l">
              <a:lnSpc>
                <a:spcPct val="90000"/>
              </a:lnSpc>
              <a:spcBef>
                <a:spcPts val="1000"/>
              </a:spcBef>
              <a:spcAft>
                <a:spcPts val="0"/>
              </a:spcAft>
              <a:buSzPct val="100000"/>
              <a:buChar char="○"/>
            </a:pPr>
            <a:r>
              <a:rPr lang="en-US"/>
              <a:t>Updated current and ice input from coupled model</a:t>
            </a:r>
            <a:endParaRPr/>
          </a:p>
          <a:p>
            <a:pPr indent="-325755" lvl="1" marL="914400" rtl="0" algn="l">
              <a:spcBef>
                <a:spcPts val="600"/>
              </a:spcBef>
              <a:spcAft>
                <a:spcPts val="0"/>
              </a:spcAft>
              <a:buSzPct val="100000"/>
              <a:buChar char="○"/>
            </a:pPr>
            <a:r>
              <a:rPr lang="en-US"/>
              <a:t>Feedback to atm and ocean models</a:t>
            </a:r>
            <a:endParaRPr/>
          </a:p>
          <a:p>
            <a:pPr indent="-325755" lvl="2" marL="1371600" rtl="0" algn="l">
              <a:spcBef>
                <a:spcPts val="600"/>
              </a:spcBef>
              <a:spcAft>
                <a:spcPts val="0"/>
              </a:spcAft>
              <a:buSzPct val="100000"/>
              <a:buChar char="•"/>
            </a:pPr>
            <a:r>
              <a:rPr lang="en-US"/>
              <a:t>Additional experiments are underway to examine the impact and potentially improve the feedback from the wave model to the atm model</a:t>
            </a:r>
            <a:endParaRPr>
              <a:solidFill>
                <a:schemeClr val="dk1"/>
              </a:solidFill>
            </a:endParaRPr>
          </a:p>
          <a:p>
            <a:pPr indent="-325755" lvl="1" marL="914400" rtl="0" algn="l">
              <a:spcBef>
                <a:spcPts val="600"/>
              </a:spcBef>
              <a:spcAft>
                <a:spcPts val="0"/>
              </a:spcAft>
              <a:buSzPct val="100000"/>
              <a:buChar char="○"/>
            </a:pPr>
            <a:r>
              <a:rPr lang="en-US"/>
              <a:t>Improve on known issues with low bias in high seas and low-swell in Pacific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2f139e73b6_0_5"/>
          <p:cNvSpPr txBox="1"/>
          <p:nvPr>
            <p:ph idx="1" type="body"/>
          </p:nvPr>
        </p:nvSpPr>
        <p:spPr>
          <a:xfrm>
            <a:off x="457200" y="868950"/>
            <a:ext cx="8229600" cy="3872400"/>
          </a:xfrm>
          <a:prstGeom prst="rect">
            <a:avLst/>
          </a:prstGeom>
          <a:noFill/>
          <a:ln>
            <a:noFill/>
          </a:ln>
        </p:spPr>
        <p:txBody>
          <a:bodyPr anchorCtr="0" anchor="t" bIns="45700" lIns="0" spcFirstLastPara="1" rIns="0" wrap="square" tIns="0">
            <a:normAutofit fontScale="92500" lnSpcReduction="10000"/>
          </a:bodyPr>
          <a:lstStyle/>
          <a:p>
            <a:pPr indent="-334327" lvl="0" marL="457200" rtl="0" algn="l">
              <a:spcBef>
                <a:spcPts val="1000"/>
              </a:spcBef>
              <a:spcAft>
                <a:spcPts val="0"/>
              </a:spcAft>
              <a:buSzPct val="90000"/>
              <a:buChar char="●"/>
            </a:pPr>
            <a:r>
              <a:rPr lang="en-US"/>
              <a:t>Goals/scope of GFSv17</a:t>
            </a:r>
            <a:endParaRPr/>
          </a:p>
          <a:p>
            <a:pPr indent="-334327" lvl="1" marL="914400" rtl="0" algn="l">
              <a:spcBef>
                <a:spcPts val="600"/>
              </a:spcBef>
              <a:spcAft>
                <a:spcPts val="0"/>
              </a:spcAft>
              <a:buSzPct val="100000"/>
              <a:buChar char="○"/>
            </a:pPr>
            <a:r>
              <a:rPr lang="en-US"/>
              <a:t>Coupled forecast model (atm, land, ocn, ice, wav) </a:t>
            </a:r>
            <a:endParaRPr/>
          </a:p>
          <a:p>
            <a:pPr indent="-334327" lvl="1" marL="914400" rtl="0" algn="l">
              <a:spcBef>
                <a:spcPts val="600"/>
              </a:spcBef>
              <a:spcAft>
                <a:spcPts val="0"/>
              </a:spcAft>
              <a:buSzPct val="100000"/>
              <a:buChar char="○"/>
            </a:pPr>
            <a:r>
              <a:rPr lang="en-US"/>
              <a:t>Improved DA with JEDI for non-atm components </a:t>
            </a:r>
            <a:endParaRPr/>
          </a:p>
          <a:p>
            <a:pPr indent="-334327" lvl="1" marL="914400" rtl="0" algn="l">
              <a:spcBef>
                <a:spcPts val="600"/>
              </a:spcBef>
              <a:spcAft>
                <a:spcPts val="0"/>
              </a:spcAft>
              <a:buSzPct val="100000"/>
              <a:buChar char="○"/>
            </a:pPr>
            <a:r>
              <a:rPr lang="en-US"/>
              <a:t>Towards consolidation of NCEP production suite </a:t>
            </a:r>
            <a:endParaRPr/>
          </a:p>
          <a:p>
            <a:pPr indent="-334327" lvl="1" marL="914400" rtl="0" algn="l">
              <a:spcBef>
                <a:spcPts val="600"/>
              </a:spcBef>
              <a:spcAft>
                <a:spcPts val="0"/>
              </a:spcAft>
              <a:buSzPct val="100000"/>
              <a:buChar char="○"/>
            </a:pPr>
            <a:r>
              <a:rPr lang="en-US"/>
              <a:t>Improve on known issues in GFSv16 </a:t>
            </a:r>
            <a:endParaRPr/>
          </a:p>
          <a:p>
            <a:pPr indent="-334327" lvl="0" marL="457200" rtl="0" algn="l">
              <a:spcBef>
                <a:spcPts val="1000"/>
              </a:spcBef>
              <a:spcAft>
                <a:spcPts val="0"/>
              </a:spcAft>
              <a:buSzPct val="90000"/>
              <a:buChar char="●"/>
            </a:pPr>
            <a:r>
              <a:rPr lang="en-US"/>
              <a:t>Additional details:  </a:t>
            </a:r>
            <a:endParaRPr/>
          </a:p>
          <a:p>
            <a:pPr indent="-334327" lvl="1" marL="914400" rtl="0" algn="l">
              <a:spcBef>
                <a:spcPts val="600"/>
              </a:spcBef>
              <a:spcAft>
                <a:spcPts val="0"/>
              </a:spcAft>
              <a:buSzPct val="100000"/>
              <a:buChar char="○"/>
            </a:pPr>
            <a:r>
              <a:rPr b="1" lang="en-US"/>
              <a:t>UIFCW talk:</a:t>
            </a:r>
            <a:r>
              <a:rPr lang="en-US"/>
              <a:t> </a:t>
            </a:r>
            <a:r>
              <a:rPr i="1" lang="en-US"/>
              <a:t>Evaluation of High Resolution Prototypes for the Next Global Forecast System GFSv17</a:t>
            </a:r>
            <a:r>
              <a:rPr lang="en-US"/>
              <a:t>, Lydia Stefanova</a:t>
            </a:r>
            <a:endParaRPr b="1"/>
          </a:p>
          <a:p>
            <a:pPr indent="-334327" lvl="1" marL="914400" rtl="0" algn="l">
              <a:spcBef>
                <a:spcPts val="600"/>
              </a:spcBef>
              <a:spcAft>
                <a:spcPts val="0"/>
              </a:spcAft>
              <a:buSzPct val="100000"/>
              <a:buChar char="○"/>
            </a:pPr>
            <a:r>
              <a:rPr b="1" lang="en-US"/>
              <a:t>UIFCW talk:</a:t>
            </a:r>
            <a:r>
              <a:rPr lang="en-US"/>
              <a:t> </a:t>
            </a:r>
            <a:r>
              <a:rPr i="1" lang="en-US"/>
              <a:t>Demystifying NCEP’s Global Workflow [GFS]</a:t>
            </a:r>
            <a:r>
              <a:rPr lang="en-US"/>
              <a:t>, Rahul Mahajan</a:t>
            </a:r>
            <a:endParaRPr/>
          </a:p>
          <a:p>
            <a:pPr indent="-334327" lvl="1" marL="914400" rtl="0" algn="l">
              <a:spcBef>
                <a:spcPts val="600"/>
              </a:spcBef>
              <a:spcAft>
                <a:spcPts val="0"/>
              </a:spcAft>
              <a:buSzPct val="100000"/>
              <a:buChar char="○"/>
            </a:pPr>
            <a:r>
              <a:rPr b="1" lang="en-US"/>
              <a:t>UIFCW talk:</a:t>
            </a:r>
            <a:r>
              <a:rPr lang="en-US"/>
              <a:t> </a:t>
            </a:r>
            <a:r>
              <a:rPr i="1" lang="en-US"/>
              <a:t>Model </a:t>
            </a:r>
            <a:r>
              <a:rPr i="1" lang="en-US"/>
              <a:t>Infrastructure</a:t>
            </a:r>
            <a:r>
              <a:rPr i="1" lang="en-US"/>
              <a:t> Development in UFS Weather Model</a:t>
            </a:r>
            <a:r>
              <a:rPr lang="en-US"/>
              <a:t>, Arun  Chawla</a:t>
            </a:r>
            <a:endParaRPr/>
          </a:p>
          <a:p>
            <a:pPr indent="0" lvl="0" marL="0" rtl="0" algn="l">
              <a:spcBef>
                <a:spcPts val="1000"/>
              </a:spcBef>
              <a:spcAft>
                <a:spcPts val="0"/>
              </a:spcAft>
              <a:buNone/>
            </a:pPr>
            <a:r>
              <a:t/>
            </a:r>
            <a:endParaRPr/>
          </a:p>
        </p:txBody>
      </p:sp>
      <p:sp>
        <p:nvSpPr>
          <p:cNvPr id="163" name="Google Shape;163;g22f139e73b6_0_5"/>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solidFill>
                  <a:schemeClr val="dk1"/>
                </a:solidFill>
              </a:rPr>
              <a:t>Summary</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3"/>
          <p:cNvSpPr txBox="1"/>
          <p:nvPr>
            <p:ph idx="4294967295" type="title"/>
          </p:nvPr>
        </p:nvSpPr>
        <p:spPr>
          <a:xfrm>
            <a:off x="0" y="2727325"/>
            <a:ext cx="9144001" cy="59372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1"/>
              </a:buClr>
              <a:buSzPts val="3200"/>
              <a:buFont typeface="Arial"/>
              <a:buNone/>
            </a:pPr>
            <a:r>
              <a:rPr lang="en-US">
                <a:solidFill>
                  <a:schemeClr val="accent1"/>
                </a:solidFill>
              </a:rPr>
              <a:t>Questions</a:t>
            </a:r>
            <a:endParaRPr>
              <a:solidFill>
                <a:schemeClr val="accent1"/>
              </a:solidFill>
            </a:endParaRPr>
          </a:p>
        </p:txBody>
      </p:sp>
      <p:sp>
        <p:nvSpPr>
          <p:cNvPr id="170" name="Google Shape;170;p13"/>
          <p:cNvSpPr/>
          <p:nvPr/>
        </p:nvSpPr>
        <p:spPr>
          <a:xfrm>
            <a:off x="3662005" y="1428875"/>
            <a:ext cx="1021200" cy="681000"/>
          </a:xfrm>
          <a:prstGeom prst="wedgeRectCallout">
            <a:avLst>
              <a:gd fmla="val -20285" name="adj1"/>
              <a:gd fmla="val 74978" name="adj2"/>
            </a:avLst>
          </a:prstGeom>
          <a:solidFill>
            <a:schemeClr val="accent1"/>
          </a:solidFill>
          <a:ln cap="flat" cmpd="sng" w="28575">
            <a:solidFill>
              <a:srgbClr val="0733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3"/>
          <p:cNvSpPr/>
          <p:nvPr/>
        </p:nvSpPr>
        <p:spPr>
          <a:xfrm flipH="1">
            <a:off x="4335480" y="1769300"/>
            <a:ext cx="1021200" cy="681000"/>
          </a:xfrm>
          <a:prstGeom prst="wedgeRectCallout">
            <a:avLst>
              <a:gd fmla="val -20285" name="adj1"/>
              <a:gd fmla="val 74978" name="adj2"/>
            </a:avLst>
          </a:prstGeom>
          <a:solidFill>
            <a:schemeClr val="accent1"/>
          </a:solidFill>
          <a:ln cap="flat" cmpd="sng" w="28575">
            <a:solidFill>
              <a:srgbClr val="0733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3"/>
          <p:cNvSpPr txBox="1"/>
          <p:nvPr/>
        </p:nvSpPr>
        <p:spPr>
          <a:xfrm>
            <a:off x="3675073" y="1439972"/>
            <a:ext cx="995100" cy="658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7336F"/>
                </a:solidFill>
                <a:latin typeface="Arial"/>
                <a:ea typeface="Arial"/>
                <a:cs typeface="Arial"/>
                <a:sym typeface="Arial"/>
              </a:rPr>
              <a:t>?</a:t>
            </a:r>
            <a:endParaRPr b="1" i="0" sz="3200" u="none" cap="none" strike="noStrike">
              <a:solidFill>
                <a:srgbClr val="07336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4"/>
          <p:cNvSpPr/>
          <p:nvPr/>
        </p:nvSpPr>
        <p:spPr>
          <a:xfrm>
            <a:off x="304800" y="0"/>
            <a:ext cx="88392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8" name="Google Shape;178;p14"/>
          <p:cNvSpPr txBox="1"/>
          <p:nvPr>
            <p:ph idx="4294967295" type="ctrTitle"/>
          </p:nvPr>
        </p:nvSpPr>
        <p:spPr>
          <a:xfrm>
            <a:off x="0" y="1111825"/>
            <a:ext cx="9143900" cy="7164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99D8"/>
              </a:buClr>
              <a:buSzPts val="1100"/>
              <a:buFont typeface="Arial"/>
              <a:buNone/>
            </a:pPr>
            <a:r>
              <a:rPr b="1" i="0" lang="en-US" sz="4800" u="none" cap="none" strike="noStrike">
                <a:solidFill>
                  <a:srgbClr val="FFFFFF"/>
                </a:solidFill>
                <a:latin typeface="Arial"/>
                <a:ea typeface="Arial"/>
                <a:cs typeface="Arial"/>
                <a:sym typeface="Arial"/>
              </a:rPr>
              <a:t>Thank you!</a:t>
            </a:r>
            <a:endParaRPr b="1" i="0" sz="4800" u="none" cap="none" strike="noStrike">
              <a:solidFill>
                <a:srgbClr val="FFFFFF"/>
              </a:solidFill>
              <a:latin typeface="Arial"/>
              <a:ea typeface="Arial"/>
              <a:cs typeface="Arial"/>
              <a:sym typeface="Arial"/>
            </a:endParaRPr>
          </a:p>
        </p:txBody>
      </p:sp>
      <p:pic>
        <p:nvPicPr>
          <p:cNvPr id="179" name="Google Shape;179;p14"/>
          <p:cNvPicPr preferRelativeResize="0"/>
          <p:nvPr/>
        </p:nvPicPr>
        <p:blipFill rotWithShape="1">
          <a:blip r:embed="rId3">
            <a:alphaModFix/>
          </a:blip>
          <a:srcRect b="3796" l="853" r="957" t="3753"/>
          <a:stretch/>
        </p:blipFill>
        <p:spPr>
          <a:xfrm>
            <a:off x="0" y="2730001"/>
            <a:ext cx="9140949" cy="2070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2f139e73b6_0_15"/>
          <p:cNvSpPr/>
          <p:nvPr/>
        </p:nvSpPr>
        <p:spPr>
          <a:xfrm>
            <a:off x="304800" y="0"/>
            <a:ext cx="88392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5" name="Google Shape;185;g22f139e73b6_0_15"/>
          <p:cNvSpPr txBox="1"/>
          <p:nvPr>
            <p:ph idx="4294967295" type="ctrTitle"/>
          </p:nvPr>
        </p:nvSpPr>
        <p:spPr>
          <a:xfrm>
            <a:off x="0" y="1111825"/>
            <a:ext cx="9144000" cy="7164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99D8"/>
              </a:buClr>
              <a:buSzPts val="1100"/>
              <a:buFont typeface="Arial"/>
              <a:buNone/>
            </a:pPr>
            <a:r>
              <a:rPr lang="en-US" sz="4800">
                <a:solidFill>
                  <a:srgbClr val="FFFFFF"/>
                </a:solidFill>
                <a:extLst>
                  <a:ext uri="http://customooxmlschemas.google.com/">
                    <go:slidesCustomData xmlns:go="http://customooxmlschemas.google.com/" textRoundtripDataId="31"/>
                  </a:ext>
                </a:extLst>
              </a:rPr>
              <a:t>Back-up Slides</a:t>
            </a:r>
            <a:endParaRPr b="1" i="0" sz="4800" u="none" cap="none" strike="noStrike">
              <a:solidFill>
                <a:srgbClr val="FFFFFF"/>
              </a:solidFill>
              <a:latin typeface="Arial"/>
              <a:ea typeface="Arial"/>
              <a:cs typeface="Arial"/>
              <a:sym typeface="Arial"/>
            </a:endParaRPr>
          </a:p>
        </p:txBody>
      </p:sp>
      <p:pic>
        <p:nvPicPr>
          <p:cNvPr id="186" name="Google Shape;186;g22f139e73b6_0_15"/>
          <p:cNvPicPr preferRelativeResize="0"/>
          <p:nvPr/>
        </p:nvPicPr>
        <p:blipFill rotWithShape="1">
          <a:blip r:embed="rId3">
            <a:alphaModFix/>
          </a:blip>
          <a:srcRect b="3799" l="854" r="952" t="3753"/>
          <a:stretch/>
        </p:blipFill>
        <p:spPr>
          <a:xfrm>
            <a:off x="0" y="2730001"/>
            <a:ext cx="9140948" cy="20705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86ef1e4dee_0_24"/>
          <p:cNvSpPr txBox="1"/>
          <p:nvPr/>
        </p:nvSpPr>
        <p:spPr>
          <a:xfrm>
            <a:off x="353850" y="85957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GSI</a:t>
            </a:r>
            <a:endParaRPr b="0" i="0" sz="1000" u="none" cap="none" strike="noStrike">
              <a:solidFill>
                <a:srgbClr val="000000"/>
              </a:solidFill>
              <a:latin typeface="Arial"/>
              <a:ea typeface="Arial"/>
              <a:cs typeface="Arial"/>
              <a:sym typeface="Arial"/>
            </a:endParaRPr>
          </a:p>
        </p:txBody>
      </p:sp>
      <p:sp>
        <p:nvSpPr>
          <p:cNvPr id="192" name="Google Shape;192;g186ef1e4dee_0_24"/>
          <p:cNvSpPr txBox="1"/>
          <p:nvPr/>
        </p:nvSpPr>
        <p:spPr>
          <a:xfrm>
            <a:off x="41025" y="25075"/>
            <a:ext cx="9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 DET</a:t>
            </a:r>
            <a:endParaRPr b="1" i="0" sz="1400" u="none" cap="none" strike="noStrike">
              <a:solidFill>
                <a:srgbClr val="000000"/>
              </a:solidFill>
              <a:latin typeface="Arial"/>
              <a:ea typeface="Arial"/>
              <a:cs typeface="Arial"/>
              <a:sym typeface="Arial"/>
            </a:endParaRPr>
          </a:p>
        </p:txBody>
      </p:sp>
      <p:sp>
        <p:nvSpPr>
          <p:cNvPr id="193" name="Google Shape;193;g186ef1e4dee_0_24"/>
          <p:cNvSpPr txBox="1"/>
          <p:nvPr/>
        </p:nvSpPr>
        <p:spPr>
          <a:xfrm>
            <a:off x="41025" y="3600150"/>
            <a:ext cx="9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GEFS</a:t>
            </a:r>
            <a:endParaRPr b="1" i="0" sz="1400" u="none" cap="none" strike="noStrike">
              <a:solidFill>
                <a:srgbClr val="000000"/>
              </a:solidFill>
              <a:latin typeface="Arial"/>
              <a:ea typeface="Arial"/>
              <a:cs typeface="Arial"/>
              <a:sym typeface="Arial"/>
            </a:endParaRPr>
          </a:p>
        </p:txBody>
      </p:sp>
      <p:sp>
        <p:nvSpPr>
          <p:cNvPr id="194" name="Google Shape;194;g186ef1e4dee_0_24"/>
          <p:cNvSpPr txBox="1"/>
          <p:nvPr/>
        </p:nvSpPr>
        <p:spPr>
          <a:xfrm>
            <a:off x="1826250" y="690375"/>
            <a:ext cx="1749900" cy="6771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Coupled Forecast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ATM/Noah LSM</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WAVEWATCHIII</a:t>
            </a:r>
            <a:endParaRPr b="0" i="0" sz="1000" u="none" cap="none" strike="noStrike">
              <a:solidFill>
                <a:srgbClr val="000000"/>
              </a:solidFill>
              <a:latin typeface="Arial"/>
              <a:ea typeface="Arial"/>
              <a:cs typeface="Arial"/>
              <a:sym typeface="Arial"/>
            </a:endParaRPr>
          </a:p>
        </p:txBody>
      </p:sp>
      <p:sp>
        <p:nvSpPr>
          <p:cNvPr id="195" name="Google Shape;195;g186ef1e4dee_0_24"/>
          <p:cNvSpPr txBox="1"/>
          <p:nvPr/>
        </p:nvSpPr>
        <p:spPr>
          <a:xfrm>
            <a:off x="1841000" y="3812375"/>
            <a:ext cx="1749900" cy="8313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Coupled Forecast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ATM/Noah LSM</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WAVEWATCHIII</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GOCART</a:t>
            </a:r>
            <a:endParaRPr b="0" i="0" sz="1000" u="none" cap="none" strike="noStrike">
              <a:solidFill>
                <a:srgbClr val="000000"/>
              </a:solidFill>
              <a:latin typeface="Arial"/>
              <a:ea typeface="Arial"/>
              <a:cs typeface="Arial"/>
              <a:sym typeface="Arial"/>
            </a:endParaRPr>
          </a:p>
        </p:txBody>
      </p:sp>
      <p:cxnSp>
        <p:nvCxnSpPr>
          <p:cNvPr id="196" name="Google Shape;196;g186ef1e4dee_0_24"/>
          <p:cNvCxnSpPr/>
          <p:nvPr/>
        </p:nvCxnSpPr>
        <p:spPr>
          <a:xfrm flipH="1">
            <a:off x="277650" y="1993425"/>
            <a:ext cx="8572500" cy="8100"/>
          </a:xfrm>
          <a:prstGeom prst="straightConnector1">
            <a:avLst/>
          </a:prstGeom>
          <a:noFill/>
          <a:ln cap="flat" cmpd="sng" w="9525">
            <a:solidFill>
              <a:schemeClr val="dk2"/>
            </a:solidFill>
            <a:prstDash val="dash"/>
            <a:round/>
            <a:headEnd len="sm" w="sm" type="none"/>
            <a:tailEnd len="sm" w="sm" type="none"/>
          </a:ln>
        </p:spPr>
      </p:cxnSp>
      <p:cxnSp>
        <p:nvCxnSpPr>
          <p:cNvPr id="197" name="Google Shape;197;g186ef1e4dee_0_24"/>
          <p:cNvCxnSpPr/>
          <p:nvPr/>
        </p:nvCxnSpPr>
        <p:spPr>
          <a:xfrm flipH="1">
            <a:off x="277650" y="3641538"/>
            <a:ext cx="8572500" cy="8100"/>
          </a:xfrm>
          <a:prstGeom prst="straightConnector1">
            <a:avLst/>
          </a:prstGeom>
          <a:noFill/>
          <a:ln cap="flat" cmpd="sng" w="9525">
            <a:solidFill>
              <a:schemeClr val="dk2"/>
            </a:solidFill>
            <a:prstDash val="dash"/>
            <a:round/>
            <a:headEnd len="sm" w="sm" type="none"/>
            <a:tailEnd len="sm" w="sm" type="none"/>
          </a:ln>
        </p:spPr>
      </p:cxnSp>
      <p:cxnSp>
        <p:nvCxnSpPr>
          <p:cNvPr id="198" name="Google Shape;198;g186ef1e4dee_0_24"/>
          <p:cNvCxnSpPr>
            <a:stCxn id="191" idx="3"/>
            <a:endCxn id="194" idx="1"/>
          </p:cNvCxnSpPr>
          <p:nvPr/>
        </p:nvCxnSpPr>
        <p:spPr>
          <a:xfrm>
            <a:off x="1238550" y="1028925"/>
            <a:ext cx="587700" cy="0"/>
          </a:xfrm>
          <a:prstGeom prst="straightConnector1">
            <a:avLst/>
          </a:prstGeom>
          <a:noFill/>
          <a:ln cap="flat" cmpd="sng" w="9525">
            <a:solidFill>
              <a:schemeClr val="dk2"/>
            </a:solidFill>
            <a:prstDash val="solid"/>
            <a:round/>
            <a:headEnd len="sm" w="sm" type="none"/>
            <a:tailEnd len="med" w="med" type="triangle"/>
          </a:ln>
        </p:spPr>
      </p:cxnSp>
      <p:sp>
        <p:nvSpPr>
          <p:cNvPr id="199" name="Google Shape;199;g186ef1e4dee_0_24"/>
          <p:cNvSpPr txBox="1"/>
          <p:nvPr/>
        </p:nvSpPr>
        <p:spPr>
          <a:xfrm>
            <a:off x="4163850" y="57767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GSI</a:t>
            </a:r>
            <a:endParaRPr b="0" i="0" sz="1000" u="none" cap="none" strike="noStrike">
              <a:solidFill>
                <a:srgbClr val="000000"/>
              </a:solidFill>
              <a:latin typeface="Arial"/>
              <a:ea typeface="Arial"/>
              <a:cs typeface="Arial"/>
              <a:sym typeface="Arial"/>
            </a:endParaRPr>
          </a:p>
        </p:txBody>
      </p:sp>
      <p:sp>
        <p:nvSpPr>
          <p:cNvPr id="200" name="Google Shape;200;g186ef1e4dee_0_24"/>
          <p:cNvSpPr txBox="1"/>
          <p:nvPr/>
        </p:nvSpPr>
        <p:spPr>
          <a:xfrm>
            <a:off x="4163850" y="1015925"/>
            <a:ext cx="884700" cy="4926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GLDAS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(00z only)</a:t>
            </a:r>
            <a:endParaRPr b="0" i="0" sz="1000" u="none" cap="none" strike="noStrike">
              <a:solidFill>
                <a:srgbClr val="000000"/>
              </a:solidFill>
              <a:latin typeface="Arial"/>
              <a:ea typeface="Arial"/>
              <a:cs typeface="Arial"/>
              <a:sym typeface="Arial"/>
            </a:endParaRPr>
          </a:p>
        </p:txBody>
      </p:sp>
      <p:sp>
        <p:nvSpPr>
          <p:cNvPr id="201" name="Google Shape;201;g186ef1e4dee_0_24"/>
          <p:cNvSpPr txBox="1"/>
          <p:nvPr/>
        </p:nvSpPr>
        <p:spPr>
          <a:xfrm>
            <a:off x="3851025" y="25075"/>
            <a:ext cx="113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GDAS DET</a:t>
            </a:r>
            <a:endParaRPr b="1" i="0" sz="1400" u="none" cap="none" strike="noStrike">
              <a:solidFill>
                <a:srgbClr val="000000"/>
              </a:solidFill>
              <a:latin typeface="Arial"/>
              <a:ea typeface="Arial"/>
              <a:cs typeface="Arial"/>
              <a:sym typeface="Arial"/>
            </a:endParaRPr>
          </a:p>
        </p:txBody>
      </p:sp>
      <p:sp>
        <p:nvSpPr>
          <p:cNvPr id="202" name="Google Shape;202;g186ef1e4dee_0_24"/>
          <p:cNvSpPr txBox="1"/>
          <p:nvPr/>
        </p:nvSpPr>
        <p:spPr>
          <a:xfrm>
            <a:off x="3851025" y="1943875"/>
            <a:ext cx="236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GDAS ENS </a:t>
            </a:r>
            <a:r>
              <a:rPr b="1" i="0" lang="en-US" sz="1400" u="none" cap="none" strike="noStrike">
                <a:solidFill>
                  <a:schemeClr val="dk1"/>
                </a:solidFill>
                <a:latin typeface="Arial"/>
                <a:ea typeface="Arial"/>
                <a:cs typeface="Arial"/>
                <a:sym typeface="Arial"/>
              </a:rPr>
              <a:t>(80 mems)</a:t>
            </a:r>
            <a:endParaRPr b="1" i="0" sz="1400" u="none" cap="none" strike="noStrike">
              <a:solidFill>
                <a:srgbClr val="000000"/>
              </a:solidFill>
              <a:latin typeface="Arial"/>
              <a:ea typeface="Arial"/>
              <a:cs typeface="Arial"/>
              <a:sym typeface="Arial"/>
            </a:endParaRPr>
          </a:p>
        </p:txBody>
      </p:sp>
      <p:sp>
        <p:nvSpPr>
          <p:cNvPr id="203" name="Google Shape;203;g186ef1e4dee_0_24"/>
          <p:cNvSpPr txBox="1"/>
          <p:nvPr/>
        </p:nvSpPr>
        <p:spPr>
          <a:xfrm>
            <a:off x="4163850" y="2687613"/>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LETKF</a:t>
            </a:r>
            <a:endParaRPr b="0" i="0" sz="1000" u="none" cap="none" strike="noStrike">
              <a:solidFill>
                <a:srgbClr val="000000"/>
              </a:solidFill>
              <a:latin typeface="Arial"/>
              <a:ea typeface="Arial"/>
              <a:cs typeface="Arial"/>
              <a:sym typeface="Arial"/>
            </a:endParaRPr>
          </a:p>
        </p:txBody>
      </p:sp>
      <p:sp>
        <p:nvSpPr>
          <p:cNvPr id="204" name="Google Shape;204;g186ef1e4dee_0_24"/>
          <p:cNvSpPr txBox="1"/>
          <p:nvPr/>
        </p:nvSpPr>
        <p:spPr>
          <a:xfrm>
            <a:off x="5651000" y="690375"/>
            <a:ext cx="1749900" cy="6771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Coupled Forecast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ATM/Noah LSM</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WAVEWATCHIII</a:t>
            </a:r>
            <a:endParaRPr b="0" i="0" sz="1000" u="none" cap="none" strike="noStrike">
              <a:solidFill>
                <a:srgbClr val="000000"/>
              </a:solidFill>
              <a:latin typeface="Arial"/>
              <a:ea typeface="Arial"/>
              <a:cs typeface="Arial"/>
              <a:sym typeface="Arial"/>
            </a:endParaRPr>
          </a:p>
        </p:txBody>
      </p:sp>
      <p:cxnSp>
        <p:nvCxnSpPr>
          <p:cNvPr id="205" name="Google Shape;205;g186ef1e4dee_0_24"/>
          <p:cNvCxnSpPr>
            <a:stCxn id="199" idx="3"/>
            <a:endCxn id="204" idx="1"/>
          </p:cNvCxnSpPr>
          <p:nvPr/>
        </p:nvCxnSpPr>
        <p:spPr>
          <a:xfrm>
            <a:off x="5048550" y="747025"/>
            <a:ext cx="602400" cy="282000"/>
          </a:xfrm>
          <a:prstGeom prst="straightConnector1">
            <a:avLst/>
          </a:prstGeom>
          <a:noFill/>
          <a:ln cap="flat" cmpd="sng" w="9525">
            <a:solidFill>
              <a:schemeClr val="dk2"/>
            </a:solidFill>
            <a:prstDash val="solid"/>
            <a:round/>
            <a:headEnd len="sm" w="sm" type="none"/>
            <a:tailEnd len="med" w="med" type="triangle"/>
          </a:ln>
        </p:spPr>
      </p:cxnSp>
      <p:cxnSp>
        <p:nvCxnSpPr>
          <p:cNvPr id="206" name="Google Shape;206;g186ef1e4dee_0_24"/>
          <p:cNvCxnSpPr>
            <a:stCxn id="200" idx="3"/>
            <a:endCxn id="204" idx="1"/>
          </p:cNvCxnSpPr>
          <p:nvPr/>
        </p:nvCxnSpPr>
        <p:spPr>
          <a:xfrm flipH="1" rot="10800000">
            <a:off x="5048550" y="1028825"/>
            <a:ext cx="602400" cy="233400"/>
          </a:xfrm>
          <a:prstGeom prst="straightConnector1">
            <a:avLst/>
          </a:prstGeom>
          <a:noFill/>
          <a:ln cap="flat" cmpd="sng" w="9525">
            <a:solidFill>
              <a:schemeClr val="dk2"/>
            </a:solidFill>
            <a:prstDash val="solid"/>
            <a:round/>
            <a:headEnd len="sm" w="sm" type="none"/>
            <a:tailEnd len="med" w="med" type="triangle"/>
          </a:ln>
        </p:spPr>
      </p:cxnSp>
      <p:cxnSp>
        <p:nvCxnSpPr>
          <p:cNvPr id="207" name="Google Shape;207;g186ef1e4dee_0_24"/>
          <p:cNvCxnSpPr>
            <a:stCxn id="203" idx="3"/>
            <a:endCxn id="208" idx="1"/>
          </p:cNvCxnSpPr>
          <p:nvPr/>
        </p:nvCxnSpPr>
        <p:spPr>
          <a:xfrm>
            <a:off x="5048550" y="2856963"/>
            <a:ext cx="602400" cy="0"/>
          </a:xfrm>
          <a:prstGeom prst="straightConnector1">
            <a:avLst/>
          </a:prstGeom>
          <a:noFill/>
          <a:ln cap="flat" cmpd="sng" w="9525">
            <a:solidFill>
              <a:schemeClr val="dk2"/>
            </a:solidFill>
            <a:prstDash val="solid"/>
            <a:round/>
            <a:headEnd len="sm" w="sm" type="none"/>
            <a:tailEnd len="med" w="med" type="triangle"/>
          </a:ln>
        </p:spPr>
      </p:cxnSp>
      <p:sp>
        <p:nvSpPr>
          <p:cNvPr id="208" name="Google Shape;208;g186ef1e4dee_0_24"/>
          <p:cNvSpPr txBox="1"/>
          <p:nvPr/>
        </p:nvSpPr>
        <p:spPr>
          <a:xfrm>
            <a:off x="5651000" y="2595375"/>
            <a:ext cx="1749900" cy="5232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Forecast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ATM/Noah LSM</a:t>
            </a:r>
            <a:endParaRPr b="1" i="0" sz="1000" u="none" cap="none" strike="noStrike">
              <a:solidFill>
                <a:srgbClr val="FF0000"/>
              </a:solidFill>
              <a:latin typeface="Arial"/>
              <a:ea typeface="Arial"/>
              <a:cs typeface="Arial"/>
              <a:sym typeface="Arial"/>
            </a:endParaRPr>
          </a:p>
        </p:txBody>
      </p:sp>
      <p:sp>
        <p:nvSpPr>
          <p:cNvPr id="209" name="Google Shape;209;g186ef1e4dee_0_24"/>
          <p:cNvSpPr txBox="1"/>
          <p:nvPr/>
        </p:nvSpPr>
        <p:spPr>
          <a:xfrm>
            <a:off x="8003350" y="654125"/>
            <a:ext cx="9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 DET</a:t>
            </a:r>
            <a:endParaRPr b="1" i="0" sz="1400" u="none" cap="none" strike="noStrike">
              <a:solidFill>
                <a:srgbClr val="000000"/>
              </a:solidFill>
              <a:latin typeface="Arial"/>
              <a:ea typeface="Arial"/>
              <a:cs typeface="Arial"/>
              <a:sym typeface="Arial"/>
            </a:endParaRPr>
          </a:p>
        </p:txBody>
      </p:sp>
      <p:sp>
        <p:nvSpPr>
          <p:cNvPr id="210" name="Google Shape;210;g186ef1e4dee_0_24"/>
          <p:cNvSpPr txBox="1"/>
          <p:nvPr/>
        </p:nvSpPr>
        <p:spPr>
          <a:xfrm>
            <a:off x="8003350" y="1022525"/>
            <a:ext cx="113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GDAS DET</a:t>
            </a:r>
            <a:endParaRPr b="1" i="0" sz="1400" u="none" cap="none" strike="noStrike">
              <a:solidFill>
                <a:srgbClr val="000000"/>
              </a:solidFill>
              <a:latin typeface="Arial"/>
              <a:ea typeface="Arial"/>
              <a:cs typeface="Arial"/>
              <a:sym typeface="Arial"/>
            </a:endParaRPr>
          </a:p>
        </p:txBody>
      </p:sp>
      <p:cxnSp>
        <p:nvCxnSpPr>
          <p:cNvPr id="211" name="Google Shape;211;g186ef1e4dee_0_24"/>
          <p:cNvCxnSpPr>
            <a:endCxn id="209" idx="1"/>
          </p:cNvCxnSpPr>
          <p:nvPr/>
        </p:nvCxnSpPr>
        <p:spPr>
          <a:xfrm>
            <a:off x="7629250" y="853025"/>
            <a:ext cx="374100" cy="1200"/>
          </a:xfrm>
          <a:prstGeom prst="straightConnector1">
            <a:avLst/>
          </a:prstGeom>
          <a:noFill/>
          <a:ln cap="flat" cmpd="sng" w="9525">
            <a:solidFill>
              <a:schemeClr val="dk2"/>
            </a:solidFill>
            <a:prstDash val="solid"/>
            <a:round/>
            <a:headEnd len="sm" w="sm" type="none"/>
            <a:tailEnd len="med" w="med" type="triangle"/>
          </a:ln>
        </p:spPr>
      </p:cxnSp>
      <p:cxnSp>
        <p:nvCxnSpPr>
          <p:cNvPr id="212" name="Google Shape;212;g186ef1e4dee_0_24"/>
          <p:cNvCxnSpPr/>
          <p:nvPr/>
        </p:nvCxnSpPr>
        <p:spPr>
          <a:xfrm>
            <a:off x="7629125" y="1234150"/>
            <a:ext cx="374100" cy="1200"/>
          </a:xfrm>
          <a:prstGeom prst="straightConnector1">
            <a:avLst/>
          </a:prstGeom>
          <a:noFill/>
          <a:ln cap="flat" cmpd="sng" w="9525">
            <a:solidFill>
              <a:schemeClr val="dk2"/>
            </a:solidFill>
            <a:prstDash val="solid"/>
            <a:round/>
            <a:headEnd len="sm" w="sm" type="none"/>
            <a:tailEnd len="med" w="med" type="triangle"/>
          </a:ln>
        </p:spPr>
      </p:cxnSp>
      <p:sp>
        <p:nvSpPr>
          <p:cNvPr id="213" name="Google Shape;213;g186ef1e4dee_0_24"/>
          <p:cNvSpPr txBox="1"/>
          <p:nvPr/>
        </p:nvSpPr>
        <p:spPr>
          <a:xfrm>
            <a:off x="8003350" y="2470325"/>
            <a:ext cx="113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GDAS ENS</a:t>
            </a:r>
            <a:endParaRPr b="1" i="0" sz="1400" u="none" cap="none" strike="noStrike">
              <a:solidFill>
                <a:srgbClr val="000000"/>
              </a:solidFill>
              <a:latin typeface="Arial"/>
              <a:ea typeface="Arial"/>
              <a:cs typeface="Arial"/>
              <a:sym typeface="Arial"/>
            </a:endParaRPr>
          </a:p>
        </p:txBody>
      </p:sp>
      <p:cxnSp>
        <p:nvCxnSpPr>
          <p:cNvPr id="214" name="Google Shape;214;g186ef1e4dee_0_24"/>
          <p:cNvCxnSpPr/>
          <p:nvPr/>
        </p:nvCxnSpPr>
        <p:spPr>
          <a:xfrm>
            <a:off x="7629250" y="2681825"/>
            <a:ext cx="374100" cy="1200"/>
          </a:xfrm>
          <a:prstGeom prst="straightConnector1">
            <a:avLst/>
          </a:prstGeom>
          <a:noFill/>
          <a:ln cap="flat" cmpd="sng" w="9525">
            <a:solidFill>
              <a:schemeClr val="dk2"/>
            </a:solidFill>
            <a:prstDash val="solid"/>
            <a:round/>
            <a:headEnd len="sm" w="sm" type="none"/>
            <a:tailEnd len="med" w="med" type="triangle"/>
          </a:ln>
        </p:spPr>
      </p:cxnSp>
      <p:sp>
        <p:nvSpPr>
          <p:cNvPr id="215" name="Google Shape;215;g186ef1e4dee_0_24"/>
          <p:cNvSpPr txBox="1"/>
          <p:nvPr/>
        </p:nvSpPr>
        <p:spPr>
          <a:xfrm>
            <a:off x="6339250" y="4303375"/>
            <a:ext cx="2648400" cy="400200"/>
          </a:xfrm>
          <a:prstGeom prst="rect">
            <a:avLst/>
          </a:prstGeom>
          <a:noFill/>
          <a:ln cap="flat" cmpd="sng" w="19050">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5"/>
                </a:solidFill>
                <a:latin typeface="Arial"/>
                <a:ea typeface="Arial"/>
                <a:cs typeface="Arial"/>
                <a:sym typeface="Arial"/>
              </a:rPr>
              <a:t>Current Operations: GFSv16</a:t>
            </a:r>
            <a:endParaRPr b="1" i="0" sz="1400" u="none" cap="none" strike="noStrike">
              <a:solidFill>
                <a:schemeClr val="accent5"/>
              </a:solidFill>
              <a:latin typeface="Arial"/>
              <a:ea typeface="Arial"/>
              <a:cs typeface="Arial"/>
              <a:sym typeface="Arial"/>
            </a:endParaRPr>
          </a:p>
        </p:txBody>
      </p:sp>
      <p:sp>
        <p:nvSpPr>
          <p:cNvPr id="216" name="Google Shape;216;g186ef1e4dee_0_24"/>
          <p:cNvSpPr txBox="1"/>
          <p:nvPr/>
        </p:nvSpPr>
        <p:spPr>
          <a:xfrm>
            <a:off x="8003350" y="2851325"/>
            <a:ext cx="113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GEFS</a:t>
            </a:r>
            <a:endParaRPr b="1" i="0" sz="1400" u="none" cap="none" strike="noStrike">
              <a:solidFill>
                <a:srgbClr val="000000"/>
              </a:solidFill>
              <a:latin typeface="Arial"/>
              <a:ea typeface="Arial"/>
              <a:cs typeface="Arial"/>
              <a:sym typeface="Arial"/>
            </a:endParaRPr>
          </a:p>
        </p:txBody>
      </p:sp>
      <p:cxnSp>
        <p:nvCxnSpPr>
          <p:cNvPr id="217" name="Google Shape;217;g186ef1e4dee_0_24"/>
          <p:cNvCxnSpPr/>
          <p:nvPr/>
        </p:nvCxnSpPr>
        <p:spPr>
          <a:xfrm>
            <a:off x="7629125" y="3062950"/>
            <a:ext cx="374100" cy="12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076a971b32_0_0"/>
          <p:cNvSpPr txBox="1"/>
          <p:nvPr/>
        </p:nvSpPr>
        <p:spPr>
          <a:xfrm>
            <a:off x="353850" y="34907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GSI</a:t>
            </a:r>
            <a:endParaRPr b="0" i="0" sz="1000" u="none" cap="none" strike="noStrike">
              <a:solidFill>
                <a:srgbClr val="000000"/>
              </a:solidFill>
              <a:latin typeface="Arial"/>
              <a:ea typeface="Arial"/>
              <a:cs typeface="Arial"/>
              <a:sym typeface="Arial"/>
            </a:endParaRPr>
          </a:p>
        </p:txBody>
      </p:sp>
      <p:sp>
        <p:nvSpPr>
          <p:cNvPr id="223" name="Google Shape;223;g2076a971b32_0_0"/>
          <p:cNvSpPr txBox="1"/>
          <p:nvPr/>
        </p:nvSpPr>
        <p:spPr>
          <a:xfrm>
            <a:off x="353850" y="758700"/>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SOCA-Hyb</a:t>
            </a:r>
            <a:endParaRPr b="0" i="0" sz="1000" u="none" cap="none" strike="noStrike">
              <a:solidFill>
                <a:srgbClr val="000000"/>
              </a:solidFill>
              <a:latin typeface="Arial"/>
              <a:ea typeface="Arial"/>
              <a:cs typeface="Arial"/>
              <a:sym typeface="Arial"/>
            </a:endParaRPr>
          </a:p>
        </p:txBody>
      </p:sp>
      <p:sp>
        <p:nvSpPr>
          <p:cNvPr id="224" name="Google Shape;224;g2076a971b32_0_0"/>
          <p:cNvSpPr txBox="1"/>
          <p:nvPr/>
        </p:nvSpPr>
        <p:spPr>
          <a:xfrm>
            <a:off x="353850" y="116832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Land DA</a:t>
            </a:r>
            <a:endParaRPr b="0" i="0" sz="1000" u="none" cap="none" strike="noStrike">
              <a:solidFill>
                <a:srgbClr val="000000"/>
              </a:solidFill>
              <a:latin typeface="Arial"/>
              <a:ea typeface="Arial"/>
              <a:cs typeface="Arial"/>
              <a:sym typeface="Arial"/>
            </a:endParaRPr>
          </a:p>
        </p:txBody>
      </p:sp>
      <p:sp>
        <p:nvSpPr>
          <p:cNvPr id="225" name="Google Shape;225;g2076a971b32_0_0"/>
          <p:cNvSpPr txBox="1"/>
          <p:nvPr/>
        </p:nvSpPr>
        <p:spPr>
          <a:xfrm>
            <a:off x="353850" y="1565000"/>
            <a:ext cx="884700" cy="3387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i="0" lang="en-US" sz="1000" u="none" cap="none" strike="noStrike"/>
              <a:t>Aero DA</a:t>
            </a:r>
            <a:endParaRPr i="0" sz="1000" u="none" cap="none" strike="noStrike"/>
          </a:p>
        </p:txBody>
      </p:sp>
      <p:sp>
        <p:nvSpPr>
          <p:cNvPr id="226" name="Google Shape;226;g2076a971b32_0_0"/>
          <p:cNvSpPr txBox="1"/>
          <p:nvPr/>
        </p:nvSpPr>
        <p:spPr>
          <a:xfrm>
            <a:off x="41025" y="25075"/>
            <a:ext cx="9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 DET</a:t>
            </a:r>
            <a:endParaRPr b="1" i="0" sz="1400" u="none" cap="none" strike="noStrike">
              <a:solidFill>
                <a:srgbClr val="000000"/>
              </a:solidFill>
              <a:latin typeface="Arial"/>
              <a:ea typeface="Arial"/>
              <a:cs typeface="Arial"/>
              <a:sym typeface="Arial"/>
            </a:endParaRPr>
          </a:p>
        </p:txBody>
      </p:sp>
      <p:sp>
        <p:nvSpPr>
          <p:cNvPr id="227" name="Google Shape;227;g2076a971b32_0_0"/>
          <p:cNvSpPr txBox="1"/>
          <p:nvPr/>
        </p:nvSpPr>
        <p:spPr>
          <a:xfrm>
            <a:off x="41025" y="1943875"/>
            <a:ext cx="23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 ENS (</a:t>
            </a:r>
            <a:r>
              <a:rPr b="1" i="0" lang="en-US" sz="1400" u="none" cap="none" strike="noStrike">
                <a:solidFill>
                  <a:srgbClr val="FF0000"/>
                </a:solidFill>
                <a:latin typeface="Arial"/>
                <a:ea typeface="Arial"/>
                <a:cs typeface="Arial"/>
                <a:sym typeface="Arial"/>
              </a:rPr>
              <a:t>80 mems***</a:t>
            </a:r>
            <a:r>
              <a:rPr b="1" i="0" lang="en-US" sz="1400" u="none" cap="none" strike="noStrike">
                <a:solidFill>
                  <a:srgbClr val="000000"/>
                </a:solidFill>
                <a:latin typeface="Arial"/>
                <a:ea typeface="Arial"/>
                <a:cs typeface="Arial"/>
                <a:sym typeface="Arial"/>
              </a:rPr>
              <a:t>)</a:t>
            </a:r>
            <a:endParaRPr b="1" i="0" sz="1400" u="none" cap="none" strike="noStrike">
              <a:solidFill>
                <a:srgbClr val="000000"/>
              </a:solidFill>
              <a:latin typeface="Arial"/>
              <a:ea typeface="Arial"/>
              <a:cs typeface="Arial"/>
              <a:sym typeface="Arial"/>
            </a:endParaRPr>
          </a:p>
        </p:txBody>
      </p:sp>
      <p:sp>
        <p:nvSpPr>
          <p:cNvPr id="228" name="Google Shape;228;g2076a971b32_0_0"/>
          <p:cNvSpPr txBox="1"/>
          <p:nvPr/>
        </p:nvSpPr>
        <p:spPr>
          <a:xfrm>
            <a:off x="41025" y="3600150"/>
            <a:ext cx="9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GEFS</a:t>
            </a:r>
            <a:endParaRPr b="1" i="0" sz="1400" u="none" cap="none" strike="noStrike">
              <a:solidFill>
                <a:srgbClr val="000000"/>
              </a:solidFill>
              <a:latin typeface="Arial"/>
              <a:ea typeface="Arial"/>
              <a:cs typeface="Arial"/>
              <a:sym typeface="Arial"/>
            </a:endParaRPr>
          </a:p>
        </p:txBody>
      </p:sp>
      <p:sp>
        <p:nvSpPr>
          <p:cNvPr id="229" name="Google Shape;229;g2076a971b32_0_0"/>
          <p:cNvSpPr txBox="1"/>
          <p:nvPr/>
        </p:nvSpPr>
        <p:spPr>
          <a:xfrm>
            <a:off x="353850" y="233027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LETKF</a:t>
            </a:r>
            <a:endParaRPr b="0" i="0" sz="1000" u="none" cap="none" strike="noStrike">
              <a:solidFill>
                <a:srgbClr val="000000"/>
              </a:solidFill>
              <a:latin typeface="Arial"/>
              <a:ea typeface="Arial"/>
              <a:cs typeface="Arial"/>
              <a:sym typeface="Arial"/>
            </a:endParaRPr>
          </a:p>
        </p:txBody>
      </p:sp>
      <p:sp>
        <p:nvSpPr>
          <p:cNvPr id="230" name="Google Shape;230;g2076a971b32_0_0"/>
          <p:cNvSpPr txBox="1"/>
          <p:nvPr/>
        </p:nvSpPr>
        <p:spPr>
          <a:xfrm>
            <a:off x="353850" y="2739900"/>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SOCA-Ens</a:t>
            </a:r>
            <a:endParaRPr b="0" i="0" sz="1000" u="none" cap="none" strike="noStrike">
              <a:solidFill>
                <a:srgbClr val="000000"/>
              </a:solidFill>
              <a:latin typeface="Arial"/>
              <a:ea typeface="Arial"/>
              <a:cs typeface="Arial"/>
              <a:sym typeface="Arial"/>
            </a:endParaRPr>
          </a:p>
        </p:txBody>
      </p:sp>
      <p:sp>
        <p:nvSpPr>
          <p:cNvPr id="231" name="Google Shape;231;g2076a971b32_0_0"/>
          <p:cNvSpPr txBox="1"/>
          <p:nvPr/>
        </p:nvSpPr>
        <p:spPr>
          <a:xfrm>
            <a:off x="353850" y="314952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Land DA</a:t>
            </a:r>
            <a:endParaRPr b="0" i="0" sz="1000" u="none" cap="none" strike="noStrike">
              <a:solidFill>
                <a:srgbClr val="000000"/>
              </a:solidFill>
              <a:latin typeface="Arial"/>
              <a:ea typeface="Arial"/>
              <a:cs typeface="Arial"/>
              <a:sym typeface="Arial"/>
            </a:endParaRPr>
          </a:p>
        </p:txBody>
      </p:sp>
      <p:sp>
        <p:nvSpPr>
          <p:cNvPr id="232" name="Google Shape;232;g2076a971b32_0_0"/>
          <p:cNvSpPr txBox="1"/>
          <p:nvPr/>
        </p:nvSpPr>
        <p:spPr>
          <a:xfrm>
            <a:off x="1841000" y="537975"/>
            <a:ext cx="1749900" cy="11391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Coupled Forecast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ATM/Noah-MP</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MOM6</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CICE6</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WAVEWATCHIII</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33" name="Google Shape;233;g2076a971b32_0_0"/>
          <p:cNvSpPr txBox="1"/>
          <p:nvPr/>
        </p:nvSpPr>
        <p:spPr>
          <a:xfrm>
            <a:off x="1841000" y="3736175"/>
            <a:ext cx="1749900" cy="11391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Coupled Forecast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ATM/Noah-MP</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MOM6</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CICE6</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WAVEWATCHIII</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0000"/>
                </a:solidFill>
                <a:latin typeface="Arial"/>
                <a:ea typeface="Arial"/>
                <a:cs typeface="Arial"/>
                <a:sym typeface="Arial"/>
              </a:rPr>
              <a:t>GOCART**</a:t>
            </a:r>
            <a:endParaRPr b="1" i="0" sz="1000" u="none" cap="none" strike="noStrike">
              <a:solidFill>
                <a:srgbClr val="FF0000"/>
              </a:solidFill>
              <a:latin typeface="Arial"/>
              <a:ea typeface="Arial"/>
              <a:cs typeface="Arial"/>
              <a:sym typeface="Arial"/>
            </a:endParaRPr>
          </a:p>
        </p:txBody>
      </p:sp>
      <p:cxnSp>
        <p:nvCxnSpPr>
          <p:cNvPr id="234" name="Google Shape;234;g2076a971b32_0_0"/>
          <p:cNvCxnSpPr/>
          <p:nvPr/>
        </p:nvCxnSpPr>
        <p:spPr>
          <a:xfrm flipH="1">
            <a:off x="277650" y="1993425"/>
            <a:ext cx="8572500" cy="8100"/>
          </a:xfrm>
          <a:prstGeom prst="straightConnector1">
            <a:avLst/>
          </a:prstGeom>
          <a:noFill/>
          <a:ln cap="flat" cmpd="sng" w="9525">
            <a:solidFill>
              <a:schemeClr val="dk2"/>
            </a:solidFill>
            <a:prstDash val="dash"/>
            <a:round/>
            <a:headEnd len="sm" w="sm" type="none"/>
            <a:tailEnd len="sm" w="sm" type="none"/>
          </a:ln>
        </p:spPr>
      </p:cxnSp>
      <p:cxnSp>
        <p:nvCxnSpPr>
          <p:cNvPr id="235" name="Google Shape;235;g2076a971b32_0_0"/>
          <p:cNvCxnSpPr/>
          <p:nvPr/>
        </p:nvCxnSpPr>
        <p:spPr>
          <a:xfrm flipH="1">
            <a:off x="277650" y="3641538"/>
            <a:ext cx="8572500" cy="8100"/>
          </a:xfrm>
          <a:prstGeom prst="straightConnector1">
            <a:avLst/>
          </a:prstGeom>
          <a:noFill/>
          <a:ln cap="flat" cmpd="sng" w="9525">
            <a:solidFill>
              <a:schemeClr val="dk2"/>
            </a:solidFill>
            <a:prstDash val="dash"/>
            <a:round/>
            <a:headEnd len="sm" w="sm" type="none"/>
            <a:tailEnd len="sm" w="sm" type="none"/>
          </a:ln>
        </p:spPr>
      </p:cxnSp>
      <p:cxnSp>
        <p:nvCxnSpPr>
          <p:cNvPr id="236" name="Google Shape;236;g2076a971b32_0_0"/>
          <p:cNvCxnSpPr>
            <a:stCxn id="222" idx="3"/>
            <a:endCxn id="232" idx="1"/>
          </p:cNvCxnSpPr>
          <p:nvPr/>
        </p:nvCxnSpPr>
        <p:spPr>
          <a:xfrm>
            <a:off x="1238550" y="518425"/>
            <a:ext cx="602400" cy="589200"/>
          </a:xfrm>
          <a:prstGeom prst="straightConnector1">
            <a:avLst/>
          </a:prstGeom>
          <a:noFill/>
          <a:ln cap="flat" cmpd="sng" w="9525">
            <a:solidFill>
              <a:schemeClr val="dk2"/>
            </a:solidFill>
            <a:prstDash val="solid"/>
            <a:round/>
            <a:headEnd len="sm" w="sm" type="none"/>
            <a:tailEnd len="med" w="med" type="triangle"/>
          </a:ln>
        </p:spPr>
      </p:cxnSp>
      <p:cxnSp>
        <p:nvCxnSpPr>
          <p:cNvPr id="237" name="Google Shape;237;g2076a971b32_0_0"/>
          <p:cNvCxnSpPr>
            <a:stCxn id="223" idx="3"/>
            <a:endCxn id="232" idx="1"/>
          </p:cNvCxnSpPr>
          <p:nvPr/>
        </p:nvCxnSpPr>
        <p:spPr>
          <a:xfrm>
            <a:off x="1238550" y="928050"/>
            <a:ext cx="602400" cy="179400"/>
          </a:xfrm>
          <a:prstGeom prst="straightConnector1">
            <a:avLst/>
          </a:prstGeom>
          <a:noFill/>
          <a:ln cap="flat" cmpd="sng" w="9525">
            <a:solidFill>
              <a:schemeClr val="dk2"/>
            </a:solidFill>
            <a:prstDash val="solid"/>
            <a:round/>
            <a:headEnd len="sm" w="sm" type="none"/>
            <a:tailEnd len="med" w="med" type="triangle"/>
          </a:ln>
        </p:spPr>
      </p:cxnSp>
      <p:cxnSp>
        <p:nvCxnSpPr>
          <p:cNvPr id="238" name="Google Shape;238;g2076a971b32_0_0"/>
          <p:cNvCxnSpPr>
            <a:stCxn id="224" idx="3"/>
            <a:endCxn id="232" idx="1"/>
          </p:cNvCxnSpPr>
          <p:nvPr/>
        </p:nvCxnSpPr>
        <p:spPr>
          <a:xfrm flipH="1" rot="10800000">
            <a:off x="1238550" y="1107575"/>
            <a:ext cx="602400" cy="230100"/>
          </a:xfrm>
          <a:prstGeom prst="straightConnector1">
            <a:avLst/>
          </a:prstGeom>
          <a:noFill/>
          <a:ln cap="flat" cmpd="sng" w="9525">
            <a:solidFill>
              <a:schemeClr val="dk2"/>
            </a:solidFill>
            <a:prstDash val="solid"/>
            <a:round/>
            <a:headEnd len="sm" w="sm" type="none"/>
            <a:tailEnd len="med" w="med" type="triangle"/>
          </a:ln>
        </p:spPr>
      </p:cxnSp>
      <p:cxnSp>
        <p:nvCxnSpPr>
          <p:cNvPr id="239" name="Google Shape;239;g2076a971b32_0_0"/>
          <p:cNvCxnSpPr>
            <a:stCxn id="225" idx="3"/>
            <a:endCxn id="233" idx="1"/>
          </p:cNvCxnSpPr>
          <p:nvPr/>
        </p:nvCxnSpPr>
        <p:spPr>
          <a:xfrm>
            <a:off x="1238550" y="1734350"/>
            <a:ext cx="602400" cy="2571300"/>
          </a:xfrm>
          <a:prstGeom prst="straightConnector1">
            <a:avLst/>
          </a:prstGeom>
          <a:noFill/>
          <a:ln cap="flat" cmpd="sng" w="9525">
            <a:solidFill>
              <a:schemeClr val="dk2"/>
            </a:solidFill>
            <a:prstDash val="solid"/>
            <a:round/>
            <a:headEnd len="sm" w="sm" type="none"/>
            <a:tailEnd len="med" w="med" type="triangle"/>
          </a:ln>
        </p:spPr>
      </p:cxnSp>
      <p:cxnSp>
        <p:nvCxnSpPr>
          <p:cNvPr id="240" name="Google Shape;240;g2076a971b32_0_0"/>
          <p:cNvCxnSpPr>
            <a:stCxn id="229" idx="3"/>
            <a:endCxn id="233" idx="1"/>
          </p:cNvCxnSpPr>
          <p:nvPr/>
        </p:nvCxnSpPr>
        <p:spPr>
          <a:xfrm>
            <a:off x="1238550" y="2499625"/>
            <a:ext cx="602400" cy="1806000"/>
          </a:xfrm>
          <a:prstGeom prst="straightConnector1">
            <a:avLst/>
          </a:prstGeom>
          <a:noFill/>
          <a:ln cap="flat" cmpd="sng" w="9525">
            <a:solidFill>
              <a:schemeClr val="dk2"/>
            </a:solidFill>
            <a:prstDash val="solid"/>
            <a:round/>
            <a:headEnd len="sm" w="sm" type="none"/>
            <a:tailEnd len="med" w="med" type="triangle"/>
          </a:ln>
        </p:spPr>
      </p:cxnSp>
      <p:cxnSp>
        <p:nvCxnSpPr>
          <p:cNvPr id="241" name="Google Shape;241;g2076a971b32_0_0"/>
          <p:cNvCxnSpPr>
            <a:stCxn id="230" idx="3"/>
            <a:endCxn id="233" idx="1"/>
          </p:cNvCxnSpPr>
          <p:nvPr/>
        </p:nvCxnSpPr>
        <p:spPr>
          <a:xfrm>
            <a:off x="1238550" y="2909250"/>
            <a:ext cx="602400" cy="1396500"/>
          </a:xfrm>
          <a:prstGeom prst="straightConnector1">
            <a:avLst/>
          </a:prstGeom>
          <a:noFill/>
          <a:ln cap="flat" cmpd="sng" w="9525">
            <a:solidFill>
              <a:schemeClr val="dk2"/>
            </a:solidFill>
            <a:prstDash val="solid"/>
            <a:round/>
            <a:headEnd len="sm" w="sm" type="none"/>
            <a:tailEnd len="med" w="med" type="triangle"/>
          </a:ln>
        </p:spPr>
      </p:cxnSp>
      <p:cxnSp>
        <p:nvCxnSpPr>
          <p:cNvPr id="242" name="Google Shape;242;g2076a971b32_0_0"/>
          <p:cNvCxnSpPr>
            <a:stCxn id="231" idx="3"/>
            <a:endCxn id="233" idx="1"/>
          </p:cNvCxnSpPr>
          <p:nvPr/>
        </p:nvCxnSpPr>
        <p:spPr>
          <a:xfrm>
            <a:off x="1238550" y="3318875"/>
            <a:ext cx="602400" cy="987000"/>
          </a:xfrm>
          <a:prstGeom prst="straightConnector1">
            <a:avLst/>
          </a:prstGeom>
          <a:noFill/>
          <a:ln cap="flat" cmpd="sng" w="9525">
            <a:solidFill>
              <a:schemeClr val="dk2"/>
            </a:solidFill>
            <a:prstDash val="solid"/>
            <a:round/>
            <a:headEnd len="sm" w="sm" type="none"/>
            <a:tailEnd len="med" w="med" type="triangle"/>
          </a:ln>
        </p:spPr>
      </p:cxnSp>
      <p:sp>
        <p:nvSpPr>
          <p:cNvPr id="243" name="Google Shape;243;g2076a971b32_0_0"/>
          <p:cNvSpPr txBox="1"/>
          <p:nvPr/>
        </p:nvSpPr>
        <p:spPr>
          <a:xfrm>
            <a:off x="4163850" y="34907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GSI</a:t>
            </a:r>
            <a:endParaRPr b="0" i="0" sz="1000" u="none" cap="none" strike="noStrike">
              <a:solidFill>
                <a:srgbClr val="000000"/>
              </a:solidFill>
              <a:latin typeface="Arial"/>
              <a:ea typeface="Arial"/>
              <a:cs typeface="Arial"/>
              <a:sym typeface="Arial"/>
            </a:endParaRPr>
          </a:p>
        </p:txBody>
      </p:sp>
      <p:sp>
        <p:nvSpPr>
          <p:cNvPr id="244" name="Google Shape;244;g2076a971b32_0_0"/>
          <p:cNvSpPr txBox="1"/>
          <p:nvPr/>
        </p:nvSpPr>
        <p:spPr>
          <a:xfrm>
            <a:off x="4163850" y="758700"/>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181D21"/>
                </a:solidFill>
                <a:latin typeface="Arial"/>
                <a:ea typeface="Arial"/>
                <a:cs typeface="Arial"/>
                <a:sym typeface="Arial"/>
              </a:rPr>
              <a:t>SOCA-Hyb</a:t>
            </a:r>
            <a:endParaRPr b="0" i="0" sz="1000" u="none" cap="none" strike="noStrike">
              <a:solidFill>
                <a:srgbClr val="181D21"/>
              </a:solidFill>
              <a:latin typeface="Arial"/>
              <a:ea typeface="Arial"/>
              <a:cs typeface="Arial"/>
              <a:sym typeface="Arial"/>
            </a:endParaRPr>
          </a:p>
        </p:txBody>
      </p:sp>
      <p:sp>
        <p:nvSpPr>
          <p:cNvPr id="245" name="Google Shape;245;g2076a971b32_0_0"/>
          <p:cNvSpPr txBox="1"/>
          <p:nvPr/>
        </p:nvSpPr>
        <p:spPr>
          <a:xfrm>
            <a:off x="4163850" y="116832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Land DA</a:t>
            </a:r>
            <a:endParaRPr b="0" i="0" sz="1000" u="none" cap="none" strike="noStrike">
              <a:solidFill>
                <a:srgbClr val="000000"/>
              </a:solidFill>
              <a:latin typeface="Arial"/>
              <a:ea typeface="Arial"/>
              <a:cs typeface="Arial"/>
              <a:sym typeface="Arial"/>
            </a:endParaRPr>
          </a:p>
        </p:txBody>
      </p:sp>
      <p:sp>
        <p:nvSpPr>
          <p:cNvPr id="246" name="Google Shape;246;g2076a971b32_0_0"/>
          <p:cNvSpPr txBox="1"/>
          <p:nvPr/>
        </p:nvSpPr>
        <p:spPr>
          <a:xfrm>
            <a:off x="3851025" y="25075"/>
            <a:ext cx="113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GDAS DET</a:t>
            </a:r>
            <a:endParaRPr b="1" i="0" sz="1400" u="none" cap="none" strike="noStrike">
              <a:solidFill>
                <a:srgbClr val="000000"/>
              </a:solidFill>
              <a:latin typeface="Arial"/>
              <a:ea typeface="Arial"/>
              <a:cs typeface="Arial"/>
              <a:sym typeface="Arial"/>
            </a:endParaRPr>
          </a:p>
        </p:txBody>
      </p:sp>
      <p:sp>
        <p:nvSpPr>
          <p:cNvPr id="247" name="Google Shape;247;g2076a971b32_0_0"/>
          <p:cNvSpPr txBox="1"/>
          <p:nvPr/>
        </p:nvSpPr>
        <p:spPr>
          <a:xfrm>
            <a:off x="3851025" y="1943875"/>
            <a:ext cx="236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GDAS ENS </a:t>
            </a:r>
            <a:r>
              <a:rPr b="1" i="0" lang="en-US" sz="1400" u="none" cap="none" strike="noStrike">
                <a:solidFill>
                  <a:schemeClr val="dk1"/>
                </a:solidFill>
                <a:latin typeface="Arial"/>
                <a:ea typeface="Arial"/>
                <a:cs typeface="Arial"/>
                <a:sym typeface="Arial"/>
              </a:rPr>
              <a:t>(80 mems)</a:t>
            </a:r>
            <a:endParaRPr b="1" i="0" sz="1400" u="none" cap="none" strike="noStrike">
              <a:solidFill>
                <a:srgbClr val="000000"/>
              </a:solidFill>
              <a:latin typeface="Arial"/>
              <a:ea typeface="Arial"/>
              <a:cs typeface="Arial"/>
              <a:sym typeface="Arial"/>
            </a:endParaRPr>
          </a:p>
        </p:txBody>
      </p:sp>
      <p:sp>
        <p:nvSpPr>
          <p:cNvPr id="248" name="Google Shape;248;g2076a971b32_0_0"/>
          <p:cNvSpPr txBox="1"/>
          <p:nvPr/>
        </p:nvSpPr>
        <p:spPr>
          <a:xfrm>
            <a:off x="4163850" y="233027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LETKF</a:t>
            </a:r>
            <a:endParaRPr b="0" i="0" sz="1000" u="none" cap="none" strike="noStrike">
              <a:solidFill>
                <a:srgbClr val="000000"/>
              </a:solidFill>
              <a:latin typeface="Arial"/>
              <a:ea typeface="Arial"/>
              <a:cs typeface="Arial"/>
              <a:sym typeface="Arial"/>
            </a:endParaRPr>
          </a:p>
        </p:txBody>
      </p:sp>
      <p:sp>
        <p:nvSpPr>
          <p:cNvPr id="249" name="Google Shape;249;g2076a971b32_0_0"/>
          <p:cNvSpPr txBox="1"/>
          <p:nvPr/>
        </p:nvSpPr>
        <p:spPr>
          <a:xfrm>
            <a:off x="4163850" y="2739900"/>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SOCA-Ens</a:t>
            </a:r>
            <a:endParaRPr b="0" i="0" sz="1000" u="none" cap="none" strike="noStrike">
              <a:solidFill>
                <a:srgbClr val="000000"/>
              </a:solidFill>
              <a:latin typeface="Arial"/>
              <a:ea typeface="Arial"/>
              <a:cs typeface="Arial"/>
              <a:sym typeface="Arial"/>
            </a:endParaRPr>
          </a:p>
        </p:txBody>
      </p:sp>
      <p:sp>
        <p:nvSpPr>
          <p:cNvPr id="250" name="Google Shape;250;g2076a971b32_0_0"/>
          <p:cNvSpPr txBox="1"/>
          <p:nvPr/>
        </p:nvSpPr>
        <p:spPr>
          <a:xfrm>
            <a:off x="4163850" y="3149525"/>
            <a:ext cx="884700" cy="3387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Land DA</a:t>
            </a:r>
            <a:endParaRPr b="0" i="0" sz="1000" u="none" cap="none" strike="noStrike">
              <a:solidFill>
                <a:srgbClr val="000000"/>
              </a:solidFill>
              <a:latin typeface="Arial"/>
              <a:ea typeface="Arial"/>
              <a:cs typeface="Arial"/>
              <a:sym typeface="Arial"/>
            </a:endParaRPr>
          </a:p>
        </p:txBody>
      </p:sp>
      <p:sp>
        <p:nvSpPr>
          <p:cNvPr id="251" name="Google Shape;251;g2076a971b32_0_0"/>
          <p:cNvSpPr txBox="1"/>
          <p:nvPr/>
        </p:nvSpPr>
        <p:spPr>
          <a:xfrm>
            <a:off x="5651000" y="537975"/>
            <a:ext cx="1749900" cy="11391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Coupled Forecast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ATM/Noah-MP</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MOM6</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CICE6</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WAVEWATCHIII</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0000"/>
                </a:solidFill>
                <a:latin typeface="Arial"/>
                <a:ea typeface="Arial"/>
                <a:cs typeface="Arial"/>
                <a:sym typeface="Arial"/>
              </a:rPr>
              <a:t>GOCART**</a:t>
            </a:r>
            <a:endParaRPr b="0" i="0" sz="1000" u="none" cap="none" strike="noStrike">
              <a:solidFill>
                <a:srgbClr val="000000"/>
              </a:solidFill>
              <a:latin typeface="Arial"/>
              <a:ea typeface="Arial"/>
              <a:cs typeface="Arial"/>
              <a:sym typeface="Arial"/>
            </a:endParaRPr>
          </a:p>
        </p:txBody>
      </p:sp>
      <p:cxnSp>
        <p:nvCxnSpPr>
          <p:cNvPr id="252" name="Google Shape;252;g2076a971b32_0_0"/>
          <p:cNvCxnSpPr>
            <a:stCxn id="243" idx="3"/>
            <a:endCxn id="251" idx="1"/>
          </p:cNvCxnSpPr>
          <p:nvPr/>
        </p:nvCxnSpPr>
        <p:spPr>
          <a:xfrm>
            <a:off x="5048550" y="518425"/>
            <a:ext cx="602400" cy="589200"/>
          </a:xfrm>
          <a:prstGeom prst="straightConnector1">
            <a:avLst/>
          </a:prstGeom>
          <a:noFill/>
          <a:ln cap="flat" cmpd="sng" w="9525">
            <a:solidFill>
              <a:schemeClr val="dk2"/>
            </a:solidFill>
            <a:prstDash val="solid"/>
            <a:round/>
            <a:headEnd len="sm" w="sm" type="none"/>
            <a:tailEnd len="med" w="med" type="triangle"/>
          </a:ln>
        </p:spPr>
      </p:cxnSp>
      <p:cxnSp>
        <p:nvCxnSpPr>
          <p:cNvPr id="253" name="Google Shape;253;g2076a971b32_0_0"/>
          <p:cNvCxnSpPr>
            <a:stCxn id="244" idx="3"/>
            <a:endCxn id="251" idx="1"/>
          </p:cNvCxnSpPr>
          <p:nvPr/>
        </p:nvCxnSpPr>
        <p:spPr>
          <a:xfrm>
            <a:off x="5048550" y="928050"/>
            <a:ext cx="602400" cy="179400"/>
          </a:xfrm>
          <a:prstGeom prst="straightConnector1">
            <a:avLst/>
          </a:prstGeom>
          <a:noFill/>
          <a:ln cap="flat" cmpd="sng" w="9525">
            <a:solidFill>
              <a:schemeClr val="dk2"/>
            </a:solidFill>
            <a:prstDash val="solid"/>
            <a:round/>
            <a:headEnd len="sm" w="sm" type="none"/>
            <a:tailEnd len="med" w="med" type="triangle"/>
          </a:ln>
        </p:spPr>
      </p:cxnSp>
      <p:cxnSp>
        <p:nvCxnSpPr>
          <p:cNvPr id="254" name="Google Shape;254;g2076a971b32_0_0"/>
          <p:cNvCxnSpPr>
            <a:stCxn id="245" idx="3"/>
            <a:endCxn id="251" idx="1"/>
          </p:cNvCxnSpPr>
          <p:nvPr/>
        </p:nvCxnSpPr>
        <p:spPr>
          <a:xfrm flipH="1" rot="10800000">
            <a:off x="5048550" y="1107575"/>
            <a:ext cx="602400" cy="230100"/>
          </a:xfrm>
          <a:prstGeom prst="straightConnector1">
            <a:avLst/>
          </a:prstGeom>
          <a:noFill/>
          <a:ln cap="flat" cmpd="sng" w="9525">
            <a:solidFill>
              <a:schemeClr val="dk2"/>
            </a:solidFill>
            <a:prstDash val="solid"/>
            <a:round/>
            <a:headEnd len="sm" w="sm" type="none"/>
            <a:tailEnd len="med" w="med" type="triangle"/>
          </a:ln>
        </p:spPr>
      </p:cxnSp>
      <p:cxnSp>
        <p:nvCxnSpPr>
          <p:cNvPr id="255" name="Google Shape;255;g2076a971b32_0_0"/>
          <p:cNvCxnSpPr>
            <a:stCxn id="248" idx="3"/>
            <a:endCxn id="256" idx="1"/>
          </p:cNvCxnSpPr>
          <p:nvPr/>
        </p:nvCxnSpPr>
        <p:spPr>
          <a:xfrm>
            <a:off x="5048550" y="2499625"/>
            <a:ext cx="602400" cy="359700"/>
          </a:xfrm>
          <a:prstGeom prst="straightConnector1">
            <a:avLst/>
          </a:prstGeom>
          <a:noFill/>
          <a:ln cap="flat" cmpd="sng" w="9525">
            <a:solidFill>
              <a:schemeClr val="dk2"/>
            </a:solidFill>
            <a:prstDash val="solid"/>
            <a:round/>
            <a:headEnd len="sm" w="sm" type="none"/>
            <a:tailEnd len="med" w="med" type="triangle"/>
          </a:ln>
        </p:spPr>
      </p:cxnSp>
      <p:cxnSp>
        <p:nvCxnSpPr>
          <p:cNvPr id="257" name="Google Shape;257;g2076a971b32_0_0"/>
          <p:cNvCxnSpPr>
            <a:stCxn id="249" idx="3"/>
            <a:endCxn id="256" idx="1"/>
          </p:cNvCxnSpPr>
          <p:nvPr/>
        </p:nvCxnSpPr>
        <p:spPr>
          <a:xfrm flipH="1" rot="10800000">
            <a:off x="5048550" y="2859450"/>
            <a:ext cx="602400" cy="49800"/>
          </a:xfrm>
          <a:prstGeom prst="straightConnector1">
            <a:avLst/>
          </a:prstGeom>
          <a:noFill/>
          <a:ln cap="flat" cmpd="sng" w="9525">
            <a:solidFill>
              <a:schemeClr val="dk2"/>
            </a:solidFill>
            <a:prstDash val="solid"/>
            <a:round/>
            <a:headEnd len="sm" w="sm" type="none"/>
            <a:tailEnd len="med" w="med" type="triangle"/>
          </a:ln>
        </p:spPr>
      </p:cxnSp>
      <p:cxnSp>
        <p:nvCxnSpPr>
          <p:cNvPr id="258" name="Google Shape;258;g2076a971b32_0_0"/>
          <p:cNvCxnSpPr>
            <a:stCxn id="250" idx="3"/>
            <a:endCxn id="256" idx="1"/>
          </p:cNvCxnSpPr>
          <p:nvPr/>
        </p:nvCxnSpPr>
        <p:spPr>
          <a:xfrm flipH="1" rot="10800000">
            <a:off x="5048550" y="2859275"/>
            <a:ext cx="602400" cy="459600"/>
          </a:xfrm>
          <a:prstGeom prst="straightConnector1">
            <a:avLst/>
          </a:prstGeom>
          <a:noFill/>
          <a:ln cap="flat" cmpd="sng" w="9525">
            <a:solidFill>
              <a:schemeClr val="dk2"/>
            </a:solidFill>
            <a:prstDash val="solid"/>
            <a:round/>
            <a:headEnd len="sm" w="sm" type="none"/>
            <a:tailEnd len="med" w="med" type="triangle"/>
          </a:ln>
        </p:spPr>
      </p:cxnSp>
      <p:sp>
        <p:nvSpPr>
          <p:cNvPr id="256" name="Google Shape;256;g2076a971b32_0_0"/>
          <p:cNvSpPr txBox="1"/>
          <p:nvPr/>
        </p:nvSpPr>
        <p:spPr>
          <a:xfrm>
            <a:off x="5651000" y="2366775"/>
            <a:ext cx="1749900" cy="9852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Coupled Forecast</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ATM/Noah-MP</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MOM6</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CICE6</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0000"/>
                </a:solidFill>
                <a:latin typeface="Arial"/>
                <a:ea typeface="Arial"/>
                <a:cs typeface="Arial"/>
                <a:sym typeface="Arial"/>
              </a:rPr>
              <a:t>WAVEWATCHIII*</a:t>
            </a:r>
            <a:endParaRPr b="1" i="0" sz="1000" u="none" cap="none" strike="noStrike">
              <a:solidFill>
                <a:srgbClr val="FF0000"/>
              </a:solidFill>
              <a:latin typeface="Arial"/>
              <a:ea typeface="Arial"/>
              <a:cs typeface="Arial"/>
              <a:sym typeface="Arial"/>
            </a:endParaRPr>
          </a:p>
        </p:txBody>
      </p:sp>
      <p:sp>
        <p:nvSpPr>
          <p:cNvPr id="259" name="Google Shape;259;g2076a971b32_0_0"/>
          <p:cNvSpPr txBox="1"/>
          <p:nvPr/>
        </p:nvSpPr>
        <p:spPr>
          <a:xfrm>
            <a:off x="8003350" y="654125"/>
            <a:ext cx="9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 DET</a:t>
            </a:r>
            <a:endParaRPr b="1" i="0" sz="1400" u="none" cap="none" strike="noStrike">
              <a:solidFill>
                <a:srgbClr val="000000"/>
              </a:solidFill>
              <a:latin typeface="Arial"/>
              <a:ea typeface="Arial"/>
              <a:cs typeface="Arial"/>
              <a:sym typeface="Arial"/>
            </a:endParaRPr>
          </a:p>
        </p:txBody>
      </p:sp>
      <p:sp>
        <p:nvSpPr>
          <p:cNvPr id="260" name="Google Shape;260;g2076a971b32_0_0"/>
          <p:cNvSpPr txBox="1"/>
          <p:nvPr/>
        </p:nvSpPr>
        <p:spPr>
          <a:xfrm>
            <a:off x="8003350" y="1022525"/>
            <a:ext cx="113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GDAS DET</a:t>
            </a:r>
            <a:endParaRPr b="1" i="0" sz="1400" u="none" cap="none" strike="noStrike">
              <a:solidFill>
                <a:srgbClr val="000000"/>
              </a:solidFill>
              <a:latin typeface="Arial"/>
              <a:ea typeface="Arial"/>
              <a:cs typeface="Arial"/>
              <a:sym typeface="Arial"/>
            </a:endParaRPr>
          </a:p>
        </p:txBody>
      </p:sp>
      <p:cxnSp>
        <p:nvCxnSpPr>
          <p:cNvPr id="261" name="Google Shape;261;g2076a971b32_0_0"/>
          <p:cNvCxnSpPr>
            <a:endCxn id="259" idx="1"/>
          </p:cNvCxnSpPr>
          <p:nvPr/>
        </p:nvCxnSpPr>
        <p:spPr>
          <a:xfrm>
            <a:off x="7629250" y="853025"/>
            <a:ext cx="374100" cy="1200"/>
          </a:xfrm>
          <a:prstGeom prst="straightConnector1">
            <a:avLst/>
          </a:prstGeom>
          <a:noFill/>
          <a:ln cap="flat" cmpd="sng" w="9525">
            <a:solidFill>
              <a:schemeClr val="dk2"/>
            </a:solidFill>
            <a:prstDash val="solid"/>
            <a:round/>
            <a:headEnd len="sm" w="sm" type="none"/>
            <a:tailEnd len="med" w="med" type="triangle"/>
          </a:ln>
        </p:spPr>
      </p:cxnSp>
      <p:cxnSp>
        <p:nvCxnSpPr>
          <p:cNvPr id="262" name="Google Shape;262;g2076a971b32_0_0"/>
          <p:cNvCxnSpPr/>
          <p:nvPr/>
        </p:nvCxnSpPr>
        <p:spPr>
          <a:xfrm>
            <a:off x="7629125" y="1234150"/>
            <a:ext cx="374100" cy="1200"/>
          </a:xfrm>
          <a:prstGeom prst="straightConnector1">
            <a:avLst/>
          </a:prstGeom>
          <a:noFill/>
          <a:ln cap="flat" cmpd="sng" w="9525">
            <a:solidFill>
              <a:schemeClr val="dk2"/>
            </a:solidFill>
            <a:prstDash val="solid"/>
            <a:round/>
            <a:headEnd len="sm" w="sm" type="none"/>
            <a:tailEnd len="med" w="med" type="triangle"/>
          </a:ln>
        </p:spPr>
      </p:cxnSp>
      <p:sp>
        <p:nvSpPr>
          <p:cNvPr id="263" name="Google Shape;263;g2076a971b32_0_0"/>
          <p:cNvSpPr txBox="1"/>
          <p:nvPr/>
        </p:nvSpPr>
        <p:spPr>
          <a:xfrm>
            <a:off x="8003350" y="2482925"/>
            <a:ext cx="9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GFS ENS</a:t>
            </a:r>
            <a:endParaRPr b="1" i="0" sz="1400" u="none" cap="none" strike="noStrike">
              <a:solidFill>
                <a:srgbClr val="000000"/>
              </a:solidFill>
              <a:latin typeface="Arial"/>
              <a:ea typeface="Arial"/>
              <a:cs typeface="Arial"/>
              <a:sym typeface="Arial"/>
            </a:endParaRPr>
          </a:p>
        </p:txBody>
      </p:sp>
      <p:sp>
        <p:nvSpPr>
          <p:cNvPr id="264" name="Google Shape;264;g2076a971b32_0_0"/>
          <p:cNvSpPr txBox="1"/>
          <p:nvPr/>
        </p:nvSpPr>
        <p:spPr>
          <a:xfrm>
            <a:off x="8003350" y="2851325"/>
            <a:ext cx="113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GDAS ENS</a:t>
            </a:r>
            <a:endParaRPr b="1" i="0" sz="1400" u="none" cap="none" strike="noStrike">
              <a:solidFill>
                <a:srgbClr val="000000"/>
              </a:solidFill>
              <a:latin typeface="Arial"/>
              <a:ea typeface="Arial"/>
              <a:cs typeface="Arial"/>
              <a:sym typeface="Arial"/>
            </a:endParaRPr>
          </a:p>
        </p:txBody>
      </p:sp>
      <p:cxnSp>
        <p:nvCxnSpPr>
          <p:cNvPr id="265" name="Google Shape;265;g2076a971b32_0_0"/>
          <p:cNvCxnSpPr>
            <a:endCxn id="263" idx="1"/>
          </p:cNvCxnSpPr>
          <p:nvPr/>
        </p:nvCxnSpPr>
        <p:spPr>
          <a:xfrm>
            <a:off x="7629250" y="2681825"/>
            <a:ext cx="374100" cy="1200"/>
          </a:xfrm>
          <a:prstGeom prst="straightConnector1">
            <a:avLst/>
          </a:prstGeom>
          <a:noFill/>
          <a:ln cap="flat" cmpd="sng" w="9525">
            <a:solidFill>
              <a:schemeClr val="dk2"/>
            </a:solidFill>
            <a:prstDash val="solid"/>
            <a:round/>
            <a:headEnd len="sm" w="sm" type="none"/>
            <a:tailEnd len="med" w="med" type="triangle"/>
          </a:ln>
        </p:spPr>
      </p:cxnSp>
      <p:cxnSp>
        <p:nvCxnSpPr>
          <p:cNvPr id="266" name="Google Shape;266;g2076a971b32_0_0"/>
          <p:cNvCxnSpPr/>
          <p:nvPr/>
        </p:nvCxnSpPr>
        <p:spPr>
          <a:xfrm>
            <a:off x="7629125" y="3062950"/>
            <a:ext cx="374100" cy="1200"/>
          </a:xfrm>
          <a:prstGeom prst="straightConnector1">
            <a:avLst/>
          </a:prstGeom>
          <a:noFill/>
          <a:ln cap="flat" cmpd="sng" w="9525">
            <a:solidFill>
              <a:schemeClr val="dk2"/>
            </a:solidFill>
            <a:prstDash val="solid"/>
            <a:round/>
            <a:headEnd len="sm" w="sm" type="none"/>
            <a:tailEnd len="med" w="med" type="triangle"/>
          </a:ln>
        </p:spPr>
      </p:cxnSp>
      <p:cxnSp>
        <p:nvCxnSpPr>
          <p:cNvPr id="267" name="Google Shape;267;g2076a971b32_0_0"/>
          <p:cNvCxnSpPr/>
          <p:nvPr/>
        </p:nvCxnSpPr>
        <p:spPr>
          <a:xfrm>
            <a:off x="7629125" y="1234150"/>
            <a:ext cx="374100" cy="1200"/>
          </a:xfrm>
          <a:prstGeom prst="straightConnector1">
            <a:avLst/>
          </a:prstGeom>
          <a:noFill/>
          <a:ln cap="flat" cmpd="sng" w="9525">
            <a:solidFill>
              <a:schemeClr val="dk2"/>
            </a:solidFill>
            <a:prstDash val="solid"/>
            <a:round/>
            <a:headEnd len="sm" w="sm" type="none"/>
            <a:tailEnd len="med" w="med" type="triangle"/>
          </a:ln>
        </p:spPr>
      </p:cxnSp>
      <p:cxnSp>
        <p:nvCxnSpPr>
          <p:cNvPr id="268" name="Google Shape;268;g2076a971b32_0_0"/>
          <p:cNvCxnSpPr>
            <a:stCxn id="225" idx="3"/>
            <a:endCxn id="232" idx="1"/>
          </p:cNvCxnSpPr>
          <p:nvPr/>
        </p:nvCxnSpPr>
        <p:spPr>
          <a:xfrm flipH="1" rot="10800000">
            <a:off x="1238550" y="1107650"/>
            <a:ext cx="602400" cy="626700"/>
          </a:xfrm>
          <a:prstGeom prst="straightConnector1">
            <a:avLst/>
          </a:prstGeom>
          <a:noFill/>
          <a:ln cap="flat" cmpd="sng" w="9525">
            <a:solidFill>
              <a:schemeClr val="dk2"/>
            </a:solidFill>
            <a:prstDash val="solid"/>
            <a:round/>
            <a:headEnd len="sm" w="sm" type="none"/>
            <a:tailEnd len="med" w="med" type="triangle"/>
          </a:ln>
        </p:spPr>
      </p:cxnSp>
      <p:sp>
        <p:nvSpPr>
          <p:cNvPr id="269" name="Google Shape;269;g2076a971b32_0_0"/>
          <p:cNvSpPr txBox="1"/>
          <p:nvPr/>
        </p:nvSpPr>
        <p:spPr>
          <a:xfrm>
            <a:off x="4163850" y="1565000"/>
            <a:ext cx="884700" cy="3387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i="0" lang="en-US" sz="1000" u="none" cap="none" strike="noStrike"/>
              <a:t>Aero DA</a:t>
            </a:r>
            <a:endParaRPr i="0" sz="1000" u="none" cap="none" strike="noStrike"/>
          </a:p>
        </p:txBody>
      </p:sp>
      <p:cxnSp>
        <p:nvCxnSpPr>
          <p:cNvPr id="270" name="Google Shape;270;g2076a971b32_0_0"/>
          <p:cNvCxnSpPr>
            <a:stCxn id="269" idx="3"/>
            <a:endCxn id="251" idx="1"/>
          </p:cNvCxnSpPr>
          <p:nvPr/>
        </p:nvCxnSpPr>
        <p:spPr>
          <a:xfrm flipH="1" rot="10800000">
            <a:off x="5048550" y="1107650"/>
            <a:ext cx="602400" cy="626700"/>
          </a:xfrm>
          <a:prstGeom prst="straightConnector1">
            <a:avLst/>
          </a:prstGeom>
          <a:noFill/>
          <a:ln cap="flat" cmpd="sng" w="9525">
            <a:solidFill>
              <a:schemeClr val="dk2"/>
            </a:solidFill>
            <a:prstDash val="solid"/>
            <a:round/>
            <a:headEnd len="sm" w="sm" type="none"/>
            <a:tailEnd len="med" w="med" type="triangle"/>
          </a:ln>
        </p:spPr>
      </p:cxnSp>
      <p:sp>
        <p:nvSpPr>
          <p:cNvPr id="271" name="Google Shape;271;g2076a971b32_0_0"/>
          <p:cNvSpPr txBox="1"/>
          <p:nvPr/>
        </p:nvSpPr>
        <p:spPr>
          <a:xfrm>
            <a:off x="6339250" y="4303375"/>
            <a:ext cx="2648400" cy="400200"/>
          </a:xfrm>
          <a:prstGeom prst="rect">
            <a:avLst/>
          </a:prstGeom>
          <a:noFill/>
          <a:ln cap="flat" cmpd="sng" w="19050">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5"/>
                </a:solidFill>
                <a:latin typeface="Arial"/>
                <a:ea typeface="Arial"/>
                <a:cs typeface="Arial"/>
                <a:sym typeface="Arial"/>
              </a:rPr>
              <a:t>Proposed GFSv17</a:t>
            </a:r>
            <a:endParaRPr b="1" i="0" sz="1400" u="none" cap="none" strike="noStrike">
              <a:solidFill>
                <a:schemeClr val="accent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259dd36cf1c_0_5"/>
          <p:cNvSpPr txBox="1"/>
          <p:nvPr>
            <p:ph type="title"/>
          </p:nvPr>
        </p:nvSpPr>
        <p:spPr>
          <a:xfrm>
            <a:off x="509875" y="36250"/>
            <a:ext cx="8529300" cy="594300"/>
          </a:xfrm>
          <a:prstGeom prst="rect">
            <a:avLst/>
          </a:prstGeom>
          <a:noFill/>
          <a:ln>
            <a:noFill/>
          </a:ln>
        </p:spPr>
        <p:txBody>
          <a:bodyPr anchorCtr="0" anchor="t" bIns="45700" lIns="0" spcFirstLastPara="1" rIns="0" wrap="square" tIns="45700">
            <a:normAutofit fontScale="90000"/>
          </a:bodyPr>
          <a:lstStyle/>
          <a:p>
            <a:pPr indent="0" lvl="0" marL="0" rtl="0" algn="ctr">
              <a:lnSpc>
                <a:spcPct val="90000"/>
              </a:lnSpc>
              <a:spcBef>
                <a:spcPts val="0"/>
              </a:spcBef>
              <a:spcAft>
                <a:spcPts val="0"/>
              </a:spcAft>
              <a:buSzPct val="91370"/>
              <a:buNone/>
            </a:pPr>
            <a:r>
              <a:rPr lang="en-US" sz="2188"/>
              <a:t>Acknowledgements to GFS &amp; UFS Active Developers</a:t>
            </a:r>
            <a:endParaRPr sz="2188"/>
          </a:p>
          <a:p>
            <a:pPr indent="0" lvl="0" marL="0" rtl="0" algn="ctr">
              <a:lnSpc>
                <a:spcPct val="90000"/>
              </a:lnSpc>
              <a:spcBef>
                <a:spcPts val="0"/>
              </a:spcBef>
              <a:spcAft>
                <a:spcPts val="0"/>
              </a:spcAft>
              <a:buSzPct val="62500"/>
              <a:buNone/>
            </a:pPr>
            <a:br>
              <a:rPr lang="en-US"/>
            </a:br>
            <a:endParaRPr/>
          </a:p>
        </p:txBody>
      </p:sp>
      <p:graphicFrame>
        <p:nvGraphicFramePr>
          <p:cNvPr id="70" name="Google Shape;70;g259dd36cf1c_0_5"/>
          <p:cNvGraphicFramePr/>
          <p:nvPr/>
        </p:nvGraphicFramePr>
        <p:xfrm>
          <a:off x="209200" y="410111"/>
          <a:ext cx="3000000" cy="3000000"/>
        </p:xfrm>
        <a:graphic>
          <a:graphicData uri="http://schemas.openxmlformats.org/drawingml/2006/table">
            <a:tbl>
              <a:tblPr>
                <a:noFill/>
                <a:tableStyleId>{24690F43-33B1-4D7B-AE34-B572AA2BE4CC}</a:tableStyleId>
              </a:tblPr>
              <a:tblGrid>
                <a:gridCol w="2664575"/>
                <a:gridCol w="2888800"/>
                <a:gridCol w="3197175"/>
              </a:tblGrid>
              <a:tr h="19459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rPr>
                        <a:t>Atmospheric </a:t>
                      </a:r>
                      <a:r>
                        <a:rPr b="1" lang="en-US" sz="1200" u="none" cap="none" strike="noStrike">
                          <a:solidFill>
                            <a:srgbClr val="980000"/>
                          </a:solidFill>
                          <a:extLst>
                            <a:ext uri="http://customooxmlschemas.google.com/">
                              <go:slidesCustomData xmlns:go="http://customooxmlschemas.google.com/" textRoundtripDataId="1"/>
                            </a:ext>
                          </a:extLst>
                        </a:rPr>
                        <a:t>Physics</a:t>
                      </a:r>
                      <a:r>
                        <a:rPr b="1" lang="en-US" sz="1200" u="none" cap="none" strike="noStrike">
                          <a:solidFill>
                            <a:srgbClr val="980000"/>
                          </a:solidFill>
                        </a:rPr>
                        <a:t> </a:t>
                      </a:r>
                      <a:endParaRPr b="1" sz="1200" u="none" cap="none" strike="noStrike">
                        <a:solidFill>
                          <a:srgbClr val="980000"/>
                        </a:solidFill>
                      </a:endParaRPr>
                    </a:p>
                    <a:p>
                      <a:pPr indent="0" lvl="0" marL="0" marR="0" rtl="0" algn="l">
                        <a:lnSpc>
                          <a:spcPct val="100000"/>
                        </a:lnSpc>
                        <a:spcBef>
                          <a:spcPts val="0"/>
                        </a:spcBef>
                        <a:spcAft>
                          <a:spcPts val="0"/>
                        </a:spcAft>
                        <a:buClr>
                          <a:srgbClr val="000000"/>
                        </a:buClr>
                        <a:buSzPts val="900"/>
                        <a:buFont typeface="Arial"/>
                        <a:buNone/>
                      </a:pPr>
                      <a:r>
                        <a:t/>
                      </a:r>
                      <a:endParaRPr b="1" sz="500">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extLst>
                            <a:ext uri="http://customooxmlschemas.google.com/">
                              <go:slidesCustomData xmlns:go="http://customooxmlschemas.google.com/" textRoundtripDataId="2"/>
                            </a:ext>
                          </a:extLst>
                        </a:rPr>
                        <a:t>NCEP/EMC</a:t>
                      </a:r>
                      <a:r>
                        <a:rPr lang="en-US" sz="800" u="none" cap="none" strike="noStrike">
                          <a:solidFill>
                            <a:schemeClr val="dk1"/>
                          </a:solidFill>
                        </a:rPr>
                        <a:t>: </a:t>
                      </a:r>
                      <a:r>
                        <a:rPr lang="en-US" sz="800">
                          <a:solidFill>
                            <a:schemeClr val="dk1"/>
                          </a:solidFill>
                        </a:rPr>
                        <a:t>Jongil Han, Michael Barlage, Anning Cheng, Bing Fu,  Hong Guang,  Sanath Kumar, Xu Li, Wei Li, Qingfu Liu, Eric Sinsky, Ruiyu Sun, Kevin Viner, Helin Wei, Bo Yang, Fanglin Yang, Rongqian Yang,  Weizhong Zheng, Xiaqiong Zhou</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rPr>
                        <a:t>ESRL/GSL</a:t>
                      </a:r>
                      <a:r>
                        <a:rPr lang="en-US" sz="800" u="none" cap="none" strike="noStrike">
                          <a:solidFill>
                            <a:schemeClr val="dk1"/>
                          </a:solidFill>
                        </a:rPr>
                        <a:t>: </a:t>
                      </a:r>
                      <a:r>
                        <a:rPr lang="en-US" sz="800">
                          <a:solidFill>
                            <a:schemeClr val="dk1"/>
                          </a:solidFill>
                        </a:rPr>
                        <a:t>Ben Green, Joseph Olson, Tanya Smirnova, </a:t>
                      </a:r>
                      <a:r>
                        <a:rPr lang="en-US" sz="800" u="none" cap="none" strike="noStrike">
                          <a:solidFill>
                            <a:schemeClr val="dk1"/>
                          </a:solidFill>
                        </a:rPr>
                        <a:t>Shan Sun, </a:t>
                      </a:r>
                      <a:r>
                        <a:rPr lang="en-US" sz="800">
                          <a:solidFill>
                            <a:schemeClr val="dk1"/>
                          </a:solidFill>
                        </a:rPr>
                        <a:t>Xia Sun, </a:t>
                      </a:r>
                      <a:r>
                        <a:rPr lang="en-US" sz="800" u="none" cap="none" strike="noStrike">
                          <a:solidFill>
                            <a:schemeClr val="dk1"/>
                          </a:solidFill>
                        </a:rPr>
                        <a:t>Michael Toy</a:t>
                      </a:r>
                      <a:endParaRPr sz="800" u="none" cap="none" strike="noStrike">
                        <a:solidFill>
                          <a:schemeClr val="dk1"/>
                        </a:solidFill>
                      </a:endParaRPr>
                    </a:p>
                    <a:p>
                      <a:pPr indent="0" lvl="0" marL="0" rtl="0" algn="l">
                        <a:spcBef>
                          <a:spcPts val="0"/>
                        </a:spcBef>
                        <a:spcAft>
                          <a:spcPts val="0"/>
                        </a:spcAft>
                        <a:buNone/>
                      </a:pPr>
                      <a:r>
                        <a:rPr b="1" lang="en-US" sz="800">
                          <a:solidFill>
                            <a:schemeClr val="dk1"/>
                          </a:solidFill>
                        </a:rPr>
                        <a:t>JCSDA/UCAR:</a:t>
                      </a:r>
                      <a:r>
                        <a:rPr lang="en-US" sz="800">
                          <a:solidFill>
                            <a:schemeClr val="dk1"/>
                          </a:solidFill>
                          <a:extLst>
                            <a:ext uri="http://customooxmlschemas.google.com/">
                              <go:slidesCustomData xmlns:go="http://customooxmlschemas.google.com/" textRoundtripDataId="3"/>
                            </a:ext>
                          </a:extLst>
                        </a:rPr>
                        <a:t>Dom Heinzeller</a:t>
                      </a:r>
                      <a:r>
                        <a:rPr lang="en-US" sz="800">
                          <a:solidFill>
                            <a:schemeClr val="dk1"/>
                          </a:solidFill>
                        </a:rPr>
                        <a:t>,</a:t>
                      </a:r>
                      <a:endParaRPr b="1" sz="800">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extLst>
                            <a:ext uri="http://customooxmlschemas.google.com/">
                              <go:slidesCustomData xmlns:go="http://customooxmlschemas.google.com/" textRoundtripDataId="4"/>
                            </a:ext>
                          </a:extLst>
                        </a:rPr>
                        <a:t>ESRL/PSL</a:t>
                      </a:r>
                      <a:r>
                        <a:rPr lang="en-US" sz="800" u="none" cap="none" strike="noStrike">
                          <a:solidFill>
                            <a:schemeClr val="dk1"/>
                          </a:solidFill>
                        </a:rPr>
                        <a:t>:  </a:t>
                      </a:r>
                      <a:r>
                        <a:rPr lang="en-US" sz="800">
                          <a:solidFill>
                            <a:schemeClr val="dk1"/>
                          </a:solidFill>
                        </a:rPr>
                        <a:t>Lisa Bengtsson, Jian-Wen Bao, Clara Draper, Grant Firl, Songyou Hong, </a:t>
                      </a:r>
                      <a:r>
                        <a:rPr lang="en-US" sz="800" u="none" cap="none" strike="noStrike">
                          <a:solidFill>
                            <a:schemeClr val="dk1"/>
                          </a:solidFill>
                        </a:rPr>
                        <a:t>Philip Pegion, Dustin Swales</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extLst>
                            <a:ext uri="http://customooxmlschemas.google.com/">
                              <go:slidesCustomData xmlns:go="http://customooxmlschemas.google.com/" textRoundtripDataId="5"/>
                            </a:ext>
                          </a:extLst>
                        </a:rPr>
                        <a:t>DTC</a:t>
                      </a:r>
                      <a:r>
                        <a:rPr b="1" lang="en-US" sz="800" u="none" cap="none" strike="noStrike">
                          <a:solidFill>
                            <a:schemeClr val="dk1"/>
                          </a:solidFill>
                          <a:highlight>
                            <a:schemeClr val="lt1"/>
                          </a:highlight>
                        </a:rPr>
                        <a:t>: </a:t>
                      </a:r>
                      <a:r>
                        <a:rPr lang="en-US" sz="800">
                          <a:solidFill>
                            <a:schemeClr val="dk1"/>
                          </a:solidFill>
                        </a:rPr>
                        <a:t>Ligia Bernardet, </a:t>
                      </a:r>
                      <a:r>
                        <a:rPr lang="en-US" sz="800" u="none" cap="none" strike="noStrike">
                          <a:solidFill>
                            <a:schemeClr val="dk1"/>
                          </a:solidFill>
                        </a:rPr>
                        <a:t>Weiwei Li, Man Zhang</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rPr b="1" lang="en-US" sz="1200">
                          <a:solidFill>
                            <a:srgbClr val="980000"/>
                          </a:solidFill>
                          <a:highlight>
                            <a:schemeClr val="lt1"/>
                          </a:highlight>
                        </a:rPr>
                        <a:t>Data Assimilation</a:t>
                      </a:r>
                      <a:endParaRPr b="1" sz="1200">
                        <a:solidFill>
                          <a:srgbClr val="980000"/>
                        </a:solidFill>
                        <a:highlight>
                          <a:schemeClr val="lt1"/>
                        </a:highlight>
                      </a:endParaRPr>
                    </a:p>
                    <a:p>
                      <a:pPr indent="0" lvl="0" marL="0" rtl="0" algn="l">
                        <a:spcBef>
                          <a:spcPts val="0"/>
                        </a:spcBef>
                        <a:spcAft>
                          <a:spcPts val="0"/>
                        </a:spcAft>
                        <a:buClr>
                          <a:srgbClr val="000000"/>
                        </a:buClr>
                        <a:buSzPts val="900"/>
                        <a:buFont typeface="Arial"/>
                        <a:buNone/>
                      </a:pPr>
                      <a:r>
                        <a:t/>
                      </a:r>
                      <a:endParaRPr b="1" sz="500">
                        <a:solidFill>
                          <a:srgbClr val="980000"/>
                        </a:solidFill>
                        <a:highlight>
                          <a:schemeClr val="lt1"/>
                        </a:highlight>
                      </a:endParaRPr>
                    </a:p>
                    <a:p>
                      <a:pPr indent="0" lvl="0" marL="0" rtl="0" algn="l">
                        <a:spcBef>
                          <a:spcPts val="0"/>
                        </a:spcBef>
                        <a:spcAft>
                          <a:spcPts val="0"/>
                        </a:spcAft>
                        <a:buClr>
                          <a:srgbClr val="000000"/>
                        </a:buClr>
                        <a:buSzPts val="900"/>
                        <a:buFont typeface="Arial"/>
                        <a:buNone/>
                      </a:pPr>
                      <a:r>
                        <a:rPr b="1" lang="en-US" sz="800">
                          <a:solidFill>
                            <a:schemeClr val="dk1"/>
                          </a:solidFill>
                          <a:highlight>
                            <a:schemeClr val="lt1"/>
                          </a:highlight>
                        </a:rPr>
                        <a:t>NCEP/EMC: </a:t>
                      </a:r>
                      <a:r>
                        <a:rPr lang="en-US" sz="800">
                          <a:solidFill>
                            <a:schemeClr val="dk1"/>
                          </a:solidFill>
                        </a:rPr>
                        <a:t>Catherine Thomas, Guillaume Vernieres, Daryl Kleist, Cory Martin, Andrew Collard, Jiarui Dong, Andy Eichmann, Travis Elless, Nick Esposito, Iliana Genkova, Azadeh Gholoubi, Brett Hoover, Xin Jin, Emily Liu, Haixia Liu, Hyun-Chul Lee, Xuanli Li, Ron McLaren, Dagmar Merkova, Sudhir Nadiga, Shastri Paturi, Ashley Stanfield, Steve Stegall, Andy Tangborn, Russ Treadon, Yaping Wang, Youlong Xia</a:t>
                      </a:r>
                      <a:endParaRPr sz="800">
                        <a:solidFill>
                          <a:schemeClr val="dk1"/>
                        </a:solidFill>
                      </a:endParaRPr>
                    </a:p>
                    <a:p>
                      <a:pPr indent="0" lvl="0" marL="0" rtl="0" algn="l">
                        <a:spcBef>
                          <a:spcPts val="0"/>
                        </a:spcBef>
                        <a:spcAft>
                          <a:spcPts val="0"/>
                        </a:spcAft>
                        <a:buNone/>
                      </a:pPr>
                      <a:r>
                        <a:rPr b="1" lang="en-US" sz="800">
                          <a:solidFill>
                            <a:schemeClr val="dk1"/>
                          </a:solidFill>
                        </a:rPr>
                        <a:t>CIRES/GSL</a:t>
                      </a:r>
                      <a:r>
                        <a:rPr lang="en-US" sz="800">
                          <a:solidFill>
                            <a:schemeClr val="dk1"/>
                          </a:solidFill>
                        </a:rPr>
                        <a:t>: Bo Huang, Mariusz Pagowski</a:t>
                      </a:r>
                      <a:endParaRPr sz="800">
                        <a:solidFill>
                          <a:schemeClr val="dk1"/>
                        </a:solidFill>
                      </a:endParaRPr>
                    </a:p>
                    <a:p>
                      <a:pPr indent="0" lvl="0" marL="0" rtl="0" algn="l">
                        <a:spcBef>
                          <a:spcPts val="0"/>
                        </a:spcBef>
                        <a:spcAft>
                          <a:spcPts val="0"/>
                        </a:spcAft>
                        <a:buNone/>
                      </a:pPr>
                      <a:r>
                        <a:rPr b="1" lang="en-US" sz="800">
                          <a:solidFill>
                            <a:schemeClr val="dk1"/>
                          </a:solidFill>
                        </a:rPr>
                        <a:t>PSL</a:t>
                      </a:r>
                      <a:r>
                        <a:rPr lang="en-US" sz="800">
                          <a:solidFill>
                            <a:schemeClr val="dk1"/>
                          </a:solidFill>
                        </a:rPr>
                        <a:t>: Clara Draper, Jeff Whitaker</a:t>
                      </a:r>
                      <a:endParaRPr sz="800">
                        <a:solidFill>
                          <a:schemeClr val="dk1"/>
                        </a:solidFill>
                      </a:endParaRPr>
                    </a:p>
                    <a:p>
                      <a:pPr indent="0" lvl="0" marL="0" rtl="0" algn="l">
                        <a:spcBef>
                          <a:spcPts val="0"/>
                        </a:spcBef>
                        <a:spcAft>
                          <a:spcPts val="0"/>
                        </a:spcAft>
                        <a:buNone/>
                      </a:pPr>
                      <a:r>
                        <a:rPr b="1" lang="en-US" sz="800">
                          <a:solidFill>
                            <a:schemeClr val="dk1"/>
                          </a:solidFill>
                        </a:rPr>
                        <a:t>JCSDA/UCAR:</a:t>
                      </a:r>
                      <a:r>
                        <a:rPr lang="en-US" sz="800">
                          <a:solidFill>
                            <a:schemeClr val="dk1"/>
                          </a:solidFill>
                        </a:rPr>
                        <a:t> Kriti Bhargava, Travis Sluka</a:t>
                      </a:r>
                      <a:endParaRPr b="1" sz="800">
                        <a:solidFill>
                          <a:srgbClr val="980000"/>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rowSpan="2">
                  <a:txBody>
                    <a:bodyPr/>
                    <a:lstStyle/>
                    <a:p>
                      <a:pPr indent="0" lvl="0" marL="0" rtl="0" algn="l">
                        <a:spcBef>
                          <a:spcPts val="0"/>
                        </a:spcBef>
                        <a:spcAft>
                          <a:spcPts val="0"/>
                        </a:spcAft>
                        <a:buNone/>
                      </a:pPr>
                      <a:r>
                        <a:rPr b="1" lang="en-US" sz="1200">
                          <a:solidFill>
                            <a:srgbClr val="980000"/>
                          </a:solidFill>
                          <a:highlight>
                            <a:schemeClr val="lt1"/>
                          </a:highlight>
                        </a:rPr>
                        <a:t>Coupled Model Component Development</a:t>
                      </a:r>
                      <a:endParaRPr b="1" sz="1200">
                        <a:solidFill>
                          <a:srgbClr val="980000"/>
                        </a:solidFill>
                        <a:highlight>
                          <a:schemeClr val="lt1"/>
                        </a:highlight>
                      </a:endParaRPr>
                    </a:p>
                    <a:p>
                      <a:pPr indent="0" lvl="0" marL="0" rtl="0" algn="l">
                        <a:spcBef>
                          <a:spcPts val="0"/>
                        </a:spcBef>
                        <a:spcAft>
                          <a:spcPts val="0"/>
                        </a:spcAft>
                        <a:buNone/>
                      </a:pPr>
                      <a:r>
                        <a:t/>
                      </a:r>
                      <a:endParaRPr b="1" sz="500">
                        <a:solidFill>
                          <a:srgbClr val="980000"/>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NCEP/EMC: </a:t>
                      </a:r>
                      <a:r>
                        <a:rPr lang="en-US" sz="800">
                          <a:solidFill>
                            <a:schemeClr val="dk1"/>
                          </a:solidFill>
                          <a:highlight>
                            <a:schemeClr val="lt1"/>
                          </a:highlight>
                        </a:rPr>
                        <a:t>Jessica Meixner, Jiande Wang, Lydia Stefanova, </a:t>
                      </a:r>
                      <a:r>
                        <a:rPr lang="en-US" sz="800">
                          <a:solidFill>
                            <a:schemeClr val="dk1"/>
                          </a:solidFill>
                        </a:rPr>
                        <a:t>Jun Wang, </a:t>
                      </a:r>
                      <a:r>
                        <a:rPr lang="en-US" sz="800">
                          <a:solidFill>
                            <a:schemeClr val="dk1"/>
                          </a:solidFill>
                          <a:highlight>
                            <a:schemeClr val="lt1"/>
                          </a:highlight>
                        </a:rPr>
                        <a:t>Yuejian Zhu, Neil Barton, </a:t>
                      </a:r>
                      <a:r>
                        <a:rPr lang="en-US" sz="800">
                          <a:solidFill>
                            <a:schemeClr val="dk1"/>
                          </a:solidFill>
                        </a:rPr>
                        <a:t>Saeideh Banihashemi, </a:t>
                      </a:r>
                      <a:r>
                        <a:rPr lang="en-US" sz="800">
                          <a:solidFill>
                            <a:schemeClr val="dk1"/>
                          </a:solidFill>
                          <a:highlight>
                            <a:schemeClr val="lt1"/>
                          </a:highlight>
                        </a:rPr>
                        <a:t>Arun Chawla, </a:t>
                      </a:r>
                      <a:r>
                        <a:rPr lang="en-US" sz="800">
                          <a:solidFill>
                            <a:schemeClr val="dk1"/>
                          </a:solidFill>
                        </a:rPr>
                        <a:t>Bing Fu, </a:t>
                      </a:r>
                      <a:r>
                        <a:rPr lang="en-US" sz="800">
                          <a:solidFill>
                            <a:schemeClr val="dk1"/>
                          </a:solidFill>
                          <a:highlight>
                            <a:schemeClr val="lt1"/>
                          </a:highlight>
                        </a:rPr>
                        <a:t>George Gayno, Robert Grumbine, </a:t>
                      </a:r>
                      <a:r>
                        <a:rPr lang="en-US" sz="800">
                          <a:solidFill>
                            <a:schemeClr val="dk1"/>
                          </a:solidFill>
                        </a:rPr>
                        <a:t>Walter </a:t>
                      </a:r>
                      <a:r>
                        <a:rPr lang="en-US" sz="800">
                          <a:solidFill>
                            <a:schemeClr val="dk1"/>
                          </a:solidFill>
                          <a:highlight>
                            <a:schemeClr val="lt1"/>
                          </a:highlight>
                        </a:rPr>
                        <a:t>Kolczynski, </a:t>
                      </a:r>
                      <a:r>
                        <a:rPr lang="en-US" sz="800">
                          <a:solidFill>
                            <a:schemeClr val="dk1"/>
                          </a:solidFill>
                        </a:rPr>
                        <a:t>Matthew Masarik, </a:t>
                      </a:r>
                      <a:r>
                        <a:rPr lang="en-US" sz="800">
                          <a:solidFill>
                            <a:schemeClr val="dk1"/>
                          </a:solidFill>
                          <a:highlight>
                            <a:schemeClr val="lt1"/>
                          </a:highlight>
                        </a:rPr>
                        <a:t>Avichal Mehra, </a:t>
                      </a:r>
                      <a:r>
                        <a:rPr lang="en-US" sz="800">
                          <a:solidFill>
                            <a:schemeClr val="dk1"/>
                          </a:solidFill>
                        </a:rPr>
                        <a:t>Ali Salimi-Tarazouj, Denise Worthen</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ESRL/GSL:</a:t>
                      </a:r>
                      <a:r>
                        <a:rPr lang="en-US" sz="800">
                          <a:solidFill>
                            <a:schemeClr val="dk1"/>
                          </a:solidFill>
                          <a:highlight>
                            <a:schemeClr val="lt1"/>
                          </a:highlight>
                        </a:rPr>
                        <a:t> Ben Green, Shan Sun</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ESRL/PSL:</a:t>
                      </a:r>
                      <a:r>
                        <a:rPr lang="en-US" sz="800">
                          <a:solidFill>
                            <a:schemeClr val="dk1"/>
                          </a:solidFill>
                          <a:highlight>
                            <a:schemeClr val="lt1"/>
                          </a:highlight>
                        </a:rPr>
                        <a:t> Lisa Bengtsson, Phillip Pegion</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extLst>
                            <a:ext uri="http://customooxmlschemas.google.com/">
                              <go:slidesCustomData xmlns:go="http://customooxmlschemas.google.com/" textRoundtripDataId="6"/>
                            </a:ext>
                          </a:extLst>
                        </a:rPr>
                        <a:t>GFDL</a:t>
                      </a:r>
                      <a:r>
                        <a:rPr b="1" lang="en-US" sz="800">
                          <a:solidFill>
                            <a:schemeClr val="dk1"/>
                          </a:solidFill>
                          <a:highlight>
                            <a:schemeClr val="lt1"/>
                          </a:highlight>
                        </a:rPr>
                        <a:t>:</a:t>
                      </a:r>
                      <a:r>
                        <a:rPr lang="en-US" sz="800">
                          <a:solidFill>
                            <a:schemeClr val="dk1"/>
                          </a:solidFill>
                          <a:highlight>
                            <a:schemeClr val="lt1"/>
                          </a:highlight>
                        </a:rPr>
                        <a:t> Alistair Adcroft, Rusty Benson, Stephen Griffies, Robert Halberg, Matthew Harrison, Brandon Reichl, Marshall Ward</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NCAR:</a:t>
                      </a:r>
                      <a:r>
                        <a:rPr lang="en-US" sz="800">
                          <a:solidFill>
                            <a:schemeClr val="dk1"/>
                          </a:solidFill>
                          <a:highlight>
                            <a:schemeClr val="lt1"/>
                          </a:highlight>
                        </a:rPr>
                        <a:t> Alper Altuntas, Gokhan Danabasoglu, Keith Lindsay, Gustavo Marques</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NRL/ESMF:</a:t>
                      </a:r>
                      <a:r>
                        <a:rPr lang="en-US" sz="800">
                          <a:solidFill>
                            <a:schemeClr val="dk1"/>
                          </a:solidFill>
                          <a:highlight>
                            <a:schemeClr val="lt1"/>
                          </a:highlight>
                        </a:rPr>
                        <a:t> Gerhard Theurich </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GMU:</a:t>
                      </a:r>
                      <a:r>
                        <a:rPr lang="en-US" sz="800">
                          <a:solidFill>
                            <a:schemeClr val="dk1"/>
                          </a:solidFill>
                          <a:highlight>
                            <a:schemeClr val="lt1"/>
                          </a:highlight>
                        </a:rPr>
                        <a:t> Ben Cash, Jim Kinter, Lawrence Marx, Cristiana Stan</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FSU:</a:t>
                      </a:r>
                      <a:r>
                        <a:rPr lang="en-US" sz="800">
                          <a:solidFill>
                            <a:schemeClr val="dk1"/>
                          </a:solidFill>
                          <a:highlight>
                            <a:schemeClr val="lt1"/>
                          </a:highlight>
                        </a:rPr>
                        <a:t> Alexandra Bozec, Eric Chassignet, Alan Wallcraft</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NASA:</a:t>
                      </a:r>
                      <a:r>
                        <a:rPr lang="en-US" sz="800">
                          <a:solidFill>
                            <a:schemeClr val="dk1"/>
                          </a:solidFill>
                          <a:highlight>
                            <a:schemeClr val="lt1"/>
                          </a:highlight>
                        </a:rPr>
                        <a:t> Akella Santha</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Univ. Alaska:</a:t>
                      </a:r>
                      <a:r>
                        <a:rPr lang="en-US" sz="800">
                          <a:solidFill>
                            <a:schemeClr val="dk1"/>
                          </a:solidFill>
                          <a:highlight>
                            <a:schemeClr val="lt1"/>
                          </a:highlight>
                        </a:rPr>
                        <a:t> Katherine Hedstrom</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U. Mich.: </a:t>
                      </a:r>
                      <a:r>
                        <a:rPr lang="en-US" sz="800">
                          <a:solidFill>
                            <a:schemeClr val="dk1"/>
                          </a:solidFill>
                          <a:highlight>
                            <a:schemeClr val="lt1"/>
                          </a:highlight>
                        </a:rPr>
                        <a:t>Christiane Jablonowski</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Univ. Victoria: </a:t>
                      </a:r>
                      <a:r>
                        <a:rPr lang="en-US" sz="800">
                          <a:solidFill>
                            <a:schemeClr val="dk1"/>
                          </a:solidFill>
                          <a:highlight>
                            <a:schemeClr val="lt1"/>
                          </a:highlight>
                        </a:rPr>
                        <a:t>Andrew Shao</a:t>
                      </a:r>
                      <a:endParaRPr sz="800"/>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929625">
                <a:tc>
                  <a:txBody>
                    <a:bodyPr/>
                    <a:lstStyle/>
                    <a:p>
                      <a:pPr indent="0" lvl="0" marL="0" rtl="0" algn="l">
                        <a:spcBef>
                          <a:spcPts val="0"/>
                        </a:spcBef>
                        <a:spcAft>
                          <a:spcPts val="0"/>
                        </a:spcAft>
                        <a:buClr>
                          <a:srgbClr val="000000"/>
                        </a:buClr>
                        <a:buSzPts val="1200"/>
                        <a:buFont typeface="Arial"/>
                        <a:buNone/>
                      </a:pPr>
                      <a:r>
                        <a:rPr b="1" lang="en-US" sz="1200">
                          <a:solidFill>
                            <a:srgbClr val="980000"/>
                          </a:solidFill>
                          <a:highlight>
                            <a:schemeClr val="lt1"/>
                          </a:highlight>
                          <a:extLst>
                            <a:ext uri="http://customooxmlschemas.google.com/">
                              <go:slidesCustomData xmlns:go="http://customooxmlschemas.google.com/" textRoundtripDataId="7"/>
                            </a:ext>
                          </a:extLst>
                        </a:rPr>
                        <a:t>Field Evaluation</a:t>
                      </a:r>
                      <a:endParaRPr b="1" sz="1200">
                        <a:solidFill>
                          <a:srgbClr val="980000"/>
                        </a:solidFill>
                        <a:highlight>
                          <a:schemeClr val="lt1"/>
                        </a:highlight>
                      </a:endParaRPr>
                    </a:p>
                    <a:p>
                      <a:pPr indent="0" lvl="0" marL="0" rtl="0" algn="l">
                        <a:spcBef>
                          <a:spcPts val="0"/>
                        </a:spcBef>
                        <a:spcAft>
                          <a:spcPts val="0"/>
                        </a:spcAft>
                        <a:buClr>
                          <a:srgbClr val="000000"/>
                        </a:buClr>
                        <a:buSzPts val="900"/>
                        <a:buFont typeface="Arial"/>
                        <a:buNone/>
                      </a:pPr>
                      <a:r>
                        <a:t/>
                      </a:r>
                      <a:endParaRPr b="1" sz="500">
                        <a:solidFill>
                          <a:srgbClr val="980000"/>
                        </a:solidFill>
                        <a:highlight>
                          <a:schemeClr val="lt1"/>
                        </a:highlight>
                      </a:endParaRPr>
                    </a:p>
                    <a:p>
                      <a:pPr indent="0" lvl="0" marL="0" rtl="0" algn="l">
                        <a:spcBef>
                          <a:spcPts val="0"/>
                        </a:spcBef>
                        <a:spcAft>
                          <a:spcPts val="0"/>
                        </a:spcAft>
                        <a:buClr>
                          <a:srgbClr val="000000"/>
                        </a:buClr>
                        <a:buSzPts val="900"/>
                        <a:buFont typeface="Arial"/>
                        <a:buNone/>
                      </a:pPr>
                      <a:r>
                        <a:rPr b="1" lang="en-US" sz="800">
                          <a:solidFill>
                            <a:schemeClr val="dk1"/>
                          </a:solidFill>
                          <a:highlight>
                            <a:schemeClr val="lt1"/>
                          </a:highlight>
                        </a:rPr>
                        <a:t>NCEP/EMC: </a:t>
                      </a:r>
                      <a:r>
                        <a:rPr lang="en-US" sz="800">
                          <a:solidFill>
                            <a:schemeClr val="dk1"/>
                          </a:solidFill>
                          <a:highlight>
                            <a:schemeClr val="lt1"/>
                          </a:highlight>
                        </a:rPr>
                        <a:t>Geoff Manikin, Alicia Bentley, Mallory Row, Shannon </a:t>
                      </a:r>
                      <a:r>
                        <a:rPr lang="en-US" sz="800">
                          <a:solidFill>
                            <a:schemeClr val="dk1"/>
                          </a:solidFill>
                          <a:highlight>
                            <a:schemeClr val="lt1"/>
                          </a:highlight>
                          <a:extLst>
                            <a:ext uri="http://customooxmlschemas.google.com/">
                              <go:slidesCustomData xmlns:go="http://customooxmlschemas.google.com/" textRoundtripDataId="8"/>
                            </a:ext>
                          </a:extLst>
                        </a:rPr>
                        <a:t>Shields</a:t>
                      </a:r>
                      <a:endParaRPr sz="800">
                        <a:solidFill>
                          <a:schemeClr val="dk1"/>
                        </a:solidFill>
                        <a:highlight>
                          <a:schemeClr val="lt1"/>
                        </a:highlight>
                      </a:endParaRPr>
                    </a:p>
                    <a:p>
                      <a:pPr indent="0" lvl="0" marL="0" rtl="0" algn="l">
                        <a:spcBef>
                          <a:spcPts val="0"/>
                        </a:spcBef>
                        <a:spcAft>
                          <a:spcPts val="0"/>
                        </a:spcAft>
                        <a:buClr>
                          <a:srgbClr val="000000"/>
                        </a:buClr>
                        <a:buSzPts val="900"/>
                        <a:buFont typeface="Arial"/>
                        <a:buNone/>
                      </a:pPr>
                      <a:r>
                        <a:rPr b="1" lang="en-US" sz="800">
                          <a:solidFill>
                            <a:schemeClr val="dk1"/>
                          </a:solidFill>
                          <a:highlight>
                            <a:schemeClr val="lt1"/>
                          </a:highlight>
                        </a:rPr>
                        <a:t>NWS Regional SSDs</a:t>
                      </a:r>
                      <a:endParaRPr b="1" sz="800">
                        <a:solidFill>
                          <a:schemeClr val="dk1"/>
                        </a:solidFill>
                        <a:highlight>
                          <a:schemeClr val="lt1"/>
                        </a:highlight>
                      </a:endParaRPr>
                    </a:p>
                    <a:p>
                      <a:pPr indent="0" lvl="0" marL="0" rtl="0" algn="l">
                        <a:spcBef>
                          <a:spcPts val="0"/>
                        </a:spcBef>
                        <a:spcAft>
                          <a:spcPts val="0"/>
                        </a:spcAft>
                        <a:buClr>
                          <a:srgbClr val="000000"/>
                        </a:buClr>
                        <a:buSzPts val="900"/>
                        <a:buFont typeface="Arial"/>
                        <a:buNone/>
                      </a:pPr>
                      <a:r>
                        <a:rPr b="1" lang="en-US" sz="800">
                          <a:solidFill>
                            <a:schemeClr val="dk1"/>
                          </a:solidFill>
                          <a:highlight>
                            <a:schemeClr val="lt1"/>
                          </a:highlight>
                        </a:rPr>
                        <a:t>NCEP Centers </a:t>
                      </a:r>
                      <a:endParaRPr sz="800"/>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sz="1200">
                          <a:solidFill>
                            <a:srgbClr val="980000"/>
                          </a:solidFill>
                          <a:highlight>
                            <a:schemeClr val="lt1"/>
                          </a:highlight>
                          <a:extLst>
                            <a:ext uri="http://customooxmlschemas.google.com/">
                              <go:slidesCustomData xmlns:go="http://customooxmlschemas.google.com/" textRoundtripDataId="9"/>
                            </a:ext>
                          </a:extLst>
                        </a:rPr>
                        <a:t>Products</a:t>
                      </a:r>
                      <a:r>
                        <a:rPr b="1" lang="en-US" sz="1200">
                          <a:solidFill>
                            <a:schemeClr val="accent1"/>
                          </a:solidFill>
                          <a:highlight>
                            <a:schemeClr val="lt1"/>
                          </a:highlight>
                        </a:rPr>
                        <a:t> </a:t>
                      </a:r>
                      <a:endParaRPr b="1" sz="1200">
                        <a:solidFill>
                          <a:schemeClr val="accent1"/>
                        </a:solidFill>
                        <a:highlight>
                          <a:schemeClr val="lt1"/>
                        </a:highlight>
                      </a:endParaRPr>
                    </a:p>
                    <a:p>
                      <a:pPr indent="0" lvl="0" marL="0" rtl="0" algn="l">
                        <a:spcBef>
                          <a:spcPts val="0"/>
                        </a:spcBef>
                        <a:spcAft>
                          <a:spcPts val="0"/>
                        </a:spcAft>
                        <a:buNone/>
                      </a:pPr>
                      <a:r>
                        <a:t/>
                      </a:r>
                      <a:endParaRPr b="1" sz="500">
                        <a:solidFill>
                          <a:schemeClr val="accent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NCEP/EMC</a:t>
                      </a:r>
                      <a:r>
                        <a:rPr lang="en-US" sz="800">
                          <a:solidFill>
                            <a:schemeClr val="dk1"/>
                          </a:solidFill>
                          <a:highlight>
                            <a:schemeClr val="lt1"/>
                          </a:highlight>
                        </a:rPr>
                        <a:t>: </a:t>
                      </a:r>
                      <a:r>
                        <a:rPr lang="en-US" sz="800">
                          <a:solidFill>
                            <a:schemeClr val="dk1"/>
                          </a:solidFill>
                        </a:rPr>
                        <a:t> Hui-Ya Chuang, Andrew Benjamin, L. Gwen Chen, Yali Mao, Wen Meng, Bo Cui</a:t>
                      </a:r>
                      <a:endParaRPr b="1" sz="800">
                        <a:solidFill>
                          <a:srgbClr val="980000"/>
                        </a:solidFill>
                        <a:highlight>
                          <a:schemeClr val="lt1"/>
                        </a:highlight>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vMerge="1"/>
              </a:tr>
              <a:tr h="1441725">
                <a:tc>
                  <a:txBody>
                    <a:bodyPr/>
                    <a:lstStyle/>
                    <a:p>
                      <a:pPr indent="0" lvl="0" marL="0" rtl="0" algn="l">
                        <a:spcBef>
                          <a:spcPts val="0"/>
                        </a:spcBef>
                        <a:spcAft>
                          <a:spcPts val="0"/>
                        </a:spcAft>
                        <a:buNone/>
                      </a:pPr>
                      <a:r>
                        <a:rPr b="1" lang="en-US" sz="1200">
                          <a:solidFill>
                            <a:srgbClr val="980000"/>
                          </a:solidFill>
                          <a:highlight>
                            <a:schemeClr val="lt1"/>
                          </a:highlight>
                        </a:rPr>
                        <a:t>Atmospheric Composition</a:t>
                      </a:r>
                      <a:r>
                        <a:rPr b="1" lang="en-US" sz="1200">
                          <a:solidFill>
                            <a:schemeClr val="accent1"/>
                          </a:solidFill>
                          <a:highlight>
                            <a:schemeClr val="lt1"/>
                          </a:highlight>
                        </a:rPr>
                        <a:t>  </a:t>
                      </a:r>
                      <a:endParaRPr b="1" sz="1200">
                        <a:solidFill>
                          <a:schemeClr val="accent1"/>
                        </a:solidFill>
                        <a:highlight>
                          <a:schemeClr val="lt1"/>
                        </a:highlight>
                      </a:endParaRPr>
                    </a:p>
                    <a:p>
                      <a:pPr indent="0" lvl="0" marL="0" rtl="0" algn="l">
                        <a:spcBef>
                          <a:spcPts val="0"/>
                        </a:spcBef>
                        <a:spcAft>
                          <a:spcPts val="0"/>
                        </a:spcAft>
                        <a:buNone/>
                      </a:pPr>
                      <a:r>
                        <a:t/>
                      </a:r>
                      <a:endParaRPr b="1" sz="500">
                        <a:solidFill>
                          <a:schemeClr val="accent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NCEP/EMC</a:t>
                      </a:r>
                      <a:r>
                        <a:rPr lang="en-US" sz="800">
                          <a:solidFill>
                            <a:schemeClr val="dk1"/>
                          </a:solidFill>
                          <a:highlight>
                            <a:schemeClr val="lt1"/>
                          </a:highlight>
                        </a:rPr>
                        <a:t>: Partha Bhattacharjee, Jeff McQueen, Raffaele Montuoro, Li Pan, Ivanka Stajner</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ARL</a:t>
                      </a:r>
                      <a:r>
                        <a:rPr lang="en-US" sz="800">
                          <a:solidFill>
                            <a:schemeClr val="dk1"/>
                          </a:solidFill>
                          <a:highlight>
                            <a:schemeClr val="lt1"/>
                          </a:highlight>
                        </a:rPr>
                        <a:t>:  Barry Baker, Patrick Campbell, Rick Saylor </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ESRL/</a:t>
                      </a:r>
                      <a:r>
                        <a:rPr b="1" lang="en-US" sz="800">
                          <a:solidFill>
                            <a:schemeClr val="dk1"/>
                          </a:solidFill>
                          <a:highlight>
                            <a:schemeClr val="lt1"/>
                          </a:highlight>
                          <a:extLst>
                            <a:ext uri="http://customooxmlschemas.google.com/">
                              <go:slidesCustomData xmlns:go="http://customooxmlschemas.google.com/" textRoundtripDataId="10"/>
                            </a:ext>
                          </a:extLst>
                        </a:rPr>
                        <a:t>GSL</a:t>
                      </a:r>
                      <a:r>
                        <a:rPr lang="en-US" sz="800">
                          <a:solidFill>
                            <a:schemeClr val="dk1"/>
                          </a:solidFill>
                          <a:highlight>
                            <a:schemeClr val="lt1"/>
                          </a:highlight>
                        </a:rPr>
                        <a:t>:  Georg Grell, Shan Sun, Li (Kate) Zhang</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CSL</a:t>
                      </a:r>
                      <a:r>
                        <a:rPr lang="en-US" sz="800">
                          <a:solidFill>
                            <a:schemeClr val="dk1"/>
                          </a:solidFill>
                          <a:highlight>
                            <a:schemeClr val="lt1"/>
                          </a:highlight>
                        </a:rPr>
                        <a:t>:  Gregory Frost, Jian He, Stuart McKeen,  Siyuan Wang</a:t>
                      </a:r>
                      <a:endParaRPr sz="800">
                        <a:solidFill>
                          <a:schemeClr val="dk1"/>
                        </a:solidFill>
                        <a:highlight>
                          <a:schemeClr val="lt1"/>
                        </a:highlight>
                      </a:endParaRPr>
                    </a:p>
                    <a:p>
                      <a:pPr indent="0" lvl="0" marL="0" rtl="0" algn="l">
                        <a:spcBef>
                          <a:spcPts val="0"/>
                        </a:spcBef>
                        <a:spcAft>
                          <a:spcPts val="0"/>
                        </a:spcAft>
                        <a:buNone/>
                      </a:pPr>
                      <a:r>
                        <a:rPr b="1" lang="en-US" sz="800">
                          <a:solidFill>
                            <a:schemeClr val="dk1"/>
                          </a:solidFill>
                          <a:highlight>
                            <a:schemeClr val="lt1"/>
                          </a:highlight>
                        </a:rPr>
                        <a:t>NESDIS/STAR</a:t>
                      </a:r>
                      <a:r>
                        <a:rPr lang="en-US" sz="800">
                          <a:solidFill>
                            <a:schemeClr val="dk1"/>
                          </a:solidFill>
                          <a:highlight>
                            <a:schemeClr val="lt1"/>
                          </a:highlight>
                        </a:rPr>
                        <a:t>:  Ethan Hughes, Shobha Kondragunta, Xiaoyang Zhang</a:t>
                      </a:r>
                      <a:endParaRPr b="1" sz="800">
                        <a:solidFill>
                          <a:srgbClr val="980000"/>
                        </a:solidFill>
                        <a:highlight>
                          <a:schemeClr val="lt1"/>
                        </a:highlight>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sz="1200">
                          <a:solidFill>
                            <a:srgbClr val="980000"/>
                          </a:solidFill>
                          <a:extLst>
                            <a:ext uri="http://customooxmlschemas.google.com/">
                              <go:slidesCustomData xmlns:go="http://customooxmlschemas.google.com/" textRoundtripDataId="11"/>
                            </a:ext>
                          </a:extLst>
                        </a:rPr>
                        <a:t>Infrastructure</a:t>
                      </a:r>
                      <a:endParaRPr b="1" sz="1200">
                        <a:solidFill>
                          <a:srgbClr val="980000"/>
                        </a:solidFill>
                      </a:endParaRPr>
                    </a:p>
                    <a:p>
                      <a:pPr indent="0" lvl="0" marL="0" rtl="0" algn="l">
                        <a:spcBef>
                          <a:spcPts val="0"/>
                        </a:spcBef>
                        <a:spcAft>
                          <a:spcPts val="0"/>
                        </a:spcAft>
                        <a:buNone/>
                      </a:pPr>
                      <a:r>
                        <a:t/>
                      </a:r>
                      <a:endParaRPr b="1" sz="500">
                        <a:solidFill>
                          <a:srgbClr val="980000"/>
                        </a:solidFill>
                      </a:endParaRPr>
                    </a:p>
                    <a:p>
                      <a:pPr indent="0" lvl="0" marL="0" rtl="0" algn="l">
                        <a:spcBef>
                          <a:spcPts val="0"/>
                        </a:spcBef>
                        <a:spcAft>
                          <a:spcPts val="0"/>
                        </a:spcAft>
                        <a:buNone/>
                      </a:pPr>
                      <a:r>
                        <a:rPr b="1" lang="en-US" sz="800">
                          <a:solidFill>
                            <a:schemeClr val="dk1"/>
                          </a:solidFill>
                        </a:rPr>
                        <a:t>NCEP/EMC</a:t>
                      </a:r>
                      <a:r>
                        <a:rPr lang="en-US" sz="800">
                          <a:solidFill>
                            <a:schemeClr val="dk1"/>
                          </a:solidFill>
                        </a:rPr>
                        <a:t>: Rahul Mahajan, Jun Wang, Arun Chawla, Kate Friedman, Lin Gan, George Gayno, Ed Hartnett, Dusan Jovic, Walter </a:t>
                      </a:r>
                      <a:r>
                        <a:rPr lang="en-US" sz="800">
                          <a:solidFill>
                            <a:schemeClr val="dk1"/>
                          </a:solidFill>
                          <a:highlight>
                            <a:schemeClr val="lt1"/>
                          </a:highlight>
                        </a:rPr>
                        <a:t>Kolczynski</a:t>
                      </a:r>
                      <a:r>
                        <a:rPr lang="en-US" sz="800">
                          <a:solidFill>
                            <a:schemeClr val="dk1"/>
                          </a:solidFill>
                        </a:rPr>
                        <a:t>, Hang Lei, Terry McGuinness, Alex Reichert, Mallory Row, Edward Stafford, Henry, Winterbottom, Jack Wollen, Denise Worthen</a:t>
                      </a:r>
                      <a:endParaRPr sz="800">
                        <a:solidFill>
                          <a:schemeClr val="dk1"/>
                        </a:solidFill>
                      </a:endParaRPr>
                    </a:p>
                    <a:p>
                      <a:pPr indent="0" lvl="0" marL="0" rtl="0" algn="l">
                        <a:spcBef>
                          <a:spcPts val="0"/>
                        </a:spcBef>
                        <a:spcAft>
                          <a:spcPts val="0"/>
                        </a:spcAft>
                        <a:buNone/>
                      </a:pPr>
                      <a:r>
                        <a:rPr b="1" lang="en-US" sz="800">
                          <a:solidFill>
                            <a:schemeClr val="dk1"/>
                          </a:solidFill>
                        </a:rPr>
                        <a:t>Redline Performance</a:t>
                      </a:r>
                      <a:r>
                        <a:rPr lang="en-US" sz="800">
                          <a:solidFill>
                            <a:schemeClr val="dk1"/>
                          </a:solidFill>
                        </a:rPr>
                        <a:t>: David Huber</a:t>
                      </a:r>
                      <a:endParaRPr b="1" sz="800">
                        <a:solidFill>
                          <a:srgbClr val="980000"/>
                        </a:solidFill>
                        <a:highlight>
                          <a:schemeClr val="lt1"/>
                        </a:highlight>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highlight>
                            <a:schemeClr val="lt1"/>
                          </a:highlight>
                          <a:extLst>
                            <a:ext uri="http://customooxmlschemas.google.com/">
                              <go:slidesCustomData xmlns:go="http://customooxmlschemas.google.com/" textRoundtripDataId="12"/>
                            </a:ext>
                          </a:extLst>
                        </a:rPr>
                        <a:t>Coupled Model Evaluation</a:t>
                      </a:r>
                      <a:endParaRPr b="1" sz="12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t/>
                      </a:r>
                      <a:endParaRPr b="1" sz="5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NCEP/EMC: </a:t>
                      </a:r>
                      <a:r>
                        <a:rPr lang="en-US" sz="800" u="none" cap="none" strike="noStrike">
                          <a:solidFill>
                            <a:schemeClr val="dk1"/>
                          </a:solidFill>
                          <a:highlight>
                            <a:schemeClr val="lt1"/>
                          </a:highlight>
                        </a:rPr>
                        <a:t>Lydia Stefanova, Jiande Wang, </a:t>
                      </a:r>
                      <a:r>
                        <a:rPr lang="en-US" sz="800">
                          <a:solidFill>
                            <a:schemeClr val="dk1"/>
                          </a:solidFill>
                          <a:highlight>
                            <a:schemeClr val="lt1"/>
                          </a:highlight>
                        </a:rPr>
                        <a:t>Michael Barlage, Neil Barton, </a:t>
                      </a:r>
                      <a:r>
                        <a:rPr lang="en-US" sz="800" u="none" cap="none" strike="noStrike">
                          <a:solidFill>
                            <a:schemeClr val="dk1"/>
                          </a:solidFill>
                          <a:highlight>
                            <a:schemeClr val="lt1"/>
                          </a:highlight>
                        </a:rPr>
                        <a:t>Partha Bhattacharjee, Zhichang G</a:t>
                      </a:r>
                      <a:r>
                        <a:rPr lang="en-US" sz="800">
                          <a:solidFill>
                            <a:schemeClr val="dk1"/>
                          </a:solidFill>
                          <a:highlight>
                            <a:schemeClr val="lt1"/>
                          </a:highlight>
                        </a:rPr>
                        <a:t>u</a:t>
                      </a:r>
                      <a:r>
                        <a:rPr lang="en-US" sz="800" u="none" cap="none" strike="noStrike">
                          <a:solidFill>
                            <a:schemeClr val="dk1"/>
                          </a:solidFill>
                          <a:highlight>
                            <a:schemeClr val="lt1"/>
                          </a:highlight>
                        </a:rPr>
                        <a:t>o, </a:t>
                      </a:r>
                      <a:r>
                        <a:rPr lang="en-US" sz="800">
                          <a:solidFill>
                            <a:schemeClr val="dk1"/>
                          </a:solidFill>
                          <a:highlight>
                            <a:schemeClr val="lt1"/>
                          </a:highlight>
                        </a:rPr>
                        <a:t>Robert Grumbine, Wei Li, Avichal Mehra, Jiayi Peng, </a:t>
                      </a:r>
                      <a:r>
                        <a:rPr lang="en-US" sz="800" u="none" cap="none" strike="noStrike">
                          <a:solidFill>
                            <a:schemeClr val="dk1"/>
                          </a:solidFill>
                          <a:highlight>
                            <a:schemeClr val="lt1"/>
                          </a:highlight>
                        </a:rPr>
                        <a:t>Sulagna Ray, </a:t>
                      </a:r>
                      <a:r>
                        <a:rPr lang="en-US" sz="800">
                          <a:solidFill>
                            <a:schemeClr val="dk1"/>
                          </a:solidFill>
                          <a:highlight>
                            <a:schemeClr val="lt1"/>
                          </a:highlight>
                        </a:rPr>
                        <a:t>Huug van den Dool, Helin Wei, Youlong Xia, </a:t>
                      </a:r>
                      <a:r>
                        <a:rPr lang="en-US" sz="800" u="none" cap="none" strike="noStrike">
                          <a:solidFill>
                            <a:schemeClr val="dk1"/>
                          </a:solidFill>
                          <a:highlight>
                            <a:schemeClr val="lt1"/>
                          </a:highlight>
                        </a:rPr>
                        <a:t>Weizhong Zheng</a:t>
                      </a:r>
                      <a:endParaRPr sz="800">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CPC:</a:t>
                      </a:r>
                      <a:r>
                        <a:rPr lang="en-US" sz="800" u="none" cap="none" strike="noStrike">
                          <a:solidFill>
                            <a:schemeClr val="dk1"/>
                          </a:solidFill>
                          <a:highlight>
                            <a:schemeClr val="lt1"/>
                          </a:highlight>
                        </a:rPr>
                        <a:t> </a:t>
                      </a:r>
                      <a:r>
                        <a:rPr lang="en-US" sz="800">
                          <a:solidFill>
                            <a:schemeClr val="dk1"/>
                          </a:solidFill>
                          <a:highlight>
                            <a:schemeClr val="lt1"/>
                          </a:highlight>
                        </a:rPr>
                        <a:t> Laura Ciasto, </a:t>
                      </a:r>
                      <a:r>
                        <a:rPr lang="en-US" sz="800" u="none" cap="none" strike="noStrike">
                          <a:solidFill>
                            <a:schemeClr val="dk1"/>
                          </a:solidFill>
                          <a:highlight>
                            <a:schemeClr val="lt1"/>
                          </a:highlight>
                        </a:rPr>
                        <a:t>Yanyun Liu, </a:t>
                      </a:r>
                      <a:r>
                        <a:rPr lang="en-US" sz="800">
                          <a:solidFill>
                            <a:schemeClr val="dk1"/>
                          </a:solidFill>
                          <a:highlight>
                            <a:schemeClr val="lt1"/>
                          </a:highlight>
                        </a:rPr>
                        <a:t>Wanqiu Wang, </a:t>
                      </a:r>
                      <a:r>
                        <a:rPr lang="en-US" sz="800" u="none" cap="none" strike="noStrike">
                          <a:solidFill>
                            <a:schemeClr val="dk1"/>
                          </a:solidFill>
                          <a:highlight>
                            <a:schemeClr val="lt1"/>
                          </a:highlight>
                        </a:rPr>
                        <a:t>Jieshun Zhu</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ESRL/PSL:</a:t>
                      </a:r>
                      <a:r>
                        <a:rPr lang="en-US" sz="800" u="none" cap="none" strike="noStrike">
                          <a:solidFill>
                            <a:schemeClr val="dk1"/>
                          </a:solidFill>
                          <a:highlight>
                            <a:schemeClr val="lt1"/>
                          </a:highlight>
                        </a:rPr>
                        <a:t> </a:t>
                      </a:r>
                      <a:r>
                        <a:rPr lang="en-US" sz="800">
                          <a:solidFill>
                            <a:schemeClr val="dk1"/>
                          </a:solidFill>
                          <a:highlight>
                            <a:schemeClr val="lt1"/>
                          </a:highlight>
                        </a:rPr>
                        <a:t>Chris Cox, Maria Gehne, Juliana Dias, </a:t>
                      </a:r>
                      <a:r>
                        <a:rPr lang="en-US" sz="800" u="none" cap="none" strike="noStrike">
                          <a:solidFill>
                            <a:schemeClr val="dk1"/>
                          </a:solidFill>
                          <a:highlight>
                            <a:schemeClr val="lt1"/>
                          </a:highlight>
                        </a:rPr>
                        <a:t>Zachary Lawrence, Amy Solomon</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GMU:</a:t>
                      </a:r>
                      <a:r>
                        <a:rPr lang="en-US" sz="800">
                          <a:solidFill>
                            <a:schemeClr val="dk1"/>
                          </a:solidFill>
                          <a:highlight>
                            <a:schemeClr val="lt1"/>
                          </a:highlight>
                        </a:rPr>
                        <a:t> </a:t>
                      </a:r>
                      <a:r>
                        <a:rPr lang="en-US" sz="800" u="none" cap="none" strike="noStrike">
                          <a:solidFill>
                            <a:schemeClr val="dk1"/>
                          </a:solidFill>
                          <a:highlight>
                            <a:schemeClr val="lt1"/>
                          </a:highlight>
                        </a:rPr>
                        <a:t>V. Krishnamurthy, Eunkyo Seo</a:t>
                      </a:r>
                      <a:r>
                        <a:rPr lang="en-US" sz="800">
                          <a:solidFill>
                            <a:schemeClr val="dk1"/>
                          </a:solidFill>
                          <a:highlight>
                            <a:schemeClr val="lt1"/>
                          </a:highlight>
                        </a:rPr>
                        <a:t>, Cristiana Stan</a:t>
                      </a:r>
                      <a:endParaRPr sz="8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186ef1e4dee_0_218"/>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3200"/>
              <a:buNone/>
            </a:pPr>
            <a:r>
              <a:rPr lang="en-US"/>
              <a:t>System Overview</a:t>
            </a:r>
            <a:endParaRPr/>
          </a:p>
        </p:txBody>
      </p:sp>
      <p:sp>
        <p:nvSpPr>
          <p:cNvPr id="76" name="Google Shape;76;g186ef1e4dee_0_218"/>
          <p:cNvSpPr txBox="1"/>
          <p:nvPr>
            <p:ph idx="1" type="body"/>
          </p:nvPr>
        </p:nvSpPr>
        <p:spPr>
          <a:xfrm>
            <a:off x="457200" y="1162050"/>
            <a:ext cx="8229600" cy="3332100"/>
          </a:xfrm>
          <a:prstGeom prst="rect">
            <a:avLst/>
          </a:prstGeom>
          <a:noFill/>
          <a:ln>
            <a:noFill/>
          </a:ln>
        </p:spPr>
        <p:txBody>
          <a:bodyPr anchorCtr="0" anchor="t" bIns="45700" lIns="0" spcFirstLastPara="1" rIns="0" wrap="square" tIns="0">
            <a:normAutofit/>
          </a:bodyPr>
          <a:lstStyle/>
          <a:p>
            <a:pPr indent="-393700" lvl="0" marL="457200" rtl="0" algn="l">
              <a:lnSpc>
                <a:spcPct val="110000"/>
              </a:lnSpc>
              <a:spcBef>
                <a:spcPts val="1800"/>
              </a:spcBef>
              <a:spcAft>
                <a:spcPts val="0"/>
              </a:spcAft>
              <a:buSzPts val="2600"/>
              <a:buChar char="●"/>
            </a:pPr>
            <a:r>
              <a:rPr lang="en-US"/>
              <a:t>Goals/Scope</a:t>
            </a:r>
            <a:endParaRPr/>
          </a:p>
          <a:p>
            <a:pPr indent="-393700" lvl="0" marL="457200" rtl="0" algn="l">
              <a:lnSpc>
                <a:spcPct val="110000"/>
              </a:lnSpc>
              <a:spcBef>
                <a:spcPts val="0"/>
              </a:spcBef>
              <a:spcAft>
                <a:spcPts val="0"/>
              </a:spcAft>
              <a:buSzPts val="2600"/>
              <a:buChar char="●"/>
            </a:pPr>
            <a:r>
              <a:rPr lang="en-US"/>
              <a:t>Expected Benefits from GFSv17</a:t>
            </a:r>
            <a:endParaRPr/>
          </a:p>
          <a:p>
            <a:pPr indent="-393700" lvl="0" marL="457200" rtl="0" algn="l">
              <a:lnSpc>
                <a:spcPct val="110000"/>
              </a:lnSpc>
              <a:spcBef>
                <a:spcPts val="0"/>
              </a:spcBef>
              <a:spcAft>
                <a:spcPts val="0"/>
              </a:spcAft>
              <a:buSzPts val="2600"/>
              <a:buChar char="●"/>
            </a:pPr>
            <a:r>
              <a:rPr lang="en-US"/>
              <a:t>Potential Component Updates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22eab8f706f_0_337"/>
          <p:cNvSpPr txBox="1"/>
          <p:nvPr>
            <p:ph type="title"/>
          </p:nvPr>
        </p:nvSpPr>
        <p:spPr>
          <a:xfrm>
            <a:off x="752888" y="205978"/>
            <a:ext cx="7933800" cy="594300"/>
          </a:xfrm>
          <a:prstGeom prst="rect">
            <a:avLst/>
          </a:prstGeom>
        </p:spPr>
        <p:txBody>
          <a:bodyPr anchorCtr="0" anchor="ctr" bIns="68575" lIns="68575" spcFirstLastPara="1" rIns="68575" wrap="square" tIns="68575">
            <a:normAutofit fontScale="90000"/>
          </a:bodyPr>
          <a:lstStyle/>
          <a:p>
            <a:pPr indent="0" lvl="0" marL="0" rtl="0" algn="ctr">
              <a:spcBef>
                <a:spcPts val="0"/>
              </a:spcBef>
              <a:spcAft>
                <a:spcPts val="0"/>
              </a:spcAft>
              <a:buNone/>
            </a:pPr>
            <a:r>
              <a:rPr lang="en-US">
                <a:solidFill>
                  <a:schemeClr val="dk1"/>
                </a:solidFill>
                <a:extLst>
                  <a:ext uri="http://customooxmlschemas.google.com/">
                    <go:slidesCustomData xmlns:go="http://customooxmlschemas.google.com/" textRoundtripDataId="13"/>
                  </a:ext>
                </a:extLst>
              </a:rPr>
              <a:t>Overview of GFS </a:t>
            </a:r>
            <a:endParaRPr>
              <a:solidFill>
                <a:schemeClr val="dk1"/>
              </a:solidFill>
            </a:endParaRPr>
          </a:p>
        </p:txBody>
      </p:sp>
      <p:sp>
        <p:nvSpPr>
          <p:cNvPr id="82" name="Google Shape;82;g22eab8f706f_0_337"/>
          <p:cNvSpPr txBox="1"/>
          <p:nvPr>
            <p:ph idx="1" type="body"/>
          </p:nvPr>
        </p:nvSpPr>
        <p:spPr>
          <a:xfrm>
            <a:off x="801725" y="914400"/>
            <a:ext cx="7894200" cy="3714900"/>
          </a:xfrm>
          <a:prstGeom prst="rect">
            <a:avLst/>
          </a:prstGeom>
        </p:spPr>
        <p:txBody>
          <a:bodyPr anchorCtr="0" anchor="t" bIns="68575" lIns="68575" spcFirstLastPara="1" rIns="68575" wrap="square" tIns="68575">
            <a:normAutofit/>
          </a:bodyPr>
          <a:lstStyle/>
          <a:p>
            <a:pPr indent="-381000" lvl="0" marL="457200" rtl="0" algn="l">
              <a:lnSpc>
                <a:spcPct val="115000"/>
              </a:lnSpc>
              <a:spcBef>
                <a:spcPts val="600"/>
              </a:spcBef>
              <a:spcAft>
                <a:spcPts val="0"/>
              </a:spcAft>
              <a:buClr>
                <a:srgbClr val="0B4596"/>
              </a:buClr>
              <a:buSzPts val="2400"/>
              <a:buChar char="●"/>
            </a:pPr>
            <a:r>
              <a:rPr lang="en-US" sz="2400">
                <a:solidFill>
                  <a:srgbClr val="0B4596"/>
                </a:solidFill>
              </a:rPr>
              <a:t>Global deterministic model </a:t>
            </a:r>
            <a:endParaRPr sz="2400">
              <a:solidFill>
                <a:srgbClr val="0B4596"/>
              </a:solidFill>
            </a:endParaRPr>
          </a:p>
          <a:p>
            <a:pPr indent="-381000" lvl="0" marL="457200" rtl="0" algn="l">
              <a:lnSpc>
                <a:spcPct val="115000"/>
              </a:lnSpc>
              <a:spcBef>
                <a:spcPts val="600"/>
              </a:spcBef>
              <a:spcAft>
                <a:spcPts val="0"/>
              </a:spcAft>
              <a:buClr>
                <a:srgbClr val="0B4596"/>
              </a:buClr>
              <a:buSzPts val="2400"/>
              <a:buChar char="●"/>
            </a:pPr>
            <a:r>
              <a:rPr lang="en-US" sz="2400">
                <a:solidFill>
                  <a:srgbClr val="0B4596"/>
                </a:solidFill>
              </a:rPr>
              <a:t>Run 4 times a day out to 16 days </a:t>
            </a:r>
            <a:endParaRPr sz="2400">
              <a:solidFill>
                <a:srgbClr val="0B4596"/>
              </a:solidFill>
            </a:endParaRPr>
          </a:p>
          <a:p>
            <a:pPr indent="-355600" lvl="1" marL="914400" rtl="0" algn="l">
              <a:lnSpc>
                <a:spcPct val="115000"/>
              </a:lnSpc>
              <a:spcBef>
                <a:spcPts val="500"/>
              </a:spcBef>
              <a:spcAft>
                <a:spcPts val="0"/>
              </a:spcAft>
              <a:buClr>
                <a:srgbClr val="0B4596"/>
              </a:buClr>
              <a:buSzPts val="2000"/>
              <a:buChar char="○"/>
            </a:pPr>
            <a:r>
              <a:rPr lang="en-US" sz="2000">
                <a:solidFill>
                  <a:srgbClr val="0B4596"/>
                </a:solidFill>
              </a:rPr>
              <a:t>Hourly output for first 120 hours</a:t>
            </a:r>
            <a:endParaRPr sz="2000">
              <a:solidFill>
                <a:srgbClr val="0B4596"/>
              </a:solidFill>
            </a:endParaRPr>
          </a:p>
          <a:p>
            <a:pPr indent="-355600" lvl="1" marL="914400" rtl="0" algn="l">
              <a:lnSpc>
                <a:spcPct val="115000"/>
              </a:lnSpc>
              <a:spcBef>
                <a:spcPts val="500"/>
              </a:spcBef>
              <a:spcAft>
                <a:spcPts val="0"/>
              </a:spcAft>
              <a:buClr>
                <a:srgbClr val="0B4596"/>
              </a:buClr>
              <a:buSzPts val="2000"/>
              <a:buChar char="○"/>
            </a:pPr>
            <a:r>
              <a:rPr lang="en-US" sz="2000">
                <a:solidFill>
                  <a:srgbClr val="0B4596"/>
                </a:solidFill>
              </a:rPr>
              <a:t>3 hourly for days 6-16 </a:t>
            </a:r>
            <a:endParaRPr sz="2000">
              <a:solidFill>
                <a:srgbClr val="0B4596"/>
              </a:solidFill>
            </a:endParaRPr>
          </a:p>
          <a:p>
            <a:pPr indent="-381000" lvl="0" marL="457200" rtl="0" algn="l">
              <a:lnSpc>
                <a:spcPct val="115000"/>
              </a:lnSpc>
              <a:spcBef>
                <a:spcPts val="600"/>
              </a:spcBef>
              <a:spcAft>
                <a:spcPts val="0"/>
              </a:spcAft>
              <a:buClr>
                <a:srgbClr val="0B4596"/>
              </a:buClr>
              <a:buSzPts val="2400"/>
              <a:buChar char="●"/>
            </a:pPr>
            <a:r>
              <a:rPr lang="en-US" sz="2400">
                <a:solidFill>
                  <a:srgbClr val="0B4596"/>
                </a:solidFill>
              </a:rPr>
              <a:t>Global Data Assimilation System (GDAS) </a:t>
            </a:r>
            <a:endParaRPr sz="2400">
              <a:solidFill>
                <a:srgbClr val="0B4596"/>
              </a:solidFill>
            </a:endParaRPr>
          </a:p>
          <a:p>
            <a:pPr indent="-381000" lvl="0" marL="457200" rtl="0" algn="l">
              <a:lnSpc>
                <a:spcPct val="115000"/>
              </a:lnSpc>
              <a:spcBef>
                <a:spcPts val="600"/>
              </a:spcBef>
              <a:spcAft>
                <a:spcPts val="0"/>
              </a:spcAft>
              <a:buClr>
                <a:srgbClr val="0B4596"/>
              </a:buClr>
              <a:buSzPts val="2400"/>
              <a:buChar char="●"/>
            </a:pPr>
            <a:r>
              <a:rPr lang="en-US" sz="2400">
                <a:solidFill>
                  <a:srgbClr val="0B4596"/>
                </a:solidFill>
              </a:rPr>
              <a:t>Provides initial and/or boundary conditions for multiple downstream forecast systems</a:t>
            </a:r>
            <a:endParaRPr sz="2400">
              <a:solidFill>
                <a:srgbClr val="0B4596"/>
              </a:solidFill>
            </a:endParaRPr>
          </a:p>
        </p:txBody>
      </p:sp>
      <p:pic>
        <p:nvPicPr>
          <p:cNvPr id="83" name="Google Shape;83;g22eab8f706f_0_337"/>
          <p:cNvPicPr preferRelativeResize="0"/>
          <p:nvPr/>
        </p:nvPicPr>
        <p:blipFill>
          <a:blip r:embed="rId3">
            <a:alphaModFix/>
          </a:blip>
          <a:stretch>
            <a:fillRect/>
          </a:stretch>
        </p:blipFill>
        <p:spPr>
          <a:xfrm>
            <a:off x="7137125" y="91700"/>
            <a:ext cx="1796001" cy="171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86ef1e4dee_0_203"/>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solidFill>
                  <a:schemeClr val="dk1"/>
                </a:solidFill>
              </a:rPr>
              <a:t>Goals/Scope of GFSv17</a:t>
            </a:r>
            <a:endParaRPr>
              <a:solidFill>
                <a:schemeClr val="dk1"/>
              </a:solidFill>
            </a:endParaRPr>
          </a:p>
        </p:txBody>
      </p:sp>
      <p:sp>
        <p:nvSpPr>
          <p:cNvPr id="89" name="Google Shape;89;g186ef1e4dee_0_203"/>
          <p:cNvSpPr txBox="1"/>
          <p:nvPr>
            <p:ph idx="1" type="body"/>
          </p:nvPr>
        </p:nvSpPr>
        <p:spPr>
          <a:xfrm>
            <a:off x="457200" y="1280160"/>
            <a:ext cx="8229600" cy="3314700"/>
          </a:xfrm>
          <a:prstGeom prst="rect">
            <a:avLst/>
          </a:prstGeom>
          <a:noFill/>
          <a:ln>
            <a:noFill/>
          </a:ln>
        </p:spPr>
        <p:txBody>
          <a:bodyPr anchorCtr="0" anchor="t" bIns="45700" lIns="0" spcFirstLastPara="1" rIns="0" wrap="square" tIns="0">
            <a:normAutofit/>
          </a:bodyPr>
          <a:lstStyle/>
          <a:p>
            <a:pPr indent="0" lvl="0" marL="457200" rtl="0" algn="l">
              <a:lnSpc>
                <a:spcPct val="115000"/>
              </a:lnSpc>
              <a:spcBef>
                <a:spcPts val="0"/>
              </a:spcBef>
              <a:spcAft>
                <a:spcPts val="0"/>
              </a:spcAft>
              <a:buSzPts val="1800"/>
              <a:buNone/>
            </a:pPr>
            <a:r>
              <a:t/>
            </a:r>
            <a:endParaRPr b="0" sz="1100">
              <a:solidFill>
                <a:srgbClr val="000000"/>
              </a:solidFill>
            </a:endParaRPr>
          </a:p>
          <a:p>
            <a:pPr indent="-368300" lvl="0" marL="914400" rtl="0" algn="l">
              <a:lnSpc>
                <a:spcPct val="90000"/>
              </a:lnSpc>
              <a:spcBef>
                <a:spcPts val="1000"/>
              </a:spcBef>
              <a:spcAft>
                <a:spcPts val="0"/>
              </a:spcAft>
              <a:buSzPts val="2200"/>
              <a:buChar char="●"/>
            </a:pPr>
            <a:r>
              <a:rPr b="0" lang="en-US" sz="2400"/>
              <a:t>Coupled forecast model (atm, land, ocn, ice, wav) </a:t>
            </a:r>
            <a:endParaRPr b="0" sz="2400"/>
          </a:p>
          <a:p>
            <a:pPr indent="-368300" lvl="0" marL="914400" rtl="0" algn="l">
              <a:lnSpc>
                <a:spcPct val="90000"/>
              </a:lnSpc>
              <a:spcBef>
                <a:spcPts val="1000"/>
              </a:spcBef>
              <a:spcAft>
                <a:spcPts val="0"/>
              </a:spcAft>
              <a:buSzPts val="2200"/>
              <a:buChar char="●"/>
            </a:pPr>
            <a:r>
              <a:rPr b="0" lang="en-US" sz="2400"/>
              <a:t>Improved DA with JEDI for non-atm components</a:t>
            </a:r>
            <a:endParaRPr b="0" sz="2400"/>
          </a:p>
          <a:p>
            <a:pPr indent="-368300" lvl="0" marL="914400" rtl="0" algn="l">
              <a:lnSpc>
                <a:spcPct val="90000"/>
              </a:lnSpc>
              <a:spcBef>
                <a:spcPts val="1000"/>
              </a:spcBef>
              <a:spcAft>
                <a:spcPts val="0"/>
              </a:spcAft>
              <a:buSzPts val="2200"/>
              <a:buChar char="●"/>
            </a:pPr>
            <a:r>
              <a:rPr b="0" lang="en-US" sz="2400"/>
              <a:t>Towards consolidation of NCEP production suite </a:t>
            </a:r>
            <a:endParaRPr b="0" sz="2400"/>
          </a:p>
          <a:p>
            <a:pPr indent="-368300" lvl="0" marL="914400" rtl="0" algn="l">
              <a:lnSpc>
                <a:spcPct val="90000"/>
              </a:lnSpc>
              <a:spcBef>
                <a:spcPts val="1000"/>
              </a:spcBef>
              <a:spcAft>
                <a:spcPts val="0"/>
              </a:spcAft>
              <a:buSzPts val="2200"/>
              <a:buChar char="●"/>
            </a:pPr>
            <a:r>
              <a:rPr b="0" lang="en-US" sz="2400"/>
              <a:t>Improve on known issues in GFSv16</a:t>
            </a:r>
            <a:endParaRPr b="0" sz="2400"/>
          </a:p>
          <a:p>
            <a:pPr indent="0" lvl="0" marL="457200" rtl="0" algn="l">
              <a:lnSpc>
                <a:spcPct val="115000"/>
              </a:lnSpc>
              <a:spcBef>
                <a:spcPts val="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86ef1e4dee_0_0"/>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solidFill>
                  <a:schemeClr val="dk1"/>
                </a:solidFill>
              </a:rPr>
              <a:t>System Overview</a:t>
            </a:r>
            <a:endParaRPr>
              <a:solidFill>
                <a:schemeClr val="dk1"/>
              </a:solidFill>
            </a:endParaRPr>
          </a:p>
        </p:txBody>
      </p:sp>
      <p:sp>
        <p:nvSpPr>
          <p:cNvPr id="95" name="Google Shape;95;g186ef1e4dee_0_0"/>
          <p:cNvSpPr txBox="1"/>
          <p:nvPr>
            <p:ph idx="4294967295" type="body"/>
          </p:nvPr>
        </p:nvSpPr>
        <p:spPr>
          <a:xfrm>
            <a:off x="159300" y="870475"/>
            <a:ext cx="3907500" cy="3908700"/>
          </a:xfrm>
          <a:prstGeom prst="rect">
            <a:avLst/>
          </a:prstGeom>
          <a:noFill/>
          <a:ln>
            <a:noFill/>
          </a:ln>
        </p:spPr>
        <p:txBody>
          <a:bodyPr anchorCtr="0" anchor="t" bIns="45700" lIns="0" spcFirstLastPara="1" rIns="0" wrap="square" tIns="0">
            <a:normAutofit fontScale="55000"/>
          </a:bodyPr>
          <a:lstStyle/>
          <a:p>
            <a:pPr indent="-298450" lvl="0" marL="457200" rtl="0" algn="l">
              <a:lnSpc>
                <a:spcPct val="115000"/>
              </a:lnSpc>
              <a:spcBef>
                <a:spcPts val="1000"/>
              </a:spcBef>
              <a:spcAft>
                <a:spcPts val="0"/>
              </a:spcAft>
              <a:buSzPct val="100000"/>
              <a:buChar char="●"/>
            </a:pPr>
            <a:r>
              <a:rPr lang="en-US"/>
              <a:t>Coupled system resolutions </a:t>
            </a:r>
            <a:endParaRPr/>
          </a:p>
          <a:p>
            <a:pPr indent="-291465" lvl="1" marL="914400" rtl="0" algn="l">
              <a:lnSpc>
                <a:spcPct val="115000"/>
              </a:lnSpc>
              <a:spcBef>
                <a:spcPts val="1000"/>
              </a:spcBef>
              <a:spcAft>
                <a:spcPts val="0"/>
              </a:spcAft>
              <a:buSzPct val="100000"/>
              <a:buChar char="○"/>
            </a:pPr>
            <a:r>
              <a:rPr lang="en-US"/>
              <a:t>Atmosphere/land: </a:t>
            </a:r>
            <a:endParaRPr/>
          </a:p>
          <a:p>
            <a:pPr indent="-291464" lvl="2" marL="1371600" rtl="0" algn="l">
              <a:lnSpc>
                <a:spcPct val="115000"/>
              </a:lnSpc>
              <a:spcBef>
                <a:spcPts val="0"/>
              </a:spcBef>
              <a:spcAft>
                <a:spcPts val="0"/>
              </a:spcAft>
              <a:buSzPct val="100000"/>
              <a:buChar char="•"/>
            </a:pPr>
            <a:r>
              <a:rPr lang="en-US"/>
              <a:t>Forecast: </a:t>
            </a:r>
            <a:r>
              <a:rPr lang="en-US">
                <a:extLst>
                  <a:ext uri="http://customooxmlschemas.google.com/">
                    <go:slidesCustomData xmlns:go="http://customooxmlschemas.google.com/" textRoundtripDataId="14"/>
                  </a:ext>
                </a:extLst>
              </a:rPr>
              <a:t>C768 or C1152, L127</a:t>
            </a:r>
            <a:endParaRPr/>
          </a:p>
          <a:p>
            <a:pPr indent="-291464" lvl="2" marL="1371600" rtl="0" algn="l">
              <a:lnSpc>
                <a:spcPct val="115000"/>
              </a:lnSpc>
              <a:spcBef>
                <a:spcPts val="0"/>
              </a:spcBef>
              <a:spcAft>
                <a:spcPts val="0"/>
              </a:spcAft>
              <a:buSzPct val="100000"/>
              <a:buChar char="•"/>
            </a:pPr>
            <a:r>
              <a:rPr lang="en-US"/>
              <a:t>Analysis/DA Ensemble: C384 L127</a:t>
            </a:r>
            <a:endParaRPr/>
          </a:p>
          <a:p>
            <a:pPr indent="-291465" lvl="1" marL="914400" rtl="0" algn="l">
              <a:lnSpc>
                <a:spcPct val="115000"/>
              </a:lnSpc>
              <a:spcBef>
                <a:spcPts val="0"/>
              </a:spcBef>
              <a:spcAft>
                <a:spcPts val="0"/>
              </a:spcAft>
              <a:buSzPct val="100000"/>
              <a:buChar char="○"/>
            </a:pPr>
            <a:r>
              <a:rPr lang="en-US"/>
              <a:t>Ocean</a:t>
            </a:r>
            <a:endParaRPr/>
          </a:p>
          <a:p>
            <a:pPr indent="-291464" lvl="2" marL="1371600" rtl="0" algn="l">
              <a:lnSpc>
                <a:spcPct val="115000"/>
              </a:lnSpc>
              <a:spcBef>
                <a:spcPts val="0"/>
              </a:spcBef>
              <a:spcAft>
                <a:spcPts val="0"/>
              </a:spcAft>
              <a:buSzPct val="100000"/>
              <a:buChar char="•"/>
            </a:pPr>
            <a:r>
              <a:rPr lang="en-US"/>
              <a:t>¼° tripolar </a:t>
            </a:r>
            <a:endParaRPr/>
          </a:p>
          <a:p>
            <a:pPr indent="-291464" lvl="2" marL="1371600" rtl="0" algn="l">
              <a:lnSpc>
                <a:spcPct val="115000"/>
              </a:lnSpc>
              <a:spcBef>
                <a:spcPts val="0"/>
              </a:spcBef>
              <a:spcAft>
                <a:spcPts val="0"/>
              </a:spcAft>
              <a:buSzPct val="100000"/>
              <a:buChar char="•"/>
            </a:pPr>
            <a:r>
              <a:rPr lang="en-US"/>
              <a:t>75 layers (41 or 75 in Analysis/DA Ensemble) </a:t>
            </a:r>
            <a:endParaRPr/>
          </a:p>
          <a:p>
            <a:pPr indent="-291465" lvl="1" marL="914400" rtl="0" algn="l">
              <a:lnSpc>
                <a:spcPct val="115000"/>
              </a:lnSpc>
              <a:spcBef>
                <a:spcPts val="0"/>
              </a:spcBef>
              <a:spcAft>
                <a:spcPts val="0"/>
              </a:spcAft>
              <a:buSzPct val="100000"/>
              <a:buChar char="○"/>
            </a:pPr>
            <a:r>
              <a:rPr lang="en-US"/>
              <a:t>Sea ice</a:t>
            </a:r>
            <a:endParaRPr/>
          </a:p>
          <a:p>
            <a:pPr indent="-291464" lvl="2" marL="1371600" rtl="0" algn="l">
              <a:lnSpc>
                <a:spcPct val="115000"/>
              </a:lnSpc>
              <a:spcBef>
                <a:spcPts val="0"/>
              </a:spcBef>
              <a:spcAft>
                <a:spcPts val="0"/>
              </a:spcAft>
              <a:buSzPct val="100000"/>
              <a:buChar char="•"/>
            </a:pPr>
            <a:r>
              <a:rPr lang="en-US"/>
              <a:t>¼° tripolar </a:t>
            </a:r>
            <a:endParaRPr/>
          </a:p>
          <a:p>
            <a:pPr indent="-291465" lvl="1" marL="914400" rtl="0" algn="l">
              <a:lnSpc>
                <a:spcPct val="115000"/>
              </a:lnSpc>
              <a:spcBef>
                <a:spcPts val="0"/>
              </a:spcBef>
              <a:spcAft>
                <a:spcPts val="0"/>
              </a:spcAft>
              <a:buSzPct val="100000"/>
              <a:buChar char="○"/>
            </a:pPr>
            <a:r>
              <a:rPr lang="en-US"/>
              <a:t>Waves</a:t>
            </a:r>
            <a:endParaRPr/>
          </a:p>
          <a:p>
            <a:pPr indent="-291464" lvl="2" marL="1371600" rtl="0" algn="l">
              <a:lnSpc>
                <a:spcPct val="115000"/>
              </a:lnSpc>
              <a:spcBef>
                <a:spcPts val="0"/>
              </a:spcBef>
              <a:spcAft>
                <a:spcPts val="0"/>
              </a:spcAft>
              <a:buSzPct val="100000"/>
              <a:buChar char="•"/>
            </a:pPr>
            <a:r>
              <a:rPr lang="en-US"/>
              <a:t>Unstructured grid</a:t>
            </a:r>
            <a:endParaRPr/>
          </a:p>
          <a:p>
            <a:pPr indent="-291464" lvl="2" marL="1371600" rtl="0" algn="l">
              <a:lnSpc>
                <a:spcPct val="115000"/>
              </a:lnSpc>
              <a:spcBef>
                <a:spcPts val="0"/>
              </a:spcBef>
              <a:spcAft>
                <a:spcPts val="0"/>
              </a:spcAft>
              <a:buSzPct val="100000"/>
              <a:buChar char="•"/>
            </a:pPr>
            <a:r>
              <a:rPr lang="en-US"/>
              <a:t>Undecided if will be included in DA ensemble </a:t>
            </a:r>
            <a:endParaRPr/>
          </a:p>
          <a:p>
            <a:pPr indent="-291465" lvl="1" marL="914400" rtl="0" algn="l">
              <a:lnSpc>
                <a:spcPct val="115000"/>
              </a:lnSpc>
              <a:spcBef>
                <a:spcPts val="0"/>
              </a:spcBef>
              <a:spcAft>
                <a:spcPts val="0"/>
              </a:spcAft>
              <a:buSzPct val="100000"/>
              <a:buChar char="○"/>
            </a:pPr>
            <a:r>
              <a:rPr lang="en-US">
                <a:extLst>
                  <a:ext uri="http://customooxmlschemas.google.com/">
                    <go:slidesCustomData xmlns:go="http://customooxmlschemas.google.com/" textRoundtripDataId="15"/>
                  </a:ext>
                </a:extLst>
              </a:rPr>
              <a:t>Aerosol</a:t>
            </a:r>
            <a:endParaRPr>
              <a:extLst>
                <a:ext uri="http://customooxmlschemas.google.com/">
                  <go:slidesCustomData xmlns:go="http://customooxmlschemas.google.com/" textRoundtripDataId="16"/>
                </a:ext>
              </a:extLst>
            </a:endParaRPr>
          </a:p>
          <a:p>
            <a:pPr indent="-291464" lvl="2" marL="1371600" rtl="0" algn="l">
              <a:lnSpc>
                <a:spcPct val="115000"/>
              </a:lnSpc>
              <a:spcBef>
                <a:spcPts val="0"/>
              </a:spcBef>
              <a:spcAft>
                <a:spcPts val="0"/>
              </a:spcAft>
              <a:buSzPct val="100000"/>
              <a:buChar char="•"/>
            </a:pPr>
            <a:r>
              <a:rPr lang="en-US">
                <a:extLst>
                  <a:ext uri="http://customooxmlschemas.google.com/">
                    <go:slidesCustomData xmlns:go="http://customooxmlschemas.google.com/" textRoundtripDataId="17"/>
                  </a:ext>
                </a:extLst>
              </a:rPr>
              <a:t>Included in GDAS deterministic forecast</a:t>
            </a:r>
            <a:endParaRPr/>
          </a:p>
          <a:p>
            <a:pPr indent="-291464" lvl="2" marL="1371600" rtl="0" algn="l">
              <a:lnSpc>
                <a:spcPct val="115000"/>
              </a:lnSpc>
              <a:spcBef>
                <a:spcPts val="0"/>
              </a:spcBef>
              <a:spcAft>
                <a:spcPts val="0"/>
              </a:spcAft>
              <a:buSzPct val="100000"/>
              <a:buChar char="•"/>
            </a:pPr>
            <a:r>
              <a:rPr lang="en-US"/>
              <a:t>No aerosol-radiation interaction</a:t>
            </a:r>
            <a:endParaRPr/>
          </a:p>
          <a:p>
            <a:pPr indent="-298450" lvl="0" marL="457200" rtl="0" algn="l">
              <a:lnSpc>
                <a:spcPct val="115000"/>
              </a:lnSpc>
              <a:spcBef>
                <a:spcPts val="1000"/>
              </a:spcBef>
              <a:spcAft>
                <a:spcPts val="0"/>
              </a:spcAft>
              <a:buSzPct val="100000"/>
              <a:buChar char="●"/>
            </a:pPr>
            <a:r>
              <a:rPr lang="en-US"/>
              <a:t>GFS and GEFS will be separate systems </a:t>
            </a:r>
            <a:endParaRPr/>
          </a:p>
          <a:p>
            <a:pPr indent="-291464" lvl="1" marL="914400" rtl="0" algn="l">
              <a:lnSpc>
                <a:spcPct val="115000"/>
              </a:lnSpc>
              <a:spcBef>
                <a:spcPts val="1000"/>
              </a:spcBef>
              <a:spcAft>
                <a:spcPts val="0"/>
              </a:spcAft>
              <a:buSzPct val="100000"/>
              <a:buChar char="○"/>
            </a:pPr>
            <a:r>
              <a:rPr lang="en-US"/>
              <a:t>Infrastructure will be as unified as possible </a:t>
            </a:r>
            <a:endParaRPr/>
          </a:p>
          <a:p>
            <a:pPr indent="-291464" lvl="1" marL="914400" rtl="0" algn="l">
              <a:lnSpc>
                <a:spcPct val="115000"/>
              </a:lnSpc>
              <a:spcBef>
                <a:spcPts val="0"/>
              </a:spcBef>
              <a:spcAft>
                <a:spcPts val="0"/>
              </a:spcAft>
              <a:buSzPct val="100000"/>
              <a:buChar char="○"/>
            </a:pPr>
            <a:r>
              <a:rPr lang="en-US"/>
              <a:t>Code deliveries are separate </a:t>
            </a:r>
            <a:endParaRPr/>
          </a:p>
          <a:p>
            <a:pPr indent="-291465" lvl="1" marL="914400" rtl="0" algn="l">
              <a:lnSpc>
                <a:spcPct val="115000"/>
              </a:lnSpc>
              <a:spcBef>
                <a:spcPts val="0"/>
              </a:spcBef>
              <a:spcAft>
                <a:spcPts val="0"/>
              </a:spcAft>
              <a:buSzPct val="100000"/>
              <a:buChar char="○"/>
            </a:pPr>
            <a:r>
              <a:rPr lang="en-US"/>
              <a:t>Implementation day planned to be the same day</a:t>
            </a:r>
            <a:endParaRPr/>
          </a:p>
        </p:txBody>
      </p:sp>
      <p:sp>
        <p:nvSpPr>
          <p:cNvPr id="96" name="Google Shape;96;g186ef1e4dee_0_0"/>
          <p:cNvSpPr/>
          <p:nvPr/>
        </p:nvSpPr>
        <p:spPr>
          <a:xfrm>
            <a:off x="4137175" y="794250"/>
            <a:ext cx="4921800" cy="3908700"/>
          </a:xfrm>
          <a:prstGeom prst="roundRect">
            <a:avLst>
              <a:gd fmla="val 7773" name="adj"/>
            </a:avLst>
          </a:prstGeom>
          <a:solidFill>
            <a:srgbClr val="D2D5DC"/>
          </a:solidFill>
          <a:ln cap="flat" cmpd="sng" w="9525">
            <a:solidFill>
              <a:srgbClr val="181D2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7" name="Google Shape;97;g186ef1e4dee_0_0"/>
          <p:cNvSpPr/>
          <p:nvPr/>
        </p:nvSpPr>
        <p:spPr>
          <a:xfrm>
            <a:off x="4165418" y="1117301"/>
            <a:ext cx="4854900" cy="3501300"/>
          </a:xfrm>
          <a:prstGeom prst="roundRect">
            <a:avLst>
              <a:gd fmla="val 7773" name="adj"/>
            </a:avLst>
          </a:prstGeom>
          <a:solidFill>
            <a:srgbClr val="D6F5FF"/>
          </a:solidFill>
          <a:ln cap="flat" cmpd="sng" w="9525">
            <a:solidFill>
              <a:srgbClr val="181D2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8" name="Google Shape;98;g186ef1e4dee_0_0"/>
          <p:cNvSpPr txBox="1"/>
          <p:nvPr/>
        </p:nvSpPr>
        <p:spPr>
          <a:xfrm>
            <a:off x="4417364" y="852453"/>
            <a:ext cx="3827100" cy="19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UFS Driver</a:t>
            </a:r>
            <a:endParaRPr b="0" i="0" sz="1400" u="none" cap="none" strike="noStrike">
              <a:solidFill>
                <a:srgbClr val="000000"/>
              </a:solidFill>
              <a:latin typeface="Arial"/>
              <a:ea typeface="Arial"/>
              <a:cs typeface="Arial"/>
              <a:sym typeface="Arial"/>
            </a:endParaRPr>
          </a:p>
        </p:txBody>
      </p:sp>
      <p:sp>
        <p:nvSpPr>
          <p:cNvPr id="99" name="Google Shape;99;g186ef1e4dee_0_0"/>
          <p:cNvSpPr/>
          <p:nvPr/>
        </p:nvSpPr>
        <p:spPr>
          <a:xfrm>
            <a:off x="4894959" y="1233815"/>
            <a:ext cx="1232400" cy="881400"/>
          </a:xfrm>
          <a:prstGeom prst="roundRect">
            <a:avLst>
              <a:gd fmla="val 16667" name="adj"/>
            </a:avLst>
          </a:prstGeom>
          <a:solidFill>
            <a:srgbClr val="0A459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Atmosphere:</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UFS ATM</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FFFFFF"/>
                </a:solidFill>
                <a:latin typeface="Arial"/>
                <a:ea typeface="Arial"/>
                <a:cs typeface="Arial"/>
                <a:sym typeface="Arial"/>
              </a:rPr>
              <a:t>FV3 dycore</a:t>
            </a:r>
            <a:endParaRPr b="1" i="0" sz="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FFFFFF"/>
                </a:solidFill>
                <a:latin typeface="Arial"/>
                <a:ea typeface="Arial"/>
                <a:cs typeface="Arial"/>
                <a:sym typeface="Arial"/>
              </a:rPr>
              <a:t>CCPP Physics</a:t>
            </a:r>
            <a:endParaRPr b="1" i="0" sz="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FFFFFF"/>
                </a:solidFill>
                <a:latin typeface="Arial"/>
                <a:ea typeface="Arial"/>
                <a:cs typeface="Arial"/>
                <a:sym typeface="Arial"/>
              </a:rPr>
              <a:t>NOAH-MP</a:t>
            </a:r>
            <a:endParaRPr b="1" i="0" sz="800" u="none" cap="none" strike="noStrike">
              <a:solidFill>
                <a:srgbClr val="FFFFFF"/>
              </a:solidFill>
              <a:latin typeface="Arial"/>
              <a:ea typeface="Arial"/>
              <a:cs typeface="Arial"/>
              <a:sym typeface="Arial"/>
            </a:endParaRPr>
          </a:p>
        </p:txBody>
      </p:sp>
      <p:sp>
        <p:nvSpPr>
          <p:cNvPr id="100" name="Google Shape;100;g186ef1e4dee_0_0"/>
          <p:cNvSpPr/>
          <p:nvPr/>
        </p:nvSpPr>
        <p:spPr>
          <a:xfrm>
            <a:off x="4283866" y="2694534"/>
            <a:ext cx="1232400" cy="881400"/>
          </a:xfrm>
          <a:prstGeom prst="roundRect">
            <a:avLst>
              <a:gd fmla="val 16667" name="adj"/>
            </a:avLst>
          </a:prstGeom>
          <a:solidFill>
            <a:srgbClr val="0A459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Aerosols:</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GOCART</a:t>
            </a:r>
            <a:endParaRPr b="1" i="0" sz="1000" u="none" cap="none" strike="noStrike">
              <a:solidFill>
                <a:srgbClr val="FFFFFF"/>
              </a:solidFill>
              <a:latin typeface="Arial"/>
              <a:ea typeface="Arial"/>
              <a:cs typeface="Arial"/>
              <a:sym typeface="Arial"/>
            </a:endParaRPr>
          </a:p>
        </p:txBody>
      </p:sp>
      <p:sp>
        <p:nvSpPr>
          <p:cNvPr id="101" name="Google Shape;101;g186ef1e4dee_0_0"/>
          <p:cNvSpPr/>
          <p:nvPr/>
        </p:nvSpPr>
        <p:spPr>
          <a:xfrm>
            <a:off x="6019893" y="2314350"/>
            <a:ext cx="1232400" cy="881400"/>
          </a:xfrm>
          <a:prstGeom prst="roundRect">
            <a:avLst>
              <a:gd fmla="val 16667" name="adj"/>
            </a:avLst>
          </a:prstGeom>
          <a:solidFill>
            <a:srgbClr val="0099D8"/>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Mediator:</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CMEPS</a:t>
            </a:r>
            <a:endParaRPr b="1" i="0" sz="1000" u="none" cap="none" strike="noStrike">
              <a:solidFill>
                <a:srgbClr val="FFFFFF"/>
              </a:solidFill>
              <a:latin typeface="Arial"/>
              <a:ea typeface="Arial"/>
              <a:cs typeface="Arial"/>
              <a:sym typeface="Arial"/>
            </a:endParaRPr>
          </a:p>
        </p:txBody>
      </p:sp>
      <p:sp>
        <p:nvSpPr>
          <p:cNvPr id="102" name="Google Shape;102;g186ef1e4dee_0_0"/>
          <p:cNvSpPr/>
          <p:nvPr/>
        </p:nvSpPr>
        <p:spPr>
          <a:xfrm>
            <a:off x="7027650" y="1233815"/>
            <a:ext cx="1232400" cy="881400"/>
          </a:xfrm>
          <a:prstGeom prst="roundRect">
            <a:avLst>
              <a:gd fmla="val 16667" name="adj"/>
            </a:avLst>
          </a:prstGeom>
          <a:solidFill>
            <a:srgbClr val="0A459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Ocean:</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MOM6</a:t>
            </a:r>
            <a:endParaRPr b="1" i="0" sz="1000" u="none" cap="none" strike="noStrike">
              <a:solidFill>
                <a:srgbClr val="FFFFFF"/>
              </a:solidFill>
              <a:latin typeface="Arial"/>
              <a:ea typeface="Arial"/>
              <a:cs typeface="Arial"/>
              <a:sym typeface="Arial"/>
            </a:endParaRPr>
          </a:p>
        </p:txBody>
      </p:sp>
      <p:sp>
        <p:nvSpPr>
          <p:cNvPr id="103" name="Google Shape;103;g186ef1e4dee_0_0"/>
          <p:cNvSpPr/>
          <p:nvPr/>
        </p:nvSpPr>
        <p:spPr>
          <a:xfrm>
            <a:off x="6036556" y="3671294"/>
            <a:ext cx="1232400" cy="881400"/>
          </a:xfrm>
          <a:prstGeom prst="roundRect">
            <a:avLst>
              <a:gd fmla="val 16667" name="adj"/>
            </a:avLst>
          </a:prstGeom>
          <a:solidFill>
            <a:srgbClr val="0A459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Waves:</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Arial"/>
                <a:ea typeface="Arial"/>
                <a:cs typeface="Arial"/>
                <a:sym typeface="Arial"/>
              </a:rPr>
              <a:t>WAVEWATCH III</a:t>
            </a:r>
            <a:endParaRPr b="1" i="0" sz="1100" u="none" cap="none" strike="noStrike">
              <a:solidFill>
                <a:srgbClr val="FFFFFF"/>
              </a:solidFill>
              <a:latin typeface="Arial"/>
              <a:ea typeface="Arial"/>
              <a:cs typeface="Arial"/>
              <a:sym typeface="Arial"/>
            </a:endParaRPr>
          </a:p>
        </p:txBody>
      </p:sp>
      <p:sp>
        <p:nvSpPr>
          <p:cNvPr id="104" name="Google Shape;104;g186ef1e4dee_0_0"/>
          <p:cNvSpPr/>
          <p:nvPr/>
        </p:nvSpPr>
        <p:spPr>
          <a:xfrm>
            <a:off x="7697798" y="2694534"/>
            <a:ext cx="1232400" cy="881400"/>
          </a:xfrm>
          <a:prstGeom prst="roundRect">
            <a:avLst>
              <a:gd fmla="val 16667" name="adj"/>
            </a:avLst>
          </a:prstGeom>
          <a:solidFill>
            <a:srgbClr val="0A459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Ice:</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CICE6</a:t>
            </a:r>
            <a:endParaRPr b="1" i="0" sz="1000" u="none" cap="none" strike="noStrike">
              <a:solidFill>
                <a:srgbClr val="FFFFFF"/>
              </a:solidFill>
              <a:latin typeface="Arial"/>
              <a:ea typeface="Arial"/>
              <a:cs typeface="Arial"/>
              <a:sym typeface="Arial"/>
            </a:endParaRPr>
          </a:p>
        </p:txBody>
      </p:sp>
      <p:sp>
        <p:nvSpPr>
          <p:cNvPr id="105" name="Google Shape;105;g186ef1e4dee_0_0"/>
          <p:cNvSpPr/>
          <p:nvPr/>
        </p:nvSpPr>
        <p:spPr>
          <a:xfrm flipH="1">
            <a:off x="6375623" y="3130763"/>
            <a:ext cx="298800" cy="661800"/>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6" name="Google Shape;106;g186ef1e4dee_0_0"/>
          <p:cNvSpPr/>
          <p:nvPr/>
        </p:nvSpPr>
        <p:spPr>
          <a:xfrm rot="10800000">
            <a:off x="6642762" y="3169514"/>
            <a:ext cx="280500" cy="661200"/>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7" name="Google Shape;107;g186ef1e4dee_0_0"/>
          <p:cNvSpPr/>
          <p:nvPr/>
        </p:nvSpPr>
        <p:spPr>
          <a:xfrm flipH="1" rot="-4522748">
            <a:off x="7200405" y="2794172"/>
            <a:ext cx="285237" cy="693397"/>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8" name="Google Shape;108;g186ef1e4dee_0_0"/>
          <p:cNvSpPr/>
          <p:nvPr/>
        </p:nvSpPr>
        <p:spPr>
          <a:xfrm rot="6279520">
            <a:off x="7310292" y="2565350"/>
            <a:ext cx="267921" cy="692738"/>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9" name="Google Shape;109;g186ef1e4dee_0_0"/>
          <p:cNvSpPr/>
          <p:nvPr/>
        </p:nvSpPr>
        <p:spPr>
          <a:xfrm flipH="1" rot="-8508985">
            <a:off x="7126388" y="1946072"/>
            <a:ext cx="293117" cy="676803"/>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0" name="Google Shape;110;g186ef1e4dee_0_0"/>
          <p:cNvSpPr/>
          <p:nvPr/>
        </p:nvSpPr>
        <p:spPr>
          <a:xfrm rot="2293226">
            <a:off x="6962035" y="1760156"/>
            <a:ext cx="274936" cy="676143"/>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1" name="Google Shape;111;g186ef1e4dee_0_0"/>
          <p:cNvSpPr/>
          <p:nvPr/>
        </p:nvSpPr>
        <p:spPr>
          <a:xfrm flipH="1" rot="8546313">
            <a:off x="6072276" y="1860747"/>
            <a:ext cx="293301" cy="676206"/>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2" name="Google Shape;112;g186ef1e4dee_0_0"/>
          <p:cNvSpPr/>
          <p:nvPr/>
        </p:nvSpPr>
        <p:spPr>
          <a:xfrm rot="-2248174">
            <a:off x="5855104" y="1985605"/>
            <a:ext cx="275175" cy="675920"/>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3" name="Google Shape;113;g186ef1e4dee_0_0"/>
          <p:cNvSpPr/>
          <p:nvPr/>
        </p:nvSpPr>
        <p:spPr>
          <a:xfrm flipH="1" rot="-9467397">
            <a:off x="4986645" y="2117394"/>
            <a:ext cx="296823" cy="668047"/>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4" name="Google Shape;114;g186ef1e4dee_0_0"/>
          <p:cNvSpPr/>
          <p:nvPr/>
        </p:nvSpPr>
        <p:spPr>
          <a:xfrm rot="1336967">
            <a:off x="4774110" y="1985365"/>
            <a:ext cx="278497" cy="667533"/>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86ef1e4dee_0_213"/>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fontScale="90000"/>
          </a:bodyPr>
          <a:lstStyle/>
          <a:p>
            <a:pPr indent="0" lvl="0" marL="0" rtl="0" algn="ctr">
              <a:lnSpc>
                <a:spcPct val="90000"/>
              </a:lnSpc>
              <a:spcBef>
                <a:spcPts val="0"/>
              </a:spcBef>
              <a:spcAft>
                <a:spcPts val="0"/>
              </a:spcAft>
              <a:buSzPct val="62500"/>
              <a:buNone/>
            </a:pPr>
            <a:r>
              <a:rPr lang="en-US">
                <a:solidFill>
                  <a:schemeClr val="dk1"/>
                </a:solidFill>
              </a:rPr>
              <a:t>Expected Benefits of GFSv17</a:t>
            </a:r>
            <a:r>
              <a:rPr lang="en-US" sz="2000">
                <a:solidFill>
                  <a:schemeClr val="dk1"/>
                </a:solidFill>
              </a:rPr>
              <a:t> </a:t>
            </a:r>
            <a:endParaRPr>
              <a:solidFill>
                <a:schemeClr val="dk1"/>
              </a:solidFill>
            </a:endParaRPr>
          </a:p>
          <a:p>
            <a:pPr indent="0" lvl="0" marL="0" rtl="0" algn="ctr">
              <a:lnSpc>
                <a:spcPct val="90000"/>
              </a:lnSpc>
              <a:spcBef>
                <a:spcPts val="0"/>
              </a:spcBef>
              <a:spcAft>
                <a:spcPts val="0"/>
              </a:spcAft>
              <a:buSzPct val="101163"/>
              <a:buNone/>
            </a:pPr>
            <a:r>
              <a:t/>
            </a:r>
            <a:endParaRPr sz="1977"/>
          </a:p>
        </p:txBody>
      </p:sp>
      <p:sp>
        <p:nvSpPr>
          <p:cNvPr id="120" name="Google Shape;120;g186ef1e4dee_0_213"/>
          <p:cNvSpPr txBox="1"/>
          <p:nvPr>
            <p:ph idx="1" type="body"/>
          </p:nvPr>
        </p:nvSpPr>
        <p:spPr>
          <a:xfrm>
            <a:off x="489100" y="933400"/>
            <a:ext cx="8229600" cy="3763800"/>
          </a:xfrm>
          <a:prstGeom prst="rect">
            <a:avLst/>
          </a:prstGeom>
          <a:noFill/>
          <a:ln>
            <a:noFill/>
          </a:ln>
        </p:spPr>
        <p:txBody>
          <a:bodyPr anchorCtr="0" anchor="t" bIns="45700" lIns="0" spcFirstLastPara="1" rIns="0" wrap="square" tIns="0">
            <a:normAutofit fontScale="77500" lnSpcReduction="10000"/>
          </a:bodyPr>
          <a:lstStyle/>
          <a:p>
            <a:pPr indent="-339724" lvl="0" marL="457200" rtl="0" algn="l">
              <a:lnSpc>
                <a:spcPct val="90000"/>
              </a:lnSpc>
              <a:spcBef>
                <a:spcPts val="1000"/>
              </a:spcBef>
              <a:spcAft>
                <a:spcPts val="0"/>
              </a:spcAft>
              <a:buSzPct val="100000"/>
              <a:buChar char="●"/>
            </a:pPr>
            <a:r>
              <a:rPr lang="en-US" sz="2258">
                <a:extLst>
                  <a:ext uri="http://customooxmlschemas.google.com/">
                    <go:slidesCustomData xmlns:go="http://customooxmlschemas.google.com/" textRoundtripDataId="18"/>
                  </a:ext>
                </a:extLst>
              </a:rPr>
              <a:t>Atmosphere</a:t>
            </a:r>
            <a:endParaRPr sz="2258"/>
          </a:p>
          <a:p>
            <a:pPr indent="-339724" lvl="1" marL="914400" rtl="0" algn="l">
              <a:lnSpc>
                <a:spcPct val="90000"/>
              </a:lnSpc>
              <a:spcBef>
                <a:spcPts val="0"/>
              </a:spcBef>
              <a:spcAft>
                <a:spcPts val="0"/>
              </a:spcAft>
              <a:buSzPct val="125447"/>
              <a:buChar char="○"/>
            </a:pPr>
            <a:r>
              <a:rPr b="0" lang="en-US">
                <a:solidFill>
                  <a:schemeClr val="dk2"/>
                </a:solidFill>
              </a:rPr>
              <a:t>Removal of the negative tracer values that occurred from the PBL and convection schemes</a:t>
            </a:r>
            <a:endParaRPr/>
          </a:p>
          <a:p>
            <a:pPr indent="-339724" lvl="1" marL="914400" rtl="0" algn="l">
              <a:lnSpc>
                <a:spcPct val="90000"/>
              </a:lnSpc>
              <a:spcBef>
                <a:spcPts val="0"/>
              </a:spcBef>
              <a:spcAft>
                <a:spcPts val="0"/>
              </a:spcAft>
              <a:buSzPct val="125447"/>
              <a:buChar char="○"/>
            </a:pPr>
            <a:r>
              <a:rPr b="0" lang="en-US">
                <a:solidFill>
                  <a:schemeClr val="dk2"/>
                </a:solidFill>
              </a:rPr>
              <a:t>Improvement of forecasts of low-level inversions</a:t>
            </a:r>
            <a:endParaRPr/>
          </a:p>
          <a:p>
            <a:pPr indent="-339724" lvl="1" marL="914400" rtl="0" algn="l">
              <a:lnSpc>
                <a:spcPct val="90000"/>
              </a:lnSpc>
              <a:spcBef>
                <a:spcPts val="0"/>
              </a:spcBef>
              <a:spcAft>
                <a:spcPts val="0"/>
              </a:spcAft>
              <a:buSzPct val="125447"/>
              <a:buChar char="○"/>
            </a:pPr>
            <a:r>
              <a:rPr b="0" lang="en-US">
                <a:solidFill>
                  <a:schemeClr val="dk2"/>
                </a:solidFill>
              </a:rPr>
              <a:t>Enhancement of the underestimated surface-based convective available potential energy (CAPE)</a:t>
            </a:r>
            <a:endParaRPr b="0">
              <a:solidFill>
                <a:schemeClr val="dk2"/>
              </a:solidFill>
            </a:endParaRPr>
          </a:p>
          <a:p>
            <a:pPr indent="-317182" lvl="1" marL="914400" rtl="0" algn="l">
              <a:lnSpc>
                <a:spcPct val="90000"/>
              </a:lnSpc>
              <a:spcBef>
                <a:spcPts val="0"/>
              </a:spcBef>
              <a:spcAft>
                <a:spcPts val="0"/>
              </a:spcAft>
              <a:buSzPct val="100000"/>
              <a:buChar char="○"/>
            </a:pPr>
            <a:r>
              <a:rPr lang="en-US"/>
              <a:t>Improvement of hurricane forecasts</a:t>
            </a:r>
            <a:endParaRPr/>
          </a:p>
          <a:p>
            <a:pPr indent="-339724" lvl="1" marL="914400" rtl="0" algn="l">
              <a:lnSpc>
                <a:spcPct val="90000"/>
              </a:lnSpc>
              <a:spcBef>
                <a:spcPts val="0"/>
              </a:spcBef>
              <a:spcAft>
                <a:spcPts val="0"/>
              </a:spcAft>
              <a:buSzPct val="125447"/>
              <a:buChar char="○"/>
            </a:pPr>
            <a:r>
              <a:rPr b="0" lang="en-US">
                <a:solidFill>
                  <a:schemeClr val="dk2"/>
                </a:solidFill>
                <a:extLst>
                  <a:ext uri="http://customooxmlschemas.google.com/">
                    <go:slidesCustomData xmlns:go="http://customooxmlschemas.google.com/" textRoundtripDataId="19"/>
                  </a:ext>
                </a:extLst>
              </a:rPr>
              <a:t>Reduction of the nighttime cold 2m temperature biases over CONUS </a:t>
            </a:r>
            <a:r>
              <a:rPr b="0" lang="en-US">
                <a:solidFill>
                  <a:schemeClr val="dk2"/>
                </a:solidFill>
              </a:rPr>
              <a:t>forested regions</a:t>
            </a:r>
            <a:endParaRPr/>
          </a:p>
          <a:p>
            <a:pPr indent="-339724" lvl="1" marL="914400" rtl="0" algn="l">
              <a:lnSpc>
                <a:spcPct val="90000"/>
              </a:lnSpc>
              <a:spcBef>
                <a:spcPts val="0"/>
              </a:spcBef>
              <a:spcAft>
                <a:spcPts val="0"/>
              </a:spcAft>
              <a:buSzPct val="125447"/>
              <a:buChar char="○"/>
            </a:pPr>
            <a:r>
              <a:rPr b="0" lang="en-US">
                <a:solidFill>
                  <a:schemeClr val="dk2"/>
                </a:solidFill>
              </a:rPr>
              <a:t>Reduction of the CONUS 10m wind speed biases</a:t>
            </a:r>
            <a:endParaRPr/>
          </a:p>
          <a:p>
            <a:pPr indent="-339724" lvl="1" marL="914400" rtl="0" algn="l">
              <a:lnSpc>
                <a:spcPct val="90000"/>
              </a:lnSpc>
              <a:spcBef>
                <a:spcPts val="0"/>
              </a:spcBef>
              <a:spcAft>
                <a:spcPts val="0"/>
              </a:spcAft>
              <a:buSzPct val="125447"/>
              <a:buChar char="○"/>
            </a:pPr>
            <a:r>
              <a:rPr b="0" lang="en-US">
                <a:solidFill>
                  <a:schemeClr val="dk2"/>
                </a:solidFill>
                <a:extLst>
                  <a:ext uri="http://customooxmlschemas.google.com/">
                    <go:slidesCustomData xmlns:go="http://customooxmlschemas.google.com/" textRoundtripDataId="20"/>
                  </a:ext>
                </a:extLst>
              </a:rPr>
              <a:t>Improvement of radiation </a:t>
            </a:r>
            <a:r>
              <a:rPr b="0" lang="en-US">
                <a:solidFill>
                  <a:schemeClr val="dk2"/>
                </a:solidFill>
              </a:rPr>
              <a:t>and cloud coupling</a:t>
            </a:r>
            <a:endParaRPr/>
          </a:p>
          <a:p>
            <a:pPr indent="-339724" lvl="1" marL="914400" rtl="0" algn="l">
              <a:lnSpc>
                <a:spcPct val="90000"/>
              </a:lnSpc>
              <a:spcBef>
                <a:spcPts val="0"/>
              </a:spcBef>
              <a:spcAft>
                <a:spcPts val="0"/>
              </a:spcAft>
              <a:buSzPct val="125447"/>
              <a:buChar char="○"/>
            </a:pPr>
            <a:r>
              <a:rPr b="0" lang="en-US">
                <a:solidFill>
                  <a:schemeClr val="dk2"/>
                </a:solidFill>
              </a:rPr>
              <a:t>Improvement of air-sea coupling and atmospheric dominant modes</a:t>
            </a:r>
            <a:endParaRPr/>
          </a:p>
          <a:p>
            <a:pPr indent="-339724" lvl="1" marL="914400" rtl="0" algn="l">
              <a:lnSpc>
                <a:spcPct val="90000"/>
              </a:lnSpc>
              <a:spcBef>
                <a:spcPts val="0"/>
              </a:spcBef>
              <a:spcAft>
                <a:spcPts val="0"/>
              </a:spcAft>
              <a:buSzPct val="125447"/>
              <a:buChar char="○"/>
            </a:pPr>
            <a:r>
              <a:rPr b="0" lang="en-US">
                <a:solidFill>
                  <a:schemeClr val="dk2"/>
                </a:solidFill>
              </a:rPr>
              <a:t>Improvement of MRW forecasts of large-scale flow pattern and precipitation events </a:t>
            </a:r>
            <a:endParaRPr/>
          </a:p>
          <a:p>
            <a:pPr indent="-339724" lvl="1" marL="914400" rtl="0" algn="l">
              <a:lnSpc>
                <a:spcPct val="90000"/>
              </a:lnSpc>
              <a:spcBef>
                <a:spcPts val="0"/>
              </a:spcBef>
              <a:spcAft>
                <a:spcPts val="0"/>
              </a:spcAft>
              <a:buSzPct val="125447"/>
              <a:buChar char="○"/>
            </a:pPr>
            <a:r>
              <a:rPr b="0" lang="en-US">
                <a:solidFill>
                  <a:schemeClr val="dk2"/>
                </a:solidFill>
              </a:rPr>
              <a:t>If 9km: Providing higher resolution lateral and boundary conditions for running downstream applications.</a:t>
            </a:r>
            <a:endParaRPr/>
          </a:p>
          <a:p>
            <a:pPr indent="-339724" lvl="0" marL="457200" rtl="0" algn="l">
              <a:lnSpc>
                <a:spcPct val="90000"/>
              </a:lnSpc>
              <a:spcBef>
                <a:spcPts val="0"/>
              </a:spcBef>
              <a:spcAft>
                <a:spcPts val="0"/>
              </a:spcAft>
              <a:buSzPct val="100000"/>
              <a:buChar char="●"/>
            </a:pPr>
            <a:r>
              <a:rPr lang="en-US" sz="2258"/>
              <a:t>Wave</a:t>
            </a:r>
            <a:endParaRPr sz="2258"/>
          </a:p>
          <a:p>
            <a:pPr indent="-339724" lvl="1" marL="914400" rtl="0" algn="l">
              <a:lnSpc>
                <a:spcPct val="90000"/>
              </a:lnSpc>
              <a:spcBef>
                <a:spcPts val="0"/>
              </a:spcBef>
              <a:spcAft>
                <a:spcPts val="0"/>
              </a:spcAft>
              <a:buSzPct val="125447"/>
              <a:buChar char="○"/>
            </a:pPr>
            <a:r>
              <a:rPr b="0" lang="en-US">
                <a:solidFill>
                  <a:schemeClr val="dk2"/>
                </a:solidFill>
              </a:rPr>
              <a:t>Address low bias in high amplitude wave events</a:t>
            </a:r>
            <a:endParaRPr/>
          </a:p>
          <a:p>
            <a:pPr indent="-339724" lvl="1" marL="914400" rtl="0" algn="l">
              <a:lnSpc>
                <a:spcPct val="90000"/>
              </a:lnSpc>
              <a:spcBef>
                <a:spcPts val="0"/>
              </a:spcBef>
              <a:spcAft>
                <a:spcPts val="0"/>
              </a:spcAft>
              <a:buSzPct val="125447"/>
              <a:buChar char="○"/>
            </a:pPr>
            <a:r>
              <a:rPr b="0" lang="en-US">
                <a:solidFill>
                  <a:schemeClr val="dk2"/>
                </a:solidFill>
              </a:rPr>
              <a:t>Improved swell forecasts in the Pacific </a:t>
            </a:r>
            <a:endParaRPr b="0">
              <a:solidFill>
                <a:schemeClr val="dk2"/>
              </a:solidFill>
            </a:endParaRPr>
          </a:p>
          <a:p>
            <a:pPr indent="-339724" lvl="1" marL="914400" rtl="0" algn="l">
              <a:lnSpc>
                <a:spcPct val="90000"/>
              </a:lnSpc>
              <a:spcBef>
                <a:spcPts val="0"/>
              </a:spcBef>
              <a:spcAft>
                <a:spcPts val="0"/>
              </a:spcAft>
              <a:buSzPct val="125447"/>
              <a:buChar char="○"/>
            </a:pPr>
            <a:r>
              <a:rPr b="0" lang="en-US">
                <a:solidFill>
                  <a:schemeClr val="dk2"/>
                </a:solidFill>
              </a:rPr>
              <a:t>Possibly increase the global resolution or add high resolution coastal nest</a:t>
            </a:r>
            <a:r>
              <a:rPr b="0" lang="en-US">
                <a:solidFill>
                  <a:schemeClr val="dk2"/>
                </a:solidFill>
              </a:rPr>
              <a:t>s </a:t>
            </a:r>
            <a:r>
              <a:rPr b="0" lang="en-US">
                <a:solidFill>
                  <a:schemeClr val="dk2"/>
                </a:solidFill>
              </a:rPr>
              <a:t>(unstructured grids)</a:t>
            </a:r>
            <a:endParaRPr b="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96a912a223_0_0"/>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solidFill>
                  <a:schemeClr val="dk1"/>
                </a:solidFill>
              </a:rPr>
              <a:t>Expected Benefits of GFSv17</a:t>
            </a:r>
            <a:endParaRPr>
              <a:solidFill>
                <a:schemeClr val="dk1"/>
              </a:solidFill>
            </a:endParaRPr>
          </a:p>
        </p:txBody>
      </p:sp>
      <p:sp>
        <p:nvSpPr>
          <p:cNvPr id="126" name="Google Shape;126;g196a912a223_0_0"/>
          <p:cNvSpPr txBox="1"/>
          <p:nvPr>
            <p:ph idx="1" type="body"/>
          </p:nvPr>
        </p:nvSpPr>
        <p:spPr>
          <a:xfrm>
            <a:off x="489100" y="933400"/>
            <a:ext cx="8229600" cy="3763800"/>
          </a:xfrm>
          <a:prstGeom prst="rect">
            <a:avLst/>
          </a:prstGeom>
          <a:noFill/>
          <a:ln>
            <a:noFill/>
          </a:ln>
        </p:spPr>
        <p:txBody>
          <a:bodyPr anchorCtr="0" anchor="t" bIns="45700" lIns="0" spcFirstLastPara="1" rIns="0" wrap="square" tIns="0">
            <a:normAutofit/>
          </a:bodyPr>
          <a:lstStyle/>
          <a:p>
            <a:pPr indent="-342900" lvl="0" marL="457200" rtl="0" algn="l">
              <a:lnSpc>
                <a:spcPct val="90000"/>
              </a:lnSpc>
              <a:spcBef>
                <a:spcPts val="1000"/>
              </a:spcBef>
              <a:spcAft>
                <a:spcPts val="0"/>
              </a:spcAft>
              <a:buSzPts val="1800"/>
              <a:buChar char="●"/>
            </a:pPr>
            <a:r>
              <a:rPr lang="en-US"/>
              <a:t>Coupling</a:t>
            </a:r>
            <a:endParaRPr/>
          </a:p>
          <a:p>
            <a:pPr indent="-342900" lvl="1" marL="914400" rtl="0" algn="l">
              <a:lnSpc>
                <a:spcPct val="90000"/>
              </a:lnSpc>
              <a:spcBef>
                <a:spcPts val="0"/>
              </a:spcBef>
              <a:spcAft>
                <a:spcPts val="0"/>
              </a:spcAft>
              <a:buSzPts val="1800"/>
              <a:buChar char="○"/>
            </a:pPr>
            <a:r>
              <a:rPr b="0" lang="en-US"/>
              <a:t>New ocean and ice components, providing a consistent atmosphere-ocean-ice-wave deterministic forecast</a:t>
            </a:r>
            <a:endParaRPr/>
          </a:p>
          <a:p>
            <a:pPr indent="-342900" lvl="1" marL="914400" rtl="0" algn="l">
              <a:lnSpc>
                <a:spcPct val="90000"/>
              </a:lnSpc>
              <a:spcBef>
                <a:spcPts val="0"/>
              </a:spcBef>
              <a:spcAft>
                <a:spcPts val="0"/>
              </a:spcAft>
              <a:buSzPts val="1800"/>
              <a:buChar char="○"/>
            </a:pPr>
            <a:r>
              <a:rPr b="0" lang="en-US"/>
              <a:t>Based on ECMWF, UKMet and ECCC, </a:t>
            </a:r>
            <a:r>
              <a:rPr i="1" lang="en-US"/>
              <a:t>possible</a:t>
            </a:r>
            <a:r>
              <a:rPr b="0" lang="en-US"/>
              <a:t> impact of coupling:</a:t>
            </a:r>
            <a:endParaRPr/>
          </a:p>
          <a:p>
            <a:pPr indent="-342900" lvl="2" marL="1371600" rtl="0" algn="l">
              <a:lnSpc>
                <a:spcPct val="90000"/>
              </a:lnSpc>
              <a:spcBef>
                <a:spcPts val="0"/>
              </a:spcBef>
              <a:spcAft>
                <a:spcPts val="0"/>
              </a:spcAft>
              <a:buSzPts val="1800"/>
              <a:buChar char="■"/>
            </a:pPr>
            <a:r>
              <a:rPr lang="en-US"/>
              <a:t>I</a:t>
            </a:r>
            <a:r>
              <a:rPr b="0" lang="en-US"/>
              <a:t>mprove general skill in the middle and upper troposphere </a:t>
            </a:r>
            <a:endParaRPr/>
          </a:p>
          <a:p>
            <a:pPr indent="-342900" lvl="2" marL="1371600" rtl="0" algn="l">
              <a:lnSpc>
                <a:spcPct val="90000"/>
              </a:lnSpc>
              <a:spcBef>
                <a:spcPts val="0"/>
              </a:spcBef>
              <a:spcAft>
                <a:spcPts val="0"/>
              </a:spcAft>
              <a:buSzPts val="1800"/>
              <a:buChar char="■"/>
            </a:pPr>
            <a:r>
              <a:rPr lang="en-US">
                <a:extLst>
                  <a:ext uri="http://customooxmlschemas.google.com/">
                    <go:slidesCustomData xmlns:go="http://customooxmlschemas.google.com/" textRoundtripDataId="21"/>
                  </a:ext>
                </a:extLst>
              </a:rPr>
              <a:t>L</a:t>
            </a:r>
            <a:r>
              <a:rPr b="0" lang="en-US">
                <a:extLst>
                  <a:ext uri="http://customooxmlschemas.google.com/">
                    <go:slidesCustomData xmlns:go="http://customooxmlschemas.google.com/" textRoundtripDataId="22"/>
                  </a:ext>
                </a:extLst>
              </a:rPr>
              <a:t>argest impacts to be in relation to tropical cyclones:</a:t>
            </a:r>
            <a:endParaRPr/>
          </a:p>
          <a:p>
            <a:pPr indent="-342900" lvl="3" marL="1828800" rtl="0" algn="l">
              <a:lnSpc>
                <a:spcPct val="90000"/>
              </a:lnSpc>
              <a:spcBef>
                <a:spcPts val="0"/>
              </a:spcBef>
              <a:spcAft>
                <a:spcPts val="0"/>
              </a:spcAft>
              <a:buSzPts val="1800"/>
              <a:buChar char="●"/>
            </a:pPr>
            <a:r>
              <a:rPr lang="en-US">
                <a:extLst>
                  <a:ext uri="http://customooxmlschemas.google.com/">
                    <go:slidesCustomData xmlns:go="http://customooxmlschemas.google.com/" textRoundtripDataId="23"/>
                  </a:ext>
                </a:extLst>
              </a:rPr>
              <a:t>T</a:t>
            </a:r>
            <a:r>
              <a:rPr b="0" lang="en-US">
                <a:extLst>
                  <a:ext uri="http://customooxmlschemas.google.com/">
                    <go:slidesCustomData xmlns:go="http://customooxmlschemas.google.com/" textRoundtripDataId="24"/>
                  </a:ext>
                </a:extLst>
              </a:rPr>
              <a:t>rack, central pressure, intensity, and false alarms</a:t>
            </a:r>
            <a:endParaRPr/>
          </a:p>
          <a:p>
            <a:pPr indent="-342900" lvl="3" marL="1828800" rtl="0" algn="l">
              <a:lnSpc>
                <a:spcPct val="90000"/>
              </a:lnSpc>
              <a:spcBef>
                <a:spcPts val="0"/>
              </a:spcBef>
              <a:spcAft>
                <a:spcPts val="0"/>
              </a:spcAft>
              <a:buSzPts val="1800"/>
              <a:buChar char="●"/>
            </a:pPr>
            <a:r>
              <a:rPr lang="en-US"/>
              <a:t>Note, there is no guarantee we will see this in GFSv17</a:t>
            </a:r>
            <a:endParaRPr/>
          </a:p>
        </p:txBody>
      </p:sp>
      <p:sp>
        <p:nvSpPr>
          <p:cNvPr id="127" name="Google Shape;127;g196a912a223_0_0"/>
          <p:cNvSpPr txBox="1"/>
          <p:nvPr/>
        </p:nvSpPr>
        <p:spPr>
          <a:xfrm>
            <a:off x="137575" y="3770875"/>
            <a:ext cx="88026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Buizza, R.,  et al. "IFS upgrade brings more seamless coupled forecasts." </a:t>
            </a:r>
            <a:r>
              <a:rPr b="0" i="1" lang="en-US" sz="800" u="none" cap="none" strike="noStrike">
                <a:solidFill>
                  <a:srgbClr val="000000"/>
                </a:solidFill>
                <a:latin typeface="Arial"/>
                <a:ea typeface="Arial"/>
                <a:cs typeface="Arial"/>
                <a:sym typeface="Arial"/>
              </a:rPr>
              <a:t>ECMWF Newsletter</a:t>
            </a:r>
            <a:r>
              <a:rPr b="0" i="0" lang="en-US" sz="800" u="none" cap="none" strike="noStrike">
                <a:solidFill>
                  <a:srgbClr val="000000"/>
                </a:solidFill>
                <a:latin typeface="Arial"/>
                <a:ea typeface="Arial"/>
                <a:cs typeface="Arial"/>
                <a:sym typeface="Arial"/>
              </a:rPr>
              <a:t> 156.10 (2018).</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Mogensen, K., et al. "Effects of ocean coupling on weather forecasts." </a:t>
            </a:r>
            <a:r>
              <a:rPr b="0" i="1" lang="en-US" sz="800" u="none" cap="none" strike="noStrike">
                <a:solidFill>
                  <a:srgbClr val="000000"/>
                </a:solidFill>
                <a:latin typeface="Arial"/>
                <a:ea typeface="Arial"/>
                <a:cs typeface="Arial"/>
                <a:sym typeface="Arial"/>
              </a:rPr>
              <a:t>ECMWF newsletter</a:t>
            </a:r>
            <a:r>
              <a:rPr b="0" i="0" lang="en-US" sz="800" u="none" cap="none" strike="noStrike">
                <a:solidFill>
                  <a:srgbClr val="000000"/>
                </a:solidFill>
                <a:latin typeface="Arial"/>
                <a:ea typeface="Arial"/>
                <a:cs typeface="Arial"/>
                <a:sym typeface="Arial"/>
              </a:rPr>
              <a:t> 156 (2018).</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Mogensen, K., L. Magnusson, J.-R. Bidlot &amp; F. Prates. Ocean coupling in tropical cyclone forecasts. </a:t>
            </a:r>
            <a:r>
              <a:rPr b="0" i="1" lang="en-US" sz="800" u="none" cap="none" strike="noStrike">
                <a:solidFill>
                  <a:srgbClr val="000000"/>
                </a:solidFill>
                <a:latin typeface="Arial"/>
                <a:ea typeface="Arial"/>
                <a:cs typeface="Arial"/>
                <a:sym typeface="Arial"/>
              </a:rPr>
              <a:t>ECMWF Newsletter</a:t>
            </a:r>
            <a:r>
              <a:rPr b="0" i="0" lang="en-US" sz="800" u="none" cap="none" strike="noStrike">
                <a:solidFill>
                  <a:srgbClr val="000000"/>
                </a:solidFill>
                <a:latin typeface="Arial"/>
                <a:ea typeface="Arial"/>
                <a:cs typeface="Arial"/>
                <a:sym typeface="Arial"/>
              </a:rPr>
              <a:t> No. 154 (2018).</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Vellinga, M., et al. (2020). Evaluating Benefits of Two-Way Ocean–Atmosphere Coupling for Global NWP Forecasts, </a:t>
            </a:r>
            <a:r>
              <a:rPr b="0" i="1" lang="en-US" sz="800" u="none" cap="none" strike="noStrike">
                <a:solidFill>
                  <a:srgbClr val="000000"/>
                </a:solidFill>
                <a:latin typeface="Arial"/>
                <a:ea typeface="Arial"/>
                <a:cs typeface="Arial"/>
                <a:sym typeface="Arial"/>
              </a:rPr>
              <a:t>Weather and Forecasting</a:t>
            </a:r>
            <a:r>
              <a:rPr b="0" i="0" lang="en-US" sz="800" u="none" cap="none" strike="noStrike">
                <a:solidFill>
                  <a:srgbClr val="000000"/>
                </a:solidFill>
                <a:latin typeface="Arial"/>
                <a:ea typeface="Arial"/>
                <a:cs typeface="Arial"/>
                <a:sym typeface="Arial"/>
              </a:rPr>
              <a:t>, </a:t>
            </a:r>
            <a:r>
              <a:rPr b="0" i="1" lang="en-US" sz="800" u="none" cap="none" strike="noStrike">
                <a:solidFill>
                  <a:srgbClr val="000000"/>
                </a:solidFill>
                <a:latin typeface="Arial"/>
                <a:ea typeface="Arial"/>
                <a:cs typeface="Arial"/>
                <a:sym typeface="Arial"/>
              </a:rPr>
              <a:t>35</a:t>
            </a:r>
            <a:r>
              <a:rPr b="0" i="0" lang="en-US" sz="800" u="none" cap="none" strike="noStrike">
                <a:solidFill>
                  <a:srgbClr val="000000"/>
                </a:solidFill>
                <a:latin typeface="Arial"/>
                <a:ea typeface="Arial"/>
                <a:cs typeface="Arial"/>
                <a:sym typeface="Arial"/>
              </a:rPr>
              <a:t>(5), 2127-2144. Retrieved Nov 3, 2022, from</a:t>
            </a:r>
            <a:r>
              <a:rPr b="0" i="0" lang="en-US" sz="800" u="none" cap="none" strike="noStrike">
                <a:solidFill>
                  <a:srgbClr val="000000"/>
                </a:solidFill>
                <a:uFill>
                  <a:noFill/>
                </a:uFill>
                <a:latin typeface="Arial"/>
                <a:ea typeface="Arial"/>
                <a:cs typeface="Arial"/>
                <a:sym typeface="Arial"/>
                <a:hlinkClick r:id="rId3">
                  <a:extLst>
                    <a:ext uri="{A12FA001-AC4F-418D-AE19-62706E023703}">
                      <ahyp:hlinkClr val="tx"/>
                    </a:ext>
                  </a:extLst>
                </a:hlinkClick>
              </a:rPr>
              <a:t> </a:t>
            </a:r>
            <a:r>
              <a:rPr b="0" i="0" lang="en-US" sz="800" u="sng" cap="none" strike="noStrike">
                <a:solidFill>
                  <a:srgbClr val="1155CC"/>
                </a:solidFill>
                <a:latin typeface="Arial"/>
                <a:ea typeface="Arial"/>
                <a:cs typeface="Arial"/>
                <a:sym typeface="Arial"/>
                <a:hlinkClick r:id="rId4">
                  <a:extLst>
                    <a:ext uri="{A12FA001-AC4F-418D-AE19-62706E023703}">
                      <ahyp:hlinkClr val="tx"/>
                    </a:ext>
                  </a:extLst>
                </a:hlinkClick>
              </a:rPr>
              <a:t>https://journals.ametsoc.org/view/journals/wefo/35/5/wafD200035.xml</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Smith, G. C.,  et al.  (2018). Impact of Coupling with an Ice–Ocean Model on Global Medium-Range NWP Forecast Skill, </a:t>
            </a:r>
            <a:r>
              <a:rPr b="0" i="1" lang="en-US" sz="800" u="none" cap="none" strike="noStrike">
                <a:solidFill>
                  <a:srgbClr val="000000"/>
                </a:solidFill>
                <a:latin typeface="Arial"/>
                <a:ea typeface="Arial"/>
                <a:cs typeface="Arial"/>
                <a:sym typeface="Arial"/>
              </a:rPr>
              <a:t>Monthly Weather Review</a:t>
            </a:r>
            <a:r>
              <a:rPr b="0" i="0" lang="en-US" sz="800" u="none" cap="none" strike="noStrike">
                <a:solidFill>
                  <a:srgbClr val="000000"/>
                </a:solidFill>
                <a:latin typeface="Arial"/>
                <a:ea typeface="Arial"/>
                <a:cs typeface="Arial"/>
                <a:sym typeface="Arial"/>
              </a:rPr>
              <a:t>, </a:t>
            </a:r>
            <a:r>
              <a:rPr b="0" i="1" lang="en-US" sz="800" u="none" cap="none" strike="noStrike">
                <a:solidFill>
                  <a:srgbClr val="000000"/>
                </a:solidFill>
                <a:latin typeface="Arial"/>
                <a:ea typeface="Arial"/>
                <a:cs typeface="Arial"/>
                <a:sym typeface="Arial"/>
              </a:rPr>
              <a:t>146</a:t>
            </a:r>
            <a:r>
              <a:rPr b="0" i="0" lang="en-US" sz="800" u="none" cap="none" strike="noStrike">
                <a:solidFill>
                  <a:srgbClr val="000000"/>
                </a:solidFill>
                <a:latin typeface="Arial"/>
                <a:ea typeface="Arial"/>
                <a:cs typeface="Arial"/>
                <a:sym typeface="Arial"/>
              </a:rPr>
              <a:t>(4), 1157-1180. Retrieved Nov 3, 2022, from</a:t>
            </a:r>
            <a:r>
              <a:rPr b="0" i="0" lang="en-US" sz="800" u="none" cap="none" strike="noStrike">
                <a:solidFill>
                  <a:srgbClr val="000000"/>
                </a:solidFill>
                <a:uFill>
                  <a:noFill/>
                </a:uFill>
                <a:latin typeface="Arial"/>
                <a:ea typeface="Arial"/>
                <a:cs typeface="Arial"/>
                <a:sym typeface="Arial"/>
                <a:hlinkClick r:id="rId5">
                  <a:extLst>
                    <a:ext uri="{A12FA001-AC4F-418D-AE19-62706E023703}">
                      <ahyp:hlinkClr val="tx"/>
                    </a:ext>
                  </a:extLst>
                </a:hlinkClick>
              </a:rPr>
              <a:t> </a:t>
            </a:r>
            <a:r>
              <a:rPr b="0" i="0" lang="en-US" sz="800" u="sng" cap="none" strike="noStrike">
                <a:solidFill>
                  <a:srgbClr val="1155CC"/>
                </a:solidFill>
                <a:latin typeface="Arial"/>
                <a:ea typeface="Arial"/>
                <a:cs typeface="Arial"/>
                <a:sym typeface="Arial"/>
                <a:hlinkClick r:id="rId6">
                  <a:extLst>
                    <a:ext uri="{A12FA001-AC4F-418D-AE19-62706E023703}">
                      <ahyp:hlinkClr val="tx"/>
                    </a:ext>
                  </a:extLst>
                </a:hlinkClick>
              </a:rPr>
              <a:t>https://journals.ametsoc.org/view/journals/mwre/146/4/mwr-d-17-0157.1.xml</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86ef1e4dee_0_105"/>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solidFill>
                  <a:schemeClr val="dk1"/>
                </a:solidFill>
              </a:rPr>
              <a:t>Weakly Coupled DA Overview</a:t>
            </a:r>
            <a:endParaRPr>
              <a:solidFill>
                <a:schemeClr val="dk1"/>
              </a:solidFill>
            </a:endParaRPr>
          </a:p>
        </p:txBody>
      </p:sp>
      <p:sp>
        <p:nvSpPr>
          <p:cNvPr id="133" name="Google Shape;133;g186ef1e4dee_0_105"/>
          <p:cNvSpPr txBox="1"/>
          <p:nvPr>
            <p:ph idx="1" type="body"/>
          </p:nvPr>
        </p:nvSpPr>
        <p:spPr>
          <a:xfrm>
            <a:off x="457200" y="945800"/>
            <a:ext cx="8229600" cy="3836400"/>
          </a:xfrm>
          <a:prstGeom prst="rect">
            <a:avLst/>
          </a:prstGeom>
          <a:noFill/>
          <a:ln>
            <a:noFill/>
          </a:ln>
        </p:spPr>
        <p:txBody>
          <a:bodyPr anchorCtr="0" anchor="t" bIns="45700" lIns="0" spcFirstLastPara="1" rIns="0" wrap="square" tIns="0">
            <a:normAutofit lnSpcReduction="20000"/>
          </a:bodyPr>
          <a:lstStyle/>
          <a:p>
            <a:pPr indent="-327977" lvl="0" marL="457200" rtl="0" algn="l">
              <a:lnSpc>
                <a:spcPct val="115000"/>
              </a:lnSpc>
              <a:spcBef>
                <a:spcPts val="1000"/>
              </a:spcBef>
              <a:spcAft>
                <a:spcPts val="0"/>
              </a:spcAft>
              <a:buSzPts val="1565"/>
              <a:buChar char="●"/>
            </a:pPr>
            <a:r>
              <a:rPr lang="en-US" sz="1750">
                <a:extLst>
                  <a:ext uri="http://customooxmlschemas.google.com/">
                    <go:slidesCustomData xmlns:go="http://customooxmlschemas.google.com/" textRoundtripDataId="25"/>
                  </a:ext>
                </a:extLst>
              </a:rPr>
              <a:t>Atmosphere</a:t>
            </a:r>
            <a:endParaRPr sz="1750"/>
          </a:p>
          <a:p>
            <a:pPr indent="-327976" lvl="1" marL="914400" rtl="0" algn="l">
              <a:lnSpc>
                <a:spcPct val="115000"/>
              </a:lnSpc>
              <a:spcBef>
                <a:spcPts val="0"/>
              </a:spcBef>
              <a:spcAft>
                <a:spcPts val="0"/>
              </a:spcAft>
              <a:buSzPts val="1565"/>
              <a:buChar char="○"/>
            </a:pPr>
            <a:r>
              <a:rPr lang="en-US" sz="1565"/>
              <a:t>GSI-based hybrid 4DEnVar deterministic analysis</a:t>
            </a:r>
            <a:endParaRPr sz="1565"/>
          </a:p>
          <a:p>
            <a:pPr indent="-327976" lvl="1" marL="914400" rtl="0" algn="l">
              <a:lnSpc>
                <a:spcPct val="115000"/>
              </a:lnSpc>
              <a:spcBef>
                <a:spcPts val="0"/>
              </a:spcBef>
              <a:spcAft>
                <a:spcPts val="0"/>
              </a:spcAft>
              <a:buSzPts val="1565"/>
              <a:buChar char="○"/>
            </a:pPr>
            <a:r>
              <a:rPr lang="en-US" sz="1565"/>
              <a:t>GSI-based 4D-LETKF ensemble analysis </a:t>
            </a:r>
            <a:endParaRPr sz="1565"/>
          </a:p>
          <a:p>
            <a:pPr indent="-327976" lvl="1" marL="914400" rtl="0" algn="l">
              <a:lnSpc>
                <a:spcPct val="115000"/>
              </a:lnSpc>
              <a:spcBef>
                <a:spcPts val="0"/>
              </a:spcBef>
              <a:spcAft>
                <a:spcPts val="0"/>
              </a:spcAft>
              <a:buSzPts val="1565"/>
              <a:buChar char="○"/>
            </a:pPr>
            <a:r>
              <a:rPr lang="en-US" sz="1565"/>
              <a:t>Additional early cycle ensemble analysis for GEFS initialization (if resources allow)</a:t>
            </a:r>
            <a:endParaRPr sz="1565"/>
          </a:p>
          <a:p>
            <a:pPr indent="-327977" lvl="0" marL="457200" rtl="0" algn="l">
              <a:lnSpc>
                <a:spcPct val="115000"/>
              </a:lnSpc>
              <a:spcBef>
                <a:spcPts val="0"/>
              </a:spcBef>
              <a:spcAft>
                <a:spcPts val="0"/>
              </a:spcAft>
              <a:buSzPts val="1565"/>
              <a:buChar char="●"/>
            </a:pPr>
            <a:r>
              <a:rPr lang="en-US" sz="1750"/>
              <a:t>Marine</a:t>
            </a:r>
            <a:endParaRPr sz="1750"/>
          </a:p>
          <a:p>
            <a:pPr indent="-327976" lvl="1" marL="914400" rtl="0" algn="l">
              <a:lnSpc>
                <a:spcPct val="115000"/>
              </a:lnSpc>
              <a:spcBef>
                <a:spcPts val="0"/>
              </a:spcBef>
              <a:spcAft>
                <a:spcPts val="0"/>
              </a:spcAft>
              <a:buSzPts val="1565"/>
              <a:buChar char="○"/>
            </a:pPr>
            <a:r>
              <a:rPr lang="en-US" sz="1565"/>
              <a:t>Sea-ice Ocean and Coupled Analysis (SOCA): ocean and sea ice are strongly coupled</a:t>
            </a:r>
            <a:endParaRPr sz="1565"/>
          </a:p>
          <a:p>
            <a:pPr indent="-327976" lvl="1" marL="914400" rtl="0" algn="l">
              <a:lnSpc>
                <a:spcPct val="115000"/>
              </a:lnSpc>
              <a:spcBef>
                <a:spcPts val="0"/>
              </a:spcBef>
              <a:spcAft>
                <a:spcPts val="0"/>
              </a:spcAft>
              <a:buSzPts val="1565"/>
              <a:buChar char="○"/>
            </a:pPr>
            <a:r>
              <a:rPr lang="en-US" sz="1565"/>
              <a:t>JEDI-based hybrid 3DEnVar for deterministic analysis</a:t>
            </a:r>
            <a:endParaRPr sz="1565"/>
          </a:p>
          <a:p>
            <a:pPr indent="-327976" lvl="1" marL="914400" rtl="0" algn="l">
              <a:lnSpc>
                <a:spcPct val="115000"/>
              </a:lnSpc>
              <a:spcBef>
                <a:spcPts val="0"/>
              </a:spcBef>
              <a:spcAft>
                <a:spcPts val="0"/>
              </a:spcAft>
              <a:buSzPts val="1565"/>
              <a:buChar char="○"/>
            </a:pPr>
            <a:r>
              <a:rPr lang="en-US" sz="1565"/>
              <a:t>JEDI-based 3D-LETKF for ensemble analysis</a:t>
            </a:r>
            <a:endParaRPr sz="1565"/>
          </a:p>
          <a:p>
            <a:pPr indent="-327977" lvl="0" marL="457200" rtl="0" algn="l">
              <a:lnSpc>
                <a:spcPct val="115000"/>
              </a:lnSpc>
              <a:spcBef>
                <a:spcPts val="0"/>
              </a:spcBef>
              <a:spcAft>
                <a:spcPts val="0"/>
              </a:spcAft>
              <a:buSzPts val="1565"/>
              <a:buChar char="●"/>
            </a:pPr>
            <a:r>
              <a:rPr lang="en-US" sz="1750"/>
              <a:t>Land</a:t>
            </a:r>
            <a:endParaRPr sz="1750"/>
          </a:p>
          <a:p>
            <a:pPr indent="-327976" lvl="1" marL="914400" rtl="0" algn="l">
              <a:lnSpc>
                <a:spcPct val="115000"/>
              </a:lnSpc>
              <a:spcBef>
                <a:spcPts val="0"/>
              </a:spcBef>
              <a:spcAft>
                <a:spcPts val="0"/>
              </a:spcAft>
              <a:buSzPts val="1565"/>
              <a:buChar char="○"/>
            </a:pPr>
            <a:r>
              <a:rPr lang="en-US" sz="1565"/>
              <a:t>JEDI-based 2D OI for snow</a:t>
            </a:r>
            <a:endParaRPr sz="1565"/>
          </a:p>
          <a:p>
            <a:pPr indent="-327976" lvl="1" marL="914400" rtl="0" algn="l">
              <a:lnSpc>
                <a:spcPct val="115000"/>
              </a:lnSpc>
              <a:spcBef>
                <a:spcPts val="0"/>
              </a:spcBef>
              <a:spcAft>
                <a:spcPts val="0"/>
              </a:spcAft>
              <a:buSzPts val="1565"/>
              <a:buChar char="○"/>
            </a:pPr>
            <a:r>
              <a:rPr lang="en-US" sz="1565"/>
              <a:t>Possible LETKF (GSI or JEDI) for </a:t>
            </a:r>
            <a:r>
              <a:rPr lang="en-US" sz="1565">
                <a:extLst>
                  <a:ext uri="http://customooxmlschemas.google.com/">
                    <go:slidesCustomData xmlns:go="http://customooxmlschemas.google.com/" textRoundtripDataId="26"/>
                  </a:ext>
                </a:extLst>
              </a:rPr>
              <a:t>soil</a:t>
            </a:r>
            <a:r>
              <a:rPr lang="en-US" sz="1565"/>
              <a:t> moisture and soil temperature</a:t>
            </a:r>
            <a:endParaRPr sz="1565"/>
          </a:p>
          <a:p>
            <a:pPr indent="-327977" lvl="0" marL="457200" rtl="0" algn="l">
              <a:lnSpc>
                <a:spcPct val="115000"/>
              </a:lnSpc>
              <a:spcBef>
                <a:spcPts val="0"/>
              </a:spcBef>
              <a:spcAft>
                <a:spcPts val="0"/>
              </a:spcAft>
              <a:buSzPts val="1565"/>
              <a:buChar char="●"/>
            </a:pPr>
            <a:r>
              <a:rPr lang="en-US" sz="1750"/>
              <a:t>Aerosol</a:t>
            </a:r>
            <a:endParaRPr sz="1750"/>
          </a:p>
          <a:p>
            <a:pPr indent="-327976" lvl="1" marL="914400" rtl="0" algn="l">
              <a:lnSpc>
                <a:spcPct val="115000"/>
              </a:lnSpc>
              <a:spcBef>
                <a:spcPts val="0"/>
              </a:spcBef>
              <a:spcAft>
                <a:spcPts val="0"/>
              </a:spcAft>
              <a:buSzPts val="1565"/>
              <a:buChar char="○"/>
            </a:pPr>
            <a:r>
              <a:rPr lang="en-US" sz="1565"/>
              <a:t>JEDI-based 3DVar</a:t>
            </a:r>
            <a:endParaRPr sz="1565"/>
          </a:p>
          <a:p>
            <a:pPr indent="-327976" lvl="1" marL="914400" rtl="0" algn="l">
              <a:lnSpc>
                <a:spcPct val="115000"/>
              </a:lnSpc>
              <a:spcBef>
                <a:spcPts val="0"/>
              </a:spcBef>
              <a:spcAft>
                <a:spcPts val="0"/>
              </a:spcAft>
              <a:buSzPts val="1565"/>
              <a:buChar char="○"/>
            </a:pPr>
            <a:r>
              <a:rPr lang="en-US" sz="1565"/>
              <a:t>Initializes central analysis only (no ensemble perturbations)</a:t>
            </a:r>
            <a:endParaRPr sz="1565"/>
          </a:p>
          <a:p>
            <a:pPr indent="-327976" lvl="1" marL="914400" rtl="0" algn="l">
              <a:lnSpc>
                <a:spcPct val="115000"/>
              </a:lnSpc>
              <a:spcBef>
                <a:spcPts val="0"/>
              </a:spcBef>
              <a:spcAft>
                <a:spcPts val="0"/>
              </a:spcAft>
              <a:buSzPts val="1565"/>
              <a:buChar char="○"/>
            </a:pPr>
            <a:r>
              <a:rPr lang="en-US" sz="1565"/>
              <a:t>Inclusion of aerosols is undecided for deterministic GFS forecast</a:t>
            </a:r>
            <a:endParaRPr sz="1565"/>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NOAA Colors">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Kathryn Olivieri</dc:creator>
</cp:coreProperties>
</file>