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DBCC76-4CDA-40FC-A934-E039ED150E17}">
  <a:tblStyle styleId="{5DDBCC76-4CDA-40FC-A934-E039ED150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146561f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146561f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2f1767ef25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2f1767ef25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58b9d7bb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58b9d7bb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58b9d7bb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58b9d7bb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31902e31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31902e31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1d410c3d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1d410c3d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2eeacea4d4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2eeacea4d4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580823706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580823706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58b9d7bbda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58b9d7bbda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2eeacea4d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2eeacea4d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58082370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58082370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d410c3dd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d410c3dd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58b9d7bb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58b9d7bb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scrub this one (like Jacob did)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2f1767ef2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2f1767ef2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58b9d7bbd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258b9d7bbd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eeacea4d4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eeacea4d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eeacea4d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eeacea4d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58b9d7bbd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58b9d7bbd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2eeacea4d4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2eeacea4d4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8b9d7bbd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58b9d7bbd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58b9d7bbd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58b9d7bbd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58b114112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58b114112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and Text">
  <p:cSld name="Basic Title and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28650" y="105522"/>
            <a:ext cx="7886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628650" y="817379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None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–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556775" y="4834327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24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3.png"/><Relationship Id="rId8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40.png"/><Relationship Id="rId5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39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6.png"/><Relationship Id="rId8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4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23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Current State of NOAA's Rapid Refresh Forecast System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Matthew E. Pyle</a:t>
            </a:r>
            <a:r>
              <a:rPr baseline="30000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Curtis R. Alexander</a:t>
            </a:r>
            <a:r>
              <a:rPr baseline="30000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Jacob R. Carley</a:t>
            </a:r>
            <a:r>
              <a:rPr baseline="30000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Stephen Weygandt</a:t>
            </a:r>
            <a:r>
              <a:rPr baseline="30000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endParaRPr baseline="30000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behalf of the wider RRFS team</a:t>
            </a:r>
            <a:endParaRPr i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NOAA/Environmental Modeling Center, College Park, MD</a:t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NOAA/Global Systems Laboratory, Boulder, CO</a:t>
            </a:r>
            <a:endParaRPr sz="1200"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99" y="3774178"/>
            <a:ext cx="487050" cy="4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550" y="3787800"/>
            <a:ext cx="487050" cy="4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5">
            <a:alphaModFix/>
          </a:blip>
          <a:srcRect b="0" l="0" r="54836" t="0"/>
          <a:stretch/>
        </p:blipFill>
        <p:spPr>
          <a:xfrm>
            <a:off x="3212950" y="3777622"/>
            <a:ext cx="548700" cy="47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4300" y="3767425"/>
            <a:ext cx="443200" cy="4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7">
            <a:alphaModFix/>
          </a:blip>
          <a:srcRect b="0" l="0" r="87047" t="0"/>
          <a:stretch/>
        </p:blipFill>
        <p:spPr>
          <a:xfrm>
            <a:off x="4591197" y="3843625"/>
            <a:ext cx="388629" cy="4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4950" y="4403501"/>
            <a:ext cx="813925" cy="4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9000" y="4457576"/>
            <a:ext cx="487050" cy="4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1925" y="4450150"/>
            <a:ext cx="548700" cy="39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3651" y="4456727"/>
            <a:ext cx="79842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57400" y="4367000"/>
            <a:ext cx="633808" cy="4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48750" y="3787125"/>
            <a:ext cx="487050" cy="47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13350" y="3822000"/>
            <a:ext cx="487050" cy="4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"/>
          <p:cNvSpPr txBox="1"/>
          <p:nvPr/>
        </p:nvSpPr>
        <p:spPr>
          <a:xfrm>
            <a:off x="4802500" y="2832725"/>
            <a:ext cx="24861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Get better GSL example...stats?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616100" y="390750"/>
            <a:ext cx="813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[Not yet in official RRFS Prototype System]</a:t>
            </a:r>
            <a:endParaRPr sz="1600"/>
          </a:p>
        </p:txBody>
      </p:sp>
      <p:pic>
        <p:nvPicPr>
          <p:cNvPr id="511" name="Google Shape;5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370" y="1201169"/>
            <a:ext cx="3657628" cy="347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88" y="1125160"/>
            <a:ext cx="3748710" cy="355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5344" y="1452672"/>
            <a:ext cx="3240479" cy="278730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7"/>
          <p:cNvSpPr txBox="1"/>
          <p:nvPr/>
        </p:nvSpPr>
        <p:spPr>
          <a:xfrm>
            <a:off x="6469620" y="881063"/>
            <a:ext cx="2136000" cy="34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GF scheme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462700" y="875825"/>
            <a:ext cx="2562600" cy="34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GF scheme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3370206" y="877824"/>
            <a:ext cx="2373300" cy="34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MRMS - observations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209550" y="0"/>
            <a:ext cx="858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Parameterized Deep Convection w/ Grell-Freitas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3622200" y="4678825"/>
            <a:ext cx="205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Lato"/>
                <a:ea typeface="Lato"/>
                <a:cs typeface="Lato"/>
                <a:sym typeface="Lato"/>
              </a:rPr>
              <a:t>figure </a:t>
            </a:r>
            <a:r>
              <a:rPr i="1" lang="en" sz="1600">
                <a:latin typeface="Lato"/>
                <a:ea typeface="Lato"/>
                <a:cs typeface="Lato"/>
                <a:sym typeface="Lato"/>
              </a:rPr>
              <a:t>courtesy of GSL</a:t>
            </a:r>
            <a:endParaRPr i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/>
          <p:nvPr/>
        </p:nvSpPr>
        <p:spPr>
          <a:xfrm>
            <a:off x="415275" y="91440"/>
            <a:ext cx="81213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</a:rPr>
              <a:t>Forecast ensemble considerations</a:t>
            </a:r>
            <a:endParaRPr b="1" sz="2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B45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0B459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24" name="Google Shape;524;p28"/>
          <p:cNvSpPr txBox="1"/>
          <p:nvPr/>
        </p:nvSpPr>
        <p:spPr>
          <a:xfrm>
            <a:off x="560550" y="654750"/>
            <a:ext cx="8022900" cy="3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Computational constraints will limit RRFSv1 to generating 6 members (5 ens members + deterministic run) per cycle, so it w</a:t>
            </a:r>
            <a:r>
              <a:rPr lang="en" sz="1800">
                <a:solidFill>
                  <a:schemeClr val="dk2"/>
                </a:solidFill>
              </a:rPr>
              <a:t>ill utilize members from previous cycle to generate a 12 member, time-lagged ensemble.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Single-physics or multi-physics configuration?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RRFS long term plan is to get to a single physics configuration, but possibly use multi physics for RRFSv1 to enhance ensemble spread.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Both options were run for evaluation during the 2023 HWT/SFE period.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Decision still to be made for RRFSv1 - options show differences in skill/spread/reliability space (and neither unambiguously better).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B459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500" y="580275"/>
            <a:ext cx="6760198" cy="368737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0" name="Google Shape;530;p29"/>
          <p:cNvPicPr preferRelativeResize="0"/>
          <p:nvPr/>
        </p:nvPicPr>
        <p:blipFill rotWithShape="1">
          <a:blip r:embed="rId4">
            <a:alphaModFix/>
          </a:blip>
          <a:srcRect b="48654" l="0" r="43265" t="0"/>
          <a:stretch/>
        </p:blipFill>
        <p:spPr>
          <a:xfrm>
            <a:off x="7223049" y="981431"/>
            <a:ext cx="1979523" cy="4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3046" y="1603180"/>
            <a:ext cx="1264974" cy="6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9"/>
          <p:cNvSpPr txBox="1"/>
          <p:nvPr/>
        </p:nvSpPr>
        <p:spPr>
          <a:xfrm>
            <a:off x="332500" y="0"/>
            <a:ext cx="6760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</a:rPr>
              <a:t>RRFS single/multi-physics ensemble comparison </a:t>
            </a:r>
            <a:endParaRPr b="1" sz="1700">
              <a:solidFill>
                <a:schemeClr val="accen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</a:rPr>
              <a:t>(12 member TL) - sensible weather</a:t>
            </a:r>
            <a:endParaRPr b="1" sz="1700">
              <a:solidFill>
                <a:schemeClr val="accent2"/>
              </a:solidFill>
            </a:endParaRPr>
          </a:p>
        </p:txBody>
      </p:sp>
      <p:sp>
        <p:nvSpPr>
          <p:cNvPr id="533" name="Google Shape;533;p29"/>
          <p:cNvSpPr txBox="1"/>
          <p:nvPr/>
        </p:nvSpPr>
        <p:spPr>
          <a:xfrm>
            <a:off x="1777250" y="4390100"/>
            <a:ext cx="4044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Figure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courtesy Jili Dong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4" name="Google Shape;534;p29"/>
          <p:cNvSpPr txBox="1"/>
          <p:nvPr/>
        </p:nvSpPr>
        <p:spPr>
          <a:xfrm>
            <a:off x="7144075" y="231850"/>
            <a:ext cx="18549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May 10 - June 29 (133 cycles)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5" name="Google Shape;535;p29"/>
          <p:cNvSpPr txBox="1"/>
          <p:nvPr/>
        </p:nvSpPr>
        <p:spPr>
          <a:xfrm>
            <a:off x="1673975" y="592500"/>
            <a:ext cx="1265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 m T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6" name="Google Shape;536;p29"/>
          <p:cNvSpPr txBox="1"/>
          <p:nvPr/>
        </p:nvSpPr>
        <p:spPr>
          <a:xfrm>
            <a:off x="4970625" y="592500"/>
            <a:ext cx="1265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 m Td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7" name="Google Shape;537;p29"/>
          <p:cNvSpPr txBox="1"/>
          <p:nvPr/>
        </p:nvSpPr>
        <p:spPr>
          <a:xfrm>
            <a:off x="5026775" y="3391075"/>
            <a:ext cx="1265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 m V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8" name="Google Shape;538;p29"/>
          <p:cNvSpPr txBox="1"/>
          <p:nvPr/>
        </p:nvSpPr>
        <p:spPr>
          <a:xfrm>
            <a:off x="1532250" y="3294825"/>
            <a:ext cx="1265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 m U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30"/>
          <p:cNvPicPr preferRelativeResize="0"/>
          <p:nvPr/>
        </p:nvPicPr>
        <p:blipFill rotWithShape="1">
          <a:blip r:embed="rId3">
            <a:alphaModFix/>
          </a:blip>
          <a:srcRect b="48654" l="0" r="43265" t="0"/>
          <a:stretch/>
        </p:blipFill>
        <p:spPr>
          <a:xfrm>
            <a:off x="6484574" y="1359256"/>
            <a:ext cx="1979523" cy="4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0"/>
          <p:cNvSpPr txBox="1"/>
          <p:nvPr/>
        </p:nvSpPr>
        <p:spPr>
          <a:xfrm>
            <a:off x="1794650" y="4267650"/>
            <a:ext cx="4044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Results courtesy of Jili Dong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30"/>
          <p:cNvSpPr txBox="1"/>
          <p:nvPr/>
        </p:nvSpPr>
        <p:spPr>
          <a:xfrm>
            <a:off x="6437850" y="609675"/>
            <a:ext cx="18225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May 10 - June 29 (133 cycles)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6" name="Google Shape;5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025" y="609675"/>
            <a:ext cx="4666528" cy="40443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7" name="Google Shape;54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7850" y="2146674"/>
            <a:ext cx="1946989" cy="5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0"/>
          <p:cNvSpPr txBox="1"/>
          <p:nvPr/>
        </p:nvSpPr>
        <p:spPr>
          <a:xfrm>
            <a:off x="473588" y="0"/>
            <a:ext cx="60294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</a:rPr>
              <a:t>RRFS single/multi-physics ensemble comparison </a:t>
            </a:r>
            <a:endParaRPr b="1" sz="1700">
              <a:solidFill>
                <a:schemeClr val="accen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</a:rPr>
              <a:t>(12 member TL) - simulated reflectivity reliability</a:t>
            </a:r>
            <a:endParaRPr b="1" sz="1700">
              <a:solidFill>
                <a:schemeClr val="accent2"/>
              </a:solidFill>
            </a:endParaRPr>
          </a:p>
        </p:txBody>
      </p:sp>
      <p:sp>
        <p:nvSpPr>
          <p:cNvPr id="549" name="Google Shape;549;p30"/>
          <p:cNvSpPr txBox="1"/>
          <p:nvPr/>
        </p:nvSpPr>
        <p:spPr>
          <a:xfrm>
            <a:off x="1690450" y="4747850"/>
            <a:ext cx="40443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Figure courtesy Jili Dong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30"/>
          <p:cNvSpPr txBox="1"/>
          <p:nvPr/>
        </p:nvSpPr>
        <p:spPr>
          <a:xfrm>
            <a:off x="1656975" y="989575"/>
            <a:ext cx="943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20 dBZ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p30"/>
          <p:cNvSpPr txBox="1"/>
          <p:nvPr/>
        </p:nvSpPr>
        <p:spPr>
          <a:xfrm>
            <a:off x="3903575" y="989575"/>
            <a:ext cx="943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30 dBZ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30"/>
          <p:cNvSpPr txBox="1"/>
          <p:nvPr/>
        </p:nvSpPr>
        <p:spPr>
          <a:xfrm>
            <a:off x="1582025" y="3086625"/>
            <a:ext cx="943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40 dBZ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30"/>
          <p:cNvSpPr txBox="1"/>
          <p:nvPr/>
        </p:nvSpPr>
        <p:spPr>
          <a:xfrm>
            <a:off x="3903575" y="3086625"/>
            <a:ext cx="943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50 dBZ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1"/>
          <p:cNvSpPr txBox="1"/>
          <p:nvPr/>
        </p:nvSpPr>
        <p:spPr>
          <a:xfrm>
            <a:off x="1012700" y="0"/>
            <a:ext cx="726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Summary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559" name="Google Shape;559;p31"/>
          <p:cNvSpPr txBox="1"/>
          <p:nvPr/>
        </p:nvSpPr>
        <p:spPr>
          <a:xfrm>
            <a:off x="79950" y="772850"/>
            <a:ext cx="88080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Tremendous progress has been made on the RRFS system, but work remains to get it to a place where stakeholders will be comfortable with it replacing HRRR and HREF (among other models) in NWS operations.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high precipitation bias and deficient RRFS ensemble performance on day two (noted in HWT/SFE results) are two critical items that must be improved.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been targeting a late 2024 implementation for RRFSv1, but addressing the issues listed above is likely to push the implementation date back into 2025.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</a:rPr>
              <a:t>QUESTIONS</a:t>
            </a:r>
            <a:r>
              <a:rPr b="1" lang="en" sz="2400">
                <a:solidFill>
                  <a:srgbClr val="0000FF"/>
                </a:solidFill>
              </a:rPr>
              <a:t>??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 txBox="1"/>
          <p:nvPr/>
        </p:nvSpPr>
        <p:spPr>
          <a:xfrm>
            <a:off x="737925" y="74875"/>
            <a:ext cx="7464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Supplemental slides</a:t>
            </a:r>
            <a:endParaRPr sz="24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"/>
          <p:cNvSpPr/>
          <p:nvPr/>
        </p:nvSpPr>
        <p:spPr>
          <a:xfrm>
            <a:off x="2194060" y="2417479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3"/>
          <p:cNvSpPr txBox="1"/>
          <p:nvPr/>
        </p:nvSpPr>
        <p:spPr>
          <a:xfrm rot="2416476">
            <a:off x="4161062" y="2488671"/>
            <a:ext cx="211153" cy="4411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-2264159">
            <a:off x="223892" y="1693957"/>
            <a:ext cx="1214659" cy="908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3"/>
          <p:cNvSpPr txBox="1"/>
          <p:nvPr/>
        </p:nvSpPr>
        <p:spPr>
          <a:xfrm rot="-2286190">
            <a:off x="107407" y="1127739"/>
            <a:ext cx="2285930" cy="2480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/>
              <a:t>  10 mbrs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(w/ TL) 60 </a:t>
            </a:r>
            <a:r>
              <a:rPr b="1" lang="en" sz="1200"/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573" name="Google Shape;573;p33"/>
          <p:cNvSpPr/>
          <p:nvPr/>
        </p:nvSpPr>
        <p:spPr>
          <a:xfrm rot="-2264159">
            <a:off x="1855579" y="1708814"/>
            <a:ext cx="1214659" cy="908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3"/>
          <p:cNvSpPr/>
          <p:nvPr/>
        </p:nvSpPr>
        <p:spPr>
          <a:xfrm rot="-2264159">
            <a:off x="3450153" y="1701897"/>
            <a:ext cx="1214659" cy="908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3"/>
          <p:cNvSpPr/>
          <p:nvPr/>
        </p:nvSpPr>
        <p:spPr>
          <a:xfrm rot="-2264159">
            <a:off x="5044728" y="1694979"/>
            <a:ext cx="1214659" cy="908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3"/>
          <p:cNvSpPr/>
          <p:nvPr/>
        </p:nvSpPr>
        <p:spPr>
          <a:xfrm rot="2649002">
            <a:off x="152359" y="2914606"/>
            <a:ext cx="1201224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 txBox="1"/>
          <p:nvPr/>
        </p:nvSpPr>
        <p:spPr>
          <a:xfrm rot="2730458">
            <a:off x="329916" y="2805181"/>
            <a:ext cx="1077461" cy="255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Determ 60 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578" name="Google Shape;578;p33"/>
          <p:cNvSpPr/>
          <p:nvPr/>
        </p:nvSpPr>
        <p:spPr>
          <a:xfrm rot="2649229">
            <a:off x="543831" y="2641456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 rot="2649229">
            <a:off x="807001" y="2653257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 rot="2649229">
            <a:off x="1070170" y="2665058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 txBox="1"/>
          <p:nvPr/>
        </p:nvSpPr>
        <p:spPr>
          <a:xfrm rot="-1766">
            <a:off x="1142129" y="2946347"/>
            <a:ext cx="116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 18 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 rot="2649229">
            <a:off x="1314441" y="2664157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3"/>
          <p:cNvSpPr/>
          <p:nvPr/>
        </p:nvSpPr>
        <p:spPr>
          <a:xfrm rot="2649229">
            <a:off x="1578781" y="2671145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3"/>
          <p:cNvSpPr/>
          <p:nvPr/>
        </p:nvSpPr>
        <p:spPr>
          <a:xfrm rot="2649002">
            <a:off x="1755838" y="2912728"/>
            <a:ext cx="1201224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3"/>
          <p:cNvSpPr txBox="1"/>
          <p:nvPr/>
        </p:nvSpPr>
        <p:spPr>
          <a:xfrm rot="2730519">
            <a:off x="1928372" y="2847378"/>
            <a:ext cx="1194775" cy="2552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Determ </a:t>
            </a:r>
            <a:r>
              <a:rPr b="1" lang="en" sz="1200"/>
              <a:t>60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586" name="Google Shape;586;p33"/>
          <p:cNvSpPr/>
          <p:nvPr/>
        </p:nvSpPr>
        <p:spPr>
          <a:xfrm rot="2649229">
            <a:off x="2147310" y="2639578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 rot="2649229">
            <a:off x="2410480" y="2651379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3"/>
          <p:cNvSpPr/>
          <p:nvPr/>
        </p:nvSpPr>
        <p:spPr>
          <a:xfrm rot="2649229">
            <a:off x="2673649" y="2663180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3"/>
          <p:cNvSpPr/>
          <p:nvPr/>
        </p:nvSpPr>
        <p:spPr>
          <a:xfrm rot="2649229">
            <a:off x="2917920" y="2662280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3"/>
          <p:cNvSpPr/>
          <p:nvPr/>
        </p:nvSpPr>
        <p:spPr>
          <a:xfrm rot="2649229">
            <a:off x="3182260" y="2669266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3"/>
          <p:cNvSpPr/>
          <p:nvPr/>
        </p:nvSpPr>
        <p:spPr>
          <a:xfrm rot="2649002">
            <a:off x="3359318" y="2910850"/>
            <a:ext cx="1201224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3"/>
          <p:cNvSpPr txBox="1"/>
          <p:nvPr/>
        </p:nvSpPr>
        <p:spPr>
          <a:xfrm rot="2730199">
            <a:off x="3402957" y="3144331"/>
            <a:ext cx="2028485" cy="255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Determ </a:t>
            </a:r>
            <a:r>
              <a:rPr b="1" lang="en" sz="1200"/>
              <a:t>60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593" name="Google Shape;593;p33"/>
          <p:cNvSpPr/>
          <p:nvPr/>
        </p:nvSpPr>
        <p:spPr>
          <a:xfrm rot="2649229">
            <a:off x="3750790" y="2637700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3"/>
          <p:cNvSpPr/>
          <p:nvPr/>
        </p:nvSpPr>
        <p:spPr>
          <a:xfrm rot="2649229">
            <a:off x="4013960" y="2649501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3"/>
          <p:cNvSpPr/>
          <p:nvPr/>
        </p:nvSpPr>
        <p:spPr>
          <a:xfrm rot="2649229">
            <a:off x="4277129" y="2661302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3"/>
          <p:cNvSpPr/>
          <p:nvPr/>
        </p:nvSpPr>
        <p:spPr>
          <a:xfrm rot="2649229">
            <a:off x="4521400" y="2660401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 rot="2649229">
            <a:off x="4785740" y="2667388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 rot="2649002">
            <a:off x="4962797" y="2908973"/>
            <a:ext cx="1201224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 rot="2728379">
            <a:off x="5135603" y="2823931"/>
            <a:ext cx="1130702" cy="255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Determ </a:t>
            </a:r>
            <a:r>
              <a:rPr b="1" lang="en" sz="1200"/>
              <a:t>60 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600" name="Google Shape;600;p33"/>
          <p:cNvSpPr/>
          <p:nvPr/>
        </p:nvSpPr>
        <p:spPr>
          <a:xfrm rot="2649229">
            <a:off x="5354270" y="2635822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3"/>
          <p:cNvSpPr/>
          <p:nvPr/>
        </p:nvSpPr>
        <p:spPr>
          <a:xfrm rot="2649229">
            <a:off x="5617440" y="2647623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3"/>
          <p:cNvSpPr/>
          <p:nvPr/>
        </p:nvSpPr>
        <p:spPr>
          <a:xfrm rot="2649229">
            <a:off x="5880609" y="2659424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3"/>
          <p:cNvSpPr/>
          <p:nvPr/>
        </p:nvSpPr>
        <p:spPr>
          <a:xfrm rot="2649229">
            <a:off x="6124879" y="2658523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3"/>
          <p:cNvSpPr/>
          <p:nvPr/>
        </p:nvSpPr>
        <p:spPr>
          <a:xfrm rot="2649229">
            <a:off x="6389220" y="2665511"/>
            <a:ext cx="488381" cy="924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3"/>
          <p:cNvSpPr/>
          <p:nvPr/>
        </p:nvSpPr>
        <p:spPr>
          <a:xfrm>
            <a:off x="2454165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3"/>
          <p:cNvSpPr/>
          <p:nvPr/>
        </p:nvSpPr>
        <p:spPr>
          <a:xfrm>
            <a:off x="2356433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3"/>
          <p:cNvSpPr txBox="1"/>
          <p:nvPr/>
        </p:nvSpPr>
        <p:spPr>
          <a:xfrm>
            <a:off x="2296600" y="2382838"/>
            <a:ext cx="223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3"/>
          <p:cNvSpPr/>
          <p:nvPr/>
        </p:nvSpPr>
        <p:spPr>
          <a:xfrm>
            <a:off x="583776" y="2139634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3"/>
          <p:cNvSpPr/>
          <p:nvPr/>
        </p:nvSpPr>
        <p:spPr>
          <a:xfrm>
            <a:off x="466213" y="2112741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3"/>
          <p:cNvSpPr/>
          <p:nvPr/>
        </p:nvSpPr>
        <p:spPr>
          <a:xfrm>
            <a:off x="584060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3"/>
          <p:cNvSpPr/>
          <p:nvPr/>
        </p:nvSpPr>
        <p:spPr>
          <a:xfrm>
            <a:off x="486329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3"/>
          <p:cNvSpPr txBox="1"/>
          <p:nvPr/>
        </p:nvSpPr>
        <p:spPr>
          <a:xfrm>
            <a:off x="448795" y="2386768"/>
            <a:ext cx="223200" cy="1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3"/>
          <p:cNvSpPr/>
          <p:nvPr/>
        </p:nvSpPr>
        <p:spPr>
          <a:xfrm>
            <a:off x="316903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3"/>
          <p:cNvSpPr/>
          <p:nvPr/>
        </p:nvSpPr>
        <p:spPr>
          <a:xfrm>
            <a:off x="219171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3"/>
          <p:cNvSpPr/>
          <p:nvPr/>
        </p:nvSpPr>
        <p:spPr>
          <a:xfrm>
            <a:off x="48457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3"/>
          <p:cNvSpPr txBox="1"/>
          <p:nvPr/>
        </p:nvSpPr>
        <p:spPr>
          <a:xfrm>
            <a:off x="1766006" y="2093405"/>
            <a:ext cx="247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33"/>
          <p:cNvCxnSpPr/>
          <p:nvPr/>
        </p:nvCxnSpPr>
        <p:spPr>
          <a:xfrm rot="10800000">
            <a:off x="316903" y="2253587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8" name="Google Shape;618;p33"/>
          <p:cNvCxnSpPr/>
          <p:nvPr/>
        </p:nvCxnSpPr>
        <p:spPr>
          <a:xfrm>
            <a:off x="245837" y="2253433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9" name="Google Shape;619;p33"/>
          <p:cNvSpPr/>
          <p:nvPr/>
        </p:nvSpPr>
        <p:spPr>
          <a:xfrm>
            <a:off x="851218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3"/>
          <p:cNvSpPr/>
          <p:nvPr/>
        </p:nvSpPr>
        <p:spPr>
          <a:xfrm>
            <a:off x="753486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3"/>
          <p:cNvSpPr txBox="1"/>
          <p:nvPr/>
        </p:nvSpPr>
        <p:spPr>
          <a:xfrm>
            <a:off x="722220" y="2384249"/>
            <a:ext cx="22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3"/>
          <p:cNvSpPr/>
          <p:nvPr/>
        </p:nvSpPr>
        <p:spPr>
          <a:xfrm>
            <a:off x="1118376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1020644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3"/>
          <p:cNvSpPr txBox="1"/>
          <p:nvPr/>
        </p:nvSpPr>
        <p:spPr>
          <a:xfrm>
            <a:off x="995646" y="2379168"/>
            <a:ext cx="2472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3"/>
          <p:cNvSpPr/>
          <p:nvPr/>
        </p:nvSpPr>
        <p:spPr>
          <a:xfrm>
            <a:off x="1385534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1287802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3"/>
          <p:cNvSpPr txBox="1"/>
          <p:nvPr/>
        </p:nvSpPr>
        <p:spPr>
          <a:xfrm>
            <a:off x="1269071" y="2384249"/>
            <a:ext cx="2733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1652692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3"/>
          <p:cNvSpPr/>
          <p:nvPr/>
        </p:nvSpPr>
        <p:spPr>
          <a:xfrm>
            <a:off x="1554960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3"/>
          <p:cNvSpPr txBox="1"/>
          <p:nvPr/>
        </p:nvSpPr>
        <p:spPr>
          <a:xfrm>
            <a:off x="1534919" y="2384249"/>
            <a:ext cx="22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3"/>
          <p:cNvSpPr/>
          <p:nvPr/>
        </p:nvSpPr>
        <p:spPr>
          <a:xfrm>
            <a:off x="1919849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3"/>
          <p:cNvSpPr/>
          <p:nvPr/>
        </p:nvSpPr>
        <p:spPr>
          <a:xfrm>
            <a:off x="1822117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3"/>
          <p:cNvSpPr txBox="1"/>
          <p:nvPr/>
        </p:nvSpPr>
        <p:spPr>
          <a:xfrm>
            <a:off x="1789647" y="2384249"/>
            <a:ext cx="247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3"/>
          <p:cNvSpPr/>
          <p:nvPr/>
        </p:nvSpPr>
        <p:spPr>
          <a:xfrm>
            <a:off x="2089275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3"/>
          <p:cNvSpPr txBox="1"/>
          <p:nvPr/>
        </p:nvSpPr>
        <p:spPr>
          <a:xfrm>
            <a:off x="2063073" y="2384249"/>
            <a:ext cx="247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3"/>
          <p:cNvSpPr/>
          <p:nvPr/>
        </p:nvSpPr>
        <p:spPr>
          <a:xfrm>
            <a:off x="2721323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2623591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3"/>
          <p:cNvSpPr txBox="1"/>
          <p:nvPr/>
        </p:nvSpPr>
        <p:spPr>
          <a:xfrm>
            <a:off x="2594397" y="2382838"/>
            <a:ext cx="223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3"/>
          <p:cNvSpPr/>
          <p:nvPr/>
        </p:nvSpPr>
        <p:spPr>
          <a:xfrm>
            <a:off x="2988480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3"/>
          <p:cNvSpPr/>
          <p:nvPr/>
        </p:nvSpPr>
        <p:spPr>
          <a:xfrm>
            <a:off x="2890748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3"/>
          <p:cNvSpPr txBox="1"/>
          <p:nvPr/>
        </p:nvSpPr>
        <p:spPr>
          <a:xfrm>
            <a:off x="2820985" y="2382838"/>
            <a:ext cx="223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3"/>
          <p:cNvSpPr/>
          <p:nvPr/>
        </p:nvSpPr>
        <p:spPr>
          <a:xfrm>
            <a:off x="3255638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3157906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3"/>
          <p:cNvSpPr txBox="1"/>
          <p:nvPr/>
        </p:nvSpPr>
        <p:spPr>
          <a:xfrm>
            <a:off x="3096790" y="2382838"/>
            <a:ext cx="223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3"/>
          <p:cNvSpPr/>
          <p:nvPr/>
        </p:nvSpPr>
        <p:spPr>
          <a:xfrm>
            <a:off x="3522796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3"/>
          <p:cNvSpPr/>
          <p:nvPr/>
        </p:nvSpPr>
        <p:spPr>
          <a:xfrm>
            <a:off x="3425064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3"/>
          <p:cNvSpPr txBox="1"/>
          <p:nvPr/>
        </p:nvSpPr>
        <p:spPr>
          <a:xfrm>
            <a:off x="3372594" y="2382838"/>
            <a:ext cx="223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3"/>
          <p:cNvSpPr/>
          <p:nvPr/>
        </p:nvSpPr>
        <p:spPr>
          <a:xfrm>
            <a:off x="3789954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3"/>
          <p:cNvSpPr/>
          <p:nvPr/>
        </p:nvSpPr>
        <p:spPr>
          <a:xfrm>
            <a:off x="3692222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3"/>
          <p:cNvSpPr txBox="1"/>
          <p:nvPr/>
        </p:nvSpPr>
        <p:spPr>
          <a:xfrm>
            <a:off x="3643159" y="2377475"/>
            <a:ext cx="2289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3"/>
          <p:cNvSpPr/>
          <p:nvPr/>
        </p:nvSpPr>
        <p:spPr>
          <a:xfrm>
            <a:off x="4057111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3959379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3"/>
          <p:cNvSpPr txBox="1"/>
          <p:nvPr/>
        </p:nvSpPr>
        <p:spPr>
          <a:xfrm>
            <a:off x="3925981" y="2377475"/>
            <a:ext cx="2289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3"/>
          <p:cNvSpPr/>
          <p:nvPr/>
        </p:nvSpPr>
        <p:spPr>
          <a:xfrm>
            <a:off x="4324269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3"/>
          <p:cNvSpPr/>
          <p:nvPr/>
        </p:nvSpPr>
        <p:spPr>
          <a:xfrm>
            <a:off x="4226537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3"/>
          <p:cNvSpPr txBox="1"/>
          <p:nvPr/>
        </p:nvSpPr>
        <p:spPr>
          <a:xfrm>
            <a:off x="4184683" y="2377475"/>
            <a:ext cx="2289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3"/>
          <p:cNvSpPr/>
          <p:nvPr/>
        </p:nvSpPr>
        <p:spPr>
          <a:xfrm>
            <a:off x="4591427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3"/>
          <p:cNvSpPr/>
          <p:nvPr/>
        </p:nvSpPr>
        <p:spPr>
          <a:xfrm>
            <a:off x="4493695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3"/>
          <p:cNvSpPr txBox="1"/>
          <p:nvPr/>
        </p:nvSpPr>
        <p:spPr>
          <a:xfrm>
            <a:off x="4443370" y="2377475"/>
            <a:ext cx="247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3"/>
          <p:cNvSpPr/>
          <p:nvPr/>
        </p:nvSpPr>
        <p:spPr>
          <a:xfrm>
            <a:off x="4858585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3"/>
          <p:cNvSpPr/>
          <p:nvPr/>
        </p:nvSpPr>
        <p:spPr>
          <a:xfrm>
            <a:off x="4760853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3"/>
          <p:cNvSpPr txBox="1"/>
          <p:nvPr/>
        </p:nvSpPr>
        <p:spPr>
          <a:xfrm>
            <a:off x="4707701" y="2387319"/>
            <a:ext cx="247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125742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3"/>
          <p:cNvSpPr/>
          <p:nvPr/>
        </p:nvSpPr>
        <p:spPr>
          <a:xfrm>
            <a:off x="5028011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3"/>
          <p:cNvSpPr txBox="1"/>
          <p:nvPr/>
        </p:nvSpPr>
        <p:spPr>
          <a:xfrm>
            <a:off x="4976589" y="2377475"/>
            <a:ext cx="247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3"/>
          <p:cNvSpPr/>
          <p:nvPr/>
        </p:nvSpPr>
        <p:spPr>
          <a:xfrm>
            <a:off x="5392900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/>
          <p:nvPr/>
        </p:nvSpPr>
        <p:spPr>
          <a:xfrm>
            <a:off x="5295168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3"/>
          <p:cNvSpPr txBox="1"/>
          <p:nvPr/>
        </p:nvSpPr>
        <p:spPr>
          <a:xfrm>
            <a:off x="5247193" y="2384390"/>
            <a:ext cx="247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3"/>
          <p:cNvSpPr/>
          <p:nvPr/>
        </p:nvSpPr>
        <p:spPr>
          <a:xfrm>
            <a:off x="5660058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3"/>
          <p:cNvSpPr/>
          <p:nvPr/>
        </p:nvSpPr>
        <p:spPr>
          <a:xfrm>
            <a:off x="5562326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3"/>
          <p:cNvSpPr txBox="1"/>
          <p:nvPr/>
        </p:nvSpPr>
        <p:spPr>
          <a:xfrm>
            <a:off x="5521241" y="2377898"/>
            <a:ext cx="247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3"/>
          <p:cNvSpPr/>
          <p:nvPr/>
        </p:nvSpPr>
        <p:spPr>
          <a:xfrm>
            <a:off x="5927216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3"/>
          <p:cNvSpPr/>
          <p:nvPr/>
        </p:nvSpPr>
        <p:spPr>
          <a:xfrm>
            <a:off x="5829484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3"/>
          <p:cNvSpPr txBox="1"/>
          <p:nvPr/>
        </p:nvSpPr>
        <p:spPr>
          <a:xfrm>
            <a:off x="5802184" y="2377898"/>
            <a:ext cx="247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>
            <a:off x="6194373" y="241299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3"/>
          <p:cNvSpPr/>
          <p:nvPr/>
        </p:nvSpPr>
        <p:spPr>
          <a:xfrm>
            <a:off x="6096642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3"/>
          <p:cNvSpPr txBox="1"/>
          <p:nvPr/>
        </p:nvSpPr>
        <p:spPr>
          <a:xfrm>
            <a:off x="6057439" y="2382838"/>
            <a:ext cx="2472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6363800" y="2399087"/>
            <a:ext cx="132600" cy="1197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3"/>
          <p:cNvSpPr txBox="1"/>
          <p:nvPr/>
        </p:nvSpPr>
        <p:spPr>
          <a:xfrm>
            <a:off x="6332381" y="2384390"/>
            <a:ext cx="247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/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3"/>
          <p:cNvSpPr/>
          <p:nvPr/>
        </p:nvSpPr>
        <p:spPr>
          <a:xfrm>
            <a:off x="313203" y="2138078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3"/>
          <p:cNvSpPr/>
          <p:nvPr/>
        </p:nvSpPr>
        <p:spPr>
          <a:xfrm>
            <a:off x="195639" y="2111186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33"/>
          <p:cNvCxnSpPr/>
          <p:nvPr/>
        </p:nvCxnSpPr>
        <p:spPr>
          <a:xfrm rot="10800000">
            <a:off x="587476" y="2255142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3" name="Google Shape;683;p33"/>
          <p:cNvCxnSpPr/>
          <p:nvPr/>
        </p:nvCxnSpPr>
        <p:spPr>
          <a:xfrm>
            <a:off x="516410" y="2254988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4" name="Google Shape;684;p33"/>
          <p:cNvSpPr/>
          <p:nvPr/>
        </p:nvSpPr>
        <p:spPr>
          <a:xfrm>
            <a:off x="1132280" y="2138042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3"/>
          <p:cNvSpPr/>
          <p:nvPr/>
        </p:nvSpPr>
        <p:spPr>
          <a:xfrm>
            <a:off x="1014716" y="2111150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33"/>
          <p:cNvCxnSpPr/>
          <p:nvPr/>
        </p:nvCxnSpPr>
        <p:spPr>
          <a:xfrm rot="10800000">
            <a:off x="865407" y="2251997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7" name="Google Shape;687;p33"/>
          <p:cNvCxnSpPr/>
          <p:nvPr/>
        </p:nvCxnSpPr>
        <p:spPr>
          <a:xfrm>
            <a:off x="794341" y="2251842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8" name="Google Shape;688;p33"/>
          <p:cNvSpPr/>
          <p:nvPr/>
        </p:nvSpPr>
        <p:spPr>
          <a:xfrm>
            <a:off x="861707" y="2136487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3"/>
          <p:cNvSpPr/>
          <p:nvPr/>
        </p:nvSpPr>
        <p:spPr>
          <a:xfrm>
            <a:off x="744143" y="2109595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3"/>
          <p:cNvCxnSpPr/>
          <p:nvPr/>
        </p:nvCxnSpPr>
        <p:spPr>
          <a:xfrm rot="10800000">
            <a:off x="1135980" y="2253552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1" name="Google Shape;691;p33"/>
          <p:cNvCxnSpPr/>
          <p:nvPr/>
        </p:nvCxnSpPr>
        <p:spPr>
          <a:xfrm>
            <a:off x="1064914" y="2253397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2" name="Google Shape;692;p33"/>
          <p:cNvSpPr/>
          <p:nvPr/>
        </p:nvSpPr>
        <p:spPr>
          <a:xfrm>
            <a:off x="1663550" y="2136452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3"/>
          <p:cNvSpPr/>
          <p:nvPr/>
        </p:nvSpPr>
        <p:spPr>
          <a:xfrm>
            <a:off x="1545986" y="2109560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33"/>
          <p:cNvCxnSpPr/>
          <p:nvPr/>
        </p:nvCxnSpPr>
        <p:spPr>
          <a:xfrm rot="10800000">
            <a:off x="1396677" y="2250406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5" name="Google Shape;695;p33"/>
          <p:cNvCxnSpPr/>
          <p:nvPr/>
        </p:nvCxnSpPr>
        <p:spPr>
          <a:xfrm>
            <a:off x="1325611" y="2250251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6" name="Google Shape;696;p33"/>
          <p:cNvSpPr/>
          <p:nvPr/>
        </p:nvSpPr>
        <p:spPr>
          <a:xfrm>
            <a:off x="1392977" y="2134897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3"/>
          <p:cNvSpPr/>
          <p:nvPr/>
        </p:nvSpPr>
        <p:spPr>
          <a:xfrm>
            <a:off x="1275413" y="2108004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33"/>
          <p:cNvCxnSpPr/>
          <p:nvPr/>
        </p:nvCxnSpPr>
        <p:spPr>
          <a:xfrm rot="10800000">
            <a:off x="1667250" y="2251961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9" name="Google Shape;699;p33"/>
          <p:cNvCxnSpPr/>
          <p:nvPr/>
        </p:nvCxnSpPr>
        <p:spPr>
          <a:xfrm>
            <a:off x="1596184" y="2251806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0" name="Google Shape;700;p33"/>
          <p:cNvSpPr/>
          <p:nvPr/>
        </p:nvSpPr>
        <p:spPr>
          <a:xfrm>
            <a:off x="2194820" y="2134861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3"/>
          <p:cNvSpPr/>
          <p:nvPr/>
        </p:nvSpPr>
        <p:spPr>
          <a:xfrm>
            <a:off x="2077256" y="2107969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33"/>
          <p:cNvCxnSpPr/>
          <p:nvPr/>
        </p:nvCxnSpPr>
        <p:spPr>
          <a:xfrm rot="10800000">
            <a:off x="1927947" y="2248815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03" name="Google Shape;703;p33"/>
          <p:cNvCxnSpPr/>
          <p:nvPr/>
        </p:nvCxnSpPr>
        <p:spPr>
          <a:xfrm>
            <a:off x="1856881" y="2248660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4" name="Google Shape;704;p33"/>
          <p:cNvSpPr/>
          <p:nvPr/>
        </p:nvSpPr>
        <p:spPr>
          <a:xfrm>
            <a:off x="1924247" y="2133306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3"/>
          <p:cNvSpPr/>
          <p:nvPr/>
        </p:nvSpPr>
        <p:spPr>
          <a:xfrm>
            <a:off x="1806683" y="2106413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33"/>
          <p:cNvCxnSpPr/>
          <p:nvPr/>
        </p:nvCxnSpPr>
        <p:spPr>
          <a:xfrm rot="10800000">
            <a:off x="2198520" y="2250370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07" name="Google Shape;707;p33"/>
          <p:cNvCxnSpPr/>
          <p:nvPr/>
        </p:nvCxnSpPr>
        <p:spPr>
          <a:xfrm>
            <a:off x="2127454" y="2250215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8" name="Google Shape;708;p33"/>
          <p:cNvSpPr/>
          <p:nvPr/>
        </p:nvSpPr>
        <p:spPr>
          <a:xfrm>
            <a:off x="2726090" y="2133271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3"/>
          <p:cNvSpPr/>
          <p:nvPr/>
        </p:nvSpPr>
        <p:spPr>
          <a:xfrm>
            <a:off x="2608527" y="2106378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33"/>
          <p:cNvCxnSpPr/>
          <p:nvPr/>
        </p:nvCxnSpPr>
        <p:spPr>
          <a:xfrm rot="10800000">
            <a:off x="2459217" y="2247224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1" name="Google Shape;711;p33"/>
          <p:cNvCxnSpPr/>
          <p:nvPr/>
        </p:nvCxnSpPr>
        <p:spPr>
          <a:xfrm>
            <a:off x="2388151" y="2247070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2" name="Google Shape;712;p33"/>
          <p:cNvSpPr/>
          <p:nvPr/>
        </p:nvSpPr>
        <p:spPr>
          <a:xfrm>
            <a:off x="2337954" y="2104823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33"/>
          <p:cNvCxnSpPr/>
          <p:nvPr/>
        </p:nvCxnSpPr>
        <p:spPr>
          <a:xfrm rot="10800000">
            <a:off x="2729790" y="2248779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4" name="Google Shape;714;p33"/>
          <p:cNvCxnSpPr/>
          <p:nvPr/>
        </p:nvCxnSpPr>
        <p:spPr>
          <a:xfrm>
            <a:off x="2658724" y="2248625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5" name="Google Shape;715;p33"/>
          <p:cNvSpPr/>
          <p:nvPr/>
        </p:nvSpPr>
        <p:spPr>
          <a:xfrm>
            <a:off x="3257361" y="2131679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3"/>
          <p:cNvSpPr/>
          <p:nvPr/>
        </p:nvSpPr>
        <p:spPr>
          <a:xfrm>
            <a:off x="3139797" y="2104787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33"/>
          <p:cNvCxnSpPr/>
          <p:nvPr/>
        </p:nvCxnSpPr>
        <p:spPr>
          <a:xfrm rot="10800000">
            <a:off x="2990487" y="2245634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8" name="Google Shape;718;p33"/>
          <p:cNvCxnSpPr/>
          <p:nvPr/>
        </p:nvCxnSpPr>
        <p:spPr>
          <a:xfrm>
            <a:off x="2919422" y="2245479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9" name="Google Shape;719;p33"/>
          <p:cNvSpPr/>
          <p:nvPr/>
        </p:nvSpPr>
        <p:spPr>
          <a:xfrm>
            <a:off x="2986788" y="2130124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3"/>
          <p:cNvSpPr/>
          <p:nvPr/>
        </p:nvSpPr>
        <p:spPr>
          <a:xfrm>
            <a:off x="2869224" y="2103232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p33"/>
          <p:cNvCxnSpPr/>
          <p:nvPr/>
        </p:nvCxnSpPr>
        <p:spPr>
          <a:xfrm rot="10800000">
            <a:off x="3261060" y="2247189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2" name="Google Shape;722;p33"/>
          <p:cNvCxnSpPr/>
          <p:nvPr/>
        </p:nvCxnSpPr>
        <p:spPr>
          <a:xfrm>
            <a:off x="3189995" y="2247034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3" name="Google Shape;723;p33"/>
          <p:cNvSpPr/>
          <p:nvPr/>
        </p:nvSpPr>
        <p:spPr>
          <a:xfrm>
            <a:off x="3788631" y="2130089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3"/>
          <p:cNvSpPr/>
          <p:nvPr/>
        </p:nvSpPr>
        <p:spPr>
          <a:xfrm>
            <a:off x="3671067" y="2103197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5" name="Google Shape;725;p33"/>
          <p:cNvCxnSpPr/>
          <p:nvPr/>
        </p:nvCxnSpPr>
        <p:spPr>
          <a:xfrm rot="10800000">
            <a:off x="3521757" y="2244043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6" name="Google Shape;726;p33"/>
          <p:cNvCxnSpPr/>
          <p:nvPr/>
        </p:nvCxnSpPr>
        <p:spPr>
          <a:xfrm>
            <a:off x="3450692" y="2243888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7" name="Google Shape;727;p33"/>
          <p:cNvSpPr/>
          <p:nvPr/>
        </p:nvSpPr>
        <p:spPr>
          <a:xfrm>
            <a:off x="3518058" y="2128534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3"/>
          <p:cNvSpPr/>
          <p:nvPr/>
        </p:nvSpPr>
        <p:spPr>
          <a:xfrm>
            <a:off x="3400494" y="2101641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Google Shape;729;p33"/>
          <p:cNvCxnSpPr/>
          <p:nvPr/>
        </p:nvCxnSpPr>
        <p:spPr>
          <a:xfrm rot="10800000">
            <a:off x="3792330" y="2245598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0" name="Google Shape;730;p33"/>
          <p:cNvCxnSpPr/>
          <p:nvPr/>
        </p:nvCxnSpPr>
        <p:spPr>
          <a:xfrm>
            <a:off x="3721265" y="2245443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1" name="Google Shape;731;p33"/>
          <p:cNvSpPr/>
          <p:nvPr/>
        </p:nvSpPr>
        <p:spPr>
          <a:xfrm>
            <a:off x="4319901" y="2128498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3"/>
          <p:cNvSpPr/>
          <p:nvPr/>
        </p:nvSpPr>
        <p:spPr>
          <a:xfrm>
            <a:off x="4202337" y="2101606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33"/>
          <p:cNvCxnSpPr/>
          <p:nvPr/>
        </p:nvCxnSpPr>
        <p:spPr>
          <a:xfrm rot="10800000">
            <a:off x="4053027" y="2242452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4" name="Google Shape;734;p33"/>
          <p:cNvCxnSpPr/>
          <p:nvPr/>
        </p:nvCxnSpPr>
        <p:spPr>
          <a:xfrm>
            <a:off x="3981962" y="2242297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5" name="Google Shape;735;p33"/>
          <p:cNvSpPr/>
          <p:nvPr/>
        </p:nvSpPr>
        <p:spPr>
          <a:xfrm>
            <a:off x="3931764" y="2100050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33"/>
          <p:cNvCxnSpPr/>
          <p:nvPr/>
        </p:nvCxnSpPr>
        <p:spPr>
          <a:xfrm rot="10800000">
            <a:off x="4323600" y="2244007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7" name="Google Shape;737;p33"/>
          <p:cNvCxnSpPr/>
          <p:nvPr/>
        </p:nvCxnSpPr>
        <p:spPr>
          <a:xfrm>
            <a:off x="4252535" y="2243852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8" name="Google Shape;738;p33"/>
          <p:cNvSpPr/>
          <p:nvPr/>
        </p:nvSpPr>
        <p:spPr>
          <a:xfrm>
            <a:off x="4851171" y="2126908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4733607" y="2100015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p33"/>
          <p:cNvCxnSpPr/>
          <p:nvPr/>
        </p:nvCxnSpPr>
        <p:spPr>
          <a:xfrm rot="10800000">
            <a:off x="4584297" y="2240861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1" name="Google Shape;741;p33"/>
          <p:cNvCxnSpPr/>
          <p:nvPr/>
        </p:nvCxnSpPr>
        <p:spPr>
          <a:xfrm>
            <a:off x="4513232" y="2240707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2" name="Google Shape;742;p33"/>
          <p:cNvSpPr/>
          <p:nvPr/>
        </p:nvSpPr>
        <p:spPr>
          <a:xfrm>
            <a:off x="4580598" y="2125352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3"/>
          <p:cNvSpPr/>
          <p:nvPr/>
        </p:nvSpPr>
        <p:spPr>
          <a:xfrm>
            <a:off x="4463034" y="2098460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33"/>
          <p:cNvCxnSpPr/>
          <p:nvPr/>
        </p:nvCxnSpPr>
        <p:spPr>
          <a:xfrm rot="10800000">
            <a:off x="4854870" y="2242416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5" name="Google Shape;745;p33"/>
          <p:cNvCxnSpPr/>
          <p:nvPr/>
        </p:nvCxnSpPr>
        <p:spPr>
          <a:xfrm>
            <a:off x="4783805" y="2242262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6" name="Google Shape;746;p33"/>
          <p:cNvSpPr/>
          <p:nvPr/>
        </p:nvSpPr>
        <p:spPr>
          <a:xfrm>
            <a:off x="5382441" y="2125316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3"/>
          <p:cNvSpPr/>
          <p:nvPr/>
        </p:nvSpPr>
        <p:spPr>
          <a:xfrm>
            <a:off x="5264877" y="2098424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8" name="Google Shape;748;p33"/>
          <p:cNvCxnSpPr/>
          <p:nvPr/>
        </p:nvCxnSpPr>
        <p:spPr>
          <a:xfrm rot="10800000">
            <a:off x="5115567" y="2239271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9" name="Google Shape;749;p33"/>
          <p:cNvCxnSpPr/>
          <p:nvPr/>
        </p:nvCxnSpPr>
        <p:spPr>
          <a:xfrm>
            <a:off x="5044502" y="2239116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0" name="Google Shape;750;p33"/>
          <p:cNvSpPr/>
          <p:nvPr/>
        </p:nvSpPr>
        <p:spPr>
          <a:xfrm>
            <a:off x="5111868" y="2123761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3"/>
          <p:cNvSpPr/>
          <p:nvPr/>
        </p:nvSpPr>
        <p:spPr>
          <a:xfrm>
            <a:off x="4994304" y="2096869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3"/>
          <p:cNvCxnSpPr/>
          <p:nvPr/>
        </p:nvCxnSpPr>
        <p:spPr>
          <a:xfrm rot="10800000">
            <a:off x="5386140" y="2240826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3" name="Google Shape;753;p33"/>
          <p:cNvCxnSpPr/>
          <p:nvPr/>
        </p:nvCxnSpPr>
        <p:spPr>
          <a:xfrm>
            <a:off x="5315075" y="2240671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4" name="Google Shape;754;p33"/>
          <p:cNvSpPr/>
          <p:nvPr/>
        </p:nvSpPr>
        <p:spPr>
          <a:xfrm>
            <a:off x="5913711" y="2123726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5796147" y="2096834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33"/>
          <p:cNvCxnSpPr/>
          <p:nvPr/>
        </p:nvCxnSpPr>
        <p:spPr>
          <a:xfrm rot="10800000">
            <a:off x="5646837" y="2237680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7" name="Google Shape;757;p33"/>
          <p:cNvCxnSpPr/>
          <p:nvPr/>
        </p:nvCxnSpPr>
        <p:spPr>
          <a:xfrm>
            <a:off x="5575772" y="2237525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8" name="Google Shape;758;p33"/>
          <p:cNvSpPr/>
          <p:nvPr/>
        </p:nvSpPr>
        <p:spPr>
          <a:xfrm>
            <a:off x="5643138" y="2122171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5525574" y="2095278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0" name="Google Shape;760;p33"/>
          <p:cNvCxnSpPr/>
          <p:nvPr/>
        </p:nvCxnSpPr>
        <p:spPr>
          <a:xfrm rot="10800000">
            <a:off x="5917410" y="2239235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1" name="Google Shape;761;p33"/>
          <p:cNvCxnSpPr/>
          <p:nvPr/>
        </p:nvCxnSpPr>
        <p:spPr>
          <a:xfrm>
            <a:off x="5846345" y="2239080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2" name="Google Shape;762;p33"/>
          <p:cNvSpPr/>
          <p:nvPr/>
        </p:nvSpPr>
        <p:spPr>
          <a:xfrm>
            <a:off x="6327417" y="2095243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3" name="Google Shape;763;p33"/>
          <p:cNvCxnSpPr/>
          <p:nvPr/>
        </p:nvCxnSpPr>
        <p:spPr>
          <a:xfrm rot="10800000">
            <a:off x="6178107" y="2236089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4" name="Google Shape;764;p33"/>
          <p:cNvCxnSpPr/>
          <p:nvPr/>
        </p:nvCxnSpPr>
        <p:spPr>
          <a:xfrm>
            <a:off x="6107042" y="2235934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5" name="Google Shape;765;p33"/>
          <p:cNvSpPr/>
          <p:nvPr/>
        </p:nvSpPr>
        <p:spPr>
          <a:xfrm>
            <a:off x="6174408" y="2120580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6056844" y="2093687"/>
            <a:ext cx="156000" cy="1410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7" name="Google Shape;767;p33"/>
          <p:cNvCxnSpPr/>
          <p:nvPr/>
        </p:nvCxnSpPr>
        <p:spPr>
          <a:xfrm rot="10800000">
            <a:off x="6448680" y="2237644"/>
            <a:ext cx="0" cy="1455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8" name="Google Shape;768;p33"/>
          <p:cNvCxnSpPr/>
          <p:nvPr/>
        </p:nvCxnSpPr>
        <p:spPr>
          <a:xfrm>
            <a:off x="6377615" y="2237489"/>
            <a:ext cx="0" cy="159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9" name="Google Shape;769;p33"/>
          <p:cNvSpPr/>
          <p:nvPr/>
        </p:nvSpPr>
        <p:spPr>
          <a:xfrm>
            <a:off x="47225" y="2143753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3"/>
          <p:cNvSpPr txBox="1"/>
          <p:nvPr/>
        </p:nvSpPr>
        <p:spPr>
          <a:xfrm rot="-1563">
            <a:off x="2742103" y="2946885"/>
            <a:ext cx="132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 18 </a:t>
            </a:r>
            <a:r>
              <a:rPr lang="en" sz="1100"/>
              <a:t>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 txBox="1"/>
          <p:nvPr/>
        </p:nvSpPr>
        <p:spPr>
          <a:xfrm rot="-1563">
            <a:off x="4342661" y="2946885"/>
            <a:ext cx="132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</a:t>
            </a:r>
            <a:r>
              <a:rPr lang="en" sz="1100"/>
              <a:t> 18 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 txBox="1"/>
          <p:nvPr/>
        </p:nvSpPr>
        <p:spPr>
          <a:xfrm rot="-1563">
            <a:off x="5943219" y="2946885"/>
            <a:ext cx="132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</a:t>
            </a:r>
            <a:r>
              <a:rPr lang="en" sz="1100"/>
              <a:t> 18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2460456" y="2135116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4054269" y="2122932"/>
            <a:ext cx="1947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6976872" y="1894018"/>
            <a:ext cx="219600" cy="2166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3"/>
          <p:cNvSpPr txBox="1"/>
          <p:nvPr/>
        </p:nvSpPr>
        <p:spPr>
          <a:xfrm>
            <a:off x="7321575" y="1714175"/>
            <a:ext cx="1626900" cy="57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~30 mem, 3 km DA ensemble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77" name="Google Shape;777;p33"/>
          <p:cNvSpPr/>
          <p:nvPr/>
        </p:nvSpPr>
        <p:spPr>
          <a:xfrm>
            <a:off x="6972645" y="2573750"/>
            <a:ext cx="223200" cy="2166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3"/>
          <p:cNvSpPr txBox="1"/>
          <p:nvPr/>
        </p:nvSpPr>
        <p:spPr>
          <a:xfrm>
            <a:off x="7324344" y="2413650"/>
            <a:ext cx="1627500" cy="57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deterministic control analysis</a:t>
            </a:r>
            <a:endParaRPr/>
          </a:p>
        </p:txBody>
      </p:sp>
      <p:sp>
        <p:nvSpPr>
          <p:cNvPr id="779" name="Google Shape;779;p33"/>
          <p:cNvSpPr txBox="1"/>
          <p:nvPr/>
        </p:nvSpPr>
        <p:spPr>
          <a:xfrm rot="-2285557">
            <a:off x="1723891" y="1126533"/>
            <a:ext cx="2285981" cy="255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/>
              <a:t>  10 mbrs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(w/ TL) 60 </a:t>
            </a:r>
            <a:r>
              <a:rPr b="1" lang="en" sz="1200"/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780" name="Google Shape;780;p33"/>
          <p:cNvSpPr txBox="1"/>
          <p:nvPr/>
        </p:nvSpPr>
        <p:spPr>
          <a:xfrm rot="-2285912">
            <a:off x="3286006" y="1126683"/>
            <a:ext cx="2286166" cy="255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/>
              <a:t>  10 mbrs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(w/ TL) 60 </a:t>
            </a:r>
            <a:r>
              <a:rPr b="1" lang="en" sz="1200"/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781" name="Google Shape;781;p33"/>
          <p:cNvSpPr txBox="1"/>
          <p:nvPr/>
        </p:nvSpPr>
        <p:spPr>
          <a:xfrm rot="-2285557">
            <a:off x="4914030" y="1126533"/>
            <a:ext cx="2285981" cy="255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/>
              <a:t>  10 mbrs </a:t>
            </a:r>
            <a:r>
              <a:rPr b="1" i="0" lang="en" sz="1200" u="none" cap="none" strike="noStrike">
                <a:solidFill>
                  <a:srgbClr val="000000"/>
                </a:solidFill>
              </a:rPr>
              <a:t>(w/ TL) 60 </a:t>
            </a:r>
            <a:r>
              <a:rPr b="1" lang="en" sz="1200"/>
              <a:t>h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782" name="Google Shape;782;p33"/>
          <p:cNvSpPr txBox="1"/>
          <p:nvPr/>
        </p:nvSpPr>
        <p:spPr>
          <a:xfrm>
            <a:off x="357450" y="92975"/>
            <a:ext cx="8852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100">
                <a:solidFill>
                  <a:schemeClr val="dk2"/>
                </a:solidFill>
              </a:rPr>
              <a:t>Anticipated </a:t>
            </a:r>
            <a:r>
              <a:rPr b="1" i="0" lang="en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RRFSv1 Forecast</a:t>
            </a:r>
            <a:r>
              <a:rPr b="1" lang="en" sz="2100">
                <a:solidFill>
                  <a:schemeClr val="dk2"/>
                </a:solidFill>
              </a:rPr>
              <a:t> Design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3"/>
          <p:cNvSpPr txBox="1"/>
          <p:nvPr/>
        </p:nvSpPr>
        <p:spPr>
          <a:xfrm>
            <a:off x="121975" y="2023038"/>
            <a:ext cx="3408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ato"/>
                <a:ea typeface="Lato"/>
                <a:cs typeface="Lato"/>
                <a:sym typeface="Lato"/>
              </a:rPr>
              <a:t>00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4" name="Google Shape;784;p33"/>
          <p:cNvSpPr txBox="1"/>
          <p:nvPr/>
        </p:nvSpPr>
        <p:spPr>
          <a:xfrm>
            <a:off x="1719225" y="2027474"/>
            <a:ext cx="340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ato"/>
                <a:ea typeface="Lato"/>
                <a:cs typeface="Lato"/>
                <a:sym typeface="Lato"/>
              </a:rPr>
              <a:t>06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5" name="Google Shape;785;p33"/>
          <p:cNvSpPr txBox="1"/>
          <p:nvPr/>
        </p:nvSpPr>
        <p:spPr>
          <a:xfrm>
            <a:off x="3313025" y="2023050"/>
            <a:ext cx="3408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ato"/>
                <a:ea typeface="Lato"/>
                <a:cs typeface="Lato"/>
                <a:sym typeface="Lato"/>
              </a:rPr>
              <a:t>12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6" name="Google Shape;786;p33"/>
          <p:cNvSpPr txBox="1"/>
          <p:nvPr/>
        </p:nvSpPr>
        <p:spPr>
          <a:xfrm>
            <a:off x="4906838" y="2023050"/>
            <a:ext cx="3408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ato"/>
                <a:ea typeface="Lato"/>
                <a:cs typeface="Lato"/>
                <a:sym typeface="Lato"/>
              </a:rPr>
              <a:t>18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4"/>
          <p:cNvSpPr txBox="1"/>
          <p:nvPr>
            <p:ph type="title"/>
          </p:nvPr>
        </p:nvSpPr>
        <p:spPr>
          <a:xfrm>
            <a:off x="485475" y="0"/>
            <a:ext cx="8039700" cy="5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</a:pPr>
            <a:r>
              <a:rPr lang="en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CLM Lake Model for the RRFS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792" name="Google Shape;792;p34"/>
          <p:cNvSpPr txBox="1"/>
          <p:nvPr/>
        </p:nvSpPr>
        <p:spPr>
          <a:xfrm>
            <a:off x="485475" y="548640"/>
            <a:ext cx="76041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The CLM code is committed to the UFS Repository, includes all modifications done for HRRR </a:t>
            </a:r>
            <a:endParaRPr sz="2100">
              <a:solidFill>
                <a:schemeClr val="dk2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The RRFS lake depth uses GLOBv3 data</a:t>
            </a:r>
            <a:endParaRPr sz="2100">
              <a:solidFill>
                <a:schemeClr val="dk2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i="0" lang="en" sz="2100" u="none" cap="none" strike="noStrike">
                <a:solidFill>
                  <a:schemeClr val="dk2"/>
                </a:solidFill>
              </a:rPr>
              <a:t>Cycling of lake variables has to be enabled and tested in RRFS configuration.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793" name="Google Shape;7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83" y="2571750"/>
            <a:ext cx="3600768" cy="205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34"/>
          <p:cNvSpPr txBox="1"/>
          <p:nvPr/>
        </p:nvSpPr>
        <p:spPr>
          <a:xfrm>
            <a:off x="4128025" y="2867025"/>
            <a:ext cx="4882500" cy="5232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To do: mask out the Great Lakes from the GLOBv3 lake mask (</a:t>
            </a:r>
            <a:r>
              <a:rPr b="1" lang="en"/>
              <a:t>GLs are</a:t>
            </a:r>
            <a:r>
              <a:rPr b="1" lang="en">
                <a:solidFill>
                  <a:srgbClr val="000000"/>
                </a:solidFill>
              </a:rPr>
              <a:t> being handled by FVCO</a:t>
            </a:r>
            <a:r>
              <a:rPr b="1" lang="en"/>
              <a:t>M in RRFS)</a:t>
            </a:r>
            <a:endParaRPr b="1"/>
          </a:p>
        </p:txBody>
      </p:sp>
      <p:sp>
        <p:nvSpPr>
          <p:cNvPr id="795" name="Google Shape;795;p34"/>
          <p:cNvSpPr txBox="1"/>
          <p:nvPr/>
        </p:nvSpPr>
        <p:spPr>
          <a:xfrm>
            <a:off x="4195825" y="3983825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Lato"/>
                <a:ea typeface="Lato"/>
                <a:cs typeface="Lato"/>
                <a:sym typeface="Lato"/>
              </a:rPr>
              <a:t>CLM Lake information courtesy of Tanya Smirnova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5"/>
          <p:cNvSpPr txBox="1"/>
          <p:nvPr>
            <p:ph type="title"/>
          </p:nvPr>
        </p:nvSpPr>
        <p:spPr>
          <a:xfrm>
            <a:off x="456600" y="-57223"/>
            <a:ext cx="8230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Updated Physics-Dynamics Coupling</a:t>
            </a:r>
            <a:endParaRPr sz="2400">
              <a:solidFill>
                <a:schemeClr val="accent2"/>
              </a:solidFill>
            </a:endParaRPr>
          </a:p>
        </p:txBody>
      </p:sp>
      <p:pic>
        <p:nvPicPr>
          <p:cNvPr id="801" name="Google Shape;8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24" y="602496"/>
            <a:ext cx="1836425" cy="18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029" y="602496"/>
            <a:ext cx="1836425" cy="18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9989" y="602496"/>
            <a:ext cx="1833488" cy="18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535" y="2606040"/>
            <a:ext cx="1836425" cy="18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21029" y="2606670"/>
            <a:ext cx="1837945" cy="183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6048" y="2606040"/>
            <a:ext cx="1835872" cy="183587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5"/>
          <p:cNvSpPr txBox="1"/>
          <p:nvPr/>
        </p:nvSpPr>
        <p:spPr>
          <a:xfrm>
            <a:off x="2838386" y="4366325"/>
            <a:ext cx="160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100"/>
              <a:t>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 frequency,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</a:t>
            </a:r>
            <a:r>
              <a:rPr lang="en" sz="1100"/>
              <a:t>s phys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  <p:sp>
        <p:nvSpPr>
          <p:cNvPr id="808" name="Google Shape;808;p35"/>
          <p:cNvSpPr txBox="1"/>
          <p:nvPr/>
        </p:nvSpPr>
        <p:spPr>
          <a:xfrm>
            <a:off x="460112" y="4366325"/>
            <a:ext cx="1700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/>
              <a:t>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 frequency,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/>
              <a:t>s phys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  <p:sp>
        <p:nvSpPr>
          <p:cNvPr id="809" name="Google Shape;809;p35"/>
          <p:cNvSpPr txBox="1"/>
          <p:nvPr/>
        </p:nvSpPr>
        <p:spPr>
          <a:xfrm>
            <a:off x="5096186" y="4366325"/>
            <a:ext cx="1601700" cy="4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100"/>
              <a:t>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 frequency,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72 </a:t>
            </a:r>
            <a:r>
              <a:rPr lang="en" sz="1100"/>
              <a:t>s phys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  <p:sp>
        <p:nvSpPr>
          <p:cNvPr id="810" name="Google Shape;810;p35"/>
          <p:cNvSpPr txBox="1"/>
          <p:nvPr/>
        </p:nvSpPr>
        <p:spPr>
          <a:xfrm>
            <a:off x="6836200" y="1417125"/>
            <a:ext cx="2124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FV3 coupling </a:t>
            </a:r>
            <a:r>
              <a:rPr lang="en" sz="1200"/>
              <a:t>leads to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significant sensitivity of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 to choice of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time-step</a:t>
            </a:r>
            <a:endParaRPr sz="1200"/>
          </a:p>
        </p:txBody>
      </p:sp>
      <p:sp>
        <p:nvSpPr>
          <p:cNvPr id="811" name="Google Shape;811;p35"/>
          <p:cNvSpPr txBox="1"/>
          <p:nvPr/>
        </p:nvSpPr>
        <p:spPr>
          <a:xfrm>
            <a:off x="6836200" y="476850"/>
            <a:ext cx="2046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Hovmoeller of maximum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 velocity over the convective region for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idealized splitting supercell</a:t>
            </a:r>
            <a:endParaRPr sz="1200"/>
          </a:p>
        </p:txBody>
      </p:sp>
      <p:sp>
        <p:nvSpPr>
          <p:cNvPr id="812" name="Google Shape;812;p35"/>
          <p:cNvSpPr txBox="1"/>
          <p:nvPr/>
        </p:nvSpPr>
        <p:spPr>
          <a:xfrm>
            <a:off x="6872950" y="2965750"/>
            <a:ext cx="19734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Modified FV3 coupling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greatly reduces sensitivity of solution to physics time-step</a:t>
            </a:r>
            <a:endParaRPr sz="1200"/>
          </a:p>
        </p:txBody>
      </p:sp>
      <p:sp>
        <p:nvSpPr>
          <p:cNvPr id="813" name="Google Shape;813;p35"/>
          <p:cNvSpPr txBox="1"/>
          <p:nvPr/>
        </p:nvSpPr>
        <p:spPr>
          <a:xfrm>
            <a:off x="2903328" y="4856550"/>
            <a:ext cx="3882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Acknowledge </a:t>
            </a:r>
            <a:r>
              <a:rPr b="0" i="1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Kevin Viner (EMC) for this work</a:t>
            </a:r>
            <a:endParaRPr i="1" sz="1100"/>
          </a:p>
        </p:txBody>
      </p:sp>
      <p:sp>
        <p:nvSpPr>
          <p:cNvPr id="814" name="Google Shape;814;p35"/>
          <p:cNvSpPr txBox="1"/>
          <p:nvPr/>
        </p:nvSpPr>
        <p:spPr>
          <a:xfrm>
            <a:off x="522073" y="2282200"/>
            <a:ext cx="1302000" cy="4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100">
                <a:solidFill>
                  <a:schemeClr val="dk2"/>
                </a:solidFill>
              </a:rPr>
              <a:t>s</a:t>
            </a:r>
            <a:r>
              <a:rPr lang="en" sz="1100"/>
              <a:t>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coupling/</a:t>
            </a:r>
            <a:r>
              <a:rPr lang="en" sz="1100"/>
              <a:t>phys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  <p:sp>
        <p:nvSpPr>
          <p:cNvPr id="815" name="Google Shape;815;p35"/>
          <p:cNvSpPr txBox="1"/>
          <p:nvPr/>
        </p:nvSpPr>
        <p:spPr>
          <a:xfrm>
            <a:off x="2771450" y="2225325"/>
            <a:ext cx="1302000" cy="4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</a:t>
            </a:r>
            <a:r>
              <a:rPr lang="en" sz="1100"/>
              <a:t>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coupling/</a:t>
            </a:r>
            <a:r>
              <a:rPr lang="en" sz="1100"/>
              <a:t>phys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  <p:sp>
        <p:nvSpPr>
          <p:cNvPr id="816" name="Google Shape;816;p35"/>
          <p:cNvSpPr txBox="1"/>
          <p:nvPr/>
        </p:nvSpPr>
        <p:spPr>
          <a:xfrm>
            <a:off x="5096184" y="2225313"/>
            <a:ext cx="1405500" cy="4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72 </a:t>
            </a:r>
            <a:r>
              <a:rPr lang="en" sz="1100"/>
              <a:t>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coupling/</a:t>
            </a:r>
            <a:r>
              <a:rPr lang="en" sz="1100"/>
              <a:t>phys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6"/>
          <p:cNvSpPr txBox="1"/>
          <p:nvPr>
            <p:ph type="title"/>
          </p:nvPr>
        </p:nvSpPr>
        <p:spPr>
          <a:xfrm>
            <a:off x="457200" y="-16275"/>
            <a:ext cx="82296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Possible introduction of </a:t>
            </a:r>
            <a:r>
              <a:rPr lang="en"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Subgrid Vertical Transport Scheme</a:t>
            </a:r>
            <a:endParaRPr sz="2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36"/>
          <p:cNvSpPr txBox="1"/>
          <p:nvPr/>
        </p:nvSpPr>
        <p:spPr>
          <a:xfrm>
            <a:off x="1657350" y="4772250"/>
            <a:ext cx="601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/>
              <a:t>Acknowledge JMA visiting scientist Sho Yokota and his JMA colleagues</a:t>
            </a:r>
            <a:endParaRPr i="1" sz="1300"/>
          </a:p>
        </p:txBody>
      </p:sp>
      <p:sp>
        <p:nvSpPr>
          <p:cNvPr id="823" name="Google Shape;823;p36"/>
          <p:cNvSpPr txBox="1"/>
          <p:nvPr/>
        </p:nvSpPr>
        <p:spPr>
          <a:xfrm>
            <a:off x="81450" y="1205225"/>
            <a:ext cx="3811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JMA and other centers have noticed challenges with excessive grid point storms in their modeling systems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address this, they have introduced a scheme to account for unresolved vertical transport of heat and moisture in deep convection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Known as The Leonard Term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EMC is exploring the </a:t>
            </a:r>
            <a:r>
              <a:rPr lang="en"/>
              <a:t>feasibility</a:t>
            </a:r>
            <a:r>
              <a:rPr lang="en"/>
              <a:t> of including this term into the UFS</a:t>
            </a:r>
            <a:endParaRPr/>
          </a:p>
        </p:txBody>
      </p:sp>
      <p:pic>
        <p:nvPicPr>
          <p:cNvPr id="824" name="Google Shape;8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775" y="1205225"/>
            <a:ext cx="5016051" cy="24501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5" name="Google Shape;8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0" y="3567612"/>
            <a:ext cx="3332550" cy="856086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36"/>
          <p:cNvSpPr txBox="1"/>
          <p:nvPr/>
        </p:nvSpPr>
        <p:spPr>
          <a:xfrm>
            <a:off x="4681275" y="3766650"/>
            <a:ext cx="400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obtained from presentation by Hiroshi Kusabiraki et al. (2021) demonstrating impact at JMA</a:t>
            </a:r>
            <a:endParaRPr sz="1200"/>
          </a:p>
        </p:txBody>
      </p:sp>
      <p:sp>
        <p:nvSpPr>
          <p:cNvPr id="827" name="Google Shape;827;p36"/>
          <p:cNvSpPr txBox="1"/>
          <p:nvPr/>
        </p:nvSpPr>
        <p:spPr>
          <a:xfrm>
            <a:off x="5674575" y="2093400"/>
            <a:ext cx="155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With Leonard term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1650" y="-51975"/>
            <a:ext cx="9144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Planned NWS regional CAM unification</a:t>
            </a:r>
            <a:endParaRPr b="1" sz="2400">
              <a:solidFill>
                <a:schemeClr val="accent2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400" y="3488475"/>
            <a:ext cx="1768200" cy="1403951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100" y="941175"/>
            <a:ext cx="2729363" cy="2218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938" y="897625"/>
            <a:ext cx="1947100" cy="22623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7512" y="994025"/>
            <a:ext cx="2602051" cy="21659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19"/>
          <p:cNvSpPr txBox="1"/>
          <p:nvPr/>
        </p:nvSpPr>
        <p:spPr>
          <a:xfrm>
            <a:off x="0" y="1304475"/>
            <a:ext cx="1285800" cy="91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Current operational CAMs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31925" y="3562725"/>
            <a:ext cx="2352300" cy="113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Single UFS-based system for future operations (RRFS)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1335024" y="2880360"/>
            <a:ext cx="607200" cy="289200"/>
          </a:xfrm>
          <a:prstGeom prst="rect">
            <a:avLst/>
          </a:prstGeom>
          <a:solidFill>
            <a:srgbClr val="0B4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ARW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096512" y="2935224"/>
            <a:ext cx="1326900" cy="229200"/>
          </a:xfrm>
          <a:prstGeom prst="rect">
            <a:avLst/>
          </a:prstGeom>
          <a:solidFill>
            <a:srgbClr val="0B4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NEMS-NMMB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080760" y="2880360"/>
            <a:ext cx="1164300" cy="289200"/>
          </a:xfrm>
          <a:prstGeom prst="rect">
            <a:avLst/>
          </a:prstGeom>
          <a:solidFill>
            <a:srgbClr val="0B4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ARW + FV3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4191400" y="4603225"/>
            <a:ext cx="531900" cy="289200"/>
          </a:xfrm>
          <a:prstGeom prst="rect">
            <a:avLst/>
          </a:prstGeom>
          <a:solidFill>
            <a:srgbClr val="0B4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FV3</a:t>
            </a:r>
            <a:endParaRPr b="1">
              <a:solidFill>
                <a:srgbClr val="FFFF00"/>
              </a:solidFill>
            </a:endParaRPr>
          </a:p>
        </p:txBody>
      </p:sp>
      <p:cxnSp>
        <p:nvCxnSpPr>
          <p:cNvPr id="159" name="Google Shape;159;p19"/>
          <p:cNvCxnSpPr/>
          <p:nvPr/>
        </p:nvCxnSpPr>
        <p:spPr>
          <a:xfrm>
            <a:off x="3146113" y="3159950"/>
            <a:ext cx="1023300" cy="541800"/>
          </a:xfrm>
          <a:prstGeom prst="straightConnector1">
            <a:avLst/>
          </a:prstGeom>
          <a:noFill/>
          <a:ln cap="flat" cmpd="sng" w="28575">
            <a:solidFill>
              <a:srgbClr val="323B4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19"/>
          <p:cNvCxnSpPr/>
          <p:nvPr/>
        </p:nvCxnSpPr>
        <p:spPr>
          <a:xfrm>
            <a:off x="5156500" y="3169225"/>
            <a:ext cx="3300" cy="291600"/>
          </a:xfrm>
          <a:prstGeom prst="straightConnector1">
            <a:avLst/>
          </a:prstGeom>
          <a:noFill/>
          <a:ln cap="flat" cmpd="sng" w="28575">
            <a:solidFill>
              <a:srgbClr val="323B4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19"/>
          <p:cNvCxnSpPr/>
          <p:nvPr/>
        </p:nvCxnSpPr>
        <p:spPr>
          <a:xfrm flipH="1">
            <a:off x="6013725" y="3169225"/>
            <a:ext cx="754800" cy="558600"/>
          </a:xfrm>
          <a:prstGeom prst="straightConnector1">
            <a:avLst/>
          </a:prstGeom>
          <a:noFill/>
          <a:ln cap="flat" cmpd="sng" w="28575">
            <a:solidFill>
              <a:srgbClr val="323B4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" name="Google Shape;162;p19"/>
          <p:cNvSpPr txBox="1"/>
          <p:nvPr/>
        </p:nvSpPr>
        <p:spPr>
          <a:xfrm>
            <a:off x="2021831" y="640625"/>
            <a:ext cx="1353900" cy="2892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RAP/</a:t>
            </a:r>
            <a:r>
              <a:rPr b="1" i="0" lang="en" sz="1400" u="none" cap="none" strike="noStrike">
                <a:solidFill>
                  <a:srgbClr val="000000"/>
                </a:solidFill>
              </a:rPr>
              <a:t>HRRR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665847" y="640625"/>
            <a:ext cx="1445400" cy="2925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</a:rPr>
              <a:t>HiResW</a:t>
            </a:r>
            <a:r>
              <a:rPr b="1" lang="en"/>
              <a:t>/HREF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442499" y="640625"/>
            <a:ext cx="1266000" cy="228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NAM+</a:t>
            </a:r>
            <a:r>
              <a:rPr b="1" i="0" lang="en" sz="1400" u="none" cap="none" strike="noStrike">
                <a:solidFill>
                  <a:srgbClr val="000000"/>
                </a:solidFill>
              </a:rPr>
              <a:t>Nests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2221992"/>
            <a:ext cx="6400801" cy="20352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3" name="Google Shape;8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" y="182880"/>
            <a:ext cx="6400801" cy="2036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4" name="Google Shape;834;p37"/>
          <p:cNvSpPr txBox="1"/>
          <p:nvPr/>
        </p:nvSpPr>
        <p:spPr>
          <a:xfrm>
            <a:off x="6902175" y="277400"/>
            <a:ext cx="21759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REFC 18 h fcst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18Z-00Z VTs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May-June 2023</a:t>
            </a:r>
            <a:endParaRPr sz="1800"/>
          </a:p>
        </p:txBody>
      </p:sp>
      <p:sp>
        <p:nvSpPr>
          <p:cNvPr id="835" name="Google Shape;835;p37"/>
          <p:cNvSpPr txBox="1"/>
          <p:nvPr/>
        </p:nvSpPr>
        <p:spPr>
          <a:xfrm>
            <a:off x="7846538" y="2506613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HRRR</a:t>
            </a:r>
            <a:endParaRPr/>
          </a:p>
        </p:txBody>
      </p:sp>
      <p:sp>
        <p:nvSpPr>
          <p:cNvPr id="836" name="Google Shape;836;p37"/>
          <p:cNvSpPr txBox="1"/>
          <p:nvPr/>
        </p:nvSpPr>
        <p:spPr>
          <a:xfrm>
            <a:off x="7846538" y="2236113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RRFS</a:t>
            </a:r>
            <a:endParaRPr/>
          </a:p>
        </p:txBody>
      </p:sp>
      <p:sp>
        <p:nvSpPr>
          <p:cNvPr id="837" name="Google Shape;837;p37"/>
          <p:cNvSpPr txBox="1"/>
          <p:nvPr/>
        </p:nvSpPr>
        <p:spPr>
          <a:xfrm rot="-5400000">
            <a:off x="43250" y="3037788"/>
            <a:ext cx="7692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bias</a:t>
            </a:r>
            <a:endParaRPr sz="2400"/>
          </a:p>
        </p:txBody>
      </p:sp>
      <p:sp>
        <p:nvSpPr>
          <p:cNvPr id="838" name="Google Shape;838;p37"/>
          <p:cNvSpPr txBox="1"/>
          <p:nvPr/>
        </p:nvSpPr>
        <p:spPr>
          <a:xfrm rot="-5400000">
            <a:off x="-410350" y="999150"/>
            <a:ext cx="1676400" cy="3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ETS/GSS</a:t>
            </a:r>
            <a:endParaRPr sz="2400"/>
          </a:p>
        </p:txBody>
      </p:sp>
      <p:sp>
        <p:nvSpPr>
          <p:cNvPr id="839" name="Google Shape;839;p37"/>
          <p:cNvSpPr txBox="1"/>
          <p:nvPr/>
        </p:nvSpPr>
        <p:spPr>
          <a:xfrm>
            <a:off x="6801850" y="3187025"/>
            <a:ext cx="2031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verif on 20 km grid</a:t>
            </a:r>
            <a:endParaRPr i="1"/>
          </a:p>
        </p:txBody>
      </p:sp>
      <p:cxnSp>
        <p:nvCxnSpPr>
          <p:cNvPr id="840" name="Google Shape;840;p37"/>
          <p:cNvCxnSpPr/>
          <p:nvPr/>
        </p:nvCxnSpPr>
        <p:spPr>
          <a:xfrm>
            <a:off x="6998675" y="2693387"/>
            <a:ext cx="7920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1" name="Google Shape;841;p37"/>
          <p:cNvCxnSpPr/>
          <p:nvPr/>
        </p:nvCxnSpPr>
        <p:spPr>
          <a:xfrm>
            <a:off x="6998675" y="2450112"/>
            <a:ext cx="792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2" name="Google Shape;842;p37"/>
          <p:cNvSpPr/>
          <p:nvPr/>
        </p:nvSpPr>
        <p:spPr>
          <a:xfrm rot="-554462">
            <a:off x="4595935" y="2310824"/>
            <a:ext cx="2017585" cy="929189"/>
          </a:xfrm>
          <a:prstGeom prst="ellipse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75" y="226525"/>
            <a:ext cx="3383280" cy="33832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8" name="Google Shape;848;p38"/>
          <p:cNvSpPr txBox="1"/>
          <p:nvPr/>
        </p:nvSpPr>
        <p:spPr>
          <a:xfrm>
            <a:off x="7022050" y="226525"/>
            <a:ext cx="1988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24 </a:t>
            </a:r>
            <a:r>
              <a:rPr lang="en" sz="2000"/>
              <a:t>h forecasts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00Z valid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May-June 2023</a:t>
            </a:r>
            <a:endParaRPr sz="2000"/>
          </a:p>
        </p:txBody>
      </p:sp>
      <p:cxnSp>
        <p:nvCxnSpPr>
          <p:cNvPr id="849" name="Google Shape;849;p38"/>
          <p:cNvCxnSpPr/>
          <p:nvPr/>
        </p:nvCxnSpPr>
        <p:spPr>
          <a:xfrm>
            <a:off x="7119638" y="2571738"/>
            <a:ext cx="639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0" name="Google Shape;850;p38"/>
          <p:cNvCxnSpPr/>
          <p:nvPr/>
        </p:nvCxnSpPr>
        <p:spPr>
          <a:xfrm>
            <a:off x="7126388" y="2209238"/>
            <a:ext cx="62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1" name="Google Shape;851;p38"/>
          <p:cNvSpPr txBox="1"/>
          <p:nvPr/>
        </p:nvSpPr>
        <p:spPr>
          <a:xfrm>
            <a:off x="7785513" y="2416938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HRRR</a:t>
            </a:r>
            <a:endParaRPr/>
          </a:p>
        </p:txBody>
      </p:sp>
      <p:sp>
        <p:nvSpPr>
          <p:cNvPr id="852" name="Google Shape;852;p38"/>
          <p:cNvSpPr txBox="1"/>
          <p:nvPr/>
        </p:nvSpPr>
        <p:spPr>
          <a:xfrm>
            <a:off x="7785525" y="1974500"/>
            <a:ext cx="721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RRFS</a:t>
            </a:r>
            <a:endParaRPr sz="1500"/>
          </a:p>
        </p:txBody>
      </p:sp>
      <p:cxnSp>
        <p:nvCxnSpPr>
          <p:cNvPr id="853" name="Google Shape;853;p38"/>
          <p:cNvCxnSpPr/>
          <p:nvPr/>
        </p:nvCxnSpPr>
        <p:spPr>
          <a:xfrm>
            <a:off x="8539738" y="2571738"/>
            <a:ext cx="639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54" name="Google Shape;854;p38"/>
          <p:cNvCxnSpPr/>
          <p:nvPr/>
        </p:nvCxnSpPr>
        <p:spPr>
          <a:xfrm>
            <a:off x="8546488" y="2161400"/>
            <a:ext cx="62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55" name="Google Shape;855;p38"/>
          <p:cNvSpPr txBox="1"/>
          <p:nvPr/>
        </p:nvSpPr>
        <p:spPr>
          <a:xfrm>
            <a:off x="2223350" y="1071800"/>
            <a:ext cx="8421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Temp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6" name="Google Shape;8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355" y="226525"/>
            <a:ext cx="3383280" cy="33832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7" name="Google Shape;857;p38"/>
          <p:cNvSpPr txBox="1"/>
          <p:nvPr/>
        </p:nvSpPr>
        <p:spPr>
          <a:xfrm>
            <a:off x="4792925" y="925275"/>
            <a:ext cx="8421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Wind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" name="Google Shape;862;p39"/>
          <p:cNvGraphicFramePr/>
          <p:nvPr/>
        </p:nvGraphicFramePr>
        <p:xfrm>
          <a:off x="499300" y="41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{5DDBCC76-4CDA-40FC-A934-E039ED150E17}</a:tableStyleId>
              </a:tblPr>
              <a:tblGrid>
                <a:gridCol w="736700"/>
                <a:gridCol w="1044650"/>
                <a:gridCol w="1001100"/>
                <a:gridCol w="626475"/>
                <a:gridCol w="710350"/>
                <a:gridCol w="1040225"/>
                <a:gridCol w="2252200"/>
              </a:tblGrid>
              <a:tr h="29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MP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PBL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sfc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lsm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Cu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IC/LBC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m1 (ctrl)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Thompson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MYNN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MYNN 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 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N/A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hybrid/GFS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  <a:tr h="44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m2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Thompson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H-EDMF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GFS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saSAS Shal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enkf1/GEFSm1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  <a:tr h="45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Thompson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TKE-EDMF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GFS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saSAS Shal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enkf2/GEFSm2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  <a:tr h="41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m4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NSSL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MYNN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MYNN</a:t>
                      </a:r>
                      <a:r>
                        <a:rPr baseline="30000" lang="en" sz="12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endParaRPr baseline="30000"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N/A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enkf5/GEFSm5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  <a:tr h="43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m5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NSSL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H-EDMF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GFS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saSAS Shal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enkf6/GEFSm6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  <a:tr h="58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NSSL</a:t>
                      </a:r>
                      <a:r>
                        <a:rPr baseline="30000" lang="en" sz="1200">
                          <a:solidFill>
                            <a:schemeClr val="dk2"/>
                          </a:solidFill>
                        </a:rPr>
                        <a:t>**</a:t>
                      </a:r>
                      <a:endParaRPr baseline="30000"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TKE-EDMF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GFS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RUC</a:t>
                      </a:r>
                      <a:r>
                        <a:rPr baseline="30000" lang="en" sz="1700">
                          <a:solidFill>
                            <a:schemeClr val="dk2"/>
                          </a:solidFill>
                        </a:rPr>
                        <a:t>*</a:t>
                      </a:r>
                      <a:endParaRPr baseline="30000" sz="17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saSAS Shal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RRFS enkf7/GEFSm7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863" name="Google Shape;863;p39"/>
          <p:cNvSpPr txBox="1"/>
          <p:nvPr/>
        </p:nvSpPr>
        <p:spPr>
          <a:xfrm>
            <a:off x="697800" y="3743150"/>
            <a:ext cx="52593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*: </a:t>
            </a:r>
            <a:r>
              <a:rPr lang="en" sz="1200"/>
              <a:t>Stochastic physics parameterization (SPP)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**: </a:t>
            </a:r>
            <a:r>
              <a:rPr lang="en" sz="1200"/>
              <a:t>parameter perturbation using Latin hypercube sampling with multidimensional uniformity (lhs-mdu)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SPP also applied to GWD, radiation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sppt and skeb are applied to all perturbed members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864" name="Google Shape;864;p39"/>
          <p:cNvSpPr txBox="1"/>
          <p:nvPr/>
        </p:nvSpPr>
        <p:spPr>
          <a:xfrm>
            <a:off x="1122950" y="0"/>
            <a:ext cx="60882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RRFS time-lagged, multi-physics membership during HWT period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513350" y="0"/>
            <a:ext cx="8023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</a:rPr>
              <a:t>A move toward UFS: RRFS</a:t>
            </a:r>
            <a:endParaRPr b="1" sz="2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B45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0B459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0" name="Google Shape;170;p20"/>
          <p:cNvSpPr txBox="1"/>
          <p:nvPr/>
        </p:nvSpPr>
        <p:spPr>
          <a:xfrm>
            <a:off x="513350" y="737925"/>
            <a:ext cx="79461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A bold plan to replace all CAM guidance with a </a:t>
            </a:r>
            <a:r>
              <a:rPr i="1" lang="en" sz="1900">
                <a:solidFill>
                  <a:schemeClr val="dk2"/>
                </a:solidFill>
              </a:rPr>
              <a:t>single North American domain</a:t>
            </a:r>
            <a:r>
              <a:rPr lang="en" sz="1900">
                <a:solidFill>
                  <a:schemeClr val="dk2"/>
                </a:solidFill>
              </a:rPr>
              <a:t> forecast ensemble running at 3 km grid spacing</a:t>
            </a:r>
            <a:endParaRPr sz="1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Hourly DA cycle, w/ a 3 km, ~30 mem ensemble for hybrid 3DEnVar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Forecasts to 60 h every 6 h (deterministic + forecast ensemble), with deterministic-only forecasts to 18 h for other cycles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Physics in deterministic RRFS broadly similar to those of the HRRR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65 vertical levels; 2 hPa model top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Subsumes all products and functionality from HRRR, NAM nest, HiresW, and HREF</a:t>
            </a:r>
            <a:endParaRPr i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3736152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3606091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3574775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3390005" y="1331021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/>
          <p:nvPr/>
        </p:nvSpPr>
        <p:spPr>
          <a:xfrm rot="2849196">
            <a:off x="1906599" y="1557630"/>
            <a:ext cx="356930" cy="1346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247041" y="882367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090588" y="838943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1045370" y="839162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247419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1117359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1086043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891886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0" y="91440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RRFSv1 Data Assimilation Cycling</a:t>
            </a:r>
            <a:endParaRPr b="0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761825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534639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730509" y="1280160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00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21"/>
          <p:cNvCxnSpPr/>
          <p:nvPr/>
        </p:nvCxnSpPr>
        <p:spPr>
          <a:xfrm rot="10800000">
            <a:off x="891886" y="1066123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2" name="Google Shape;192;p21"/>
          <p:cNvCxnSpPr/>
          <p:nvPr/>
        </p:nvCxnSpPr>
        <p:spPr>
          <a:xfrm>
            <a:off x="797313" y="1066126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3" name="Google Shape;193;p21"/>
          <p:cNvSpPr/>
          <p:nvPr/>
        </p:nvSpPr>
        <p:spPr>
          <a:xfrm>
            <a:off x="1602952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1472891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441576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958485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1828425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797109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2314019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2183958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2152642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2669552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2539491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2508175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3025085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2895024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2863709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3250557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3219242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4091685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3961623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3930308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4447217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4317157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4285842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4802751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4672690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4641375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158284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5028223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4996907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513818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5383757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5352441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869350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739289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5707974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224884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6094823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6063508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6580417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6450356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6419040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6935950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805890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6774573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7291483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7161422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7130107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7647016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7516955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7485640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8002550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7872489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7841173" y="1266431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8358083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8228022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8196706" y="1266431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8713615" y="132377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8583555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8552240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8939088" y="1301323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8907773" y="1266431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886963" y="87985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730509" y="836431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685292" y="836651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1"/>
          <p:cNvCxnSpPr/>
          <p:nvPr/>
        </p:nvCxnSpPr>
        <p:spPr>
          <a:xfrm rot="10800000">
            <a:off x="1251964" y="1068634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8" name="Google Shape;258;p21"/>
          <p:cNvCxnSpPr/>
          <p:nvPr/>
        </p:nvCxnSpPr>
        <p:spPr>
          <a:xfrm>
            <a:off x="1157391" y="1068637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9" name="Google Shape;259;p21"/>
          <p:cNvSpPr/>
          <p:nvPr/>
        </p:nvSpPr>
        <p:spPr>
          <a:xfrm>
            <a:off x="1976990" y="87979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1820536" y="836373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1775319" y="836594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21"/>
          <p:cNvCxnSpPr/>
          <p:nvPr/>
        </p:nvCxnSpPr>
        <p:spPr>
          <a:xfrm rot="10800000">
            <a:off x="1621834" y="1063555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3" name="Google Shape;263;p21"/>
          <p:cNvCxnSpPr/>
          <p:nvPr/>
        </p:nvCxnSpPr>
        <p:spPr>
          <a:xfrm>
            <a:off x="1527261" y="1063556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4" name="Google Shape;264;p21"/>
          <p:cNvSpPr/>
          <p:nvPr/>
        </p:nvSpPr>
        <p:spPr>
          <a:xfrm>
            <a:off x="1616912" y="877287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1460458" y="833862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415241" y="834083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1"/>
          <p:cNvCxnSpPr/>
          <p:nvPr/>
        </p:nvCxnSpPr>
        <p:spPr>
          <a:xfrm rot="10800000">
            <a:off x="1981913" y="1066066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8" name="Google Shape;268;p21"/>
          <p:cNvCxnSpPr/>
          <p:nvPr/>
        </p:nvCxnSpPr>
        <p:spPr>
          <a:xfrm>
            <a:off x="1887339" y="1066068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9" name="Google Shape;269;p21"/>
          <p:cNvSpPr/>
          <p:nvPr/>
        </p:nvSpPr>
        <p:spPr>
          <a:xfrm>
            <a:off x="2684003" y="877230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2527549" y="833805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2482332" y="834025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21"/>
          <p:cNvCxnSpPr/>
          <p:nvPr/>
        </p:nvCxnSpPr>
        <p:spPr>
          <a:xfrm rot="10800000">
            <a:off x="2328848" y="1060985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21"/>
          <p:cNvCxnSpPr/>
          <p:nvPr/>
        </p:nvCxnSpPr>
        <p:spPr>
          <a:xfrm>
            <a:off x="2234274" y="1060988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4" name="Google Shape;274;p21"/>
          <p:cNvSpPr/>
          <p:nvPr/>
        </p:nvSpPr>
        <p:spPr>
          <a:xfrm>
            <a:off x="2323925" y="87471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2167471" y="831294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2122254" y="831514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1"/>
          <p:cNvCxnSpPr/>
          <p:nvPr/>
        </p:nvCxnSpPr>
        <p:spPr>
          <a:xfrm rot="10800000">
            <a:off x="2688926" y="1063497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p21"/>
          <p:cNvCxnSpPr/>
          <p:nvPr/>
        </p:nvCxnSpPr>
        <p:spPr>
          <a:xfrm>
            <a:off x="2594353" y="1063500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21"/>
          <p:cNvSpPr/>
          <p:nvPr/>
        </p:nvSpPr>
        <p:spPr>
          <a:xfrm>
            <a:off x="3391017" y="874661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3234563" y="831236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3189346" y="831457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21"/>
          <p:cNvCxnSpPr/>
          <p:nvPr/>
        </p:nvCxnSpPr>
        <p:spPr>
          <a:xfrm rot="10800000">
            <a:off x="3035861" y="1058417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3" name="Google Shape;283;p21"/>
          <p:cNvCxnSpPr/>
          <p:nvPr/>
        </p:nvCxnSpPr>
        <p:spPr>
          <a:xfrm>
            <a:off x="2941288" y="1058419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4" name="Google Shape;284;p21"/>
          <p:cNvSpPr/>
          <p:nvPr/>
        </p:nvSpPr>
        <p:spPr>
          <a:xfrm>
            <a:off x="3030938" y="872149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2874485" y="828725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2829267" y="828945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21"/>
          <p:cNvCxnSpPr/>
          <p:nvPr/>
        </p:nvCxnSpPr>
        <p:spPr>
          <a:xfrm rot="10800000">
            <a:off x="3395939" y="1060929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3301366" y="1060930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21"/>
          <p:cNvSpPr/>
          <p:nvPr/>
        </p:nvSpPr>
        <p:spPr>
          <a:xfrm>
            <a:off x="4098030" y="872092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3941576" y="828667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3896359" y="828888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21"/>
          <p:cNvCxnSpPr/>
          <p:nvPr/>
        </p:nvCxnSpPr>
        <p:spPr>
          <a:xfrm rot="10800000">
            <a:off x="3742875" y="1055848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3" name="Google Shape;293;p21"/>
          <p:cNvCxnSpPr/>
          <p:nvPr/>
        </p:nvCxnSpPr>
        <p:spPr>
          <a:xfrm>
            <a:off x="3648300" y="1055851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4" name="Google Shape;294;p21"/>
          <p:cNvSpPr/>
          <p:nvPr/>
        </p:nvSpPr>
        <p:spPr>
          <a:xfrm>
            <a:off x="3737952" y="869581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3581498" y="826155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3536281" y="826376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21"/>
          <p:cNvCxnSpPr/>
          <p:nvPr/>
        </p:nvCxnSpPr>
        <p:spPr>
          <a:xfrm rot="10800000">
            <a:off x="4102953" y="1058359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8" name="Google Shape;298;p21"/>
          <p:cNvCxnSpPr/>
          <p:nvPr/>
        </p:nvCxnSpPr>
        <p:spPr>
          <a:xfrm>
            <a:off x="4008379" y="1058362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9" name="Google Shape;299;p21"/>
          <p:cNvSpPr/>
          <p:nvPr/>
        </p:nvSpPr>
        <p:spPr>
          <a:xfrm>
            <a:off x="4805043" y="86952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4648590" y="826099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4603372" y="826319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21"/>
          <p:cNvCxnSpPr/>
          <p:nvPr/>
        </p:nvCxnSpPr>
        <p:spPr>
          <a:xfrm rot="10800000">
            <a:off x="4449888" y="1053280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3" name="Google Shape;303;p21"/>
          <p:cNvCxnSpPr/>
          <p:nvPr/>
        </p:nvCxnSpPr>
        <p:spPr>
          <a:xfrm>
            <a:off x="4355315" y="1053282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21"/>
          <p:cNvSpPr/>
          <p:nvPr/>
        </p:nvSpPr>
        <p:spPr>
          <a:xfrm>
            <a:off x="4444965" y="867012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4288511" y="823587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4243294" y="823808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21"/>
          <p:cNvCxnSpPr/>
          <p:nvPr/>
        </p:nvCxnSpPr>
        <p:spPr>
          <a:xfrm rot="10800000">
            <a:off x="4809966" y="1055791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8" name="Google Shape;308;p21"/>
          <p:cNvCxnSpPr/>
          <p:nvPr/>
        </p:nvCxnSpPr>
        <p:spPr>
          <a:xfrm>
            <a:off x="4715393" y="1055793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9" name="Google Shape;309;p21"/>
          <p:cNvSpPr/>
          <p:nvPr/>
        </p:nvSpPr>
        <p:spPr>
          <a:xfrm>
            <a:off x="5512057" y="866954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5355603" y="823530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5310386" y="823750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21"/>
          <p:cNvCxnSpPr/>
          <p:nvPr/>
        </p:nvCxnSpPr>
        <p:spPr>
          <a:xfrm rot="10800000">
            <a:off x="5156902" y="1050711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3" name="Google Shape;313;p21"/>
          <p:cNvCxnSpPr/>
          <p:nvPr/>
        </p:nvCxnSpPr>
        <p:spPr>
          <a:xfrm>
            <a:off x="5062328" y="1050713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4" name="Google Shape;314;p21"/>
          <p:cNvSpPr/>
          <p:nvPr/>
        </p:nvSpPr>
        <p:spPr>
          <a:xfrm>
            <a:off x="5151979" y="864443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4995525" y="821019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 txBox="1"/>
          <p:nvPr/>
        </p:nvSpPr>
        <p:spPr>
          <a:xfrm>
            <a:off x="4950308" y="821239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 rot="10800000">
            <a:off x="5516980" y="1053222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8" name="Google Shape;318;p21"/>
          <p:cNvCxnSpPr/>
          <p:nvPr/>
        </p:nvCxnSpPr>
        <p:spPr>
          <a:xfrm>
            <a:off x="5422406" y="1053225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9" name="Google Shape;319;p21"/>
          <p:cNvSpPr/>
          <p:nvPr/>
        </p:nvSpPr>
        <p:spPr>
          <a:xfrm>
            <a:off x="6219070" y="86438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6062616" y="820961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6017399" y="821182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1"/>
          <p:cNvCxnSpPr/>
          <p:nvPr/>
        </p:nvCxnSpPr>
        <p:spPr>
          <a:xfrm rot="10800000">
            <a:off x="5863915" y="1048143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3" name="Google Shape;323;p21"/>
          <p:cNvCxnSpPr/>
          <p:nvPr/>
        </p:nvCxnSpPr>
        <p:spPr>
          <a:xfrm>
            <a:off x="5769342" y="1048144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21"/>
          <p:cNvSpPr/>
          <p:nvPr/>
        </p:nvSpPr>
        <p:spPr>
          <a:xfrm>
            <a:off x="5858992" y="861874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5702538" y="818450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5657321" y="818671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21"/>
          <p:cNvCxnSpPr/>
          <p:nvPr/>
        </p:nvCxnSpPr>
        <p:spPr>
          <a:xfrm rot="10800000">
            <a:off x="6223993" y="1050654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8" name="Google Shape;328;p21"/>
          <p:cNvCxnSpPr/>
          <p:nvPr/>
        </p:nvCxnSpPr>
        <p:spPr>
          <a:xfrm>
            <a:off x="6129420" y="1050656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" name="Google Shape;329;p21"/>
          <p:cNvSpPr/>
          <p:nvPr/>
        </p:nvSpPr>
        <p:spPr>
          <a:xfrm>
            <a:off x="6926084" y="86181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6769630" y="818393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6724413" y="818613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21"/>
          <p:cNvCxnSpPr/>
          <p:nvPr/>
        </p:nvCxnSpPr>
        <p:spPr>
          <a:xfrm rot="10800000">
            <a:off x="6570929" y="1045573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3" name="Google Shape;333;p21"/>
          <p:cNvCxnSpPr/>
          <p:nvPr/>
        </p:nvCxnSpPr>
        <p:spPr>
          <a:xfrm>
            <a:off x="6476355" y="1045576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4" name="Google Shape;334;p21"/>
          <p:cNvSpPr/>
          <p:nvPr/>
        </p:nvSpPr>
        <p:spPr>
          <a:xfrm>
            <a:off x="6566006" y="85930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6409552" y="815882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364335" y="816101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21"/>
          <p:cNvCxnSpPr/>
          <p:nvPr/>
        </p:nvCxnSpPr>
        <p:spPr>
          <a:xfrm rot="10800000">
            <a:off x="6931007" y="1048085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8" name="Google Shape;338;p21"/>
          <p:cNvCxnSpPr/>
          <p:nvPr/>
        </p:nvCxnSpPr>
        <p:spPr>
          <a:xfrm>
            <a:off x="6836433" y="1048087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9" name="Google Shape;339;p21"/>
          <p:cNvSpPr/>
          <p:nvPr/>
        </p:nvSpPr>
        <p:spPr>
          <a:xfrm>
            <a:off x="7633097" y="85924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7476643" y="815824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7431426" y="816045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21"/>
          <p:cNvCxnSpPr/>
          <p:nvPr/>
        </p:nvCxnSpPr>
        <p:spPr>
          <a:xfrm rot="10800000">
            <a:off x="7277942" y="1043005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3" name="Google Shape;343;p21"/>
          <p:cNvCxnSpPr/>
          <p:nvPr/>
        </p:nvCxnSpPr>
        <p:spPr>
          <a:xfrm>
            <a:off x="7183369" y="1043007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4" name="Google Shape;344;p21"/>
          <p:cNvSpPr/>
          <p:nvPr/>
        </p:nvSpPr>
        <p:spPr>
          <a:xfrm>
            <a:off x="7273019" y="856737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7116565" y="813312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7071348" y="813533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21"/>
          <p:cNvCxnSpPr/>
          <p:nvPr/>
        </p:nvCxnSpPr>
        <p:spPr>
          <a:xfrm rot="10800000">
            <a:off x="7638020" y="1045517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8" name="Google Shape;348;p21"/>
          <p:cNvCxnSpPr/>
          <p:nvPr/>
        </p:nvCxnSpPr>
        <p:spPr>
          <a:xfrm>
            <a:off x="7543447" y="1045518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9" name="Google Shape;349;p21"/>
          <p:cNvSpPr/>
          <p:nvPr/>
        </p:nvSpPr>
        <p:spPr>
          <a:xfrm>
            <a:off x="8340111" y="856680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8183657" y="813256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8138440" y="813476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21"/>
          <p:cNvCxnSpPr/>
          <p:nvPr/>
        </p:nvCxnSpPr>
        <p:spPr>
          <a:xfrm rot="10800000">
            <a:off x="7984955" y="1040436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3" name="Google Shape;353;p21"/>
          <p:cNvCxnSpPr/>
          <p:nvPr/>
        </p:nvCxnSpPr>
        <p:spPr>
          <a:xfrm>
            <a:off x="7890382" y="1040439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4" name="Google Shape;354;p21"/>
          <p:cNvSpPr/>
          <p:nvPr/>
        </p:nvSpPr>
        <p:spPr>
          <a:xfrm>
            <a:off x="7980033" y="854169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7823579" y="810744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7778361" y="810964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21"/>
          <p:cNvCxnSpPr/>
          <p:nvPr/>
        </p:nvCxnSpPr>
        <p:spPr>
          <a:xfrm rot="10800000">
            <a:off x="8345034" y="1042947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8" name="Google Shape;358;p21"/>
          <p:cNvCxnSpPr/>
          <p:nvPr/>
        </p:nvCxnSpPr>
        <p:spPr>
          <a:xfrm>
            <a:off x="8250460" y="1042950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9" name="Google Shape;359;p21"/>
          <p:cNvSpPr/>
          <p:nvPr/>
        </p:nvSpPr>
        <p:spPr>
          <a:xfrm>
            <a:off x="8890670" y="810686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8845453" y="810907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21"/>
          <p:cNvCxnSpPr/>
          <p:nvPr/>
        </p:nvCxnSpPr>
        <p:spPr>
          <a:xfrm rot="10800000">
            <a:off x="8691969" y="1037868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2" name="Google Shape;362;p21"/>
          <p:cNvCxnSpPr/>
          <p:nvPr/>
        </p:nvCxnSpPr>
        <p:spPr>
          <a:xfrm>
            <a:off x="8597395" y="1037869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21"/>
          <p:cNvSpPr/>
          <p:nvPr/>
        </p:nvSpPr>
        <p:spPr>
          <a:xfrm>
            <a:off x="8687046" y="851600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8530592" y="808175"/>
            <a:ext cx="207600" cy="227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8485375" y="808396"/>
            <a:ext cx="31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1"/>
          <p:cNvCxnSpPr/>
          <p:nvPr/>
        </p:nvCxnSpPr>
        <p:spPr>
          <a:xfrm rot="10800000">
            <a:off x="9052047" y="1040379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7" name="Google Shape;367;p21"/>
          <p:cNvCxnSpPr/>
          <p:nvPr/>
        </p:nvCxnSpPr>
        <p:spPr>
          <a:xfrm>
            <a:off x="8957474" y="1040381"/>
            <a:ext cx="0" cy="2577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8" name="Google Shape;368;p21"/>
          <p:cNvSpPr/>
          <p:nvPr/>
        </p:nvSpPr>
        <p:spPr>
          <a:xfrm>
            <a:off x="533000" y="889020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1958469" y="174274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1828409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1797093" y="1685404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2314003" y="174274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2183942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2152626" y="1685404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2669535" y="174274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2539475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2508159" y="1685404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025069" y="174274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2895008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2863693" y="1685404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3380602" y="1742746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3250541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3219225" y="1685404"/>
            <a:ext cx="28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1"/>
          <p:cNvSpPr/>
          <p:nvPr/>
        </p:nvSpPr>
        <p:spPr>
          <a:xfrm rot="-2847476">
            <a:off x="3690760" y="1576609"/>
            <a:ext cx="400662" cy="1346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3606074" y="1720296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3574759" y="1685404"/>
            <a:ext cx="2877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21"/>
          <p:cNvCxnSpPr/>
          <p:nvPr/>
        </p:nvCxnSpPr>
        <p:spPr>
          <a:xfrm>
            <a:off x="1833234" y="1064750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8" name="Google Shape;388;p21"/>
          <p:cNvCxnSpPr/>
          <p:nvPr/>
        </p:nvCxnSpPr>
        <p:spPr>
          <a:xfrm>
            <a:off x="2188768" y="1058662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9" name="Google Shape;389;p21"/>
          <p:cNvCxnSpPr/>
          <p:nvPr/>
        </p:nvCxnSpPr>
        <p:spPr>
          <a:xfrm>
            <a:off x="2544301" y="1052574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0" name="Google Shape;390;p21"/>
          <p:cNvCxnSpPr/>
          <p:nvPr/>
        </p:nvCxnSpPr>
        <p:spPr>
          <a:xfrm>
            <a:off x="2899834" y="1046485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1" name="Google Shape;391;p21"/>
          <p:cNvCxnSpPr/>
          <p:nvPr/>
        </p:nvCxnSpPr>
        <p:spPr>
          <a:xfrm>
            <a:off x="3255367" y="1040397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2" name="Google Shape;392;p21"/>
          <p:cNvCxnSpPr/>
          <p:nvPr/>
        </p:nvCxnSpPr>
        <p:spPr>
          <a:xfrm>
            <a:off x="3610901" y="1044875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3" name="Google Shape;393;p21"/>
          <p:cNvSpPr txBox="1"/>
          <p:nvPr/>
        </p:nvSpPr>
        <p:spPr>
          <a:xfrm rot="2752227">
            <a:off x="1901127" y="1507790"/>
            <a:ext cx="307203" cy="1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/>
          <p:nvPr/>
        </p:nvSpPr>
        <p:spPr>
          <a:xfrm rot="-2854337">
            <a:off x="1403530" y="1987057"/>
            <a:ext cx="510480" cy="134623"/>
          </a:xfrm>
          <a:prstGeom prst="rightArrow">
            <a:avLst>
              <a:gd fmla="val 55086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 rot="-2908281">
            <a:off x="3704435" y="1572837"/>
            <a:ext cx="353849" cy="1621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3719533" y="1307815"/>
            <a:ext cx="29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 rot="-3011467">
            <a:off x="1295721" y="2009116"/>
            <a:ext cx="663513" cy="162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GFS Atmos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1"/>
          <p:cNvSpPr/>
          <p:nvPr/>
        </p:nvSpPr>
        <p:spPr>
          <a:xfrm rot="2849196">
            <a:off x="6163700" y="1559711"/>
            <a:ext cx="356930" cy="1346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6215571" y="174482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6085510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6054194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6571103" y="174482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6441043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>
            <a:off x="6409727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6926636" y="174482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6796576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6765261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7282170" y="174482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>
            <a:off x="7152109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7120793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1"/>
          <p:cNvSpPr/>
          <p:nvPr/>
        </p:nvSpPr>
        <p:spPr>
          <a:xfrm>
            <a:off x="7637703" y="1744828"/>
            <a:ext cx="2592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7507642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7476326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1"/>
          <p:cNvSpPr/>
          <p:nvPr/>
        </p:nvSpPr>
        <p:spPr>
          <a:xfrm rot="-2847476">
            <a:off x="7947861" y="1578691"/>
            <a:ext cx="400662" cy="1346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7863176" y="1722378"/>
            <a:ext cx="176400" cy="1932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7831860" y="1687486"/>
            <a:ext cx="287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21"/>
          <p:cNvCxnSpPr/>
          <p:nvPr/>
        </p:nvCxnSpPr>
        <p:spPr>
          <a:xfrm>
            <a:off x="6090336" y="1066832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8" name="Google Shape;418;p21"/>
          <p:cNvCxnSpPr/>
          <p:nvPr/>
        </p:nvCxnSpPr>
        <p:spPr>
          <a:xfrm>
            <a:off x="6445869" y="1060744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9" name="Google Shape;419;p21"/>
          <p:cNvCxnSpPr/>
          <p:nvPr/>
        </p:nvCxnSpPr>
        <p:spPr>
          <a:xfrm>
            <a:off x="6801402" y="1054656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0" name="Google Shape;420;p21"/>
          <p:cNvCxnSpPr/>
          <p:nvPr/>
        </p:nvCxnSpPr>
        <p:spPr>
          <a:xfrm>
            <a:off x="7156935" y="1048567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1" name="Google Shape;421;p21"/>
          <p:cNvCxnSpPr/>
          <p:nvPr/>
        </p:nvCxnSpPr>
        <p:spPr>
          <a:xfrm>
            <a:off x="7512468" y="1042479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2" name="Google Shape;422;p21"/>
          <p:cNvCxnSpPr/>
          <p:nvPr/>
        </p:nvCxnSpPr>
        <p:spPr>
          <a:xfrm>
            <a:off x="7868002" y="1046957"/>
            <a:ext cx="0" cy="666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3" name="Google Shape;423;p21"/>
          <p:cNvSpPr txBox="1"/>
          <p:nvPr/>
        </p:nvSpPr>
        <p:spPr>
          <a:xfrm rot="2752227">
            <a:off x="6158228" y="1509872"/>
            <a:ext cx="307203" cy="1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1"/>
          <p:cNvSpPr/>
          <p:nvPr/>
        </p:nvSpPr>
        <p:spPr>
          <a:xfrm rot="-2854337">
            <a:off x="5660631" y="1989138"/>
            <a:ext cx="510480" cy="134623"/>
          </a:xfrm>
          <a:prstGeom prst="rightArrow">
            <a:avLst>
              <a:gd fmla="val 55086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 rot="-2908281">
            <a:off x="7961536" y="1574919"/>
            <a:ext cx="353849" cy="1621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 rot="-3011467">
            <a:off x="5552610" y="2015856"/>
            <a:ext cx="663513" cy="162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GFS Atmos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7985252" y="1310618"/>
            <a:ext cx="29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9213" y="2406850"/>
            <a:ext cx="2329714" cy="179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29" name="Google Shape;429;p21"/>
          <p:cNvGrpSpPr/>
          <p:nvPr/>
        </p:nvGrpSpPr>
        <p:grpSpPr>
          <a:xfrm>
            <a:off x="226525" y="2465050"/>
            <a:ext cx="4988400" cy="1977900"/>
            <a:chOff x="226525" y="2312650"/>
            <a:chExt cx="4988400" cy="1977900"/>
          </a:xfrm>
        </p:grpSpPr>
        <p:sp>
          <p:nvSpPr>
            <p:cNvPr id="430" name="Google Shape;430;p21"/>
            <p:cNvSpPr txBox="1"/>
            <p:nvPr/>
          </p:nvSpPr>
          <p:spPr>
            <a:xfrm>
              <a:off x="226525" y="2312650"/>
              <a:ext cx="4988400" cy="19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Two-way interaction between 30 member 3-km DA ensemble (    ) and 3-km deterministic RRFS hybrid 3DEnVar analysis(   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Partial cycle spin-up of atmosphere from GFS twice per day (RAP like), land states fully </a:t>
              </a:r>
              <a:r>
                <a:rPr lang="en" sz="1600"/>
                <a:t>cyc’d</a:t>
              </a:r>
              <a:endParaRPr sz="1600"/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 ensemble members (in square) and deterministic/control (circle) on 3-km NA grid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2130552" y="2627376"/>
              <a:ext cx="183000" cy="183000"/>
            </a:xfrm>
            <a:prstGeom prst="rect">
              <a:avLst/>
            </a:prstGeom>
            <a:solidFill>
              <a:srgbClr val="00B050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3026664" y="2871788"/>
              <a:ext cx="187200" cy="187200"/>
            </a:xfrm>
            <a:prstGeom prst="ellipse">
              <a:avLst/>
            </a:prstGeom>
            <a:solidFill>
              <a:srgbClr val="00B050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1"/>
          <p:cNvSpPr txBox="1"/>
          <p:nvPr/>
        </p:nvSpPr>
        <p:spPr>
          <a:xfrm>
            <a:off x="13825" y="1647500"/>
            <a:ext cx="13221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“partial cycle”</a:t>
            </a:r>
            <a:endParaRPr b="1" sz="1300"/>
          </a:p>
        </p:txBody>
      </p:sp>
      <p:sp>
        <p:nvSpPr>
          <p:cNvPr id="434" name="Google Shape;434;p21"/>
          <p:cNvSpPr txBox="1"/>
          <p:nvPr/>
        </p:nvSpPr>
        <p:spPr>
          <a:xfrm>
            <a:off x="48900" y="1216125"/>
            <a:ext cx="539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det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</p:txBody>
      </p:sp>
      <p:sp>
        <p:nvSpPr>
          <p:cNvPr id="435" name="Google Shape;435;p21"/>
          <p:cNvSpPr txBox="1"/>
          <p:nvPr/>
        </p:nvSpPr>
        <p:spPr>
          <a:xfrm>
            <a:off x="56200" y="692638"/>
            <a:ext cx="5394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ens</a:t>
            </a:r>
            <a:endParaRPr b="1" sz="1300"/>
          </a:p>
        </p:txBody>
      </p:sp>
      <p:sp>
        <p:nvSpPr>
          <p:cNvPr id="436" name="Google Shape;436;p21"/>
          <p:cNvSpPr txBox="1"/>
          <p:nvPr/>
        </p:nvSpPr>
        <p:spPr>
          <a:xfrm>
            <a:off x="1773936" y="1284168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03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2843784" y="1280331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06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3904488" y="1280160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09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4983480" y="1280160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12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6035040" y="1280160"/>
            <a:ext cx="294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15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7104888" y="1280160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18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8183880" y="1280160"/>
            <a:ext cx="284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/>
              <a:t>21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-49875" y="91440"/>
            <a:ext cx="9144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</a:rPr>
              <a:t>Planned additions to RRFSv1</a:t>
            </a:r>
            <a:endParaRPr b="1" sz="2800">
              <a:solidFill>
                <a:schemeClr val="accent2"/>
              </a:solidFill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583900" y="798575"/>
            <a:ext cx="7968600" cy="30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rgbClr val="FFFF00"/>
                </a:highlight>
              </a:rPr>
              <a:t>Multiscale DA</a:t>
            </a:r>
            <a:r>
              <a:rPr lang="en" sz="2100"/>
              <a:t>  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100"/>
              <a:t>Inclusion of modeling small lakes (w/ CLM Lake Model) - matching the functionality contained in HRRR, but for larger RRFS domain</a:t>
            </a:r>
            <a:r>
              <a:rPr lang="en" sz="2200"/>
              <a:t>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32-bit physics (maybe) - efficiency gained from this </a:t>
            </a:r>
            <a:r>
              <a:rPr lang="en" sz="2100"/>
              <a:t>change</a:t>
            </a:r>
            <a:r>
              <a:rPr lang="en" sz="2100"/>
              <a:t> would ease the computational burden of running RRFS.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/>
          <p:nvPr>
            <p:ph type="title"/>
          </p:nvPr>
        </p:nvSpPr>
        <p:spPr>
          <a:xfrm>
            <a:off x="485475" y="45720"/>
            <a:ext cx="8039700" cy="5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Multiscale DA Algorithm</a:t>
            </a:r>
            <a:endParaRPr sz="3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chemeClr val="accent2"/>
                </a:solidFill>
              </a:rPr>
              <a:t> </a:t>
            </a:r>
            <a:endParaRPr sz="1850">
              <a:solidFill>
                <a:schemeClr val="accent2"/>
              </a:solidFill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240825" y="3131150"/>
            <a:ext cx="2584500" cy="69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Acknowledge JMA visiting scientist Sho Yokota (currently @ EMC), OU/MAP group, and Ting Lei (EMC)</a:t>
            </a:r>
            <a:endParaRPr i="1" sz="1100"/>
          </a:p>
        </p:txBody>
      </p:sp>
      <p:sp>
        <p:nvSpPr>
          <p:cNvPr id="456" name="Google Shape;456;p23"/>
          <p:cNvSpPr txBox="1"/>
          <p:nvPr/>
        </p:nvSpPr>
        <p:spPr>
          <a:xfrm>
            <a:off x="352950" y="531813"/>
            <a:ext cx="8438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Scale and variable dependent localization (SDL/VDL) employed in the EnVar DA algorithm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Ensemble covariances undergo scale-selective filtering (short &amp; long waves)</a:t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Localization radii appropriate for each scale and variable group are used</a:t>
            </a:r>
            <a:endParaRPr sz="1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Allows for </a:t>
            </a:r>
            <a:r>
              <a:rPr i="1" lang="en" sz="1500"/>
              <a:t>all</a:t>
            </a:r>
            <a:r>
              <a:rPr lang="en" sz="1500"/>
              <a:t> observations to be assimilated simultaneously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Eliminates 2 step implementations with ad-hoc separation of observations (sondes vs radar)</a:t>
            </a:r>
            <a:endParaRPr sz="1500"/>
          </a:p>
        </p:txBody>
      </p:sp>
      <p:pic>
        <p:nvPicPr>
          <p:cNvPr id="457" name="Google Shape;4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9250" y="2383850"/>
            <a:ext cx="3090200" cy="2468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8" name="Google Shape;458;p23"/>
          <p:cNvSpPr/>
          <p:nvPr/>
        </p:nvSpPr>
        <p:spPr>
          <a:xfrm>
            <a:off x="6182500" y="2852175"/>
            <a:ext cx="2961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Imbalance (as measured by mean absolute pressure tendency) is ~40% lower over 1 h DA cycle forecast with proposed multiscale approach than with two step approach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4029075" y="4372875"/>
            <a:ext cx="952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proposed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" y="2176272"/>
            <a:ext cx="6537961" cy="21731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5" name="Google Shape;4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0" y="0"/>
            <a:ext cx="6537961" cy="21731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6" name="Google Shape;466;p24"/>
          <p:cNvSpPr txBox="1"/>
          <p:nvPr/>
        </p:nvSpPr>
        <p:spPr>
          <a:xfrm>
            <a:off x="626275" y="657200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2 m T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626275" y="2608500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2 m Td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359775" y="1819656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00Z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3230500" y="1819656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12Z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5888025" y="1819656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23Z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356616" y="3995928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00Z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3227832" y="3995928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12Z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5888736" y="3995928"/>
            <a:ext cx="546300" cy="3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23 Z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6679125" y="117500"/>
            <a:ext cx="21753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Deterministic 12 h forecasts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Diurnal 2 m T/Td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May-June 2023</a:t>
            </a:r>
            <a:endParaRPr sz="1900"/>
          </a:p>
        </p:txBody>
      </p:sp>
      <p:cxnSp>
        <p:nvCxnSpPr>
          <p:cNvPr id="475" name="Google Shape;475;p24"/>
          <p:cNvCxnSpPr/>
          <p:nvPr/>
        </p:nvCxnSpPr>
        <p:spPr>
          <a:xfrm>
            <a:off x="6801238" y="2641850"/>
            <a:ext cx="639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24"/>
          <p:cNvCxnSpPr/>
          <p:nvPr/>
        </p:nvCxnSpPr>
        <p:spPr>
          <a:xfrm>
            <a:off x="6807988" y="2362488"/>
            <a:ext cx="62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Google Shape;477;p24"/>
          <p:cNvSpPr txBox="1"/>
          <p:nvPr/>
        </p:nvSpPr>
        <p:spPr>
          <a:xfrm>
            <a:off x="7467113" y="2449751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HRRR</a:t>
            </a:r>
            <a:endParaRPr/>
          </a:p>
        </p:txBody>
      </p:sp>
      <p:sp>
        <p:nvSpPr>
          <p:cNvPr id="478" name="Google Shape;478;p24"/>
          <p:cNvSpPr txBox="1"/>
          <p:nvPr/>
        </p:nvSpPr>
        <p:spPr>
          <a:xfrm>
            <a:off x="7467125" y="2127750"/>
            <a:ext cx="721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RRFS</a:t>
            </a:r>
            <a:endParaRPr sz="1500"/>
          </a:p>
        </p:txBody>
      </p:sp>
      <p:cxnSp>
        <p:nvCxnSpPr>
          <p:cNvPr id="479" name="Google Shape;479;p24"/>
          <p:cNvCxnSpPr/>
          <p:nvPr/>
        </p:nvCxnSpPr>
        <p:spPr>
          <a:xfrm>
            <a:off x="8221338" y="2641850"/>
            <a:ext cx="639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24"/>
          <p:cNvCxnSpPr/>
          <p:nvPr/>
        </p:nvCxnSpPr>
        <p:spPr>
          <a:xfrm>
            <a:off x="8228088" y="2362500"/>
            <a:ext cx="626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81" name="Google Shape;481;p24"/>
          <p:cNvSpPr txBox="1"/>
          <p:nvPr/>
        </p:nvSpPr>
        <p:spPr>
          <a:xfrm>
            <a:off x="6679125" y="2405275"/>
            <a:ext cx="8028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RMSE</a:t>
            </a:r>
            <a:endParaRPr i="1"/>
          </a:p>
        </p:txBody>
      </p:sp>
      <p:sp>
        <p:nvSpPr>
          <p:cNvPr id="482" name="Google Shape;482;p24"/>
          <p:cNvSpPr txBox="1"/>
          <p:nvPr/>
        </p:nvSpPr>
        <p:spPr>
          <a:xfrm>
            <a:off x="8228100" y="2381413"/>
            <a:ext cx="7215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Bias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/>
          <p:nvPr/>
        </p:nvSpPr>
        <p:spPr>
          <a:xfrm>
            <a:off x="7846538" y="2506613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HRRR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7846538" y="2236113"/>
            <a:ext cx="84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RRFS</a:t>
            </a:r>
            <a:endParaRPr/>
          </a:p>
        </p:txBody>
      </p:sp>
      <p:pic>
        <p:nvPicPr>
          <p:cNvPr id="489" name="Google Shape;4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2221992"/>
            <a:ext cx="6400801" cy="20391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" y="182880"/>
            <a:ext cx="6400801" cy="20391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91" name="Google Shape;491;p25"/>
          <p:cNvCxnSpPr/>
          <p:nvPr/>
        </p:nvCxnSpPr>
        <p:spPr>
          <a:xfrm>
            <a:off x="6998675" y="2693387"/>
            <a:ext cx="7920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25"/>
          <p:cNvCxnSpPr/>
          <p:nvPr/>
        </p:nvCxnSpPr>
        <p:spPr>
          <a:xfrm>
            <a:off x="6998675" y="2450112"/>
            <a:ext cx="792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3" name="Google Shape;493;p25"/>
          <p:cNvSpPr txBox="1"/>
          <p:nvPr/>
        </p:nvSpPr>
        <p:spPr>
          <a:xfrm>
            <a:off x="6902175" y="277400"/>
            <a:ext cx="24513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24 h QPF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May-June 2023</a:t>
            </a:r>
            <a:endParaRPr sz="1800"/>
          </a:p>
        </p:txBody>
      </p:sp>
      <p:sp>
        <p:nvSpPr>
          <p:cNvPr id="494" name="Google Shape;494;p25"/>
          <p:cNvSpPr txBox="1"/>
          <p:nvPr/>
        </p:nvSpPr>
        <p:spPr>
          <a:xfrm rot="-5400000">
            <a:off x="86196" y="3040913"/>
            <a:ext cx="7692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bias</a:t>
            </a:r>
            <a:endParaRPr sz="2400"/>
          </a:p>
        </p:txBody>
      </p:sp>
      <p:sp>
        <p:nvSpPr>
          <p:cNvPr id="495" name="Google Shape;495;p25"/>
          <p:cNvSpPr txBox="1"/>
          <p:nvPr/>
        </p:nvSpPr>
        <p:spPr>
          <a:xfrm rot="-5400000">
            <a:off x="-278904" y="917925"/>
            <a:ext cx="1505400" cy="3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ETS/</a:t>
            </a:r>
            <a:r>
              <a:rPr lang="en" sz="2400"/>
              <a:t>GSS</a:t>
            </a:r>
            <a:endParaRPr sz="2400"/>
          </a:p>
        </p:txBody>
      </p:sp>
      <p:sp>
        <p:nvSpPr>
          <p:cNvPr id="496" name="Google Shape;496;p25"/>
          <p:cNvSpPr txBox="1"/>
          <p:nvPr/>
        </p:nvSpPr>
        <p:spPr>
          <a:xfrm>
            <a:off x="6803136" y="3191256"/>
            <a:ext cx="1786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verif on 13 km grid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440500" y="626925"/>
            <a:ext cx="78231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high bias in heavy precipitation is a long-standing RRFS/FV3 issue, particularly in the warm season.  Also manifests as a high bias at higher reflectivity thresholds.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more focused effort to solve it has been ongoing over the last year (including a coordinated effort between GFDL, GSL, and EMC), leading to exploration of a variety of approaches:</a:t>
            </a:r>
            <a:endParaRPr sz="1800"/>
          </a:p>
        </p:txBody>
      </p:sp>
      <p:sp>
        <p:nvSpPr>
          <p:cNvPr id="502" name="Google Shape;502;p26"/>
          <p:cNvSpPr txBox="1"/>
          <p:nvPr/>
        </p:nvSpPr>
        <p:spPr>
          <a:xfrm>
            <a:off x="2320250" y="91440"/>
            <a:ext cx="4387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Heavy precipitation issue</a:t>
            </a:r>
            <a:endParaRPr b="1" sz="2400">
              <a:solidFill>
                <a:schemeClr val="accent2"/>
              </a:solidFill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198875" y="2743200"/>
            <a:ext cx="3955200" cy="1818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Lato"/>
                <a:ea typeface="Lato"/>
                <a:cs typeface="Lato"/>
                <a:sym typeface="Lato"/>
              </a:rPr>
              <a:t>Less scientific (damping) approaches</a:t>
            </a:r>
            <a:endParaRPr sz="1600" u="sng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amping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of condensational heating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Capping of MP heating tendency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4395700" y="2743200"/>
            <a:ext cx="3867900" cy="18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Lato"/>
                <a:ea typeface="Lato"/>
                <a:cs typeface="Lato"/>
                <a:sym typeface="Lato"/>
              </a:rPr>
              <a:t>Scientifically-based approaches</a:t>
            </a:r>
            <a:endParaRPr sz="1600" u="sng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Revisions to physics-dynamics coupling 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Inclusion of Grell-Freitas deep convection</a:t>
            </a: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