
<file path=[Content_Types].xml><?xml version="1.0" encoding="utf-8"?>
<Types xmlns="http://schemas.openxmlformats.org/package/2006/content-types">
  <Default ContentType="image/jpeg" Extension="jpg"/>
  <Default ContentType="application/vnd.openxmlformats-officedocument.vmlDrawing" Extension="vml"/>
  <Default ContentType="application/x-fontdata" Extension="fntdata"/>
  <Default ContentType="application/vnd.openxmlformats-officedocument.oleObject" Extension="bin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oleObject" PartName="/ppt/embeddings/oleObject2.bin"/>
  <Override ContentType="application/vnd.openxmlformats-officedocument.oleObject" PartName="/ppt/embeddings/oleObject1.bin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</p:sldIdLst>
  <p:sldSz cy="6858000" cx="9144000"/>
  <p:notesSz cx="6858000" cy="9144000"/>
  <p:embeddedFontLst>
    <p:embeddedFont>
      <p:font typeface="Lato"/>
      <p:regular r:id="rId31"/>
      <p:bold r:id="rId32"/>
      <p:italic r:id="rId33"/>
      <p:boldItalic r:id="rId34"/>
    </p:embeddedFont>
    <p:embeddedFont>
      <p:font typeface="Tahoma"/>
      <p:regular r:id="rId35"/>
      <p:bold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37" roundtripDataSignature="AMtx7mhNhlMuHUUTwmEP8JhjUfGuI+wN8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75685F1-2174-4DC9-990B-4B0B985AEE33}">
  <a:tblStyle styleId="{775685F1-2174-4DC9-990B-4B0B985AEE33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Lato-regular.fntdata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font" Target="fonts/Lato-italic.fntdata"/><Relationship Id="rId10" Type="http://schemas.openxmlformats.org/officeDocument/2006/relationships/slide" Target="slides/slide4.xml"/><Relationship Id="rId32" Type="http://schemas.openxmlformats.org/officeDocument/2006/relationships/font" Target="fonts/Lato-bold.fntdata"/><Relationship Id="rId13" Type="http://schemas.openxmlformats.org/officeDocument/2006/relationships/slide" Target="slides/slide7.xml"/><Relationship Id="rId35" Type="http://schemas.openxmlformats.org/officeDocument/2006/relationships/font" Target="fonts/Tahoma-regular.fntdata"/><Relationship Id="rId12" Type="http://schemas.openxmlformats.org/officeDocument/2006/relationships/slide" Target="slides/slide6.xml"/><Relationship Id="rId34" Type="http://schemas.openxmlformats.org/officeDocument/2006/relationships/font" Target="fonts/Lato-boldItalic.fntdata"/><Relationship Id="rId15" Type="http://schemas.openxmlformats.org/officeDocument/2006/relationships/slide" Target="slides/slide9.xml"/><Relationship Id="rId37" Type="http://customschemas.google.com/relationships/presentationmetadata" Target="metadata"/><Relationship Id="rId14" Type="http://schemas.openxmlformats.org/officeDocument/2006/relationships/slide" Target="slides/slide8.xml"/><Relationship Id="rId36" Type="http://schemas.openxmlformats.org/officeDocument/2006/relationships/font" Target="fonts/Tahoma-bold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drawings/_rels/vmlDrawing1.vml.rels><?xml version="1.0" encoding="UTF-8" standalone="yes"?>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image" Target="../media/image40.png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3" name="Google Shape;93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74" name="Google Shape;174;p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10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10" name="Google Shape;210;p1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12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99" name="Google Shape;299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12" name="Google Shape;312;p1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19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2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2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2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2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8" name="Google Shape;358;p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1_Picture with caption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6"/>
          <p:cNvSpPr/>
          <p:nvPr>
            <p:ph idx="2" type="pic"/>
          </p:nvPr>
        </p:nvSpPr>
        <p:spPr>
          <a:xfrm>
            <a:off x="5070005" y="1352000"/>
            <a:ext cx="3497400" cy="4663600"/>
          </a:xfrm>
          <a:prstGeom prst="rect">
            <a:avLst/>
          </a:prstGeom>
          <a:noFill/>
          <a:ln>
            <a:noFill/>
          </a:ln>
        </p:spPr>
      </p:sp>
      <p:sp>
        <p:nvSpPr>
          <p:cNvPr id="17" name="Google Shape;17;p26"/>
          <p:cNvSpPr txBox="1"/>
          <p:nvPr>
            <p:ph type="title"/>
          </p:nvPr>
        </p:nvSpPr>
        <p:spPr>
          <a:xfrm>
            <a:off x="492300" y="1352000"/>
            <a:ext cx="3916500" cy="17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8" name="Google Shape;18;p26"/>
          <p:cNvSpPr txBox="1"/>
          <p:nvPr>
            <p:ph idx="1" type="subTitle"/>
          </p:nvPr>
        </p:nvSpPr>
        <p:spPr>
          <a:xfrm>
            <a:off x="492300" y="3321200"/>
            <a:ext cx="3916500" cy="269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/>
            </a:lvl9pPr>
          </a:lstStyle>
          <a:p/>
        </p:txBody>
      </p:sp>
      <p:sp>
        <p:nvSpPr>
          <p:cNvPr id="19" name="Google Shape;19;p26"/>
          <p:cNvSpPr/>
          <p:nvPr/>
        </p:nvSpPr>
        <p:spPr>
          <a:xfrm>
            <a:off x="0" y="0"/>
            <a:ext cx="9144000" cy="650400"/>
          </a:xfrm>
          <a:prstGeom prst="rect">
            <a:avLst/>
          </a:prstGeom>
          <a:solidFill>
            <a:srgbClr val="285197"/>
          </a:solidFill>
          <a:ln>
            <a:noFill/>
          </a:ln>
        </p:spPr>
        <p:txBody>
          <a:bodyPr anchorCtr="0" anchor="ctr" bIns="68550" lIns="68550" spcFirstLastPara="1" rIns="68550" wrap="square" tIns="68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" name="Google Shape;20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67027" y="5862902"/>
            <a:ext cx="1542375" cy="78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5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35"/>
          <p:cNvSpPr/>
          <p:nvPr>
            <p:ph idx="2" type="pic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4" name="Google Shape;74;p35"/>
          <p:cNvSpPr txBox="1"/>
          <p:nvPr>
            <p:ph idx="1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75" name="Google Shape;75;p35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5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5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6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6"/>
          <p:cNvSpPr txBox="1"/>
          <p:nvPr>
            <p:ph idx="1" type="body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36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6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6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7"/>
          <p:cNvSpPr txBox="1"/>
          <p:nvPr>
            <p:ph type="title"/>
          </p:nvPr>
        </p:nvSpPr>
        <p:spPr>
          <a:xfrm rot="5400000">
            <a:off x="4623594" y="2285207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37"/>
          <p:cNvSpPr txBox="1"/>
          <p:nvPr>
            <p:ph idx="1" type="body"/>
          </p:nvPr>
        </p:nvSpPr>
        <p:spPr>
          <a:xfrm rot="5400000">
            <a:off x="623094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" name="Google Shape;87;p37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37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37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7"/>
          <p:cNvSpPr txBox="1"/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7"/>
          <p:cNvSpPr txBox="1"/>
          <p:nvPr>
            <p:ph idx="1" type="subTitle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24" name="Google Shape;24;p27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7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7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8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8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" name="Google Shape;30;p28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8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8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9"/>
          <p:cNvSpPr txBox="1"/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9"/>
          <p:cNvSpPr txBox="1"/>
          <p:nvPr>
            <p:ph idx="1" type="body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6" name="Google Shape;36;p29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29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9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0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30"/>
          <p:cNvSpPr txBox="1"/>
          <p:nvPr>
            <p:ph idx="1" type="body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30"/>
          <p:cNvSpPr txBox="1"/>
          <p:nvPr>
            <p:ph idx="2" type="body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3" name="Google Shape;43;p30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30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30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1"/>
          <p:cNvSpPr txBox="1"/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31"/>
          <p:cNvSpPr txBox="1"/>
          <p:nvPr>
            <p:ph idx="1" type="body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9" name="Google Shape;49;p31"/>
          <p:cNvSpPr txBox="1"/>
          <p:nvPr>
            <p:ph idx="2" type="body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31"/>
          <p:cNvSpPr txBox="1"/>
          <p:nvPr>
            <p:ph idx="3" type="body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51" name="Google Shape;51;p31"/>
          <p:cNvSpPr txBox="1"/>
          <p:nvPr>
            <p:ph idx="4" type="body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2" name="Google Shape;52;p31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31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3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2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32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32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3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3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33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3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4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34"/>
          <p:cNvSpPr txBox="1"/>
          <p:nvPr>
            <p:ph idx="1" type="body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67" name="Google Shape;67;p34"/>
          <p:cNvSpPr txBox="1"/>
          <p:nvPr>
            <p:ph idx="2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68" name="Google Shape;68;p34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34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4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5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25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5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5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5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3.png"/><Relationship Id="rId4" Type="http://schemas.openxmlformats.org/officeDocument/2006/relationships/image" Target="../media/image11.png"/><Relationship Id="rId5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6.png"/><Relationship Id="rId4" Type="http://schemas.openxmlformats.org/officeDocument/2006/relationships/image" Target="../media/image15.png"/><Relationship Id="rId5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png"/><Relationship Id="rId4" Type="http://schemas.openxmlformats.org/officeDocument/2006/relationships/image" Target="../media/image4.png"/><Relationship Id="rId5" Type="http://schemas.openxmlformats.org/officeDocument/2006/relationships/image" Target="../media/image12.png"/><Relationship Id="rId6" Type="http://schemas.openxmlformats.org/officeDocument/2006/relationships/image" Target="../media/image2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Relationship Id="rId4" Type="http://schemas.openxmlformats.org/officeDocument/2006/relationships/image" Target="../media/image19.png"/><Relationship Id="rId5" Type="http://schemas.openxmlformats.org/officeDocument/2006/relationships/image" Target="../media/image1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png"/><Relationship Id="rId4" Type="http://schemas.openxmlformats.org/officeDocument/2006/relationships/image" Target="../media/image9.png"/><Relationship Id="rId5" Type="http://schemas.openxmlformats.org/officeDocument/2006/relationships/image" Target="../media/image46.png"/><Relationship Id="rId6" Type="http://schemas.openxmlformats.org/officeDocument/2006/relationships/image" Target="../media/image3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8.png"/><Relationship Id="rId4" Type="http://schemas.openxmlformats.org/officeDocument/2006/relationships/image" Target="../media/image29.png"/><Relationship Id="rId5" Type="http://schemas.openxmlformats.org/officeDocument/2006/relationships/image" Target="../media/image27.png"/><Relationship Id="rId6" Type="http://schemas.openxmlformats.org/officeDocument/2006/relationships/image" Target="../media/image3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vmlDrawing" Target="../drawings/vmlDrawing1.vml"/><Relationship Id="rId4" Type="http://schemas.openxmlformats.org/officeDocument/2006/relationships/oleObject" Target="../embeddings/oleObject1.bin"/><Relationship Id="rId9" Type="http://schemas.openxmlformats.org/officeDocument/2006/relationships/image" Target="../media/image40.png"/><Relationship Id="rId5" Type="http://schemas.openxmlformats.org/officeDocument/2006/relationships/oleObject" Target="../embeddings/oleObject1.bin"/><Relationship Id="rId6" Type="http://schemas.openxmlformats.org/officeDocument/2006/relationships/image" Target="../media/image21.png"/><Relationship Id="rId7" Type="http://schemas.openxmlformats.org/officeDocument/2006/relationships/oleObject" Target="../embeddings/oleObject2.bin"/><Relationship Id="rId8" Type="http://schemas.openxmlformats.org/officeDocument/2006/relationships/oleObject" Target="../embeddings/oleObject2.bin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8.png"/><Relationship Id="rId4" Type="http://schemas.openxmlformats.org/officeDocument/2006/relationships/image" Target="../media/image4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1.png"/><Relationship Id="rId4" Type="http://schemas.openxmlformats.org/officeDocument/2006/relationships/image" Target="../media/image48.png"/><Relationship Id="rId5" Type="http://schemas.openxmlformats.org/officeDocument/2006/relationships/image" Target="../media/image25.png"/><Relationship Id="rId6" Type="http://schemas.openxmlformats.org/officeDocument/2006/relationships/image" Target="../media/image4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6.png"/><Relationship Id="rId4" Type="http://schemas.openxmlformats.org/officeDocument/2006/relationships/image" Target="../media/image3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7.png"/><Relationship Id="rId4" Type="http://schemas.openxmlformats.org/officeDocument/2006/relationships/image" Target="../media/image45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7.png"/><Relationship Id="rId4" Type="http://schemas.openxmlformats.org/officeDocument/2006/relationships/image" Target="../media/image47.png"/><Relationship Id="rId5" Type="http://schemas.openxmlformats.org/officeDocument/2006/relationships/image" Target="../media/image38.png"/><Relationship Id="rId6" Type="http://schemas.openxmlformats.org/officeDocument/2006/relationships/image" Target="../media/image43.png"/><Relationship Id="rId7" Type="http://schemas.openxmlformats.org/officeDocument/2006/relationships/image" Target="../media/image19.png"/><Relationship Id="rId8" Type="http://schemas.openxmlformats.org/officeDocument/2006/relationships/image" Target="../media/image1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2.jpg"/><Relationship Id="rId4" Type="http://schemas.openxmlformats.org/officeDocument/2006/relationships/image" Target="../media/image50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4.png"/><Relationship Id="rId4" Type="http://schemas.openxmlformats.org/officeDocument/2006/relationships/image" Target="../media/image3.png"/><Relationship Id="rId5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"/>
          <p:cNvSpPr txBox="1"/>
          <p:nvPr>
            <p:ph type="title"/>
          </p:nvPr>
        </p:nvSpPr>
        <p:spPr>
          <a:xfrm>
            <a:off x="1249632" y="3164360"/>
            <a:ext cx="6436780" cy="17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55555"/>
              <a:buFont typeface="Times New Roman"/>
              <a:buNone/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Song-You Hong</a:t>
            </a:r>
            <a:r>
              <a:rPr baseline="30000"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1,2</a:t>
            </a: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Haiqin Li</a:t>
            </a:r>
            <a:r>
              <a:rPr baseline="30000"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1,3</a:t>
            </a: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Jian-Wen Bao</a:t>
            </a:r>
            <a:r>
              <a:rPr baseline="30000"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and Jimy Dudhia</a:t>
            </a:r>
            <a:r>
              <a:rPr baseline="30000"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br>
              <a:rPr baseline="30000"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baseline="30000"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aseline="30000"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University of Colorado/CIRES</a:t>
            </a:r>
            <a:br>
              <a:rPr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aseline="30000"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NOAA/ESRL/PSL</a:t>
            </a:r>
            <a:br>
              <a:rPr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aseline="30000"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NOAA/ESRL/GSL</a:t>
            </a:r>
            <a:br>
              <a:rPr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aseline="30000"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r>
              <a:rPr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NCAR/MMM</a:t>
            </a:r>
            <a:br>
              <a:rPr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Acknowledgements : Sara Michelson and Evelyn Grell (NOAA/ESRL/PSL)</a:t>
            </a:r>
            <a:br>
              <a:rPr lang="en-US" sz="1800">
                <a:latin typeface="Calibri"/>
                <a:ea typeface="Calibri"/>
                <a:cs typeface="Calibri"/>
                <a:sym typeface="Calibri"/>
              </a:rPr>
            </a:b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"/>
          <p:cNvSpPr/>
          <p:nvPr/>
        </p:nvSpPr>
        <p:spPr>
          <a:xfrm>
            <a:off x="701991" y="2093947"/>
            <a:ext cx="7532062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Double-Moment Parameterization with In-Cloud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Microphysical Processes for Use in Weather Forecasting</a:t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cires.png" id="97" name="Google Shape;97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5616" y="752053"/>
            <a:ext cx="1152525" cy="10207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OAA-logo.png" id="98" name="Google Shape;98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34631" y="703593"/>
            <a:ext cx="1074737" cy="11509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ur structure | National Center for Atmospheric Research" id="99" name="Google Shape;99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503875" y="869770"/>
            <a:ext cx="2183638" cy="5895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0"/>
          <p:cNvSpPr txBox="1"/>
          <p:nvPr/>
        </p:nvSpPr>
        <p:spPr>
          <a:xfrm>
            <a:off x="664" y="328707"/>
            <a:ext cx="8447956" cy="476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rmAutofit fontScale="75000" lnSpcReduction="20000"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sng" cap="none" strike="noStrike">
              <a:solidFill>
                <a:srgbClr val="0000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178" name="Google Shape;178;p10"/>
          <p:cNvSpPr txBox="1"/>
          <p:nvPr/>
        </p:nvSpPr>
        <p:spPr>
          <a:xfrm>
            <a:off x="916434" y="128811"/>
            <a:ext cx="7885113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</a:pPr>
            <a:r>
              <a:rPr b="1" i="0" lang="en-US" sz="2400" u="sng" cap="none" strike="noStrike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rPr>
              <a:t>A semi-Lagrangian scheme for two moment MPS : </a:t>
            </a:r>
            <a:r>
              <a:rPr b="1" i="0" lang="en-US" sz="2400" u="sng" cap="none" strike="noStrike">
                <a:solidFill>
                  <a:srgbClr val="00B050"/>
                </a:solidFill>
                <a:latin typeface="Tahoma"/>
                <a:ea typeface="Tahoma"/>
                <a:cs typeface="Tahoma"/>
                <a:sym typeface="Tahoma"/>
              </a:rPr>
              <a:t>One-D tests – </a:t>
            </a:r>
            <a:r>
              <a:rPr b="1" i="0" lang="en-US" sz="2400" u="sng" cap="none" strike="noStrik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sedimentation only  </a:t>
            </a:r>
            <a:endParaRPr/>
          </a:p>
        </p:txBody>
      </p:sp>
      <p:sp>
        <p:nvSpPr>
          <p:cNvPr id="179" name="Google Shape;179;p10"/>
          <p:cNvSpPr txBox="1"/>
          <p:nvPr/>
        </p:nvSpPr>
        <p:spPr>
          <a:xfrm>
            <a:off x="5724525" y="1268413"/>
            <a:ext cx="2927350" cy="1277937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Noto Sans Symbols"/>
              <a:buChar char="▪"/>
            </a:pPr>
            <a:r>
              <a:rPr b="1" i="0" lang="en-US" sz="11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 t= 0, qr  = 10 cos[ pi (Zc-Z)/Zd ] (g/kg)</a:t>
            </a:r>
            <a:endParaRPr/>
          </a:p>
          <a:p>
            <a:pPr indent="-285750" lvl="0" marL="285750" marR="0" rtl="0" algn="l">
              <a:spcBef>
                <a:spcPts val="55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Noto Sans Symbols"/>
              <a:buChar char="▪"/>
            </a:pPr>
            <a:r>
              <a:rPr b="1" i="0" lang="en-US" sz="11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 t = 0, Nr = the same to qr (#/liter) </a:t>
            </a:r>
            <a:endParaRPr/>
          </a:p>
          <a:p>
            <a:pPr indent="-285750" lvl="0" marL="285750" marR="0" rtl="0" algn="l">
              <a:spcBef>
                <a:spcPts val="55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Noto Sans Symbols"/>
              <a:buChar char="▪"/>
            </a:pPr>
            <a:r>
              <a:rPr b="1" i="0" lang="en-US" sz="11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dt = 180 sec, FH = 3600 sec,</a:t>
            </a:r>
            <a:endParaRPr/>
          </a:p>
          <a:p>
            <a:pPr indent="-285750" lvl="0" marL="285750" marR="0" rtl="0" algn="l">
              <a:spcBef>
                <a:spcPts val="55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Noto Sans Symbols"/>
              <a:buChar char="▪"/>
            </a:pPr>
            <a:r>
              <a:rPr b="1" i="0" lang="en-US" sz="11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DZ = 10 m at k =1, increasing upward</a:t>
            </a:r>
            <a:endParaRPr/>
          </a:p>
          <a:p>
            <a:pPr indent="-285750" lvl="0" marL="285750" marR="0" rtl="0" algn="l">
              <a:spcBef>
                <a:spcPts val="55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Noto Sans Symbols"/>
              <a:buChar char="▪"/>
            </a:pPr>
            <a:r>
              <a:rPr b="1" i="0" lang="en-US" sz="11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Contoured every 6 min</a:t>
            </a:r>
            <a:endParaRPr b="1" i="0" sz="1100" u="none" cap="none" strike="noStrike">
              <a:solidFill>
                <a:srgbClr val="00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180" name="Google Shape;180;p10"/>
          <p:cNvSpPr txBox="1"/>
          <p:nvPr/>
        </p:nvSpPr>
        <p:spPr>
          <a:xfrm>
            <a:off x="5868144" y="5949950"/>
            <a:ext cx="100731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000"/>
              <a:buFont typeface="Arial"/>
              <a:buNone/>
            </a:pPr>
            <a:r>
              <a:rPr b="1" i="0" lang="en-US" sz="2000" u="sng" cap="none" strike="noStrike">
                <a:solidFill>
                  <a:srgbClr val="FFC000"/>
                </a:solidFill>
                <a:highlight>
                  <a:srgbClr val="FFFF00"/>
                </a:highlight>
                <a:latin typeface="Tahoma"/>
                <a:ea typeface="Tahoma"/>
                <a:cs typeface="Tahoma"/>
                <a:sym typeface="Tahoma"/>
              </a:rPr>
              <a:t>BIN  </a:t>
            </a:r>
            <a:endParaRPr/>
          </a:p>
        </p:txBody>
      </p:sp>
      <p:sp>
        <p:nvSpPr>
          <p:cNvPr id="181" name="Google Shape;181;p10"/>
          <p:cNvSpPr txBox="1"/>
          <p:nvPr/>
        </p:nvSpPr>
        <p:spPr>
          <a:xfrm>
            <a:off x="7353693" y="5949950"/>
            <a:ext cx="115570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000"/>
              <a:buFont typeface="Arial"/>
              <a:buNone/>
            </a:pPr>
            <a:r>
              <a:rPr b="1" i="0" lang="en-US" sz="2000" u="sng" cap="none" strike="noStrike">
                <a:solidFill>
                  <a:srgbClr val="FFC000"/>
                </a:solidFill>
                <a:latin typeface="Tahoma"/>
                <a:ea typeface="Tahoma"/>
                <a:cs typeface="Tahoma"/>
                <a:sym typeface="Tahoma"/>
              </a:rPr>
              <a:t>EUL1  </a:t>
            </a:r>
            <a:endParaRPr/>
          </a:p>
        </p:txBody>
      </p:sp>
      <p:sp>
        <p:nvSpPr>
          <p:cNvPr id="182" name="Google Shape;182;p10"/>
          <p:cNvSpPr txBox="1"/>
          <p:nvPr/>
        </p:nvSpPr>
        <p:spPr>
          <a:xfrm>
            <a:off x="8509393" y="3247931"/>
            <a:ext cx="75565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000"/>
              <a:buFont typeface="Arial"/>
              <a:buNone/>
            </a:pPr>
            <a:r>
              <a:rPr b="1" i="0" lang="en-US" sz="2000" u="sng" cap="none" strike="noStrike">
                <a:solidFill>
                  <a:srgbClr val="00B0F0"/>
                </a:solidFill>
                <a:latin typeface="Tahoma"/>
                <a:ea typeface="Tahoma"/>
                <a:cs typeface="Tahoma"/>
                <a:sym typeface="Tahoma"/>
              </a:rPr>
              <a:t>qr  </a:t>
            </a:r>
            <a:endParaRPr/>
          </a:p>
        </p:txBody>
      </p:sp>
      <p:sp>
        <p:nvSpPr>
          <p:cNvPr id="183" name="Google Shape;183;p10"/>
          <p:cNvSpPr txBox="1"/>
          <p:nvPr/>
        </p:nvSpPr>
        <p:spPr>
          <a:xfrm>
            <a:off x="8448620" y="4918076"/>
            <a:ext cx="820738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000"/>
              <a:buFont typeface="Arial"/>
              <a:buNone/>
            </a:pPr>
            <a:r>
              <a:rPr b="1" i="0" lang="en-US" sz="2000" u="sng" cap="none" strike="noStrike">
                <a:solidFill>
                  <a:srgbClr val="00B0F0"/>
                </a:solidFill>
                <a:latin typeface="Tahoma"/>
                <a:ea typeface="Tahoma"/>
                <a:cs typeface="Tahoma"/>
                <a:sym typeface="Tahoma"/>
              </a:rPr>
              <a:t>Nr  </a:t>
            </a:r>
            <a:endParaRPr/>
          </a:p>
        </p:txBody>
      </p:sp>
      <p:pic>
        <p:nvPicPr>
          <p:cNvPr id="184" name="Google Shape;184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4276" y="1230312"/>
            <a:ext cx="5292871" cy="3335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61134" y="2558984"/>
            <a:ext cx="1731377" cy="33909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128007" y="2510283"/>
            <a:ext cx="1557074" cy="3436458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10"/>
          <p:cNvSpPr txBox="1"/>
          <p:nvPr/>
        </p:nvSpPr>
        <p:spPr>
          <a:xfrm>
            <a:off x="646343" y="4713063"/>
            <a:ext cx="4089353" cy="1754326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Eulerian advection in </a:t>
            </a:r>
            <a:r>
              <a:rPr b="0" i="0" lang="en-US" sz="1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WDM6 (EUL1) suffers from a noticeable deficit </a:t>
            </a: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mass </a:t>
            </a:r>
            <a:r>
              <a:rPr b="0" i="0" lang="en-US" sz="18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even if the Vt is updated </a:t>
            </a: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during sub-stepping (EUL1), </a:t>
            </a:r>
            <a:r>
              <a:rPr b="0" i="0" lang="en-US" sz="1800" u="none" cap="none" strike="noStrik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which was good enough in single-moment scheme</a:t>
            </a:r>
            <a:endParaRPr/>
          </a:p>
        </p:txBody>
      </p:sp>
      <p:sp>
        <p:nvSpPr>
          <p:cNvPr id="188" name="Google Shape;188;p10"/>
          <p:cNvSpPr/>
          <p:nvPr/>
        </p:nvSpPr>
        <p:spPr>
          <a:xfrm>
            <a:off x="7353693" y="3148187"/>
            <a:ext cx="648023" cy="640033"/>
          </a:xfrm>
          <a:prstGeom prst="ellipse">
            <a:avLst/>
          </a:prstGeom>
          <a:noFill/>
          <a:ln cap="flat" cmpd="sng" w="12700">
            <a:solidFill>
              <a:srgbClr val="FF0000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10"/>
          <p:cNvSpPr/>
          <p:nvPr/>
        </p:nvSpPr>
        <p:spPr>
          <a:xfrm>
            <a:off x="5652120" y="3149007"/>
            <a:ext cx="648023" cy="640033"/>
          </a:xfrm>
          <a:prstGeom prst="ellipse">
            <a:avLst/>
          </a:prstGeom>
          <a:noFill/>
          <a:ln cap="flat" cmpd="sng" w="12700">
            <a:solidFill>
              <a:srgbClr val="FF0000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ç</a:t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505" y="1074415"/>
            <a:ext cx="2088604" cy="40906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64870" y="1149319"/>
            <a:ext cx="2152071" cy="40311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285702" y="1202316"/>
            <a:ext cx="2069616" cy="40311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355317" y="1122972"/>
            <a:ext cx="1961099" cy="4110463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11"/>
          <p:cNvSpPr txBox="1"/>
          <p:nvPr/>
        </p:nvSpPr>
        <p:spPr>
          <a:xfrm>
            <a:off x="8254639" y="1916832"/>
            <a:ext cx="75565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000"/>
              <a:buFont typeface="Arial"/>
              <a:buNone/>
            </a:pPr>
            <a:r>
              <a:rPr b="1" i="0" lang="en-US" sz="2000" u="sng" cap="none" strike="noStrike">
                <a:solidFill>
                  <a:srgbClr val="00B0F0"/>
                </a:solidFill>
                <a:latin typeface="Tahoma"/>
                <a:ea typeface="Tahoma"/>
                <a:cs typeface="Tahoma"/>
                <a:sym typeface="Tahoma"/>
              </a:rPr>
              <a:t>qr  </a:t>
            </a:r>
            <a:endParaRPr/>
          </a:p>
        </p:txBody>
      </p:sp>
      <p:sp>
        <p:nvSpPr>
          <p:cNvPr id="199" name="Google Shape;199;p11"/>
          <p:cNvSpPr txBox="1"/>
          <p:nvPr/>
        </p:nvSpPr>
        <p:spPr>
          <a:xfrm>
            <a:off x="8246832" y="3977435"/>
            <a:ext cx="820738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000"/>
              <a:buFont typeface="Arial"/>
              <a:buNone/>
            </a:pPr>
            <a:r>
              <a:rPr b="1" i="0" lang="en-US" sz="2000" u="sng" cap="none" strike="noStrike">
                <a:solidFill>
                  <a:srgbClr val="00B0F0"/>
                </a:solidFill>
                <a:latin typeface="Tahoma"/>
                <a:ea typeface="Tahoma"/>
                <a:cs typeface="Tahoma"/>
                <a:sym typeface="Tahoma"/>
              </a:rPr>
              <a:t>Nr  </a:t>
            </a:r>
            <a:endParaRPr/>
          </a:p>
        </p:txBody>
      </p:sp>
      <p:sp>
        <p:nvSpPr>
          <p:cNvPr id="200" name="Google Shape;200;p11"/>
          <p:cNvSpPr txBox="1"/>
          <p:nvPr/>
        </p:nvSpPr>
        <p:spPr>
          <a:xfrm>
            <a:off x="708688" y="5233434"/>
            <a:ext cx="100731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000"/>
              <a:buFont typeface="Arial"/>
              <a:buNone/>
            </a:pPr>
            <a:r>
              <a:rPr b="1" i="0" lang="en-US" sz="2000" u="sng" cap="none" strike="noStrike">
                <a:solidFill>
                  <a:srgbClr val="FFC000"/>
                </a:solidFill>
                <a:highlight>
                  <a:srgbClr val="FFFF00"/>
                </a:highlight>
                <a:latin typeface="Tahoma"/>
                <a:ea typeface="Tahoma"/>
                <a:cs typeface="Tahoma"/>
                <a:sym typeface="Tahoma"/>
              </a:rPr>
              <a:t>BIN  </a:t>
            </a:r>
            <a:endParaRPr/>
          </a:p>
        </p:txBody>
      </p:sp>
      <p:sp>
        <p:nvSpPr>
          <p:cNvPr id="201" name="Google Shape;201;p11"/>
          <p:cNvSpPr txBox="1"/>
          <p:nvPr/>
        </p:nvSpPr>
        <p:spPr>
          <a:xfrm>
            <a:off x="2663055" y="5229200"/>
            <a:ext cx="115570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000"/>
              <a:buFont typeface="Arial"/>
              <a:buNone/>
            </a:pPr>
            <a:r>
              <a:rPr b="1" i="0" lang="en-US" sz="2000" u="sng" cap="none" strike="noStrike">
                <a:solidFill>
                  <a:srgbClr val="FFC000"/>
                </a:solidFill>
                <a:latin typeface="Tahoma"/>
                <a:ea typeface="Tahoma"/>
                <a:cs typeface="Tahoma"/>
                <a:sym typeface="Tahoma"/>
              </a:rPr>
              <a:t>EUL2  </a:t>
            </a:r>
            <a:endParaRPr/>
          </a:p>
        </p:txBody>
      </p:sp>
      <p:sp>
        <p:nvSpPr>
          <p:cNvPr id="202" name="Google Shape;202;p11"/>
          <p:cNvSpPr txBox="1"/>
          <p:nvPr/>
        </p:nvSpPr>
        <p:spPr>
          <a:xfrm>
            <a:off x="4788024" y="5229200"/>
            <a:ext cx="115570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000"/>
              <a:buFont typeface="Arial"/>
              <a:buNone/>
            </a:pPr>
            <a:r>
              <a:rPr b="1" i="0" lang="en-US" sz="2000" u="sng" cap="none" strike="noStrike">
                <a:solidFill>
                  <a:srgbClr val="FFC000"/>
                </a:solidFill>
                <a:latin typeface="Tahoma"/>
                <a:ea typeface="Tahoma"/>
                <a:cs typeface="Tahoma"/>
                <a:sym typeface="Tahoma"/>
              </a:rPr>
              <a:t>SEM1  </a:t>
            </a:r>
            <a:endParaRPr/>
          </a:p>
        </p:txBody>
      </p:sp>
      <p:sp>
        <p:nvSpPr>
          <p:cNvPr id="203" name="Google Shape;203;p11"/>
          <p:cNvSpPr txBox="1"/>
          <p:nvPr/>
        </p:nvSpPr>
        <p:spPr>
          <a:xfrm>
            <a:off x="6872684" y="5261138"/>
            <a:ext cx="115570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000"/>
              <a:buFont typeface="Arial"/>
              <a:buNone/>
            </a:pPr>
            <a:r>
              <a:rPr b="1" i="0" lang="en-US" sz="2000" u="sng" cap="none" strike="noStrike">
                <a:solidFill>
                  <a:srgbClr val="00B050"/>
                </a:solidFill>
                <a:latin typeface="Tahoma"/>
                <a:ea typeface="Tahoma"/>
                <a:cs typeface="Tahoma"/>
                <a:sym typeface="Tahoma"/>
              </a:rPr>
              <a:t>SEM2  </a:t>
            </a:r>
            <a:endParaRPr/>
          </a:p>
        </p:txBody>
      </p:sp>
      <p:sp>
        <p:nvSpPr>
          <p:cNvPr id="204" name="Google Shape;204;p11"/>
          <p:cNvSpPr/>
          <p:nvPr/>
        </p:nvSpPr>
        <p:spPr>
          <a:xfrm>
            <a:off x="4938686" y="3925767"/>
            <a:ext cx="648023" cy="640033"/>
          </a:xfrm>
          <a:prstGeom prst="ellipse">
            <a:avLst/>
          </a:prstGeom>
          <a:noFill/>
          <a:ln cap="flat" cmpd="sng" w="12700">
            <a:solidFill>
              <a:srgbClr val="FF0000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ç</a:t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11"/>
          <p:cNvSpPr/>
          <p:nvPr/>
        </p:nvSpPr>
        <p:spPr>
          <a:xfrm>
            <a:off x="4499992" y="1780855"/>
            <a:ext cx="648023" cy="640033"/>
          </a:xfrm>
          <a:prstGeom prst="ellipse">
            <a:avLst/>
          </a:prstGeom>
          <a:noFill/>
          <a:ln cap="flat" cmpd="sng" w="12700">
            <a:solidFill>
              <a:srgbClr val="FF0000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ç</a:t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11"/>
          <p:cNvSpPr txBox="1"/>
          <p:nvPr/>
        </p:nvSpPr>
        <p:spPr>
          <a:xfrm>
            <a:off x="916434" y="188640"/>
            <a:ext cx="7885113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</a:pPr>
            <a:r>
              <a:rPr b="1" i="0" lang="en-US" sz="2400" u="sng" cap="none" strike="noStrike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rPr>
              <a:t>A semi-Lagrangian scheme for two moment MPS : </a:t>
            </a:r>
            <a:r>
              <a:rPr b="1" i="0" lang="en-US" sz="2400" u="sng" cap="none" strike="noStrike">
                <a:solidFill>
                  <a:srgbClr val="00B050"/>
                </a:solidFill>
                <a:latin typeface="Tahoma"/>
                <a:ea typeface="Tahoma"/>
                <a:cs typeface="Tahoma"/>
                <a:sym typeface="Tahoma"/>
              </a:rPr>
              <a:t>One-D tests – </a:t>
            </a:r>
            <a:r>
              <a:rPr b="1" i="0" lang="en-US" sz="2400" u="sng" cap="none" strike="noStrik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sedimentation only  </a:t>
            </a:r>
            <a:endParaRPr/>
          </a:p>
        </p:txBody>
      </p:sp>
      <p:sp>
        <p:nvSpPr>
          <p:cNvPr id="207" name="Google Shape;207;p11"/>
          <p:cNvSpPr txBox="1"/>
          <p:nvPr/>
        </p:nvSpPr>
        <p:spPr>
          <a:xfrm>
            <a:off x="611560" y="5715253"/>
            <a:ext cx="7714347" cy="954107"/>
          </a:xfrm>
          <a:prstGeom prst="rect">
            <a:avLst/>
          </a:prstGeom>
          <a:noFill/>
          <a:ln cap="flat" cmpd="sng" w="9525">
            <a:solidFill>
              <a:srgbClr val="70AD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EUL2 : </a:t>
            </a:r>
            <a:r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number of iteration  is computed at the depth in the lowest model level…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Iteration # =Max(Vt*delt/dz1). </a:t>
            </a:r>
            <a:r>
              <a:rPr b="0" i="0" lang="en-US" sz="14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EUL2 with the maximum iteration at 241. </a:t>
            </a:r>
            <a:endParaRPr b="0" i="0" sz="1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SEM2 </a:t>
            </a:r>
            <a:r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Considerations of constraints, </a:t>
            </a:r>
            <a:r>
              <a:rPr b="0" i="0" lang="en-US" sz="1400" u="none" cap="none" strike="noStrik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radius constraints and smoothed Vt, </a:t>
            </a:r>
            <a:r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produces realistic profiles of mass and number for falling precipitation…. (</a:t>
            </a:r>
            <a:r>
              <a:rPr b="0" i="0" lang="en-US" sz="14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single loop</a:t>
            </a:r>
            <a:r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b="0" i="0" sz="1400" u="none" cap="none" strike="noStrik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2"/>
          <p:cNvSpPr txBox="1"/>
          <p:nvPr/>
        </p:nvSpPr>
        <p:spPr>
          <a:xfrm>
            <a:off x="88900" y="170656"/>
            <a:ext cx="8966200" cy="9540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</a:pPr>
            <a:r>
              <a:rPr b="1" i="0" lang="en-US" sz="2800" u="sng" cap="none" strike="noStrike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rPr>
              <a:t>2D Idealized Squall line tests (WRF): </a:t>
            </a:r>
            <a:r>
              <a:rPr b="1" i="0" lang="en-US" sz="2800" u="sng" cap="none" strike="noStrike">
                <a:solidFill>
                  <a:srgbClr val="00B050"/>
                </a:solidFill>
                <a:latin typeface="Tahoma"/>
                <a:ea typeface="Tahoma"/>
                <a:cs typeface="Tahoma"/>
                <a:sym typeface="Tahoma"/>
              </a:rPr>
              <a:t>MPS only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None/>
            </a:pPr>
            <a:r>
              <a:rPr b="1" i="0" lang="en-US" sz="2800" u="sng" cap="none" strike="noStrik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1 km </a:t>
            </a:r>
            <a:r>
              <a:rPr b="1" i="0" lang="en-US" sz="2800" u="sng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7hr forecast</a:t>
            </a:r>
            <a:endParaRPr/>
          </a:p>
        </p:txBody>
      </p:sp>
      <p:pic>
        <p:nvPicPr>
          <p:cNvPr descr="A picture containing diagram&#10;&#10;Description automatically generated" id="214" name="Google Shape;214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7066" y="1740496"/>
            <a:ext cx="2573337" cy="23447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diagram&#10;&#10;Description automatically generated" id="215" name="Google Shape;215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80891" y="1700808"/>
            <a:ext cx="2582862" cy="24447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iagram&#10;&#10;Description automatically generated with low confidence" id="216" name="Google Shape;216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644703" y="1807171"/>
            <a:ext cx="2574925" cy="2278062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12"/>
          <p:cNvSpPr/>
          <p:nvPr/>
        </p:nvSpPr>
        <p:spPr>
          <a:xfrm>
            <a:off x="972691" y="4104283"/>
            <a:ext cx="1800225" cy="360363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D1D1D1"/>
              </a:gs>
              <a:gs pos="50000">
                <a:srgbClr val="C7C7C7"/>
              </a:gs>
              <a:gs pos="100000">
                <a:srgbClr val="C0C0C0"/>
              </a:gs>
            </a:gsLst>
            <a:lin ang="5400000" scaled="0"/>
          </a:gradFill>
          <a:ln cap="flat" cmpd="sng" w="9525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WDM6</a:t>
            </a:r>
            <a:endParaRPr b="1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8" name="Google Shape;218;p12"/>
          <p:cNvSpPr/>
          <p:nvPr/>
        </p:nvSpPr>
        <p:spPr>
          <a:xfrm>
            <a:off x="3492053" y="4102696"/>
            <a:ext cx="1800225" cy="360362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D1D1D1"/>
              </a:gs>
              <a:gs pos="50000">
                <a:srgbClr val="C7C7C7"/>
              </a:gs>
              <a:gs pos="100000">
                <a:srgbClr val="C0C0C0"/>
              </a:gs>
            </a:gsLst>
            <a:lin ang="5400000" scaled="0"/>
          </a:gradFill>
          <a:ln cap="flat" cmpd="sng" w="9525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NEW1</a:t>
            </a:r>
            <a:endParaRPr b="1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9" name="Google Shape;219;p12"/>
          <p:cNvSpPr/>
          <p:nvPr/>
        </p:nvSpPr>
        <p:spPr>
          <a:xfrm>
            <a:off x="6155878" y="4104283"/>
            <a:ext cx="1800225" cy="360363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D1D1D1"/>
              </a:gs>
              <a:gs pos="50000">
                <a:srgbClr val="C7C7C7"/>
              </a:gs>
              <a:gs pos="100000">
                <a:srgbClr val="C0C0C0"/>
              </a:gs>
            </a:gsLst>
            <a:lin ang="5400000" scaled="0"/>
          </a:gradFill>
          <a:ln cap="flat" cmpd="sng" w="9525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NEW2</a:t>
            </a:r>
            <a:endParaRPr b="1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0" name="Google Shape;220;p12"/>
          <p:cNvSpPr txBox="1"/>
          <p:nvPr/>
        </p:nvSpPr>
        <p:spPr>
          <a:xfrm>
            <a:off x="8251378" y="2408833"/>
            <a:ext cx="1073150" cy="8302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SFC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Rain</a:t>
            </a:r>
            <a:endParaRPr b="1" i="0" sz="1800" u="none" cap="none" strike="noStrik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12"/>
          <p:cNvSpPr txBox="1"/>
          <p:nvPr/>
        </p:nvSpPr>
        <p:spPr>
          <a:xfrm>
            <a:off x="1046221" y="4869160"/>
            <a:ext cx="6694131" cy="1015663"/>
          </a:xfrm>
          <a:prstGeom prst="rect">
            <a:avLst/>
          </a:prstGeom>
          <a:noFill/>
          <a:ln cap="flat" cmpd="sng" w="9525">
            <a:solidFill>
              <a:srgbClr val="70AD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WDM6 :  WRF version 4.2.1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NEW1  : All revisions other than In-cloud microphysics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NEW2  : NEW1 plus In-Cloud microphysics  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3"/>
          <p:cNvSpPr txBox="1"/>
          <p:nvPr/>
        </p:nvSpPr>
        <p:spPr>
          <a:xfrm>
            <a:off x="88900" y="116632"/>
            <a:ext cx="8966200" cy="9540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</a:pPr>
            <a:r>
              <a:rPr b="1" i="0" lang="en-US" sz="2800" u="sng" cap="none" strike="noStrike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rPr>
              <a:t>2D Idealized Squall line tests (WRF):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None/>
            </a:pPr>
            <a:r>
              <a:rPr b="1" i="0" lang="en-US" sz="2800" u="sng" cap="none" strike="noStrik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Reflectivity</a:t>
            </a:r>
            <a:endParaRPr/>
          </a:p>
        </p:txBody>
      </p:sp>
      <p:sp>
        <p:nvSpPr>
          <p:cNvPr id="227" name="Google Shape;227;p13"/>
          <p:cNvSpPr/>
          <p:nvPr/>
        </p:nvSpPr>
        <p:spPr>
          <a:xfrm>
            <a:off x="1908175" y="1196975"/>
            <a:ext cx="1800225" cy="360363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D1D1D1"/>
              </a:gs>
              <a:gs pos="50000">
                <a:srgbClr val="C7C7C7"/>
              </a:gs>
              <a:gs pos="100000">
                <a:srgbClr val="C0C0C0"/>
              </a:gs>
            </a:gsLst>
            <a:lin ang="5400000" scaled="0"/>
          </a:gradFill>
          <a:ln cap="flat" cmpd="sng" w="9525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 4hr</a:t>
            </a:r>
            <a:endParaRPr b="1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8" name="Google Shape;228;p13"/>
          <p:cNvSpPr/>
          <p:nvPr/>
        </p:nvSpPr>
        <p:spPr>
          <a:xfrm>
            <a:off x="5435600" y="1268413"/>
            <a:ext cx="1800225" cy="360362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D1D1D1"/>
              </a:gs>
              <a:gs pos="50000">
                <a:srgbClr val="C7C7C7"/>
              </a:gs>
              <a:gs pos="100000">
                <a:srgbClr val="C0C0C0"/>
              </a:gs>
            </a:gsLst>
            <a:lin ang="5400000" scaled="0"/>
          </a:gradFill>
          <a:ln cap="flat" cmpd="sng" w="9525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 6hr</a:t>
            </a:r>
            <a:endParaRPr b="1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9" name="Google Shape;229;p13"/>
          <p:cNvSpPr txBox="1"/>
          <p:nvPr/>
        </p:nvSpPr>
        <p:spPr>
          <a:xfrm>
            <a:off x="7747000" y="2082800"/>
            <a:ext cx="1217613" cy="461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NEW2</a:t>
            </a:r>
            <a:endParaRPr b="1" i="0" sz="1800" u="none" cap="none" strike="noStrik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13"/>
          <p:cNvSpPr txBox="1"/>
          <p:nvPr/>
        </p:nvSpPr>
        <p:spPr>
          <a:xfrm>
            <a:off x="7747000" y="4470400"/>
            <a:ext cx="1289050" cy="461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WDM6</a:t>
            </a:r>
            <a:endParaRPr b="1" i="0" sz="1800" u="none" cap="none" strike="noStrik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istogram&#10;&#10;Description automatically generated with medium confidence" id="231" name="Google Shape;231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87450" y="1681163"/>
            <a:ext cx="3100388" cy="22510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iagram, histogram&#10;&#10;Description automatically generated" id="232" name="Google Shape;232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27538" y="1681163"/>
            <a:ext cx="3178175" cy="2209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histogram&#10;&#10;Description automatically generated" id="233" name="Google Shape;233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68413" y="3938588"/>
            <a:ext cx="3019425" cy="22447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hart, histogram&#10;&#10;Description automatically generated" id="234" name="Google Shape;234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362450" y="3884613"/>
            <a:ext cx="3309938" cy="2352675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13"/>
          <p:cNvSpPr txBox="1"/>
          <p:nvPr/>
        </p:nvSpPr>
        <p:spPr>
          <a:xfrm>
            <a:off x="1373188" y="6289675"/>
            <a:ext cx="6583362" cy="307975"/>
          </a:xfrm>
          <a:prstGeom prst="rect">
            <a:avLst/>
          </a:prstGeom>
          <a:noFill/>
          <a:ln cap="flat" cmpd="sng" w="9525">
            <a:solidFill>
              <a:srgbClr val="70AD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NEW MPS produces stronger convective activities with smaller horizontal width </a:t>
            </a:r>
            <a:endParaRPr b="0" i="0" sz="1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6" name="Google Shape;236;p13"/>
          <p:cNvSpPr/>
          <p:nvPr/>
        </p:nvSpPr>
        <p:spPr>
          <a:xfrm>
            <a:off x="7505700" y="3355975"/>
            <a:ext cx="1603375" cy="360363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D1D1D1"/>
              </a:gs>
              <a:gs pos="50000">
                <a:srgbClr val="C7C7C7"/>
              </a:gs>
              <a:gs pos="100000">
                <a:srgbClr val="C0C0C0"/>
              </a:gs>
            </a:gsLst>
            <a:lin ang="5400000" scaled="0"/>
          </a:gradFill>
          <a:ln cap="flat" cmpd="sng" w="9525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WD~70km</a:t>
            </a:r>
            <a:endParaRPr b="1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7" name="Google Shape;237;p13"/>
          <p:cNvSpPr/>
          <p:nvPr/>
        </p:nvSpPr>
        <p:spPr>
          <a:xfrm>
            <a:off x="7667625" y="5732463"/>
            <a:ext cx="1476375" cy="360362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D1D1D1"/>
              </a:gs>
              <a:gs pos="50000">
                <a:srgbClr val="C7C7C7"/>
              </a:gs>
              <a:gs pos="100000">
                <a:srgbClr val="C0C0C0"/>
              </a:gs>
            </a:gsLst>
            <a:lin ang="5400000" scaled="0"/>
          </a:gradFill>
          <a:ln cap="flat" cmpd="sng" w="9525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WD~100km</a:t>
            </a:r>
            <a:endParaRPr b="1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4"/>
          <p:cNvSpPr txBox="1"/>
          <p:nvPr/>
        </p:nvSpPr>
        <p:spPr>
          <a:xfrm>
            <a:off x="88900" y="116632"/>
            <a:ext cx="8966200" cy="9540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</a:pPr>
            <a:r>
              <a:rPr b="1" i="0" lang="en-US" sz="2800" u="sng" cap="none" strike="noStrike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rPr>
              <a:t>2D Idealized Squall line tests (WRF):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None/>
            </a:pPr>
            <a:r>
              <a:rPr b="1" i="0" lang="en-US" sz="2800" u="sng" cap="none" strike="noStrik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Storm structure</a:t>
            </a:r>
            <a:endParaRPr/>
          </a:p>
        </p:txBody>
      </p:sp>
      <p:sp>
        <p:nvSpPr>
          <p:cNvPr id="243" name="Google Shape;243;p14"/>
          <p:cNvSpPr/>
          <p:nvPr/>
        </p:nvSpPr>
        <p:spPr>
          <a:xfrm>
            <a:off x="1403350" y="1196975"/>
            <a:ext cx="1800225" cy="360363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D1D1D1"/>
              </a:gs>
              <a:gs pos="50000">
                <a:srgbClr val="C7C7C7"/>
              </a:gs>
              <a:gs pos="100000">
                <a:srgbClr val="C0C0C0"/>
              </a:gs>
            </a:gsLst>
            <a:lin ang="5400000" scaled="0"/>
          </a:gradFill>
          <a:ln cap="flat" cmpd="sng" w="9525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 4hr</a:t>
            </a:r>
            <a:endParaRPr b="1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4" name="Google Shape;244;p14"/>
          <p:cNvSpPr/>
          <p:nvPr/>
        </p:nvSpPr>
        <p:spPr>
          <a:xfrm>
            <a:off x="5867400" y="1125538"/>
            <a:ext cx="1800225" cy="358775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D1D1D1"/>
              </a:gs>
              <a:gs pos="50000">
                <a:srgbClr val="C7C7C7"/>
              </a:gs>
              <a:gs pos="100000">
                <a:srgbClr val="C0C0C0"/>
              </a:gs>
            </a:gsLst>
            <a:lin ang="5400000" scaled="0"/>
          </a:gradFill>
          <a:ln cap="flat" cmpd="sng" w="9525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 6hr</a:t>
            </a:r>
            <a:endParaRPr b="1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5" name="Google Shape;245;p14"/>
          <p:cNvSpPr txBox="1"/>
          <p:nvPr/>
        </p:nvSpPr>
        <p:spPr>
          <a:xfrm>
            <a:off x="7524750" y="2082800"/>
            <a:ext cx="1217613" cy="461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NEW2</a:t>
            </a:r>
            <a:endParaRPr b="1" i="0" sz="1800" u="none" cap="none" strike="noStrik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14"/>
          <p:cNvSpPr txBox="1"/>
          <p:nvPr/>
        </p:nvSpPr>
        <p:spPr>
          <a:xfrm>
            <a:off x="7531100" y="4470400"/>
            <a:ext cx="1289050" cy="461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WDM6</a:t>
            </a:r>
            <a:endParaRPr b="1" i="0" sz="1800" u="none" cap="none" strike="noStrik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Diagram&#10;&#10;Description automatically generated" id="247" name="Google Shape;247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9775" y="1500188"/>
            <a:ext cx="3184525" cy="23002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iagram&#10;&#10;Description automatically generated" id="248" name="Google Shape;248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49750" y="1484313"/>
            <a:ext cx="3089275" cy="22526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iagram&#10;&#10;Description automatically generated" id="249" name="Google Shape;249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8350" y="3784600"/>
            <a:ext cx="3213100" cy="23002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iagram&#10;&#10;Description automatically generated" id="250" name="Google Shape;250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306888" y="3754438"/>
            <a:ext cx="3089275" cy="2278062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14"/>
          <p:cNvSpPr txBox="1"/>
          <p:nvPr/>
        </p:nvSpPr>
        <p:spPr>
          <a:xfrm>
            <a:off x="1014413" y="6165850"/>
            <a:ext cx="7727950" cy="307975"/>
          </a:xfrm>
          <a:prstGeom prst="rect">
            <a:avLst/>
          </a:prstGeom>
          <a:noFill/>
          <a:ln cap="flat" cmpd="sng" w="9525">
            <a:solidFill>
              <a:srgbClr val="70AD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NEW MPS produces realistic FTR and RTF jets, along with cold pool near surface and outflow at the top </a:t>
            </a:r>
            <a:endParaRPr b="0" i="0" sz="1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52" name="Google Shape;252;p14"/>
          <p:cNvCxnSpPr/>
          <p:nvPr/>
        </p:nvCxnSpPr>
        <p:spPr>
          <a:xfrm rot="10800000">
            <a:off x="2627313" y="3429000"/>
            <a:ext cx="1354137" cy="290513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dash"/>
            <a:miter lim="800000"/>
            <a:headEnd len="sm" w="sm" type="none"/>
            <a:tailEnd len="med" w="med" type="stealth"/>
          </a:ln>
        </p:spPr>
      </p:cxnSp>
      <p:cxnSp>
        <p:nvCxnSpPr>
          <p:cNvPr id="253" name="Google Shape;253;p14"/>
          <p:cNvCxnSpPr/>
          <p:nvPr/>
        </p:nvCxnSpPr>
        <p:spPr>
          <a:xfrm flipH="1" rot="10800000">
            <a:off x="4349750" y="3271838"/>
            <a:ext cx="2022475" cy="447675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dash"/>
            <a:miter lim="800000"/>
            <a:headEnd len="sm" w="sm" type="none"/>
            <a:tailEnd len="med" w="med" type="stealth"/>
          </a:ln>
        </p:spPr>
      </p:cxnSp>
      <p:cxnSp>
        <p:nvCxnSpPr>
          <p:cNvPr id="254" name="Google Shape;254;p14"/>
          <p:cNvCxnSpPr/>
          <p:nvPr/>
        </p:nvCxnSpPr>
        <p:spPr>
          <a:xfrm flipH="1">
            <a:off x="2771775" y="5373688"/>
            <a:ext cx="1344613" cy="284162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dash"/>
            <a:miter lim="800000"/>
            <a:headEnd len="sm" w="sm" type="none"/>
            <a:tailEnd len="med" w="med" type="stealth"/>
          </a:ln>
        </p:spPr>
      </p:cxnSp>
      <p:cxnSp>
        <p:nvCxnSpPr>
          <p:cNvPr id="255" name="Google Shape;255;p14"/>
          <p:cNvCxnSpPr/>
          <p:nvPr/>
        </p:nvCxnSpPr>
        <p:spPr>
          <a:xfrm>
            <a:off x="4268788" y="5373688"/>
            <a:ext cx="2174875" cy="217487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dash"/>
            <a:miter lim="800000"/>
            <a:headEnd len="sm" w="sm" type="none"/>
            <a:tailEnd len="med" w="med" type="stealth"/>
          </a:ln>
        </p:spPr>
      </p:cxnSp>
      <p:sp>
        <p:nvSpPr>
          <p:cNvPr id="256" name="Google Shape;256;p14"/>
          <p:cNvSpPr/>
          <p:nvPr/>
        </p:nvSpPr>
        <p:spPr>
          <a:xfrm rot="-3744287">
            <a:off x="2269331" y="1813719"/>
            <a:ext cx="430213" cy="1362075"/>
          </a:xfrm>
          <a:custGeom>
            <a:rect b="b" l="l" r="r" t="t"/>
            <a:pathLst>
              <a:path extrusionOk="0" h="2648" w="1824">
                <a:moveTo>
                  <a:pt x="0" y="2648"/>
                </a:moveTo>
                <a:lnTo>
                  <a:pt x="12" y="2464"/>
                </a:lnTo>
                <a:lnTo>
                  <a:pt x="32" y="2288"/>
                </a:lnTo>
                <a:lnTo>
                  <a:pt x="56" y="2120"/>
                </a:lnTo>
                <a:lnTo>
                  <a:pt x="88" y="1960"/>
                </a:lnTo>
                <a:lnTo>
                  <a:pt x="124" y="1808"/>
                </a:lnTo>
                <a:lnTo>
                  <a:pt x="166" y="1662"/>
                </a:lnTo>
                <a:lnTo>
                  <a:pt x="212" y="1524"/>
                </a:lnTo>
                <a:lnTo>
                  <a:pt x="262" y="1394"/>
                </a:lnTo>
                <a:lnTo>
                  <a:pt x="316" y="1270"/>
                </a:lnTo>
                <a:lnTo>
                  <a:pt x="372" y="1154"/>
                </a:lnTo>
                <a:lnTo>
                  <a:pt x="430" y="1044"/>
                </a:lnTo>
                <a:lnTo>
                  <a:pt x="490" y="942"/>
                </a:lnTo>
                <a:lnTo>
                  <a:pt x="550" y="846"/>
                </a:lnTo>
                <a:lnTo>
                  <a:pt x="612" y="758"/>
                </a:lnTo>
                <a:lnTo>
                  <a:pt x="672" y="674"/>
                </a:lnTo>
                <a:lnTo>
                  <a:pt x="734" y="598"/>
                </a:lnTo>
                <a:lnTo>
                  <a:pt x="792" y="528"/>
                </a:lnTo>
                <a:lnTo>
                  <a:pt x="850" y="464"/>
                </a:lnTo>
                <a:lnTo>
                  <a:pt x="906" y="408"/>
                </a:lnTo>
                <a:lnTo>
                  <a:pt x="960" y="356"/>
                </a:lnTo>
                <a:lnTo>
                  <a:pt x="1010" y="310"/>
                </a:lnTo>
                <a:lnTo>
                  <a:pt x="1056" y="270"/>
                </a:lnTo>
                <a:lnTo>
                  <a:pt x="1096" y="236"/>
                </a:lnTo>
                <a:lnTo>
                  <a:pt x="1134" y="208"/>
                </a:lnTo>
                <a:lnTo>
                  <a:pt x="1164" y="184"/>
                </a:lnTo>
                <a:lnTo>
                  <a:pt x="1190" y="166"/>
                </a:lnTo>
                <a:lnTo>
                  <a:pt x="1208" y="154"/>
                </a:lnTo>
                <a:lnTo>
                  <a:pt x="1220" y="146"/>
                </a:lnTo>
                <a:lnTo>
                  <a:pt x="1224" y="144"/>
                </a:lnTo>
                <a:lnTo>
                  <a:pt x="848" y="0"/>
                </a:lnTo>
                <a:lnTo>
                  <a:pt x="1728" y="56"/>
                </a:lnTo>
                <a:lnTo>
                  <a:pt x="1824" y="480"/>
                </a:lnTo>
                <a:lnTo>
                  <a:pt x="1568" y="328"/>
                </a:lnTo>
                <a:lnTo>
                  <a:pt x="1564" y="328"/>
                </a:lnTo>
                <a:lnTo>
                  <a:pt x="1554" y="332"/>
                </a:lnTo>
                <a:lnTo>
                  <a:pt x="1538" y="338"/>
                </a:lnTo>
                <a:lnTo>
                  <a:pt x="1514" y="346"/>
                </a:lnTo>
                <a:lnTo>
                  <a:pt x="1486" y="356"/>
                </a:lnTo>
                <a:lnTo>
                  <a:pt x="1452" y="370"/>
                </a:lnTo>
                <a:lnTo>
                  <a:pt x="1412" y="388"/>
                </a:lnTo>
                <a:lnTo>
                  <a:pt x="1370" y="410"/>
                </a:lnTo>
                <a:lnTo>
                  <a:pt x="1322" y="436"/>
                </a:lnTo>
                <a:lnTo>
                  <a:pt x="1270" y="466"/>
                </a:lnTo>
                <a:lnTo>
                  <a:pt x="1216" y="500"/>
                </a:lnTo>
                <a:lnTo>
                  <a:pt x="1158" y="540"/>
                </a:lnTo>
                <a:lnTo>
                  <a:pt x="1098" y="584"/>
                </a:lnTo>
                <a:lnTo>
                  <a:pt x="1034" y="636"/>
                </a:lnTo>
                <a:lnTo>
                  <a:pt x="970" y="692"/>
                </a:lnTo>
                <a:lnTo>
                  <a:pt x="904" y="756"/>
                </a:lnTo>
                <a:lnTo>
                  <a:pt x="836" y="824"/>
                </a:lnTo>
                <a:lnTo>
                  <a:pt x="770" y="900"/>
                </a:lnTo>
                <a:lnTo>
                  <a:pt x="700" y="984"/>
                </a:lnTo>
                <a:lnTo>
                  <a:pt x="632" y="1076"/>
                </a:lnTo>
                <a:lnTo>
                  <a:pt x="566" y="1174"/>
                </a:lnTo>
                <a:lnTo>
                  <a:pt x="498" y="1280"/>
                </a:lnTo>
                <a:lnTo>
                  <a:pt x="434" y="1394"/>
                </a:lnTo>
                <a:lnTo>
                  <a:pt x="370" y="1518"/>
                </a:lnTo>
                <a:lnTo>
                  <a:pt x="308" y="1650"/>
                </a:lnTo>
                <a:lnTo>
                  <a:pt x="248" y="1792"/>
                </a:lnTo>
                <a:lnTo>
                  <a:pt x="192" y="1944"/>
                </a:lnTo>
                <a:lnTo>
                  <a:pt x="138" y="2104"/>
                </a:lnTo>
                <a:lnTo>
                  <a:pt x="88" y="2274"/>
                </a:lnTo>
                <a:lnTo>
                  <a:pt x="42" y="2456"/>
                </a:lnTo>
                <a:lnTo>
                  <a:pt x="0" y="2648"/>
                </a:lnTo>
                <a:close/>
              </a:path>
            </a:pathLst>
          </a:custGeom>
          <a:gradFill>
            <a:gsLst>
              <a:gs pos="0">
                <a:srgbClr val="D11364"/>
              </a:gs>
              <a:gs pos="100000">
                <a:srgbClr val="61092E"/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14"/>
          <p:cNvSpPr/>
          <p:nvPr/>
        </p:nvSpPr>
        <p:spPr>
          <a:xfrm rot="-3744287">
            <a:off x="5996781" y="1966119"/>
            <a:ext cx="430213" cy="1362075"/>
          </a:xfrm>
          <a:custGeom>
            <a:rect b="b" l="l" r="r" t="t"/>
            <a:pathLst>
              <a:path extrusionOk="0" h="2648" w="1824">
                <a:moveTo>
                  <a:pt x="0" y="2648"/>
                </a:moveTo>
                <a:lnTo>
                  <a:pt x="12" y="2464"/>
                </a:lnTo>
                <a:lnTo>
                  <a:pt x="32" y="2288"/>
                </a:lnTo>
                <a:lnTo>
                  <a:pt x="56" y="2120"/>
                </a:lnTo>
                <a:lnTo>
                  <a:pt x="88" y="1960"/>
                </a:lnTo>
                <a:lnTo>
                  <a:pt x="124" y="1808"/>
                </a:lnTo>
                <a:lnTo>
                  <a:pt x="166" y="1662"/>
                </a:lnTo>
                <a:lnTo>
                  <a:pt x="212" y="1524"/>
                </a:lnTo>
                <a:lnTo>
                  <a:pt x="262" y="1394"/>
                </a:lnTo>
                <a:lnTo>
                  <a:pt x="316" y="1270"/>
                </a:lnTo>
                <a:lnTo>
                  <a:pt x="372" y="1154"/>
                </a:lnTo>
                <a:lnTo>
                  <a:pt x="430" y="1044"/>
                </a:lnTo>
                <a:lnTo>
                  <a:pt x="490" y="942"/>
                </a:lnTo>
                <a:lnTo>
                  <a:pt x="550" y="846"/>
                </a:lnTo>
                <a:lnTo>
                  <a:pt x="612" y="758"/>
                </a:lnTo>
                <a:lnTo>
                  <a:pt x="672" y="674"/>
                </a:lnTo>
                <a:lnTo>
                  <a:pt x="734" y="598"/>
                </a:lnTo>
                <a:lnTo>
                  <a:pt x="792" y="528"/>
                </a:lnTo>
                <a:lnTo>
                  <a:pt x="850" y="464"/>
                </a:lnTo>
                <a:lnTo>
                  <a:pt x="906" y="408"/>
                </a:lnTo>
                <a:lnTo>
                  <a:pt x="960" y="356"/>
                </a:lnTo>
                <a:lnTo>
                  <a:pt x="1010" y="310"/>
                </a:lnTo>
                <a:lnTo>
                  <a:pt x="1056" y="270"/>
                </a:lnTo>
                <a:lnTo>
                  <a:pt x="1096" y="236"/>
                </a:lnTo>
                <a:lnTo>
                  <a:pt x="1134" y="208"/>
                </a:lnTo>
                <a:lnTo>
                  <a:pt x="1164" y="184"/>
                </a:lnTo>
                <a:lnTo>
                  <a:pt x="1190" y="166"/>
                </a:lnTo>
                <a:lnTo>
                  <a:pt x="1208" y="154"/>
                </a:lnTo>
                <a:lnTo>
                  <a:pt x="1220" y="146"/>
                </a:lnTo>
                <a:lnTo>
                  <a:pt x="1224" y="144"/>
                </a:lnTo>
                <a:lnTo>
                  <a:pt x="848" y="0"/>
                </a:lnTo>
                <a:lnTo>
                  <a:pt x="1728" y="56"/>
                </a:lnTo>
                <a:lnTo>
                  <a:pt x="1824" y="480"/>
                </a:lnTo>
                <a:lnTo>
                  <a:pt x="1568" y="328"/>
                </a:lnTo>
                <a:lnTo>
                  <a:pt x="1564" y="328"/>
                </a:lnTo>
                <a:lnTo>
                  <a:pt x="1554" y="332"/>
                </a:lnTo>
                <a:lnTo>
                  <a:pt x="1538" y="338"/>
                </a:lnTo>
                <a:lnTo>
                  <a:pt x="1514" y="346"/>
                </a:lnTo>
                <a:lnTo>
                  <a:pt x="1486" y="356"/>
                </a:lnTo>
                <a:lnTo>
                  <a:pt x="1452" y="370"/>
                </a:lnTo>
                <a:lnTo>
                  <a:pt x="1412" y="388"/>
                </a:lnTo>
                <a:lnTo>
                  <a:pt x="1370" y="410"/>
                </a:lnTo>
                <a:lnTo>
                  <a:pt x="1322" y="436"/>
                </a:lnTo>
                <a:lnTo>
                  <a:pt x="1270" y="466"/>
                </a:lnTo>
                <a:lnTo>
                  <a:pt x="1216" y="500"/>
                </a:lnTo>
                <a:lnTo>
                  <a:pt x="1158" y="540"/>
                </a:lnTo>
                <a:lnTo>
                  <a:pt x="1098" y="584"/>
                </a:lnTo>
                <a:lnTo>
                  <a:pt x="1034" y="636"/>
                </a:lnTo>
                <a:lnTo>
                  <a:pt x="970" y="692"/>
                </a:lnTo>
                <a:lnTo>
                  <a:pt x="904" y="756"/>
                </a:lnTo>
                <a:lnTo>
                  <a:pt x="836" y="824"/>
                </a:lnTo>
                <a:lnTo>
                  <a:pt x="770" y="900"/>
                </a:lnTo>
                <a:lnTo>
                  <a:pt x="700" y="984"/>
                </a:lnTo>
                <a:lnTo>
                  <a:pt x="632" y="1076"/>
                </a:lnTo>
                <a:lnTo>
                  <a:pt x="566" y="1174"/>
                </a:lnTo>
                <a:lnTo>
                  <a:pt x="498" y="1280"/>
                </a:lnTo>
                <a:lnTo>
                  <a:pt x="434" y="1394"/>
                </a:lnTo>
                <a:lnTo>
                  <a:pt x="370" y="1518"/>
                </a:lnTo>
                <a:lnTo>
                  <a:pt x="308" y="1650"/>
                </a:lnTo>
                <a:lnTo>
                  <a:pt x="248" y="1792"/>
                </a:lnTo>
                <a:lnTo>
                  <a:pt x="192" y="1944"/>
                </a:lnTo>
                <a:lnTo>
                  <a:pt x="138" y="2104"/>
                </a:lnTo>
                <a:lnTo>
                  <a:pt x="88" y="2274"/>
                </a:lnTo>
                <a:lnTo>
                  <a:pt x="42" y="2456"/>
                </a:lnTo>
                <a:lnTo>
                  <a:pt x="0" y="2648"/>
                </a:lnTo>
                <a:close/>
              </a:path>
            </a:pathLst>
          </a:custGeom>
          <a:gradFill>
            <a:gsLst>
              <a:gs pos="0">
                <a:srgbClr val="D11364"/>
              </a:gs>
              <a:gs pos="100000">
                <a:srgbClr val="61092E"/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14"/>
          <p:cNvSpPr/>
          <p:nvPr/>
        </p:nvSpPr>
        <p:spPr>
          <a:xfrm flipH="1" rot="-3744287">
            <a:off x="6342857" y="4355306"/>
            <a:ext cx="211138" cy="1362075"/>
          </a:xfrm>
          <a:custGeom>
            <a:rect b="b" l="l" r="r" t="t"/>
            <a:pathLst>
              <a:path extrusionOk="0" h="2648" w="1824">
                <a:moveTo>
                  <a:pt x="0" y="2648"/>
                </a:moveTo>
                <a:lnTo>
                  <a:pt x="12" y="2464"/>
                </a:lnTo>
                <a:lnTo>
                  <a:pt x="32" y="2288"/>
                </a:lnTo>
                <a:lnTo>
                  <a:pt x="56" y="2120"/>
                </a:lnTo>
                <a:lnTo>
                  <a:pt x="88" y="1960"/>
                </a:lnTo>
                <a:lnTo>
                  <a:pt x="124" y="1808"/>
                </a:lnTo>
                <a:lnTo>
                  <a:pt x="166" y="1662"/>
                </a:lnTo>
                <a:lnTo>
                  <a:pt x="212" y="1524"/>
                </a:lnTo>
                <a:lnTo>
                  <a:pt x="262" y="1394"/>
                </a:lnTo>
                <a:lnTo>
                  <a:pt x="316" y="1270"/>
                </a:lnTo>
                <a:lnTo>
                  <a:pt x="372" y="1154"/>
                </a:lnTo>
                <a:lnTo>
                  <a:pt x="430" y="1044"/>
                </a:lnTo>
                <a:lnTo>
                  <a:pt x="490" y="942"/>
                </a:lnTo>
                <a:lnTo>
                  <a:pt x="550" y="846"/>
                </a:lnTo>
                <a:lnTo>
                  <a:pt x="612" y="758"/>
                </a:lnTo>
                <a:lnTo>
                  <a:pt x="672" y="674"/>
                </a:lnTo>
                <a:lnTo>
                  <a:pt x="734" y="598"/>
                </a:lnTo>
                <a:lnTo>
                  <a:pt x="792" y="528"/>
                </a:lnTo>
                <a:lnTo>
                  <a:pt x="850" y="464"/>
                </a:lnTo>
                <a:lnTo>
                  <a:pt x="906" y="408"/>
                </a:lnTo>
                <a:lnTo>
                  <a:pt x="960" y="356"/>
                </a:lnTo>
                <a:lnTo>
                  <a:pt x="1010" y="310"/>
                </a:lnTo>
                <a:lnTo>
                  <a:pt x="1056" y="270"/>
                </a:lnTo>
                <a:lnTo>
                  <a:pt x="1096" y="236"/>
                </a:lnTo>
                <a:lnTo>
                  <a:pt x="1134" y="208"/>
                </a:lnTo>
                <a:lnTo>
                  <a:pt x="1164" y="184"/>
                </a:lnTo>
                <a:lnTo>
                  <a:pt x="1190" y="166"/>
                </a:lnTo>
                <a:lnTo>
                  <a:pt x="1208" y="154"/>
                </a:lnTo>
                <a:lnTo>
                  <a:pt x="1220" y="146"/>
                </a:lnTo>
                <a:lnTo>
                  <a:pt x="1224" y="144"/>
                </a:lnTo>
                <a:lnTo>
                  <a:pt x="848" y="0"/>
                </a:lnTo>
                <a:lnTo>
                  <a:pt x="1728" y="56"/>
                </a:lnTo>
                <a:lnTo>
                  <a:pt x="1824" y="480"/>
                </a:lnTo>
                <a:lnTo>
                  <a:pt x="1568" y="328"/>
                </a:lnTo>
                <a:lnTo>
                  <a:pt x="1564" y="328"/>
                </a:lnTo>
                <a:lnTo>
                  <a:pt x="1554" y="332"/>
                </a:lnTo>
                <a:lnTo>
                  <a:pt x="1538" y="338"/>
                </a:lnTo>
                <a:lnTo>
                  <a:pt x="1514" y="346"/>
                </a:lnTo>
                <a:lnTo>
                  <a:pt x="1486" y="356"/>
                </a:lnTo>
                <a:lnTo>
                  <a:pt x="1452" y="370"/>
                </a:lnTo>
                <a:lnTo>
                  <a:pt x="1412" y="388"/>
                </a:lnTo>
                <a:lnTo>
                  <a:pt x="1370" y="410"/>
                </a:lnTo>
                <a:lnTo>
                  <a:pt x="1322" y="436"/>
                </a:lnTo>
                <a:lnTo>
                  <a:pt x="1270" y="466"/>
                </a:lnTo>
                <a:lnTo>
                  <a:pt x="1216" y="500"/>
                </a:lnTo>
                <a:lnTo>
                  <a:pt x="1158" y="540"/>
                </a:lnTo>
                <a:lnTo>
                  <a:pt x="1098" y="584"/>
                </a:lnTo>
                <a:lnTo>
                  <a:pt x="1034" y="636"/>
                </a:lnTo>
                <a:lnTo>
                  <a:pt x="970" y="692"/>
                </a:lnTo>
                <a:lnTo>
                  <a:pt x="904" y="756"/>
                </a:lnTo>
                <a:lnTo>
                  <a:pt x="836" y="824"/>
                </a:lnTo>
                <a:lnTo>
                  <a:pt x="770" y="900"/>
                </a:lnTo>
                <a:lnTo>
                  <a:pt x="700" y="984"/>
                </a:lnTo>
                <a:lnTo>
                  <a:pt x="632" y="1076"/>
                </a:lnTo>
                <a:lnTo>
                  <a:pt x="566" y="1174"/>
                </a:lnTo>
                <a:lnTo>
                  <a:pt x="498" y="1280"/>
                </a:lnTo>
                <a:lnTo>
                  <a:pt x="434" y="1394"/>
                </a:lnTo>
                <a:lnTo>
                  <a:pt x="370" y="1518"/>
                </a:lnTo>
                <a:lnTo>
                  <a:pt x="308" y="1650"/>
                </a:lnTo>
                <a:lnTo>
                  <a:pt x="248" y="1792"/>
                </a:lnTo>
                <a:lnTo>
                  <a:pt x="192" y="1944"/>
                </a:lnTo>
                <a:lnTo>
                  <a:pt x="138" y="2104"/>
                </a:lnTo>
                <a:lnTo>
                  <a:pt x="88" y="2274"/>
                </a:lnTo>
                <a:lnTo>
                  <a:pt x="42" y="2456"/>
                </a:lnTo>
                <a:lnTo>
                  <a:pt x="0" y="2648"/>
                </a:lnTo>
                <a:close/>
              </a:path>
            </a:pathLst>
          </a:custGeom>
          <a:gradFill>
            <a:gsLst>
              <a:gs pos="0">
                <a:srgbClr val="D11364"/>
              </a:gs>
              <a:gs pos="100000">
                <a:srgbClr val="61092E"/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14"/>
          <p:cNvSpPr/>
          <p:nvPr/>
        </p:nvSpPr>
        <p:spPr>
          <a:xfrm flipH="1" rot="-3744287">
            <a:off x="3033713" y="4459288"/>
            <a:ext cx="234950" cy="1644650"/>
          </a:xfrm>
          <a:custGeom>
            <a:rect b="b" l="l" r="r" t="t"/>
            <a:pathLst>
              <a:path extrusionOk="0" h="2648" w="1824">
                <a:moveTo>
                  <a:pt x="0" y="2648"/>
                </a:moveTo>
                <a:lnTo>
                  <a:pt x="12" y="2464"/>
                </a:lnTo>
                <a:lnTo>
                  <a:pt x="32" y="2288"/>
                </a:lnTo>
                <a:lnTo>
                  <a:pt x="56" y="2120"/>
                </a:lnTo>
                <a:lnTo>
                  <a:pt x="88" y="1960"/>
                </a:lnTo>
                <a:lnTo>
                  <a:pt x="124" y="1808"/>
                </a:lnTo>
                <a:lnTo>
                  <a:pt x="166" y="1662"/>
                </a:lnTo>
                <a:lnTo>
                  <a:pt x="212" y="1524"/>
                </a:lnTo>
                <a:lnTo>
                  <a:pt x="262" y="1394"/>
                </a:lnTo>
                <a:lnTo>
                  <a:pt x="316" y="1270"/>
                </a:lnTo>
                <a:lnTo>
                  <a:pt x="372" y="1154"/>
                </a:lnTo>
                <a:lnTo>
                  <a:pt x="430" y="1044"/>
                </a:lnTo>
                <a:lnTo>
                  <a:pt x="490" y="942"/>
                </a:lnTo>
                <a:lnTo>
                  <a:pt x="550" y="846"/>
                </a:lnTo>
                <a:lnTo>
                  <a:pt x="612" y="758"/>
                </a:lnTo>
                <a:lnTo>
                  <a:pt x="672" y="674"/>
                </a:lnTo>
                <a:lnTo>
                  <a:pt x="734" y="598"/>
                </a:lnTo>
                <a:lnTo>
                  <a:pt x="792" y="528"/>
                </a:lnTo>
                <a:lnTo>
                  <a:pt x="850" y="464"/>
                </a:lnTo>
                <a:lnTo>
                  <a:pt x="906" y="408"/>
                </a:lnTo>
                <a:lnTo>
                  <a:pt x="960" y="356"/>
                </a:lnTo>
                <a:lnTo>
                  <a:pt x="1010" y="310"/>
                </a:lnTo>
                <a:lnTo>
                  <a:pt x="1056" y="270"/>
                </a:lnTo>
                <a:lnTo>
                  <a:pt x="1096" y="236"/>
                </a:lnTo>
                <a:lnTo>
                  <a:pt x="1134" y="208"/>
                </a:lnTo>
                <a:lnTo>
                  <a:pt x="1164" y="184"/>
                </a:lnTo>
                <a:lnTo>
                  <a:pt x="1190" y="166"/>
                </a:lnTo>
                <a:lnTo>
                  <a:pt x="1208" y="154"/>
                </a:lnTo>
                <a:lnTo>
                  <a:pt x="1220" y="146"/>
                </a:lnTo>
                <a:lnTo>
                  <a:pt x="1224" y="144"/>
                </a:lnTo>
                <a:lnTo>
                  <a:pt x="848" y="0"/>
                </a:lnTo>
                <a:lnTo>
                  <a:pt x="1728" y="56"/>
                </a:lnTo>
                <a:lnTo>
                  <a:pt x="1824" y="480"/>
                </a:lnTo>
                <a:lnTo>
                  <a:pt x="1568" y="328"/>
                </a:lnTo>
                <a:lnTo>
                  <a:pt x="1564" y="328"/>
                </a:lnTo>
                <a:lnTo>
                  <a:pt x="1554" y="332"/>
                </a:lnTo>
                <a:lnTo>
                  <a:pt x="1538" y="338"/>
                </a:lnTo>
                <a:lnTo>
                  <a:pt x="1514" y="346"/>
                </a:lnTo>
                <a:lnTo>
                  <a:pt x="1486" y="356"/>
                </a:lnTo>
                <a:lnTo>
                  <a:pt x="1452" y="370"/>
                </a:lnTo>
                <a:lnTo>
                  <a:pt x="1412" y="388"/>
                </a:lnTo>
                <a:lnTo>
                  <a:pt x="1370" y="410"/>
                </a:lnTo>
                <a:lnTo>
                  <a:pt x="1322" y="436"/>
                </a:lnTo>
                <a:lnTo>
                  <a:pt x="1270" y="466"/>
                </a:lnTo>
                <a:lnTo>
                  <a:pt x="1216" y="500"/>
                </a:lnTo>
                <a:lnTo>
                  <a:pt x="1158" y="540"/>
                </a:lnTo>
                <a:lnTo>
                  <a:pt x="1098" y="584"/>
                </a:lnTo>
                <a:lnTo>
                  <a:pt x="1034" y="636"/>
                </a:lnTo>
                <a:lnTo>
                  <a:pt x="970" y="692"/>
                </a:lnTo>
                <a:lnTo>
                  <a:pt x="904" y="756"/>
                </a:lnTo>
                <a:lnTo>
                  <a:pt x="836" y="824"/>
                </a:lnTo>
                <a:lnTo>
                  <a:pt x="770" y="900"/>
                </a:lnTo>
                <a:lnTo>
                  <a:pt x="700" y="984"/>
                </a:lnTo>
                <a:lnTo>
                  <a:pt x="632" y="1076"/>
                </a:lnTo>
                <a:lnTo>
                  <a:pt x="566" y="1174"/>
                </a:lnTo>
                <a:lnTo>
                  <a:pt x="498" y="1280"/>
                </a:lnTo>
                <a:lnTo>
                  <a:pt x="434" y="1394"/>
                </a:lnTo>
                <a:lnTo>
                  <a:pt x="370" y="1518"/>
                </a:lnTo>
                <a:lnTo>
                  <a:pt x="308" y="1650"/>
                </a:lnTo>
                <a:lnTo>
                  <a:pt x="248" y="1792"/>
                </a:lnTo>
                <a:lnTo>
                  <a:pt x="192" y="1944"/>
                </a:lnTo>
                <a:lnTo>
                  <a:pt x="138" y="2104"/>
                </a:lnTo>
                <a:lnTo>
                  <a:pt x="88" y="2274"/>
                </a:lnTo>
                <a:lnTo>
                  <a:pt x="42" y="2456"/>
                </a:lnTo>
                <a:lnTo>
                  <a:pt x="0" y="2648"/>
                </a:lnTo>
                <a:close/>
              </a:path>
            </a:pathLst>
          </a:custGeom>
          <a:gradFill>
            <a:gsLst>
              <a:gs pos="0">
                <a:srgbClr val="D11364"/>
              </a:gs>
              <a:gs pos="100000">
                <a:srgbClr val="61092E"/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5"/>
          <p:cNvSpPr/>
          <p:nvPr/>
        </p:nvSpPr>
        <p:spPr>
          <a:xfrm>
            <a:off x="971550" y="1325563"/>
            <a:ext cx="10802938" cy="460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15"/>
          <p:cNvSpPr/>
          <p:nvPr/>
        </p:nvSpPr>
        <p:spPr>
          <a:xfrm>
            <a:off x="4859338" y="1371600"/>
            <a:ext cx="10518775" cy="460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15"/>
          <p:cNvSpPr/>
          <p:nvPr/>
        </p:nvSpPr>
        <p:spPr>
          <a:xfrm>
            <a:off x="4886325" y="3978275"/>
            <a:ext cx="10696575" cy="460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15"/>
          <p:cNvSpPr/>
          <p:nvPr/>
        </p:nvSpPr>
        <p:spPr>
          <a:xfrm>
            <a:off x="6619875" y="5661025"/>
            <a:ext cx="11842750" cy="460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15"/>
          <p:cNvSpPr txBox="1"/>
          <p:nvPr/>
        </p:nvSpPr>
        <p:spPr>
          <a:xfrm>
            <a:off x="88900" y="116632"/>
            <a:ext cx="8966200" cy="9540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</a:pPr>
            <a:r>
              <a:rPr b="1" lang="en-US" sz="2800" u="sng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rPr>
              <a:t>2D Idealized Squall line tests (WRF): MPS only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None/>
            </a:pPr>
            <a:r>
              <a:rPr b="1" lang="en-US" sz="2800" u="sng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Aerosol effects (</a:t>
            </a:r>
            <a:r>
              <a:rPr b="1" lang="en-US" sz="2800" u="sng">
                <a:solidFill>
                  <a:srgbClr val="00B050"/>
                </a:solidFill>
                <a:latin typeface="Tahoma"/>
                <a:ea typeface="Tahoma"/>
                <a:cs typeface="Tahoma"/>
                <a:sym typeface="Tahoma"/>
              </a:rPr>
              <a:t>100, 500, 1000, 3000, 5000</a:t>
            </a:r>
            <a:r>
              <a:rPr b="1" lang="en-US" sz="2800" u="sng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)</a:t>
            </a:r>
            <a:endParaRPr b="1" sz="2800" u="sng">
              <a:solidFill>
                <a:srgbClr val="00B05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69" name="Google Shape;269;p15"/>
          <p:cNvSpPr/>
          <p:nvPr/>
        </p:nvSpPr>
        <p:spPr>
          <a:xfrm>
            <a:off x="1250950" y="1957388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15"/>
          <p:cNvSpPr/>
          <p:nvPr/>
        </p:nvSpPr>
        <p:spPr>
          <a:xfrm>
            <a:off x="4927600" y="216535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15"/>
          <p:cNvSpPr/>
          <p:nvPr/>
        </p:nvSpPr>
        <p:spPr>
          <a:xfrm>
            <a:off x="1338263" y="3627438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15"/>
          <p:cNvSpPr txBox="1"/>
          <p:nvPr/>
        </p:nvSpPr>
        <p:spPr>
          <a:xfrm>
            <a:off x="1133447" y="4348261"/>
            <a:ext cx="6569267" cy="1384995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14313" lvl="0" marL="21431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✔"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Aerosol effects (2</a:t>
            </a:r>
            <a:r>
              <a:rPr baseline="30000"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nd</a:t>
            </a: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indirect)  are </a:t>
            </a:r>
            <a:r>
              <a:rPr lang="en-US" sz="14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reasonably reproduced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14313" lvl="0" marL="21431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✔"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 compared to WDM6 (Lim and Hong 2010), volume averaged</a:t>
            </a:r>
            <a:endParaRPr/>
          </a:p>
          <a:p>
            <a:pPr indent="-214313" lvl="0" marL="21431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⮚"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Nc increases  (Dc decreases,  </a:t>
            </a:r>
            <a:r>
              <a:rPr lang="en-US" sz="14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14 micro 🡪7 micro)</a:t>
            </a:r>
            <a:endParaRPr/>
          </a:p>
          <a:p>
            <a:pPr indent="-214313" lvl="0" marL="21431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⮚"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Nr decreases (Dr increases,  </a:t>
            </a:r>
            <a:r>
              <a:rPr lang="en-US" sz="14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0.2 mm 🡪 0.7 mm)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==🡺 </a:t>
            </a:r>
            <a:r>
              <a:rPr lang="en-US" sz="14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complies with airborne observation   </a:t>
            </a: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Lei et al. (2019)</a:t>
            </a:r>
            <a:endParaRPr/>
          </a:p>
        </p:txBody>
      </p:sp>
      <p:sp>
        <p:nvSpPr>
          <p:cNvPr id="273" name="Google Shape;273;p15"/>
          <p:cNvSpPr/>
          <p:nvPr/>
        </p:nvSpPr>
        <p:spPr>
          <a:xfrm>
            <a:off x="883231" y="1823915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74" name="Google Shape;274;p15"/>
          <p:cNvGraphicFramePr/>
          <p:nvPr/>
        </p:nvGraphicFramePr>
        <p:xfrm>
          <a:off x="704637" y="1456131"/>
          <a:ext cx="3516901" cy="2760962"/>
        </p:xfrm>
        <a:graphic>
          <a:graphicData uri="http://schemas.openxmlformats.org/presentationml/2006/ole">
            <mc:AlternateContent>
              <mc:Choice Requires="v">
                <p:oleObj r:id="rId4" imgH="2760962" imgW="3516901" progId="SigmaPlotGraphicObject.11" spid="_x0000_s1">
                  <p:embed/>
                </p:oleObj>
              </mc:Choice>
              <mc:Fallback>
                <p:oleObj r:id="rId5" imgH="2760962" imgW="3516901" progId="SigmaPlotGraphicObject.11">
                  <p:embed/>
                  <p:pic>
                    <p:nvPicPr>
                      <p:cNvPr id="274" name="Google Shape;274;p15"/>
                      <p:cNvPicPr preferRelativeResize="0"/>
                      <p:nvPr/>
                    </p:nvPicPr>
                    <p:blipFill rotWithShape="1">
                      <a:blip r:embed="rId6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704637" y="1456131"/>
                        <a:ext cx="3516901" cy="2760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5" name="Google Shape;275;p15"/>
          <p:cNvSpPr/>
          <p:nvPr/>
        </p:nvSpPr>
        <p:spPr>
          <a:xfrm>
            <a:off x="3640719" y="1979886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76" name="Google Shape;276;p15"/>
          <p:cNvGraphicFramePr/>
          <p:nvPr/>
        </p:nvGraphicFramePr>
        <p:xfrm>
          <a:off x="4295459" y="1419102"/>
          <a:ext cx="3516901" cy="2820450"/>
        </p:xfrm>
        <a:graphic>
          <a:graphicData uri="http://schemas.openxmlformats.org/presentationml/2006/ole">
            <mc:AlternateContent>
              <mc:Choice Requires="v">
                <p:oleObj r:id="rId7" imgH="2820450" imgW="3516901" progId="SigmaPlotGraphicObject.11" spid="_x0000_s2">
                  <p:embed/>
                </p:oleObj>
              </mc:Choice>
              <mc:Fallback>
                <p:oleObj r:id="rId8" imgH="2820450" imgW="3516901" progId="SigmaPlotGraphicObject.11">
                  <p:embed/>
                  <p:pic>
                    <p:nvPicPr>
                      <p:cNvPr id="276" name="Google Shape;276;p15"/>
                      <p:cNvPicPr preferRelativeResize="0"/>
                      <p:nvPr/>
                    </p:nvPicPr>
                    <p:blipFill rotWithShape="1">
                      <a:blip r:embed="rId9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4295459" y="1419102"/>
                        <a:ext cx="3516901" cy="2820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7" name="Google Shape;277;p15"/>
          <p:cNvSpPr/>
          <p:nvPr/>
        </p:nvSpPr>
        <p:spPr>
          <a:xfrm>
            <a:off x="948716" y="3076452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15"/>
          <p:cNvSpPr txBox="1"/>
          <p:nvPr/>
        </p:nvSpPr>
        <p:spPr>
          <a:xfrm>
            <a:off x="1165409" y="1762120"/>
            <a:ext cx="642938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baseline="-25000" lang="en-US" sz="105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baseline="-25000" sz="105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15"/>
          <p:cNvSpPr txBox="1"/>
          <p:nvPr/>
        </p:nvSpPr>
        <p:spPr>
          <a:xfrm>
            <a:off x="4999221" y="1653774"/>
            <a:ext cx="642938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baseline="-25000" lang="en-US" sz="105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baseline="-25000" sz="105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Google Shape;284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3438" y="857250"/>
            <a:ext cx="399415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92663" y="1125538"/>
            <a:ext cx="3595687" cy="2505075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16"/>
          <p:cNvSpPr txBox="1"/>
          <p:nvPr/>
        </p:nvSpPr>
        <p:spPr>
          <a:xfrm>
            <a:off x="611188" y="116632"/>
            <a:ext cx="5724525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</a:pPr>
            <a:r>
              <a:rPr b="1" lang="en-US" sz="2800" u="sng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rPr>
              <a:t>Single Column Tests  : qi (ice)</a:t>
            </a:r>
            <a:endParaRPr b="1" sz="2800" u="sng">
              <a:solidFill>
                <a:schemeClr val="accent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87" name="Google Shape;287;p16"/>
          <p:cNvSpPr txBox="1"/>
          <p:nvPr/>
        </p:nvSpPr>
        <p:spPr>
          <a:xfrm>
            <a:off x="3149600" y="1268413"/>
            <a:ext cx="1062038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en-US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GFDL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16"/>
          <p:cNvSpPr txBox="1"/>
          <p:nvPr/>
        </p:nvSpPr>
        <p:spPr>
          <a:xfrm>
            <a:off x="6300788" y="1341438"/>
            <a:ext cx="1908175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en-US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Thompson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16"/>
          <p:cNvSpPr txBox="1"/>
          <p:nvPr/>
        </p:nvSpPr>
        <p:spPr>
          <a:xfrm>
            <a:off x="3348038" y="3687763"/>
            <a:ext cx="1062037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en-US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NEW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16"/>
          <p:cNvSpPr txBox="1"/>
          <p:nvPr/>
        </p:nvSpPr>
        <p:spPr>
          <a:xfrm>
            <a:off x="4937125" y="4062413"/>
            <a:ext cx="3373438" cy="13843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Cloud ice is smaller than GFDL but greater than Thompson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Snow is smaller than Thompson but greater than GFDL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7"/>
          <p:cNvSpPr txBox="1"/>
          <p:nvPr/>
        </p:nvSpPr>
        <p:spPr>
          <a:xfrm>
            <a:off x="585788" y="1052513"/>
            <a:ext cx="8013700" cy="420115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00B05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NEW MP </a:t>
            </a:r>
            <a:r>
              <a:rPr lang="en-US" sz="2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New Microphysics (v4.6.4) with other GFSv17 p8 physics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(</a:t>
            </a:r>
            <a:r>
              <a:rPr lang="en-US" sz="2100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CCN is initialized with 100 /cc</a:t>
            </a:r>
            <a:r>
              <a:rPr lang="en-US" sz="2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plus Aerosol-aware CCN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from </a:t>
            </a:r>
            <a:r>
              <a:rPr lang="en-US" sz="21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Kang et al. 2019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</a:t>
            </a:r>
            <a:r>
              <a:rPr lang="en-US" sz="2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en-US" sz="2100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CCN is initialized with </a:t>
            </a:r>
            <a:r>
              <a:rPr lang="en-US" sz="21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GOCART aerosol</a:t>
            </a:r>
            <a:r>
              <a:rPr lang="en-US" sz="2100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by </a:t>
            </a:r>
            <a:r>
              <a:rPr lang="en-US" sz="21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Haiqin Li</a:t>
            </a:r>
            <a:r>
              <a:rPr lang="en-US" sz="2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IC=2020120100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Horizontal resolution: C768 (~13km)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Vertical resolution: 127 layers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Time step: 150s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Integration length: 120hrs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17"/>
          <p:cNvSpPr txBox="1"/>
          <p:nvPr/>
        </p:nvSpPr>
        <p:spPr>
          <a:xfrm>
            <a:off x="611188" y="96813"/>
            <a:ext cx="7489825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</a:pPr>
            <a:r>
              <a:rPr b="1" lang="en-US" sz="2800" u="sng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rPr>
              <a:t>C768 (~13km) UFS run :</a:t>
            </a:r>
            <a:endParaRPr b="1" sz="2800" u="sng">
              <a:solidFill>
                <a:schemeClr val="accent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Google Shape;301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300" y="1276608"/>
            <a:ext cx="4457700" cy="222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86300" y="1200150"/>
            <a:ext cx="4457700" cy="222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686300" y="3771900"/>
            <a:ext cx="4457700" cy="222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4300" y="3676908"/>
            <a:ext cx="4457700" cy="2228850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18"/>
          <p:cNvSpPr txBox="1"/>
          <p:nvPr/>
        </p:nvSpPr>
        <p:spPr>
          <a:xfrm>
            <a:off x="250825" y="147638"/>
            <a:ext cx="889317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lang="en-US" sz="2800" u="sng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500 ACC : </a:t>
            </a:r>
            <a:r>
              <a:rPr b="1" lang="en-US" sz="2800" u="sng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Red (p8) </a:t>
            </a:r>
            <a:r>
              <a:rPr b="1" lang="en-US" sz="2800" u="sng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Black (NEW)  - July 2021</a:t>
            </a:r>
            <a:endParaRPr b="1" sz="2800" u="sng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06" name="Google Shape;306;p18"/>
          <p:cNvSpPr txBox="1"/>
          <p:nvPr/>
        </p:nvSpPr>
        <p:spPr>
          <a:xfrm>
            <a:off x="2033984" y="906720"/>
            <a:ext cx="957262" cy="369888"/>
          </a:xfrm>
          <a:prstGeom prst="rect">
            <a:avLst/>
          </a:prstGeom>
          <a:solidFill>
            <a:schemeClr val="accent2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Global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18"/>
          <p:cNvSpPr txBox="1"/>
          <p:nvPr/>
        </p:nvSpPr>
        <p:spPr>
          <a:xfrm>
            <a:off x="5868144" y="850602"/>
            <a:ext cx="623540" cy="369888"/>
          </a:xfrm>
          <a:prstGeom prst="rect">
            <a:avLst/>
          </a:prstGeom>
          <a:solidFill>
            <a:schemeClr val="accent2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SH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18"/>
          <p:cNvSpPr txBox="1"/>
          <p:nvPr/>
        </p:nvSpPr>
        <p:spPr>
          <a:xfrm>
            <a:off x="2033984" y="3429000"/>
            <a:ext cx="957262" cy="369888"/>
          </a:xfrm>
          <a:prstGeom prst="rect">
            <a:avLst/>
          </a:prstGeom>
          <a:solidFill>
            <a:schemeClr val="accent2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NH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18"/>
          <p:cNvSpPr txBox="1"/>
          <p:nvPr/>
        </p:nvSpPr>
        <p:spPr>
          <a:xfrm>
            <a:off x="5701282" y="3537207"/>
            <a:ext cx="1246981" cy="369332"/>
          </a:xfrm>
          <a:prstGeom prst="rect">
            <a:avLst/>
          </a:prstGeom>
          <a:solidFill>
            <a:schemeClr val="accent2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Tropics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Google Shape;315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33839"/>
            <a:ext cx="4576383" cy="3027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93580" y="860230"/>
            <a:ext cx="4526412" cy="3156825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19"/>
          <p:cNvSpPr txBox="1"/>
          <p:nvPr/>
        </p:nvSpPr>
        <p:spPr>
          <a:xfrm>
            <a:off x="2286000" y="3198168"/>
            <a:ext cx="45720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19"/>
          <p:cNvSpPr/>
          <p:nvPr/>
        </p:nvSpPr>
        <p:spPr>
          <a:xfrm>
            <a:off x="5138648" y="2064894"/>
            <a:ext cx="3764758" cy="572018"/>
          </a:xfrm>
          <a:prstGeom prst="ellipse">
            <a:avLst/>
          </a:prstGeom>
          <a:noFill/>
          <a:ln cap="flat" cmpd="sng" w="12700">
            <a:solidFill>
              <a:srgbClr val="FF0000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ç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p19"/>
          <p:cNvSpPr txBox="1"/>
          <p:nvPr/>
        </p:nvSpPr>
        <p:spPr>
          <a:xfrm>
            <a:off x="1115616" y="1136997"/>
            <a:ext cx="790652" cy="369888"/>
          </a:xfrm>
          <a:prstGeom prst="rect">
            <a:avLst/>
          </a:prstGeom>
          <a:solidFill>
            <a:schemeClr val="accent2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P8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Google Shape;320;p19"/>
          <p:cNvSpPr txBox="1"/>
          <p:nvPr/>
        </p:nvSpPr>
        <p:spPr>
          <a:xfrm>
            <a:off x="5148064" y="1172668"/>
            <a:ext cx="790652" cy="369888"/>
          </a:xfrm>
          <a:prstGeom prst="rect">
            <a:avLst/>
          </a:prstGeom>
          <a:solidFill>
            <a:schemeClr val="accent2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NEW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19"/>
          <p:cNvSpPr txBox="1"/>
          <p:nvPr/>
        </p:nvSpPr>
        <p:spPr>
          <a:xfrm>
            <a:off x="705108" y="4147687"/>
            <a:ext cx="8003814" cy="1938992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Enhanced light precipitation over tropical ocean and un-realistic distribution of rainfall over tropical land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=🡺 </a:t>
            </a:r>
            <a:r>
              <a:rPr lang="en-US" sz="1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Apparent deficiency  of in-cloud MPS in NWP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      resolutions with larger time step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(dt = 150s in GFS, 13km)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=🡺 </a:t>
            </a:r>
            <a:r>
              <a:rPr i="1" lang="en-US" sz="1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All production terms need to be examined…  </a:t>
            </a:r>
            <a:endParaRPr i="1" sz="180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22" name="Google Shape;322;p19"/>
          <p:cNvCxnSpPr/>
          <p:nvPr/>
        </p:nvCxnSpPr>
        <p:spPr>
          <a:xfrm rot="10800000">
            <a:off x="6589394" y="2420888"/>
            <a:ext cx="646902" cy="1554379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323" name="Google Shape;323;p19"/>
          <p:cNvSpPr/>
          <p:nvPr/>
        </p:nvSpPr>
        <p:spPr>
          <a:xfrm>
            <a:off x="662397" y="1992886"/>
            <a:ext cx="3764758" cy="572018"/>
          </a:xfrm>
          <a:prstGeom prst="ellipse">
            <a:avLst/>
          </a:prstGeom>
          <a:noFill/>
          <a:ln cap="flat" cmpd="sng" w="12700">
            <a:solidFill>
              <a:srgbClr val="FF0000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ç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19"/>
          <p:cNvSpPr txBox="1"/>
          <p:nvPr/>
        </p:nvSpPr>
        <p:spPr>
          <a:xfrm>
            <a:off x="263008" y="88192"/>
            <a:ext cx="8856900" cy="5232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 u="sng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On-going issue </a:t>
            </a:r>
            <a:r>
              <a:rPr b="1" lang="en-US" sz="2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GRIDSCALE (MPS) PRECIP:</a:t>
            </a:r>
            <a:r>
              <a:rPr b="1" lang="en-US" sz="2800" u="sng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b="1" lang="en-US" sz="2800" u="sng">
                <a:solidFill>
                  <a:srgbClr val="00B050"/>
                </a:solidFill>
                <a:latin typeface="Tahoma"/>
                <a:ea typeface="Tahoma"/>
                <a:cs typeface="Tahoma"/>
                <a:sym typeface="Tahoma"/>
              </a:rPr>
              <a:t>July 2021</a:t>
            </a:r>
            <a:endParaRPr b="1" sz="2800" u="sng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"/>
          <p:cNvSpPr txBox="1"/>
          <p:nvPr/>
        </p:nvSpPr>
        <p:spPr>
          <a:xfrm>
            <a:off x="684213" y="938213"/>
            <a:ext cx="7775575" cy="4708981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Hong, Juang, and Zhao (1998, MWR) : </a:t>
            </a:r>
            <a:r>
              <a:rPr b="0" i="0" lang="en-US" sz="1500" u="none" cap="none" strike="noStrike">
                <a:solidFill>
                  <a:schemeClr val="dk1"/>
                </a:solidFill>
                <a:highlight>
                  <a:srgbClr val="00FF00"/>
                </a:highlight>
                <a:latin typeface="Tahoma"/>
                <a:ea typeface="Tahoma"/>
                <a:cs typeface="Tahoma"/>
                <a:sym typeface="Tahoma"/>
              </a:rPr>
              <a:t>NCEP cloud 2, 3, 5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  --- Prognostic clouds with </a:t>
            </a:r>
            <a:r>
              <a:rPr b="0" i="0" lang="en-US" sz="1500" u="none" cap="none" strike="noStrik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inner loops </a:t>
            </a:r>
            <a:r>
              <a:rPr b="0" i="0" lang="en-US" sz="15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at 120s for cloud 3 and 5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Hong, Dudhia, and Chen (2004, MWR) : </a:t>
            </a:r>
            <a:r>
              <a:rPr b="0" i="0" lang="en-US" sz="1500" u="none" cap="none" strike="noStrike">
                <a:solidFill>
                  <a:schemeClr val="dk1"/>
                </a:solidFill>
                <a:highlight>
                  <a:srgbClr val="00FF00"/>
                </a:highlight>
                <a:latin typeface="Tahoma"/>
                <a:ea typeface="Tahoma"/>
                <a:cs typeface="Tahoma"/>
                <a:sym typeface="Tahoma"/>
              </a:rPr>
              <a:t>WSM3, WSM5, WSM6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  --- Revised ice microphysics. No temperature dependency in Ni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Juang and Hong (2010, MWR) : </a:t>
            </a:r>
            <a:r>
              <a:rPr b="0" i="0" lang="en-US" sz="1500" u="none" cap="none" strike="noStrik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Semi-Lagrangian sedimentation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  --- Rectified a problem of Eulerian advection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Lim and Hong (2010, MWR) : </a:t>
            </a:r>
            <a:r>
              <a:rPr b="0" i="0" lang="en-US" sz="1500" u="none" cap="none" strike="noStrike">
                <a:solidFill>
                  <a:schemeClr val="dk1"/>
                </a:solidFill>
                <a:highlight>
                  <a:srgbClr val="00FF00"/>
                </a:highlight>
                <a:latin typeface="Tahoma"/>
                <a:ea typeface="Tahoma"/>
                <a:cs typeface="Tahoma"/>
                <a:sym typeface="Tahoma"/>
              </a:rPr>
              <a:t>WDM5, WDM6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  --- Prognostic </a:t>
            </a:r>
            <a:r>
              <a:rPr b="0" i="0" lang="en-US" sz="1500" u="none" cap="none" strike="noStrik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CCN, Nc, Nr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Bae, Hong, and Tao (2018, APJAS) : </a:t>
            </a:r>
            <a:r>
              <a:rPr b="0" i="0" lang="en-US" sz="1500" u="none" cap="none" strike="noStrike">
                <a:solidFill>
                  <a:schemeClr val="dk1"/>
                </a:solidFill>
                <a:highlight>
                  <a:srgbClr val="00FF00"/>
                </a:highlight>
                <a:latin typeface="Tahoma"/>
                <a:ea typeface="Tahoma"/>
                <a:cs typeface="Tahoma"/>
                <a:sym typeface="Tahoma"/>
              </a:rPr>
              <a:t>WSM7, WDM7 </a:t>
            </a:r>
            <a:r>
              <a:rPr b="0" i="0" lang="en-US" sz="15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( + </a:t>
            </a:r>
            <a:r>
              <a:rPr b="0" i="0" lang="en-US" sz="1500" u="none" cap="none" strike="noStrik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hail </a:t>
            </a:r>
            <a:r>
              <a:rPr b="0" i="0" lang="en-US" sz="15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  --- for sub-kilo meter resolutions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Kim and Hong (2018, JAS) : Introduction of  partial-cloudiness on microphysics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 --- </a:t>
            </a:r>
            <a:r>
              <a:rPr b="0" i="0" lang="en-US" sz="1500" u="none" cap="none" strike="noStrik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In-cloud microphysics for production terms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00" u="none" cap="none" strike="noStrike">
              <a:solidFill>
                <a:srgbClr val="FF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* </a:t>
            </a:r>
            <a:r>
              <a:rPr b="0" i="0" lang="en-US" sz="1500" u="none" cap="none" strike="noStrike">
                <a:solidFill>
                  <a:schemeClr val="dk1"/>
                </a:solidFill>
                <a:highlight>
                  <a:srgbClr val="FFFF00"/>
                </a:highlight>
                <a:latin typeface="Tahoma"/>
                <a:ea typeface="Tahoma"/>
                <a:cs typeface="Tahoma"/>
                <a:sym typeface="Tahoma"/>
              </a:rPr>
              <a:t>GFDL MP (GFSV16) : </a:t>
            </a:r>
            <a:r>
              <a:rPr b="0" i="0" lang="en-US" sz="15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Some ice microphysics adapted from Hong et al. (2004)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5" name="Google Shape;105;p2"/>
          <p:cNvSpPr txBox="1"/>
          <p:nvPr/>
        </p:nvSpPr>
        <p:spPr>
          <a:xfrm>
            <a:off x="395536" y="96813"/>
            <a:ext cx="8353425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Tahoma"/>
              <a:buNone/>
            </a:pPr>
            <a:r>
              <a:rPr b="1" i="0" lang="en-US" sz="2800" u="sng" cap="none" strike="noStrike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rPr>
              <a:t>A history of the MPS scheme development</a:t>
            </a:r>
            <a:endParaRPr b="1" i="0" sz="2800" u="sng" cap="none" strike="noStrike">
              <a:solidFill>
                <a:schemeClr val="accent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9" name="Google Shape;329;p20"/>
          <p:cNvGraphicFramePr/>
          <p:nvPr/>
        </p:nvGraphicFramePr>
        <p:xfrm>
          <a:off x="468313" y="10255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{775685F1-2174-4DC9-990B-4B0B985AEE33}</a:tableStyleId>
              </a:tblPr>
              <a:tblGrid>
                <a:gridCol w="1453975"/>
                <a:gridCol w="4265750"/>
                <a:gridCol w="2292375"/>
              </a:tblGrid>
              <a:tr h="6782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t/>
                      </a:r>
                      <a:endParaRPr b="1" i="0" sz="1800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alibri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Number concentration variables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alibri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(additional 3D prognostic variables)</a:t>
                      </a:r>
                      <a:endParaRPr/>
                    </a:p>
                  </a:txBody>
                  <a:tcPr marT="34300" marB="34300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alibri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Wall-clock time (s)</a:t>
                      </a:r>
                      <a:endParaRPr/>
                    </a:p>
                  </a:txBody>
                  <a:tcPr marT="34300" marB="34300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578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Times New Roman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GFDL MP</a:t>
                      </a:r>
                      <a:endParaRPr/>
                    </a:p>
                  </a:txBody>
                  <a:tcPr marT="34300" marB="34300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N/A</a:t>
                      </a:r>
                      <a:endParaRPr/>
                    </a:p>
                  </a:txBody>
                  <a:tcPr marT="34300" marB="34300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6628</a:t>
                      </a:r>
                      <a:endParaRPr/>
                    </a:p>
                  </a:txBody>
                  <a:tcPr marT="34300" marB="34300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5EA"/>
                    </a:solidFill>
                  </a:tcPr>
                </a:tc>
              </a:tr>
              <a:tr h="8676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800"/>
                        <a:buFont typeface="Times New Roman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Thompson    MP</a:t>
                      </a:r>
                      <a:endParaRPr b="1" i="0" sz="18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4300" marB="34300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Ice number concentration                  (Ni)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Rain water number concentration    (Nr)</a:t>
                      </a:r>
                      <a:endParaRPr/>
                    </a:p>
                  </a:txBody>
                  <a:tcPr marT="34300" marB="34300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7384 (</a:t>
                      </a:r>
                      <a:r>
                        <a:rPr b="0" i="0" lang="en-US" sz="1800" u="none" cap="none" strike="noStrik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11.4% </a:t>
                      </a: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more)</a:t>
                      </a:r>
                      <a:endParaRPr/>
                    </a:p>
                  </a:txBody>
                  <a:tcPr marT="34300" marB="34300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9EBF5"/>
                    </a:solidFill>
                  </a:tcPr>
                </a:tc>
              </a:tr>
              <a:tr h="10714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1800"/>
                        <a:buFont typeface="Times New Roman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NEW MP</a:t>
                      </a:r>
                      <a:endParaRPr b="1" i="0" sz="18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4300" marB="34300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Cloud droplet number concentration  (Nc)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Rain water number concentration       (Nr)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Cloud Condensation Nuclei                   (CCN)</a:t>
                      </a:r>
                      <a:endParaRPr/>
                    </a:p>
                  </a:txBody>
                  <a:tcPr marT="34300" marB="34300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6949 (</a:t>
                      </a:r>
                      <a:r>
                        <a:rPr b="0" i="0" lang="en-US" sz="1800" u="none" cap="none" strike="noStrike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4.8</a:t>
                      </a: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%  more)</a:t>
                      </a:r>
                      <a:endParaRPr/>
                    </a:p>
                  </a:txBody>
                  <a:tcPr marT="34300" marB="34300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5EA"/>
                    </a:solidFill>
                  </a:tcPr>
                </a:tc>
              </a:tr>
            </a:tbl>
          </a:graphicData>
        </a:graphic>
      </p:graphicFrame>
      <p:sp>
        <p:nvSpPr>
          <p:cNvPr id="330" name="Google Shape;330;p20"/>
          <p:cNvSpPr txBox="1"/>
          <p:nvPr/>
        </p:nvSpPr>
        <p:spPr>
          <a:xfrm>
            <a:off x="611188" y="116632"/>
            <a:ext cx="8208962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</a:pPr>
            <a:r>
              <a:rPr b="1" lang="en-US" sz="2800" u="sng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rPr>
              <a:t>C768 (~13km) UFS run </a:t>
            </a:r>
            <a:r>
              <a:rPr b="1" lang="en-US" sz="2800" u="sng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: (</a:t>
            </a:r>
            <a:r>
              <a:rPr b="1" lang="en-US" sz="2800" u="sng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wall clock time</a:t>
            </a:r>
            <a:r>
              <a:rPr b="1" lang="en-US" sz="2800" u="sng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)</a:t>
            </a:r>
            <a:endParaRPr b="1" sz="2800" u="sng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31" name="Google Shape;331;p20"/>
          <p:cNvSpPr txBox="1"/>
          <p:nvPr/>
        </p:nvSpPr>
        <p:spPr>
          <a:xfrm>
            <a:off x="468313" y="4868863"/>
            <a:ext cx="8012112" cy="584200"/>
          </a:xfrm>
          <a:prstGeom prst="rect">
            <a:avLst/>
          </a:prstGeom>
          <a:noFill/>
          <a:ln cap="flat" cmpd="sng" w="9525">
            <a:solidFill>
              <a:srgbClr val="70AD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♥ NEW MP </a:t>
            </a:r>
            <a:r>
              <a:rPr lang="en-US"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 </a:t>
            </a:r>
            <a:r>
              <a:rPr i="1" lang="en-US" sz="32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under development …!!! </a:t>
            </a:r>
            <a:endParaRPr i="1" sz="32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21"/>
          <p:cNvSpPr txBox="1"/>
          <p:nvPr/>
        </p:nvSpPr>
        <p:spPr>
          <a:xfrm>
            <a:off x="395536" y="1052736"/>
            <a:ext cx="8352927" cy="5078313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>
              <a:solidFill>
                <a:srgbClr val="00B05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>
                <a:solidFill>
                  <a:srgbClr val="00B050"/>
                </a:solidFill>
                <a:latin typeface="Tahoma"/>
                <a:ea typeface="Tahoma"/>
                <a:cs typeface="Tahoma"/>
                <a:sym typeface="Tahoma"/>
              </a:rPr>
              <a:t>A new MPS scheme (presumably, UFS MP) is underdevelopment, along with promising preliminary evaluation results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>
              <a:solidFill>
                <a:srgbClr val="00B05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>
                <a:solidFill>
                  <a:srgbClr val="00B050"/>
                </a:solidFill>
                <a:latin typeface="Tahoma"/>
                <a:ea typeface="Tahoma"/>
                <a:cs typeface="Tahoma"/>
                <a:sym typeface="Tahoma"/>
              </a:rPr>
              <a:t>The scheme is to be shared on UFS public domain in 2024, with the goal to be a candidate in UFSv18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Major to do list in 2023 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b="0" lang="en-US"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Examine the source for instability ( one of 6 cases was crashed )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b="0" lang="en-US"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Re-examine the concept of in-cloud processes for NWP resolutions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b="0" lang="en-US"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Revise all the production terms accordingly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b="0" lang="en-US"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Add INP data input to improve ice-microphysics, in particular, mixed clouds 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b="0" lang="en-US"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Modify ice-microphysics to improve clouds radiative forcing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b="0" lang="en-US"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Revise semi-Lagrangian advection to improve numerical accuracy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b="0" lang="en-US"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Prepare the codes to UFS protocol on public domain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37" name="Google Shape;337;p21"/>
          <p:cNvSpPr txBox="1"/>
          <p:nvPr/>
        </p:nvSpPr>
        <p:spPr>
          <a:xfrm>
            <a:off x="1655763" y="116632"/>
            <a:ext cx="4554537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Tahoma"/>
              <a:buNone/>
            </a:pPr>
            <a:r>
              <a:rPr b="1" lang="en-US" sz="2800" u="sng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rPr>
              <a:t>Remarks….</a:t>
            </a:r>
            <a:endParaRPr b="1" sz="2800" u="sng">
              <a:solidFill>
                <a:schemeClr val="accent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22"/>
          <p:cNvSpPr txBox="1"/>
          <p:nvPr/>
        </p:nvSpPr>
        <p:spPr>
          <a:xfrm>
            <a:off x="611188" y="1052513"/>
            <a:ext cx="8013700" cy="34163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GFDL MP:  GFDL Microphysics with other GFSv16 physics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Thompson MP</a:t>
            </a:r>
            <a:r>
              <a:rPr lang="en-US" sz="2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Thompson Microphysics with other GFSv16 physics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NEW MP</a:t>
            </a:r>
            <a:r>
              <a:rPr lang="en-US" sz="2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New Microphysics with other GFSv16 physics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Test Case: TWP-ICE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Vertical resolution: 64 layers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Time step: 600s</a:t>
            </a:r>
            <a:endParaRPr sz="135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Google Shape;343;p22"/>
          <p:cNvSpPr txBox="1"/>
          <p:nvPr/>
        </p:nvSpPr>
        <p:spPr>
          <a:xfrm>
            <a:off x="179388" y="188640"/>
            <a:ext cx="5724525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</a:pPr>
            <a:r>
              <a:rPr b="1" lang="en-US" sz="2800" u="sng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rPr>
              <a:t>Single Column Tests : CCPP</a:t>
            </a:r>
            <a:endParaRPr b="1" sz="2800" u="sng">
              <a:solidFill>
                <a:schemeClr val="accent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" name="Google Shape;348;p23"/>
          <p:cNvPicPr preferRelativeResize="0"/>
          <p:nvPr/>
        </p:nvPicPr>
        <p:blipFill rotWithShape="1">
          <a:blip r:embed="rId3">
            <a:alphaModFix/>
          </a:blip>
          <a:srcRect b="0" l="15749" r="14688" t="0"/>
          <a:stretch/>
        </p:blipFill>
        <p:spPr>
          <a:xfrm>
            <a:off x="342901" y="1032271"/>
            <a:ext cx="3975497" cy="4643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23"/>
          <p:cNvPicPr preferRelativeResize="0"/>
          <p:nvPr/>
        </p:nvPicPr>
        <p:blipFill rotWithShape="1">
          <a:blip r:embed="rId4">
            <a:alphaModFix/>
          </a:blip>
          <a:srcRect b="0" l="13500" r="13187" t="0"/>
          <a:stretch/>
        </p:blipFill>
        <p:spPr>
          <a:xfrm>
            <a:off x="4693444" y="1032271"/>
            <a:ext cx="4189810" cy="4643438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p23"/>
          <p:cNvSpPr txBox="1"/>
          <p:nvPr/>
        </p:nvSpPr>
        <p:spPr>
          <a:xfrm>
            <a:off x="573485" y="148622"/>
            <a:ext cx="7489825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</a:pPr>
            <a:r>
              <a:rPr b="1" lang="en-US" sz="2800" u="sng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rPr>
              <a:t>C768 (~13km) UFS run :</a:t>
            </a:r>
            <a:endParaRPr b="1" sz="2800" u="sng">
              <a:solidFill>
                <a:schemeClr val="accent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51" name="Google Shape;351;p23"/>
          <p:cNvSpPr txBox="1"/>
          <p:nvPr/>
        </p:nvSpPr>
        <p:spPr>
          <a:xfrm>
            <a:off x="1403648" y="784225"/>
            <a:ext cx="2376264" cy="369332"/>
          </a:xfrm>
          <a:prstGeom prst="rect">
            <a:avLst/>
          </a:prstGeom>
          <a:solidFill>
            <a:schemeClr val="accent2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Liquid - increases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p23"/>
          <p:cNvSpPr txBox="1"/>
          <p:nvPr/>
        </p:nvSpPr>
        <p:spPr>
          <a:xfrm>
            <a:off x="5508104" y="723582"/>
            <a:ext cx="2376264" cy="369332"/>
          </a:xfrm>
          <a:prstGeom prst="rect">
            <a:avLst/>
          </a:prstGeom>
          <a:solidFill>
            <a:schemeClr val="accent2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Ice - decreases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Google Shape;353;p23"/>
          <p:cNvSpPr/>
          <p:nvPr/>
        </p:nvSpPr>
        <p:spPr>
          <a:xfrm>
            <a:off x="3924250" y="1844824"/>
            <a:ext cx="1295499" cy="360363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DAFEA4"/>
              </a:gs>
              <a:gs pos="35000">
                <a:srgbClr val="E3FEBF"/>
              </a:gs>
              <a:gs pos="100000">
                <a:srgbClr val="F4FEE6"/>
              </a:gs>
            </a:gsLst>
            <a:lin ang="16200000" scaled="0"/>
          </a:gradFill>
          <a:ln cap="flat" cmpd="sng" w="9525">
            <a:solidFill>
              <a:srgbClr val="97B853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P8</a:t>
            </a:r>
            <a:endParaRPr b="1" i="0" sz="1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4" name="Google Shape;354;p23"/>
          <p:cNvSpPr/>
          <p:nvPr/>
        </p:nvSpPr>
        <p:spPr>
          <a:xfrm>
            <a:off x="3888685" y="3290053"/>
            <a:ext cx="1295499" cy="360363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DAFEA4"/>
              </a:gs>
              <a:gs pos="35000">
                <a:srgbClr val="E3FEBF"/>
              </a:gs>
              <a:gs pos="100000">
                <a:srgbClr val="F4FEE6"/>
              </a:gs>
            </a:gsLst>
            <a:lin ang="16200000" scaled="0"/>
          </a:gradFill>
          <a:ln cap="flat" cmpd="sng" w="9525">
            <a:solidFill>
              <a:srgbClr val="97B853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b="1"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NEW</a:t>
            </a:r>
            <a:endParaRPr b="1" i="0" sz="1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5" name="Google Shape;355;p23"/>
          <p:cNvSpPr/>
          <p:nvPr/>
        </p:nvSpPr>
        <p:spPr>
          <a:xfrm>
            <a:off x="3846006" y="4487728"/>
            <a:ext cx="1295499" cy="962132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DAFEA4"/>
              </a:gs>
              <a:gs pos="35000">
                <a:srgbClr val="E3FEBF"/>
              </a:gs>
              <a:gs pos="100000">
                <a:srgbClr val="F4FEE6"/>
              </a:gs>
            </a:gsLst>
            <a:lin ang="16200000" scaled="0"/>
          </a:gradFill>
          <a:ln cap="flat" cmpd="sng" w="9525">
            <a:solidFill>
              <a:srgbClr val="97B853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b="1"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NEW</a:t>
            </a:r>
            <a:r>
              <a:rPr b="1" i="0" lang="en-US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minus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b="1"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P8</a:t>
            </a:r>
            <a:endParaRPr b="1" i="0" sz="1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diagram&#10;&#10;Description automatically generated" id="360" name="Google Shape;360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8588" y="3802063"/>
            <a:ext cx="2573337" cy="23447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hart&#10;&#10;Description automatically generated with medium confidence" id="361" name="Google Shape;361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925" y="1265238"/>
            <a:ext cx="2665413" cy="2552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hart&#10;&#10;Description automatically generated" id="362" name="Google Shape;362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700338" y="1285875"/>
            <a:ext cx="2532062" cy="25098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hart&#10;&#10;Description automatically generated" id="363" name="Google Shape;363;p2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56225" y="1327150"/>
            <a:ext cx="2574925" cy="24447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diagram&#10;&#10;Description automatically generated" id="364" name="Google Shape;364;p2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792413" y="3762375"/>
            <a:ext cx="2582862" cy="24447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iagram&#10;&#10;Description automatically generated with low confidence" id="365" name="Google Shape;365;p2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356225" y="3868738"/>
            <a:ext cx="2574925" cy="2278062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Google Shape;366;p24"/>
          <p:cNvSpPr/>
          <p:nvPr/>
        </p:nvSpPr>
        <p:spPr>
          <a:xfrm>
            <a:off x="684213" y="6165850"/>
            <a:ext cx="1800225" cy="360363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D1D1D1"/>
              </a:gs>
              <a:gs pos="50000">
                <a:srgbClr val="C7C7C7"/>
              </a:gs>
              <a:gs pos="100000">
                <a:srgbClr val="C0C0C0"/>
              </a:gs>
            </a:gsLst>
            <a:lin ang="5400000" scaled="0"/>
          </a:gradFill>
          <a:ln cap="flat" cmpd="sng" w="9525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WDM6</a:t>
            </a:r>
            <a:endParaRPr b="1"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7" name="Google Shape;367;p24"/>
          <p:cNvSpPr/>
          <p:nvPr/>
        </p:nvSpPr>
        <p:spPr>
          <a:xfrm>
            <a:off x="3203575" y="6164263"/>
            <a:ext cx="1800225" cy="360362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D1D1D1"/>
              </a:gs>
              <a:gs pos="50000">
                <a:srgbClr val="C7C7C7"/>
              </a:gs>
              <a:gs pos="100000">
                <a:srgbClr val="C0C0C0"/>
              </a:gs>
            </a:gsLst>
            <a:lin ang="5400000" scaled="0"/>
          </a:gradFill>
          <a:ln cap="flat" cmpd="sng" w="9525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NEW1</a:t>
            </a:r>
            <a:endParaRPr b="1"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8" name="Google Shape;368;p24"/>
          <p:cNvSpPr/>
          <p:nvPr/>
        </p:nvSpPr>
        <p:spPr>
          <a:xfrm>
            <a:off x="5867400" y="6165850"/>
            <a:ext cx="1800225" cy="360363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D1D1D1"/>
              </a:gs>
              <a:gs pos="50000">
                <a:srgbClr val="C7C7C7"/>
              </a:gs>
              <a:gs pos="100000">
                <a:srgbClr val="C0C0C0"/>
              </a:gs>
            </a:gsLst>
            <a:lin ang="5400000" scaled="0"/>
          </a:gradFill>
          <a:ln cap="flat" cmpd="sng" w="9525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NEW2</a:t>
            </a:r>
            <a:endParaRPr b="1"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9" name="Google Shape;369;p24"/>
          <p:cNvSpPr txBox="1"/>
          <p:nvPr/>
        </p:nvSpPr>
        <p:spPr>
          <a:xfrm>
            <a:off x="7891463" y="2082800"/>
            <a:ext cx="1073150" cy="831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Reflectivity</a:t>
            </a:r>
            <a:endParaRPr b="1" sz="18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p24"/>
          <p:cNvSpPr txBox="1"/>
          <p:nvPr/>
        </p:nvSpPr>
        <p:spPr>
          <a:xfrm>
            <a:off x="7962900" y="4470400"/>
            <a:ext cx="1073150" cy="461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Rain</a:t>
            </a:r>
            <a:endParaRPr b="1" sz="18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24"/>
          <p:cNvSpPr txBox="1"/>
          <p:nvPr/>
        </p:nvSpPr>
        <p:spPr>
          <a:xfrm>
            <a:off x="539750" y="2997200"/>
            <a:ext cx="7127875" cy="1630363"/>
          </a:xfrm>
          <a:prstGeom prst="rect">
            <a:avLst/>
          </a:prstGeom>
          <a:gradFill>
            <a:gsLst>
              <a:gs pos="0">
                <a:srgbClr val="0000FF"/>
              </a:gs>
              <a:gs pos="24297">
                <a:srgbClr val="3E13C3"/>
              </a:gs>
              <a:gs pos="40160">
                <a:srgbClr val="661F9C"/>
              </a:gs>
              <a:gs pos="57945">
                <a:srgbClr val="2B7370"/>
              </a:gs>
              <a:gs pos="71036">
                <a:srgbClr val="00B050"/>
              </a:gs>
              <a:gs pos="100000">
                <a:srgbClr val="00B050"/>
              </a:gs>
            </a:gsLst>
            <a:lin ang="5400000" scaled="0"/>
          </a:gradFill>
          <a:ln cap="flat" cmpd="sng" w="9525">
            <a:solidFill>
              <a:srgbClr val="00B0F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NEW1 - WDM6 : Convection at leading edge is enhanced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NEW2 - NEW1 : Squall width is narrowed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=🡺 Impact of in-cloud microphysics is dominant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Google Shape;372;p24"/>
          <p:cNvSpPr txBox="1"/>
          <p:nvPr/>
        </p:nvSpPr>
        <p:spPr>
          <a:xfrm>
            <a:off x="88900" y="170656"/>
            <a:ext cx="8966200" cy="9540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</a:pPr>
            <a:r>
              <a:rPr b="1" lang="en-US" sz="2800" u="sng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rPr>
              <a:t>2D Idealized Squall line tests (WRF): </a:t>
            </a:r>
            <a:r>
              <a:rPr b="1" lang="en-US" sz="2800" u="sng">
                <a:solidFill>
                  <a:srgbClr val="00B050"/>
                </a:solidFill>
                <a:latin typeface="Tahoma"/>
                <a:ea typeface="Tahoma"/>
                <a:cs typeface="Tahoma"/>
                <a:sym typeface="Tahoma"/>
              </a:rPr>
              <a:t>MPS only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None/>
            </a:pPr>
            <a:r>
              <a:rPr b="1" lang="en-US" sz="2800" u="sng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1 km </a:t>
            </a:r>
            <a:r>
              <a:rPr b="1" lang="en-US" sz="2800" u="sng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7hr forecast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"/>
          <p:cNvSpPr txBox="1"/>
          <p:nvPr/>
        </p:nvSpPr>
        <p:spPr>
          <a:xfrm>
            <a:off x="468313" y="836712"/>
            <a:ext cx="8351837" cy="4801314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WSM MPs were written in 2003 summer, in 2009 summer for WDM MPs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Development strategy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-----Take</a:t>
            </a:r>
            <a:r>
              <a:rPr b="0" i="0" lang="en-US" sz="1800" u="none" cap="none" strike="noStrike">
                <a:solidFill>
                  <a:srgbClr val="00B050"/>
                </a:solidFill>
                <a:latin typeface="Tahoma"/>
                <a:ea typeface="Tahoma"/>
                <a:cs typeface="Tahoma"/>
                <a:sym typeface="Tahoma"/>
              </a:rPr>
              <a:t> all the advantages </a:t>
            </a:r>
            <a:r>
              <a:rPr b="0" i="0" lang="en-US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of previous developments….(e.g, MPS step = 180s)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-----Adopt</a:t>
            </a:r>
            <a:r>
              <a:rPr b="0" i="0" lang="en-US" sz="1800" u="none" cap="none" strike="noStrike">
                <a:solidFill>
                  <a:srgbClr val="00B050"/>
                </a:solidFill>
                <a:latin typeface="Tahoma"/>
                <a:ea typeface="Tahoma"/>
                <a:cs typeface="Tahoma"/>
                <a:sym typeface="Tahoma"/>
              </a:rPr>
              <a:t> the findings in the literature </a:t>
            </a:r>
            <a:r>
              <a:rPr b="0" i="0" lang="en-US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(e.g., Lei et al. 2019, Grasso et al. 2014)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-----</a:t>
            </a:r>
            <a:r>
              <a:rPr b="0" i="0" lang="en-US" sz="1800" u="none" cap="none" strike="noStrike">
                <a:solidFill>
                  <a:srgbClr val="00B050"/>
                </a:solidFill>
                <a:latin typeface="Tahoma"/>
                <a:ea typeface="Tahoma"/>
                <a:cs typeface="Tahoma"/>
                <a:sym typeface="Tahoma"/>
              </a:rPr>
              <a:t>Bug fixed </a:t>
            </a:r>
            <a:r>
              <a:rPr b="0" i="0" lang="en-US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(e.g., melting of snow and graupel, evaporation of rain drops)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===🡺 </a:t>
            </a:r>
            <a:r>
              <a:rPr b="0" i="0" lang="en-US" sz="1800" u="none" cap="none" strike="noStrike">
                <a:solidFill>
                  <a:srgbClr val="0000FF"/>
                </a:solidFill>
                <a:latin typeface="Tahoma"/>
                <a:ea typeface="Tahoma"/>
                <a:cs typeface="Tahoma"/>
                <a:sym typeface="Tahoma"/>
              </a:rPr>
              <a:t>Code was re-written </a:t>
            </a:r>
            <a:r>
              <a:rPr b="0" i="0" lang="en-US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for readability and computational efficiency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Two major ingredients</a:t>
            </a:r>
            <a:endParaRPr b="0" i="0" sz="18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       1) </a:t>
            </a:r>
            <a:r>
              <a:rPr b="0" i="0" lang="en-US" sz="1800" u="none" cap="none" strike="noStrik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In-cloud microphysics concept </a:t>
            </a:r>
            <a:r>
              <a:rPr b="0" i="0" lang="en-US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(Kim and Hong 2018, JAS)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       2) </a:t>
            </a:r>
            <a:r>
              <a:rPr b="0" i="0" lang="en-US" sz="1800" u="none" cap="none" strike="noStrik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Semi-Lagrangian </a:t>
            </a:r>
            <a:r>
              <a:rPr b="0" i="0" lang="en-US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sedimentation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Name of the scheme : WDM62, NOAA, ESRL, PSL, or something else 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===🡺 tentatively, let us call “</a:t>
            </a:r>
            <a:r>
              <a:rPr b="0" i="0" lang="en-US" sz="1800" u="none" cap="none" strike="noStrike">
                <a:solidFill>
                  <a:srgbClr val="00B0F0"/>
                </a:solidFill>
                <a:latin typeface="Tahoma"/>
                <a:ea typeface="Tahoma"/>
                <a:cs typeface="Tahoma"/>
                <a:sym typeface="Tahoma"/>
              </a:rPr>
              <a:t>NEW</a:t>
            </a:r>
            <a:r>
              <a:rPr b="0" i="0" lang="en-US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or </a:t>
            </a:r>
            <a:r>
              <a:rPr b="0" i="0" lang="en-US" sz="1800" u="none" cap="none" strike="noStrike">
                <a:solidFill>
                  <a:srgbClr val="00B0F0"/>
                </a:solidFill>
                <a:latin typeface="Tahoma"/>
                <a:ea typeface="Tahoma"/>
                <a:cs typeface="Tahoma"/>
                <a:sym typeface="Tahoma"/>
              </a:rPr>
              <a:t>UFS MP”</a:t>
            </a:r>
            <a:endParaRPr/>
          </a:p>
        </p:txBody>
      </p:sp>
      <p:sp>
        <p:nvSpPr>
          <p:cNvPr id="111" name="Google Shape;111;p3"/>
          <p:cNvSpPr txBox="1"/>
          <p:nvPr/>
        </p:nvSpPr>
        <p:spPr>
          <a:xfrm>
            <a:off x="2195736" y="96813"/>
            <a:ext cx="4554537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Tahoma"/>
              <a:buNone/>
            </a:pPr>
            <a:r>
              <a:rPr b="1" i="0" lang="en-US" sz="2800" u="sng" cap="none" strike="noStrike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rPr>
              <a:t>New MPS ???</a:t>
            </a:r>
            <a:endParaRPr b="1" i="0" sz="2800" u="sng" cap="none" strike="noStrike">
              <a:solidFill>
                <a:schemeClr val="accent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"/>
          <p:cNvSpPr txBox="1"/>
          <p:nvPr/>
        </p:nvSpPr>
        <p:spPr>
          <a:xfrm>
            <a:off x="539750" y="116632"/>
            <a:ext cx="835183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Tahoma"/>
              <a:buNone/>
            </a:pPr>
            <a:r>
              <a:rPr b="1" i="0" lang="en-US" sz="2800" u="sng" cap="none" strike="noStrike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rPr>
              <a:t>Cloudiness in reality and in MPS schemes </a:t>
            </a:r>
            <a:endParaRPr b="1" i="0" sz="2800" u="sng" cap="none" strike="noStrike">
              <a:solidFill>
                <a:schemeClr val="accent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17" name="Google Shape;117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3608" y="1490216"/>
            <a:ext cx="3528392" cy="2343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32040" y="1510385"/>
            <a:ext cx="3576701" cy="2384467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4"/>
          <p:cNvSpPr txBox="1"/>
          <p:nvPr/>
        </p:nvSpPr>
        <p:spPr>
          <a:xfrm>
            <a:off x="803082" y="4149080"/>
            <a:ext cx="7705659" cy="1015663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FFFF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Observation               33 %                                    98 %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Microphysics           100 %                                   100 %</a:t>
            </a:r>
            <a:endParaRPr b="0" i="0" sz="20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"/>
          <p:cNvSpPr txBox="1"/>
          <p:nvPr/>
        </p:nvSpPr>
        <p:spPr>
          <a:xfrm>
            <a:off x="-83321" y="63473"/>
            <a:ext cx="9107200" cy="9540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Tahoma"/>
              <a:buNone/>
            </a:pPr>
            <a:r>
              <a:rPr b="1" i="0" lang="en-US" sz="2800" u="sng" cap="none" strike="noStrike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rPr>
              <a:t>In-cloud microphysics : Kim and Hong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Tahoma"/>
              <a:buNone/>
            </a:pPr>
            <a:r>
              <a:rPr b="1" i="0" lang="en-US" sz="2800" u="sng" cap="none" strike="noStrike">
                <a:solidFill>
                  <a:srgbClr val="7030A0"/>
                </a:solidFill>
                <a:latin typeface="Tahoma"/>
                <a:ea typeface="Tahoma"/>
                <a:cs typeface="Tahoma"/>
                <a:sym typeface="Tahoma"/>
              </a:rPr>
              <a:t>(2018, JAS) : </a:t>
            </a:r>
            <a:r>
              <a:rPr b="1" i="0" lang="en-US" sz="2800" u="sng" cap="none" strike="noStrik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Use the cloudiness in OBS</a:t>
            </a:r>
            <a:endParaRPr b="1" i="0" sz="2800" u="sng" cap="none" strike="noStrike">
              <a:solidFill>
                <a:srgbClr val="FF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25" name="Google Shape;125;p5"/>
          <p:cNvPicPr preferRelativeResize="0"/>
          <p:nvPr/>
        </p:nvPicPr>
        <p:blipFill rotWithShape="1">
          <a:blip r:embed="rId3">
            <a:alphaModFix/>
          </a:blip>
          <a:srcRect b="0" l="0" r="39920" t="16913"/>
          <a:stretch/>
        </p:blipFill>
        <p:spPr>
          <a:xfrm>
            <a:off x="303976" y="1182841"/>
            <a:ext cx="4714875" cy="34099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26" name="Google Shape;126;p5"/>
          <p:cNvGraphicFramePr/>
          <p:nvPr/>
        </p:nvGraphicFramePr>
        <p:xfrm>
          <a:off x="5407064" y="144686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{775685F1-2174-4DC9-990B-4B0B985AEE33}</a:tableStyleId>
              </a:tblPr>
              <a:tblGrid>
                <a:gridCol w="1278925"/>
                <a:gridCol w="2232250"/>
              </a:tblGrid>
              <a:tr h="5315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Microphysical processes 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675" marB="45675" marR="91425" marL="91425">
                    <a:lnL cap="flat" cmpd="sng" w="12700">
                      <a:solidFill>
                        <a:srgbClr val="70AD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0AD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0AD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0AD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treated with </a:t>
                      </a:r>
                      <a:r>
                        <a:rPr b="1" lang="en-US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in-cloud scales</a:t>
                      </a:r>
                      <a:endParaRPr b="1"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675" marB="45675" marR="91425" marL="91425">
                    <a:lnL cap="flat" cmpd="sng" w="12700">
                      <a:solidFill>
                        <a:srgbClr val="70AD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0AD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0AD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0AD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EFD8"/>
                    </a:solidFill>
                  </a:tcPr>
                </a:tc>
              </a:tr>
              <a:tr h="6480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Sedimentation Dynamical processes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675" marB="45675" marR="91425" marL="91425">
                    <a:lnL cap="flat" cmpd="sng" w="12700">
                      <a:solidFill>
                        <a:srgbClr val="70AD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0AD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0AD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0AD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treated with </a:t>
                      </a:r>
                      <a:r>
                        <a:rPr b="1" lang="en-US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grid-mean scale</a:t>
                      </a:r>
                      <a:endParaRPr b="1"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675" marB="45675" marR="91425" marL="91425">
                    <a:lnL cap="flat" cmpd="sng" w="12700">
                      <a:solidFill>
                        <a:srgbClr val="70AD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0AD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0AD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0AD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401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Cloudiness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675" marB="45675" marR="91425" marL="91425">
                    <a:lnL cap="flat" cmpd="sng" w="12700">
                      <a:solidFill>
                        <a:srgbClr val="70AD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0AD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0AD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0AD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Satellite observations 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Park et al. (2016, MWR)</a:t>
                      </a:r>
                      <a:endParaRPr/>
                    </a:p>
                  </a:txBody>
                  <a:tcPr marT="45675" marB="45675" marR="91425" marL="91425">
                    <a:lnL cap="flat" cmpd="sng" w="12700">
                      <a:solidFill>
                        <a:srgbClr val="70AD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0AD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0AD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0AD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EFD8"/>
                    </a:solidFill>
                  </a:tcPr>
                </a:tc>
              </a:tr>
            </a:tbl>
          </a:graphicData>
        </a:graphic>
      </p:graphicFrame>
      <p:pic>
        <p:nvPicPr>
          <p:cNvPr id="127" name="Google Shape;127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5320" y="4592791"/>
            <a:ext cx="5973042" cy="948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156620" y="3113403"/>
            <a:ext cx="2842060" cy="2970216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5"/>
          <p:cNvSpPr txBox="1"/>
          <p:nvPr/>
        </p:nvSpPr>
        <p:spPr>
          <a:xfrm>
            <a:off x="312777" y="5695471"/>
            <a:ext cx="5094287" cy="584775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Cloudiness ranges between 0 and 1 whereas it is 1 in  conventional MPS </a:t>
            </a:r>
            <a:endParaRPr b="0" i="0" sz="1600" u="none" cap="none" strike="noStrike">
              <a:solidFill>
                <a:srgbClr val="00B05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"/>
          <p:cNvSpPr txBox="1"/>
          <p:nvPr/>
        </p:nvSpPr>
        <p:spPr>
          <a:xfrm>
            <a:off x="1006475" y="98648"/>
            <a:ext cx="8030021" cy="9540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Tahoma"/>
              <a:buNone/>
            </a:pPr>
            <a:r>
              <a:rPr b="1" i="0" lang="en-US" sz="2800" u="sng" cap="none" strike="noStrike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rPr>
              <a:t>In-cloud microphysics : Kim and Hong (2018, JAS) </a:t>
            </a:r>
            <a:r>
              <a:rPr b="1" i="0" lang="en-US" sz="2800" u="sng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– </a:t>
            </a:r>
            <a:r>
              <a:rPr b="1" i="0" lang="en-US" sz="2800" u="sng" cap="none" strike="noStrike">
                <a:solidFill>
                  <a:srgbClr val="00B0F0"/>
                </a:solidFill>
                <a:latin typeface="Tahoma"/>
                <a:ea typeface="Tahoma"/>
                <a:cs typeface="Tahoma"/>
                <a:sym typeface="Tahoma"/>
              </a:rPr>
              <a:t>Analytic solution</a:t>
            </a:r>
            <a:endParaRPr b="1" i="0" sz="2800" u="sng" cap="none" strike="noStrike">
              <a:solidFill>
                <a:srgbClr val="00B0F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5" name="Google Shape;135;p6"/>
          <p:cNvSpPr txBox="1"/>
          <p:nvPr/>
        </p:nvSpPr>
        <p:spPr>
          <a:xfrm>
            <a:off x="997309" y="4462771"/>
            <a:ext cx="7019987" cy="785921"/>
          </a:xfrm>
          <a:prstGeom prst="rect">
            <a:avLst/>
          </a:prstGeom>
          <a:noFill/>
          <a:ln cap="flat" cmpd="sng" w="9525">
            <a:solidFill>
              <a:srgbClr val="70AD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Our method is </a:t>
            </a:r>
            <a:r>
              <a:rPr b="0" i="0" lang="en-US" sz="1400" u="none" cap="none" strike="noStrik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much simple</a:t>
            </a:r>
            <a:r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 (</a:t>
            </a:r>
            <a:r>
              <a:rPr b="0" i="0" lang="en-US" sz="14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 cloud overlapping</a:t>
            </a:r>
            <a:r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), but yet applies to </a:t>
            </a:r>
            <a:r>
              <a:rPr b="0" i="0" lang="en-US" sz="1400" u="none" cap="none" strike="noStrike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all the source/sink terms</a:t>
            </a:r>
            <a:r>
              <a:rPr b="0" i="0" lang="en-US" sz="14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/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It also implicitly represents </a:t>
            </a:r>
            <a:r>
              <a:rPr b="0" i="0" lang="en-US" sz="14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scale aware behavior </a:t>
            </a:r>
            <a:endParaRPr/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=🡺 Issue in develop In-cloud physics algorithm for </a:t>
            </a:r>
            <a:r>
              <a:rPr b="0" i="0" lang="en-US" sz="1400" u="none" cap="none" strike="noStrike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double-moment cloud microphysics </a:t>
            </a:r>
            <a:endParaRPr b="0" i="0" sz="1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6" name="Google Shape;136;p6"/>
          <p:cNvPicPr preferRelativeResize="0"/>
          <p:nvPr/>
        </p:nvPicPr>
        <p:blipFill rotWithShape="1">
          <a:blip r:embed="rId3">
            <a:alphaModFix/>
          </a:blip>
          <a:srcRect b="49999" l="51656" r="0" t="-2717"/>
          <a:stretch/>
        </p:blipFill>
        <p:spPr>
          <a:xfrm>
            <a:off x="701675" y="1340768"/>
            <a:ext cx="3970077" cy="3070462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6"/>
          <p:cNvSpPr txBox="1"/>
          <p:nvPr/>
        </p:nvSpPr>
        <p:spPr>
          <a:xfrm>
            <a:off x="5406845" y="1630365"/>
            <a:ext cx="2549531" cy="1169551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Analytic solution </a:t>
            </a:r>
            <a:endParaRPr/>
          </a:p>
          <a:p>
            <a:pPr indent="-214313" lvl="0" marL="214313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⮚"/>
            </a:pPr>
            <a:r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Accretion – increased</a:t>
            </a:r>
            <a:endParaRPr/>
          </a:p>
          <a:p>
            <a:pPr indent="-214313" lvl="0" marL="214313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⮚"/>
            </a:pPr>
            <a:r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Autoconversion – increased</a:t>
            </a:r>
            <a:endParaRPr/>
          </a:p>
          <a:p>
            <a:pPr indent="-214313" lvl="0" marL="214313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⮚"/>
            </a:pPr>
            <a:r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Sublimation - decreased</a:t>
            </a:r>
            <a:endParaRPr/>
          </a:p>
          <a:p>
            <a:pPr indent="-214313" lvl="0" marL="214313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⮚"/>
            </a:pPr>
            <a:r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Snow melting - decreased </a:t>
            </a:r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8" name="Google Shape;138;p6"/>
          <p:cNvSpPr txBox="1"/>
          <p:nvPr/>
        </p:nvSpPr>
        <p:spPr>
          <a:xfrm>
            <a:off x="5440179" y="3189989"/>
            <a:ext cx="2516197" cy="786177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14313" lvl="0" marL="214313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▪"/>
            </a:pPr>
            <a:r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 example, autoconversion rate is about  doubled in C=0.5 as compared to C=1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7"/>
          <p:cNvSpPr txBox="1"/>
          <p:nvPr/>
        </p:nvSpPr>
        <p:spPr>
          <a:xfrm>
            <a:off x="6030913" y="1592263"/>
            <a:ext cx="2644775" cy="1476375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JH2010 sedimentation determines the arrival point using velocity at </a:t>
            </a:r>
            <a:r>
              <a:rPr b="0" i="0" lang="en-US" sz="1800" u="none" cap="none" strike="noStrik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the top and bottom of a cloud cell</a:t>
            </a:r>
            <a:endParaRPr b="0" i="0" sz="1800" u="none" cap="none" strike="noStrike">
              <a:solidFill>
                <a:srgbClr val="FF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44" name="Google Shape;144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7175" y="1590675"/>
            <a:ext cx="5713413" cy="433070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7"/>
          <p:cNvSpPr txBox="1"/>
          <p:nvPr/>
        </p:nvSpPr>
        <p:spPr>
          <a:xfrm>
            <a:off x="315218" y="116632"/>
            <a:ext cx="8361238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Tahoma"/>
              <a:buNone/>
            </a:pPr>
            <a:r>
              <a:rPr b="1" i="0" lang="en-US" sz="2800" u="sng" cap="none" strike="noStrike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rPr>
              <a:t>Juang and Hong (2010, MWR) sedimentation : </a:t>
            </a:r>
            <a:r>
              <a:rPr b="1" i="0" lang="en-US" sz="2800" u="sng" cap="none" strike="noStrike">
                <a:solidFill>
                  <a:srgbClr val="00B050"/>
                </a:solidFill>
                <a:latin typeface="Tahoma"/>
                <a:ea typeface="Tahoma"/>
                <a:cs typeface="Tahoma"/>
                <a:sym typeface="Tahoma"/>
              </a:rPr>
              <a:t>Monotonic mass conserving scheme</a:t>
            </a:r>
            <a:endParaRPr b="1" i="0" sz="2800" u="sng" cap="none" strike="noStrike">
              <a:solidFill>
                <a:srgbClr val="00B05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6" name="Google Shape;146;p7"/>
          <p:cNvSpPr txBox="1"/>
          <p:nvPr/>
        </p:nvSpPr>
        <p:spPr>
          <a:xfrm>
            <a:off x="6102350" y="3933825"/>
            <a:ext cx="2646363" cy="1200329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With the Deformation CFL condition, this method is numerically </a:t>
            </a:r>
            <a:r>
              <a:rPr b="0" i="0" lang="en-US" sz="1800" u="none" cap="none" strike="noStrik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absolutely stable</a:t>
            </a:r>
            <a:endParaRPr b="0" i="0" sz="1800" u="none" cap="none" strike="noStrike">
              <a:solidFill>
                <a:srgbClr val="FF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8"/>
          <p:cNvSpPr txBox="1"/>
          <p:nvPr/>
        </p:nvSpPr>
        <p:spPr>
          <a:xfrm>
            <a:off x="468313" y="115888"/>
            <a:ext cx="8351837" cy="9540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</a:pPr>
            <a:r>
              <a:rPr b="1" i="0" lang="en-US" sz="2800" u="sng" cap="none" strike="noStrike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rPr>
              <a:t>Application for double moment  (WDM6) :   </a:t>
            </a:r>
            <a:r>
              <a:rPr b="1" i="0" lang="en-US" sz="2800" u="sng" cap="none" strike="noStrike">
                <a:solidFill>
                  <a:srgbClr val="00B050"/>
                </a:solidFill>
                <a:latin typeface="Tahoma"/>
                <a:ea typeface="Tahoma"/>
                <a:cs typeface="Tahoma"/>
                <a:sym typeface="Tahoma"/>
              </a:rPr>
              <a:t>Prof. Sunny Lim, 2009</a:t>
            </a:r>
            <a:endParaRPr b="1" i="0" sz="2800" u="sng" cap="none" strike="noStrike">
              <a:solidFill>
                <a:srgbClr val="00B05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2" name="Google Shape;152;p8"/>
          <p:cNvSpPr txBox="1"/>
          <p:nvPr/>
        </p:nvSpPr>
        <p:spPr>
          <a:xfrm>
            <a:off x="1331640" y="5085184"/>
            <a:ext cx="6696744" cy="1015663"/>
          </a:xfrm>
          <a:prstGeom prst="rect">
            <a:avLst/>
          </a:prstGeom>
          <a:gradFill>
            <a:gsLst>
              <a:gs pos="0">
                <a:srgbClr val="AFAFAF"/>
              </a:gs>
              <a:gs pos="50000">
                <a:schemeClr val="accent3"/>
              </a:gs>
              <a:gs pos="100000">
                <a:srgbClr val="919191"/>
              </a:gs>
            </a:gsLst>
            <a:lin ang="5400000" scaled="0"/>
          </a:gra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Semi-Lagrangian scheme (JH2010) </a:t>
            </a:r>
            <a:r>
              <a:rPr b="0" i="0" lang="en-US" sz="20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is not appropriate for double moment schemes</a:t>
            </a:r>
            <a:r>
              <a:rPr b="0" i="0" lang="en-US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: qr and Nr are advected by Eulerian scheme in WDM MP </a:t>
            </a:r>
            <a:endParaRPr/>
          </a:p>
        </p:txBody>
      </p:sp>
      <p:sp>
        <p:nvSpPr>
          <p:cNvPr id="153" name="Google Shape;153;p8"/>
          <p:cNvSpPr/>
          <p:nvPr/>
        </p:nvSpPr>
        <p:spPr>
          <a:xfrm>
            <a:off x="4932363" y="2754313"/>
            <a:ext cx="914400" cy="889000"/>
          </a:xfrm>
          <a:prstGeom prst="ellipse">
            <a:avLst/>
          </a:prstGeom>
          <a:noFill/>
          <a:ln cap="flat" cmpd="sng" w="222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8"/>
          <p:cNvSpPr/>
          <p:nvPr/>
        </p:nvSpPr>
        <p:spPr>
          <a:xfrm>
            <a:off x="6316663" y="3881438"/>
            <a:ext cx="914400" cy="887412"/>
          </a:xfrm>
          <a:prstGeom prst="ellipse">
            <a:avLst/>
          </a:prstGeom>
          <a:noFill/>
          <a:ln cap="flat" cmpd="sng" w="222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5" name="Google Shape;155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8525" y="1320800"/>
            <a:ext cx="3098800" cy="3756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16463" y="1343025"/>
            <a:ext cx="3095625" cy="3709988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8"/>
          <p:cNvSpPr txBox="1"/>
          <p:nvPr/>
        </p:nvSpPr>
        <p:spPr>
          <a:xfrm>
            <a:off x="1979613" y="1144588"/>
            <a:ext cx="1585912" cy="369887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Eulerian</a:t>
            </a:r>
            <a:endParaRPr b="0" i="0" sz="1800" u="none" cap="none" strike="noStrike">
              <a:solidFill>
                <a:srgbClr val="FFFF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8" name="Google Shape;158;p8"/>
          <p:cNvSpPr txBox="1"/>
          <p:nvPr/>
        </p:nvSpPr>
        <p:spPr>
          <a:xfrm>
            <a:off x="5219700" y="1193800"/>
            <a:ext cx="2011363" cy="369888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Semi_Lagrangian</a:t>
            </a:r>
            <a:endParaRPr b="0" i="0" sz="1800" u="none" cap="none" strike="noStrike">
              <a:solidFill>
                <a:srgbClr val="FFFF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9" name="Google Shape;159;p8"/>
          <p:cNvSpPr/>
          <p:nvPr/>
        </p:nvSpPr>
        <p:spPr>
          <a:xfrm>
            <a:off x="3851275" y="2441575"/>
            <a:ext cx="1008063" cy="647700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Nr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2931" y="1291174"/>
            <a:ext cx="3731419" cy="4983419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9"/>
          <p:cNvSpPr txBox="1"/>
          <p:nvPr/>
        </p:nvSpPr>
        <p:spPr>
          <a:xfrm>
            <a:off x="592931" y="111106"/>
            <a:ext cx="7885113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</a:pPr>
            <a:r>
              <a:rPr b="1" i="0" lang="en-US" sz="2800" u="sng" cap="none" strike="noStrike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rPr>
              <a:t>Major issues in sedimentation of two-moment MPS</a:t>
            </a:r>
            <a:endParaRPr b="1" i="0" sz="2800" u="sng" cap="none" strike="noStrike">
              <a:solidFill>
                <a:schemeClr val="accent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6" name="Google Shape;166;p9"/>
          <p:cNvSpPr txBox="1"/>
          <p:nvPr/>
        </p:nvSpPr>
        <p:spPr>
          <a:xfrm>
            <a:off x="4743493" y="1259195"/>
            <a:ext cx="4041731" cy="2031325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b="0" i="0" lang="en-US" sz="1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Size sorting </a:t>
            </a: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precipitation drop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: Vn &lt; Vr   (Vn = 0.47Vr)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 n is # concentration of rain drop,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r = its mixing ratio 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violates the CFL condition since Vt increases in sub-time steps</a:t>
            </a:r>
            <a:endParaRPr/>
          </a:p>
        </p:txBody>
      </p:sp>
      <p:sp>
        <p:nvSpPr>
          <p:cNvPr id="167" name="Google Shape;167;p9"/>
          <p:cNvSpPr txBox="1"/>
          <p:nvPr/>
        </p:nvSpPr>
        <p:spPr>
          <a:xfrm>
            <a:off x="4709290" y="3575862"/>
            <a:ext cx="4110860" cy="1477328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b="0" i="0" lang="en-US" sz="1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Depth of vertical layer </a:t>
            </a: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decreases downward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violates the CFL condition since nstep is computed before sedimentation</a:t>
            </a:r>
            <a:endParaRPr/>
          </a:p>
        </p:txBody>
      </p:sp>
      <p:sp>
        <p:nvSpPr>
          <p:cNvPr id="168" name="Google Shape;168;p9"/>
          <p:cNvSpPr txBox="1"/>
          <p:nvPr/>
        </p:nvSpPr>
        <p:spPr>
          <a:xfrm>
            <a:off x="4749847" y="5389425"/>
            <a:ext cx="4089353" cy="646331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Eulerian advection could be unrealistic</a:t>
            </a:r>
            <a:endParaRPr b="0" i="0" sz="1800" u="none" cap="none" strike="noStrike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9"/>
          <p:cNvSpPr/>
          <p:nvPr/>
        </p:nvSpPr>
        <p:spPr>
          <a:xfrm>
            <a:off x="6563259" y="5073854"/>
            <a:ext cx="348716" cy="240303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9"/>
          <p:cNvSpPr/>
          <p:nvPr/>
        </p:nvSpPr>
        <p:spPr>
          <a:xfrm>
            <a:off x="6496336" y="3172015"/>
            <a:ext cx="483902" cy="421292"/>
          </a:xfrm>
          <a:prstGeom prst="mathPlus">
            <a:avLst>
              <a:gd fmla="val 23520" name="adj1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9"/>
          <p:cNvSpPr/>
          <p:nvPr/>
        </p:nvSpPr>
        <p:spPr>
          <a:xfrm>
            <a:off x="850380" y="1585013"/>
            <a:ext cx="697433" cy="1447905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2009-01-04T17:27:55Z</dcterms:created>
  <dc:creator>Hann-Ming Juang</dc:creator>
</cp:coreProperties>
</file>