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Raleway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wei Li" initials="" lastIdx="8" clrIdx="0"/>
  <p:cmAuthor id="1" name="Evelyn Grell - NOAA Affiliate" initials="" lastIdx="4" clrIdx="1"/>
  <p:cmAuthor id="2" name="Tracy Hertneky" initials="" lastIdx="3" clrIdx="2"/>
  <p:cmAuthor id="3" name="Brianne Nelson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2D8AD3-EF8F-42C9-A85F-39C68D0AA437}">
  <a:tblStyle styleId="{072D8AD3-EF8F-42C9-A85F-39C68D0AA43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1361"/>
  </p:normalViewPr>
  <p:slideViewPr>
    <p:cSldViewPr snapToGrid="0">
      <p:cViewPr varScale="1">
        <p:scale>
          <a:sx n="137" d="100"/>
          <a:sy n="137" d="100"/>
        </p:scale>
        <p:origin x="45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ebaac32b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2ebaac32b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2ebaac32b0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2ebaac32b0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ebaac32b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2ebaac32b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ebaac32b0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2ebaac32b0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ebaac32b0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2ebaac32b0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ebaac32b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2ebaac32b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ebaac32b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2ebaac32b0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ebaac32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2ebaac32b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ebaac32b0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2ebaac32b0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ebaac32b0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2ebaac32b0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dtcenter.or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4" name="Google Shape;84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1">
    <p:bg>
      <p:bgPr>
        <a:solidFill>
          <a:schemeClr val="accent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1" name="Google Shape;91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-4959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9" name="Google Shape;99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_TITLE_AND_DESCRIPTION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hite">
  <p:cSld name="Title Only Whi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466344" y="945293"/>
            <a:ext cx="8174700" cy="3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bg>
      <p:bgPr>
        <a:solidFill>
          <a:srgbClr val="0066B3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466345" y="2910403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2">
            <a:alphaModFix amt="10000"/>
          </a:blip>
          <a:srcRect l="-17" t="15661" r="11412"/>
          <a:stretch/>
        </p:blipFill>
        <p:spPr>
          <a:xfrm>
            <a:off x="5993893" y="0"/>
            <a:ext cx="3150108" cy="267634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135" name="Google Shape;135;p19"/>
          <p:cNvCxnSpPr/>
          <p:nvPr/>
        </p:nvCxnSpPr>
        <p:spPr>
          <a:xfrm>
            <a:off x="466344" y="2738600"/>
            <a:ext cx="2057700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3457" y="4661079"/>
            <a:ext cx="2166878" cy="14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94416" y="4469822"/>
            <a:ext cx="595164" cy="53122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66345" y="1223538"/>
            <a:ext cx="5528100" cy="14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2"/>
          </p:nvPr>
        </p:nvSpPr>
        <p:spPr>
          <a:xfrm>
            <a:off x="466364" y="3279263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3"/>
          </p:nvPr>
        </p:nvSpPr>
        <p:spPr>
          <a:xfrm>
            <a:off x="465839" y="3655865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-Authors Slide after Titles Slide">
  <p:cSld name="Co-Authors Slide after Titles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66345" y="342902"/>
            <a:ext cx="81747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32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466344" y="1202090"/>
            <a:ext cx="4048425" cy="334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cxnSp>
        <p:nvCxnSpPr>
          <p:cNvPr id="43" name="Google Shape;43;p5"/>
          <p:cNvCxnSpPr/>
          <p:nvPr/>
        </p:nvCxnSpPr>
        <p:spPr>
          <a:xfrm>
            <a:off x="466344" y="1059101"/>
            <a:ext cx="2057625" cy="0"/>
          </a:xfrm>
          <a:prstGeom prst="straightConnector1">
            <a:avLst/>
          </a:prstGeom>
          <a:noFill/>
          <a:ln w="50800" cap="flat" cmpd="sng">
            <a:solidFill>
              <a:srgbClr val="E2C72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38" y="4761864"/>
            <a:ext cx="363140" cy="3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4592572" y="1202090"/>
            <a:ext cx="4048425" cy="334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6345" y="738506"/>
            <a:ext cx="552802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1800" b="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500">
                <a:solidFill>
                  <a:schemeClr val="dk2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350">
                <a:solidFill>
                  <a:schemeClr val="dk2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67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type="secHead">
  <p:cSld name="SECTION_HEADER">
    <p:bg>
      <p:bgPr>
        <a:solidFill>
          <a:srgbClr val="1155CC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2" name="Google Shape;42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1" name="Google Shape;61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CUSTOM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>
            <a:spLocks noGrp="1"/>
          </p:cNvSpPr>
          <p:nvPr>
            <p:ph type="pic" idx="2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ctrTitle"/>
          </p:nvPr>
        </p:nvSpPr>
        <p:spPr>
          <a:xfrm>
            <a:off x="729450" y="140196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70C0"/>
                </a:solidFill>
                <a:highlight>
                  <a:srgbClr val="FFFFFF"/>
                </a:highlight>
              </a:rPr>
              <a:t>DTC Contributions to the UFS Physics Development and Advanced Testing and Evaluation towards UFS Physics Unification</a:t>
            </a:r>
            <a:endParaRPr sz="2300" dirty="0">
              <a:solidFill>
                <a:srgbClr val="0070C0"/>
              </a:solidFill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1"/>
          </p:nvPr>
        </p:nvSpPr>
        <p:spPr>
          <a:xfrm>
            <a:off x="983927" y="2671304"/>
            <a:ext cx="7176145" cy="1052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Weiwei Li</a:t>
            </a:r>
            <a:r>
              <a:rPr lang="en" sz="1800" baseline="30000" dirty="0">
                <a:solidFill>
                  <a:srgbClr val="000000"/>
                </a:solidFill>
              </a:rPr>
              <a:t>1,2</a:t>
            </a:r>
            <a:r>
              <a:rPr lang="en" sz="1800" dirty="0">
                <a:solidFill>
                  <a:srgbClr val="000000"/>
                </a:solidFill>
              </a:rPr>
              <a:t>, Man Zhang</a:t>
            </a:r>
            <a:r>
              <a:rPr lang="en" sz="1800" baseline="30000" dirty="0">
                <a:solidFill>
                  <a:srgbClr val="000000"/>
                </a:solidFill>
              </a:rPr>
              <a:t>1,3,5</a:t>
            </a:r>
            <a:r>
              <a:rPr lang="en" sz="1800" dirty="0">
                <a:solidFill>
                  <a:srgbClr val="000000"/>
                </a:solidFill>
              </a:rPr>
              <a:t>, Evelyn Grell</a:t>
            </a:r>
            <a:r>
              <a:rPr lang="en" sz="1800" baseline="30000" dirty="0">
                <a:solidFill>
                  <a:srgbClr val="000000"/>
                </a:solidFill>
              </a:rPr>
              <a:t>1,4,5</a:t>
            </a:r>
            <a:r>
              <a:rPr lang="en" sz="1800" dirty="0">
                <a:solidFill>
                  <a:srgbClr val="000000"/>
                </a:solidFill>
              </a:rPr>
              <a:t>, Tracy Hertneky</a:t>
            </a:r>
            <a:r>
              <a:rPr lang="en" sz="1800" baseline="30000" dirty="0">
                <a:solidFill>
                  <a:srgbClr val="000000"/>
                </a:solidFill>
              </a:rPr>
              <a:t>1,2</a:t>
            </a:r>
            <a:r>
              <a:rPr lang="en" sz="1800" dirty="0">
                <a:solidFill>
                  <a:srgbClr val="000000"/>
                </a:solidFill>
              </a:rPr>
              <a:t>, Brianne Nelson</a:t>
            </a:r>
            <a:r>
              <a:rPr lang="en" sz="1800" baseline="30000" dirty="0">
                <a:solidFill>
                  <a:srgbClr val="000000"/>
                </a:solidFill>
              </a:rPr>
              <a:t>1,2</a:t>
            </a:r>
            <a:r>
              <a:rPr lang="en" sz="1800" dirty="0">
                <a:solidFill>
                  <a:srgbClr val="000000"/>
                </a:solidFill>
              </a:rPr>
              <a:t>, and Kathryn Newman</a:t>
            </a:r>
            <a:r>
              <a:rPr lang="en" sz="1800" baseline="30000" dirty="0">
                <a:solidFill>
                  <a:srgbClr val="000000"/>
                </a:solidFill>
              </a:rPr>
              <a:t>1,2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400" i="1" dirty="0">
                <a:solidFill>
                  <a:srgbClr val="000000"/>
                </a:solidFill>
              </a:rPr>
              <a:t>DTC 2. NCAR 3. NOAA/OAR/GSL 4. NOAA/OAR/PSL 5. CU/CIRES</a:t>
            </a:r>
            <a:endParaRPr sz="1400" dirty="0"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4294967295"/>
          </p:nvPr>
        </p:nvSpPr>
        <p:spPr>
          <a:xfrm>
            <a:off x="277375" y="3741479"/>
            <a:ext cx="5643349" cy="1259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400" b="1" i="1" dirty="0">
                <a:solidFill>
                  <a:srgbClr val="0066B3"/>
                </a:solidFill>
              </a:rPr>
              <a:t>Internal Collaborators: </a:t>
            </a:r>
            <a:r>
              <a:rPr lang="en" sz="1400" i="1" dirty="0">
                <a:solidFill>
                  <a:schemeClr val="bg2"/>
                </a:solidFill>
              </a:rPr>
              <a:t>J</a:t>
            </a:r>
            <a:r>
              <a:rPr lang="en-US" sz="1400" i="1" dirty="0" err="1">
                <a:solidFill>
                  <a:schemeClr val="bg2"/>
                </a:solidFill>
              </a:rPr>
              <a:t>i</a:t>
            </a:r>
            <a:r>
              <a:rPr lang="en" sz="1400" i="1" dirty="0">
                <a:solidFill>
                  <a:schemeClr val="bg2"/>
                </a:solidFill>
              </a:rPr>
              <a:t>my Dudhia</a:t>
            </a:r>
            <a:r>
              <a:rPr lang="en" sz="1400" baseline="30000" dirty="0">
                <a:solidFill>
                  <a:schemeClr val="bg2"/>
                </a:solidFill>
              </a:rPr>
              <a:t>1,2 </a:t>
            </a:r>
            <a:r>
              <a:rPr lang="en" sz="1400" i="1" dirty="0">
                <a:solidFill>
                  <a:schemeClr val="bg2"/>
                </a:solidFill>
              </a:rPr>
              <a:t>, </a:t>
            </a:r>
            <a:r>
              <a:rPr lang="en" sz="1400" i="1" dirty="0" err="1">
                <a:solidFill>
                  <a:schemeClr val="bg2"/>
                </a:solidFill>
              </a:rPr>
              <a:t>Lulin</a:t>
            </a:r>
            <a:r>
              <a:rPr lang="en" sz="1400" i="1" dirty="0">
                <a:solidFill>
                  <a:schemeClr val="bg2"/>
                </a:solidFill>
              </a:rPr>
              <a:t> Xue</a:t>
            </a:r>
            <a:r>
              <a:rPr lang="en" sz="1400" baseline="30000" dirty="0">
                <a:solidFill>
                  <a:schemeClr val="bg2"/>
                </a:solidFill>
              </a:rPr>
              <a:t>1,2</a:t>
            </a:r>
            <a:r>
              <a:rPr lang="en" sz="1400" i="1" dirty="0">
                <a:solidFill>
                  <a:schemeClr val="bg2"/>
                </a:solidFill>
              </a:rPr>
              <a:t>, and DTC CCPP &amp; </a:t>
            </a:r>
            <a:r>
              <a:rPr lang="en" sz="1400" i="1" dirty="0" err="1">
                <a:solidFill>
                  <a:schemeClr val="bg2"/>
                </a:solidFill>
              </a:rPr>
              <a:t>METplus</a:t>
            </a:r>
            <a:r>
              <a:rPr lang="en" sz="1400" i="1" dirty="0">
                <a:solidFill>
                  <a:schemeClr val="bg2"/>
                </a:solidFill>
              </a:rPr>
              <a:t> teams</a:t>
            </a:r>
            <a:endParaRPr sz="1400" i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dirty="0">
                <a:solidFill>
                  <a:srgbClr val="0066B3"/>
                </a:solidFill>
              </a:rPr>
              <a:t>External Collaborators:</a:t>
            </a:r>
            <a:r>
              <a:rPr lang="en" sz="1400" i="1" dirty="0">
                <a:solidFill>
                  <a:srgbClr val="000000"/>
                </a:solidFill>
              </a:rPr>
              <a:t> </a:t>
            </a:r>
            <a:r>
              <a:rPr lang="en" sz="1400" i="1" dirty="0">
                <a:solidFill>
                  <a:srgbClr val="0066B3"/>
                </a:solidFill>
              </a:rPr>
              <a:t>UFS Physics leads: </a:t>
            </a:r>
            <a:r>
              <a:rPr lang="en" sz="1400" i="1" dirty="0">
                <a:solidFill>
                  <a:srgbClr val="000000"/>
                </a:solidFill>
              </a:rPr>
              <a:t>Lisa Bengtsson (PSL), </a:t>
            </a:r>
            <a:r>
              <a:rPr lang="en" sz="1400" i="1" dirty="0" err="1">
                <a:solidFill>
                  <a:srgbClr val="000000"/>
                </a:solidFill>
              </a:rPr>
              <a:t>Fanglin</a:t>
            </a:r>
            <a:r>
              <a:rPr lang="en" sz="1400" i="1" dirty="0">
                <a:solidFill>
                  <a:srgbClr val="000000"/>
                </a:solidFill>
              </a:rPr>
              <a:t> Yang (EMC); </a:t>
            </a:r>
            <a:r>
              <a:rPr lang="en" sz="1400" i="1" dirty="0">
                <a:solidFill>
                  <a:srgbClr val="0066B3"/>
                </a:solidFill>
              </a:rPr>
              <a:t>PBL and </a:t>
            </a:r>
            <a:r>
              <a:rPr lang="en" sz="1400" i="1" dirty="0" err="1">
                <a:solidFill>
                  <a:srgbClr val="0066B3"/>
                </a:solidFill>
              </a:rPr>
              <a:t>SGScld</a:t>
            </a:r>
            <a:r>
              <a:rPr lang="en" sz="1400" i="1" dirty="0">
                <a:solidFill>
                  <a:srgbClr val="000000"/>
                </a:solidFill>
              </a:rPr>
              <a:t>: Joe Olson (GSL), </a:t>
            </a:r>
            <a:r>
              <a:rPr lang="en" sz="1400" i="1" dirty="0" err="1">
                <a:solidFill>
                  <a:srgbClr val="000000"/>
                </a:solidFill>
              </a:rPr>
              <a:t>Jongil</a:t>
            </a:r>
            <a:r>
              <a:rPr lang="en" sz="1400" i="1" dirty="0">
                <a:solidFill>
                  <a:srgbClr val="000000"/>
                </a:solidFill>
              </a:rPr>
              <a:t> Han (EMC); </a:t>
            </a:r>
            <a:r>
              <a:rPr lang="en" sz="1400" i="1" dirty="0">
                <a:solidFill>
                  <a:srgbClr val="0066B3"/>
                </a:solidFill>
              </a:rPr>
              <a:t>Microphysics</a:t>
            </a:r>
            <a:r>
              <a:rPr lang="en" sz="1400" i="1" dirty="0">
                <a:solidFill>
                  <a:srgbClr val="000000"/>
                </a:solidFill>
              </a:rPr>
              <a:t>: </a:t>
            </a:r>
            <a:r>
              <a:rPr lang="en" sz="1400" i="1" dirty="0" err="1">
                <a:solidFill>
                  <a:srgbClr val="000000"/>
                </a:solidFill>
              </a:rPr>
              <a:t>Ruiyu</a:t>
            </a:r>
            <a:r>
              <a:rPr lang="en" sz="1400" i="1" dirty="0">
                <a:solidFill>
                  <a:srgbClr val="000000"/>
                </a:solidFill>
              </a:rPr>
              <a:t> Sun (EMC); </a:t>
            </a:r>
            <a:r>
              <a:rPr lang="en" sz="1400" i="1" dirty="0">
                <a:solidFill>
                  <a:srgbClr val="0066B3"/>
                </a:solidFill>
              </a:rPr>
              <a:t>Gravity wave physics</a:t>
            </a:r>
            <a:r>
              <a:rPr lang="en" sz="1400" i="1" dirty="0">
                <a:solidFill>
                  <a:srgbClr val="000000"/>
                </a:solidFill>
              </a:rPr>
              <a:t>: Mike Toy (GSL); </a:t>
            </a:r>
            <a:r>
              <a:rPr lang="en" sz="1400" i="1" dirty="0">
                <a:solidFill>
                  <a:srgbClr val="0066B3"/>
                </a:solidFill>
              </a:rPr>
              <a:t>Convection</a:t>
            </a:r>
            <a:r>
              <a:rPr lang="en" sz="1400" i="1" dirty="0">
                <a:solidFill>
                  <a:srgbClr val="000000"/>
                </a:solidFill>
              </a:rPr>
              <a:t>: Lisa Bengtsson (PSL); </a:t>
            </a:r>
            <a:r>
              <a:rPr lang="en" sz="1400" i="1" dirty="0">
                <a:solidFill>
                  <a:srgbClr val="0066B3"/>
                </a:solidFill>
              </a:rPr>
              <a:t>Radiation</a:t>
            </a:r>
            <a:r>
              <a:rPr lang="en" sz="1400" i="1" dirty="0">
                <a:solidFill>
                  <a:srgbClr val="000000"/>
                </a:solidFill>
              </a:rPr>
              <a:t>: </a:t>
            </a:r>
            <a:r>
              <a:rPr lang="en" sz="1400" i="1" dirty="0" err="1">
                <a:solidFill>
                  <a:srgbClr val="000000"/>
                </a:solidFill>
              </a:rPr>
              <a:t>Qingfu</a:t>
            </a:r>
            <a:r>
              <a:rPr lang="en" sz="1400" i="1" dirty="0">
                <a:solidFill>
                  <a:srgbClr val="000000"/>
                </a:solidFill>
              </a:rPr>
              <a:t> Liu (EMC); </a:t>
            </a:r>
            <a:r>
              <a:rPr lang="en" sz="1400" i="1" dirty="0">
                <a:solidFill>
                  <a:srgbClr val="0066B3"/>
                </a:solidFill>
              </a:rPr>
              <a:t>HAFS physics</a:t>
            </a:r>
            <a:r>
              <a:rPr lang="en" sz="1400" i="1" dirty="0">
                <a:solidFill>
                  <a:srgbClr val="000000"/>
                </a:solidFill>
              </a:rPr>
              <a:t>: </a:t>
            </a:r>
            <a:r>
              <a:rPr lang="en" sz="1400" i="1" dirty="0">
                <a:solidFill>
                  <a:srgbClr val="0070C0"/>
                </a:solidFill>
              </a:rPr>
              <a:t>Andrew Hazelton</a:t>
            </a:r>
            <a:r>
              <a:rPr lang="en" sz="1400" i="1" dirty="0">
                <a:solidFill>
                  <a:srgbClr val="000000"/>
                </a:solidFill>
              </a:rPr>
              <a:t> (AOML); </a:t>
            </a:r>
            <a:r>
              <a:rPr lang="en" sz="1400" i="1" dirty="0">
                <a:solidFill>
                  <a:srgbClr val="0066B3"/>
                </a:solidFill>
              </a:rPr>
              <a:t>RRFS configuration</a:t>
            </a:r>
            <a:r>
              <a:rPr lang="en" sz="1400" i="1" dirty="0">
                <a:solidFill>
                  <a:srgbClr val="000000"/>
                </a:solidFill>
              </a:rPr>
              <a:t>: Eric </a:t>
            </a:r>
            <a:r>
              <a:rPr lang="en" sz="1400" i="1" dirty="0" err="1">
                <a:solidFill>
                  <a:srgbClr val="000000"/>
                </a:solidFill>
              </a:rPr>
              <a:t>Aligo</a:t>
            </a:r>
            <a:r>
              <a:rPr lang="en" sz="1400" i="1" dirty="0">
                <a:solidFill>
                  <a:srgbClr val="000000"/>
                </a:solidFill>
              </a:rPr>
              <a:t> (EMC), </a:t>
            </a:r>
            <a:r>
              <a:rPr lang="en" sz="1400" i="1" dirty="0" err="1">
                <a:solidFill>
                  <a:srgbClr val="000000"/>
                </a:solidFill>
              </a:rPr>
              <a:t>Jili</a:t>
            </a:r>
            <a:r>
              <a:rPr lang="en" sz="1400" i="1" dirty="0">
                <a:solidFill>
                  <a:srgbClr val="000000"/>
                </a:solidFill>
              </a:rPr>
              <a:t> Dong (EMC); </a:t>
            </a:r>
            <a:r>
              <a:rPr lang="en" sz="1400" i="1" dirty="0">
                <a:solidFill>
                  <a:srgbClr val="0066B3"/>
                </a:solidFill>
              </a:rPr>
              <a:t>L-A </a:t>
            </a:r>
            <a:r>
              <a:rPr lang="en" sz="1400" i="1" dirty="0" err="1">
                <a:solidFill>
                  <a:srgbClr val="0066B3"/>
                </a:solidFill>
              </a:rPr>
              <a:t>LoCo</a:t>
            </a:r>
            <a:r>
              <a:rPr lang="en" sz="1400" i="1" dirty="0">
                <a:solidFill>
                  <a:srgbClr val="000000"/>
                </a:solidFill>
              </a:rPr>
              <a:t>: Dave Turner (GSL), Julia Simonson (GSL).</a:t>
            </a:r>
            <a:endParaRPr sz="1400" i="1" dirty="0"/>
          </a:p>
        </p:txBody>
      </p:sp>
      <p:sp>
        <p:nvSpPr>
          <p:cNvPr id="149" name="Google Shape;149;p20"/>
          <p:cNvSpPr txBox="1"/>
          <p:nvPr/>
        </p:nvSpPr>
        <p:spPr>
          <a:xfrm>
            <a:off x="1246650" y="0"/>
            <a:ext cx="6650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Cross-Cutting Concepts #1 - Physics, Verification, and Validation</a:t>
            </a:r>
            <a:endParaRPr sz="1300" b="1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25 July 2023</a:t>
            </a:r>
            <a:endParaRPr sz="1300" b="1" dirty="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050" y="585000"/>
            <a:ext cx="1205928" cy="81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8775" y="509863"/>
            <a:ext cx="1023938" cy="9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660143"/>
            <a:ext cx="4301798" cy="70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Summary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9" name="Google Shape;279;p29"/>
          <p:cNvSpPr txBox="1">
            <a:spLocks noGrp="1"/>
          </p:cNvSpPr>
          <p:nvPr>
            <p:ph type="body" idx="4294967295"/>
          </p:nvPr>
        </p:nvSpPr>
        <p:spPr>
          <a:xfrm>
            <a:off x="577050" y="991065"/>
            <a:ext cx="7688700" cy="3561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 dirty="0">
                <a:solidFill>
                  <a:schemeClr val="dk2"/>
                </a:solidFill>
              </a:rPr>
              <a:t>DTC, working tightly with developers, tested and evaluated physics updates/innovations for the operations, across the spectrum of model physics. 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 dirty="0">
                <a:solidFill>
                  <a:schemeClr val="dk2"/>
                </a:solidFill>
              </a:rPr>
              <a:t>Results inform </a:t>
            </a:r>
            <a:r>
              <a:rPr lang="en" sz="1600" u="sng" dirty="0">
                <a:solidFill>
                  <a:schemeClr val="dk2"/>
                </a:solidFill>
              </a:rPr>
              <a:t>both improvements or areas of attention </a:t>
            </a:r>
            <a:r>
              <a:rPr lang="en" sz="1600" dirty="0">
                <a:solidFill>
                  <a:schemeClr val="dk2"/>
                </a:solidFill>
              </a:rPr>
              <a:t>in these physics, and stress the importance of </a:t>
            </a:r>
            <a:endParaRPr sz="1600" dirty="0">
              <a:solidFill>
                <a:schemeClr val="dk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lang="en" sz="1600" dirty="0">
                <a:solidFill>
                  <a:schemeClr val="dk2"/>
                </a:solidFill>
              </a:rPr>
              <a:t>Interplays between physics components when considering scale awareness.</a:t>
            </a:r>
            <a:endParaRPr sz="1600" dirty="0">
              <a:solidFill>
                <a:schemeClr val="dk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lang="en" sz="1600" dirty="0">
                <a:solidFill>
                  <a:schemeClr val="dk2"/>
                </a:solidFill>
              </a:rPr>
              <a:t>Appropriate vertical coordinate to work with particular physics.</a:t>
            </a:r>
            <a:endParaRPr sz="1600" dirty="0">
              <a:solidFill>
                <a:schemeClr val="dk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lang="en" sz="1600" dirty="0">
                <a:solidFill>
                  <a:schemeClr val="dk2"/>
                </a:solidFill>
              </a:rPr>
              <a:t>Physics applicable to cases across different cloud/weather/regimes.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 dirty="0">
                <a:solidFill>
                  <a:schemeClr val="dk2"/>
                </a:solidFill>
              </a:rPr>
              <a:t>It is hopeful that our evaluations against relatively reliable benchmarks can help constrain parameterized processes and inform further physics development/improvement.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280" name="Google Shape;280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Google Shape;151;p20">
            <a:extLst>
              <a:ext uri="{FF2B5EF4-FFF2-40B4-BE49-F238E27FC236}">
                <a16:creationId xmlns:a16="http://schemas.microsoft.com/office/drawing/2014/main" id="{13966301-99AA-A191-7B15-3CDD64A5584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0089" y="4517099"/>
            <a:ext cx="731520" cy="65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Activities for UFS-R2O Phase II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body" idx="4294967295"/>
          </p:nvPr>
        </p:nvSpPr>
        <p:spPr>
          <a:xfrm>
            <a:off x="4415600" y="1056975"/>
            <a:ext cx="45003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dirty="0">
                <a:solidFill>
                  <a:schemeClr val="dk2"/>
                </a:solidFill>
              </a:rPr>
              <a:t>Top processes/phenomena for UFS physics development were identified, in combination with scalability investigations:</a:t>
            </a:r>
            <a:endParaRPr sz="1400" dirty="0">
              <a:solidFill>
                <a:schemeClr val="dk2"/>
              </a:solidFill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1F497D"/>
              </a:buClr>
              <a:buSzPts val="1400"/>
              <a:buChar char="●"/>
            </a:pPr>
            <a:r>
              <a:rPr lang="en" sz="1400" dirty="0">
                <a:solidFill>
                  <a:srgbClr val="1F497D"/>
                </a:solidFill>
              </a:rPr>
              <a:t>Interaction between land/ocean surface states, boundary layer, and shallow cumulus – </a:t>
            </a:r>
            <a:r>
              <a:rPr lang="en" sz="1400" b="1" dirty="0">
                <a:solidFill>
                  <a:srgbClr val="1F497D"/>
                </a:solidFill>
              </a:rPr>
              <a:t>also coordinated with SFS development </a:t>
            </a:r>
            <a:endParaRPr sz="1400" b="1" dirty="0">
              <a:solidFill>
                <a:srgbClr val="1F497D"/>
              </a:solidFill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1F497D"/>
              </a:buClr>
              <a:buSzPts val="1400"/>
              <a:buChar char="●"/>
            </a:pPr>
            <a:r>
              <a:rPr lang="en" sz="1400" dirty="0">
                <a:solidFill>
                  <a:srgbClr val="1F497D"/>
                </a:solidFill>
              </a:rPr>
              <a:t>Interactions among microphysics, clouds, precipitation, radiation and aerosols.</a:t>
            </a:r>
            <a:endParaRPr sz="1400" dirty="0">
              <a:solidFill>
                <a:srgbClr val="1F497D"/>
              </a:solidFill>
            </a:endParaRPr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Clr>
                <a:srgbClr val="1F497D"/>
              </a:buClr>
              <a:buSzPts val="1400"/>
              <a:buChar char="●"/>
            </a:pPr>
            <a:r>
              <a:rPr lang="en" sz="1400" i="1" dirty="0">
                <a:solidFill>
                  <a:srgbClr val="1F497D"/>
                </a:solidFill>
              </a:rPr>
              <a:t>(Year 5 beyond) Deep convection (oceanic and continental) (MCS, CAPE, convective initiation and cold pools).</a:t>
            </a:r>
            <a:endParaRPr sz="1400" dirty="0">
              <a:solidFill>
                <a:srgbClr val="1F497D"/>
              </a:solidFill>
            </a:endParaRPr>
          </a:p>
        </p:txBody>
      </p:sp>
      <p:pic>
        <p:nvPicPr>
          <p:cNvPr id="287" name="Google Shape;287;p30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073" y="2073839"/>
            <a:ext cx="3316525" cy="256746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0"/>
          <p:cNvSpPr txBox="1"/>
          <p:nvPr/>
        </p:nvSpPr>
        <p:spPr>
          <a:xfrm>
            <a:off x="804519" y="1242731"/>
            <a:ext cx="3235378" cy="78482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DTC Advanced Phys T&amp;E Interest Survey Results </a:t>
            </a:r>
            <a:r>
              <a:rPr lang="en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Feedback from Physics Developers (</a:t>
            </a:r>
            <a:r>
              <a:rPr lang="en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 of Dec, 2022)</a:t>
            </a:r>
            <a:endParaRPr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" name="Google Shape;289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Google Shape;151;p20">
            <a:extLst>
              <a:ext uri="{FF2B5EF4-FFF2-40B4-BE49-F238E27FC236}">
                <a16:creationId xmlns:a16="http://schemas.microsoft.com/office/drawing/2014/main" id="{E28423A9-5CE8-B24D-D1D3-B31957DAC9A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14" y="4517099"/>
            <a:ext cx="731520" cy="65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505204" y="995682"/>
            <a:ext cx="8174735" cy="33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/>
              <a:t>DTC Visitor Program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466345" y="1161774"/>
            <a:ext cx="4048506" cy="334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50" dirty="0"/>
              <a:t>Propose a project to work on with us!</a:t>
            </a:r>
          </a:p>
          <a:p>
            <a:r>
              <a:rPr lang="en-US" sz="1650" dirty="0"/>
              <a:t>Two types of visitor projects: </a:t>
            </a:r>
          </a:p>
          <a:p>
            <a:pPr fontAlgn="base"/>
            <a:r>
              <a:rPr lang="en-US" sz="1650" dirty="0"/>
              <a:t>PI - Up to 2 months salary, travel and per diem - can be split into multiple visits</a:t>
            </a:r>
          </a:p>
          <a:p>
            <a:pPr fontAlgn="base"/>
            <a:r>
              <a:rPr lang="en-US" sz="1650" dirty="0"/>
              <a:t>Graduate Student - Up to 1 year of temporary living per diem and travel expenses for graduate student, plus support for advisor visits</a:t>
            </a:r>
          </a:p>
          <a:p>
            <a:r>
              <a:rPr lang="en-US" sz="1650" dirty="0"/>
              <a:t>See Announcement of Opportunity on DTC website for more information on how to apply and guidance on topics of interest</a:t>
            </a:r>
          </a:p>
          <a:p>
            <a:br>
              <a:rPr lang="en-US" sz="1650" dirty="0"/>
            </a:br>
            <a:endParaRPr sz="165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subTitle" idx="3"/>
          </p:nvPr>
        </p:nvSpPr>
        <p:spPr>
          <a:xfrm>
            <a:off x="327197" y="647423"/>
            <a:ext cx="5528025" cy="3482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i="1" dirty="0"/>
              <a:t>https://dtcenter.org/visitor-program</a:t>
            </a:r>
            <a:endParaRPr dirty="0"/>
          </a:p>
        </p:txBody>
      </p:sp>
      <p:pic>
        <p:nvPicPr>
          <p:cNvPr id="1027" name="Picture 3" descr="https://lh3.googleusercontent.com/y1W-tnxTNp6xq9m-5SmLPQcde4H0Sjg9aUn2Hdew061d9uGPbJtMfppjamQk-BAcNgU2EYSrO40dlSSctLtt4mYTb0yuTvp-vqkSa471RqK-wNZbvL2n9-jLiY92qxAuayloNaaGzSCXd1fdajhuj4Zqq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24" y="2639072"/>
            <a:ext cx="2963141" cy="19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t375O-D57G-0Ts6qpuyqZGdVmP3e7aHvkh2v-IoPFYyQTncz38A8wxdARbj_IenKNe49mIx1Xhrzz4WU5LCj4ANSWvMV3BeaXjKFZyigcisoUFyvMWn3Lcqu9N8ri2OJxTHJU2lXiFjXnuIQpqUmF5Fz9w=s2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53" y="738507"/>
            <a:ext cx="3201483" cy="16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807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DTC UFS </a:t>
            </a:r>
            <a:r>
              <a:rPr lang="en" dirty="0"/>
              <a:t>P</a:t>
            </a:r>
            <a:r>
              <a:rPr lang="en" sz="2800" dirty="0"/>
              <a:t>hysics </a:t>
            </a:r>
            <a:r>
              <a:rPr lang="en" dirty="0"/>
              <a:t>T</a:t>
            </a:r>
            <a:r>
              <a:rPr lang="en" sz="2800" dirty="0"/>
              <a:t>esting and </a:t>
            </a:r>
            <a:r>
              <a:rPr lang="en" dirty="0"/>
              <a:t>E</a:t>
            </a:r>
            <a:r>
              <a:rPr lang="en" sz="2800" dirty="0"/>
              <a:t>valuation (T&amp;E) activities &amp; connection to UFS </a:t>
            </a:r>
            <a:r>
              <a:rPr lang="en" dirty="0"/>
              <a:t>S</a:t>
            </a:r>
            <a:r>
              <a:rPr lang="en" sz="2800" dirty="0"/>
              <a:t>tages and Gates</a:t>
            </a:r>
            <a:endParaRPr dirty="0"/>
          </a:p>
        </p:txBody>
      </p:sp>
      <p:graphicFrame>
        <p:nvGraphicFramePr>
          <p:cNvPr id="158" name="Google Shape;158;p21"/>
          <p:cNvGraphicFramePr/>
          <p:nvPr>
            <p:extLst>
              <p:ext uri="{D42A27DB-BD31-4B8C-83A1-F6EECF244321}">
                <p14:modId xmlns:p14="http://schemas.microsoft.com/office/powerpoint/2010/main" val="1447373130"/>
              </p:ext>
            </p:extLst>
          </p:nvPr>
        </p:nvGraphicFramePr>
        <p:xfrm>
          <a:off x="621431" y="1806131"/>
          <a:ext cx="8019650" cy="1341100"/>
        </p:xfrm>
        <a:graphic>
          <a:graphicData uri="http://schemas.openxmlformats.org/drawingml/2006/table">
            <a:tbl>
              <a:tblPr>
                <a:noFill/>
                <a:tableStyleId>{072D8AD3-EF8F-42C9-A85F-39C68D0AA437}</a:tableStyleId>
              </a:tblPr>
              <a:tblGrid>
                <a:gridCol w="17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Objective #1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(UFS R2O)</a:t>
                      </a:r>
                      <a:endParaRPr sz="1400" b="1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Facilitate transitions of 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near-term, pre-operational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physics improvements to operations.</a:t>
                      </a:r>
                      <a:endParaRPr sz="1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Objective #2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(NOAA Base)</a:t>
                      </a:r>
                      <a:endParaRPr sz="1400" b="1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one of the longer-term, high-priority UFS objectives of realizing the </a:t>
                      </a:r>
                      <a:r>
                        <a:rPr lang="en-US" sz="14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unification of physics parameterizations across applications and scales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towards a unified Earth System Modeling (ESM) system.</a:t>
                      </a:r>
                      <a:endParaRPr sz="1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9" name="Google Shape;159;p21"/>
          <p:cNvSpPr txBox="1"/>
          <p:nvPr/>
        </p:nvSpPr>
        <p:spPr>
          <a:xfrm>
            <a:off x="2423381" y="1416919"/>
            <a:ext cx="65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RL 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l="5368" t="11645" r="4557" b="54403"/>
          <a:stretch/>
        </p:blipFill>
        <p:spPr>
          <a:xfrm>
            <a:off x="2333531" y="3149100"/>
            <a:ext cx="6430217" cy="10773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1"/>
          <p:cNvCxnSpPr/>
          <p:nvPr/>
        </p:nvCxnSpPr>
        <p:spPr>
          <a:xfrm rot="10800000" flipH="1">
            <a:off x="2917100" y="1573100"/>
            <a:ext cx="5164800" cy="11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62" name="Google Shape;162;p21"/>
          <p:cNvSpPr txBox="1"/>
          <p:nvPr/>
        </p:nvSpPr>
        <p:spPr>
          <a:xfrm>
            <a:off x="8135119" y="1416919"/>
            <a:ext cx="65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RL 9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21"/>
          <p:cNvCxnSpPr>
            <a:stCxn id="159" idx="1"/>
            <a:endCxn id="159" idx="1"/>
          </p:cNvCxnSpPr>
          <p:nvPr/>
        </p:nvCxnSpPr>
        <p:spPr>
          <a:xfrm>
            <a:off x="2423381" y="157846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21"/>
          <p:cNvCxnSpPr/>
          <p:nvPr/>
        </p:nvCxnSpPr>
        <p:spPr>
          <a:xfrm rot="10800000" flipH="1">
            <a:off x="2352469" y="2360850"/>
            <a:ext cx="6256800" cy="10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21"/>
          <p:cNvCxnSpPr/>
          <p:nvPr/>
        </p:nvCxnSpPr>
        <p:spPr>
          <a:xfrm rot="10800000" flipH="1">
            <a:off x="2332144" y="1806281"/>
            <a:ext cx="6277200" cy="6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21"/>
          <p:cNvSpPr/>
          <p:nvPr/>
        </p:nvSpPr>
        <p:spPr>
          <a:xfrm>
            <a:off x="4738838" y="1748869"/>
            <a:ext cx="2578200" cy="121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3947794" y="2294104"/>
            <a:ext cx="2194800" cy="121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Google Shape;151;p20">
            <a:extLst>
              <a:ext uri="{FF2B5EF4-FFF2-40B4-BE49-F238E27FC236}">
                <a16:creationId xmlns:a16="http://schemas.microsoft.com/office/drawing/2014/main" id="{05D0D388-11FD-33F2-B04A-C4F4A227D34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14" y="4517099"/>
            <a:ext cx="731520" cy="65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chemeClr val="accent1"/>
                </a:solidFill>
              </a:rPr>
              <a:t>3</a:t>
            </a:fld>
            <a:endParaRPr sz="1300">
              <a:solidFill>
                <a:schemeClr val="accent1"/>
              </a:solidFill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title" idx="4294967295"/>
          </p:nvPr>
        </p:nvSpPr>
        <p:spPr>
          <a:xfrm>
            <a:off x="208720" y="233265"/>
            <a:ext cx="6018245" cy="82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 dirty="0">
                <a:solidFill>
                  <a:schemeClr val="dk2"/>
                </a:solidFill>
              </a:rPr>
              <a:t>Real case studies - over both land and ocean</a:t>
            </a:r>
            <a:endParaRPr sz="2900" dirty="0">
              <a:solidFill>
                <a:schemeClr val="dk2"/>
              </a:solidFill>
            </a:endParaRPr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4294967295"/>
          </p:nvPr>
        </p:nvSpPr>
        <p:spPr>
          <a:xfrm>
            <a:off x="559842" y="960897"/>
            <a:ext cx="8174038" cy="431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dirty="0">
                <a:solidFill>
                  <a:schemeClr val="accent5"/>
                </a:solidFill>
              </a:rPr>
              <a:t>Capture processes of </a:t>
            </a:r>
            <a:r>
              <a:rPr lang="en" sz="1400" u="sng" dirty="0">
                <a:solidFill>
                  <a:schemeClr val="accent5"/>
                </a:solidFill>
              </a:rPr>
              <a:t>moist physics, atmospheric boundary layer, surface conditions, and their interplays</a:t>
            </a:r>
            <a:r>
              <a:rPr lang="en" sz="1400" dirty="0">
                <a:solidFill>
                  <a:schemeClr val="accent5"/>
                </a:solidFill>
              </a:rPr>
              <a:t>.</a:t>
            </a:r>
            <a:endParaRPr sz="1400" dirty="0">
              <a:solidFill>
                <a:schemeClr val="accent5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dirty="0">
                <a:solidFill>
                  <a:schemeClr val="accent5"/>
                </a:solidFill>
              </a:rPr>
              <a:t>Represent </a:t>
            </a:r>
            <a:r>
              <a:rPr lang="en" sz="1400" u="sng" dirty="0">
                <a:solidFill>
                  <a:schemeClr val="accent5"/>
                </a:solidFill>
              </a:rPr>
              <a:t>phenomena under various cloud/weather/climate regimes</a:t>
            </a:r>
            <a:r>
              <a:rPr lang="en" sz="1400" dirty="0">
                <a:solidFill>
                  <a:schemeClr val="accent5"/>
                </a:solidFill>
              </a:rPr>
              <a:t>:</a:t>
            </a:r>
            <a:endParaRPr sz="1400" dirty="0">
              <a:solidFill>
                <a:schemeClr val="accent5"/>
              </a:solidFill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sz="1400" b="1" i="1" dirty="0">
                <a:solidFill>
                  <a:schemeClr val="accent5"/>
                </a:solidFill>
              </a:rPr>
              <a:t>ARM LASSO </a:t>
            </a:r>
            <a:r>
              <a:rPr lang="en" sz="1400" i="1" dirty="0">
                <a:solidFill>
                  <a:schemeClr val="accent5"/>
                </a:solidFill>
              </a:rPr>
              <a:t>non-precipitating shallow cumulus cases.</a:t>
            </a:r>
            <a:endParaRPr sz="1400" i="1" dirty="0">
              <a:solidFill>
                <a:schemeClr val="accent5"/>
              </a:solidFill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sz="1400" b="1" i="1" dirty="0">
                <a:solidFill>
                  <a:schemeClr val="accent5"/>
                </a:solidFill>
              </a:rPr>
              <a:t>Atlantic tropical cyclones </a:t>
            </a:r>
            <a:r>
              <a:rPr lang="en" sz="1400" i="1" dirty="0">
                <a:solidFill>
                  <a:schemeClr val="accent5"/>
                </a:solidFill>
              </a:rPr>
              <a:t>(TCs; Hurricanes Florence, Ian and Laura).</a:t>
            </a:r>
          </a:p>
          <a:p>
            <a:pPr lvl="1" indent="-317500" algn="just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ts val="1400"/>
            </a:pPr>
            <a:r>
              <a:rPr lang="en-US" sz="1400" b="1" i="1" dirty="0">
                <a:solidFill>
                  <a:schemeClr val="accent5"/>
                </a:solidFill>
              </a:rPr>
              <a:t>CONUS cases</a:t>
            </a:r>
            <a:r>
              <a:rPr lang="en-US" sz="1400" i="1" dirty="0">
                <a:solidFill>
                  <a:schemeClr val="accent5"/>
                </a:solidFill>
              </a:rPr>
              <a:t>.</a:t>
            </a:r>
            <a:endParaRPr sz="1400" i="1" dirty="0">
              <a:solidFill>
                <a:schemeClr val="accent5"/>
              </a:solidFill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sz="1400" b="1" i="1" dirty="0">
                <a:solidFill>
                  <a:schemeClr val="accent5"/>
                </a:solidFill>
              </a:rPr>
              <a:t>DYNAMO</a:t>
            </a:r>
            <a:r>
              <a:rPr lang="en" sz="1400" i="1" dirty="0">
                <a:solidFill>
                  <a:schemeClr val="accent5"/>
                </a:solidFill>
              </a:rPr>
              <a:t> case with a transition from shallow to deep convection during the Madden-Julian Oscillation (MJO) initiation.</a:t>
            </a:r>
            <a:endParaRPr sz="1400" i="1" dirty="0">
              <a:solidFill>
                <a:schemeClr val="accent5"/>
              </a:solidFill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sz="1400" i="1" dirty="0">
                <a:solidFill>
                  <a:schemeClr val="accent5"/>
                </a:solidFill>
              </a:rPr>
              <a:t>Marine ARM GPCI Investigation of Clouds (</a:t>
            </a:r>
            <a:r>
              <a:rPr lang="en" sz="1400" b="1" i="1" dirty="0">
                <a:solidFill>
                  <a:schemeClr val="accent5"/>
                </a:solidFill>
              </a:rPr>
              <a:t>MAGIC</a:t>
            </a:r>
            <a:r>
              <a:rPr lang="en" sz="1400" i="1" dirty="0">
                <a:solidFill>
                  <a:schemeClr val="accent5"/>
                </a:solidFill>
              </a:rPr>
              <a:t>) case featuring a transition from stratocumulus off the west coast to cumulus clouds in the trade wind regime.</a:t>
            </a:r>
            <a:endParaRPr sz="1400" i="1" dirty="0">
              <a:solidFill>
                <a:schemeClr val="accent5"/>
              </a:solidFill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sz="1400" b="1" i="1" dirty="0">
                <a:solidFill>
                  <a:schemeClr val="accent5"/>
                </a:solidFill>
              </a:rPr>
              <a:t>TWP-ICE</a:t>
            </a:r>
            <a:r>
              <a:rPr lang="en" sz="1400" i="1" dirty="0">
                <a:solidFill>
                  <a:schemeClr val="accent5"/>
                </a:solidFill>
              </a:rPr>
              <a:t>: Active and suppressed stages of Australian Monsoon case</a:t>
            </a:r>
            <a:endParaRPr sz="1400" i="1" dirty="0">
              <a:solidFill>
                <a:schemeClr val="accent5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b="1" dirty="0">
                <a:solidFill>
                  <a:schemeClr val="accent5"/>
                </a:solidFill>
              </a:rPr>
              <a:t>Simulated and evaluated against benchmarks (observations or analysis)</a:t>
            </a:r>
            <a:endParaRPr sz="1400" b="1" dirty="0">
              <a:solidFill>
                <a:schemeClr val="accent5"/>
              </a:solidFill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sz="1400" dirty="0">
                <a:solidFill>
                  <a:schemeClr val="accent5"/>
                </a:solidFill>
              </a:rPr>
              <a:t>CCPP single-column model (SCM) and/or UFS-SRW limited-area model (LAM)</a:t>
            </a:r>
            <a:endParaRPr sz="1400" dirty="0">
              <a:solidFill>
                <a:schemeClr val="accent5"/>
              </a:solidFill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sz="1400" dirty="0">
                <a:solidFill>
                  <a:schemeClr val="accent5"/>
                </a:solidFill>
              </a:rPr>
              <a:t>13 km and/vs 3 km for most cases</a:t>
            </a:r>
            <a:endParaRPr sz="1400" dirty="0">
              <a:solidFill>
                <a:schemeClr val="accent5"/>
              </a:solidFill>
            </a:endParaRPr>
          </a:p>
        </p:txBody>
      </p:sp>
      <p:pic>
        <p:nvPicPr>
          <p:cNvPr id="4" name="Google Shape;151;p20">
            <a:extLst>
              <a:ext uri="{FF2B5EF4-FFF2-40B4-BE49-F238E27FC236}">
                <a16:creationId xmlns:a16="http://schemas.microsoft.com/office/drawing/2014/main" id="{FD7BA566-3EF3-B79F-3F99-F917F875369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4" y="4517099"/>
            <a:ext cx="731520" cy="65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body" idx="4294967295"/>
          </p:nvPr>
        </p:nvSpPr>
        <p:spPr>
          <a:xfrm>
            <a:off x="466350" y="831001"/>
            <a:ext cx="8174700" cy="3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u="sng" dirty="0">
                <a:solidFill>
                  <a:schemeClr val="accent5"/>
                </a:solidFill>
              </a:rPr>
              <a:t>Worked more closely with physics developers </a:t>
            </a:r>
            <a:r>
              <a:rPr lang="en" dirty="0">
                <a:solidFill>
                  <a:schemeClr val="accent5"/>
                </a:solidFill>
              </a:rPr>
              <a:t>to determine physics to work on:</a:t>
            </a:r>
            <a:endParaRPr dirty="0">
              <a:solidFill>
                <a:schemeClr val="accent5"/>
              </a:solidFill>
            </a:endParaRPr>
          </a:p>
          <a:p>
            <a:pPr marL="685800" lvl="0" indent="-2476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Code base </a:t>
            </a:r>
            <a:r>
              <a:rPr lang="en" dirty="0">
                <a:solidFill>
                  <a:schemeClr val="accent5"/>
                </a:solidFill>
              </a:rPr>
              <a:t>- 3 suites (suite definitely file only; exact code base described below)</a:t>
            </a:r>
            <a:endParaRPr dirty="0">
              <a:solidFill>
                <a:schemeClr val="accent5"/>
              </a:solidFill>
            </a:endParaRPr>
          </a:p>
          <a:p>
            <a:pPr marL="1028700" lvl="1" indent="-2476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○"/>
            </a:pPr>
            <a:r>
              <a:rPr lang="en" sz="1300" b="1" dirty="0">
                <a:solidFill>
                  <a:schemeClr val="accent5"/>
                </a:solidFill>
              </a:rPr>
              <a:t>GFS_v17_p8</a:t>
            </a:r>
            <a:r>
              <a:rPr lang="en" sz="1300" dirty="0">
                <a:solidFill>
                  <a:schemeClr val="accent5"/>
                </a:solidFill>
              </a:rPr>
              <a:t> (as in CCPP v6.0 or UFS-SRW v2.1; an experimental but </a:t>
            </a:r>
            <a:r>
              <a:rPr lang="en" sz="1300" u="sng" dirty="0">
                <a:solidFill>
                  <a:schemeClr val="accent5"/>
                </a:solidFill>
              </a:rPr>
              <a:t>not the final P8</a:t>
            </a:r>
            <a:r>
              <a:rPr lang="en" sz="1300" dirty="0">
                <a:solidFill>
                  <a:schemeClr val="accent5"/>
                </a:solidFill>
              </a:rPr>
              <a:t>)</a:t>
            </a:r>
            <a:endParaRPr sz="1300" dirty="0">
              <a:solidFill>
                <a:schemeClr val="accent5"/>
              </a:solidFill>
            </a:endParaRPr>
          </a:p>
          <a:p>
            <a:pPr marL="1028700" lvl="1" indent="-2476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○"/>
            </a:pPr>
            <a:r>
              <a:rPr lang="en" sz="1300" b="1" dirty="0">
                <a:solidFill>
                  <a:schemeClr val="accent5"/>
                </a:solidFill>
              </a:rPr>
              <a:t>RRFS v1beta</a:t>
            </a:r>
            <a:r>
              <a:rPr lang="en" sz="1300" dirty="0">
                <a:solidFill>
                  <a:schemeClr val="accent5"/>
                </a:solidFill>
              </a:rPr>
              <a:t> </a:t>
            </a:r>
            <a:r>
              <a:rPr lang="en" sz="1300" b="1" dirty="0">
                <a:solidFill>
                  <a:schemeClr val="accent5"/>
                </a:solidFill>
              </a:rPr>
              <a:t>&amp; HRRR</a:t>
            </a:r>
            <a:r>
              <a:rPr lang="en" sz="1300" dirty="0">
                <a:solidFill>
                  <a:schemeClr val="accent5"/>
                </a:solidFill>
              </a:rPr>
              <a:t> (as in UFS-SRW v2.1)</a:t>
            </a:r>
            <a:endParaRPr sz="1300" dirty="0">
              <a:solidFill>
                <a:schemeClr val="accent5"/>
              </a:solidFill>
            </a:endParaRPr>
          </a:p>
          <a:p>
            <a:pPr marL="1028700" lvl="1" indent="-2476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○"/>
            </a:pPr>
            <a:r>
              <a:rPr lang="en" sz="1300" b="1" dirty="0">
                <a:solidFill>
                  <a:schemeClr val="accent5"/>
                </a:solidFill>
              </a:rPr>
              <a:t>Or, using the latest code base (top branch) when evaluation conducted</a:t>
            </a:r>
            <a:endParaRPr sz="1300" b="1" dirty="0">
              <a:solidFill>
                <a:schemeClr val="accent5"/>
              </a:solidFill>
            </a:endParaRPr>
          </a:p>
          <a:p>
            <a:pPr marL="685800" lvl="0" indent="-2476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Several physics enhancements/innovations (</a:t>
            </a:r>
            <a:r>
              <a:rPr lang="en" b="1" i="1" dirty="0">
                <a:solidFill>
                  <a:schemeClr val="accent5"/>
                </a:solidFill>
              </a:rPr>
              <a:t>“PR watchers”</a:t>
            </a:r>
            <a:r>
              <a:rPr lang="en" b="1" dirty="0">
                <a:solidFill>
                  <a:schemeClr val="accent5"/>
                </a:solidFill>
              </a:rPr>
              <a:t>)</a:t>
            </a:r>
            <a:endParaRPr b="1" dirty="0">
              <a:solidFill>
                <a:schemeClr val="accent5"/>
              </a:solidFill>
            </a:endParaRPr>
          </a:p>
          <a:p>
            <a:pPr marL="1028700" lvl="1" indent="-2476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○"/>
            </a:pPr>
            <a:r>
              <a:rPr lang="en" sz="1300" dirty="0">
                <a:solidFill>
                  <a:schemeClr val="accent5"/>
                </a:solidFill>
              </a:rPr>
              <a:t>Prognostic and scale-adaptive cumulus convection closure (dubbed </a:t>
            </a:r>
            <a:r>
              <a:rPr lang="en" sz="1300" i="1" dirty="0" err="1">
                <a:solidFill>
                  <a:schemeClr val="accent5"/>
                </a:solidFill>
              </a:rPr>
              <a:t>progsigma</a:t>
            </a:r>
            <a:r>
              <a:rPr lang="en" sz="1300" dirty="0">
                <a:solidFill>
                  <a:schemeClr val="accent5"/>
                </a:solidFill>
              </a:rPr>
              <a:t>) (</a:t>
            </a:r>
            <a:r>
              <a:rPr lang="en" sz="1300" i="1" dirty="0">
                <a:solidFill>
                  <a:schemeClr val="accent5"/>
                </a:solidFill>
              </a:rPr>
              <a:t>POC: Lisa </a:t>
            </a:r>
            <a:r>
              <a:rPr lang="en" sz="1300" i="1" dirty="0" err="1">
                <a:solidFill>
                  <a:schemeClr val="accent5"/>
                </a:solidFill>
              </a:rPr>
              <a:t>Bengtsson@NOAA</a:t>
            </a:r>
            <a:r>
              <a:rPr lang="en" sz="1300" i="1" dirty="0">
                <a:solidFill>
                  <a:schemeClr val="accent5"/>
                </a:solidFill>
              </a:rPr>
              <a:t>/PSL; </a:t>
            </a:r>
            <a:r>
              <a:rPr lang="en" sz="1300" b="1" i="1" dirty="0" err="1">
                <a:solidFill>
                  <a:schemeClr val="accent5"/>
                </a:solidFill>
              </a:rPr>
              <a:t>ufs</a:t>
            </a:r>
            <a:r>
              <a:rPr lang="en" sz="1300" b="1" i="1" dirty="0">
                <a:solidFill>
                  <a:schemeClr val="accent5"/>
                </a:solidFill>
              </a:rPr>
              <a:t>/dev PR18</a:t>
            </a:r>
            <a:r>
              <a:rPr lang="en" sz="1300" dirty="0">
                <a:solidFill>
                  <a:schemeClr val="accent5"/>
                </a:solidFill>
              </a:rPr>
              <a:t>)</a:t>
            </a:r>
            <a:endParaRPr sz="1300" dirty="0">
              <a:solidFill>
                <a:schemeClr val="accent5"/>
              </a:solidFill>
            </a:endParaRPr>
          </a:p>
          <a:p>
            <a:pPr marL="1028700" lvl="1" indent="-2476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○"/>
            </a:pPr>
            <a:r>
              <a:rPr lang="en" sz="1300" dirty="0">
                <a:solidFill>
                  <a:schemeClr val="accent5"/>
                </a:solidFill>
              </a:rPr>
              <a:t>Updated Thompson microphysics (</a:t>
            </a:r>
            <a:r>
              <a:rPr lang="en" sz="1300" i="1" dirty="0">
                <a:solidFill>
                  <a:schemeClr val="accent5"/>
                </a:solidFill>
              </a:rPr>
              <a:t>POC: </a:t>
            </a:r>
            <a:r>
              <a:rPr lang="en" sz="1300" i="1" dirty="0" err="1">
                <a:solidFill>
                  <a:schemeClr val="accent5"/>
                </a:solidFill>
              </a:rPr>
              <a:t>Ruiyu</a:t>
            </a:r>
            <a:r>
              <a:rPr lang="en" sz="1300" i="1" dirty="0">
                <a:solidFill>
                  <a:schemeClr val="accent5"/>
                </a:solidFill>
              </a:rPr>
              <a:t> </a:t>
            </a:r>
            <a:r>
              <a:rPr lang="en" sz="1300" i="1" dirty="0" err="1">
                <a:solidFill>
                  <a:schemeClr val="accent5"/>
                </a:solidFill>
              </a:rPr>
              <a:t>Sun@NOAA</a:t>
            </a:r>
            <a:r>
              <a:rPr lang="en" sz="1300" i="1" dirty="0">
                <a:solidFill>
                  <a:schemeClr val="accent5"/>
                </a:solidFill>
              </a:rPr>
              <a:t>/EMC; </a:t>
            </a:r>
            <a:r>
              <a:rPr lang="en" sz="1300" b="1" i="1" dirty="0" err="1">
                <a:solidFill>
                  <a:schemeClr val="accent5"/>
                </a:solidFill>
              </a:rPr>
              <a:t>ufs</a:t>
            </a:r>
            <a:r>
              <a:rPr lang="en" sz="1300" b="1" i="1" dirty="0">
                <a:solidFill>
                  <a:schemeClr val="accent5"/>
                </a:solidFill>
              </a:rPr>
              <a:t>/dev PR19</a:t>
            </a:r>
            <a:r>
              <a:rPr lang="en" sz="1300" dirty="0">
                <a:solidFill>
                  <a:schemeClr val="accent5"/>
                </a:solidFill>
              </a:rPr>
              <a:t>)</a:t>
            </a:r>
            <a:endParaRPr sz="1300" dirty="0">
              <a:solidFill>
                <a:schemeClr val="accent5"/>
              </a:solidFill>
            </a:endParaRPr>
          </a:p>
          <a:p>
            <a:pPr marL="1028700" lvl="1" indent="-2476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○"/>
            </a:pPr>
            <a:r>
              <a:rPr lang="en" sz="1300" dirty="0">
                <a:solidFill>
                  <a:schemeClr val="accent5"/>
                </a:solidFill>
              </a:rPr>
              <a:t>Refactored RRTMGP (</a:t>
            </a:r>
            <a:r>
              <a:rPr lang="en" sz="1300" i="1" dirty="0">
                <a:solidFill>
                  <a:schemeClr val="accent5"/>
                </a:solidFill>
              </a:rPr>
              <a:t>POC: Dustin </a:t>
            </a:r>
            <a:r>
              <a:rPr lang="en" sz="1300" i="1" dirty="0" err="1">
                <a:solidFill>
                  <a:schemeClr val="accent5"/>
                </a:solidFill>
              </a:rPr>
              <a:t>Swale@NOAA</a:t>
            </a:r>
            <a:r>
              <a:rPr lang="en" sz="1300" i="1" dirty="0">
                <a:solidFill>
                  <a:schemeClr val="accent5"/>
                </a:solidFill>
              </a:rPr>
              <a:t>/GSL; </a:t>
            </a:r>
            <a:r>
              <a:rPr lang="en" sz="1300" b="1" i="1" dirty="0" err="1">
                <a:solidFill>
                  <a:schemeClr val="accent5"/>
                </a:solidFill>
              </a:rPr>
              <a:t>ufs</a:t>
            </a:r>
            <a:r>
              <a:rPr lang="en" sz="1300" b="1" i="1" dirty="0">
                <a:solidFill>
                  <a:schemeClr val="accent5"/>
                </a:solidFill>
              </a:rPr>
              <a:t>/dev PR34</a:t>
            </a:r>
            <a:r>
              <a:rPr lang="en" sz="1300" dirty="0">
                <a:solidFill>
                  <a:schemeClr val="accent5"/>
                </a:solidFill>
              </a:rPr>
              <a:t>)</a:t>
            </a:r>
            <a:endParaRPr sz="1300" dirty="0">
              <a:solidFill>
                <a:schemeClr val="accent5"/>
              </a:solidFill>
            </a:endParaRPr>
          </a:p>
          <a:p>
            <a:pPr marL="1028700" lvl="1" indent="-2476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○"/>
            </a:pPr>
            <a:r>
              <a:rPr lang="en" sz="1300" dirty="0">
                <a:solidFill>
                  <a:schemeClr val="accent5"/>
                </a:solidFill>
              </a:rPr>
              <a:t>Updated unified gravity wave physics (</a:t>
            </a:r>
            <a:r>
              <a:rPr lang="en" sz="1300" i="1" dirty="0">
                <a:solidFill>
                  <a:schemeClr val="accent5"/>
                </a:solidFill>
              </a:rPr>
              <a:t>POC: Mike </a:t>
            </a:r>
            <a:r>
              <a:rPr lang="en" sz="1300" i="1" dirty="0" err="1">
                <a:solidFill>
                  <a:schemeClr val="accent5"/>
                </a:solidFill>
              </a:rPr>
              <a:t>Toy@NOAA</a:t>
            </a:r>
            <a:r>
              <a:rPr lang="en" sz="1300" i="1" dirty="0">
                <a:solidFill>
                  <a:schemeClr val="accent5"/>
                </a:solidFill>
              </a:rPr>
              <a:t>/GSL; </a:t>
            </a:r>
            <a:r>
              <a:rPr lang="en" sz="1300" b="1" i="1" dirty="0" err="1">
                <a:solidFill>
                  <a:schemeClr val="accent5"/>
                </a:solidFill>
              </a:rPr>
              <a:t>ufs</a:t>
            </a:r>
            <a:r>
              <a:rPr lang="en" sz="1300" b="1" i="1" dirty="0">
                <a:solidFill>
                  <a:schemeClr val="accent5"/>
                </a:solidFill>
              </a:rPr>
              <a:t>/dev PRs 22 &amp; 40</a:t>
            </a:r>
            <a:r>
              <a:rPr lang="en" sz="1300" dirty="0">
                <a:solidFill>
                  <a:schemeClr val="accent5"/>
                </a:solidFill>
              </a:rPr>
              <a:t>)</a:t>
            </a:r>
          </a:p>
          <a:p>
            <a:pPr marL="1028700" lvl="1" indent="-247650" algn="just">
              <a:lnSpc>
                <a:spcPct val="100000"/>
              </a:lnSpc>
              <a:spcBef>
                <a:spcPts val="800"/>
              </a:spcBef>
              <a:buClr>
                <a:schemeClr val="accent5"/>
              </a:buClr>
              <a:buSzPts val="1300"/>
            </a:pPr>
            <a:r>
              <a:rPr lang="en-US" sz="1300" dirty="0">
                <a:solidFill>
                  <a:schemeClr val="accent5"/>
                </a:solidFill>
              </a:rPr>
              <a:t>Updated MYNN-EDMF PBL &amp; shallow cumulus (</a:t>
            </a:r>
            <a:r>
              <a:rPr lang="en-US" sz="1300" i="1" dirty="0">
                <a:solidFill>
                  <a:schemeClr val="accent5"/>
                </a:solidFill>
              </a:rPr>
              <a:t>POC: Joe </a:t>
            </a:r>
            <a:r>
              <a:rPr lang="en-US" sz="1300" i="1" dirty="0" err="1">
                <a:solidFill>
                  <a:schemeClr val="accent5"/>
                </a:solidFill>
              </a:rPr>
              <a:t>Olson@NOAA</a:t>
            </a:r>
            <a:r>
              <a:rPr lang="en-US" sz="1300" i="1" dirty="0">
                <a:solidFill>
                  <a:schemeClr val="accent5"/>
                </a:solidFill>
              </a:rPr>
              <a:t>/PSL; </a:t>
            </a:r>
            <a:r>
              <a:rPr lang="en-US" sz="1300" b="1" i="1" dirty="0" err="1">
                <a:solidFill>
                  <a:schemeClr val="accent5"/>
                </a:solidFill>
              </a:rPr>
              <a:t>ufs</a:t>
            </a:r>
            <a:r>
              <a:rPr lang="en-US" sz="1300" b="1" i="1" dirty="0">
                <a:solidFill>
                  <a:schemeClr val="accent5"/>
                </a:solidFill>
              </a:rPr>
              <a:t>/dev PR43</a:t>
            </a:r>
            <a:r>
              <a:rPr lang="en-US" sz="1300" dirty="0">
                <a:solidFill>
                  <a:schemeClr val="accent5"/>
                </a:solidFill>
              </a:rPr>
              <a:t>)</a:t>
            </a:r>
            <a:endParaRPr sz="1300" dirty="0">
              <a:solidFill>
                <a:schemeClr val="accent5"/>
              </a:solidFill>
            </a:endParaRPr>
          </a:p>
          <a:p>
            <a:pPr marL="685800" lvl="0" indent="-2476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DTC visitor project by Andy Hazelton (NOAA/AOML/HRD)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900">
                <a:solidFill>
                  <a:schemeClr val="dk2"/>
                </a:solidFill>
              </a:rPr>
              <a:t>DTC contributions to targeted physics for UFS</a:t>
            </a:r>
            <a:endParaRPr sz="2900">
              <a:solidFill>
                <a:schemeClr val="dk2"/>
              </a:solidFill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chemeClr val="accent1"/>
                </a:solidFill>
              </a:rPr>
              <a:t>4</a:t>
            </a:fld>
            <a:endParaRPr sz="1300">
              <a:solidFill>
                <a:schemeClr val="accent1"/>
              </a:solidFill>
            </a:endParaRPr>
          </a:p>
        </p:txBody>
      </p:sp>
      <p:pic>
        <p:nvPicPr>
          <p:cNvPr id="4" name="Google Shape;151;p20">
            <a:extLst>
              <a:ext uri="{FF2B5EF4-FFF2-40B4-BE49-F238E27FC236}">
                <a16:creationId xmlns:a16="http://schemas.microsoft.com/office/drawing/2014/main" id="{8E1378AF-A5D9-5B32-77EC-BFFF19AF149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4" y="4517099"/>
            <a:ext cx="731520" cy="65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4"/>
          <p:cNvGrpSpPr/>
          <p:nvPr/>
        </p:nvGrpSpPr>
        <p:grpSpPr>
          <a:xfrm>
            <a:off x="176783" y="98059"/>
            <a:ext cx="4448978" cy="4818187"/>
            <a:chOff x="5826649" y="730417"/>
            <a:chExt cx="5465575" cy="5927886"/>
          </a:xfrm>
        </p:grpSpPr>
        <p:pic>
          <p:nvPicPr>
            <p:cNvPr id="192" name="Google Shape;192;p24"/>
            <p:cNvPicPr preferRelativeResize="0"/>
            <p:nvPr/>
          </p:nvPicPr>
          <p:blipFill rotWithShape="1">
            <a:blip r:embed="rId3">
              <a:alphaModFix/>
            </a:blip>
            <a:srcRect l="6576"/>
            <a:stretch/>
          </p:blipFill>
          <p:spPr>
            <a:xfrm>
              <a:off x="5903131" y="3581200"/>
              <a:ext cx="2621381" cy="3077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4"/>
            <p:cNvPicPr preferRelativeResize="0"/>
            <p:nvPr/>
          </p:nvPicPr>
          <p:blipFill rotWithShape="1">
            <a:blip r:embed="rId4">
              <a:alphaModFix/>
            </a:blip>
            <a:srcRect l="4752" t="6707"/>
            <a:stretch/>
          </p:blipFill>
          <p:spPr>
            <a:xfrm>
              <a:off x="8524522" y="3803317"/>
              <a:ext cx="2767702" cy="28549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26649" y="889368"/>
              <a:ext cx="2625243" cy="269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40442" y="889368"/>
              <a:ext cx="2625243" cy="2691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4"/>
            <p:cNvSpPr txBox="1"/>
            <p:nvPr/>
          </p:nvSpPr>
          <p:spPr>
            <a:xfrm>
              <a:off x="6377470" y="730417"/>
              <a:ext cx="4528912" cy="306355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100" b="1" i="0" u="none" strike="noStrike" cap="none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Total vs Grid-scale vs Parameterized </a:t>
              </a:r>
              <a:r>
                <a:rPr lang="en" sz="1100" b="1" i="0" u="none" strike="noStrike" cap="none" dirty="0" err="1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precip</a:t>
              </a:r>
              <a:r>
                <a:rPr lang="en" sz="1100" b="1" i="0" u="none" strike="noStrike" cap="none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 [mm]</a:t>
              </a:r>
              <a:endParaRPr sz="11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7" name="Google Shape;197;p24"/>
            <p:cNvSpPr txBox="1"/>
            <p:nvPr/>
          </p:nvSpPr>
          <p:spPr>
            <a:xfrm>
              <a:off x="7191319" y="1301830"/>
              <a:ext cx="1165351" cy="3963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100" b="1" i="0" u="none" strike="noStrike" cap="none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CTRL (</a:t>
              </a:r>
              <a:r>
                <a:rPr lang="en" sz="1100" b="1" i="1" u="none" strike="noStrike" cap="none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P8 in CCPP v6</a:t>
              </a:r>
              <a:r>
                <a:rPr lang="en" sz="1100" b="1" i="0" u="none" strike="noStrike" cap="none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)</a:t>
              </a:r>
              <a:endParaRPr sz="11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9919434" y="1268725"/>
              <a:ext cx="1062480" cy="429406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100" b="1" i="0" u="none" strike="noStrike" cap="none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CTRL + </a:t>
              </a:r>
              <a:r>
                <a:rPr lang="en" sz="1100" b="1" i="1" u="none" strike="noStrike" cap="none" dirty="0" err="1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progsigma</a:t>
              </a:r>
              <a:endParaRPr sz="1100" b="1" i="1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9" name="Google Shape;199;p24"/>
            <p:cNvSpPr txBox="1"/>
            <p:nvPr/>
          </p:nvSpPr>
          <p:spPr>
            <a:xfrm>
              <a:off x="6262844" y="3581193"/>
              <a:ext cx="4758730" cy="265059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100" b="1" i="0" u="none" strike="noStrike" cap="none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Hydrometeor Mixing Ratios [g kg</a:t>
              </a:r>
              <a:r>
                <a:rPr lang="en" sz="1100" b="1" i="0" u="none" strike="noStrike" cap="none" baseline="30000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-1</a:t>
              </a:r>
              <a:r>
                <a:rPr lang="en" sz="1100" b="1" i="0" u="none" strike="noStrike" cap="none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]</a:t>
              </a:r>
              <a:endParaRPr sz="11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4259800" y="-90057"/>
            <a:ext cx="4726500" cy="1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957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20"/>
              <a:buAutoNum type="arabicPeriod"/>
            </a:pPr>
            <a:r>
              <a:rPr lang="en" sz="2220" dirty="0">
                <a:latin typeface="Raleway"/>
                <a:ea typeface="Raleway"/>
                <a:cs typeface="Raleway"/>
                <a:sym typeface="Raleway"/>
              </a:rPr>
              <a:t>Prognostic &amp; scale-adaptive cumulus convection closure (dubbed </a:t>
            </a:r>
            <a:r>
              <a:rPr lang="en" sz="2220" i="1" dirty="0" err="1">
                <a:latin typeface="Raleway"/>
                <a:ea typeface="Raleway"/>
                <a:cs typeface="Raleway"/>
                <a:sym typeface="Raleway"/>
              </a:rPr>
              <a:t>progsigma</a:t>
            </a:r>
            <a:r>
              <a:rPr lang="en" sz="2220" i="1" dirty="0">
                <a:latin typeface="Raleway"/>
                <a:ea typeface="Raleway"/>
                <a:cs typeface="Raleway"/>
                <a:sym typeface="Raleway"/>
              </a:rPr>
              <a:t>; PR18)</a:t>
            </a:r>
            <a:endParaRPr sz="222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4464573" y="1184988"/>
            <a:ext cx="4726501" cy="288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66B3"/>
                </a:solidFill>
                <a:latin typeface="Lato"/>
                <a:ea typeface="Lato"/>
                <a:cs typeface="Lato"/>
                <a:sym typeface="Lato"/>
              </a:rPr>
              <a:t>Example - UFS LAM simulations of Hurricane Florence (2018)</a:t>
            </a:r>
            <a:endParaRPr sz="1800" dirty="0">
              <a:solidFill>
                <a:srgbClr val="6C6C6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lang="en" sz="150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CTRL@3 km produces more </a:t>
            </a:r>
            <a:r>
              <a:rPr lang="en" sz="1500" i="0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grid-scale precipitation, low clouds, </a:t>
            </a:r>
            <a:r>
              <a:rPr lang="en" sz="1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and </a:t>
            </a:r>
            <a:r>
              <a:rPr lang="en" sz="1500" i="0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microphysics resolved hydrometeors</a:t>
            </a:r>
            <a:r>
              <a:rPr lang="en" sz="150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50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lang="en-US" sz="1500" i="1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" sz="1500" i="1" u="none" strike="noStrike" cap="none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rogsigma</a:t>
            </a:r>
            <a:r>
              <a:rPr lang="en" sz="1500" i="1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50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1500" dirty="0">
                <a:solidFill>
                  <a:schemeClr val="dk2"/>
                </a:solidFill>
                <a:latin typeface="Lato"/>
                <a:ea typeface="Lato"/>
                <a:cs typeface="Lato"/>
              </a:rPr>
              <a:t>Bengtsson et al. 2022</a:t>
            </a:r>
            <a:r>
              <a:rPr lang="en" sz="1500" i="1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): </a:t>
            </a:r>
            <a:r>
              <a:rPr lang="en-US" sz="1500" dirty="0">
                <a:solidFill>
                  <a:schemeClr val="dk2"/>
                </a:solidFill>
                <a:latin typeface="Lato"/>
                <a:ea typeface="Lato"/>
                <a:cs typeface="Lato"/>
              </a:rPr>
              <a:t>less scale sensitivity</a:t>
            </a:r>
            <a:r>
              <a:rPr lang="en" sz="1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&amp; </a:t>
            </a:r>
            <a:r>
              <a:rPr lang="en" sz="150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tends to prevent microphysics from dominating rainfall production as grid spacing </a:t>
            </a:r>
            <a:r>
              <a:rPr lang="en" sz="15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</a:t>
            </a:r>
            <a:r>
              <a:rPr lang="en" sz="150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creases. </a:t>
            </a:r>
            <a:endParaRPr sz="150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lang="en" sz="150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Importance of interplays between moist physics components when considering scale awareness. </a:t>
            </a:r>
            <a:endParaRPr sz="1500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Google Shape;266;p28">
            <a:extLst>
              <a:ext uri="{FF2B5EF4-FFF2-40B4-BE49-F238E27FC236}">
                <a16:creationId xmlns:a16="http://schemas.microsoft.com/office/drawing/2014/main" id="{0E6D220C-83CC-410C-D42B-C6AD1176D6DB}"/>
              </a:ext>
            </a:extLst>
          </p:cNvPr>
          <p:cNvSpPr txBox="1"/>
          <p:nvPr/>
        </p:nvSpPr>
        <p:spPr>
          <a:xfrm>
            <a:off x="4497148" y="4289138"/>
            <a:ext cx="1103781" cy="498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rPr>
              <a:t>Total</a:t>
            </a:r>
            <a:endParaRPr sz="1000" b="1" dirty="0">
              <a:solidFill>
                <a:srgbClr val="FF26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Grid-scale</a:t>
            </a:r>
            <a:endParaRPr sz="1000" b="1" dirty="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92D050"/>
                </a:solidFill>
                <a:latin typeface="Lato"/>
                <a:ea typeface="Lato"/>
                <a:cs typeface="Lato"/>
                <a:sym typeface="Lato"/>
              </a:rPr>
              <a:t>Parameterized</a:t>
            </a:r>
            <a:endParaRPr sz="1000" b="1" dirty="0">
              <a:solidFill>
                <a:srgbClr val="92D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266;p28">
            <a:extLst>
              <a:ext uri="{FF2B5EF4-FFF2-40B4-BE49-F238E27FC236}">
                <a16:creationId xmlns:a16="http://schemas.microsoft.com/office/drawing/2014/main" id="{42827756-0CF0-BDBD-4CFD-C39814763936}"/>
              </a:ext>
            </a:extLst>
          </p:cNvPr>
          <p:cNvSpPr txBox="1"/>
          <p:nvPr/>
        </p:nvSpPr>
        <p:spPr>
          <a:xfrm>
            <a:off x="4497148" y="4787174"/>
            <a:ext cx="1103781" cy="3587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13 km (solid)</a:t>
            </a:r>
          </a:p>
          <a:p>
            <a:pPr algn="ctr"/>
            <a:r>
              <a:rPr lang="en-US" sz="1000" b="1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3 km (dashed)</a:t>
            </a:r>
          </a:p>
        </p:txBody>
      </p:sp>
      <p:pic>
        <p:nvPicPr>
          <p:cNvPr id="7" name="Google Shape;151;p20">
            <a:extLst>
              <a:ext uri="{FF2B5EF4-FFF2-40B4-BE49-F238E27FC236}">
                <a16:creationId xmlns:a16="http://schemas.microsoft.com/office/drawing/2014/main" id="{E4B1D360-CEA6-A522-1DFC-6D9140B24B3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14" y="4517099"/>
            <a:ext cx="73152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CB1EDD-B725-15F1-8BF3-CE21A3064930}"/>
              </a:ext>
            </a:extLst>
          </p:cNvPr>
          <p:cNvSpPr txBox="1"/>
          <p:nvPr/>
        </p:nvSpPr>
        <p:spPr>
          <a:xfrm rot="16200000">
            <a:off x="-233268" y="3610940"/>
            <a:ext cx="861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Pressure (</a:t>
            </a:r>
            <a:r>
              <a:rPr lang="en-US" sz="9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US" sz="900" dirty="0">
                <a:solidFill>
                  <a:schemeClr val="bg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Google Shape;197;p24">
            <a:extLst>
              <a:ext uri="{FF2B5EF4-FFF2-40B4-BE49-F238E27FC236}">
                <a16:creationId xmlns:a16="http://schemas.microsoft.com/office/drawing/2014/main" id="{0F276963-94F1-CE7B-2439-FDBD2F6D0977}"/>
              </a:ext>
            </a:extLst>
          </p:cNvPr>
          <p:cNvSpPr txBox="1"/>
          <p:nvPr/>
        </p:nvSpPr>
        <p:spPr>
          <a:xfrm>
            <a:off x="1281403" y="3654046"/>
            <a:ext cx="948596" cy="322113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CTRL (</a:t>
            </a:r>
            <a:r>
              <a:rPr lang="en" sz="1100" b="1" i="1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P8 in CCPP v6</a:t>
            </a:r>
            <a:r>
              <a:rPr lang="en" sz="11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1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Google Shape;198;p24">
            <a:extLst>
              <a:ext uri="{FF2B5EF4-FFF2-40B4-BE49-F238E27FC236}">
                <a16:creationId xmlns:a16="http://schemas.microsoft.com/office/drawing/2014/main" id="{195C1672-2D42-B9FB-746B-15F1D4D83520}"/>
              </a:ext>
            </a:extLst>
          </p:cNvPr>
          <p:cNvSpPr txBox="1"/>
          <p:nvPr/>
        </p:nvSpPr>
        <p:spPr>
          <a:xfrm>
            <a:off x="3502089" y="3627138"/>
            <a:ext cx="864859" cy="34902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CTRL + </a:t>
            </a:r>
            <a:r>
              <a:rPr lang="en" sz="1100" b="1" i="1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progsigma</a:t>
            </a:r>
            <a:endParaRPr sz="1100" b="1" i="1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2. Updated Thompson microphysics (PR 19)</a:t>
            </a:r>
            <a:endParaRPr sz="25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176186" y="4006160"/>
            <a:ext cx="66324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66B3"/>
                </a:solidFill>
                <a:latin typeface="Lato"/>
                <a:ea typeface="Lato"/>
                <a:cs typeface="Lato"/>
                <a:sym typeface="Lato"/>
              </a:rPr>
              <a:t>Example - CCPP SCM simulations of MAGIC &amp; TWP-ICE</a:t>
            </a:r>
            <a:endParaRPr sz="1800" dirty="0">
              <a:solidFill>
                <a:srgbClr val="6C6C6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Updated Thompson microphysics → improved low cloud fraction</a:t>
            </a:r>
            <a:r>
              <a:rPr lang="en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esp. stratocumulus</a:t>
            </a:r>
            <a:endParaRPr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25"/>
          <p:cNvGrpSpPr/>
          <p:nvPr/>
        </p:nvGrpSpPr>
        <p:grpSpPr>
          <a:xfrm>
            <a:off x="631196" y="2360382"/>
            <a:ext cx="6796664" cy="1808628"/>
            <a:chOff x="1755012" y="4980341"/>
            <a:chExt cx="5973514" cy="1530401"/>
          </a:xfrm>
        </p:grpSpPr>
        <p:pic>
          <p:nvPicPr>
            <p:cNvPr id="211" name="Google Shape;211;p25"/>
            <p:cNvPicPr preferRelativeResize="0"/>
            <p:nvPr/>
          </p:nvPicPr>
          <p:blipFill rotWithShape="1">
            <a:blip r:embed="rId3">
              <a:alphaModFix/>
            </a:blip>
            <a:srcRect t="6812"/>
            <a:stretch/>
          </p:blipFill>
          <p:spPr>
            <a:xfrm>
              <a:off x="1755012" y="4992777"/>
              <a:ext cx="2447125" cy="151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5"/>
            <p:cNvPicPr preferRelativeResize="0"/>
            <p:nvPr/>
          </p:nvPicPr>
          <p:blipFill rotWithShape="1">
            <a:blip r:embed="rId4">
              <a:alphaModFix/>
            </a:blip>
            <a:srcRect l="13741" t="3297"/>
            <a:stretch/>
          </p:blipFill>
          <p:spPr>
            <a:xfrm>
              <a:off x="3895247" y="4980341"/>
              <a:ext cx="2075055" cy="151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5"/>
            <p:cNvPicPr preferRelativeResize="0"/>
            <p:nvPr/>
          </p:nvPicPr>
          <p:blipFill rotWithShape="1">
            <a:blip r:embed="rId5">
              <a:alphaModFix/>
            </a:blip>
            <a:srcRect l="13322" t="5455" b="-9"/>
            <a:stretch/>
          </p:blipFill>
          <p:spPr>
            <a:xfrm>
              <a:off x="5653471" y="5000437"/>
              <a:ext cx="2075055" cy="1462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5"/>
          <p:cNvGrpSpPr/>
          <p:nvPr/>
        </p:nvGrpSpPr>
        <p:grpSpPr>
          <a:xfrm>
            <a:off x="764847" y="1038559"/>
            <a:ext cx="6739573" cy="1340570"/>
            <a:chOff x="828373" y="1496594"/>
            <a:chExt cx="6320523" cy="1212308"/>
          </a:xfrm>
        </p:grpSpPr>
        <p:pic>
          <p:nvPicPr>
            <p:cNvPr id="215" name="Google Shape;215;p25"/>
            <p:cNvPicPr preferRelativeResize="0"/>
            <p:nvPr/>
          </p:nvPicPr>
          <p:blipFill rotWithShape="1">
            <a:blip r:embed="rId6">
              <a:alphaModFix/>
            </a:blip>
            <a:srcRect t="28963" b="26878"/>
            <a:stretch/>
          </p:blipFill>
          <p:spPr>
            <a:xfrm>
              <a:off x="828373" y="1501117"/>
              <a:ext cx="2560343" cy="1207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5"/>
            <p:cNvPicPr preferRelativeResize="0"/>
            <p:nvPr/>
          </p:nvPicPr>
          <p:blipFill rotWithShape="1">
            <a:blip r:embed="rId7">
              <a:alphaModFix/>
            </a:blip>
            <a:srcRect l="10714" t="29537" b="26310"/>
            <a:stretch/>
          </p:blipFill>
          <p:spPr>
            <a:xfrm>
              <a:off x="2988358" y="1496594"/>
              <a:ext cx="2285996" cy="1207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5"/>
            <p:cNvPicPr preferRelativeResize="0"/>
            <p:nvPr/>
          </p:nvPicPr>
          <p:blipFill rotWithShape="1">
            <a:blip r:embed="rId8">
              <a:alphaModFix/>
            </a:blip>
            <a:srcRect l="10714" t="29537" b="26310"/>
            <a:stretch/>
          </p:blipFill>
          <p:spPr>
            <a:xfrm>
              <a:off x="4862900" y="1501117"/>
              <a:ext cx="2285996" cy="1207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25"/>
          <p:cNvSpPr txBox="1"/>
          <p:nvPr/>
        </p:nvSpPr>
        <p:spPr>
          <a:xfrm>
            <a:off x="3287539" y="1100346"/>
            <a:ext cx="1564200" cy="354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CTRL (</a:t>
            </a:r>
            <a:r>
              <a:rPr lang="en-US" sz="1100" b="1" i="1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P8 in SRW v2.1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</a:t>
            </a:r>
          </a:p>
        </p:txBody>
      </p:sp>
      <p:sp>
        <p:nvSpPr>
          <p:cNvPr id="219" name="Google Shape;219;p25"/>
          <p:cNvSpPr txBox="1"/>
          <p:nvPr/>
        </p:nvSpPr>
        <p:spPr>
          <a:xfrm>
            <a:off x="5262563" y="1081902"/>
            <a:ext cx="1564200" cy="354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CTRL + updated Thompson MP</a:t>
            </a:r>
            <a:endParaRPr sz="11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1452039" y="1096240"/>
            <a:ext cx="1253400" cy="354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Observation</a:t>
            </a:r>
            <a:endParaRPr sz="11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7480620" y="1422969"/>
            <a:ext cx="1013100" cy="354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ARM MAGIC</a:t>
            </a:r>
            <a:endParaRPr sz="11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7536419" y="2950505"/>
            <a:ext cx="901500" cy="354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TWP-ICE</a:t>
            </a:r>
            <a:endParaRPr sz="11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Google Shape;151;p20">
            <a:extLst>
              <a:ext uri="{FF2B5EF4-FFF2-40B4-BE49-F238E27FC236}">
                <a16:creationId xmlns:a16="http://schemas.microsoft.com/office/drawing/2014/main" id="{26C350F2-EB6C-FB4E-1144-14F2ADC282D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14" y="4517099"/>
            <a:ext cx="73152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6;p24">
            <a:extLst>
              <a:ext uri="{FF2B5EF4-FFF2-40B4-BE49-F238E27FC236}">
                <a16:creationId xmlns:a16="http://schemas.microsoft.com/office/drawing/2014/main" id="{50DAA412-C346-0FCA-84D9-84C63C457F80}"/>
              </a:ext>
            </a:extLst>
          </p:cNvPr>
          <p:cNvSpPr txBox="1"/>
          <p:nvPr/>
        </p:nvSpPr>
        <p:spPr>
          <a:xfrm>
            <a:off x="2358129" y="686267"/>
            <a:ext cx="3686534" cy="249005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Time-height profiles of </a:t>
            </a:r>
            <a:r>
              <a:rPr lang="en" b="1" dirty="0"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loud fraction</a:t>
            </a:r>
            <a:endParaRPr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2BF6B0-8750-1443-D8C6-1C82B8F07AB1}"/>
              </a:ext>
            </a:extLst>
          </p:cNvPr>
          <p:cNvSpPr/>
          <p:nvPr/>
        </p:nvSpPr>
        <p:spPr>
          <a:xfrm>
            <a:off x="1774965" y="3371124"/>
            <a:ext cx="1166327" cy="4171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702E5A-D6FC-2DF1-5A3D-BC74ECAD7AFD}"/>
              </a:ext>
            </a:extLst>
          </p:cNvPr>
          <p:cNvSpPr/>
          <p:nvPr/>
        </p:nvSpPr>
        <p:spPr>
          <a:xfrm>
            <a:off x="5832948" y="3306296"/>
            <a:ext cx="1166327" cy="4171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F2F1147-DD23-A59D-2FD5-C31E9C36940F}"/>
              </a:ext>
            </a:extLst>
          </p:cNvPr>
          <p:cNvSpPr/>
          <p:nvPr/>
        </p:nvSpPr>
        <p:spPr>
          <a:xfrm rot="16200000">
            <a:off x="6114557" y="1898460"/>
            <a:ext cx="354000" cy="653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E3ECBA4-3B65-3B20-0956-B1D410675B42}"/>
              </a:ext>
            </a:extLst>
          </p:cNvPr>
          <p:cNvSpPr/>
          <p:nvPr/>
        </p:nvSpPr>
        <p:spPr>
          <a:xfrm rot="16200000">
            <a:off x="2105078" y="1893591"/>
            <a:ext cx="354000" cy="653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324057" y="-3707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3. Refactored RRTMGP (PR 34)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l="5809" t="3418" r="16737" b="4793"/>
          <a:stretch/>
        </p:blipFill>
        <p:spPr>
          <a:xfrm>
            <a:off x="34229" y="572700"/>
            <a:ext cx="4572001" cy="308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587087" y="3519225"/>
            <a:ext cx="61755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66B3"/>
                </a:solidFill>
                <a:latin typeface="Lato"/>
                <a:ea typeface="Lato"/>
                <a:cs typeface="Lato"/>
                <a:sym typeface="Lato"/>
              </a:rPr>
              <a:t>Example - CCPP SCM simulations of DYNAMO</a:t>
            </a:r>
            <a:endParaRPr sz="1800" dirty="0">
              <a:solidFill>
                <a:srgbClr val="6C6C6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RRTMGp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vs.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RRTMG (top branch) - better </a:t>
            </a:r>
            <a:r>
              <a:rPr lang="en" i="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wrt</a:t>
            </a:r>
            <a:r>
              <a:rPr lang="en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upper </a:t>
            </a:r>
            <a:r>
              <a:rPr lang="en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tropo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cold condition but still colder than </a:t>
            </a:r>
            <a:r>
              <a:rPr lang="en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obs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perhaps due to 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radiative cooling 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by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high clouds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)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Dearth of shallow cumulus clouds - an issue.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1" name="Google Shape;231;p26"/>
          <p:cNvPicPr preferRelativeResize="0"/>
          <p:nvPr/>
        </p:nvPicPr>
        <p:blipFill rotWithShape="1">
          <a:blip r:embed="rId4">
            <a:alphaModFix/>
          </a:blip>
          <a:srcRect l="5760" t="3575" r="16496" b="3060"/>
          <a:stretch/>
        </p:blipFill>
        <p:spPr>
          <a:xfrm>
            <a:off x="4470069" y="599860"/>
            <a:ext cx="4572001" cy="308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/>
          <p:nvPr/>
        </p:nvSpPr>
        <p:spPr>
          <a:xfrm rot="6021850">
            <a:off x="6527129" y="1965040"/>
            <a:ext cx="499166" cy="845940"/>
          </a:xfrm>
          <a:prstGeom prst="lightningBolt">
            <a:avLst/>
          </a:prstGeom>
          <a:solidFill>
            <a:srgbClr val="FFFF00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 txBox="1"/>
          <p:nvPr/>
        </p:nvSpPr>
        <p:spPr>
          <a:xfrm>
            <a:off x="7243194" y="1776639"/>
            <a:ext cx="1594800" cy="64320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Deficit in shallow cumulus clouds seen in all cases</a:t>
            </a:r>
            <a:endParaRPr sz="1100" b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" name="Google Shape;151;p20">
            <a:extLst>
              <a:ext uri="{FF2B5EF4-FFF2-40B4-BE49-F238E27FC236}">
                <a16:creationId xmlns:a16="http://schemas.microsoft.com/office/drawing/2014/main" id="{FC6B1209-BE0A-9CBE-92A4-8B9C114B99A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14" y="4517099"/>
            <a:ext cx="731520" cy="65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2355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 dirty="0">
                <a:latin typeface="Raleway"/>
                <a:ea typeface="Raleway"/>
                <a:cs typeface="Raleway"/>
                <a:sym typeface="Raleway"/>
              </a:rPr>
              <a:t>4. Updated unified gravity wave physics (PR 22 &amp; 40)</a:t>
            </a:r>
            <a:endParaRPr sz="25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990" y="626704"/>
            <a:ext cx="3739895" cy="290568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8"/>
          <p:cNvSpPr txBox="1"/>
          <p:nvPr/>
        </p:nvSpPr>
        <p:spPr>
          <a:xfrm>
            <a:off x="684088" y="3576972"/>
            <a:ext cx="7310734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66B3"/>
                </a:solidFill>
                <a:latin typeface="Lato"/>
                <a:ea typeface="Lato"/>
                <a:cs typeface="Lato"/>
                <a:sym typeface="Lato"/>
              </a:rPr>
              <a:t>Example – UFS-SRW LAM simulations w/ </a:t>
            </a:r>
            <a:r>
              <a:rPr lang="en" sz="1800" dirty="0" err="1">
                <a:solidFill>
                  <a:srgbClr val="0066B3"/>
                </a:solidFill>
                <a:latin typeface="Lato"/>
                <a:ea typeface="Lato"/>
                <a:cs typeface="Lato"/>
                <a:sym typeface="Lato"/>
              </a:rPr>
              <a:t>METplus</a:t>
            </a:r>
            <a:r>
              <a:rPr lang="en" sz="1800" dirty="0">
                <a:solidFill>
                  <a:srgbClr val="0066B3"/>
                </a:solidFill>
                <a:latin typeface="Lato"/>
                <a:ea typeface="Lato"/>
                <a:cs typeface="Lato"/>
                <a:sym typeface="Lato"/>
              </a:rPr>
              <a:t> for 9 CONUS cases</a:t>
            </a:r>
            <a:endParaRPr sz="1800" dirty="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Using GSL gravity wave drag (GWD):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882650" indent="-285750"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verall higher skill in 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predicting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upper-air variables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882650" indent="-285750"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But,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lower skill of surface temperature and winds (</a:t>
            </a:r>
            <a:r>
              <a:rPr lang="en" i="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wrt</a:t>
            </a:r>
            <a:r>
              <a:rPr lang="en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both bias and RMSE).</a:t>
            </a:r>
            <a:endParaRPr dirty="0">
              <a:solidFill>
                <a:srgbClr val="0066B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61" name="Google Shape;261;p28"/>
          <p:cNvGrpSpPr/>
          <p:nvPr/>
        </p:nvGrpSpPr>
        <p:grpSpPr>
          <a:xfrm>
            <a:off x="710124" y="855307"/>
            <a:ext cx="4174886" cy="2632051"/>
            <a:chOff x="843278" y="882825"/>
            <a:chExt cx="5964122" cy="3735526"/>
          </a:xfrm>
        </p:grpSpPr>
        <p:pic>
          <p:nvPicPr>
            <p:cNvPr id="262" name="Google Shape;262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47029" y="882833"/>
              <a:ext cx="2960369" cy="2286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8"/>
            <p:cNvPicPr preferRelativeResize="0"/>
            <p:nvPr/>
          </p:nvPicPr>
          <p:blipFill rotWithShape="1">
            <a:blip r:embed="rId5">
              <a:alphaModFix/>
            </a:blip>
            <a:srcRect t="13111"/>
            <a:stretch/>
          </p:blipFill>
          <p:spPr>
            <a:xfrm>
              <a:off x="3847025" y="2632025"/>
              <a:ext cx="2960375" cy="1986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3278" y="882825"/>
              <a:ext cx="2960369" cy="2286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8"/>
            <p:cNvPicPr preferRelativeResize="0"/>
            <p:nvPr/>
          </p:nvPicPr>
          <p:blipFill rotWithShape="1">
            <a:blip r:embed="rId7">
              <a:alphaModFix/>
            </a:blip>
            <a:srcRect t="13111"/>
            <a:stretch/>
          </p:blipFill>
          <p:spPr>
            <a:xfrm>
              <a:off x="845175" y="2632025"/>
              <a:ext cx="2956576" cy="1986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8"/>
            <p:cNvSpPr txBox="1"/>
            <p:nvPr/>
          </p:nvSpPr>
          <p:spPr>
            <a:xfrm>
              <a:off x="2846025" y="1865191"/>
              <a:ext cx="3321177" cy="12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rgbClr val="38761D"/>
                  </a:solidFill>
                  <a:highlight>
                    <a:srgbClr val="FFFFFF"/>
                  </a:highlight>
                  <a:latin typeface="Lato"/>
                  <a:ea typeface="Lato"/>
                  <a:cs typeface="Lato"/>
                  <a:sym typeface="Lato"/>
                </a:rPr>
                <a:t>13-km P8 (SRW v2.1) w/ GSL GWD</a:t>
              </a:r>
              <a:endParaRPr sz="900" b="1" dirty="0">
                <a:solidFill>
                  <a:srgbClr val="38761D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rgbClr val="FF2600"/>
                  </a:solidFill>
                  <a:highlight>
                    <a:srgbClr val="FFFFFF"/>
                  </a:highlight>
                  <a:latin typeface="Lato"/>
                  <a:ea typeface="Lato"/>
                  <a:cs typeface="Lato"/>
                  <a:sym typeface="Lato"/>
                </a:rPr>
                <a:t>13-km </a:t>
              </a:r>
              <a:r>
                <a:rPr lang="en" sz="900" b="1" dirty="0">
                  <a:solidFill>
                    <a:srgbClr val="FF0000"/>
                  </a:solidFill>
                  <a:highlight>
                    <a:srgbClr val="FFFFFF"/>
                  </a:highlight>
                  <a:latin typeface="Lato"/>
                  <a:ea typeface="Lato"/>
                  <a:cs typeface="Lato"/>
                  <a:sym typeface="Lato"/>
                </a:rPr>
                <a:t>P8 (SRW v2.1) w</a:t>
              </a:r>
              <a:r>
                <a:rPr lang="en" sz="900" b="1" dirty="0">
                  <a:solidFill>
                    <a:srgbClr val="FF2600"/>
                  </a:solidFill>
                  <a:highlight>
                    <a:srgbClr val="FFFFFF"/>
                  </a:highlight>
                  <a:latin typeface="Lato"/>
                  <a:ea typeface="Lato"/>
                  <a:cs typeface="Lato"/>
                  <a:sym typeface="Lato"/>
                </a:rPr>
                <a:t>/o GSL GWD</a:t>
              </a:r>
              <a:endParaRPr sz="900" b="1" dirty="0">
                <a:solidFill>
                  <a:srgbClr val="FF26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rgbClr val="0432FF"/>
                  </a:solidFill>
                  <a:highlight>
                    <a:srgbClr val="FFFFFF"/>
                  </a:highlight>
                  <a:latin typeface="Lato"/>
                  <a:ea typeface="Lato"/>
                  <a:cs typeface="Lato"/>
                  <a:sym typeface="Lato"/>
                </a:rPr>
                <a:t>3-km P8 (SRW v2.1) w/ GSL GWD</a:t>
              </a:r>
              <a:endParaRPr sz="900" b="1" dirty="0">
                <a:solidFill>
                  <a:srgbClr val="0432FF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rgbClr val="FFC000"/>
                  </a:solidFill>
                  <a:highlight>
                    <a:srgbClr val="FFFFFF"/>
                  </a:highlight>
                  <a:latin typeface="Lato"/>
                  <a:ea typeface="Lato"/>
                  <a:cs typeface="Lato"/>
                  <a:sym typeface="Lato"/>
                </a:rPr>
                <a:t>3-km P8 (SRW v2.1) w/o GSL GWD</a:t>
              </a:r>
              <a:endParaRPr sz="900" b="1" dirty="0">
                <a:solidFill>
                  <a:srgbClr val="FFC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rgbClr val="7030A0"/>
                  </a:solidFill>
                  <a:highlight>
                    <a:srgbClr val="FFFFFF"/>
                  </a:highlight>
                  <a:latin typeface="Lato"/>
                  <a:ea typeface="Lato"/>
                  <a:cs typeface="Lato"/>
                  <a:sym typeface="Lato"/>
                </a:rPr>
                <a:t>3-km RRFS (SRW v2.1) w/ Unified UGWD</a:t>
              </a:r>
              <a:endParaRPr sz="900" b="1" dirty="0">
                <a:solidFill>
                  <a:srgbClr val="7030A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67" name="Google Shape;267;p28"/>
          <p:cNvSpPr txBox="1"/>
          <p:nvPr/>
        </p:nvSpPr>
        <p:spPr>
          <a:xfrm>
            <a:off x="1980746" y="514600"/>
            <a:ext cx="1877700" cy="354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1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Upper-air verification</a:t>
            </a:r>
            <a:endParaRPr sz="1100"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2230496" y="1067800"/>
            <a:ext cx="354150" cy="301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lang="en-US" sz="1100"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4231521" y="1067800"/>
            <a:ext cx="410700" cy="354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Qv</a:t>
            </a:r>
            <a:endParaRPr sz="1100"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2230496" y="2639950"/>
            <a:ext cx="354000" cy="301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endParaRPr sz="1100"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4317271" y="2639950"/>
            <a:ext cx="354000" cy="301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sz="1100"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5836089" y="514600"/>
            <a:ext cx="1877700" cy="354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1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Bias - surface wind speed </a:t>
            </a:r>
            <a:endParaRPr sz="1100"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Google Shape;151;p20">
            <a:extLst>
              <a:ext uri="{FF2B5EF4-FFF2-40B4-BE49-F238E27FC236}">
                <a16:creationId xmlns:a16="http://schemas.microsoft.com/office/drawing/2014/main" id="{312E7BC4-B546-B4AF-5800-73D8B7576D8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14" y="4517099"/>
            <a:ext cx="731520" cy="65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 idx="4294967295"/>
          </p:nvPr>
        </p:nvSpPr>
        <p:spPr>
          <a:xfrm>
            <a:off x="311700" y="635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 dirty="0">
                <a:latin typeface="Raleway"/>
                <a:ea typeface="Raleway"/>
                <a:cs typeface="Raleway"/>
                <a:sym typeface="Raleway"/>
              </a:rPr>
              <a:t>5. Updated MYNN-EDMF PBL &amp; shallow cumulus (PR 43)</a:t>
            </a:r>
            <a:endParaRPr sz="25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646366" y="859712"/>
            <a:ext cx="3662735" cy="369302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Time </a:t>
            </a:r>
            <a:r>
              <a:rPr lang="en" sz="12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12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eries of total </a:t>
            </a:r>
            <a:r>
              <a:rPr lang="en" sz="12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 sz="12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loud </a:t>
            </a:r>
            <a:r>
              <a:rPr lang="en" sz="12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2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raction </a:t>
            </a:r>
            <a:r>
              <a:rPr lang="en" sz="12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[</a:t>
            </a:r>
            <a:r>
              <a:rPr lang="en" sz="12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%]</a:t>
            </a:r>
            <a:r>
              <a:rPr lang="en" sz="12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vs TSI &amp; LES</a:t>
            </a:r>
            <a:endParaRPr sz="1200"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5824050" y="1672625"/>
            <a:ext cx="3121800" cy="284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66B3"/>
                </a:solidFill>
                <a:latin typeface="Lato"/>
                <a:ea typeface="Lato"/>
                <a:cs typeface="Lato"/>
                <a:sym typeface="Lato"/>
              </a:rPr>
              <a:t>Example - CCPP SCM simulations of LASSO</a:t>
            </a:r>
            <a:endParaRPr sz="1800" dirty="0">
              <a:solidFill>
                <a:srgbClr val="9900FF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 sz="140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PR43 improves cloud fraction</a:t>
            </a:r>
            <a:r>
              <a:rPr lang="en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" i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wrt</a:t>
            </a:r>
            <a:r>
              <a:rPr lang="en" i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amount and continuity) using </a:t>
            </a:r>
            <a:r>
              <a:rPr lang="en" sz="140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both GFSL127 and RRFSL65, part</a:t>
            </a:r>
            <a:r>
              <a:rPr lang="en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icularly in the afternoon.</a:t>
            </a:r>
          </a:p>
          <a:p>
            <a:pPr marL="457200" indent="-317500">
              <a:spcBef>
                <a:spcPts val="1000"/>
              </a:spcBef>
              <a:buClr>
                <a:schemeClr val="dk2"/>
              </a:buClr>
              <a:buSzPts val="1400"/>
              <a:buFont typeface="Lato"/>
              <a:buChar char="●"/>
            </a:pPr>
            <a:r>
              <a:rPr lang="en-US" sz="140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Clouds are better represented</a:t>
            </a: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at</a:t>
            </a:r>
            <a:r>
              <a:rPr lang="en-US" sz="140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higher</a:t>
            </a: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/finer </a:t>
            </a:r>
            <a:r>
              <a:rPr lang="en-US" sz="140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vertical resolution, i.e., GFS</a:t>
            </a:r>
            <a:r>
              <a:rPr lang="en-US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-US" sz="1400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127</a:t>
            </a:r>
          </a:p>
        </p:txBody>
      </p:sp>
      <p:grpSp>
        <p:nvGrpSpPr>
          <p:cNvPr id="242" name="Google Shape;242;p27"/>
          <p:cNvGrpSpPr/>
          <p:nvPr/>
        </p:nvGrpSpPr>
        <p:grpSpPr>
          <a:xfrm>
            <a:off x="23200" y="1347455"/>
            <a:ext cx="4283554" cy="3773765"/>
            <a:chOff x="99400" y="2109525"/>
            <a:chExt cx="4118802" cy="3627225"/>
          </a:xfrm>
        </p:grpSpPr>
        <p:sp>
          <p:nvSpPr>
            <p:cNvPr id="243" name="Google Shape;243;p27"/>
            <p:cNvSpPr txBox="1"/>
            <p:nvPr/>
          </p:nvSpPr>
          <p:spPr>
            <a:xfrm>
              <a:off x="1469919" y="2109525"/>
              <a:ext cx="880500" cy="354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100" b="1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20180522</a:t>
              </a:r>
              <a:endParaRPr sz="11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44" name="Google Shape;244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2202" y="2478223"/>
              <a:ext cx="1623001" cy="15572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95201" y="2479926"/>
              <a:ext cx="1623000" cy="1553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1300" y="4124650"/>
              <a:ext cx="1584824" cy="161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31964" y="4136050"/>
              <a:ext cx="1584826" cy="1587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7"/>
            <p:cNvSpPr txBox="1"/>
            <p:nvPr/>
          </p:nvSpPr>
          <p:spPr>
            <a:xfrm>
              <a:off x="99400" y="3013451"/>
              <a:ext cx="849900" cy="354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100" b="1" i="0" u="none" strike="noStrike" cap="none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RRFSL65</a:t>
              </a:r>
              <a:endParaRPr sz="11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27"/>
            <p:cNvSpPr txBox="1"/>
            <p:nvPr/>
          </p:nvSpPr>
          <p:spPr>
            <a:xfrm>
              <a:off x="99400" y="4628551"/>
              <a:ext cx="849900" cy="354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100" b="1" i="0" u="none" strike="noStrike" cap="none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GFSL127</a:t>
              </a:r>
              <a:endParaRPr sz="11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0" name="Google Shape;250;p27"/>
            <p:cNvSpPr txBox="1"/>
            <p:nvPr/>
          </p:nvSpPr>
          <p:spPr>
            <a:xfrm>
              <a:off x="2997188" y="2109525"/>
              <a:ext cx="880500" cy="3540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100" b="1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20180606</a:t>
              </a:r>
              <a:endParaRPr sz="11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51" name="Google Shape;251;p27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06749" y="2506822"/>
            <a:ext cx="1737360" cy="18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9</a:t>
            </a:fld>
            <a:endParaRPr sz="1300"/>
          </a:p>
        </p:txBody>
      </p:sp>
      <p:sp>
        <p:nvSpPr>
          <p:cNvPr id="253" name="Google Shape;253;p27"/>
          <p:cNvSpPr txBox="1"/>
          <p:nvPr/>
        </p:nvSpPr>
        <p:spPr>
          <a:xfrm>
            <a:off x="4394631" y="1576208"/>
            <a:ext cx="1783553" cy="736606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 sz="1100" b="1" dirty="0" err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otal</a:t>
            </a:r>
            <a:r>
              <a:rPr lang="en" sz="1100" b="1" dirty="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Sky Imager (TSI)</a:t>
            </a:r>
          </a:p>
          <a:p>
            <a:r>
              <a:rPr lang="en-US" sz="1100" b="1" dirty="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LES</a:t>
            </a:r>
            <a:endParaRPr sz="1100" b="1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HRRR_RRFS (top branch)</a:t>
            </a:r>
            <a:endParaRPr sz="1100" b="1" dirty="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FF2600"/>
                </a:solidFill>
                <a:latin typeface="Lato"/>
                <a:ea typeface="Lato"/>
                <a:cs typeface="Lato"/>
                <a:sym typeface="Lato"/>
              </a:rPr>
              <a:t>HRRR_RRFS + PR43</a:t>
            </a:r>
            <a:endParaRPr sz="1100" b="1" dirty="0">
              <a:solidFill>
                <a:srgbClr val="FF26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51;p20">
            <a:extLst>
              <a:ext uri="{FF2B5EF4-FFF2-40B4-BE49-F238E27FC236}">
                <a16:creationId xmlns:a16="http://schemas.microsoft.com/office/drawing/2014/main" id="{6FA24C00-8740-0C40-BBAA-5EBFF607F20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14" y="4517099"/>
            <a:ext cx="731520" cy="65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1375</Words>
  <Application>Microsoft Macintosh PowerPoint</Application>
  <PresentationFormat>On-screen Show (16:9)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Raleway</vt:lpstr>
      <vt:lpstr>Arial</vt:lpstr>
      <vt:lpstr>Lato</vt:lpstr>
      <vt:lpstr>Calibri</vt:lpstr>
      <vt:lpstr>Streamline</vt:lpstr>
      <vt:lpstr>DTC Contributions to the UFS Physics Development and Advanced Testing and Evaluation towards UFS Physics Unification</vt:lpstr>
      <vt:lpstr>DTC UFS Physics Testing and Evaluation (T&amp;E) activities &amp; connection to UFS Stages and Gates</vt:lpstr>
      <vt:lpstr>Real case studies - over both land and ocean</vt:lpstr>
      <vt:lpstr>DTC contributions to targeted physics for UFS</vt:lpstr>
      <vt:lpstr>Prognostic &amp; scale-adaptive cumulus convection closure (dubbed progsigma; PR18)</vt:lpstr>
      <vt:lpstr>2. Updated Thompson microphysics (PR 19)</vt:lpstr>
      <vt:lpstr>3. Refactored RRTMGP (PR 34)</vt:lpstr>
      <vt:lpstr>4. Updated unified gravity wave physics (PR 22 &amp; 40)</vt:lpstr>
      <vt:lpstr>5. Updated MYNN-EDMF PBL &amp; shallow cumulus (PR 43)</vt:lpstr>
      <vt:lpstr>Summary</vt:lpstr>
      <vt:lpstr>Activities for UFS-R2O Phase II</vt:lpstr>
      <vt:lpstr>DTC Visitor Program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DTC Contributions to the UFS Physics Development and Advanced Testing and Evaluation towards UFS Physics Unification</dc:title>
  <cp:lastModifiedBy>Weiwei Li</cp:lastModifiedBy>
  <cp:revision>230</cp:revision>
  <cp:lastPrinted>2023-07-19T18:33:43Z</cp:lastPrinted>
  <dcterms:modified xsi:type="dcterms:W3CDTF">2023-07-19T19:00:48Z</dcterms:modified>
</cp:coreProperties>
</file>