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3181cae0d0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23181cae0d0_0_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3181cae0d0_0_6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g23181cae0d0_0_6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3181cae0d0_0_6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g23181cae0d0_0_6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3181cae0d0_0_6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g23181cae0d0_0_6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3181cae0d0_0_7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g23181cae0d0_0_7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5a6e0d78b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2" name="Google Shape;312;g25a6e0d78b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3181cae0d0_0_7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g23181cae0d0_0_7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181cae0d0_0_2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g23181cae0d0_0_2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181cae0d0_0_4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23181cae0d0_0_4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181cae0d0_0_5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g23181cae0d0_0_5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3181cae0d0_0_5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7" name="Google Shape;217;g23181cae0d0_0_5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181cae0d0_0_6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7" name="Google Shape;227;g23181cae0d0_0_6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3181cae0d0_0_6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g23181cae0d0_0_6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181cae0d0_0_6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g23181cae0d0_0_6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3181cae0d0_0_6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23181cae0d0_0_6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dtcenter.org/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hyperlink" Target="https://dtcenter.org/" TargetMode="External"/><Relationship Id="rId4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hyperlink" Target="https://dtcenter.org/" TargetMode="External"/><Relationship Id="rId4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Top Photo">
  <p:cSld name="Title Slide Top Photo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466344" y="3392494"/>
            <a:ext cx="819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B3"/>
              </a:buClr>
              <a:buSzPts val="1800"/>
              <a:buFont typeface="Arial"/>
              <a:buNone/>
              <a:defRPr b="0" i="0" sz="1800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56" name="Google Shape;56;p14"/>
          <p:cNvCxnSpPr/>
          <p:nvPr/>
        </p:nvCxnSpPr>
        <p:spPr>
          <a:xfrm>
            <a:off x="466344" y="3312260"/>
            <a:ext cx="20577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" name="Google Shape;57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3460" y="4661079"/>
            <a:ext cx="2166872" cy="14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4418" y="4469822"/>
            <a:ext cx="595163" cy="53122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466346" y="2442239"/>
            <a:ext cx="81930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4500"/>
              <a:buFont typeface="Arial"/>
              <a:buNone/>
              <a:defRPr sz="4500">
                <a:solidFill>
                  <a:srgbClr val="0066B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/>
          <p:nvPr>
            <p:ph idx="2" type="pic"/>
          </p:nvPr>
        </p:nvSpPr>
        <p:spPr>
          <a:xfrm>
            <a:off x="0" y="0"/>
            <a:ext cx="9144000" cy="21624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4"/>
          <p:cNvSpPr txBox="1"/>
          <p:nvPr>
            <p:ph idx="3" type="subTitle"/>
          </p:nvPr>
        </p:nvSpPr>
        <p:spPr>
          <a:xfrm>
            <a:off x="466870" y="3761362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4" type="subTitle"/>
          </p:nvPr>
        </p:nvSpPr>
        <p:spPr>
          <a:xfrm>
            <a:off x="466345" y="4137965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Two Columns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466344" y="937617"/>
            <a:ext cx="40485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3365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700"/>
              <a:buChar char="•"/>
              <a:defRPr sz="1700">
                <a:solidFill>
                  <a:srgbClr val="0066B3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629150" y="937617"/>
            <a:ext cx="40119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3365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700"/>
              <a:buChar char="•"/>
              <a:defRPr sz="1700">
                <a:solidFill>
                  <a:srgbClr val="0066B3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lue">
  <p:cSld name="Title Slide Blue">
    <p:bg>
      <p:bgPr>
        <a:solidFill>
          <a:srgbClr val="0066B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466345" y="2910403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 amt="10000"/>
          </a:blip>
          <a:srcRect b="0" l="-17" r="11420" t="15661"/>
          <a:stretch/>
        </p:blipFill>
        <p:spPr>
          <a:xfrm>
            <a:off x="5993893" y="0"/>
            <a:ext cx="3150108" cy="2676348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cxnSp>
        <p:nvCxnSpPr>
          <p:cNvPr id="72" name="Google Shape;72;p16"/>
          <p:cNvCxnSpPr/>
          <p:nvPr/>
        </p:nvCxnSpPr>
        <p:spPr>
          <a:xfrm>
            <a:off x="466344" y="2738600"/>
            <a:ext cx="20577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" name="Google Shape;73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457" y="4661079"/>
            <a:ext cx="2166878" cy="14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94416" y="4469822"/>
            <a:ext cx="595164" cy="53122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>
            <p:ph type="title"/>
          </p:nvPr>
        </p:nvSpPr>
        <p:spPr>
          <a:xfrm>
            <a:off x="466345" y="1223538"/>
            <a:ext cx="5528100" cy="14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subTitle"/>
          </p:nvPr>
        </p:nvSpPr>
        <p:spPr>
          <a:xfrm>
            <a:off x="466364" y="3279262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7" name="Google Shape;77;p16"/>
          <p:cNvSpPr txBox="1"/>
          <p:nvPr>
            <p:ph idx="3" type="subTitle"/>
          </p:nvPr>
        </p:nvSpPr>
        <p:spPr>
          <a:xfrm>
            <a:off x="465839" y="3655865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hite">
  <p:cSld name="Title Slide White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 b="0" l="0" r="11410" t="15661"/>
          <a:stretch/>
        </p:blipFill>
        <p:spPr>
          <a:xfrm>
            <a:off x="5994419" y="0"/>
            <a:ext cx="3149583" cy="2676348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cxnSp>
        <p:nvCxnSpPr>
          <p:cNvPr id="80" name="Google Shape;80;p17"/>
          <p:cNvCxnSpPr/>
          <p:nvPr/>
        </p:nvCxnSpPr>
        <p:spPr>
          <a:xfrm>
            <a:off x="466343" y="2738600"/>
            <a:ext cx="20577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" name="Google Shape;81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3460" y="4661079"/>
            <a:ext cx="2166872" cy="14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94418" y="4469822"/>
            <a:ext cx="595163" cy="53122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title"/>
          </p:nvPr>
        </p:nvSpPr>
        <p:spPr>
          <a:xfrm>
            <a:off x="466345" y="1223538"/>
            <a:ext cx="5528100" cy="14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4500"/>
              <a:buFont typeface="Arial"/>
              <a:buNone/>
              <a:defRPr sz="4500">
                <a:solidFill>
                  <a:srgbClr val="0066B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466345" y="2910403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2" type="subTitle"/>
          </p:nvPr>
        </p:nvSpPr>
        <p:spPr>
          <a:xfrm>
            <a:off x="466364" y="3279262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3" type="subTitle"/>
          </p:nvPr>
        </p:nvSpPr>
        <p:spPr>
          <a:xfrm>
            <a:off x="465839" y="3655865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-Authors Slide after Titles Slide">
  <p:cSld name="Co-Authors Slide after Titles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66345" y="342901"/>
            <a:ext cx="81747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400"/>
              <a:buFont typeface="Arial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466344" y="1202090"/>
            <a:ext cx="40485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cxnSp>
        <p:nvCxnSpPr>
          <p:cNvPr id="90" name="Google Shape;90;p18"/>
          <p:cNvCxnSpPr/>
          <p:nvPr/>
        </p:nvCxnSpPr>
        <p:spPr>
          <a:xfrm>
            <a:off x="466344" y="1059101"/>
            <a:ext cx="20577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" name="Google Shape;9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4592572" y="1202090"/>
            <a:ext cx="40485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93" name="Google Shape;93;p18"/>
          <p:cNvSpPr txBox="1"/>
          <p:nvPr>
            <p:ph idx="3" type="subTitle"/>
          </p:nvPr>
        </p:nvSpPr>
        <p:spPr>
          <a:xfrm>
            <a:off x="466345" y="738506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466344" y="945293"/>
            <a:ext cx="8174700" cy="3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Blue" type="secHead">
  <p:cSld name="SECTION_HEADER">
    <p:bg>
      <p:bgPr>
        <a:solidFill>
          <a:srgbClr val="0066B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66344" y="1282305"/>
            <a:ext cx="8174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7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20"/>
          <p:cNvCxnSpPr/>
          <p:nvPr/>
        </p:nvCxnSpPr>
        <p:spPr>
          <a:xfrm>
            <a:off x="466344" y="2738600"/>
            <a:ext cx="20577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20"/>
          <p:cNvSpPr txBox="1"/>
          <p:nvPr>
            <p:ph idx="1" type="subTitle"/>
          </p:nvPr>
        </p:nvSpPr>
        <p:spPr>
          <a:xfrm>
            <a:off x="466345" y="3421865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White">
  <p:cSld name="Divider Slide White"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466344" y="1282305"/>
            <a:ext cx="8174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4500"/>
              <a:buFont typeface="Arial"/>
              <a:buNone/>
              <a:defRPr sz="4500">
                <a:solidFill>
                  <a:srgbClr val="0066B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8" name="Google Shape;108;p21"/>
          <p:cNvCxnSpPr/>
          <p:nvPr/>
        </p:nvCxnSpPr>
        <p:spPr>
          <a:xfrm>
            <a:off x="466344" y="2738600"/>
            <a:ext cx="20577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" name="Google Shape;10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>
            <p:ph idx="1" type="subTitle"/>
          </p:nvPr>
        </p:nvSpPr>
        <p:spPr>
          <a:xfrm>
            <a:off x="466345" y="3421865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Subtitle">
  <p:cSld name="Title Content Sub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466344" y="1216225"/>
            <a:ext cx="81747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22"/>
          <p:cNvCxnSpPr/>
          <p:nvPr/>
        </p:nvCxnSpPr>
        <p:spPr>
          <a:xfrm>
            <a:off x="466344" y="1059101"/>
            <a:ext cx="20577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" name="Google Shape;11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>
            <p:ph idx="2" type="subTitle"/>
          </p:nvPr>
        </p:nvSpPr>
        <p:spPr>
          <a:xfrm>
            <a:off x="466345" y="733809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Subtitle Two Columns">
  <p:cSld name="Title Content Subtitle Two 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466344" y="1216225"/>
            <a:ext cx="40485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3365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4629150" y="1216225"/>
            <a:ext cx="40119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3365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23" name="Google Shape;123;p23"/>
          <p:cNvCxnSpPr/>
          <p:nvPr/>
        </p:nvCxnSpPr>
        <p:spPr>
          <a:xfrm>
            <a:off x="466344" y="1059101"/>
            <a:ext cx="20577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" name="Google Shape;12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>
            <p:ph idx="3" type="subTitle"/>
          </p:nvPr>
        </p:nvSpPr>
        <p:spPr>
          <a:xfrm>
            <a:off x="466345" y="733809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Blue" type="titleOnly">
  <p:cSld name="TITLE_ONLY">
    <p:bg>
      <p:bgPr>
        <a:solidFill>
          <a:srgbClr val="0066B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7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White">
  <p:cSld name="Title Only Whit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s Picture">
  <p:cSld name="Content Two Columns Pictur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466344" y="342901"/>
            <a:ext cx="4105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400"/>
              <a:buFont typeface="Arial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466344" y="740569"/>
            <a:ext cx="4105500" cy="3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700"/>
              <a:buNone/>
              <a:defRPr sz="17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42" name="Google Shape;14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ubtitle Two Columns Picture">
  <p:cSld name="Content Subtitle Two Columns Pictur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28"/>
          <p:cNvSpPr txBox="1"/>
          <p:nvPr>
            <p:ph type="title"/>
          </p:nvPr>
        </p:nvSpPr>
        <p:spPr>
          <a:xfrm>
            <a:off x="466344" y="342901"/>
            <a:ext cx="4105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400"/>
              <a:buFont typeface="Arial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466344" y="1202090"/>
            <a:ext cx="4105500" cy="3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700"/>
              <a:buNone/>
              <a:defRPr sz="17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8" name="Google Shape;148;p28"/>
          <p:cNvCxnSpPr/>
          <p:nvPr/>
        </p:nvCxnSpPr>
        <p:spPr>
          <a:xfrm>
            <a:off x="466344" y="1059101"/>
            <a:ext cx="20577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9" name="Google Shape;14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>
            <p:ph idx="3" type="subTitle"/>
          </p:nvPr>
        </p:nvSpPr>
        <p:spPr>
          <a:xfrm>
            <a:off x="466345" y="733809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  <a:defRPr b="0" i="0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s Blue Block Chart">
  <p:cSld name="Content Two Columns Blue Block Char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4A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4805172" y="740569"/>
            <a:ext cx="4105500" cy="3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4" name="Google Shape;154;p29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29"/>
          <p:cNvSpPr txBox="1"/>
          <p:nvPr>
            <p:ph type="title"/>
          </p:nvPr>
        </p:nvSpPr>
        <p:spPr>
          <a:xfrm>
            <a:off x="233172" y="342901"/>
            <a:ext cx="41055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400"/>
              <a:buFont typeface="Arial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/>
          <p:nvPr>
            <p:ph idx="2" type="pic"/>
          </p:nvPr>
        </p:nvSpPr>
        <p:spPr>
          <a:xfrm>
            <a:off x="233363" y="740531"/>
            <a:ext cx="4105500" cy="348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s Blue Block Picture">
  <p:cSld name="Content Two Columns Blue Block Pictur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4A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233172" y="740569"/>
            <a:ext cx="4105500" cy="3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3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3" name="Google Shape;16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7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ll quote">
  <p:cSld name="Pull quote">
    <p:bg>
      <p:bgPr>
        <a:solidFill>
          <a:srgbClr val="0066B3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1557747" y="1178218"/>
            <a:ext cx="60285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7" name="Google Shape;167;p31"/>
          <p:cNvCxnSpPr/>
          <p:nvPr/>
        </p:nvCxnSpPr>
        <p:spPr>
          <a:xfrm>
            <a:off x="1557746" y="3678977"/>
            <a:ext cx="60285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8" name="Google Shape;16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937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 txBox="1"/>
          <p:nvPr/>
        </p:nvSpPr>
        <p:spPr>
          <a:xfrm>
            <a:off x="1478344" y="1178213"/>
            <a:ext cx="8868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0" i="0" lang="en" sz="1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50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1"/>
          <p:cNvSpPr txBox="1"/>
          <p:nvPr>
            <p:ph idx="2" type="title"/>
          </p:nvPr>
        </p:nvSpPr>
        <p:spPr>
          <a:xfrm>
            <a:off x="1557787" y="3294900"/>
            <a:ext cx="6028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 Slide Summary">
  <p:cSld name="Final Slide Summary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0" y="0"/>
            <a:ext cx="9144000" cy="38283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004A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2"/>
          <p:cNvSpPr txBox="1"/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32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6345" y="4711581"/>
            <a:ext cx="363140" cy="3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>
            <p:ph idx="1" type="subTitle"/>
          </p:nvPr>
        </p:nvSpPr>
        <p:spPr>
          <a:xfrm>
            <a:off x="466248" y="3971369"/>
            <a:ext cx="8175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177" name="Google Shape;177;p32"/>
          <p:cNvCxnSpPr/>
          <p:nvPr/>
        </p:nvCxnSpPr>
        <p:spPr>
          <a:xfrm>
            <a:off x="6583680" y="3895168"/>
            <a:ext cx="2057700" cy="0"/>
          </a:xfrm>
          <a:prstGeom prst="straightConnector1">
            <a:avLst/>
          </a:prstGeom>
          <a:noFill/>
          <a:ln cap="flat" cmpd="sng" w="50800">
            <a:solidFill>
              <a:srgbClr val="E2C72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" name="Google Shape;178;p32"/>
          <p:cNvSpPr txBox="1"/>
          <p:nvPr>
            <p:ph idx="2" type="body"/>
          </p:nvPr>
        </p:nvSpPr>
        <p:spPr>
          <a:xfrm>
            <a:off x="466344" y="937126"/>
            <a:ext cx="8174700" cy="28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>
            <p:ph idx="3" type="subTitle"/>
          </p:nvPr>
        </p:nvSpPr>
        <p:spPr>
          <a:xfrm>
            <a:off x="3113282" y="4281684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None/>
              <a:defRPr b="0" i="0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2pPr>
            <a:lvl3pPr lvl="2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solidFill>
                  <a:schemeClr val="dk2"/>
                </a:solidFill>
              </a:defRPr>
            </a:lvl3pPr>
            <a:lvl4pPr lvl="3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>
                <a:solidFill>
                  <a:schemeClr val="dk2"/>
                </a:solidFill>
              </a:defRPr>
            </a:lvl4pPr>
            <a:lvl5pPr lvl="4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>
                <a:solidFill>
                  <a:schemeClr val="dk2"/>
                </a:solidFill>
              </a:defRPr>
            </a:lvl5pPr>
            <a:lvl6pPr lvl="5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>
                <a:solidFill>
                  <a:schemeClr val="dk2"/>
                </a:solidFill>
              </a:defRPr>
            </a:lvl6pPr>
            <a:lvl7pPr lvl="6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>
                <a:solidFill>
                  <a:schemeClr val="dk2"/>
                </a:solidFill>
              </a:defRPr>
            </a:lvl7pPr>
            <a:lvl8pPr lvl="7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>
                <a:solidFill>
                  <a:schemeClr val="dk2"/>
                </a:solidFill>
              </a:defRPr>
            </a:lvl8pPr>
            <a:lvl9pPr lvl="8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1" name="Google Shape;181;p32"/>
          <p:cNvSpPr txBox="1"/>
          <p:nvPr>
            <p:ph idx="4" type="subTitle"/>
          </p:nvPr>
        </p:nvSpPr>
        <p:spPr>
          <a:xfrm>
            <a:off x="3113282" y="4530853"/>
            <a:ext cx="552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  <a:defRPr b="0" i="0" sz="1400">
                <a:latin typeface="Arial"/>
                <a:ea typeface="Arial"/>
                <a:cs typeface="Arial"/>
                <a:sym typeface="Arial"/>
              </a:defRPr>
            </a:lvl1pPr>
            <a:lvl2pPr lvl="1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lvl="4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lvl="5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6pPr>
            <a:lvl7pPr lvl="6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7pPr>
            <a:lvl8pPr lvl="7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8pPr>
            <a:lvl9pPr lvl="8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66344" y="945293"/>
            <a:ext cx="8174700" cy="3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B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6B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hub.com/NCAR/ccpp-scm" TargetMode="External"/><Relationship Id="rId4" Type="http://schemas.openxmlformats.org/officeDocument/2006/relationships/hyperlink" Target="https://github.com/NCAR/ccpp-sc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hyperlink" Target="https://www.wcrp-climate.org/modelling-wgcm-mip-catalogue/cmip6-endorsed-mips-article/1055-modelling-cmip6-rfmip" TargetMode="External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idx="1" type="subTitle"/>
          </p:nvPr>
        </p:nvSpPr>
        <p:spPr>
          <a:xfrm>
            <a:off x="466344" y="3392494"/>
            <a:ext cx="819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Dustin </a:t>
            </a:r>
            <a:r>
              <a:rPr lang="en" sz="1600">
                <a:solidFill>
                  <a:schemeClr val="dk1"/>
                </a:solidFill>
              </a:rPr>
              <a:t>Swales</a:t>
            </a:r>
            <a:r>
              <a:rPr baseline="30000" lang="en" sz="1600">
                <a:solidFill>
                  <a:schemeClr val="dk1"/>
                </a:solidFill>
              </a:rPr>
              <a:t>1</a:t>
            </a:r>
            <a:r>
              <a:rPr baseline="30000" lang="en" sz="1600">
                <a:solidFill>
                  <a:schemeClr val="dk1"/>
                </a:solidFill>
              </a:rPr>
              <a:t>,3</a:t>
            </a:r>
            <a:r>
              <a:rPr lang="en" sz="1600">
                <a:solidFill>
                  <a:schemeClr val="dk1"/>
                </a:solidFill>
              </a:rPr>
              <a:t>, Grant Firl</a:t>
            </a:r>
            <a:r>
              <a:rPr baseline="30000" lang="en" sz="1600">
                <a:solidFill>
                  <a:schemeClr val="dk1"/>
                </a:solidFill>
              </a:rPr>
              <a:t>1,3,4</a:t>
            </a:r>
            <a:r>
              <a:rPr lang="en" sz="1600">
                <a:solidFill>
                  <a:schemeClr val="dk1"/>
                </a:solidFill>
              </a:rPr>
              <a:t>, Mike Ek</a:t>
            </a:r>
            <a:r>
              <a:rPr baseline="30000" lang="en" sz="1600">
                <a:solidFill>
                  <a:schemeClr val="dk1"/>
                </a:solidFill>
              </a:rPr>
              <a:t>1,2 </a:t>
            </a:r>
            <a:r>
              <a:rPr lang="en" sz="1600">
                <a:solidFill>
                  <a:schemeClr val="dk1"/>
                </a:solidFill>
              </a:rPr>
              <a:t>, </a:t>
            </a:r>
            <a:r>
              <a:rPr lang="en" sz="1600">
                <a:solidFill>
                  <a:schemeClr val="dk1"/>
                </a:solidFill>
              </a:rPr>
              <a:t>Lulin Xue</a:t>
            </a:r>
            <a:r>
              <a:rPr baseline="30000" lang="en" sz="1600">
                <a:solidFill>
                  <a:schemeClr val="dk1"/>
                </a:solidFill>
              </a:rPr>
              <a:t>1,2</a:t>
            </a:r>
            <a:r>
              <a:rPr lang="en" sz="1600">
                <a:solidFill>
                  <a:schemeClr val="dk1"/>
                </a:solidFill>
              </a:rPr>
              <a:t>, Ligia Bernardet</a:t>
            </a:r>
            <a:r>
              <a:rPr baseline="30000" lang="en" sz="1600">
                <a:solidFill>
                  <a:schemeClr val="dk1"/>
                </a:solidFill>
              </a:rPr>
              <a:t>1,3</a:t>
            </a:r>
            <a:endParaRPr baseline="30000"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aseline="30000" sz="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1000">
                <a:solidFill>
                  <a:schemeClr val="dk1"/>
                </a:solidFill>
              </a:rPr>
              <a:t>1</a:t>
            </a:r>
            <a:r>
              <a:rPr lang="en" sz="1000">
                <a:solidFill>
                  <a:schemeClr val="dk1"/>
                </a:solidFill>
              </a:rPr>
              <a:t>DTC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1000">
                <a:solidFill>
                  <a:schemeClr val="dk1"/>
                </a:solidFill>
              </a:rPr>
              <a:t>2</a:t>
            </a:r>
            <a:r>
              <a:rPr lang="en" sz="1000">
                <a:solidFill>
                  <a:schemeClr val="dk1"/>
                </a:solidFill>
              </a:rPr>
              <a:t>NCAR/RAL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1000">
                <a:solidFill>
                  <a:schemeClr val="dk1"/>
                </a:solidFill>
              </a:rPr>
              <a:t>3</a:t>
            </a:r>
            <a:r>
              <a:rPr lang="en" sz="1000">
                <a:solidFill>
                  <a:schemeClr val="dk1"/>
                </a:solidFill>
              </a:rPr>
              <a:t>NOAA/GSL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1000">
                <a:solidFill>
                  <a:schemeClr val="dk1"/>
                </a:solidFill>
              </a:rPr>
              <a:t>4</a:t>
            </a:r>
            <a:r>
              <a:rPr lang="en" sz="1000">
                <a:solidFill>
                  <a:schemeClr val="dk1"/>
                </a:solidFill>
              </a:rPr>
              <a:t>CSU/CIRA</a:t>
            </a:r>
            <a:endParaRPr baseline="30000" sz="1600">
              <a:solidFill>
                <a:schemeClr val="dk1"/>
              </a:solidFill>
            </a:endParaRPr>
          </a:p>
        </p:txBody>
      </p:sp>
      <p:sp>
        <p:nvSpPr>
          <p:cNvPr id="187" name="Google Shape;187;p33"/>
          <p:cNvSpPr txBox="1"/>
          <p:nvPr>
            <p:ph type="title"/>
          </p:nvPr>
        </p:nvSpPr>
        <p:spPr>
          <a:xfrm>
            <a:off x="466350" y="2263425"/>
            <a:ext cx="83988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</a:rPr>
              <a:t>Hierarchical Physics Development with the Common Community Physics Package and Single Column Model (</a:t>
            </a:r>
            <a:r>
              <a:rPr lang="en" sz="2100">
                <a:solidFill>
                  <a:schemeClr val="dk1"/>
                </a:solidFill>
              </a:rPr>
              <a:t>CCPP SCM</a:t>
            </a:r>
            <a:r>
              <a:rPr lang="en" sz="2100">
                <a:solidFill>
                  <a:schemeClr val="dk1"/>
                </a:solidFill>
              </a:rPr>
              <a:t>)</a:t>
            </a:r>
            <a:endParaRPr i="1" sz="2100"/>
          </a:p>
        </p:txBody>
      </p:sp>
      <p:pic>
        <p:nvPicPr>
          <p:cNvPr id="188" name="Google Shape;188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7128" l="0" r="0" t="37128"/>
          <a:stretch/>
        </p:blipFill>
        <p:spPr>
          <a:xfrm>
            <a:off x="0" y="0"/>
            <a:ext cx="9144000" cy="2162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2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CCPP Suite Simulator</a:t>
            </a:r>
            <a:endParaRPr/>
          </a:p>
        </p:txBody>
      </p:sp>
      <p:sp>
        <p:nvSpPr>
          <p:cNvPr id="275" name="Google Shape;275;p42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CSS allows for schemes to be turned on and off, replacing “</a:t>
            </a:r>
            <a:r>
              <a:rPr b="1" i="1" lang="en"/>
              <a:t>active schemes</a:t>
            </a:r>
            <a:r>
              <a:rPr lang="en"/>
              <a:t>” with “</a:t>
            </a:r>
            <a:r>
              <a:rPr b="1" i="1" lang="en"/>
              <a:t>simulated schemes</a:t>
            </a:r>
            <a:r>
              <a:rPr lang="en"/>
              <a:t>”. For example, a process-split physics suite: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This is accomplished with a ccpp-compliant physics scheme that can be </a:t>
            </a:r>
            <a:r>
              <a:rPr b="1" i="1" lang="en" sz="1600"/>
              <a:t>added to an existing SDF</a:t>
            </a:r>
            <a:r>
              <a:rPr lang="en" sz="1600"/>
              <a:t> to modify the evolution of the internal physics state, via namelist </a:t>
            </a:r>
            <a:r>
              <a:rPr lang="en" sz="1600"/>
              <a:t>control</a:t>
            </a:r>
            <a:r>
              <a:rPr lang="en" sz="1600"/>
              <a:t> options.</a:t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76" name="Google Shape;276;p42"/>
          <p:cNvPicPr preferRelativeResize="0"/>
          <p:nvPr/>
        </p:nvPicPr>
        <p:blipFill rotWithShape="1">
          <a:blip r:embed="rId3">
            <a:alphaModFix/>
          </a:blip>
          <a:srcRect b="8351" l="0" r="0" t="4472"/>
          <a:stretch/>
        </p:blipFill>
        <p:spPr>
          <a:xfrm>
            <a:off x="2245225" y="1193488"/>
            <a:ext cx="4611200" cy="254917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2"/>
          <p:cNvSpPr txBox="1"/>
          <p:nvPr/>
        </p:nvSpPr>
        <p:spPr>
          <a:xfrm>
            <a:off x="1613425" y="1804750"/>
            <a:ext cx="2852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</a:t>
            </a:r>
            <a:r>
              <a:rPr b="1" i="1" lang="en"/>
              <a:t>active</a:t>
            </a:r>
            <a:r>
              <a:rPr lang="en"/>
              <a:t> PBL physics </a:t>
            </a:r>
            <a:endParaRPr/>
          </a:p>
        </p:txBody>
      </p:sp>
      <p:sp>
        <p:nvSpPr>
          <p:cNvPr id="278" name="Google Shape;278;p42"/>
          <p:cNvSpPr txBox="1"/>
          <p:nvPr/>
        </p:nvSpPr>
        <p:spPr>
          <a:xfrm>
            <a:off x="1613425" y="2874550"/>
            <a:ext cx="32127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</a:t>
            </a:r>
            <a:r>
              <a:rPr b="1" i="1" lang="en"/>
              <a:t>active</a:t>
            </a:r>
            <a:r>
              <a:rPr lang="en"/>
              <a:t> PBL physics and radiation </a:t>
            </a:r>
            <a:r>
              <a:rPr lang="en"/>
              <a:t> </a:t>
            </a:r>
            <a:endParaRPr/>
          </a:p>
        </p:txBody>
      </p:sp>
      <p:sp>
        <p:nvSpPr>
          <p:cNvPr id="279" name="Google Shape;279;p42"/>
          <p:cNvSpPr txBox="1"/>
          <p:nvPr/>
        </p:nvSpPr>
        <p:spPr>
          <a:xfrm>
            <a:off x="1613425" y="3742650"/>
            <a:ext cx="631800" cy="2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OR… </a:t>
            </a:r>
            <a:endParaRPr/>
          </a:p>
        </p:txBody>
      </p:sp>
      <p:cxnSp>
        <p:nvCxnSpPr>
          <p:cNvPr id="280" name="Google Shape;280;p42"/>
          <p:cNvCxnSpPr/>
          <p:nvPr/>
        </p:nvCxnSpPr>
        <p:spPr>
          <a:xfrm flipH="1" rot="10800000">
            <a:off x="6540500" y="2716400"/>
            <a:ext cx="1742700" cy="762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1" name="Google Shape;281;p42"/>
          <p:cNvCxnSpPr/>
          <p:nvPr/>
        </p:nvCxnSpPr>
        <p:spPr>
          <a:xfrm>
            <a:off x="6582825" y="1446400"/>
            <a:ext cx="1770900" cy="663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2" name="Google Shape;28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5625" y="2234588"/>
            <a:ext cx="1797854" cy="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CCPP Suite Simulator</a:t>
            </a:r>
            <a:endParaRPr/>
          </a:p>
        </p:txBody>
      </p:sp>
      <p:sp>
        <p:nvSpPr>
          <p:cNvPr id="288" name="Google Shape;288;p43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suites consisting </a:t>
            </a:r>
            <a:r>
              <a:rPr b="1" i="1" lang="en"/>
              <a:t>process-split physics</a:t>
            </a:r>
            <a:r>
              <a:rPr lang="en"/>
              <a:t>, the order of the schemes in the suite is not critical, making implementation of the CSS </a:t>
            </a:r>
            <a:r>
              <a:rPr b="1" i="1" lang="en"/>
              <a:t>straightforward for process-split physics suites</a:t>
            </a:r>
            <a:r>
              <a:rPr lang="en"/>
              <a:t>. 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this case the CSS </a:t>
            </a:r>
            <a:r>
              <a:rPr lang="en"/>
              <a:t>could</a:t>
            </a:r>
            <a:r>
              <a:rPr lang="en"/>
              <a:t> be added </a:t>
            </a:r>
            <a:r>
              <a:rPr b="1" i="1" lang="en"/>
              <a:t>to the end</a:t>
            </a:r>
            <a:r>
              <a:rPr lang="en"/>
              <a:t> of any existing SDF and configured using the physics namelist.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using physics suites with </a:t>
            </a:r>
            <a:r>
              <a:rPr b="1" i="1" lang="en"/>
              <a:t>time-split processes</a:t>
            </a:r>
            <a:r>
              <a:rPr lang="en"/>
              <a:t>, the order in which the schemes are called is critical.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emulate these suites we need to </a:t>
            </a:r>
            <a:r>
              <a:rPr b="1" i="1" lang="en"/>
              <a:t>call the CSS at least twice in the SDF</a:t>
            </a:r>
            <a:r>
              <a:rPr lang="en"/>
              <a:t>; once before, and once again after, the “</a:t>
            </a:r>
            <a:r>
              <a:rPr b="1" i="1" lang="en"/>
              <a:t>active</a:t>
            </a:r>
            <a:r>
              <a:rPr lang="en"/>
              <a:t>” scheme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89" name="Google Shape;289;p43"/>
          <p:cNvPicPr preferRelativeResize="0"/>
          <p:nvPr/>
        </p:nvPicPr>
        <p:blipFill rotWithShape="1">
          <a:blip r:embed="rId3">
            <a:alphaModFix/>
          </a:blip>
          <a:srcRect b="0" l="5069" r="25960" t="0"/>
          <a:stretch/>
        </p:blipFill>
        <p:spPr>
          <a:xfrm>
            <a:off x="402175" y="3040400"/>
            <a:ext cx="400757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2625" y="3230775"/>
            <a:ext cx="3754113" cy="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CCPP Suite Simulator</a:t>
            </a:r>
            <a:endParaRPr/>
          </a:p>
        </p:txBody>
      </p:sp>
      <p:sp>
        <p:nvSpPr>
          <p:cNvPr id="296" name="Google Shape;296;p44"/>
          <p:cNvSpPr txBox="1"/>
          <p:nvPr>
            <p:ph idx="1" type="body"/>
          </p:nvPr>
        </p:nvSpPr>
        <p:spPr>
          <a:xfrm>
            <a:off x="148175" y="536200"/>
            <a:ext cx="88053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CCPP Suite Definition Files (SDFs) for time-split and process-split suite simulation.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/>
              <a:t>One caveat… Some schemes have upstream(downstream) dependencies on each other, and we don’t have data for these dependencies. For example, the PBL scheme may calculate a field needed by the convection. The CSS was designed with this is in mind and could be extended to account for additional simulated fields for each process.</a:t>
            </a:r>
            <a:endParaRPr i="1"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7" name="Google Shape;297;p44"/>
          <p:cNvSpPr txBox="1"/>
          <p:nvPr/>
        </p:nvSpPr>
        <p:spPr>
          <a:xfrm>
            <a:off x="130475" y="2451900"/>
            <a:ext cx="3000000" cy="1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Process-split SDF (All can be active)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physics_radiation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physics_surface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physics_PBL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physics_SCNV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physics_DCNV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physics_MP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physics_…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b="1" i="1" lang="en" sz="1000">
                <a:solidFill>
                  <a:schemeClr val="dk1"/>
                </a:solidFill>
              </a:rPr>
              <a:t>ccpp_suite_simulator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/>
          </a:p>
        </p:txBody>
      </p:sp>
      <p:sp>
        <p:nvSpPr>
          <p:cNvPr id="298" name="Google Shape;298;p44"/>
          <p:cNvSpPr txBox="1"/>
          <p:nvPr/>
        </p:nvSpPr>
        <p:spPr>
          <a:xfrm>
            <a:off x="3050825" y="2451900"/>
            <a:ext cx="30000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Time-split SDF (DCNV active)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physics_radiation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physics_surface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physics_PBL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physics_SCNV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b="1" i="1" lang="en" sz="1000">
                <a:solidFill>
                  <a:schemeClr val="dk1"/>
                </a:solidFill>
              </a:rPr>
              <a:t>ccpp_suite_simulator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physics_DCNV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physics_MP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physics_…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b="1" i="1" lang="en" sz="1000">
                <a:solidFill>
                  <a:schemeClr val="dk1"/>
                </a:solidFill>
              </a:rPr>
              <a:t>ccpp_suite_simulator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/>
          </a:p>
        </p:txBody>
      </p:sp>
      <p:sp>
        <p:nvSpPr>
          <p:cNvPr id="299" name="Google Shape;299;p44"/>
          <p:cNvSpPr txBox="1"/>
          <p:nvPr/>
        </p:nvSpPr>
        <p:spPr>
          <a:xfrm>
            <a:off x="6050825" y="2451900"/>
            <a:ext cx="30000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T</a:t>
            </a:r>
            <a:r>
              <a:rPr b="1" lang="en" sz="1000">
                <a:solidFill>
                  <a:schemeClr val="dk1"/>
                </a:solidFill>
              </a:rPr>
              <a:t>ime-split SDF (surface and DCNV active)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physics_radiation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b="1" i="1" lang="en" sz="1000">
                <a:solidFill>
                  <a:schemeClr val="dk1"/>
                </a:solidFill>
              </a:rPr>
              <a:t>ccpp_suite_simulator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physics_surface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physics_PBL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physics_SCNV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b="1" i="1" lang="en" sz="1000">
                <a:solidFill>
                  <a:schemeClr val="dk1"/>
                </a:solidFill>
              </a:rPr>
              <a:t>ccpp_suite_simulator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physics_DCNV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physics_MP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i="1" lang="en" sz="1000">
                <a:solidFill>
                  <a:schemeClr val="dk1"/>
                </a:solidFill>
              </a:rPr>
              <a:t>physics_…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&lt;scheme&gt;</a:t>
            </a:r>
            <a:r>
              <a:rPr b="1" i="1" lang="en" sz="1000">
                <a:solidFill>
                  <a:schemeClr val="dk1"/>
                </a:solidFill>
              </a:rPr>
              <a:t>ccpp_suite_simulator</a:t>
            </a:r>
            <a:r>
              <a:rPr lang="en" sz="1000">
                <a:solidFill>
                  <a:schemeClr val="dk1"/>
                </a:solidFill>
              </a:rPr>
              <a:t>&lt;/scheme&gt;</a:t>
            </a:r>
            <a:endParaRPr/>
          </a:p>
        </p:txBody>
      </p:sp>
      <p:sp>
        <p:nvSpPr>
          <p:cNvPr id="300" name="Google Shape;300;p44"/>
          <p:cNvSpPr txBox="1"/>
          <p:nvPr/>
        </p:nvSpPr>
        <p:spPr>
          <a:xfrm>
            <a:off x="112775" y="4443400"/>
            <a:ext cx="30354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SDF for ALL configurations!</a:t>
            </a:r>
            <a:endParaRPr/>
          </a:p>
        </p:txBody>
      </p:sp>
      <p:sp>
        <p:nvSpPr>
          <p:cNvPr id="301" name="Google Shape;301;p44"/>
          <p:cNvSpPr txBox="1"/>
          <p:nvPr/>
        </p:nvSpPr>
        <p:spPr>
          <a:xfrm>
            <a:off x="3477875" y="4737600"/>
            <a:ext cx="51858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build a SDF with CSS calls between “active” schemes</a:t>
            </a:r>
            <a:endParaRPr/>
          </a:p>
        </p:txBody>
      </p:sp>
      <p:cxnSp>
        <p:nvCxnSpPr>
          <p:cNvPr id="302" name="Google Shape;302;p44"/>
          <p:cNvCxnSpPr>
            <a:stCxn id="300" idx="0"/>
            <a:endCxn id="297" idx="2"/>
          </p:cNvCxnSpPr>
          <p:nvPr/>
        </p:nvCxnSpPr>
        <p:spPr>
          <a:xfrm rot="10800000">
            <a:off x="1630475" y="4383700"/>
            <a:ext cx="0" cy="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CCPP Suite Simulator</a:t>
            </a:r>
            <a:endParaRPr/>
          </a:p>
        </p:txBody>
      </p:sp>
      <p:sp>
        <p:nvSpPr>
          <p:cNvPr id="308" name="Google Shape;308;p45"/>
          <p:cNvSpPr txBox="1"/>
          <p:nvPr>
            <p:ph idx="1" type="body"/>
          </p:nvPr>
        </p:nvSpPr>
        <p:spPr>
          <a:xfrm>
            <a:off x="148175" y="536200"/>
            <a:ext cx="88053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9" name="Google Shape;309;p45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 thing not discussed yet is the </a:t>
            </a:r>
            <a:r>
              <a:rPr b="1" i="1" lang="en"/>
              <a:t>data for the CSS</a:t>
            </a:r>
            <a:r>
              <a:rPr lang="en"/>
              <a:t>…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spirit of the CSS is to help understand the behavior of the “</a:t>
            </a:r>
            <a:r>
              <a:rPr b="1" i="1" lang="en"/>
              <a:t>active</a:t>
            </a:r>
            <a:r>
              <a:rPr lang="en"/>
              <a:t>” scheme(s), but this is only useful if your </a:t>
            </a:r>
            <a:r>
              <a:rPr b="1" i="1" lang="en"/>
              <a:t>simulated</a:t>
            </a:r>
            <a:r>
              <a:rPr b="1" i="1" lang="en"/>
              <a:t> data is sensible for your application</a:t>
            </a:r>
            <a:r>
              <a:rPr lang="en"/>
              <a:t>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Provided with the CCPP SCM are scripts to create simulated tendencies for use in the CSS. </a:t>
            </a:r>
            <a:endParaRPr/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One to extract the physics tendencies from SCM output at a given time (constant 1D).</a:t>
            </a:r>
            <a:endParaRPr sz="1700"/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Another to create a temporally varying tendencies, which are interpolated by the CSS.</a:t>
            </a:r>
            <a:endParaRPr sz="17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CSS can be “extended” to </a:t>
            </a:r>
            <a:r>
              <a:rPr lang="en"/>
              <a:t>accommodate</a:t>
            </a:r>
            <a:r>
              <a:rPr lang="en"/>
              <a:t> data of any dimensionality.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CCPP Suite Simulator (summary)</a:t>
            </a:r>
            <a:endParaRPr/>
          </a:p>
        </p:txBody>
      </p:sp>
      <p:sp>
        <p:nvSpPr>
          <p:cNvPr id="315" name="Google Shape;315;p46"/>
          <p:cNvSpPr txBox="1"/>
          <p:nvPr>
            <p:ph idx="1" type="body"/>
          </p:nvPr>
        </p:nvSpPr>
        <p:spPr>
          <a:xfrm>
            <a:off x="148175" y="536200"/>
            <a:ext cx="88053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6" name="Google Shape;316;p46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CSS provides users with the ability to turn off physics parameterizations and replace them with prescribed forcing. This allows developers to explore and understand </a:t>
            </a:r>
            <a:r>
              <a:rPr b="1" i="1" lang="en"/>
              <a:t>how physics innovations impact individual physical processes</a:t>
            </a:r>
            <a:r>
              <a:rPr lang="en"/>
              <a:t>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 </a:t>
            </a:r>
            <a:r>
              <a:rPr b="1" i="1" lang="en"/>
              <a:t>hurdle is creating data</a:t>
            </a:r>
            <a:r>
              <a:rPr lang="en"/>
              <a:t> to use in the CSS.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Looking forward… in the future it may be </a:t>
            </a:r>
            <a:r>
              <a:rPr b="1" i="1" lang="en"/>
              <a:t>possible for the </a:t>
            </a:r>
            <a:r>
              <a:rPr b="1" i="1" lang="en"/>
              <a:t>CCPP framework</a:t>
            </a:r>
            <a:r>
              <a:rPr lang="en"/>
              <a:t>, the infrastructure that connects the CCPP-physics to the CCPP-SCM, to handle the evolution of the internal physics state, which would greatly simplify this scheme.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22" name="Google Shape;322;p47"/>
          <p:cNvSpPr txBox="1"/>
          <p:nvPr>
            <p:ph idx="1" type="body"/>
          </p:nvPr>
        </p:nvSpPr>
        <p:spPr>
          <a:xfrm>
            <a:off x="148175" y="536200"/>
            <a:ext cx="88053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3" name="Google Shape;323;p47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presented two</a:t>
            </a:r>
            <a:r>
              <a:rPr lang="en"/>
              <a:t> new tools aimed at facilitating hierarchical physics development within the CCPP and the UFS.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UFS-replay in the CCPP-SCM allows users to explore physics schemes deeper, easier, and faster than before. Also, it allows developers the opportunity to get a sense of how there innovations will behave </a:t>
            </a:r>
            <a:r>
              <a:rPr lang="en"/>
              <a:t>in the fully coupled three dimensional system.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CCPP Suite Simulator provides a way for a greater process-level understanding by allowing developers to isolate inter-physics scheme coupling.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UFS-replay is currently available, and documented, in the authoritative</a:t>
            </a:r>
            <a:r>
              <a:rPr lang="en" u="sng">
                <a:solidFill>
                  <a:schemeClr val="hlink"/>
                </a:solidFill>
                <a:hlinkClick r:id="rId3"/>
              </a:rPr>
              <a:t> CCPP-SCM </a:t>
            </a:r>
            <a:r>
              <a:rPr lang="en" u="sng">
                <a:solidFill>
                  <a:schemeClr val="hlink"/>
                </a:solidFill>
                <a:hlinkClick r:id="rId4"/>
              </a:rPr>
              <a:t>repository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CCPP Suite Simulator will be made available in the coming weeks. Stay tuned!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CCPP Single Column Model </a:t>
            </a:r>
            <a:endParaRPr/>
          </a:p>
        </p:txBody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48175" y="564425"/>
            <a:ext cx="85428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The Common Community Physics Package, together with the CCPP Single Column Model,</a:t>
            </a:r>
            <a:r>
              <a:rPr lang="en" sz="1600"/>
              <a:t> </a:t>
            </a:r>
            <a:r>
              <a:rPr lang="en" sz="1600"/>
              <a:t>enables the</a:t>
            </a:r>
            <a:r>
              <a:rPr lang="en" sz="1600"/>
              <a:t> </a:t>
            </a:r>
            <a:r>
              <a:rPr b="1" i="1" lang="en" sz="1600"/>
              <a:t>incremental transition of physics development</a:t>
            </a:r>
            <a:r>
              <a:rPr lang="en" sz="1600"/>
              <a:t> within </a:t>
            </a:r>
            <a:r>
              <a:rPr lang="en" sz="1600"/>
              <a:t>Unified Forecast System </a:t>
            </a:r>
            <a:r>
              <a:rPr lang="en" sz="1600"/>
              <a:t>(UFS/FV3).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The CCPP SCM uses </a:t>
            </a:r>
            <a:r>
              <a:rPr lang="en" sz="1600"/>
              <a:t>the same physics configurations as the UFS, which facilitates development targeted for UFS applications.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             </a:t>
            </a:r>
            <a:r>
              <a:rPr i="1" lang="en" sz="1600"/>
              <a:t>*The DTC maintains the CCPP-SCM alongside the UFS.</a:t>
            </a:r>
            <a:endParaRPr i="1"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195" name="Google Shape;1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38" y="1447585"/>
            <a:ext cx="4454076" cy="24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CCPP Single Column Model </a:t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The CCPP-SCM provides much of </a:t>
            </a:r>
            <a:r>
              <a:rPr lang="en" sz="1600"/>
              <a:t>the</a:t>
            </a:r>
            <a:r>
              <a:rPr lang="en" sz="1600"/>
              <a:t> infrastructure to facilitate physics development from inception to operations. Which is great, but…</a:t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Data from field campaigns are used to derive forcing datasets that are then used to drive the CCPP-SCM. </a:t>
            </a:r>
            <a:r>
              <a:rPr b="1" i="1" lang="en" sz="1600"/>
              <a:t>Excellent for model validation, but limited in coverage</a:t>
            </a:r>
            <a:r>
              <a:rPr i="1" lang="en" sz="1600"/>
              <a:t>.</a:t>
            </a:r>
            <a:endParaRPr i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With the CCPP-SCM we removed the feedback between the physics and dynamical core, but we still have a </a:t>
            </a:r>
            <a:r>
              <a:rPr b="1" i="1" lang="en" sz="1600"/>
              <a:t>gap in the hierarchy</a:t>
            </a:r>
            <a:r>
              <a:rPr lang="en" sz="1600"/>
              <a:t> when it comes to understanding how changes to </a:t>
            </a:r>
            <a:r>
              <a:rPr lang="en" sz="1600"/>
              <a:t>individual parameterizations </a:t>
            </a:r>
            <a:r>
              <a:rPr lang="en" sz="1600"/>
              <a:t>behave in isolation, or </a:t>
            </a:r>
            <a:r>
              <a:rPr b="1" i="1" lang="en" sz="1600"/>
              <a:t>interact with other parameterizations</a:t>
            </a:r>
            <a:r>
              <a:rPr lang="en" sz="1600"/>
              <a:t>.</a:t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UFS replay</a:t>
            </a:r>
            <a:endParaRPr/>
          </a:p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Using standard UFS output we can derive the large-scale forcing terms from the state variables to drive the CCPP-SCM.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gives us a sense of how physics innovations will behave with the same forcings as in the three-dimensional FV3, without the computational burden.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</p:txBody>
      </p:sp>
      <p:pic>
        <p:nvPicPr>
          <p:cNvPr id="208" name="Google Shape;20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538" y="1447585"/>
            <a:ext cx="4454076" cy="245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6"/>
          <p:cNvSpPr/>
          <p:nvPr/>
        </p:nvSpPr>
        <p:spPr>
          <a:xfrm>
            <a:off x="148175" y="2149913"/>
            <a:ext cx="1934100" cy="225300"/>
          </a:xfrm>
          <a:prstGeom prst="roundRect">
            <a:avLst>
              <a:gd fmla="val 16667" name="adj"/>
            </a:avLst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S(T, qv, u, v) → dS(T, qv, u, v)/dt 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6"/>
          <p:cNvSpPr/>
          <p:nvPr/>
        </p:nvSpPr>
        <p:spPr>
          <a:xfrm>
            <a:off x="148175" y="1447563"/>
            <a:ext cx="1934100" cy="225300"/>
          </a:xfrm>
          <a:prstGeom prst="roundRect">
            <a:avLst>
              <a:gd fmla="val 16667" name="adj"/>
            </a:avLst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900"/>
              <a:t>UFS </a:t>
            </a:r>
            <a:endParaRPr b="1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36"/>
          <p:cNvCxnSpPr/>
          <p:nvPr/>
        </p:nvCxnSpPr>
        <p:spPr>
          <a:xfrm>
            <a:off x="2144900" y="1192400"/>
            <a:ext cx="0" cy="27939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6"/>
          <p:cNvCxnSpPr>
            <a:stCxn id="209" idx="3"/>
          </p:cNvCxnSpPr>
          <p:nvPr/>
        </p:nvCxnSpPr>
        <p:spPr>
          <a:xfrm>
            <a:off x="2082275" y="2262563"/>
            <a:ext cx="676500" cy="24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3" name="Google Shape;213;p36"/>
          <p:cNvCxnSpPr>
            <a:stCxn id="210" idx="2"/>
            <a:endCxn id="209" idx="0"/>
          </p:cNvCxnSpPr>
          <p:nvPr/>
        </p:nvCxnSpPr>
        <p:spPr>
          <a:xfrm>
            <a:off x="1115225" y="1672863"/>
            <a:ext cx="0" cy="4770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4" name="Google Shape;214;p36"/>
          <p:cNvSpPr/>
          <p:nvPr/>
        </p:nvSpPr>
        <p:spPr>
          <a:xfrm>
            <a:off x="98775" y="1883825"/>
            <a:ext cx="2660100" cy="755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UFS replay</a:t>
            </a:r>
            <a:endParaRPr/>
          </a:p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well does SCM with UFS-replay reproduce the state of the UFS?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Mean differences (solid line) and variance (dashed lines) for an </a:t>
            </a:r>
            <a:r>
              <a:rPr b="1" i="1" lang="en" sz="1600"/>
              <a:t>ensemble of SCM replay columns </a:t>
            </a:r>
            <a:r>
              <a:rPr lang="en" sz="1600"/>
              <a:t>using 6-hourly UFS output (left) and using 1-hourly UFS output (right).</a:t>
            </a:r>
            <a:endParaRPr sz="1600"/>
          </a:p>
        </p:txBody>
      </p:sp>
      <p:pic>
        <p:nvPicPr>
          <p:cNvPr id="221" name="Google Shape;221;p37"/>
          <p:cNvPicPr preferRelativeResize="0"/>
          <p:nvPr/>
        </p:nvPicPr>
        <p:blipFill rotWithShape="1">
          <a:blip r:embed="rId3">
            <a:alphaModFix/>
          </a:blip>
          <a:srcRect b="0" l="0" r="0" t="8709"/>
          <a:stretch/>
        </p:blipFill>
        <p:spPr>
          <a:xfrm>
            <a:off x="585600" y="858200"/>
            <a:ext cx="3411100" cy="311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7"/>
          <p:cNvPicPr preferRelativeResize="0"/>
          <p:nvPr/>
        </p:nvPicPr>
        <p:blipFill rotWithShape="1">
          <a:blip r:embed="rId4">
            <a:alphaModFix/>
          </a:blip>
          <a:srcRect b="4677" l="5022" r="7165" t="8705"/>
          <a:stretch/>
        </p:blipFill>
        <p:spPr>
          <a:xfrm>
            <a:off x="4698325" y="858189"/>
            <a:ext cx="3029876" cy="298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/>
        </p:nvSpPr>
        <p:spPr>
          <a:xfrm>
            <a:off x="5331600" y="4848300"/>
            <a:ext cx="38124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UFS RT (c192) i</a:t>
            </a:r>
            <a:r>
              <a:rPr i="1" lang="en" sz="1200">
                <a:solidFill>
                  <a:srgbClr val="000000"/>
                </a:solidFill>
              </a:rPr>
              <a:t>nitialized @ 03/22/2021 dtp=dtf=360s</a:t>
            </a:r>
            <a:endParaRPr i="1" sz="1200">
              <a:solidFill>
                <a:srgbClr val="000000"/>
              </a:solidFill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5246925" y="4479000"/>
            <a:ext cx="353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</a:rPr>
              <a:t>Ensemble of SCM points [300</a:t>
            </a:r>
            <a:r>
              <a:rPr baseline="30000" i="1" lang="en" sz="1200">
                <a:solidFill>
                  <a:schemeClr val="dk1"/>
                </a:solidFill>
              </a:rPr>
              <a:t>o </a:t>
            </a:r>
            <a:r>
              <a:rPr i="1" lang="en" sz="1200">
                <a:solidFill>
                  <a:schemeClr val="dk1"/>
                </a:solidFill>
              </a:rPr>
              <a:t>- 320</a:t>
            </a:r>
            <a:r>
              <a:rPr baseline="30000" i="1" lang="en" sz="1200">
                <a:solidFill>
                  <a:schemeClr val="dk1"/>
                </a:solidFill>
              </a:rPr>
              <a:t>o</a:t>
            </a:r>
            <a:r>
              <a:rPr i="1" lang="en" sz="1200">
                <a:solidFill>
                  <a:schemeClr val="dk1"/>
                </a:solidFill>
              </a:rPr>
              <a:t> , 30</a:t>
            </a:r>
            <a:r>
              <a:rPr baseline="30000" i="1" lang="en" sz="1200">
                <a:solidFill>
                  <a:schemeClr val="dk1"/>
                </a:solidFill>
              </a:rPr>
              <a:t>o </a:t>
            </a:r>
            <a:r>
              <a:rPr i="1" lang="en" sz="1200">
                <a:solidFill>
                  <a:schemeClr val="dk1"/>
                </a:solidFill>
              </a:rPr>
              <a:t>- 40</a:t>
            </a:r>
            <a:r>
              <a:rPr baseline="30000" i="1" lang="en" sz="1200">
                <a:solidFill>
                  <a:schemeClr val="dk1"/>
                </a:solidFill>
              </a:rPr>
              <a:t>o</a:t>
            </a:r>
            <a:r>
              <a:rPr i="1" lang="en" sz="1200">
                <a:solidFill>
                  <a:schemeClr val="dk1"/>
                </a:solidFill>
              </a:rPr>
              <a:t>]</a:t>
            </a:r>
            <a:endParaRPr i="1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UFS replay</a:t>
            </a:r>
            <a:endParaRPr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well does SCM with UFS-replay reproduce the state of the UFS?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Ensemble of SCM replay columns (blue) and UFS output (black) </a:t>
            </a:r>
            <a:r>
              <a:rPr lang="en" sz="1600"/>
              <a:t>for an </a:t>
            </a:r>
            <a:r>
              <a:rPr b="1" i="1" lang="en" sz="1600"/>
              <a:t>ensemble of SCM replay columns </a:t>
            </a:r>
            <a:r>
              <a:rPr lang="en" sz="1600"/>
              <a:t>using </a:t>
            </a:r>
            <a:r>
              <a:rPr lang="en" sz="1600"/>
              <a:t>6-hourly </a:t>
            </a:r>
            <a:r>
              <a:rPr lang="en" sz="1600"/>
              <a:t>UFS output (left) and using 1-hourly UFS output (right)</a:t>
            </a:r>
            <a:endParaRPr sz="1600"/>
          </a:p>
        </p:txBody>
      </p:sp>
      <p:sp>
        <p:nvSpPr>
          <p:cNvPr id="231" name="Google Shape;231;p38"/>
          <p:cNvSpPr txBox="1"/>
          <p:nvPr/>
        </p:nvSpPr>
        <p:spPr>
          <a:xfrm>
            <a:off x="5331600" y="4848300"/>
            <a:ext cx="38124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UFS RT (c192) i</a:t>
            </a:r>
            <a:r>
              <a:rPr i="1" lang="en" sz="1200">
                <a:solidFill>
                  <a:srgbClr val="000000"/>
                </a:solidFill>
              </a:rPr>
              <a:t>nitialized @ 03/22/2021 dtp=dtf=360s</a:t>
            </a:r>
            <a:endParaRPr i="1" sz="1200">
              <a:solidFill>
                <a:srgbClr val="000000"/>
              </a:solidFill>
            </a:endParaRPr>
          </a:p>
        </p:txBody>
      </p:sp>
      <p:pic>
        <p:nvPicPr>
          <p:cNvPr id="232" name="Google Shape;23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7675"/>
            <a:ext cx="4762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400" y="884800"/>
            <a:ext cx="4572075" cy="27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8"/>
          <p:cNvSpPr txBox="1"/>
          <p:nvPr/>
        </p:nvSpPr>
        <p:spPr>
          <a:xfrm>
            <a:off x="5246925" y="4479000"/>
            <a:ext cx="353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</a:rPr>
              <a:t>Ensemble of SCM points [300</a:t>
            </a:r>
            <a:r>
              <a:rPr baseline="30000" i="1" lang="en" sz="1200">
                <a:solidFill>
                  <a:schemeClr val="dk1"/>
                </a:solidFill>
              </a:rPr>
              <a:t>o </a:t>
            </a:r>
            <a:r>
              <a:rPr i="1" lang="en" sz="1200">
                <a:solidFill>
                  <a:schemeClr val="dk1"/>
                </a:solidFill>
              </a:rPr>
              <a:t>- 320</a:t>
            </a:r>
            <a:r>
              <a:rPr baseline="30000" i="1" lang="en" sz="1200">
                <a:solidFill>
                  <a:schemeClr val="dk1"/>
                </a:solidFill>
              </a:rPr>
              <a:t>o</a:t>
            </a:r>
            <a:r>
              <a:rPr i="1" lang="en" sz="1200">
                <a:solidFill>
                  <a:schemeClr val="dk1"/>
                </a:solidFill>
              </a:rPr>
              <a:t> , 30</a:t>
            </a:r>
            <a:r>
              <a:rPr baseline="30000" i="1" lang="en" sz="1200">
                <a:solidFill>
                  <a:schemeClr val="dk1"/>
                </a:solidFill>
              </a:rPr>
              <a:t>o </a:t>
            </a:r>
            <a:r>
              <a:rPr i="1" lang="en" sz="1200">
                <a:solidFill>
                  <a:schemeClr val="dk1"/>
                </a:solidFill>
              </a:rPr>
              <a:t>- 40</a:t>
            </a:r>
            <a:r>
              <a:rPr baseline="30000" i="1" lang="en" sz="1200">
                <a:solidFill>
                  <a:schemeClr val="dk1"/>
                </a:solidFill>
              </a:rPr>
              <a:t>o</a:t>
            </a:r>
            <a:r>
              <a:rPr i="1" lang="en" sz="1200">
                <a:solidFill>
                  <a:schemeClr val="dk1"/>
                </a:solidFill>
              </a:rPr>
              <a:t>]</a:t>
            </a:r>
            <a:endParaRPr i="1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UFS replay (example)</a:t>
            </a:r>
            <a:endParaRPr/>
          </a:p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tool can close a loop in the UFS modeling </a:t>
            </a:r>
            <a:r>
              <a:rPr lang="en"/>
              <a:t>hierarchy, allowing developers to glean if </a:t>
            </a:r>
            <a:r>
              <a:rPr lang="en"/>
              <a:t>the</a:t>
            </a:r>
            <a:r>
              <a:rPr lang="en"/>
              <a:t>ir innovations behave as expected in the fully coupled model, but offline.</a:t>
            </a:r>
            <a:endParaRPr sz="1600"/>
          </a:p>
        </p:txBody>
      </p:sp>
      <p:pic>
        <p:nvPicPr>
          <p:cNvPr id="241" name="Google Shape;241;p39"/>
          <p:cNvPicPr preferRelativeResize="0"/>
          <p:nvPr/>
        </p:nvPicPr>
        <p:blipFill rotWithShape="1">
          <a:blip r:embed="rId3">
            <a:alphaModFix/>
          </a:blip>
          <a:srcRect b="3413" l="0" r="51290" t="154"/>
          <a:stretch/>
        </p:blipFill>
        <p:spPr>
          <a:xfrm>
            <a:off x="2892750" y="1365050"/>
            <a:ext cx="1813301" cy="145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9"/>
          <p:cNvPicPr preferRelativeResize="0"/>
          <p:nvPr/>
        </p:nvPicPr>
        <p:blipFill rotWithShape="1">
          <a:blip r:embed="rId4">
            <a:alphaModFix/>
          </a:blip>
          <a:srcRect b="0" l="0" r="51290" t="0"/>
          <a:stretch/>
        </p:blipFill>
        <p:spPr>
          <a:xfrm>
            <a:off x="2892750" y="3047950"/>
            <a:ext cx="1813300" cy="1555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39"/>
          <p:cNvCxnSpPr/>
          <p:nvPr/>
        </p:nvCxnSpPr>
        <p:spPr>
          <a:xfrm flipH="1" rot="10800000">
            <a:off x="2772825" y="1696650"/>
            <a:ext cx="1755300" cy="249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4" name="Google Shape;244;p39"/>
          <p:cNvCxnSpPr/>
          <p:nvPr/>
        </p:nvCxnSpPr>
        <p:spPr>
          <a:xfrm>
            <a:off x="2751675" y="2652900"/>
            <a:ext cx="1693200" cy="7056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5" name="Google Shape;245;p39"/>
          <p:cNvSpPr txBox="1"/>
          <p:nvPr/>
        </p:nvSpPr>
        <p:spPr>
          <a:xfrm>
            <a:off x="3096600" y="4676375"/>
            <a:ext cx="177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 Mlawer @ AER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85350" y="1298225"/>
            <a:ext cx="2807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RRTMG has a known warm bias in the upper stratosphere</a:t>
            </a:r>
            <a:r>
              <a:rPr lang="en"/>
              <a:t>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lower-mesosphere.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RRTMGP uses more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up-to-date spectroscopy,  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yielding lower errors in the upper-atmosphere shortwave heating-rate profiles.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reference here are high spectral resolution line-by-line calculations for </a:t>
            </a:r>
            <a:r>
              <a:rPr b="0" i="0" lang="en" sz="1400" u="sng" cap="none" strike="noStrike">
                <a:solidFill>
                  <a:srgbClr val="1A658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52 RFMIP profiles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9"/>
          <p:cNvSpPr txBox="1"/>
          <p:nvPr/>
        </p:nvSpPr>
        <p:spPr>
          <a:xfrm>
            <a:off x="3570225" y="2267975"/>
            <a:ext cx="91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RRTMG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9"/>
          <p:cNvSpPr txBox="1"/>
          <p:nvPr/>
        </p:nvSpPr>
        <p:spPr>
          <a:xfrm>
            <a:off x="3570225" y="3971525"/>
            <a:ext cx="12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RRTMGP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6">
            <a:alphaModFix/>
          </a:blip>
          <a:srcRect b="4421" l="48724" r="8045" t="9888"/>
          <a:stretch/>
        </p:blipFill>
        <p:spPr>
          <a:xfrm>
            <a:off x="7356275" y="1495325"/>
            <a:ext cx="1142974" cy="30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9"/>
          <p:cNvSpPr txBox="1"/>
          <p:nvPr/>
        </p:nvSpPr>
        <p:spPr>
          <a:xfrm>
            <a:off x="4942113" y="1406087"/>
            <a:ext cx="2460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an ensemble of UFS-replay SCM columns, we observe that the </a:t>
            </a:r>
            <a:r>
              <a:rPr b="0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RRTMGP heating rates (red)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upper atmosphere are considerably lower than </a:t>
            </a: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RRTMG (blue).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9"/>
          <p:cNvSpPr txBox="1"/>
          <p:nvPr/>
        </p:nvSpPr>
        <p:spPr>
          <a:xfrm>
            <a:off x="5246925" y="4479000"/>
            <a:ext cx="353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dk1"/>
                </a:solidFill>
              </a:rPr>
              <a:t>Ensemble of SCM points [300</a:t>
            </a:r>
            <a:r>
              <a:rPr baseline="30000" i="1" lang="en" sz="1200">
                <a:solidFill>
                  <a:schemeClr val="dk1"/>
                </a:solidFill>
              </a:rPr>
              <a:t>o </a:t>
            </a:r>
            <a:r>
              <a:rPr i="1" lang="en" sz="1200">
                <a:solidFill>
                  <a:schemeClr val="dk1"/>
                </a:solidFill>
              </a:rPr>
              <a:t>- 320</a:t>
            </a:r>
            <a:r>
              <a:rPr baseline="30000" i="1" lang="en" sz="1200">
                <a:solidFill>
                  <a:schemeClr val="dk1"/>
                </a:solidFill>
              </a:rPr>
              <a:t>o</a:t>
            </a:r>
            <a:r>
              <a:rPr i="1" lang="en" sz="1200">
                <a:solidFill>
                  <a:schemeClr val="dk1"/>
                </a:solidFill>
              </a:rPr>
              <a:t> , 30</a:t>
            </a:r>
            <a:r>
              <a:rPr baseline="30000" i="1" lang="en" sz="1200">
                <a:solidFill>
                  <a:schemeClr val="dk1"/>
                </a:solidFill>
              </a:rPr>
              <a:t>o </a:t>
            </a:r>
            <a:r>
              <a:rPr i="1" lang="en" sz="1200">
                <a:solidFill>
                  <a:schemeClr val="dk1"/>
                </a:solidFill>
              </a:rPr>
              <a:t>- 40</a:t>
            </a:r>
            <a:r>
              <a:rPr baseline="30000" i="1" lang="en" sz="1200">
                <a:solidFill>
                  <a:schemeClr val="dk1"/>
                </a:solidFill>
              </a:rPr>
              <a:t>o</a:t>
            </a:r>
            <a:r>
              <a:rPr i="1" lang="en" sz="1200">
                <a:solidFill>
                  <a:schemeClr val="dk1"/>
                </a:solidFill>
              </a:rPr>
              <a:t>]</a:t>
            </a:r>
            <a:endParaRPr i="1" sz="1200"/>
          </a:p>
        </p:txBody>
      </p:sp>
      <p:sp>
        <p:nvSpPr>
          <p:cNvPr id="252" name="Google Shape;252;p39"/>
          <p:cNvSpPr txBox="1"/>
          <p:nvPr/>
        </p:nvSpPr>
        <p:spPr>
          <a:xfrm>
            <a:off x="5331600" y="4848300"/>
            <a:ext cx="38124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UFS RT (c192) i</a:t>
            </a:r>
            <a:r>
              <a:rPr i="1" lang="en" sz="1200">
                <a:solidFill>
                  <a:srgbClr val="000000"/>
                </a:solidFill>
              </a:rPr>
              <a:t>nitialized @ 03/22/2021 dtp=dtf=360s</a:t>
            </a:r>
            <a:endParaRPr i="1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Replaying UFS columns in the CCPP-SCM allows scientists/developers a quick an </a:t>
            </a:r>
            <a:r>
              <a:rPr b="1" i="1" lang="en"/>
              <a:t>easy way to develop their parameterizations offline</a:t>
            </a:r>
            <a:r>
              <a:rPr lang="en"/>
              <a:t>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always with the CCPP-SCM, we can test physics innovations without feedback to the dynamical core, but now we can extend that to </a:t>
            </a:r>
            <a:r>
              <a:rPr b="1" i="1" lang="en"/>
              <a:t>“ with UFS-replay we can explore the physics response to the same dynamical large-scale forcing used in the 3D model, but without the physics coupling back to the dycore.”</a:t>
            </a:r>
            <a:endParaRPr b="1"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UFS-replay closes some of the steps in the physics development hierarchy, but what about the </a:t>
            </a:r>
            <a:r>
              <a:rPr b="1" i="1" lang="en"/>
              <a:t>coupling between physics parameterizations</a:t>
            </a:r>
            <a:r>
              <a:rPr lang="en"/>
              <a:t>?</a:t>
            </a:r>
            <a:endParaRPr/>
          </a:p>
        </p:txBody>
      </p:sp>
      <p:sp>
        <p:nvSpPr>
          <p:cNvPr id="258" name="Google Shape;258;p40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UFS replay (summary)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/>
          <p:nvPr>
            <p:ph type="title"/>
          </p:nvPr>
        </p:nvSpPr>
        <p:spPr>
          <a:xfrm>
            <a:off x="148169" y="95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2700"/>
              <a:buFont typeface="Arial"/>
              <a:buNone/>
            </a:pPr>
            <a:r>
              <a:rPr lang="en"/>
              <a:t>CCPP Suite Simulator</a:t>
            </a:r>
            <a:endParaRPr/>
          </a:p>
        </p:txBody>
      </p:sp>
      <p:sp>
        <p:nvSpPr>
          <p:cNvPr id="264" name="Google Shape;264;p41"/>
          <p:cNvSpPr txBox="1"/>
          <p:nvPr>
            <p:ph idx="1" type="body"/>
          </p:nvPr>
        </p:nvSpPr>
        <p:spPr>
          <a:xfrm>
            <a:off x="148175" y="564425"/>
            <a:ext cx="8805300" cy="38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CCPP Suite Simulator (CSS) emulates the evolution of the internal physics state outlined in the Suite Definition File (SDF).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 process-split physics, all schemes </a:t>
            </a:r>
            <a:r>
              <a:rPr b="1" i="1" lang="en"/>
              <a:t>use same state</a:t>
            </a:r>
            <a:r>
              <a:rPr lang="en"/>
              <a:t> from dynamical core:</a:t>
            </a:r>
            <a:endParaRPr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 c</a:t>
            </a:r>
            <a:r>
              <a:rPr lang="en"/>
              <a:t>an aggregate their tendencies to advance the state.</a:t>
            </a:r>
            <a:endParaRPr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 time-split physics, each scheme </a:t>
            </a:r>
            <a:r>
              <a:rPr b="1" i="1" lang="en"/>
              <a:t>uses an updated internal physics state</a:t>
            </a:r>
            <a:r>
              <a:rPr lang="en"/>
              <a:t> modified by the upstream parameterizations</a:t>
            </a:r>
            <a:endParaRPr/>
          </a:p>
        </p:txBody>
      </p:sp>
      <p:pic>
        <p:nvPicPr>
          <p:cNvPr id="265" name="Google Shape;265;p41"/>
          <p:cNvPicPr preferRelativeResize="0"/>
          <p:nvPr/>
        </p:nvPicPr>
        <p:blipFill rotWithShape="1">
          <a:blip r:embed="rId3">
            <a:alphaModFix/>
          </a:blip>
          <a:srcRect b="0" l="0" r="21758" t="77441"/>
          <a:stretch/>
        </p:blipFill>
        <p:spPr>
          <a:xfrm>
            <a:off x="1335275" y="1285875"/>
            <a:ext cx="5737100" cy="90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5" y="2812813"/>
            <a:ext cx="6124575" cy="809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41"/>
          <p:cNvCxnSpPr>
            <a:stCxn id="266" idx="3"/>
            <a:endCxn id="268" idx="1"/>
          </p:cNvCxnSpPr>
          <p:nvPr/>
        </p:nvCxnSpPr>
        <p:spPr>
          <a:xfrm>
            <a:off x="6590050" y="3217625"/>
            <a:ext cx="4176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9" name="Google Shape;26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2375" y="2984150"/>
            <a:ext cx="1797854" cy="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DTC Colors">
      <a:dk1>
        <a:srgbClr val="000000"/>
      </a:dk1>
      <a:lt1>
        <a:srgbClr val="FFFFFF"/>
      </a:lt1>
      <a:dk2>
        <a:srgbClr val="0066B3"/>
      </a:dk2>
      <a:lt2>
        <a:srgbClr val="D3DCEC"/>
      </a:lt2>
      <a:accent1>
        <a:srgbClr val="0066B3"/>
      </a:accent1>
      <a:accent2>
        <a:srgbClr val="50BFBB"/>
      </a:accent2>
      <a:accent3>
        <a:srgbClr val="E1C720"/>
      </a:accent3>
      <a:accent4>
        <a:srgbClr val="D3DCEC"/>
      </a:accent4>
      <a:accent5>
        <a:srgbClr val="6C6C6C"/>
      </a:accent5>
      <a:accent6>
        <a:srgbClr val="9EA0A3"/>
      </a:accent6>
      <a:hlink>
        <a:srgbClr val="1A658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