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5"/>
  </p:notesMasterIdLst>
  <p:sldIdLst>
    <p:sldId id="256" r:id="rId2"/>
    <p:sldId id="266" r:id="rId3"/>
    <p:sldId id="316" r:id="rId4"/>
    <p:sldId id="322" r:id="rId5"/>
    <p:sldId id="321" r:id="rId6"/>
    <p:sldId id="317" r:id="rId7"/>
    <p:sldId id="315" r:id="rId8"/>
    <p:sldId id="312" r:id="rId9"/>
    <p:sldId id="313" r:id="rId10"/>
    <p:sldId id="318" r:id="rId11"/>
    <p:sldId id="319" r:id="rId12"/>
    <p:sldId id="320" r:id="rId13"/>
    <p:sldId id="311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Raleway" pitchFamily="2" charset="77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7"/>
    <p:restoredTop sz="94694"/>
  </p:normalViewPr>
  <p:slideViewPr>
    <p:cSldViewPr snapToGrid="0">
      <p:cViewPr varScale="1">
        <p:scale>
          <a:sx n="141" d="100"/>
          <a:sy n="141" d="100"/>
        </p:scale>
        <p:origin x="288" y="5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9" name="Google Shape;29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Google Shape;60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" name="Google Shape;73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4" name="Google Shape;74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">
    <p:bg>
      <p:bgPr>
        <a:solidFill>
          <a:schemeClr val="accent3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2" name="Google Shape;82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" name="Google Shape;12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-39449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61525" y="-40100"/>
            <a:ext cx="9377576" cy="52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056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6" r:id="rId5"/>
    <p:sldLayoutId id="2147483657" r:id="rId6"/>
    <p:sldLayoutId id="214748366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oml.noaa.gov/hurricane-modeling-prediction/" TargetMode="External"/><Relationship Id="rId2" Type="http://schemas.openxmlformats.org/officeDocument/2006/relationships/hyperlink" Target="https://storm.aoml.noaa.gov/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outdoor, wave, nature&#10;&#10;Description automatically generated">
            <a:extLst>
              <a:ext uri="{FF2B5EF4-FFF2-40B4-BE49-F238E27FC236}">
                <a16:creationId xmlns:a16="http://schemas.microsoft.com/office/drawing/2014/main" id="{922A1CA9-D402-0423-A25F-8C47225195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</a:blip>
          <a:stretch>
            <a:fillRect/>
          </a:stretch>
        </p:blipFill>
        <p:spPr>
          <a:xfrm>
            <a:off x="-273939" y="-110490"/>
            <a:ext cx="9856470" cy="9608820"/>
          </a:xfrm>
          <a:prstGeom prst="rect">
            <a:avLst/>
          </a:prstGeom>
        </p:spPr>
      </p:pic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656454"/>
          </a:xfrm>
          <a:prstGeom prst="rect">
            <a:avLst/>
          </a:prstGeom>
          <a:solidFill>
            <a:srgbClr val="00B050">
              <a:alpha val="5300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Moving Nest Features for HAFS</a:t>
            </a:r>
            <a:endParaRPr sz="3600" dirty="0"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727650" y="2243467"/>
            <a:ext cx="7688700" cy="1514717"/>
          </a:xfrm>
          <a:prstGeom prst="rect">
            <a:avLst/>
          </a:prstGeom>
          <a:solidFill>
            <a:srgbClr val="00B050">
              <a:alpha val="73000"/>
            </a:srgbClr>
          </a:solidFill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146050" indent="0">
              <a:buNone/>
            </a:pPr>
            <a:r>
              <a:rPr lang="en-US" sz="1600" b="1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William Ramstrom</a:t>
            </a:r>
            <a:r>
              <a:rPr lang="en-US" sz="1600" b="1" baseline="30000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1,2</a:t>
            </a:r>
            <a:r>
              <a:rPr lang="en-US" sz="1600" b="1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, </a:t>
            </a:r>
            <a:r>
              <a:rPr lang="en-US" sz="1600" b="1" dirty="0" err="1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Xuejin</a:t>
            </a:r>
            <a:r>
              <a:rPr lang="en-US" sz="1600" b="1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Zhang</a:t>
            </a:r>
            <a:r>
              <a:rPr lang="en-US" sz="1600" b="1" baseline="30000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sz="1600" b="1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, </a:t>
            </a:r>
            <a:r>
              <a:rPr lang="en-US" sz="1600" b="1" dirty="0" err="1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Sundararaman</a:t>
            </a:r>
            <a:r>
              <a:rPr lang="en-US" sz="1600" b="1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G. Gopalakrishnan</a:t>
            </a:r>
            <a:r>
              <a:rPr lang="en-US" sz="1600" b="1" baseline="30000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sz="1600" b="1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, </a:t>
            </a:r>
          </a:p>
          <a:p>
            <a:pPr marL="146050" indent="0">
              <a:buNone/>
            </a:pPr>
            <a:r>
              <a:rPr lang="en-US" sz="1600" b="1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Bin Liu</a:t>
            </a:r>
            <a:r>
              <a:rPr lang="en-US" sz="1600" b="1" baseline="30000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r>
              <a:rPr lang="en-US" sz="1600" b="1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, Zhan Zhang</a:t>
            </a:r>
            <a:r>
              <a:rPr lang="en-US" sz="1600" b="1" baseline="300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  <a:r>
              <a:rPr lang="en-US" sz="1600" b="1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, and Ghassan J. </a:t>
            </a:r>
            <a:r>
              <a:rPr lang="en-US" sz="1600" b="1" dirty="0" err="1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Alaka</a:t>
            </a:r>
            <a:r>
              <a:rPr lang="en-US" sz="1600" b="1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Jr.</a:t>
            </a:r>
            <a:r>
              <a:rPr lang="en-US" sz="1600" b="1" baseline="30000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  <a:p>
            <a:pPr marL="146050" indent="0">
              <a:buNone/>
            </a:pPr>
            <a:endParaRPr lang="en-US" b="1" baseline="30000" dirty="0">
              <a:solidFill>
                <a:schemeClr val="bg2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46050" indent="0">
              <a:buNone/>
            </a:pPr>
            <a:r>
              <a:rPr lang="en-US" baseline="30000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en-US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CIMAS, University of Miami, Miami, Florida</a:t>
            </a:r>
          </a:p>
          <a:p>
            <a:pPr marL="146050" indent="0">
              <a:buNone/>
            </a:pPr>
            <a:r>
              <a:rPr lang="en-US" baseline="30000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NOAA/AOML/HRD,</a:t>
            </a: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Miami, Florida</a:t>
            </a:r>
          </a:p>
          <a:p>
            <a:pPr marL="146050" indent="0">
              <a:buNone/>
            </a:pPr>
            <a:r>
              <a:rPr lang="en-US" baseline="30000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r>
              <a:rPr lang="en-US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dirty="0" err="1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Lynker</a:t>
            </a:r>
            <a:r>
              <a:rPr lang="en-US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at NOAA/NWS/NCEP/EMC</a:t>
            </a:r>
          </a:p>
          <a:p>
            <a:pPr marL="146050" indent="0">
              <a:buNone/>
            </a:pPr>
            <a:r>
              <a:rPr lang="en-US" baseline="30000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 </a:t>
            </a:r>
            <a:r>
              <a:rPr lang="en-US" dirty="0">
                <a:solidFill>
                  <a:schemeClr val="bg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NOAA/NWS/NCEP/EMC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grpSp>
        <p:nvGrpSpPr>
          <p:cNvPr id="3" name="Google Shape;56;p13">
            <a:extLst>
              <a:ext uri="{FF2B5EF4-FFF2-40B4-BE49-F238E27FC236}">
                <a16:creationId xmlns:a16="http://schemas.microsoft.com/office/drawing/2014/main" id="{7CB787F7-717A-B145-8167-493D484DB2AA}"/>
              </a:ext>
            </a:extLst>
          </p:cNvPr>
          <p:cNvGrpSpPr/>
          <p:nvPr/>
        </p:nvGrpSpPr>
        <p:grpSpPr>
          <a:xfrm>
            <a:off x="5400109" y="404249"/>
            <a:ext cx="3661700" cy="914401"/>
            <a:chOff x="2741575" y="-1"/>
            <a:chExt cx="3661700" cy="914401"/>
          </a:xfrm>
        </p:grpSpPr>
        <p:pic>
          <p:nvPicPr>
            <p:cNvPr id="4" name="Google Shape;57;p13">
              <a:extLst>
                <a:ext uri="{FF2B5EF4-FFF2-40B4-BE49-F238E27FC236}">
                  <a16:creationId xmlns:a16="http://schemas.microsoft.com/office/drawing/2014/main" id="{9507E954-3B38-8B34-EA5F-281E382A370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41575" y="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58;p13">
              <a:extLst>
                <a:ext uri="{FF2B5EF4-FFF2-40B4-BE49-F238E27FC236}">
                  <a16:creationId xmlns:a16="http://schemas.microsoft.com/office/drawing/2014/main" id="{71D2A3E8-7695-4ED2-5850-C2EA47665D7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55975" y="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59;p13">
              <a:extLst>
                <a:ext uri="{FF2B5EF4-FFF2-40B4-BE49-F238E27FC236}">
                  <a16:creationId xmlns:a16="http://schemas.microsoft.com/office/drawing/2014/main" id="{CE9CCA7D-4E09-2A37-1A46-BF4F9DFC60A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70384" y="-1"/>
              <a:ext cx="918482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60;p13">
              <a:extLst>
                <a:ext uri="{FF2B5EF4-FFF2-40B4-BE49-F238E27FC236}">
                  <a16:creationId xmlns:a16="http://schemas.microsoft.com/office/drawing/2014/main" id="{2F67E955-EA77-416D-C199-5CEFDA8C4B6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88875" y="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80E73E-1442-0F72-2DC5-6BA2EC3146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D7C18-8BA9-89FF-EC17-C660249F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HAFS Roadmap – 2023 Season and Future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5A7417-47C9-0D1D-A2AA-975A2DF712C4}"/>
              </a:ext>
            </a:extLst>
          </p:cNvPr>
          <p:cNvSpPr txBox="1"/>
          <p:nvPr/>
        </p:nvSpPr>
        <p:spPr>
          <a:xfrm>
            <a:off x="374904" y="1950823"/>
            <a:ext cx="2935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Accomplished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Storm-centered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Operational 2023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 configurations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Long Term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Basin-scale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Multi Storm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Refinement Ratios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Global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06F184-0BF2-973F-9CC9-75C53AD16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" t="17229" r="-632" b="10613"/>
          <a:stretch/>
        </p:blipFill>
        <p:spPr>
          <a:xfrm>
            <a:off x="3083719" y="1791971"/>
            <a:ext cx="5810250" cy="315468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2AC36-A0EE-AA6D-58F8-FC5943A68E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53546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20FAC-0B1B-FFB1-7978-29BCAA184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46729D-C20F-E3B7-181E-52AE660277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D8BBD4-2C4D-3439-30DB-FAD3AFD25901}"/>
              </a:ext>
            </a:extLst>
          </p:cNvPr>
          <p:cNvSpPr txBox="1"/>
          <p:nvPr/>
        </p:nvSpPr>
        <p:spPr>
          <a:xfrm>
            <a:off x="1042988" y="2128837"/>
            <a:ext cx="5657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AOML Hurricane Model Viewer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https://storm.aoml.noaa.gov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AOML’s Hurricane Modeling and Prediction Program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https://www.aoml.noaa.gov/hurricane-modeling-prediction/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304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6D71E-E061-084F-1544-6AECBD8D5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Extra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1BFB00-908A-25AA-B09C-90D0B93E4F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1888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ot, line, screenshot&#10;&#10;Description automatically generated">
            <a:extLst>
              <a:ext uri="{FF2B5EF4-FFF2-40B4-BE49-F238E27FC236}">
                <a16:creationId xmlns:a16="http://schemas.microsoft.com/office/drawing/2014/main" id="{B0F2CDA0-6FDC-EF55-BF06-A014B23EA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57" y="238125"/>
            <a:ext cx="3333750" cy="2333625"/>
          </a:xfrm>
          <a:prstGeom prst="rect">
            <a:avLst/>
          </a:prstGeom>
        </p:spPr>
      </p:pic>
      <p:pic>
        <p:nvPicPr>
          <p:cNvPr id="8" name="Picture 7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56396EC2-D05C-CBEB-8BB8-F8D1B576B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57" y="2809875"/>
            <a:ext cx="3333750" cy="2333625"/>
          </a:xfrm>
          <a:prstGeom prst="rect">
            <a:avLst/>
          </a:prstGeom>
        </p:spPr>
      </p:pic>
      <p:pic>
        <p:nvPicPr>
          <p:cNvPr id="10" name="Picture 9" descr="A picture containing text, line, plot, screenshot&#10;&#10;Description automatically generated">
            <a:extLst>
              <a:ext uri="{FF2B5EF4-FFF2-40B4-BE49-F238E27FC236}">
                <a16:creationId xmlns:a16="http://schemas.microsoft.com/office/drawing/2014/main" id="{2872FECF-1596-596E-B901-1DDE3E8DD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819" y="238125"/>
            <a:ext cx="3333750" cy="2333625"/>
          </a:xfrm>
          <a:prstGeom prst="rect">
            <a:avLst/>
          </a:prstGeom>
        </p:spPr>
      </p:pic>
      <p:pic>
        <p:nvPicPr>
          <p:cNvPr id="13" name="Picture 12" descr="A picture containing text, line, plot, screenshot&#10;&#10;Description automatically generated">
            <a:extLst>
              <a:ext uri="{FF2B5EF4-FFF2-40B4-BE49-F238E27FC236}">
                <a16:creationId xmlns:a16="http://schemas.microsoft.com/office/drawing/2014/main" id="{C1CEA004-25B6-E8FB-10E1-7EA11D7D1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819" y="2809875"/>
            <a:ext cx="3333750" cy="23336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823AD-66C7-26EA-518E-0F77E3D73F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4557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8441-70C7-FC67-83C2-BA316B3E8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Moving Nest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14746-CF8C-9FDC-A770-3764095D5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850" y="1853850"/>
            <a:ext cx="7688700" cy="2261100"/>
          </a:xfrm>
        </p:spPr>
        <p:txBody>
          <a:bodyPr>
            <a:normAutofit fontScale="92500"/>
          </a:bodyPr>
          <a:lstStyle/>
          <a:p>
            <a:pPr marL="146050" indent="0">
              <a:buNone/>
            </a:pPr>
            <a:r>
              <a:rPr lang="en-US" b="1" dirty="0"/>
              <a:t>Limits in Global Forecast Systems</a:t>
            </a:r>
          </a:p>
          <a:p>
            <a:r>
              <a:rPr lang="en-US" dirty="0"/>
              <a:t>Current global GFS resolution of 13 km </a:t>
            </a:r>
          </a:p>
          <a:p>
            <a:r>
              <a:rPr lang="en-US" dirty="0"/>
              <a:t>To accurately model hurricanes, we need 1-4km resolution to capture strong gradients in the storm core</a:t>
            </a:r>
          </a:p>
          <a:p>
            <a:r>
              <a:rPr lang="en-US" dirty="0"/>
              <a:t>Not feasible to run large/global domain at that resolution in operational timeframes</a:t>
            </a:r>
          </a:p>
          <a:p>
            <a:endParaRPr lang="en-US" dirty="0"/>
          </a:p>
          <a:p>
            <a:pPr marL="146050" indent="0">
              <a:buNone/>
            </a:pPr>
            <a:r>
              <a:rPr lang="en-US" b="1" dirty="0"/>
              <a:t>High Resolution Nesting</a:t>
            </a:r>
          </a:p>
          <a:p>
            <a:r>
              <a:rPr lang="en-US" dirty="0"/>
              <a:t>Storm-following nest to provide high resolution of tropical cyclones </a:t>
            </a:r>
          </a:p>
          <a:p>
            <a:r>
              <a:rPr lang="en-US" dirty="0"/>
              <a:t>Storm-centered regional, basin-scale regional, and global configurations supported</a:t>
            </a:r>
          </a:p>
          <a:p>
            <a:r>
              <a:rPr lang="en-US" dirty="0"/>
              <a:t>Storm-centric regional configuration for operational system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686B8-19C9-3DF7-56D5-E068BF28E9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43104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056E9-90D1-6807-D6EC-AA1A3A427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Moving Nest Implementation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3D798-7B08-FB32-387B-A8BC6D2B8B80}"/>
              </a:ext>
            </a:extLst>
          </p:cNvPr>
          <p:cNvSpPr txBox="1"/>
          <p:nvPr/>
        </p:nvSpPr>
        <p:spPr>
          <a:xfrm>
            <a:off x="729450" y="1996989"/>
            <a:ext cx="3842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Development Accomplishments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Began running operationally for NOAA June 27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6km regional parent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2km moving nest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 configurations in operations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Culmination of 4 years of development 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2B418F-E4BD-D271-11F6-5F6B6E86F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8" t="10068" r="23355" b="12327"/>
          <a:stretch/>
        </p:blipFill>
        <p:spPr>
          <a:xfrm>
            <a:off x="4916579" y="562753"/>
            <a:ext cx="4379821" cy="378464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32656-37DF-1097-E9DA-F9A48A42B3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1752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54B99-EB67-1D79-23AF-FE57E3CB9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Moving Nest Features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FE0F69-838C-19C4-7826-86BE351BDC86}"/>
              </a:ext>
            </a:extLst>
          </p:cNvPr>
          <p:cNvSpPr txBox="1"/>
          <p:nvPr/>
        </p:nvSpPr>
        <p:spPr>
          <a:xfrm>
            <a:off x="502920" y="1975104"/>
            <a:ext cx="456285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Accurate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Track 5-10% more accurate than HWRF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Max Wind Speed also 5-10% more accurate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Fast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Runtime Overhead 3%-7% compared to static nest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Scales with forward motion of storm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HWRF overhead is ~15-20%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Robust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2020-2022 retrospective testing, stress tests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Configurable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Enabled via 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namelist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options</a:t>
            </a:r>
          </a:p>
          <a:p>
            <a:endParaRPr lang="en-US" dirty="0"/>
          </a:p>
        </p:txBody>
      </p:sp>
      <p:pic>
        <p:nvPicPr>
          <p:cNvPr id="4" name="Picture 3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D054B418-5277-6448-4A00-DF1A25317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967" y="745445"/>
            <a:ext cx="2889250" cy="2022475"/>
          </a:xfrm>
          <a:prstGeom prst="rect">
            <a:avLst/>
          </a:prstGeom>
        </p:spPr>
      </p:pic>
      <p:pic>
        <p:nvPicPr>
          <p:cNvPr id="5" name="Picture 4" descr="A picture containing text, plot, line, screenshot&#10;&#10;Description automatically generated">
            <a:extLst>
              <a:ext uri="{FF2B5EF4-FFF2-40B4-BE49-F238E27FC236}">
                <a16:creationId xmlns:a16="http://schemas.microsoft.com/office/drawing/2014/main" id="{AF8261B1-6BBD-E6FC-B2C8-32B62B6E3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225" y="2850470"/>
            <a:ext cx="2889250" cy="2022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0BC481-C3DD-BD57-D736-C003764C3E80}"/>
              </a:ext>
            </a:extLst>
          </p:cNvPr>
          <p:cNvSpPr txBox="1"/>
          <p:nvPr/>
        </p:nvSpPr>
        <p:spPr>
          <a:xfrm>
            <a:off x="5550652" y="4955495"/>
            <a:ext cx="4341773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Verification diagrams courtesy of Bin Liu/EMC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3AD07-D784-4FBD-EA6F-C1B0247AD2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1772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CE3E3-56F7-3139-08A7-0A967E875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D509B8-D089-33C7-729A-9A5FDD1CF130}"/>
              </a:ext>
            </a:extLst>
          </p:cNvPr>
          <p:cNvSpPr txBox="1"/>
          <p:nvPr/>
        </p:nvSpPr>
        <p:spPr>
          <a:xfrm>
            <a:off x="726150" y="1853850"/>
            <a:ext cx="3735783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Nesting Design</a:t>
            </a:r>
          </a:p>
          <a:p>
            <a:pPr marL="257175" indent="-257175">
              <a:buFont typeface="Arial"/>
              <a:buChar char="•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Nest halo code used for downscaling and transmitting coarse resolution data</a:t>
            </a:r>
          </a:p>
          <a:p>
            <a:pPr marL="257175" indent="-257175">
              <a:buFont typeface="Arial"/>
              <a:buChar char="•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Prognostic variables must all be moved</a:t>
            </a:r>
          </a:p>
          <a:p>
            <a:pPr marL="257175" indent="-257175">
              <a:buFont typeface="Arial"/>
              <a:buChar char="•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Nest points are aligned with parent points</a:t>
            </a:r>
          </a:p>
          <a:p>
            <a:pPr marL="600075" lvl="1" indent="-257175">
              <a:buFont typeface="Arial"/>
              <a:buChar char="•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Enhanced efficiency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Prognostic Variable Staggering</a:t>
            </a:r>
          </a:p>
          <a:p>
            <a:pPr marL="600075" lvl="1" indent="-257175">
              <a:buFont typeface="Arial"/>
              <a:buChar char="•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Mass and tracers are cell volume averages on A-grid</a:t>
            </a:r>
          </a:p>
          <a:p>
            <a:pPr marL="600075" lvl="1" indent="-257175">
              <a:buFont typeface="Arial"/>
              <a:buChar char="•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Winds are staggered on D-grid</a:t>
            </a:r>
          </a:p>
          <a:p>
            <a:r>
              <a:rPr lang="en-US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Model Variables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Prognostic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T,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delz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delp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u,v,w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wind, humidity, tracers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Physics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56 separate variables in 1D vectors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Static surface fields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 resolution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Nest resolution from files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Grid distances, areas, Coriolis, etc.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Calculated at 64 bit precision from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lons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F6C0E27-4F00-E18F-5E27-4FAF5339C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731" y="657385"/>
            <a:ext cx="5038725" cy="4219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17C9B0-14F1-5399-67CE-E18B1AD4E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848" y="1657350"/>
            <a:ext cx="2438400" cy="18288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2CF62-C8FB-24EB-EBF2-115618B325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6942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D1AC4-0F6F-5EF7-602D-504C36150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Internal Tracker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F8CDA1-91F3-6EB5-3469-65592A049A3F}"/>
              </a:ext>
            </a:extLst>
          </p:cNvPr>
          <p:cNvSpPr txBox="1"/>
          <p:nvPr/>
        </p:nvSpPr>
        <p:spPr>
          <a:xfrm>
            <a:off x="841248" y="2240280"/>
            <a:ext cx="39448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Internal tracker ported from HWRF based on GFDL tracker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Center evaluated using 9 different variables</a:t>
            </a:r>
          </a:p>
          <a:p>
            <a:r>
              <a:rPr lang="en-US" dirty="0"/>
              <a:t> </a:t>
            </a:r>
          </a:p>
          <a:p>
            <a:pPr marL="285750" lvl="8" indent="-285750">
              <a:buFont typeface="Arial" panose="020B0604020202020204" pitchFamily="34" charset="0"/>
              <a:buChar char="•"/>
            </a:pPr>
            <a:r>
              <a:rPr lang="en-US" dirty="0"/>
              <a:t>Sea level pressure, 10m winds, vorticity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850mb wind, vorticity, geopotential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700mb wind, vorticity, geopotential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47E41-E7A6-8A3D-3D30-F2FA339DA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052" y="659923"/>
            <a:ext cx="4061460" cy="331851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D13C3-B6A1-FB36-A70C-2868F00414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0385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F85CF-3252-B07F-EF54-BF36CB736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Multiple Moving Nest Design</a:t>
            </a:r>
          </a:p>
        </p:txBody>
      </p:sp>
      <p:pic>
        <p:nvPicPr>
          <p:cNvPr id="3" name="Google Shape;111;p3">
            <a:extLst>
              <a:ext uri="{FF2B5EF4-FFF2-40B4-BE49-F238E27FC236}">
                <a16:creationId xmlns:a16="http://schemas.microsoft.com/office/drawing/2014/main" id="{96F26647-56D5-AB6F-E81F-5262A652F88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36371" r="24677" b="-2608"/>
          <a:stretch/>
        </p:blipFill>
        <p:spPr>
          <a:xfrm>
            <a:off x="5091790" y="735769"/>
            <a:ext cx="3784787" cy="354703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2;p3">
            <a:extLst>
              <a:ext uri="{FF2B5EF4-FFF2-40B4-BE49-F238E27FC236}">
                <a16:creationId xmlns:a16="http://schemas.microsoft.com/office/drawing/2014/main" id="{A080891C-5149-0174-EB0D-F9FE7FB2D333}"/>
              </a:ext>
            </a:extLst>
          </p:cNvPr>
          <p:cNvSpPr/>
          <p:nvPr/>
        </p:nvSpPr>
        <p:spPr>
          <a:xfrm>
            <a:off x="5091790" y="1485910"/>
            <a:ext cx="2455486" cy="2659225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113;p3">
            <a:extLst>
              <a:ext uri="{FF2B5EF4-FFF2-40B4-BE49-F238E27FC236}">
                <a16:creationId xmlns:a16="http://schemas.microsoft.com/office/drawing/2014/main" id="{F5ECABB3-EE72-DBBF-42AB-3990CC8E3B18}"/>
              </a:ext>
            </a:extLst>
          </p:cNvPr>
          <p:cNvCxnSpPr/>
          <p:nvPr/>
        </p:nvCxnSpPr>
        <p:spPr>
          <a:xfrm rot="10800000" flipH="1">
            <a:off x="7547275" y="771381"/>
            <a:ext cx="1302787" cy="714529"/>
          </a:xfrm>
          <a:prstGeom prst="straightConnector1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" name="Google Shape;114;p3">
            <a:extLst>
              <a:ext uri="{FF2B5EF4-FFF2-40B4-BE49-F238E27FC236}">
                <a16:creationId xmlns:a16="http://schemas.microsoft.com/office/drawing/2014/main" id="{8A701437-A566-8686-4A65-C9287B281C93}"/>
              </a:ext>
            </a:extLst>
          </p:cNvPr>
          <p:cNvCxnSpPr/>
          <p:nvPr/>
        </p:nvCxnSpPr>
        <p:spPr>
          <a:xfrm rot="10800000" flipH="1">
            <a:off x="5091790" y="771380"/>
            <a:ext cx="1308287" cy="714530"/>
          </a:xfrm>
          <a:prstGeom prst="straightConnector1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" name="Google Shape;115;p3">
            <a:extLst>
              <a:ext uri="{FF2B5EF4-FFF2-40B4-BE49-F238E27FC236}">
                <a16:creationId xmlns:a16="http://schemas.microsoft.com/office/drawing/2014/main" id="{9F9A5F98-3722-6049-E774-647A6FAE0B36}"/>
              </a:ext>
            </a:extLst>
          </p:cNvPr>
          <p:cNvCxnSpPr/>
          <p:nvPr/>
        </p:nvCxnSpPr>
        <p:spPr>
          <a:xfrm>
            <a:off x="6400076" y="771381"/>
            <a:ext cx="2453913" cy="13997"/>
          </a:xfrm>
          <a:prstGeom prst="straightConnector1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" name="Google Shape;116;p3">
            <a:extLst>
              <a:ext uri="{FF2B5EF4-FFF2-40B4-BE49-F238E27FC236}">
                <a16:creationId xmlns:a16="http://schemas.microsoft.com/office/drawing/2014/main" id="{BEE91463-5F31-95F9-7601-378665FDA3A5}"/>
              </a:ext>
            </a:extLst>
          </p:cNvPr>
          <p:cNvCxnSpPr/>
          <p:nvPr/>
        </p:nvCxnSpPr>
        <p:spPr>
          <a:xfrm rot="10800000">
            <a:off x="8850062" y="771380"/>
            <a:ext cx="0" cy="2659226"/>
          </a:xfrm>
          <a:prstGeom prst="straightConnector1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Google Shape;119;p3">
            <a:extLst>
              <a:ext uri="{FF2B5EF4-FFF2-40B4-BE49-F238E27FC236}">
                <a16:creationId xmlns:a16="http://schemas.microsoft.com/office/drawing/2014/main" id="{7F853864-0572-2690-7866-D1FFC73CA88D}"/>
              </a:ext>
            </a:extLst>
          </p:cNvPr>
          <p:cNvSpPr/>
          <p:nvPr/>
        </p:nvSpPr>
        <p:spPr>
          <a:xfrm>
            <a:off x="6665367" y="2258075"/>
            <a:ext cx="530775" cy="502425"/>
          </a:xfrm>
          <a:prstGeom prst="rect">
            <a:avLst/>
          </a:prstGeom>
          <a:solidFill>
            <a:srgbClr val="F2F2F2">
              <a:alpha val="49803"/>
            </a:srgbClr>
          </a:solidFill>
          <a:ln w="508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20;p3">
            <a:extLst>
              <a:ext uri="{FF2B5EF4-FFF2-40B4-BE49-F238E27FC236}">
                <a16:creationId xmlns:a16="http://schemas.microsoft.com/office/drawing/2014/main" id="{E6ACA859-5D86-44BB-CA7E-44CD4620784B}"/>
              </a:ext>
            </a:extLst>
          </p:cNvPr>
          <p:cNvSpPr/>
          <p:nvPr/>
        </p:nvSpPr>
        <p:spPr>
          <a:xfrm rot="5400000" flipH="1">
            <a:off x="8285726" y="1920415"/>
            <a:ext cx="646551" cy="321437"/>
          </a:xfrm>
          <a:prstGeom prst="parallelogram">
            <a:avLst>
              <a:gd name="adj" fmla="val 49750"/>
            </a:avLst>
          </a:prstGeom>
          <a:solidFill>
            <a:schemeClr val="lt1">
              <a:alpha val="49803"/>
            </a:schemeClr>
          </a:solidFill>
          <a:ln w="508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Google Shape;121;p3">
            <a:extLst>
              <a:ext uri="{FF2B5EF4-FFF2-40B4-BE49-F238E27FC236}">
                <a16:creationId xmlns:a16="http://schemas.microsoft.com/office/drawing/2014/main" id="{B8DB915F-4E31-33E3-D9C3-5205AE6D951C}"/>
              </a:ext>
            </a:extLst>
          </p:cNvPr>
          <p:cNvCxnSpPr>
            <a:cxnSpLocks/>
          </p:cNvCxnSpPr>
          <p:nvPr/>
        </p:nvCxnSpPr>
        <p:spPr>
          <a:xfrm flipV="1">
            <a:off x="7556197" y="3460386"/>
            <a:ext cx="1293865" cy="684749"/>
          </a:xfrm>
          <a:prstGeom prst="straightConnector1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E17EF9A-F08D-8487-340C-0CED09C10A86}"/>
              </a:ext>
            </a:extLst>
          </p:cNvPr>
          <p:cNvSpPr txBox="1"/>
          <p:nvPr/>
        </p:nvSpPr>
        <p:spPr>
          <a:xfrm>
            <a:off x="693442" y="2199273"/>
            <a:ext cx="40472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Multiple Moving Nests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Regional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Basin, Global configurations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Same parallelism as single moving nest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Nests </a:t>
            </a: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timestep concurrently with parent </a:t>
            </a:r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Nests aligned with parent grid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Consider merging feedback when nest points overlap</a:t>
            </a:r>
          </a:p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D208F69-6B25-D9D4-D114-E0DEA38C9A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293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042 0.00532 L -0.15174 -0.04676 " pathEditMode="relative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94444E-6 -3.7037E-6 C -0.00834 0.0044 -0.01649 0.00903 -0.02413 0.01158 C -0.0316 0.01412 -0.03837 0.01574 -0.04514 0.01551 C -0.05191 0.01505 -0.05851 0.01042 -0.06424 0.00903 C -0.06997 0.00741 -0.07465 0.01065 -0.07952 0.00649 C -0.08455 0.00209 -0.09115 -0.00856 -0.09393 -0.01689 C -0.09653 -0.025 -0.0967 -0.03148 -0.09584 -0.04282 C -0.09479 -0.05393 -0.09288 -0.0743 -0.0882 -0.08402 C -0.08351 -0.09398 -0.07622 -0.09444 -0.06806 -0.10208 C -0.0599 -0.10972 -0.04514 -0.1243 -0.03941 -0.12916 C -0.03351 -0.13426 -0.03299 -0.13287 -0.03264 -0.13171 " pathEditMode="relative" rAng="0" ptsTypes="AAAAAAAAAAA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6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BDE2E-31F1-1DC3-7D40-230CDC325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Multiple Moving Nests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F136C-E97B-B3F1-0B03-2D3219880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5" t="38302" r="7509" b="5228"/>
          <a:stretch/>
        </p:blipFill>
        <p:spPr>
          <a:xfrm>
            <a:off x="4471416" y="640080"/>
            <a:ext cx="4297680" cy="2926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355830-04C6-DB81-AC8A-3DD4ED7A2A83}"/>
              </a:ext>
            </a:extLst>
          </p:cNvPr>
          <p:cNvSpPr txBox="1"/>
          <p:nvPr/>
        </p:nvSpPr>
        <p:spPr>
          <a:xfrm>
            <a:off x="4700016" y="3840480"/>
            <a:ext cx="3090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Sally and Teddy, Sept.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5606ED-1CE1-12B8-AA88-2E90ED1C4184}"/>
              </a:ext>
            </a:extLst>
          </p:cNvPr>
          <p:cNvSpPr txBox="1"/>
          <p:nvPr/>
        </p:nvSpPr>
        <p:spPr>
          <a:xfrm>
            <a:off x="850392" y="2194560"/>
            <a:ext cx="33741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Dual nest cases now running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Coarse and high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Validation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Nest Tests: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moving nests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Overlapping nests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Mix Static &amp; moving nests</a:t>
            </a:r>
          </a:p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9FBEC5C-155C-D198-0CFF-1A8C83CDD8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9847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83BCE-30FC-33EB-4DCC-A784477D0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HAFS-Basin</a:t>
            </a:r>
          </a:p>
        </p:txBody>
      </p:sp>
      <p:grpSp>
        <p:nvGrpSpPr>
          <p:cNvPr id="3" name="Google Shape;73;p15">
            <a:extLst>
              <a:ext uri="{FF2B5EF4-FFF2-40B4-BE49-F238E27FC236}">
                <a16:creationId xmlns:a16="http://schemas.microsoft.com/office/drawing/2014/main" id="{52D110DC-EA01-2EAB-3AC0-E914C3A6022C}"/>
              </a:ext>
            </a:extLst>
          </p:cNvPr>
          <p:cNvGrpSpPr/>
          <p:nvPr/>
        </p:nvGrpSpPr>
        <p:grpSpPr>
          <a:xfrm>
            <a:off x="3940608" y="646619"/>
            <a:ext cx="4909149" cy="2902599"/>
            <a:chOff x="4076875" y="1426400"/>
            <a:chExt cx="4909149" cy="2902599"/>
          </a:xfrm>
        </p:grpSpPr>
        <p:pic>
          <p:nvPicPr>
            <p:cNvPr id="4" name="Google Shape;74;p15">
              <a:extLst>
                <a:ext uri="{FF2B5EF4-FFF2-40B4-BE49-F238E27FC236}">
                  <a16:creationId xmlns:a16="http://schemas.microsoft.com/office/drawing/2014/main" id="{0F069BAA-A5B6-CFE7-C0D6-035AE1A0A6ED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076875" y="1426400"/>
              <a:ext cx="4909149" cy="2902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75;p15">
              <a:extLst>
                <a:ext uri="{FF2B5EF4-FFF2-40B4-BE49-F238E27FC236}">
                  <a16:creationId xmlns:a16="http://schemas.microsoft.com/office/drawing/2014/main" id="{7B8A2820-155E-F998-F5DA-1A8A974C9126}"/>
                </a:ext>
              </a:extLst>
            </p:cNvPr>
            <p:cNvSpPr/>
            <p:nvPr/>
          </p:nvSpPr>
          <p:spPr>
            <a:xfrm>
              <a:off x="6015825" y="2685700"/>
              <a:ext cx="384000" cy="384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6;p15">
              <a:extLst>
                <a:ext uri="{FF2B5EF4-FFF2-40B4-BE49-F238E27FC236}">
                  <a16:creationId xmlns:a16="http://schemas.microsoft.com/office/drawing/2014/main" id="{E1D4D721-558E-F98E-7E2C-0AD9F15B1EAA}"/>
                </a:ext>
              </a:extLst>
            </p:cNvPr>
            <p:cNvSpPr/>
            <p:nvPr/>
          </p:nvSpPr>
          <p:spPr>
            <a:xfrm>
              <a:off x="7090950" y="2462738"/>
              <a:ext cx="384000" cy="384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7;p15">
              <a:extLst>
                <a:ext uri="{FF2B5EF4-FFF2-40B4-BE49-F238E27FC236}">
                  <a16:creationId xmlns:a16="http://schemas.microsoft.com/office/drawing/2014/main" id="{A7C71703-1E56-5E1F-495A-9271DD6F3E2D}"/>
                </a:ext>
              </a:extLst>
            </p:cNvPr>
            <p:cNvSpPr/>
            <p:nvPr/>
          </p:nvSpPr>
          <p:spPr>
            <a:xfrm>
              <a:off x="7355575" y="3146350"/>
              <a:ext cx="384000" cy="384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8;p15">
              <a:extLst>
                <a:ext uri="{FF2B5EF4-FFF2-40B4-BE49-F238E27FC236}">
                  <a16:creationId xmlns:a16="http://schemas.microsoft.com/office/drawing/2014/main" id="{0D354B34-0CF3-EBB7-677E-BE95C9E9CF56}"/>
                </a:ext>
              </a:extLst>
            </p:cNvPr>
            <p:cNvSpPr/>
            <p:nvPr/>
          </p:nvSpPr>
          <p:spPr>
            <a:xfrm>
              <a:off x="6015825" y="3199000"/>
              <a:ext cx="384000" cy="384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9;p15">
              <a:extLst>
                <a:ext uri="{FF2B5EF4-FFF2-40B4-BE49-F238E27FC236}">
                  <a16:creationId xmlns:a16="http://schemas.microsoft.com/office/drawing/2014/main" id="{20F68B3C-B82D-883A-B350-FA6EE1DCB0BA}"/>
                </a:ext>
              </a:extLst>
            </p:cNvPr>
            <p:cNvSpPr/>
            <p:nvPr/>
          </p:nvSpPr>
          <p:spPr>
            <a:xfrm>
              <a:off x="4804950" y="3069700"/>
              <a:ext cx="384000" cy="384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68A3B0-AA40-628F-5EBF-82A6512DD073}"/>
              </a:ext>
            </a:extLst>
          </p:cNvPr>
          <p:cNvSpPr txBox="1"/>
          <p:nvPr/>
        </p:nvSpPr>
        <p:spPr>
          <a:xfrm>
            <a:off x="548640" y="1987826"/>
            <a:ext cx="31646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Successor to Basin-Scale HWRF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Multiple nested domains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Permits cycled data assimilation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Goal is to cover NHC AOR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Better capture storm-storm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B4960-A445-D8D2-337A-E185706505F7}"/>
              </a:ext>
            </a:extLst>
          </p:cNvPr>
          <p:cNvSpPr txBox="1"/>
          <p:nvPr/>
        </p:nvSpPr>
        <p:spPr>
          <a:xfrm>
            <a:off x="3940608" y="3659609"/>
            <a:ext cx="4341773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HAFS-Basin diagram courtesy of Gus </a:t>
            </a:r>
            <a:r>
              <a:rPr lang="en-US" sz="1050" dirty="0" err="1"/>
              <a:t>Alaka</a:t>
            </a:r>
            <a:r>
              <a:rPr lang="en-US" sz="1050" dirty="0"/>
              <a:t>, NOAA/HRD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0BEFB74-2AD7-A5E0-FD02-6BFEC9997F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0857833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11422</TotalTime>
  <Words>541</Words>
  <Application>Microsoft Macintosh PowerPoint</Application>
  <PresentationFormat>On-screen Show (16:9)</PresentationFormat>
  <Paragraphs>120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Raleway</vt:lpstr>
      <vt:lpstr>Calibri</vt:lpstr>
      <vt:lpstr>Lato</vt:lpstr>
      <vt:lpstr>Arial</vt:lpstr>
      <vt:lpstr>Streamline</vt:lpstr>
      <vt:lpstr>Moving Nest Features for HAFS</vt:lpstr>
      <vt:lpstr>Moving Nest Overview</vt:lpstr>
      <vt:lpstr>Moving Nest Implementation</vt:lpstr>
      <vt:lpstr>Moving Nest Features</vt:lpstr>
      <vt:lpstr>Implementation</vt:lpstr>
      <vt:lpstr>Internal Tracker</vt:lpstr>
      <vt:lpstr>Multiple Moving Nest Design</vt:lpstr>
      <vt:lpstr>Multiple Moving Nests </vt:lpstr>
      <vt:lpstr>HAFS-Basin</vt:lpstr>
      <vt:lpstr>HAFS Roadmap – 2023 Season and Future</vt:lpstr>
      <vt:lpstr>Questions?</vt:lpstr>
      <vt:lpstr>Extra Slides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William Ramstrom</cp:lastModifiedBy>
  <cp:revision>15</cp:revision>
  <dcterms:modified xsi:type="dcterms:W3CDTF">2023-07-19T20:27:15Z</dcterms:modified>
</cp:coreProperties>
</file>