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7"/>
  </p:notesMasterIdLst>
  <p:sldIdLst>
    <p:sldId id="257" r:id="rId2"/>
    <p:sldId id="267" r:id="rId3"/>
    <p:sldId id="259" r:id="rId4"/>
    <p:sldId id="416" r:id="rId5"/>
    <p:sldId id="418" r:id="rId6"/>
    <p:sldId id="427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268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4"/>
  </p:normalViewPr>
  <p:slideViewPr>
    <p:cSldViewPr snapToGrid="0">
      <p:cViewPr varScale="1">
        <p:scale>
          <a:sx n="120" d="100"/>
          <a:sy n="120" d="100"/>
        </p:scale>
        <p:origin x="200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d410c3dd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d410c3dd8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d410c3d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d410c3d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5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66201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1237082"/>
            <a:ext cx="7688700" cy="3102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 b="0" i="0">
                <a:latin typeface="+mn-l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27800" y="658804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CUSTOM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CLI-D-22-0772.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435783-C128-BF92-EC31-E9F45D6D6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Evaluation and Process-oriented Diagnosis of the GEFSv12 Reforecasts</a:t>
            </a:r>
            <a:br>
              <a:rPr lang="en-US" sz="3200" dirty="0">
                <a:latin typeface="+mn-lt"/>
              </a:rPr>
            </a:br>
            <a:r>
              <a:rPr lang="en-US" sz="8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1800" b="0" dirty="0" err="1">
                <a:latin typeface="+mn-lt"/>
              </a:rPr>
              <a:t>Zhuo</a:t>
            </a:r>
            <a:r>
              <a:rPr lang="en-US" sz="1800" b="0" dirty="0">
                <a:latin typeface="+mn-lt"/>
              </a:rPr>
              <a:t> Wang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University of Illinois at Urbana-Champaign  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EE14F8-434E-8BC9-3AEB-6D2644961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627" y="3172899"/>
            <a:ext cx="7688100" cy="839263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cs typeface="Arial"/>
                <a:sym typeface="Raleway"/>
              </a:rPr>
              <a:t>Acknowledgements</a:t>
            </a:r>
            <a:r>
              <a:rPr lang="en-US" i="1" dirty="0">
                <a:solidFill>
                  <a:srgbClr val="000000"/>
                </a:solidFill>
                <a:cs typeface="Arial"/>
                <a:sym typeface="Raleway"/>
              </a:rPr>
              <a:t>: </a:t>
            </a:r>
            <a:r>
              <a:rPr lang="en-US" i="1" dirty="0" err="1">
                <a:solidFill>
                  <a:srgbClr val="000000"/>
                </a:solidFill>
                <a:cs typeface="Arial"/>
                <a:sym typeface="Raleway"/>
              </a:rPr>
              <a:t>Jiacheng</a:t>
            </a:r>
            <a:r>
              <a:rPr lang="en-US" i="1" dirty="0">
                <a:solidFill>
                  <a:srgbClr val="000000"/>
                </a:solidFill>
                <a:cs typeface="Arial"/>
                <a:sym typeface="Raleway"/>
              </a:rPr>
              <a:t> Ye, </a:t>
            </a:r>
            <a:r>
              <a:rPr lang="en-US" i="1" dirty="0" err="1">
                <a:solidFill>
                  <a:srgbClr val="000000"/>
                </a:solidFill>
                <a:cs typeface="Arial"/>
                <a:sym typeface="Raleway"/>
              </a:rPr>
              <a:t>Fanglin</a:t>
            </a:r>
            <a:r>
              <a:rPr lang="en-US" i="1" dirty="0">
                <a:solidFill>
                  <a:srgbClr val="000000"/>
                </a:solidFill>
                <a:cs typeface="Arial"/>
                <a:sym typeface="Raleway"/>
              </a:rPr>
              <a:t> Yang, Lucas Harris, Tara Jensen, Douglas E. Miller, Christina Kalb, Daniel </a:t>
            </a:r>
            <a:r>
              <a:rPr lang="en-US" i="1" dirty="0" err="1">
                <a:solidFill>
                  <a:srgbClr val="000000"/>
                </a:solidFill>
                <a:cs typeface="Arial"/>
                <a:sym typeface="Raleway"/>
              </a:rPr>
              <a:t>Adriaansen</a:t>
            </a:r>
            <a:r>
              <a:rPr lang="en-US" i="1" dirty="0">
                <a:solidFill>
                  <a:srgbClr val="000000"/>
                </a:solidFill>
                <a:cs typeface="Arial"/>
                <a:sym typeface="Raleway"/>
              </a:rPr>
              <a:t>, Weiwei Li</a:t>
            </a:r>
          </a:p>
          <a:p>
            <a:pPr algn="ctr"/>
            <a:r>
              <a:rPr lang="en-US" i="1" dirty="0">
                <a:solidFill>
                  <a:srgbClr val="000000"/>
                </a:solidFill>
                <a:cs typeface="Arial"/>
              </a:rPr>
              <a:t>Supported by NOAA Round 3 R2O Initiative and MAPP Program</a:t>
            </a:r>
            <a:endParaRPr lang="en-US" i="1" dirty="0">
              <a:solidFill>
                <a:srgbClr val="000000"/>
              </a:solidFill>
              <a:cs typeface="Arial"/>
              <a:sym typeface="Raleway"/>
            </a:endParaRPr>
          </a:p>
          <a:p>
            <a:pPr algn="ctr"/>
            <a:r>
              <a:rPr lang="en-US" dirty="0">
                <a:solidFill>
                  <a:schemeClr val="dk2"/>
                </a:solidFill>
                <a:latin typeface="+mn-lt"/>
                <a:sym typeface="Raleway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87011-F7A8-A770-D5E1-33C756477B8D}"/>
              </a:ext>
            </a:extLst>
          </p:cNvPr>
          <p:cNvSpPr txBox="1"/>
          <p:nvPr/>
        </p:nvSpPr>
        <p:spPr>
          <a:xfrm>
            <a:off x="1073020" y="4478693"/>
            <a:ext cx="4350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JCLI 2023: </a:t>
            </a:r>
            <a:r>
              <a:rPr lang="en-US" u="none" strike="noStrike" dirty="0">
                <a:solidFill>
                  <a:srgbClr val="D47500"/>
                </a:solidFill>
                <a:effectLst/>
                <a:hlinkClick r:id="rId3"/>
              </a:rPr>
              <a:t>https://doi.org/10.1175/JCLI-D-22-0772.1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44757-B6F7-F121-37EB-975C1306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0" y="546663"/>
            <a:ext cx="7688400" cy="535200"/>
          </a:xfrm>
        </p:spPr>
        <p:txBody>
          <a:bodyPr>
            <a:noAutofit/>
          </a:bodyPr>
          <a:lstStyle/>
          <a:p>
            <a:r>
              <a:rPr lang="en-US" sz="2000" dirty="0"/>
              <a:t>Probability distributions of the MJO phase speed and daily change of RMM magnitude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05A0D-4770-5628-379D-7EF92DFE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14"/>
          <a:stretch/>
        </p:blipFill>
        <p:spPr>
          <a:xfrm>
            <a:off x="727800" y="1502348"/>
            <a:ext cx="7191619" cy="2559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6E1FF6-CDA3-41E9-E6DC-94E78B690E10}"/>
              </a:ext>
            </a:extLst>
          </p:cNvPr>
          <p:cNvSpPr txBox="1"/>
          <p:nvPr/>
        </p:nvSpPr>
        <p:spPr>
          <a:xfrm>
            <a:off x="3027620" y="1339773"/>
            <a:ext cx="163217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</a:rPr>
              <a:t>8° day</a:t>
            </a:r>
            <a:r>
              <a:rPr lang="en-US" baseline="300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</a:rPr>
              <a:t>-1</a:t>
            </a:r>
            <a:r>
              <a:rPr lang="en-US" dirty="0">
                <a:effectLst/>
                <a:highlight>
                  <a:srgbClr val="FFFF00"/>
                </a:highlight>
                <a:latin typeface="+mn-lt"/>
              </a:rPr>
              <a:t> ~ 45 days</a:t>
            </a:r>
            <a:endParaRPr lang="en-US" dirty="0">
              <a:highlight>
                <a:srgbClr val="FFFF00"/>
              </a:highlight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27902E-18EA-7644-3F1B-FBF82985C6E8}"/>
              </a:ext>
            </a:extLst>
          </p:cNvPr>
          <p:cNvCxnSpPr/>
          <p:nvPr/>
        </p:nvCxnSpPr>
        <p:spPr>
          <a:xfrm flipH="1">
            <a:off x="3125972" y="1690577"/>
            <a:ext cx="457200" cy="3827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7BFDEA-72F5-62D0-C5AD-E64996833939}"/>
              </a:ext>
            </a:extLst>
          </p:cNvPr>
          <p:cNvSpPr txBox="1"/>
          <p:nvPr/>
        </p:nvSpPr>
        <p:spPr>
          <a:xfrm>
            <a:off x="115509" y="4042815"/>
            <a:ext cx="841619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MJO propagation slows down progressively with increasing forecast lead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model has difficulty maintaining the steady state of the MJO with increasing forecast lead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weakened and less coherent MJO signals with increasing forecast lead-times may be attributed to humidity biases over the Indo-Pacific warm pool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15F39-8258-8F44-BA88-D8D06ECCEF53}"/>
              </a:ext>
            </a:extLst>
          </p:cNvPr>
          <p:cNvSpPr txBox="1"/>
          <p:nvPr/>
        </p:nvSpPr>
        <p:spPr>
          <a:xfrm>
            <a:off x="1201479" y="1427917"/>
            <a:ext cx="18261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(a) MJO Prop Speed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4F92D-DDA7-77E4-41B6-ED49697CC372}"/>
              </a:ext>
            </a:extLst>
          </p:cNvPr>
          <p:cNvSpPr txBox="1"/>
          <p:nvPr/>
        </p:nvSpPr>
        <p:spPr>
          <a:xfrm>
            <a:off x="4853841" y="1427917"/>
            <a:ext cx="23535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(b) MJO Amplitude Change</a:t>
            </a:r>
          </a:p>
        </p:txBody>
      </p:sp>
    </p:spTree>
    <p:extLst>
      <p:ext uri="{BB962C8B-B14F-4D97-AF65-F5344CB8AC3E}">
        <p14:creationId xmlns:p14="http://schemas.microsoft.com/office/powerpoint/2010/main" val="37215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44757-B6F7-F121-37EB-975C1306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American Weather Regimes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8A173B-3CB9-B7E0-942C-0CB3F128B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74"/>
          <a:stretch/>
        </p:blipFill>
        <p:spPr>
          <a:xfrm>
            <a:off x="727799" y="1194004"/>
            <a:ext cx="7905513" cy="2814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C0FEA-4E78-F9BB-3579-3D0AA08E5F74}"/>
              </a:ext>
            </a:extLst>
          </p:cNvPr>
          <p:cNvSpPr txBox="1"/>
          <p:nvPr/>
        </p:nvSpPr>
        <p:spPr>
          <a:xfrm>
            <a:off x="627321" y="4104167"/>
            <a:ext cx="719824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ACC remains above 0.6 up to 12 days, which is comparable to the performance of the ECMWF S2S reforecasts.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persistence probability is well reproduced for all regimes and for all pentads in the GEFS</a:t>
            </a:r>
          </a:p>
        </p:txBody>
      </p:sp>
    </p:spTree>
    <p:extLst>
      <p:ext uri="{BB962C8B-B14F-4D97-AF65-F5344CB8AC3E}">
        <p14:creationId xmlns:p14="http://schemas.microsoft.com/office/powerpoint/2010/main" val="228312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A2578-1464-DC4E-88B0-3450C7F63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80" dirty="0">
                <a:solidFill>
                  <a:srgbClr val="000000"/>
                </a:solidFill>
                <a:latin typeface="Arial"/>
                <a:ea typeface="Garamond" charset="0"/>
                <a:cs typeface="Arial"/>
              </a:rPr>
              <a:t>Level 3: High-Impact Weather and Climate Phenomena</a:t>
            </a:r>
            <a:endParaRPr lang="en-US" sz="288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E09DD1-F7C6-FC49-83A0-8A6CE1872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3BCBD-DD43-6693-E56A-61293289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6" y="423103"/>
            <a:ext cx="7814930" cy="535200"/>
          </a:xfrm>
        </p:spPr>
        <p:txBody>
          <a:bodyPr>
            <a:noAutofit/>
          </a:bodyPr>
          <a:lstStyle/>
          <a:p>
            <a:r>
              <a:rPr lang="en-US" sz="2000" dirty="0"/>
              <a:t>Tropical Cyclone Genesis Density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08813-6624-C289-B190-857FF9F2F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91"/>
          <a:stretch/>
        </p:blipFill>
        <p:spPr>
          <a:xfrm>
            <a:off x="557683" y="958303"/>
            <a:ext cx="4535122" cy="4025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C05B3-A35C-9504-1A17-917220BA50A6}"/>
              </a:ext>
            </a:extLst>
          </p:cNvPr>
          <p:cNvSpPr txBox="1"/>
          <p:nvPr/>
        </p:nvSpPr>
        <p:spPr>
          <a:xfrm>
            <a:off x="5263115" y="1722474"/>
            <a:ext cx="3386999" cy="14619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TCG in the </a:t>
            </a:r>
            <a:r>
              <a:rPr lang="en-US" dirty="0" err="1"/>
              <a:t>WPac</a:t>
            </a:r>
            <a:r>
              <a:rPr lang="en-US" dirty="0"/>
              <a:t> is improved substantially compared to an earlier version.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positive biases over the </a:t>
            </a:r>
            <a:r>
              <a:rPr lang="en-US" dirty="0" err="1"/>
              <a:t>EPac</a:t>
            </a:r>
            <a:r>
              <a:rPr lang="en-US" dirty="0"/>
              <a:t> can be attributed to the overestimated ITCZ.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DD857-B235-E45A-5F5B-DCFF244AEF47}"/>
              </a:ext>
            </a:extLst>
          </p:cNvPr>
          <p:cNvSpPr txBox="1"/>
          <p:nvPr/>
        </p:nvSpPr>
        <p:spPr>
          <a:xfrm>
            <a:off x="-74432" y="1594880"/>
            <a:ext cx="51328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DA751-CA0D-75FA-FED4-BC5056DF55DF}"/>
              </a:ext>
            </a:extLst>
          </p:cNvPr>
          <p:cNvSpPr txBox="1"/>
          <p:nvPr/>
        </p:nvSpPr>
        <p:spPr>
          <a:xfrm>
            <a:off x="-81309" y="2736075"/>
            <a:ext cx="67358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6A3EA-3396-4F61-A19E-639BC2CD027A}"/>
              </a:ext>
            </a:extLst>
          </p:cNvPr>
          <p:cNvSpPr txBox="1"/>
          <p:nvPr/>
        </p:nvSpPr>
        <p:spPr>
          <a:xfrm>
            <a:off x="-95695" y="4120403"/>
            <a:ext cx="72327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Biases</a:t>
            </a:r>
          </a:p>
        </p:txBody>
      </p:sp>
    </p:spTree>
    <p:extLst>
      <p:ext uri="{BB962C8B-B14F-4D97-AF65-F5344CB8AC3E}">
        <p14:creationId xmlns:p14="http://schemas.microsoft.com/office/powerpoint/2010/main" val="84588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1300-79A9-B4E3-26A8-F4713726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2" y="658804"/>
            <a:ext cx="4163177" cy="53520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F4F48-1218-2F40-2B45-E9098230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7" y="638379"/>
            <a:ext cx="3526444" cy="460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3977C-8101-4C6A-98BA-12A3D3DBB929}"/>
              </a:ext>
            </a:extLst>
          </p:cNvPr>
          <p:cNvSpPr txBox="1"/>
          <p:nvPr/>
        </p:nvSpPr>
        <p:spPr>
          <a:xfrm>
            <a:off x="4316819" y="1499191"/>
            <a:ext cx="4114800" cy="16773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long-term mean longitudinal distribution of blocking frequency is well represented in the GEFSv12 from Day 1 to Day 15.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Positive blocking frequency biases prevail over the subpolar North Atlantic, and negative biases downstream of the Ural Mountain, which increase with the forecast </a:t>
            </a:r>
            <a:r>
              <a:rPr lang="en-US" dirty="0" err="1"/>
              <a:t>leadtime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24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1A2B40-B0E2-0C2C-46E0-17042705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299771-BCF6-6FBB-D1EE-6809DFF22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highlight>
                  <a:srgbClr val="FFFFFF"/>
                </a:highlight>
              </a:rPr>
              <a:t>Three levels of model diagnostics are applied to evaluate the GEFSv12 reforecasts.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highlight>
                  <a:srgbClr val="FFFFFF"/>
                </a:highlight>
              </a:rPr>
              <a:t>The level-1 diagnostics reveal that precipitation onset over tropical oceans occurs too early in terms of CWV accumulation, leading to prevailing dry biases in the tropics.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highlight>
                  <a:srgbClr val="FFFFFF"/>
                </a:highlight>
              </a:rPr>
              <a:t>The level-2 diagnostics show that the GEFSv12 can skillfully forecast the MJO up to 16 days ahead and can reasonably represent the MJO propagation across the MC.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highlight>
                  <a:srgbClr val="FFFFFF"/>
                </a:highlight>
              </a:rPr>
              <a:t>It is also found that the weather regimes can be skillfully predicted up to 12 days ahead with persistence comparable to the observation.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highlight>
                  <a:srgbClr val="FFFFFF"/>
                </a:highlight>
              </a:rPr>
              <a:t>The GEFSv12 shows reduced mean biases in TC genesis distribution, and blocking climatology in the GEFSv12 also shows an overall good agreement with the observations.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bg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807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0791B9-4B41-F954-7DE8-229607BE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1585" y="648065"/>
            <a:ext cx="7688400" cy="5352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/>
                <a:ea typeface="Bookman Old Style" charset="0"/>
                <a:cs typeface="Arial"/>
              </a:rPr>
              <a:t>Three-level Diagnostics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0BB134-DF25-0DDD-78BC-15ADB3C775C5}"/>
              </a:ext>
            </a:extLst>
          </p:cNvPr>
          <p:cNvGrpSpPr/>
          <p:nvPr/>
        </p:nvGrpSpPr>
        <p:grpSpPr>
          <a:xfrm>
            <a:off x="-116386" y="1350546"/>
            <a:ext cx="2784941" cy="3325327"/>
            <a:chOff x="2883877" y="1606061"/>
            <a:chExt cx="2784941" cy="3325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C84DFD-2DB2-4CA3-0979-01A79CE8A58A}"/>
                </a:ext>
              </a:extLst>
            </p:cNvPr>
            <p:cNvSpPr txBox="1"/>
            <p:nvPr/>
          </p:nvSpPr>
          <p:spPr>
            <a:xfrm>
              <a:off x="2883877" y="1606061"/>
              <a:ext cx="2784941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/>
                  <a:ea typeface="Garamond" charset="0"/>
                  <a:cs typeface="Arial"/>
                </a:rPr>
                <a:t>Level 1: 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Garamond" charset="0"/>
                  <a:cs typeface="Arial"/>
                </a:rPr>
                <a:t>Evaluation of Model Systematic Errors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04FDFF-0D30-6F37-377F-0D54730E7C80}"/>
                </a:ext>
              </a:extLst>
            </p:cNvPr>
            <p:cNvSpPr txBox="1"/>
            <p:nvPr/>
          </p:nvSpPr>
          <p:spPr>
            <a:xfrm>
              <a:off x="2883877" y="2779927"/>
              <a:ext cx="2784941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/>
                  <a:ea typeface="Garamond" charset="0"/>
                  <a:cs typeface="Arial"/>
                </a:rPr>
                <a:t>Level 2: 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Garamond" charset="0"/>
                  <a:cs typeface="Arial"/>
                </a:rPr>
                <a:t>Evaluation of the Sources of Predictability for Extended-range Forecasts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20757E-C941-282C-357E-9AF3A37469AD}"/>
                </a:ext>
              </a:extLst>
            </p:cNvPr>
            <p:cNvSpPr txBox="1"/>
            <p:nvPr/>
          </p:nvSpPr>
          <p:spPr>
            <a:xfrm>
              <a:off x="2883877" y="4192724"/>
              <a:ext cx="2784941" cy="738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/>
                  <a:ea typeface="Garamond" charset="0"/>
                  <a:cs typeface="Arial"/>
                </a:rPr>
                <a:t>Level 3: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Garamond" charset="0"/>
                  <a:cs typeface="Arial"/>
                </a:rPr>
                <a:t> Evaluation of High-Impact Weather and Climate Phenomena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F1ECDC-C8FB-C481-B263-A6CC725CC803}"/>
              </a:ext>
            </a:extLst>
          </p:cNvPr>
          <p:cNvGrpSpPr/>
          <p:nvPr/>
        </p:nvGrpSpPr>
        <p:grpSpPr>
          <a:xfrm>
            <a:off x="2668555" y="1334725"/>
            <a:ext cx="2784942" cy="523220"/>
            <a:chOff x="4627871" y="1329502"/>
            <a:chExt cx="294126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07D7DB-8A42-8554-3A6E-485856F88C3D}"/>
                </a:ext>
              </a:extLst>
            </p:cNvPr>
            <p:cNvSpPr txBox="1"/>
            <p:nvPr/>
          </p:nvSpPr>
          <p:spPr>
            <a:xfrm>
              <a:off x="5120243" y="1329502"/>
              <a:ext cx="244889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Moisture-Precipitation</a:t>
              </a:r>
            </a:p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Cloud microphysics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CF119F2-1323-04F9-9708-F245E7DBA44C}"/>
                </a:ext>
              </a:extLst>
            </p:cNvPr>
            <p:cNvSpPr/>
            <p:nvPr/>
          </p:nvSpPr>
          <p:spPr>
            <a:xfrm>
              <a:off x="4627871" y="1577467"/>
              <a:ext cx="492370" cy="1167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06E20D-B265-6C80-6F3D-58B8E2082FD6}"/>
              </a:ext>
            </a:extLst>
          </p:cNvPr>
          <p:cNvGrpSpPr/>
          <p:nvPr/>
        </p:nvGrpSpPr>
        <p:grpSpPr>
          <a:xfrm>
            <a:off x="2680275" y="2517525"/>
            <a:ext cx="2319593" cy="738664"/>
            <a:chOff x="4639593" y="2522030"/>
            <a:chExt cx="2449795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4A441-22C1-F05A-E222-2B83805E1367}"/>
                </a:ext>
              </a:extLst>
            </p:cNvPr>
            <p:cNvSpPr txBox="1"/>
            <p:nvPr/>
          </p:nvSpPr>
          <p:spPr>
            <a:xfrm>
              <a:off x="5131963" y="2522030"/>
              <a:ext cx="1957425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MJO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NAO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weather regimes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0F5383E-B61C-D5E9-E15A-3A82E61618D9}"/>
                </a:ext>
              </a:extLst>
            </p:cNvPr>
            <p:cNvSpPr/>
            <p:nvPr/>
          </p:nvSpPr>
          <p:spPr>
            <a:xfrm>
              <a:off x="4639593" y="2859446"/>
              <a:ext cx="492370" cy="1167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3F3154-B252-0AFD-07C5-BC6145384700}"/>
              </a:ext>
            </a:extLst>
          </p:cNvPr>
          <p:cNvGrpSpPr/>
          <p:nvPr/>
        </p:nvGrpSpPr>
        <p:grpSpPr>
          <a:xfrm>
            <a:off x="2682772" y="4029542"/>
            <a:ext cx="2378148" cy="523220"/>
            <a:chOff x="4642086" y="4043378"/>
            <a:chExt cx="2511636" cy="523220"/>
          </a:xfrm>
          <a:solidFill>
            <a:schemeClr val="bg1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A212D8-8D3F-D994-7229-DB279481C161}"/>
                </a:ext>
              </a:extLst>
            </p:cNvPr>
            <p:cNvSpPr txBox="1"/>
            <p:nvPr/>
          </p:nvSpPr>
          <p:spPr>
            <a:xfrm>
              <a:off x="5131963" y="4043378"/>
              <a:ext cx="2021759" cy="5232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Blocking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Tropical cyclones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E9B0C78C-A285-1F48-0621-1E24A25A8FB2}"/>
                </a:ext>
              </a:extLst>
            </p:cNvPr>
            <p:cNvSpPr/>
            <p:nvPr/>
          </p:nvSpPr>
          <p:spPr>
            <a:xfrm>
              <a:off x="4642086" y="4245646"/>
              <a:ext cx="492370" cy="116732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3CB519-6AEF-9F70-8161-974A5797B991}"/>
              </a:ext>
            </a:extLst>
          </p:cNvPr>
          <p:cNvGrpSpPr/>
          <p:nvPr/>
        </p:nvGrpSpPr>
        <p:grpSpPr>
          <a:xfrm>
            <a:off x="5565145" y="498776"/>
            <a:ext cx="3626957" cy="4311431"/>
            <a:chOff x="5565145" y="498776"/>
            <a:chExt cx="3626957" cy="43114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D4E0B6-5A03-052D-44B7-B178BF4EFF07}"/>
                </a:ext>
              </a:extLst>
            </p:cNvPr>
            <p:cNvGrpSpPr/>
            <p:nvPr/>
          </p:nvGrpSpPr>
          <p:grpSpPr>
            <a:xfrm>
              <a:off x="5957678" y="498776"/>
              <a:ext cx="2715208" cy="2888237"/>
              <a:chOff x="5607697" y="648065"/>
              <a:chExt cx="3545633" cy="396354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95CB173-5F2E-5ADD-A920-AA2E76A43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9864" y="1247567"/>
                <a:ext cx="3444136" cy="3364039"/>
              </a:xfrm>
              <a:prstGeom prst="rect">
                <a:avLst/>
              </a:prstGeom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D391C17-3B72-955B-CEA2-E9A5156D99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7697" y="648065"/>
                <a:ext cx="3545633" cy="53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+mj-lt"/>
                    <a:ea typeface="Raleway"/>
                    <a:cs typeface="Raleway"/>
                    <a:sym typeface="Raleway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9pPr>
              </a:lstStyle>
              <a:p>
                <a:r>
                  <a:rPr lang="en-US" sz="1600" dirty="0"/>
                  <a:t>Integration into </a:t>
                </a:r>
                <a:r>
                  <a:rPr lang="en-US" sz="1600" dirty="0" err="1"/>
                  <a:t>METplus</a:t>
                </a:r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8B2D702-EC52-3C68-E1AA-41AF13874726}"/>
                </a:ext>
              </a:extLst>
            </p:cNvPr>
            <p:cNvGrpSpPr/>
            <p:nvPr/>
          </p:nvGrpSpPr>
          <p:grpSpPr>
            <a:xfrm>
              <a:off x="5565145" y="3630210"/>
              <a:ext cx="3626957" cy="1179997"/>
              <a:chOff x="5565145" y="3630210"/>
              <a:chExt cx="3626957" cy="1179997"/>
            </a:xfrm>
          </p:grpSpPr>
          <p:pic>
            <p:nvPicPr>
              <p:cNvPr id="1026" name="Picture 2" descr="Model Diagnostics button_banner.fw">
                <a:extLst>
                  <a:ext uri="{FF2B5EF4-FFF2-40B4-BE49-F238E27FC236}">
                    <a16:creationId xmlns:a16="http://schemas.microsoft.com/office/drawing/2014/main" id="{48531351-E8A3-D871-3118-C1D1F9A5C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537"/>
              <a:stretch/>
            </p:blipFill>
            <p:spPr bwMode="auto">
              <a:xfrm>
                <a:off x="5565145" y="4029542"/>
                <a:ext cx="3626957" cy="780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7A301E4D-87A8-2FBB-B419-E4D32C23D3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8069" y="3630210"/>
                <a:ext cx="2715208" cy="390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+mj-lt"/>
                    <a:ea typeface="Raleway"/>
                    <a:cs typeface="Raleway"/>
                    <a:sym typeface="Raleway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600"/>
                  <a:buFont typeface="Raleway"/>
                  <a:buNone/>
                  <a:defRPr sz="2600" b="1" i="0" u="none" strike="noStrike" cap="none">
                    <a:solidFill>
                      <a:schemeClr val="dk2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9pPr>
              </a:lstStyle>
              <a:p>
                <a:r>
                  <a:rPr lang="en-US" sz="1600" dirty="0"/>
                  <a:t>MDTF </a:t>
                </a:r>
                <a:r>
                  <a:rPr lang="en-US" sz="1600" dirty="0" err="1"/>
                  <a:t>Github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08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77B0-1271-A820-E3F9-B8400A05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EB12-9723-1C6E-C64F-163061B9D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Model data: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The GEFSv12 retrospective forecasts span from 1 Jan 2000 to 31 Dec 2019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Only the control run is evaluated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cs typeface="Arial"/>
              </a:rPr>
              <a:t>Evaluation datasets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ERA5 reanalysis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Global Precipitation Climatology Project (GPCP)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Outgoing longwave radiation (OLR) from the Clouds and the Earth’s Radiant Energy System (CERES)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International Best Track Archive for Climate Stewardship (</a:t>
            </a:r>
            <a:r>
              <a:rPr lang="en-US" altLang="zh-CN" sz="1500" dirty="0" err="1">
                <a:solidFill>
                  <a:srgbClr val="000000"/>
                </a:solidFill>
                <a:latin typeface="Arial"/>
                <a:cs typeface="Arial"/>
              </a:rPr>
              <a:t>IBTrACS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) dataset Version 4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A2578-1464-DC4E-88B0-3450C7F63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80" dirty="0">
                <a:solidFill>
                  <a:srgbClr val="000000"/>
                </a:solidFill>
                <a:latin typeface="Arial"/>
                <a:ea typeface="Garamond" charset="0"/>
                <a:cs typeface="Arial"/>
              </a:rPr>
              <a:t>Level 1: Model Systematic Errors</a:t>
            </a:r>
            <a:endParaRPr lang="en-US" sz="288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E09DD1-F7C6-FC49-83A0-8A6CE1872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54AA7-6F03-47D6-7F4F-26195CA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Moisture-Precipitation Relationships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94F8C-4100-FA1D-EFEE-D5DCA9D81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0" y="1378734"/>
            <a:ext cx="55372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BF04E5-A8F4-D22C-633E-9E89C5238C2B}"/>
              </a:ext>
            </a:extLst>
          </p:cNvPr>
          <p:cNvSpPr txBox="1"/>
          <p:nvPr/>
        </p:nvSpPr>
        <p:spPr>
          <a:xfrm>
            <a:off x="5763727" y="1786707"/>
            <a:ext cx="338027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 single prominent peak of PW over </a:t>
            </a:r>
            <a:r>
              <a:rPr lang="en-US" dirty="0" err="1">
                <a:latin typeface="+mn-lt"/>
                <a:ea typeface="Times New Roman" panose="02020603050405020304" pitchFamily="18" charset="0"/>
              </a:rPr>
              <a:t>WPac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corresponding to deep convection and a high precipitation rate – dry biases in the GEFS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 bimodal distribution over </a:t>
            </a:r>
            <a:r>
              <a:rPr lang="en-US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EPac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not well represented in the GEFS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Early onset of precipitation </a:t>
            </a:r>
            <a:endParaRPr lang="en-US" sz="1100" dirty="0">
              <a:latin typeface="+mn-lt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C8A284C-6847-EF99-552E-6A8BE82096B4}"/>
              </a:ext>
            </a:extLst>
          </p:cNvPr>
          <p:cNvSpPr/>
          <p:nvPr/>
        </p:nvSpPr>
        <p:spPr>
          <a:xfrm flipH="1">
            <a:off x="2225895" y="1499626"/>
            <a:ext cx="24259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341D3-82F3-5DBF-7965-4D7F8B74E637}"/>
              </a:ext>
            </a:extLst>
          </p:cNvPr>
          <p:cNvSpPr/>
          <p:nvPr/>
        </p:nvSpPr>
        <p:spPr>
          <a:xfrm>
            <a:off x="-34440" y="3109438"/>
            <a:ext cx="5699930" cy="187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DF469-E425-A5D7-6514-EF5D7BEF5A27}"/>
              </a:ext>
            </a:extLst>
          </p:cNvPr>
          <p:cNvGrpSpPr/>
          <p:nvPr/>
        </p:nvGrpSpPr>
        <p:grpSpPr>
          <a:xfrm>
            <a:off x="1044612" y="3742660"/>
            <a:ext cx="883575" cy="594920"/>
            <a:chOff x="1044612" y="3742660"/>
            <a:chExt cx="883575" cy="594920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F0C0FA4C-D775-74C8-CB5D-D1D9930F3854}"/>
                </a:ext>
              </a:extLst>
            </p:cNvPr>
            <p:cNvSpPr/>
            <p:nvPr/>
          </p:nvSpPr>
          <p:spPr>
            <a:xfrm flipV="1">
              <a:off x="1499191" y="3742660"/>
              <a:ext cx="45719" cy="287080"/>
            </a:xfrm>
            <a:prstGeom prst="downArrow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6BC30-C4BD-B401-AF04-F4D0FDECBBA0}"/>
                </a:ext>
              </a:extLst>
            </p:cNvPr>
            <p:cNvSpPr txBox="1"/>
            <p:nvPr/>
          </p:nvSpPr>
          <p:spPr>
            <a:xfrm>
              <a:off x="1044612" y="4060581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congestus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95E86-973E-C391-7DE0-00CD6BF2BB6A}"/>
              </a:ext>
            </a:extLst>
          </p:cNvPr>
          <p:cNvGrpSpPr/>
          <p:nvPr/>
        </p:nvGrpSpPr>
        <p:grpSpPr>
          <a:xfrm>
            <a:off x="1791208" y="3326945"/>
            <a:ext cx="960519" cy="546851"/>
            <a:chOff x="1791208" y="3326945"/>
            <a:chExt cx="960519" cy="546851"/>
          </a:xfrm>
        </p:grpSpPr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D0F4150C-5E55-EDCD-0DD2-E35C36A8E298}"/>
                </a:ext>
              </a:extLst>
            </p:cNvPr>
            <p:cNvSpPr/>
            <p:nvPr/>
          </p:nvSpPr>
          <p:spPr>
            <a:xfrm>
              <a:off x="2225749" y="3586716"/>
              <a:ext cx="45719" cy="287080"/>
            </a:xfrm>
            <a:prstGeom prst="downArrow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2F3695-4ADC-6A59-70FF-2D3AD5CD39BC}"/>
                </a:ext>
              </a:extLst>
            </p:cNvPr>
            <p:cNvSpPr txBox="1"/>
            <p:nvPr/>
          </p:nvSpPr>
          <p:spPr>
            <a:xfrm>
              <a:off x="1791208" y="3326945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Deep conv.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2B7B-4EBE-8CA4-EE02-B0D66117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Column Water Vapor and Precipitation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DF55CA-C247-0D88-8F11-72BC1C017F83}"/>
              </a:ext>
            </a:extLst>
          </p:cNvPr>
          <p:cNvGrpSpPr/>
          <p:nvPr/>
        </p:nvGrpSpPr>
        <p:grpSpPr>
          <a:xfrm>
            <a:off x="573037" y="1077041"/>
            <a:ext cx="7997925" cy="3654444"/>
            <a:chOff x="573037" y="1194004"/>
            <a:chExt cx="7997925" cy="3654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BA4847-1460-9D08-B066-4AF707898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4049"/>
            <a:stretch/>
          </p:blipFill>
          <p:spPr>
            <a:xfrm>
              <a:off x="573037" y="1194004"/>
              <a:ext cx="7997925" cy="365444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EB8850-828F-AED4-9E51-9870B857F539}"/>
                </a:ext>
              </a:extLst>
            </p:cNvPr>
            <p:cNvSpPr txBox="1"/>
            <p:nvPr/>
          </p:nvSpPr>
          <p:spPr>
            <a:xfrm>
              <a:off x="1648047" y="1194004"/>
              <a:ext cx="6113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Column Water Vapor				Precipitation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3F239F-1F13-5731-ED62-15965760FE80}"/>
              </a:ext>
            </a:extLst>
          </p:cNvPr>
          <p:cNvGrpSpPr/>
          <p:nvPr/>
        </p:nvGrpSpPr>
        <p:grpSpPr>
          <a:xfrm>
            <a:off x="5880114" y="3976575"/>
            <a:ext cx="2135521" cy="1131105"/>
            <a:chOff x="5880114" y="3976575"/>
            <a:chExt cx="2135521" cy="113110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9F62FE-1D82-34E8-A17D-C0AE4D22F2B7}"/>
                </a:ext>
              </a:extLst>
            </p:cNvPr>
            <p:cNvSpPr/>
            <p:nvPr/>
          </p:nvSpPr>
          <p:spPr>
            <a:xfrm>
              <a:off x="6967869" y="3976575"/>
              <a:ext cx="839972" cy="20124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E1B532-F3D3-F4B1-2B8F-9E8F1FD0D641}"/>
                </a:ext>
              </a:extLst>
            </p:cNvPr>
            <p:cNvSpPr txBox="1"/>
            <p:nvPr/>
          </p:nvSpPr>
          <p:spPr>
            <a:xfrm>
              <a:off x="5880114" y="4830681"/>
              <a:ext cx="2135521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ITCZ too strong in the GEFS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A9AE36-DD2A-11F1-1DE6-9E2A82020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200" y="4277011"/>
              <a:ext cx="287080" cy="43650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22AB96-269D-4821-A854-0EB8A27ED568}"/>
              </a:ext>
            </a:extLst>
          </p:cNvPr>
          <p:cNvGrpSpPr/>
          <p:nvPr/>
        </p:nvGrpSpPr>
        <p:grpSpPr>
          <a:xfrm>
            <a:off x="813696" y="3987208"/>
            <a:ext cx="2837636" cy="1064368"/>
            <a:chOff x="813696" y="3987208"/>
            <a:chExt cx="2837636" cy="1064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9A1B70-F2D4-0E16-DD53-4DF6BD9DAA52}"/>
                </a:ext>
              </a:extLst>
            </p:cNvPr>
            <p:cNvSpPr/>
            <p:nvPr/>
          </p:nvSpPr>
          <p:spPr>
            <a:xfrm>
              <a:off x="1892594" y="3987208"/>
              <a:ext cx="839972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8E32B6-7035-FAA2-3038-832FB801935E}"/>
                </a:ext>
              </a:extLst>
            </p:cNvPr>
            <p:cNvSpPr txBox="1"/>
            <p:nvPr/>
          </p:nvSpPr>
          <p:spPr>
            <a:xfrm>
              <a:off x="813696" y="4774577"/>
              <a:ext cx="283763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Dry biases over the Maritime Continent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4C32051-D357-FA50-3615-CB5F249DC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1579" y="4326884"/>
              <a:ext cx="287080" cy="436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5ADDA2-256D-F1CA-1770-AB3E71599D61}"/>
              </a:ext>
            </a:extLst>
          </p:cNvPr>
          <p:cNvSpPr txBox="1"/>
          <p:nvPr/>
        </p:nvSpPr>
        <p:spPr>
          <a:xfrm>
            <a:off x="-74432" y="1807535"/>
            <a:ext cx="65434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ERA5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B22C7-9973-EEC4-CE83-6B3010CA6BD8}"/>
              </a:ext>
            </a:extLst>
          </p:cNvPr>
          <p:cNvSpPr txBox="1"/>
          <p:nvPr/>
        </p:nvSpPr>
        <p:spPr>
          <a:xfrm>
            <a:off x="-81309" y="2874300"/>
            <a:ext cx="67358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E3878-652B-2ED3-11E4-81D17BA5DF1E}"/>
              </a:ext>
            </a:extLst>
          </p:cNvPr>
          <p:cNvSpPr txBox="1"/>
          <p:nvPr/>
        </p:nvSpPr>
        <p:spPr>
          <a:xfrm>
            <a:off x="-95695" y="3822686"/>
            <a:ext cx="72327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Biases</a:t>
            </a:r>
          </a:p>
        </p:txBody>
      </p:sp>
    </p:spTree>
    <p:extLst>
      <p:ext uri="{BB962C8B-B14F-4D97-AF65-F5344CB8AC3E}">
        <p14:creationId xmlns:p14="http://schemas.microsoft.com/office/powerpoint/2010/main" val="9569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A2578-1464-DC4E-88B0-3450C7F63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80" dirty="0">
                <a:solidFill>
                  <a:srgbClr val="000000"/>
                </a:solidFill>
                <a:latin typeface="Arial"/>
                <a:ea typeface="Garamond" charset="0"/>
                <a:cs typeface="Arial"/>
              </a:rPr>
              <a:t>Level 2: Sources of Predictability for Extended-range Forecasts</a:t>
            </a:r>
            <a:endParaRPr lang="en-US" sz="288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E09DD1-F7C6-FC49-83A0-8A6CE1872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44757-B6F7-F121-37EB-975C1306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MJO Skill in the GEFS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71731-CC58-1BDA-9302-CCDCFB893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7" r="23885" b="48722"/>
          <a:stretch/>
        </p:blipFill>
        <p:spPr>
          <a:xfrm>
            <a:off x="616689" y="1552749"/>
            <a:ext cx="4295554" cy="2931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3BE958-F6B1-AAEB-7093-786218719BCD}"/>
              </a:ext>
            </a:extLst>
          </p:cNvPr>
          <p:cNvSpPr txBox="1"/>
          <p:nvPr/>
        </p:nvSpPr>
        <p:spPr>
          <a:xfrm>
            <a:off x="4986671" y="2094614"/>
            <a:ext cx="372139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The bivariate correlation remains above 0.6 up to 16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Increasing ensemble size is expected to improve the model prediction skill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.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he skill is higher for strong MJO days.</a:t>
            </a:r>
          </a:p>
        </p:txBody>
      </p:sp>
    </p:spTree>
    <p:extLst>
      <p:ext uri="{BB962C8B-B14F-4D97-AF65-F5344CB8AC3E}">
        <p14:creationId xmlns:p14="http://schemas.microsoft.com/office/powerpoint/2010/main" val="147502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44757-B6F7-F121-37EB-975C1306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Hovmöller</a:t>
            </a:r>
            <a:r>
              <a:rPr lang="en-US" dirty="0"/>
              <a:t> diagrams of band-pass filtered </a:t>
            </a:r>
            <a:r>
              <a:rPr lang="en-US" dirty="0" err="1"/>
              <a:t>precip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8CB56-9FDD-93EE-667D-3A576C40F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00" y="1304794"/>
            <a:ext cx="6689332" cy="3144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09DB0-863A-7034-AB56-528C74A5210F}"/>
              </a:ext>
            </a:extLst>
          </p:cNvPr>
          <p:cNvSpPr txBox="1"/>
          <p:nvPr/>
        </p:nvSpPr>
        <p:spPr>
          <a:xfrm>
            <a:off x="776179" y="4433777"/>
            <a:ext cx="7788879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The eastward propagation of enhanced precipitation across the maritime continent remains robust even in the Day-16 reforecasts, although the signals weaken with increasing forecast lead time</a:t>
            </a:r>
            <a:r>
              <a:rPr lang="en-US" dirty="0">
                <a:effectLst/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241251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679</Words>
  <Application>Microsoft Macintosh PowerPoint</Application>
  <PresentationFormat>On-screen Show (16:9)</PresentationFormat>
  <Paragraphs>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Lato</vt:lpstr>
      <vt:lpstr>Raleway</vt:lpstr>
      <vt:lpstr>Arial</vt:lpstr>
      <vt:lpstr>Streamline</vt:lpstr>
      <vt:lpstr>Evaluation and Process-oriented Diagnosis of the GEFSv12 Reforecasts   Zhuo Wang University of Illinois at Urbana-Champaign    </vt:lpstr>
      <vt:lpstr>Three-level Diagnostics</vt:lpstr>
      <vt:lpstr>Data</vt:lpstr>
      <vt:lpstr>Level 1: Model Systematic Errors</vt:lpstr>
      <vt:lpstr>Moisture-Precipitation Relationships </vt:lpstr>
      <vt:lpstr>Column Water Vapor and Precipitation</vt:lpstr>
      <vt:lpstr>Level 2: Sources of Predictability for Extended-range Forecasts</vt:lpstr>
      <vt:lpstr>MJO Skill in the GEFS</vt:lpstr>
      <vt:lpstr>Hovmöller diagrams of band-pass filtered precip</vt:lpstr>
      <vt:lpstr>Probability distributions of the MJO phase speed and daily change of RMM magnitude </vt:lpstr>
      <vt:lpstr>North American Weather Regimes</vt:lpstr>
      <vt:lpstr>Level 3: High-Impact Weather and Climate Phenomena</vt:lpstr>
      <vt:lpstr>Tropical Cyclone Genesis Density Function</vt:lpstr>
      <vt:lpstr>Blocking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Process-oriented Diagnosis of the GEFSv12 Reforecasts Zhuo Wang University of Illinois at Urbana-Champaign    </dc:title>
  <cp:lastModifiedBy>Wang, Zhuo</cp:lastModifiedBy>
  <cp:revision>10</cp:revision>
  <dcterms:modified xsi:type="dcterms:W3CDTF">2023-07-14T21:52:26Z</dcterms:modified>
</cp:coreProperties>
</file>