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O6ho2iplvcoLdcW/apgH2C5+u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497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Relationship Id="rId5" Type="http://schemas.openxmlformats.org/officeDocument/2006/relationships/image" Target="../media/image14.jpg"/><Relationship Id="rId6" Type="http://schemas.openxmlformats.org/officeDocument/2006/relationships/image" Target="../media/image3.png"/><Relationship Id="rId7" Type="http://schemas.openxmlformats.org/officeDocument/2006/relationships/image" Target="../media/image17.jp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11" Type="http://schemas.openxmlformats.org/officeDocument/2006/relationships/image" Target="../media/image24.png"/><Relationship Id="rId10" Type="http://schemas.openxmlformats.org/officeDocument/2006/relationships/image" Target="../media/image29.png"/><Relationship Id="rId12" Type="http://schemas.openxmlformats.org/officeDocument/2006/relationships/image" Target="../media/image28.png"/><Relationship Id="rId9" Type="http://schemas.openxmlformats.org/officeDocument/2006/relationships/image" Target="../media/image23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image" Target="../media/image32.png"/><Relationship Id="rId6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873404" y="1051846"/>
            <a:ext cx="8358172" cy="15482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Scale-Aware Three-Dimensional TKE </a:t>
            </a:r>
            <a:r>
              <a:rPr b="1" i="0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Turbulent Mixing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Parameterization</a:t>
            </a:r>
            <a:r>
              <a:rPr b="1" i="0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Hurricane Analysis and Forecast System (HAFS)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974949" y="3180170"/>
            <a:ext cx="10242101" cy="3295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Ping Zhu</a:t>
            </a:r>
            <a:r>
              <a:rPr baseline="30000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Jun Zhang</a:t>
            </a:r>
            <a:r>
              <a:rPr baseline="30000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2,3</a:t>
            </a: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Xuejing Zhang</a:t>
            </a:r>
            <a:r>
              <a:rPr baseline="30000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Jianwen Bao</a:t>
            </a:r>
            <a:r>
              <a:rPr baseline="30000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Zhan Zhang</a:t>
            </a:r>
            <a:r>
              <a:rPr baseline="30000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aseline="30000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Florida International University (FIU)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aseline="30000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Cooperative Institute for Marine &amp; Atmospheric Studies (CIMAS), University of Miami (UM)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aseline="30000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AOML/H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urricane Research Division (HRD), NOAA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aseline="30000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Sciences Laboratory (PSL), NOAA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aseline="30000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Modeling Center (EMC), NOAA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07/25/2023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57" y="167267"/>
            <a:ext cx="1874567" cy="1769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91" name="Google Shape;91;p1"/>
          <p:cNvPicPr preferRelativeResize="0"/>
          <p:nvPr/>
        </p:nvPicPr>
        <p:blipFill rotWithShape="1">
          <a:blip r:embed="rId4">
            <a:alphaModFix/>
          </a:blip>
          <a:srcRect b="0" l="16134" r="16182" t="0"/>
          <a:stretch/>
        </p:blipFill>
        <p:spPr>
          <a:xfrm>
            <a:off x="10231576" y="167266"/>
            <a:ext cx="1874567" cy="176916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905000" y="184871"/>
            <a:ext cx="8382000" cy="76710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UIFCW 2023</a:t>
            </a:r>
            <a:endParaRPr b="1" i="1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>
            <p:ph type="title"/>
          </p:nvPr>
        </p:nvSpPr>
        <p:spPr>
          <a:xfrm>
            <a:off x="731520" y="0"/>
            <a:ext cx="10142426" cy="9406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b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90865" y="4203078"/>
            <a:ext cx="11971700" cy="2503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Conducting sensitivity tests to evaluate the scale-aware 3D turbulence scheme for various resolution settings, and further refining and tuning the scheme.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533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Validating the HAFS simulations of historical hurricane cases against observations.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533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Performing real-time TC forecasts during the Atlantic hurricane seasons.  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90865" y="644346"/>
            <a:ext cx="11874600" cy="3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purely one-dimensional vertical column framework for parameterizing vertical turbulent mixing and the separated inconsistent horizontal and vertical turbulence parameterization pose an obstacle for a realistic representation of the three-dimensional turbulent transport in the TC inner core.</a:t>
            </a:r>
            <a:endParaRPr/>
          </a:p>
          <a:p>
            <a:pPr indent="-457200" lvl="0" marL="533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scale-aware 3D TKE scheme shows a promising result to improve HAFS’s skill in predicting TC intensity.   </a:t>
            </a:r>
            <a:endParaRPr/>
          </a:p>
        </p:txBody>
      </p:sp>
      <p:sp>
        <p:nvSpPr>
          <p:cNvPr id="206" name="Google Shape;206;p10"/>
          <p:cNvSpPr txBox="1"/>
          <p:nvPr/>
        </p:nvSpPr>
        <p:spPr>
          <a:xfrm>
            <a:off x="731520" y="3628850"/>
            <a:ext cx="10142400" cy="940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Work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unding" id="98" name="Google Shape;98;p2"/>
          <p:cNvPicPr preferRelativeResize="0"/>
          <p:nvPr/>
        </p:nvPicPr>
        <p:blipFill rotWithShape="1">
          <a:blip r:embed="rId3">
            <a:alphaModFix/>
          </a:blip>
          <a:srcRect b="29679" l="1740" r="50078" t="8377"/>
          <a:stretch/>
        </p:blipFill>
        <p:spPr>
          <a:xfrm>
            <a:off x="371052" y="1264650"/>
            <a:ext cx="2801253" cy="261492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300668" y="3879573"/>
            <a:ext cx="317076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Southern Great Plains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Typical CBL</a:t>
            </a:r>
            <a:endParaRPr/>
          </a:p>
        </p:txBody>
      </p:sp>
      <p:pic>
        <p:nvPicPr>
          <p:cNvPr descr="thetas4hr3d" id="100" name="Google Shape;100;p2"/>
          <p:cNvPicPr preferRelativeResize="0"/>
          <p:nvPr/>
        </p:nvPicPr>
        <p:blipFill rotWithShape="1">
          <a:blip r:embed="rId4">
            <a:alphaModFix/>
          </a:blip>
          <a:srcRect b="6835" l="8511" r="12765" t="14543"/>
          <a:stretch/>
        </p:blipFill>
        <p:spPr>
          <a:xfrm>
            <a:off x="3285685" y="1264650"/>
            <a:ext cx="2801253" cy="2614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ud" id="101" name="Google Shape;101;p2"/>
          <p:cNvPicPr preferRelativeResize="0"/>
          <p:nvPr/>
        </p:nvPicPr>
        <p:blipFill rotWithShape="1">
          <a:blip r:embed="rId5">
            <a:alphaModFix/>
          </a:blip>
          <a:srcRect b="11363" l="2898" r="9243" t="7032"/>
          <a:stretch/>
        </p:blipFill>
        <p:spPr>
          <a:xfrm>
            <a:off x="4842491" y="2287764"/>
            <a:ext cx="1080321" cy="842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3604849" y="3865285"/>
            <a:ext cx="25429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Subtropical trade-wind MBL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1255234" y="1452880"/>
            <a:ext cx="773599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15:30 LST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12:30 LST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09:30 LST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06:30 LST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2493" r="60498" t="0"/>
          <a:stretch/>
        </p:blipFill>
        <p:spPr>
          <a:xfrm>
            <a:off x="6190691" y="1264649"/>
            <a:ext cx="2796140" cy="2614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9753605" y="3865337"/>
            <a:ext cx="18019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Typical SBL </a:t>
            </a:r>
            <a:endParaRPr/>
          </a:p>
        </p:txBody>
      </p:sp>
      <p:pic>
        <p:nvPicPr>
          <p:cNvPr descr="nocturnal_wind" id="106" name="Google Shape;106;p2"/>
          <p:cNvPicPr preferRelativeResize="0"/>
          <p:nvPr/>
        </p:nvPicPr>
        <p:blipFill rotWithShape="1">
          <a:blip r:embed="rId7">
            <a:alphaModFix/>
          </a:blip>
          <a:srcRect b="23612" l="0" r="70569" t="0"/>
          <a:stretch/>
        </p:blipFill>
        <p:spPr>
          <a:xfrm>
            <a:off x="9105116" y="1273663"/>
            <a:ext cx="2796139" cy="2614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6750710" y="3838348"/>
            <a:ext cx="2362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Stratocumulus-topped MBL 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0" y="4698029"/>
            <a:ext cx="12019018" cy="2423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turbulent BL is cleanly separated from the free atmosphere above by a capping inversion.</a:t>
            </a:r>
            <a:endParaRPr/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Vertical turbulent mixing is much stronger than the horizontal turbulent mixing.</a:t>
            </a:r>
            <a:endParaRPr/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MS and LS models, horizontal and vertical turbulent mixing is treated separately. The former is handled in a model’s dynamic solver, whereas the latter is treated as a standalone one-dimensional module in a model’s physics package.</a:t>
            </a:r>
            <a:endParaRPr/>
          </a:p>
          <a:p>
            <a:pPr indent="-190500" lvl="0" marL="3429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3718283" y="1340605"/>
            <a:ext cx="13299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BOMEX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6750710" y="1484384"/>
            <a:ext cx="13299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DYCOMS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f02_composite" id="111" name="Google Shape;111;p2"/>
          <p:cNvPicPr preferRelativeResize="0"/>
          <p:nvPr/>
        </p:nvPicPr>
        <p:blipFill rotWithShape="1">
          <a:blip r:embed="rId8">
            <a:alphaModFix/>
          </a:blip>
          <a:srcRect b="53934" l="62264" r="0" t="2443"/>
          <a:stretch/>
        </p:blipFill>
        <p:spPr>
          <a:xfrm>
            <a:off x="7594778" y="2575193"/>
            <a:ext cx="1217295" cy="76093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1832919" y="22812"/>
            <a:ext cx="8229600" cy="69687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1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3172305" y="679085"/>
            <a:ext cx="63419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Boundary layer and turbulence parameterization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290681" y="781883"/>
            <a:ext cx="116106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Observed thermodynamic and turbulence structure in the eyewalls of tropical cyclones (TCs)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iagram&#10;&#10;Description automatically generated" id="119" name="Google Shape;119;p3"/>
          <p:cNvPicPr preferRelativeResize="0"/>
          <p:nvPr/>
        </p:nvPicPr>
        <p:blipFill rotWithShape="1">
          <a:blip r:embed="rId3">
            <a:alphaModFix/>
          </a:blip>
          <a:srcRect b="51288" l="0" r="49908" t="0"/>
          <a:stretch/>
        </p:blipFill>
        <p:spPr>
          <a:xfrm>
            <a:off x="290681" y="1278112"/>
            <a:ext cx="4290173" cy="393643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661386" y="5257880"/>
            <a:ext cx="112505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inversion exists to separate the BL from the free atmosphere above in the eyewall.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Turbulent kinetic energy (TKE) is seen in the eyewall throughout troposphere.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Traditional PBL concept does not apply to the eyewall.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hart, histogram&#10;&#10;Description automatically generated" id="121" name="Google Shape;121;p3"/>
          <p:cNvPicPr preferRelativeResize="0"/>
          <p:nvPr/>
        </p:nvPicPr>
        <p:blipFill rotWithShape="1">
          <a:blip r:embed="rId4">
            <a:alphaModFix/>
          </a:blip>
          <a:srcRect b="-1" l="34736" r="445" t="1325"/>
          <a:stretch/>
        </p:blipFill>
        <p:spPr>
          <a:xfrm>
            <a:off x="4589225" y="1278113"/>
            <a:ext cx="7322688" cy="393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4210652" y="4913236"/>
            <a:ext cx="378573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4971643" y="1561444"/>
            <a:ext cx="21498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(Lorsolo et al. 2010)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1845276" y="69052"/>
            <a:ext cx="8229600" cy="69774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8633348" y="1549087"/>
            <a:ext cx="21498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(Zhu et al. 2019)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/>
        </p:nvSpPr>
        <p:spPr>
          <a:xfrm>
            <a:off x="599573" y="641532"/>
            <a:ext cx="110510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Horizontal turbulent mixing and lateral entrainment instability in the inner core of TCs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280467" y="4567090"/>
            <a:ext cx="11606013" cy="22518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594" l="-577" r="0" t="-18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1845276" y="18948"/>
            <a:ext cx="8229600" cy="69774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/>
          </a:p>
        </p:txBody>
      </p:sp>
      <p:pic>
        <p:nvPicPr>
          <p:cNvPr descr="Chart&#10;&#10;Description automatically generated with medium confidence" id="133" name="Google Shape;133;p4"/>
          <p:cNvPicPr preferRelativeResize="0"/>
          <p:nvPr/>
        </p:nvPicPr>
        <p:blipFill rotWithShape="1">
          <a:blip r:embed="rId4">
            <a:alphaModFix/>
          </a:blip>
          <a:srcRect b="12984" l="0" r="43172" t="13104"/>
          <a:stretch/>
        </p:blipFill>
        <p:spPr>
          <a:xfrm>
            <a:off x="432486" y="1098477"/>
            <a:ext cx="3523440" cy="341476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1988380" y="1290167"/>
            <a:ext cx="155744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(Zhu et al. 2023)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368804" y="1757723"/>
            <a:ext cx="117702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Entrain moat air laterally into the eyewall</a:t>
            </a:r>
            <a:endParaRPr/>
          </a:p>
        </p:txBody>
      </p:sp>
      <p:pic>
        <p:nvPicPr>
          <p:cNvPr descr="Chart, diagram&#10;&#10;Description automatically generated" id="136" name="Google Shape;136;p4"/>
          <p:cNvPicPr preferRelativeResize="0"/>
          <p:nvPr/>
        </p:nvPicPr>
        <p:blipFill rotWithShape="1">
          <a:blip r:embed="rId5">
            <a:alphaModFix/>
          </a:blip>
          <a:srcRect b="0" l="0" r="7483" t="0"/>
          <a:stretch/>
        </p:blipFill>
        <p:spPr>
          <a:xfrm>
            <a:off x="4165402" y="1098477"/>
            <a:ext cx="3055181" cy="3414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scatter chart&#10;&#10;Description automatically generated" id="137" name="Google Shape;13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43122" y="1098477"/>
            <a:ext cx="4182823" cy="341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/>
        </p:nvSpPr>
        <p:spPr>
          <a:xfrm>
            <a:off x="2561003" y="616955"/>
            <a:ext cx="69488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Parameterization of turbulent mixing in the gray zone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iagram&#10;&#10;Description automatically generated"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174" y="1191406"/>
            <a:ext cx="5159376" cy="35935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3208973" y="1214266"/>
            <a:ext cx="23345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Wyngaard (2004)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 rot="-5400000">
            <a:off x="-720091" y="2711576"/>
            <a:ext cx="32460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Turbulent eddy energy spectrum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2561003" y="4365694"/>
            <a:ext cx="11913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Eddy scale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5655027" y="1233247"/>
            <a:ext cx="6275070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eddies are generated by the instabilities of the mean flow and fundamentally anisotropic.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Eddies smaller than inertial subrange are isotropic.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large-eddy simulations (LES), the unresolved small-scale turbulence needs to be treated three dimensionally under the isotropic assumption.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mesoscale simulations (MS), the large anisotropic turbulence is currently handled by the separated vertical and horizontal turbulence schemes. 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4682227" y="3630503"/>
            <a:ext cx="9170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Isotropic eddies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3131627" y="3668081"/>
            <a:ext cx="11913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Anisotropic large eddies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1845276" y="18948"/>
            <a:ext cx="8229600" cy="69774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306511" y="4939570"/>
            <a:ext cx="11487511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about turbulent mixing when model grid resolution falls in the gray zone? The purely 1D column parameterization framework becomes a problem.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physics-dynamics coupling becomes important as model resolution falls in the gray zone. The “separation” between physics and model dynamics becomes an obstacle to model development. 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/>
        </p:nvSpPr>
        <p:spPr>
          <a:xfrm>
            <a:off x="1927700" y="40102"/>
            <a:ext cx="790523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scale-aware (SA) 3D TKE turbulence scheme bridging the gap between the LES and MS limits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203965" y="843622"/>
            <a:ext cx="32406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3D TKE budget equation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3549327" y="755356"/>
            <a:ext cx="7097795" cy="8399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4326527" y="1595266"/>
            <a:ext cx="12970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Shear production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6197563" y="1636445"/>
            <a:ext cx="12970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Buoyancy production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7753611" y="1595266"/>
            <a:ext cx="174925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3D TKE trans. &amp; Press. Corr.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9660904" y="1595266"/>
            <a:ext cx="14371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TKE dissipation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1024488" y="2504717"/>
            <a:ext cx="224480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1D PBL scheme, 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3565226" y="2274798"/>
            <a:ext cx="7495256" cy="8068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203965" y="3124578"/>
            <a:ext cx="4572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Turbulence closure in a TKE scheme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1736740" y="3577148"/>
            <a:ext cx="7252476" cy="60170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8548161" y="3640758"/>
            <a:ext cx="24780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NL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nonlocal mixing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753581" y="4277586"/>
            <a:ext cx="4096073" cy="40107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769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9" name="Google Shape;169;p6"/>
          <p:cNvSpPr txBox="1"/>
          <p:nvPr/>
        </p:nvSpPr>
        <p:spPr>
          <a:xfrm>
            <a:off x="232580" y="4757785"/>
            <a:ext cx="2540389" cy="40011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239" l="-2396" r="0" t="-90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0" name="Google Shape;170;p6"/>
          <p:cNvSpPr txBox="1"/>
          <p:nvPr/>
        </p:nvSpPr>
        <p:spPr>
          <a:xfrm>
            <a:off x="2730290" y="4754213"/>
            <a:ext cx="8735867" cy="535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022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1" name="Google Shape;171;p6"/>
          <p:cNvSpPr txBox="1"/>
          <p:nvPr/>
        </p:nvSpPr>
        <p:spPr>
          <a:xfrm>
            <a:off x="221428" y="5330103"/>
            <a:ext cx="2562692" cy="40011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4239" l="-2374" r="0" t="-90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369100" y="5613234"/>
            <a:ext cx="5838567" cy="127419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6570115" y="5648628"/>
            <a:ext cx="4017151" cy="60170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244626" y="5992005"/>
            <a:ext cx="6267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6093257" y="5968230"/>
            <a:ext cx="6267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6406650" y="6151427"/>
            <a:ext cx="5824343" cy="78816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/>
        </p:nvSpPr>
        <p:spPr>
          <a:xfrm>
            <a:off x="368672" y="152240"/>
            <a:ext cx="11673016" cy="23237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320" l="-521" r="-1512" t="-199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591852" y="2417914"/>
            <a:ext cx="6093912" cy="11048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368672" y="3464728"/>
            <a:ext cx="11454656" cy="307866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979" l="-425" r="-52" t="-138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5947776" y="2436703"/>
            <a:ext cx="6093912" cy="11048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/>
        </p:nvSpPr>
        <p:spPr>
          <a:xfrm>
            <a:off x="450936" y="127188"/>
            <a:ext cx="11590751" cy="726032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578" r="-104" t="-218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/>
        </p:nvSpPr>
        <p:spPr>
          <a:xfrm>
            <a:off x="1779944" y="149517"/>
            <a:ext cx="8229600" cy="69774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results</a:t>
            </a:r>
            <a:endParaRPr/>
          </a:p>
        </p:txBody>
      </p:sp>
      <p:pic>
        <p:nvPicPr>
          <p:cNvPr descr="A graph of different weather conditions&#10;&#10;Description automatically generated" id="195" name="Google Shape;195;p9"/>
          <p:cNvPicPr preferRelativeResize="0"/>
          <p:nvPr/>
        </p:nvPicPr>
        <p:blipFill rotWithShape="1">
          <a:blip r:embed="rId3">
            <a:alphaModFix/>
          </a:blip>
          <a:srcRect b="49983" l="0" r="0" t="0"/>
          <a:stretch/>
        </p:blipFill>
        <p:spPr>
          <a:xfrm>
            <a:off x="98300" y="1300848"/>
            <a:ext cx="7790339" cy="3153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weather conditions&#10;&#10;Description automatically generated" id="196" name="Google Shape;196;p9"/>
          <p:cNvPicPr preferRelativeResize="0"/>
          <p:nvPr/>
        </p:nvPicPr>
        <p:blipFill rotWithShape="1">
          <a:blip r:embed="rId3">
            <a:alphaModFix/>
          </a:blip>
          <a:srcRect b="0" l="22978" r="22764" t="50000"/>
          <a:stretch/>
        </p:blipFill>
        <p:spPr>
          <a:xfrm>
            <a:off x="7873582" y="1300848"/>
            <a:ext cx="4271924" cy="315310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 txBox="1"/>
          <p:nvPr/>
        </p:nvSpPr>
        <p:spPr>
          <a:xfrm>
            <a:off x="542795" y="4641847"/>
            <a:ext cx="1149984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</a:t>
            </a:r>
            <a:r>
              <a:rPr b="0" i="0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line: the best-track; </a:t>
            </a:r>
            <a:r>
              <a:rPr b="0" i="0" lang="en-US" sz="2400">
                <a:solidFill>
                  <a:srgbClr val="AE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Gray</a:t>
            </a:r>
            <a:r>
              <a:rPr b="0" i="0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line: baseline HAFS simulation; </a:t>
            </a: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lue</a:t>
            </a:r>
            <a:r>
              <a:rPr b="0" i="0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line: HAFS simulation that considers 3D TKE shear production only; </a:t>
            </a:r>
            <a:r>
              <a:rPr b="0" i="0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</a:t>
            </a:r>
            <a:r>
              <a:rPr b="0" i="0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line: 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HAFS</a:t>
            </a:r>
            <a:r>
              <a:rPr b="0" i="0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simulation that considers 3D TKE shear production and horizontal mixing parameterized using the predicted TKE;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0" i="0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</a:t>
            </a:r>
            <a:r>
              <a:rPr b="0" i="0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line: HAFS simulation that considers 3D TKE shear production, TKE based horizontal mixing, and 3D TKE transport and pressure correlation. 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617473" y="780059"/>
            <a:ext cx="113504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HAFS’s simulated track and intensity of Hurricane Ida (2021) compared with 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observations</a:t>
            </a:r>
            <a:r>
              <a:rPr b="0" i="0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2019-02-17T03:43:40Z</dcterms:created>
  <dc:creator>Jeremy Katz</dc:creator>
</cp:coreProperties>
</file>