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3816" r:id="rId3"/>
    <p:sldId id="3848" r:id="rId4"/>
    <p:sldId id="3849" r:id="rId5"/>
    <p:sldId id="3799" r:id="rId6"/>
    <p:sldId id="278" r:id="rId7"/>
    <p:sldId id="261" r:id="rId8"/>
    <p:sldId id="265" r:id="rId9"/>
    <p:sldId id="3838" r:id="rId10"/>
    <p:sldId id="3824" r:id="rId11"/>
    <p:sldId id="3823" r:id="rId12"/>
    <p:sldId id="3826" r:id="rId13"/>
    <p:sldId id="3840" r:id="rId14"/>
    <p:sldId id="37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Shlyaev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942093"/>
    <a:srgbClr val="FFC000"/>
    <a:srgbClr val="000000"/>
    <a:srgbClr val="4472C4"/>
    <a:srgbClr val="ECC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6259"/>
  </p:normalViewPr>
  <p:slideViewPr>
    <p:cSldViewPr snapToGrid="0" snapToObjects="1">
      <p:cViewPr varScale="1">
        <p:scale>
          <a:sx n="123" d="100"/>
          <a:sy n="123" d="100"/>
        </p:scale>
        <p:origin x="135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F470F-8779-2442-9C6D-52A8DD1157D7}" type="datetimeFigureOut">
              <a:rPr lang="en-US" smtClean="0"/>
              <a:t>7/23/23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089D8-1734-6549-BF80-27A9AA79A636}" type="slidenum">
              <a:rPr lang="en-US" smtClean="0"/>
              <a:t>‹#›</a:t>
            </a:fld>
            <a:endParaRPr lang="en-US"/>
          </a:p>
        </p:txBody>
      </p:sp>
    </p:spTree>
    <p:extLst>
      <p:ext uri="{BB962C8B-B14F-4D97-AF65-F5344CB8AC3E}">
        <p14:creationId xmlns:p14="http://schemas.microsoft.com/office/powerpoint/2010/main" val="292213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7" name="Google Shape;10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3" name="Google Shape;23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9802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3" name="Google Shape;23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2956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233" name="Google Shape;23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8140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76" name="Google Shape;67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11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ea776d0f9_4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4" name="Google Shape;304;g4ea776d0f9_4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62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9" name="Google Shape;11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9" name="Google Shape;11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390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940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710920f05d_2_1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g1710920f05d_2_1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2464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6" name="Google Shape;78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24c23c9622_1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224c23c9622_1_3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lnSpc>
                <a:spcPct val="95000"/>
              </a:lnSpc>
              <a:spcBef>
                <a:spcPts val="0"/>
              </a:spcBef>
              <a:spcAft>
                <a:spcPts val="0"/>
              </a:spcAft>
              <a:buClr>
                <a:schemeClr val="accent1"/>
              </a:buClr>
              <a:buSzPts val="1200"/>
              <a:buFont typeface="Roboto"/>
              <a:buChar char="●"/>
            </a:pPr>
            <a:r>
              <a:rPr lang="en-US" sz="1800" b="1">
                <a:solidFill>
                  <a:schemeClr val="accent1"/>
                </a:solidFill>
                <a:highlight>
                  <a:srgbClr val="FFFFFF"/>
                </a:highlight>
                <a:latin typeface="Calibri"/>
                <a:ea typeface="Calibri"/>
                <a:cs typeface="Calibri"/>
                <a:sym typeface="Calibri"/>
              </a:rPr>
              <a:t>Application</a:t>
            </a:r>
            <a:r>
              <a:rPr lang="en-US" sz="1800">
                <a:solidFill>
                  <a:schemeClr val="accent1"/>
                </a:solidFill>
                <a:highlight>
                  <a:srgbClr val="FFFFFF"/>
                </a:highlight>
                <a:latin typeface="Calibri"/>
                <a:ea typeface="Calibri"/>
                <a:cs typeface="Calibri"/>
                <a:sym typeface="Calibri"/>
              </a:rPr>
              <a:t> = end-to-end system instantiated with specific partner configuration</a:t>
            </a:r>
            <a:endParaRPr/>
          </a:p>
          <a:p>
            <a:pPr marL="457200" lvl="1" indent="-304800" algn="l" rtl="0">
              <a:lnSpc>
                <a:spcPct val="95000"/>
              </a:lnSpc>
              <a:spcBef>
                <a:spcPts val="0"/>
              </a:spcBef>
              <a:spcAft>
                <a:spcPts val="0"/>
              </a:spcAft>
              <a:buClr>
                <a:schemeClr val="dk1"/>
              </a:buClr>
              <a:buSzPts val="1200"/>
              <a:buFont typeface="Roboto"/>
              <a:buChar char="○"/>
            </a:pPr>
            <a:r>
              <a:rPr lang="en-US" sz="1800">
                <a:highlight>
                  <a:srgbClr val="FFFFFF"/>
                </a:highlight>
                <a:latin typeface="Calibri"/>
                <a:ea typeface="Calibri"/>
                <a:cs typeface="Calibri"/>
                <a:sym typeface="Calibri"/>
              </a:rPr>
              <a:t>Continuously test all components in pseudo-operational environment</a:t>
            </a:r>
            <a:endParaRPr/>
          </a:p>
          <a:p>
            <a:pPr marL="457200" lvl="1" indent="-304800" algn="l" rtl="0">
              <a:lnSpc>
                <a:spcPct val="95000"/>
              </a:lnSpc>
              <a:spcBef>
                <a:spcPts val="0"/>
              </a:spcBef>
              <a:spcAft>
                <a:spcPts val="0"/>
              </a:spcAft>
              <a:buClr>
                <a:schemeClr val="dk1"/>
              </a:buClr>
              <a:buSzPts val="1200"/>
              <a:buFont typeface="Roboto"/>
              <a:buChar char="○"/>
            </a:pPr>
            <a:r>
              <a:rPr lang="en-US" sz="1800">
                <a:highlight>
                  <a:srgbClr val="FFFFFF"/>
                </a:highlight>
                <a:latin typeface="Calibri"/>
                <a:ea typeface="Calibri"/>
                <a:cs typeface="Calibri"/>
                <a:sym typeface="Calibri"/>
              </a:rPr>
              <a:t>Leverages JCSDA open-source and agile working practices, and generic infrastructure</a:t>
            </a:r>
            <a:endParaRPr/>
          </a:p>
          <a:p>
            <a:pPr marL="457200" lvl="1" indent="-304800" algn="l" rtl="0">
              <a:lnSpc>
                <a:spcPct val="95000"/>
              </a:lnSpc>
              <a:spcBef>
                <a:spcPts val="0"/>
              </a:spcBef>
              <a:spcAft>
                <a:spcPts val="0"/>
              </a:spcAft>
              <a:buClr>
                <a:schemeClr val="dk1"/>
              </a:buClr>
              <a:buSzPts val="1200"/>
              <a:buFont typeface="Roboto"/>
              <a:buChar char="○"/>
            </a:pPr>
            <a:r>
              <a:rPr lang="en-US" sz="1800">
                <a:highlight>
                  <a:srgbClr val="FFFFFF"/>
                </a:highlight>
                <a:latin typeface="Calibri"/>
                <a:ea typeface="Calibri"/>
                <a:cs typeface="Calibri"/>
                <a:sym typeface="Calibri"/>
              </a:rPr>
              <a:t>Continuously evolves, yet continuously functional (CI/CD)</a:t>
            </a:r>
            <a:endParaRPr/>
          </a:p>
          <a:p>
            <a:pPr marL="914400" lvl="0" indent="0" algn="l" rtl="0">
              <a:lnSpc>
                <a:spcPct val="150000"/>
              </a:lnSpc>
              <a:spcBef>
                <a:spcPts val="0"/>
              </a:spcBef>
              <a:spcAft>
                <a:spcPts val="0"/>
              </a:spcAft>
              <a:buClr>
                <a:schemeClr val="dk1"/>
              </a:buClr>
              <a:buSzPts val="1800"/>
              <a:buFont typeface="Calibri"/>
              <a:buNone/>
            </a:pPr>
            <a:endParaRPr sz="1800">
              <a:highlight>
                <a:srgbClr val="FFFFFF"/>
              </a:highlight>
              <a:latin typeface="Calibri"/>
              <a:ea typeface="Calibri"/>
              <a:cs typeface="Calibri"/>
              <a:sym typeface="Calibri"/>
            </a:endParaRPr>
          </a:p>
          <a:p>
            <a:pPr marL="0" lvl="0" indent="-76200" algn="l" rtl="0">
              <a:lnSpc>
                <a:spcPct val="95000"/>
              </a:lnSpc>
              <a:spcBef>
                <a:spcPts val="0"/>
              </a:spcBef>
              <a:spcAft>
                <a:spcPts val="0"/>
              </a:spcAft>
              <a:buClr>
                <a:schemeClr val="accent1"/>
              </a:buClr>
              <a:buSzPts val="1200"/>
              <a:buFont typeface="Roboto"/>
              <a:buChar char="●"/>
            </a:pPr>
            <a:r>
              <a:rPr lang="en-US" sz="1800" b="1">
                <a:solidFill>
                  <a:schemeClr val="accent1"/>
                </a:solidFill>
                <a:highlight>
                  <a:srgbClr val="FFFFFF"/>
                </a:highlight>
                <a:latin typeface="Calibri"/>
                <a:ea typeface="Calibri"/>
                <a:cs typeface="Calibri"/>
                <a:sym typeface="Calibri"/>
              </a:rPr>
              <a:t>Testbed</a:t>
            </a:r>
            <a:r>
              <a:rPr lang="en-US" sz="1800">
                <a:solidFill>
                  <a:schemeClr val="accent1"/>
                </a:solidFill>
                <a:highlight>
                  <a:srgbClr val="FFFFFF"/>
                </a:highlight>
                <a:latin typeface="Calibri"/>
                <a:ea typeface="Calibri"/>
                <a:cs typeface="Calibri"/>
                <a:sym typeface="Calibri"/>
              </a:rPr>
              <a:t> = focusing vehicle for collaborative development</a:t>
            </a:r>
            <a:endParaRPr/>
          </a:p>
          <a:p>
            <a:pPr marL="457200" lvl="1" indent="-304800" algn="l" rtl="0">
              <a:lnSpc>
                <a:spcPct val="95000"/>
              </a:lnSpc>
              <a:spcBef>
                <a:spcPts val="0"/>
              </a:spcBef>
              <a:spcAft>
                <a:spcPts val="0"/>
              </a:spcAft>
              <a:buClr>
                <a:schemeClr val="dk1"/>
              </a:buClr>
              <a:buSzPts val="1200"/>
              <a:buFont typeface="Roboto"/>
              <a:buChar char="○"/>
            </a:pPr>
            <a:r>
              <a:rPr lang="en-US" sz="1800">
                <a:highlight>
                  <a:srgbClr val="FFFFFF"/>
                </a:highlight>
                <a:latin typeface="Calibri"/>
                <a:ea typeface="Calibri"/>
                <a:cs typeface="Calibri"/>
                <a:sym typeface="Calibri"/>
              </a:rPr>
              <a:t>Turn-key ecosystem to spin-up research experiments</a:t>
            </a:r>
            <a:endParaRPr/>
          </a:p>
          <a:p>
            <a:pPr marL="457200" lvl="1" indent="-304800" algn="l" rtl="0">
              <a:lnSpc>
                <a:spcPct val="95000"/>
              </a:lnSpc>
              <a:spcBef>
                <a:spcPts val="0"/>
              </a:spcBef>
              <a:spcAft>
                <a:spcPts val="0"/>
              </a:spcAft>
              <a:buClr>
                <a:schemeClr val="dk1"/>
              </a:buClr>
              <a:buSzPts val="1200"/>
              <a:buFont typeface="Roboto"/>
              <a:buChar char="○"/>
            </a:pPr>
            <a:r>
              <a:rPr lang="en-US" sz="1800">
                <a:highlight>
                  <a:srgbClr val="FFFFFF"/>
                </a:highlight>
                <a:latin typeface="Calibri"/>
                <a:ea typeface="Calibri"/>
                <a:cs typeface="Calibri"/>
                <a:sym typeface="Calibri"/>
              </a:rPr>
              <a:t>Rapid testing with near-instantaneous feedback, multi-tier to optimize HPC resources</a:t>
            </a:r>
            <a:endParaRPr/>
          </a:p>
          <a:p>
            <a:pPr marL="0" lvl="0" indent="0" algn="l" rtl="0">
              <a:lnSpc>
                <a:spcPct val="150000"/>
              </a:lnSpc>
              <a:spcBef>
                <a:spcPts val="0"/>
              </a:spcBef>
              <a:spcAft>
                <a:spcPts val="0"/>
              </a:spcAft>
              <a:buClr>
                <a:schemeClr val="dk1"/>
              </a:buClr>
              <a:buSzPts val="1800"/>
              <a:buFont typeface="Calibri"/>
              <a:buNone/>
            </a:pPr>
            <a:endParaRPr sz="1800">
              <a:highlight>
                <a:srgbClr val="FFFFFF"/>
              </a:highlight>
              <a:latin typeface="Calibri"/>
              <a:ea typeface="Calibri"/>
              <a:cs typeface="Calibri"/>
              <a:sym typeface="Calibri"/>
            </a:endParaRPr>
          </a:p>
          <a:p>
            <a:pPr marL="0" lvl="0" indent="-76200" algn="l" rtl="0">
              <a:lnSpc>
                <a:spcPct val="95000"/>
              </a:lnSpc>
              <a:spcBef>
                <a:spcPts val="0"/>
              </a:spcBef>
              <a:spcAft>
                <a:spcPts val="0"/>
              </a:spcAft>
              <a:buClr>
                <a:schemeClr val="accent1"/>
              </a:buClr>
              <a:buSzPts val="1200"/>
              <a:buFont typeface="Roboto"/>
              <a:buChar char="●"/>
            </a:pPr>
            <a:r>
              <a:rPr lang="en-US" sz="1800" b="1">
                <a:solidFill>
                  <a:schemeClr val="accent1"/>
                </a:solidFill>
                <a:highlight>
                  <a:srgbClr val="FFFFFF"/>
                </a:highlight>
                <a:latin typeface="Calibri"/>
                <a:ea typeface="Calibri"/>
                <a:cs typeface="Calibri"/>
                <a:sym typeface="Calibri"/>
              </a:rPr>
              <a:t>Joint</a:t>
            </a:r>
            <a:r>
              <a:rPr lang="en-US" sz="1800">
                <a:solidFill>
                  <a:schemeClr val="accent1"/>
                </a:solidFill>
                <a:highlight>
                  <a:srgbClr val="FFFFFF"/>
                </a:highlight>
                <a:latin typeface="Calibri"/>
                <a:ea typeface="Calibri"/>
                <a:cs typeface="Calibri"/>
                <a:sym typeface="Calibri"/>
              </a:rPr>
              <a:t> = effort spent in developing the application benefits everyone</a:t>
            </a:r>
            <a:endParaRPr/>
          </a:p>
          <a:p>
            <a:pPr marL="457200" lvl="1" indent="-304800" algn="l" rtl="0">
              <a:lnSpc>
                <a:spcPct val="95000"/>
              </a:lnSpc>
              <a:spcBef>
                <a:spcPts val="0"/>
              </a:spcBef>
              <a:spcAft>
                <a:spcPts val="0"/>
              </a:spcAft>
              <a:buClr>
                <a:schemeClr val="dk1"/>
              </a:buClr>
              <a:buSzPts val="1200"/>
              <a:buFont typeface="Roboto"/>
              <a:buChar char="○"/>
            </a:pPr>
            <a:r>
              <a:rPr lang="en-US" sz="1800">
                <a:highlight>
                  <a:srgbClr val="FFFFFF"/>
                </a:highlight>
                <a:latin typeface="Calibri"/>
                <a:ea typeface="Calibri"/>
                <a:cs typeface="Calibri"/>
                <a:sym typeface="Calibri"/>
              </a:rPr>
              <a:t>Co-owned, co-developed and co-branded between JCSDA and partner agency</a:t>
            </a:r>
            <a:endParaRPr/>
          </a:p>
          <a:p>
            <a:pPr marL="457200" lvl="1" indent="-304800" algn="l" rtl="0">
              <a:lnSpc>
                <a:spcPct val="95000"/>
              </a:lnSpc>
              <a:spcBef>
                <a:spcPts val="0"/>
              </a:spcBef>
              <a:spcAft>
                <a:spcPts val="0"/>
              </a:spcAft>
              <a:buClr>
                <a:schemeClr val="dk1"/>
              </a:buClr>
              <a:buSzPts val="1200"/>
              <a:buFont typeface="Roboto"/>
              <a:buChar char="○"/>
            </a:pPr>
            <a:r>
              <a:rPr lang="en-US" sz="1800">
                <a:highlight>
                  <a:srgbClr val="FFFFFF"/>
                </a:highlight>
                <a:latin typeface="Calibri"/>
                <a:ea typeface="Calibri"/>
                <a:cs typeface="Calibri"/>
                <a:sym typeface="Calibri"/>
              </a:rPr>
              <a:t>Results are transparent to everyone and can be replicated &amp; compared by everyone</a:t>
            </a: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403" name="Google Shape;403;g224c23c9622_1_3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42a463c6cd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242a463c6cd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242a463c6cd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114300" algn="l" rtl="0">
              <a:lnSpc>
                <a:spcPct val="100000"/>
              </a:lnSpc>
              <a:spcBef>
                <a:spcPts val="0"/>
              </a:spcBef>
              <a:spcAft>
                <a:spcPts val="0"/>
              </a:spcAft>
              <a:buClr>
                <a:schemeClr val="dk1"/>
              </a:buClr>
              <a:buSzPts val="1800"/>
              <a:buFont typeface="Calibri"/>
              <a:buAutoNum type="arabicPeriod"/>
            </a:pPr>
            <a:r>
              <a:rPr lang="en-US" sz="1800"/>
              <a:t>Earth system observations </a:t>
            </a:r>
            <a:endParaRPr/>
          </a:p>
          <a:p>
            <a:pPr marL="457200" lvl="1" indent="0" algn="l" rtl="0">
              <a:lnSpc>
                <a:spcPct val="100000"/>
              </a:lnSpc>
              <a:spcBef>
                <a:spcPts val="0"/>
              </a:spcBef>
              <a:spcAft>
                <a:spcPts val="0"/>
              </a:spcAft>
              <a:buClr>
                <a:srgbClr val="006DBF"/>
              </a:buClr>
              <a:buSzPts val="1400"/>
              <a:buFont typeface="Calibri"/>
              <a:buNone/>
            </a:pPr>
            <a:r>
              <a:rPr lang="en-US" sz="1600">
                <a:solidFill>
                  <a:srgbClr val="006DBF"/>
                </a:solidFill>
              </a:rPr>
              <a:t>Aggressive approach to increase the use of observations available for Earth system DA. Improve how we address volume (increase spectral and geographic resolution), variety (commercial data, smallsats, new instruments), and velocity (on-the-fly processing without traditional cut-off). </a:t>
            </a:r>
            <a:endParaRPr/>
          </a:p>
          <a:p>
            <a:pPr marL="457200" lvl="1" indent="0" algn="l" rtl="0">
              <a:lnSpc>
                <a:spcPct val="100000"/>
              </a:lnSpc>
              <a:spcBef>
                <a:spcPts val="0"/>
              </a:spcBef>
              <a:spcAft>
                <a:spcPts val="0"/>
              </a:spcAft>
              <a:buClr>
                <a:schemeClr val="dk1"/>
              </a:buClr>
              <a:buSzPts val="1400"/>
              <a:buFont typeface="Calibri"/>
              <a:buNone/>
            </a:pPr>
            <a:endParaRPr sz="1600"/>
          </a:p>
          <a:p>
            <a:pPr marL="0" lvl="0" indent="-114300" algn="l" rtl="0">
              <a:lnSpc>
                <a:spcPct val="100000"/>
              </a:lnSpc>
              <a:spcBef>
                <a:spcPts val="0"/>
              </a:spcBef>
              <a:spcAft>
                <a:spcPts val="0"/>
              </a:spcAft>
              <a:buClr>
                <a:schemeClr val="dk1"/>
              </a:buClr>
              <a:buSzPts val="1800"/>
              <a:buFont typeface="Calibri"/>
              <a:buAutoNum type="arabicPeriod"/>
            </a:pPr>
            <a:r>
              <a:rPr lang="en-US" sz="1800"/>
              <a:t> Earth system coupled DA </a:t>
            </a:r>
            <a:endParaRPr/>
          </a:p>
          <a:p>
            <a:pPr marL="457200" lvl="1" indent="0" algn="l" rtl="0">
              <a:lnSpc>
                <a:spcPct val="100000"/>
              </a:lnSpc>
              <a:spcBef>
                <a:spcPts val="0"/>
              </a:spcBef>
              <a:spcAft>
                <a:spcPts val="0"/>
              </a:spcAft>
              <a:buClr>
                <a:srgbClr val="006DBF"/>
              </a:buClr>
              <a:buSzPts val="1400"/>
              <a:buFont typeface="Calibri"/>
              <a:buNone/>
            </a:pPr>
            <a:r>
              <a:rPr lang="en-US" sz="1600">
                <a:solidFill>
                  <a:srgbClr val="006DBF"/>
                </a:solidFill>
              </a:rPr>
              <a:t>Prototype for atmosphere, ocean, and sea ice, land surface, atmospheric composition, whole atmosphere; the approach is to start from multi-component DA under a unified infrastructure and to gradually evolve into coupled DA; development and evaluation of ensemble DA and enhancement with multi-resolution ensembles. </a:t>
            </a:r>
            <a:endParaRPr/>
          </a:p>
          <a:p>
            <a:pPr marL="457200" lvl="1" indent="0" algn="l" rtl="0">
              <a:lnSpc>
                <a:spcPct val="100000"/>
              </a:lnSpc>
              <a:spcBef>
                <a:spcPts val="0"/>
              </a:spcBef>
              <a:spcAft>
                <a:spcPts val="0"/>
              </a:spcAft>
              <a:buClr>
                <a:schemeClr val="dk1"/>
              </a:buClr>
              <a:buSzPts val="1400"/>
              <a:buFont typeface="Calibri"/>
              <a:buNone/>
            </a:pPr>
            <a:endParaRPr sz="1600"/>
          </a:p>
          <a:p>
            <a:pPr marL="0" lvl="0" indent="-114300" algn="l" rtl="0">
              <a:lnSpc>
                <a:spcPct val="100000"/>
              </a:lnSpc>
              <a:spcBef>
                <a:spcPts val="0"/>
              </a:spcBef>
              <a:spcAft>
                <a:spcPts val="0"/>
              </a:spcAft>
              <a:buClr>
                <a:schemeClr val="dk1"/>
              </a:buClr>
              <a:buSzPts val="1800"/>
              <a:buFont typeface="Calibri"/>
              <a:buAutoNum type="arabicPeriod"/>
            </a:pPr>
            <a:r>
              <a:rPr lang="en-US" sz="1800"/>
              <a:t> Convection permitting DA </a:t>
            </a:r>
            <a:endParaRPr/>
          </a:p>
          <a:p>
            <a:pPr marL="457200" lvl="1" indent="0" algn="l" rtl="0">
              <a:lnSpc>
                <a:spcPct val="100000"/>
              </a:lnSpc>
              <a:spcBef>
                <a:spcPts val="0"/>
              </a:spcBef>
              <a:spcAft>
                <a:spcPts val="0"/>
              </a:spcAft>
              <a:buClr>
                <a:srgbClr val="006DBF"/>
              </a:buClr>
              <a:buSzPts val="1400"/>
              <a:buFont typeface="Calibri"/>
              <a:buNone/>
            </a:pPr>
            <a:r>
              <a:rPr lang="en-US" sz="1600">
                <a:solidFill>
                  <a:srgbClr val="006DBF"/>
                </a:solidFill>
              </a:rPr>
              <a:t>Assimilation of all-sky and all-surface radiances; hourly cycling DA with overlapping windows; continuous DA; DA across scales over stretched grids. </a:t>
            </a:r>
            <a:endParaRPr/>
          </a:p>
          <a:p>
            <a:pPr marL="457200" lvl="1" indent="0" algn="l" rtl="0">
              <a:lnSpc>
                <a:spcPct val="100000"/>
              </a:lnSpc>
              <a:spcBef>
                <a:spcPts val="0"/>
              </a:spcBef>
              <a:spcAft>
                <a:spcPts val="0"/>
              </a:spcAft>
              <a:buClr>
                <a:schemeClr val="dk1"/>
              </a:buClr>
              <a:buSzPts val="1400"/>
              <a:buFont typeface="Calibri"/>
              <a:buNone/>
            </a:pPr>
            <a:endParaRPr sz="1600"/>
          </a:p>
          <a:p>
            <a:pPr marL="0" lvl="0" indent="-114300" algn="l" rtl="0">
              <a:lnSpc>
                <a:spcPct val="100000"/>
              </a:lnSpc>
              <a:spcBef>
                <a:spcPts val="0"/>
              </a:spcBef>
              <a:spcAft>
                <a:spcPts val="0"/>
              </a:spcAft>
              <a:buClr>
                <a:srgbClr val="333333"/>
              </a:buClr>
              <a:buSzPts val="1800"/>
              <a:buFont typeface="Calibri"/>
              <a:buAutoNum type="arabicPeriod"/>
            </a:pPr>
            <a:r>
              <a:rPr lang="en-US" sz="1800">
                <a:solidFill>
                  <a:srgbClr val="333333"/>
                </a:solidFill>
              </a:rPr>
              <a:t> Advanced DA algorithms at scale, including AI/ML integration</a:t>
            </a:r>
            <a:endParaRPr>
              <a:solidFill>
                <a:srgbClr val="333333"/>
              </a:solidFill>
            </a:endParaRPr>
          </a:p>
          <a:p>
            <a:pPr marL="457200" lvl="1" indent="0" algn="l" rtl="0">
              <a:lnSpc>
                <a:spcPct val="100000"/>
              </a:lnSpc>
              <a:spcBef>
                <a:spcPts val="0"/>
              </a:spcBef>
              <a:spcAft>
                <a:spcPts val="0"/>
              </a:spcAft>
              <a:buClr>
                <a:srgbClr val="006DBF"/>
              </a:buClr>
              <a:buSzPts val="1400"/>
              <a:buFont typeface="Calibri"/>
              <a:buNone/>
            </a:pPr>
            <a:r>
              <a:rPr lang="en-US" sz="1600">
                <a:solidFill>
                  <a:srgbClr val="006DBF"/>
                </a:solidFill>
              </a:rPr>
              <a:t>DA algorithm optimization (e.g. on accelerators), and hybridization with AI/ML for observation simulation &amp; processing, fast adjoint physics, forecast model error inference &amp; correction, and evaluation/scoring </a:t>
            </a:r>
            <a:endParaRPr/>
          </a:p>
          <a:p>
            <a:pPr marL="457200" lvl="1" indent="0" algn="l" rtl="0">
              <a:lnSpc>
                <a:spcPct val="100000"/>
              </a:lnSpc>
              <a:spcBef>
                <a:spcPts val="0"/>
              </a:spcBef>
              <a:spcAft>
                <a:spcPts val="0"/>
              </a:spcAft>
              <a:buClr>
                <a:schemeClr val="dk1"/>
              </a:buClr>
              <a:buSzPts val="1400"/>
              <a:buFont typeface="Calibri"/>
              <a:buNone/>
            </a:pPr>
            <a:endParaRPr sz="1600">
              <a:solidFill>
                <a:srgbClr val="333333"/>
              </a:solidFill>
            </a:endParaRPr>
          </a:p>
          <a:p>
            <a:pPr marL="0" lvl="0" indent="-114300" algn="l" rtl="0">
              <a:lnSpc>
                <a:spcPct val="100000"/>
              </a:lnSpc>
              <a:spcBef>
                <a:spcPts val="0"/>
              </a:spcBef>
              <a:spcAft>
                <a:spcPts val="0"/>
              </a:spcAft>
              <a:buClr>
                <a:srgbClr val="333333"/>
              </a:buClr>
              <a:buSzPts val="1800"/>
              <a:buFont typeface="Calibri"/>
              <a:buAutoNum type="arabicPeriod"/>
            </a:pPr>
            <a:r>
              <a:rPr lang="en-US" sz="1800">
                <a:solidFill>
                  <a:srgbClr val="333333"/>
                </a:solidFill>
              </a:rPr>
              <a:t> Continuous ingest of innovation </a:t>
            </a:r>
            <a:endParaRPr/>
          </a:p>
          <a:p>
            <a:pPr marL="457200" lvl="1" indent="0" algn="l" rtl="0">
              <a:lnSpc>
                <a:spcPct val="100000"/>
              </a:lnSpc>
              <a:spcBef>
                <a:spcPts val="0"/>
              </a:spcBef>
              <a:spcAft>
                <a:spcPts val="0"/>
              </a:spcAft>
              <a:buClr>
                <a:srgbClr val="006DBF"/>
              </a:buClr>
              <a:buSzPts val="1400"/>
              <a:buFont typeface="Calibri"/>
              <a:buNone/>
            </a:pPr>
            <a:r>
              <a:rPr lang="en-US" sz="1600">
                <a:solidFill>
                  <a:srgbClr val="006DBF"/>
                </a:solidFill>
              </a:rPr>
              <a:t>Agile development and delivery; hierarchical system development; continuous integration and continuous delivery (CI/CD); community engagement &amp; training on open-source code; comprehensive readiness for new satellites &amp; sensors. </a:t>
            </a:r>
            <a:endParaRPr sz="1600">
              <a:solidFill>
                <a:srgbClr val="333333"/>
              </a:solidFill>
            </a:endParaRPr>
          </a:p>
          <a:p>
            <a:pPr marL="0" lvl="0" indent="0" algn="l" rtl="0">
              <a:lnSpc>
                <a:spcPct val="100000"/>
              </a:lnSpc>
              <a:spcBef>
                <a:spcPts val="0"/>
              </a:spcBef>
              <a:spcAft>
                <a:spcPts val="0"/>
              </a:spcAft>
              <a:buClr>
                <a:schemeClr val="dk1"/>
              </a:buClr>
              <a:buSzPts val="1200"/>
              <a:buFont typeface="Calibri"/>
              <a:buNone/>
            </a:pPr>
            <a:endParaRPr/>
          </a:p>
        </p:txBody>
      </p:sp>
      <p:sp>
        <p:nvSpPr>
          <p:cNvPr id="180" name="Google Shape;1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3B9EA-76C7-0E7E-022F-75886FDDD7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03284-328A-F7D2-5634-D1E92F900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A42295-E5F7-B20E-A1AB-6E7B5562FC0B}"/>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5" name="Footer Placeholder 4">
            <a:extLst>
              <a:ext uri="{FF2B5EF4-FFF2-40B4-BE49-F238E27FC236}">
                <a16:creationId xmlns:a16="http://schemas.microsoft.com/office/drawing/2014/main" id="{4CB33EBA-F254-1544-7DA0-7A440FE62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3C4E7-13D1-8E62-7F18-7741968D9E15}"/>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1444745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106CE-8CEB-2873-D875-EE707251DB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89C44-AA9E-72F5-FD05-1FE6105E7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40D19-3A6C-7CBD-620C-D9D834B3FD53}"/>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5" name="Footer Placeholder 4">
            <a:extLst>
              <a:ext uri="{FF2B5EF4-FFF2-40B4-BE49-F238E27FC236}">
                <a16:creationId xmlns:a16="http://schemas.microsoft.com/office/drawing/2014/main" id="{1652BCAC-3386-4B6C-9030-31F9D2CA5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9F34D-58C3-D58F-5934-B7B067FCE844}"/>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3298218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BCF457-74BA-7AF0-CAC3-8FFC61200B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A26D1-A0EF-B782-CBA5-444F0E6C76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6B1A7-AB75-8EE4-6605-F6F5D322ABAB}"/>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5" name="Footer Placeholder 4">
            <a:extLst>
              <a:ext uri="{FF2B5EF4-FFF2-40B4-BE49-F238E27FC236}">
                <a16:creationId xmlns:a16="http://schemas.microsoft.com/office/drawing/2014/main" id="{6D2B56BA-DA6E-B21D-0B0D-0BBBFA1C1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8569B-7DF5-23E4-4194-D663B3744B23}"/>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3685881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0" y="4"/>
            <a:ext cx="10548731" cy="108467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000"/>
              <a:buFont typeface="Arial"/>
              <a:buNone/>
              <a:defRPr sz="3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body" idx="1"/>
          </p:nvPr>
        </p:nvSpPr>
        <p:spPr>
          <a:xfrm>
            <a:off x="503583" y="1519839"/>
            <a:ext cx="11140213" cy="4866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9"/>
          <p:cNvSpPr txBox="1">
            <a:spLocks noGrp="1"/>
          </p:cNvSpPr>
          <p:nvPr>
            <p:ph type="sldNum" idx="12"/>
          </p:nvPr>
        </p:nvSpPr>
        <p:spPr>
          <a:xfrm>
            <a:off x="503583" y="6386099"/>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06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sic Title and Text">
  <p:cSld name="Basic Title and Text">
    <p:spTree>
      <p:nvGrpSpPr>
        <p:cNvPr id="1" name="Shape 17"/>
        <p:cNvGrpSpPr/>
        <p:nvPr/>
      </p:nvGrpSpPr>
      <p:grpSpPr>
        <a:xfrm>
          <a:off x="0" y="0"/>
          <a:ext cx="0" cy="0"/>
          <a:chOff x="0" y="0"/>
          <a:chExt cx="0" cy="0"/>
        </a:xfrm>
      </p:grpSpPr>
      <p:sp>
        <p:nvSpPr>
          <p:cNvPr id="18" name="Google Shape;18;p16"/>
          <p:cNvSpPr txBox="1">
            <a:spLocks noGrp="1"/>
          </p:cNvSpPr>
          <p:nvPr>
            <p:ph type="dt" idx="10"/>
          </p:nvPr>
        </p:nvSpPr>
        <p:spPr>
          <a:xfrm>
            <a:off x="609600" y="6356353"/>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sldNum" idx="12"/>
          </p:nvPr>
        </p:nvSpPr>
        <p:spPr>
          <a:xfrm>
            <a:off x="8737600" y="6356353"/>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
        <p:nvSpPr>
          <p:cNvPr id="20" name="Google Shape;20;p16"/>
          <p:cNvSpPr txBox="1">
            <a:spLocks noGrp="1"/>
          </p:cNvSpPr>
          <p:nvPr>
            <p:ph type="body" idx="1"/>
          </p:nvPr>
        </p:nvSpPr>
        <p:spPr>
          <a:xfrm>
            <a:off x="838200" y="1403973"/>
            <a:ext cx="10515600" cy="4697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40"/>
              </a:spcBef>
              <a:spcAft>
                <a:spcPts val="0"/>
              </a:spcAft>
              <a:buSzPts val="3200"/>
              <a:buNone/>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1" name="Google Shape;21;p16"/>
          <p:cNvSpPr txBox="1">
            <a:spLocks noGrp="1"/>
          </p:cNvSpPr>
          <p:nvPr>
            <p:ph type="title"/>
          </p:nvPr>
        </p:nvSpPr>
        <p:spPr>
          <a:xfrm>
            <a:off x="609600" y="4612"/>
            <a:ext cx="10972800" cy="104844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4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5526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019-4E50-8D0B-CE48-0114A9B93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DACC9A-50E4-7ECF-4CC7-112F9686E3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C4806-0743-CD26-676C-9623C169FB4A}"/>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5" name="Footer Placeholder 4">
            <a:extLst>
              <a:ext uri="{FF2B5EF4-FFF2-40B4-BE49-F238E27FC236}">
                <a16:creationId xmlns:a16="http://schemas.microsoft.com/office/drawing/2014/main" id="{93878EA0-6735-D86D-0A92-7C4AE65A5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1E027-1A64-21EE-C132-71CB605346A7}"/>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261874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69C3-EBF3-05FB-BACA-4727C27FD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3923E3-67CD-C854-249F-1ACA2D0A63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BE78AA-1A78-EB0D-0470-CBD3B678F827}"/>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5" name="Footer Placeholder 4">
            <a:extLst>
              <a:ext uri="{FF2B5EF4-FFF2-40B4-BE49-F238E27FC236}">
                <a16:creationId xmlns:a16="http://schemas.microsoft.com/office/drawing/2014/main" id="{37200797-3508-9633-DF70-71DA409CF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E28C1-1B82-CE12-B4CC-4A428C80DF5E}"/>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100383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874D-066D-F296-BC3A-E080E3F643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F95994-DDE0-B0C7-56B0-4A199E21BB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A4A588-C8B4-6B24-2CFE-33EF4D327F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DD523D-EEEF-790B-D893-EBF2692A49EC}"/>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6" name="Footer Placeholder 5">
            <a:extLst>
              <a:ext uri="{FF2B5EF4-FFF2-40B4-BE49-F238E27FC236}">
                <a16:creationId xmlns:a16="http://schemas.microsoft.com/office/drawing/2014/main" id="{581EAB24-9CF3-7CDE-46DA-3FCE43FE6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360F4-1DB7-E1B3-C0E9-7E660BBBCE10}"/>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1747836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BF75-0074-CDB5-82C7-BD45E7223F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CB9E39-A1E6-BAB5-2874-757D157891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3D960-84FD-079B-6354-8BB2BC50FF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16DDF0-5268-CD3B-B73E-D0435168C7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521B14-21B2-F39A-89F5-E050DEC91A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2B38B1-5ACF-53A3-7FDA-2A5CCAC09F8F}"/>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8" name="Footer Placeholder 7">
            <a:extLst>
              <a:ext uri="{FF2B5EF4-FFF2-40B4-BE49-F238E27FC236}">
                <a16:creationId xmlns:a16="http://schemas.microsoft.com/office/drawing/2014/main" id="{FBF94FDC-426D-7C33-F16D-91E0973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70B336-0FEA-0358-D3FD-5009AC645B57}"/>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310226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A6E0-0626-26B9-1BF9-00A2159B8C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4481A-F8C9-7F1C-3068-B644DB36C2E9}"/>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4" name="Footer Placeholder 3">
            <a:extLst>
              <a:ext uri="{FF2B5EF4-FFF2-40B4-BE49-F238E27FC236}">
                <a16:creationId xmlns:a16="http://schemas.microsoft.com/office/drawing/2014/main" id="{3D6AB98C-3E39-F465-5FED-A6768E14E0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7FB89E-AC18-A636-F128-CAFB1E267086}"/>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160954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C3324-E4FD-A540-0F2A-36A28159187E}"/>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3" name="Footer Placeholder 2">
            <a:extLst>
              <a:ext uri="{FF2B5EF4-FFF2-40B4-BE49-F238E27FC236}">
                <a16:creationId xmlns:a16="http://schemas.microsoft.com/office/drawing/2014/main" id="{B7556F4B-3DC1-96E4-3C04-E3829CB19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A67EA-BE64-5EE6-4DA9-755D98AE1D13}"/>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220721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986C-B723-6B6B-5C77-6C6D7DAA2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5E0891-6363-F063-0E31-D9969D783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3615B-395D-B2DE-73A7-714D96166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DDAB08-7727-724C-97AE-4085C215D86F}"/>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6" name="Footer Placeholder 5">
            <a:extLst>
              <a:ext uri="{FF2B5EF4-FFF2-40B4-BE49-F238E27FC236}">
                <a16:creationId xmlns:a16="http://schemas.microsoft.com/office/drawing/2014/main" id="{36B4DC79-441B-4AF0-1C21-33A828BD46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68A01F-A07D-749F-9811-21E314990926}"/>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837959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76BD-6DEB-6343-81E8-75E1EB2E6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9DE1D5-552A-1BDD-9F98-C20567DDE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920449-2297-845E-1DF6-014D349A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2048F-16E3-6193-F606-360E006A980F}"/>
              </a:ext>
            </a:extLst>
          </p:cNvPr>
          <p:cNvSpPr>
            <a:spLocks noGrp="1"/>
          </p:cNvSpPr>
          <p:nvPr>
            <p:ph type="dt" sz="half" idx="10"/>
          </p:nvPr>
        </p:nvSpPr>
        <p:spPr/>
        <p:txBody>
          <a:bodyPr/>
          <a:lstStyle/>
          <a:p>
            <a:fld id="{D25784CE-56A9-6846-A09D-6D3C11CEC904}" type="datetimeFigureOut">
              <a:rPr lang="en-US" smtClean="0"/>
              <a:t>7/23/23</a:t>
            </a:fld>
            <a:endParaRPr lang="en-US"/>
          </a:p>
        </p:txBody>
      </p:sp>
      <p:sp>
        <p:nvSpPr>
          <p:cNvPr id="6" name="Footer Placeholder 5">
            <a:extLst>
              <a:ext uri="{FF2B5EF4-FFF2-40B4-BE49-F238E27FC236}">
                <a16:creationId xmlns:a16="http://schemas.microsoft.com/office/drawing/2014/main" id="{4437EAD4-7882-6DCA-422F-338B4C33A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C7590-8E39-1B03-87AC-96F86F3ADA7C}"/>
              </a:ext>
            </a:extLst>
          </p:cNvPr>
          <p:cNvSpPr>
            <a:spLocks noGrp="1"/>
          </p:cNvSpPr>
          <p:nvPr>
            <p:ph type="sldNum" sz="quarter" idx="12"/>
          </p:nvPr>
        </p:nvSpPr>
        <p:spPr/>
        <p:txBody>
          <a:bodyPr/>
          <a:lstStyle/>
          <a:p>
            <a:fld id="{397915DC-77F6-C14E-B28D-78D522548616}" type="slidenum">
              <a:rPr lang="en-US" smtClean="0"/>
              <a:t>‹#›</a:t>
            </a:fld>
            <a:endParaRPr lang="en-US"/>
          </a:p>
        </p:txBody>
      </p:sp>
    </p:spTree>
    <p:extLst>
      <p:ext uri="{BB962C8B-B14F-4D97-AF65-F5344CB8AC3E}">
        <p14:creationId xmlns:p14="http://schemas.microsoft.com/office/powerpoint/2010/main" val="3469562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456AF0-7E66-48EA-15CA-0B3069BAC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5B435C-7F00-BF9D-FFE8-A38C1976E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C6246-D804-AB96-A12D-CE021A70F8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784CE-56A9-6846-A09D-6D3C11CEC904}" type="datetimeFigureOut">
              <a:rPr lang="en-US" smtClean="0"/>
              <a:t>7/23/23</a:t>
            </a:fld>
            <a:endParaRPr lang="en-US"/>
          </a:p>
        </p:txBody>
      </p:sp>
      <p:sp>
        <p:nvSpPr>
          <p:cNvPr id="5" name="Footer Placeholder 4">
            <a:extLst>
              <a:ext uri="{FF2B5EF4-FFF2-40B4-BE49-F238E27FC236}">
                <a16:creationId xmlns:a16="http://schemas.microsoft.com/office/drawing/2014/main" id="{87F356E1-312E-6667-BACA-9E25428FE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2F0144-A610-575E-3DF3-9F16CD63A9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7915DC-77F6-C14E-B28D-78D522548616}" type="slidenum">
              <a:rPr lang="en-US" smtClean="0"/>
              <a:t>‹#›</a:t>
            </a:fld>
            <a:endParaRPr lang="en-US"/>
          </a:p>
        </p:txBody>
      </p:sp>
    </p:spTree>
    <p:extLst>
      <p:ext uri="{BB962C8B-B14F-4D97-AF65-F5344CB8AC3E}">
        <p14:creationId xmlns:p14="http://schemas.microsoft.com/office/powerpoint/2010/main" val="2710762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82.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g"/><Relationship Id="rId7"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7.jpg"/><Relationship Id="rId5" Type="http://schemas.openxmlformats.org/officeDocument/2006/relationships/image" Target="../media/image78.png"/><Relationship Id="rId4" Type="http://schemas.openxmlformats.org/officeDocument/2006/relationships/image" Target="../media/image82.jp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4.jp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jp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jp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3.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4.jpg"/><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36.png"/><Relationship Id="rId5" Type="http://schemas.openxmlformats.org/officeDocument/2006/relationships/image" Target="../media/image2.pn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41.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4.jpg"/><Relationship Id="rId21" Type="http://schemas.openxmlformats.org/officeDocument/2006/relationships/image" Target="../media/image55.png"/><Relationship Id="rId7" Type="http://schemas.openxmlformats.org/officeDocument/2006/relationships/image" Target="../media/image48.png"/><Relationship Id="rId12" Type="http://schemas.openxmlformats.org/officeDocument/2006/relationships/image" Target="../media/image39.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6.xml"/><Relationship Id="rId16" Type="http://schemas.openxmlformats.org/officeDocument/2006/relationships/image" Target="../media/image38.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0.png"/><Relationship Id="rId24" Type="http://schemas.openxmlformats.org/officeDocument/2006/relationships/image" Target="../media/image58.png"/><Relationship Id="rId5" Type="http://schemas.openxmlformats.org/officeDocument/2006/relationships/image" Target="../media/image46.png"/><Relationship Id="rId15" Type="http://schemas.openxmlformats.org/officeDocument/2006/relationships/image" Target="../media/image34.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3.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3.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hyperlink" Target="https://skylab.jcsda.o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4.jp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7.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3.png"/><Relationship Id="rId9" Type="http://schemas.openxmlformats.org/officeDocument/2006/relationships/image" Target="../media/image68.png"/><Relationship Id="rId1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skylab.jcsda.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7.gif"/><Relationship Id="rId5" Type="http://schemas.openxmlformats.org/officeDocument/2006/relationships/image" Target="../media/image3.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p:nvPr/>
        </p:nvSpPr>
        <p:spPr>
          <a:xfrm>
            <a:off x="0" y="-4574"/>
            <a:ext cx="12192000" cy="6858000"/>
          </a:xfrm>
          <a:prstGeom prst="rect">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10" name="Google Shape;110;p1"/>
          <p:cNvSpPr/>
          <p:nvPr/>
        </p:nvSpPr>
        <p:spPr>
          <a:xfrm>
            <a:off x="2894873" y="1817691"/>
            <a:ext cx="342900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Calibri"/>
              <a:buNone/>
            </a:pPr>
            <a:br>
              <a:rPr lang="en-US" sz="2400" b="1" i="0" u="none" strike="noStrike" cap="none">
                <a:solidFill>
                  <a:schemeClr val="lt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pic>
        <p:nvPicPr>
          <p:cNvPr id="111" name="Google Shape;111;p1" descr="full_disk_ahi_true_color_20150819070000 (1).jpg"/>
          <p:cNvPicPr preferRelativeResize="0"/>
          <p:nvPr/>
        </p:nvPicPr>
        <p:blipFill rotWithShape="1">
          <a:blip r:embed="rId3">
            <a:alphaModFix/>
          </a:blip>
          <a:srcRect r="37416" b="24276"/>
          <a:stretch/>
        </p:blipFill>
        <p:spPr>
          <a:xfrm>
            <a:off x="7906488" y="1669866"/>
            <a:ext cx="4291997" cy="5193148"/>
          </a:xfrm>
          <a:prstGeom prst="rect">
            <a:avLst/>
          </a:prstGeom>
          <a:noFill/>
          <a:ln>
            <a:noFill/>
          </a:ln>
        </p:spPr>
      </p:pic>
      <p:sp>
        <p:nvSpPr>
          <p:cNvPr id="112" name="Google Shape;112;p1"/>
          <p:cNvSpPr/>
          <p:nvPr/>
        </p:nvSpPr>
        <p:spPr>
          <a:xfrm>
            <a:off x="2664513" y="467496"/>
            <a:ext cx="900201" cy="915633"/>
          </a:xfrm>
          <a:prstGeom prst="ellipse">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a:spLocks noGrp="1"/>
          </p:cNvSpPr>
          <p:nvPr>
            <p:ph type="ctrTitle"/>
          </p:nvPr>
        </p:nvSpPr>
        <p:spPr>
          <a:xfrm>
            <a:off x="185496" y="3016561"/>
            <a:ext cx="11628968" cy="2160368"/>
          </a:xfrm>
          <a:prstGeom prst="rect">
            <a:avLst/>
          </a:prstGeom>
          <a:gradFill>
            <a:gsLst>
              <a:gs pos="0">
                <a:schemeClr val="dk1"/>
              </a:gs>
              <a:gs pos="6000">
                <a:schemeClr val="dk1"/>
              </a:gs>
              <a:gs pos="100000">
                <a:srgbClr val="E0E8F4">
                  <a:alpha val="0"/>
                </a:srgbClr>
              </a:gs>
            </a:gsLst>
            <a:lin ang="0" scaled="0"/>
          </a:gradFill>
          <a:ln>
            <a:noFill/>
          </a:ln>
          <a:effectLst>
            <a:outerShdw blurRad="50800" dist="50800" dir="2700000" algn="tl" rotWithShape="0">
              <a:srgbClr val="000000">
                <a:alpha val="82352"/>
              </a:srgbClr>
            </a:outerShdw>
          </a:effectLst>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Calibri"/>
              <a:buNone/>
            </a:pPr>
            <a:r>
              <a:rPr lang="en-US" sz="3600" b="1" dirty="0">
                <a:solidFill>
                  <a:schemeClr val="lt1"/>
                </a:solidFill>
                <a:latin typeface="Calibri"/>
                <a:ea typeface="Calibri"/>
                <a:cs typeface="Calibri"/>
                <a:sym typeface="Calibri"/>
              </a:rPr>
              <a:t>Next Generation Earth System Data Assimilation for the UFS</a:t>
            </a:r>
            <a:br>
              <a:rPr lang="en-US" sz="2000" dirty="0">
                <a:solidFill>
                  <a:schemeClr val="lt1"/>
                </a:solidFill>
                <a:latin typeface="Calibri"/>
                <a:ea typeface="Calibri"/>
                <a:cs typeface="Calibri"/>
                <a:sym typeface="Calibri"/>
              </a:rPr>
            </a:br>
            <a:br>
              <a:rPr lang="en-US" sz="2000" dirty="0">
                <a:solidFill>
                  <a:schemeClr val="lt1"/>
                </a:solidFill>
                <a:latin typeface="Calibri"/>
                <a:ea typeface="Calibri"/>
                <a:cs typeface="Calibri"/>
                <a:sym typeface="Calibri"/>
              </a:rPr>
            </a:br>
            <a:r>
              <a:rPr lang="en-US" sz="2000" dirty="0">
                <a:solidFill>
                  <a:schemeClr val="lt1"/>
                </a:solidFill>
                <a:latin typeface="Calibri"/>
                <a:ea typeface="Calibri"/>
                <a:cs typeface="Calibri"/>
                <a:sym typeface="Calibri"/>
              </a:rPr>
              <a:t>Tom </a:t>
            </a:r>
            <a:r>
              <a:rPr lang="en-US" sz="2000" dirty="0" err="1">
                <a:solidFill>
                  <a:schemeClr val="lt1"/>
                </a:solidFill>
                <a:latin typeface="Calibri"/>
                <a:ea typeface="Calibri"/>
                <a:cs typeface="Calibri"/>
                <a:sym typeface="Calibri"/>
              </a:rPr>
              <a:t>Auligné</a:t>
            </a:r>
            <a:r>
              <a:rPr lang="en-US" sz="2000" dirty="0">
                <a:solidFill>
                  <a:schemeClr val="lt1"/>
                </a:solidFill>
                <a:latin typeface="Calibri"/>
                <a:ea typeface="Calibri"/>
                <a:cs typeface="Calibri"/>
                <a:sym typeface="Calibri"/>
              </a:rPr>
              <a:t>, Joint Center for Satellite Data Assimilation (JCSDA)</a:t>
            </a:r>
            <a:br>
              <a:rPr lang="en-US" sz="2000" dirty="0">
                <a:solidFill>
                  <a:schemeClr val="lt1"/>
                </a:solidFill>
                <a:latin typeface="Calibri"/>
                <a:ea typeface="Calibri"/>
                <a:cs typeface="Calibri"/>
                <a:sym typeface="Calibri"/>
              </a:rPr>
            </a:br>
            <a:br>
              <a:rPr lang="en-US" sz="2000" dirty="0">
                <a:solidFill>
                  <a:schemeClr val="lt1"/>
                </a:solidFill>
                <a:latin typeface="Calibri"/>
                <a:ea typeface="Calibri"/>
                <a:cs typeface="Calibri"/>
                <a:sym typeface="Calibri"/>
              </a:rPr>
            </a:br>
            <a:br>
              <a:rPr lang="en-US" sz="2000" dirty="0">
                <a:solidFill>
                  <a:schemeClr val="lt1"/>
                </a:solidFill>
                <a:latin typeface="Calibri"/>
                <a:ea typeface="Calibri"/>
                <a:cs typeface="Calibri"/>
                <a:sym typeface="Calibri"/>
              </a:rPr>
            </a:br>
            <a:br>
              <a:rPr lang="en-US" sz="2000" dirty="0">
                <a:solidFill>
                  <a:schemeClr val="lt1"/>
                </a:solidFill>
              </a:rPr>
            </a:br>
            <a:br>
              <a:rPr lang="en-US" sz="2000" dirty="0">
                <a:solidFill>
                  <a:schemeClr val="lt1"/>
                </a:solidFill>
                <a:latin typeface="Calibri"/>
                <a:ea typeface="Calibri"/>
                <a:cs typeface="Calibri"/>
                <a:sym typeface="Calibri"/>
              </a:rPr>
            </a:br>
            <a:br>
              <a:rPr lang="en-US" sz="2000" dirty="0">
                <a:solidFill>
                  <a:schemeClr val="lt1"/>
                </a:solidFill>
                <a:latin typeface="Calibri"/>
                <a:ea typeface="Calibri"/>
                <a:cs typeface="Calibri"/>
                <a:sym typeface="Calibri"/>
              </a:rPr>
            </a:br>
            <a:endParaRPr sz="2000" i="1" dirty="0">
              <a:solidFill>
                <a:schemeClr val="lt1"/>
              </a:solidFill>
              <a:latin typeface="Calibri"/>
              <a:ea typeface="Calibri"/>
              <a:cs typeface="Calibri"/>
              <a:sym typeface="Calibri"/>
            </a:endParaRPr>
          </a:p>
        </p:txBody>
      </p:sp>
      <p:pic>
        <p:nvPicPr>
          <p:cNvPr id="114" name="Google Shape;114;p1"/>
          <p:cNvPicPr preferRelativeResize="0"/>
          <p:nvPr/>
        </p:nvPicPr>
        <p:blipFill rotWithShape="1">
          <a:blip r:embed="rId4">
            <a:alphaModFix/>
          </a:blip>
          <a:srcRect/>
          <a:stretch/>
        </p:blipFill>
        <p:spPr>
          <a:xfrm>
            <a:off x="2636337" y="-93707"/>
            <a:ext cx="6919326" cy="2160367"/>
          </a:xfrm>
          <a:prstGeom prst="rect">
            <a:avLst/>
          </a:prstGeom>
          <a:noFill/>
          <a:ln>
            <a:noFill/>
          </a:ln>
        </p:spPr>
      </p:pic>
      <p:sp>
        <p:nvSpPr>
          <p:cNvPr id="115" name="Google Shape;115;p1"/>
          <p:cNvSpPr txBox="1"/>
          <p:nvPr/>
        </p:nvSpPr>
        <p:spPr>
          <a:xfrm>
            <a:off x="51815" y="6581100"/>
            <a:ext cx="8950142"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5A5A5"/>
              </a:buClr>
              <a:buSzPts val="1200"/>
              <a:buFont typeface="Calibri"/>
              <a:buNone/>
            </a:pPr>
            <a:r>
              <a:rPr lang="en-US" sz="1200" dirty="0">
                <a:solidFill>
                  <a:srgbClr val="A5A5A5"/>
                </a:solidFill>
                <a:latin typeface="Calibri"/>
                <a:ea typeface="Calibri"/>
                <a:cs typeface="Calibri"/>
                <a:sym typeface="Calibri"/>
              </a:rPr>
              <a:t>UIFCW</a:t>
            </a:r>
            <a:r>
              <a:rPr lang="en-US" sz="1200" b="0" i="0" u="none" strike="noStrike" cap="none" dirty="0">
                <a:solidFill>
                  <a:srgbClr val="A5A5A5"/>
                </a:solidFill>
                <a:latin typeface="Calibri"/>
                <a:ea typeface="Calibri"/>
                <a:cs typeface="Calibri"/>
                <a:sym typeface="Calibri"/>
              </a:rPr>
              <a:t>:: </a:t>
            </a:r>
            <a:r>
              <a:rPr lang="en-US" sz="1200" dirty="0">
                <a:solidFill>
                  <a:srgbClr val="A5A5A5"/>
                </a:solidFill>
                <a:latin typeface="Calibri"/>
                <a:ea typeface="Calibri"/>
                <a:cs typeface="Calibri"/>
                <a:sym typeface="Calibri"/>
              </a:rPr>
              <a:t>July 25</a:t>
            </a:r>
            <a:r>
              <a:rPr lang="en-US" sz="1200" b="0" i="0" u="none" strike="noStrike" cap="none" dirty="0">
                <a:solidFill>
                  <a:srgbClr val="A5A5A5"/>
                </a:solidFill>
                <a:latin typeface="Calibri"/>
                <a:ea typeface="Calibri"/>
                <a:cs typeface="Calibri"/>
                <a:sym typeface="Calibri"/>
              </a:rPr>
              <a:t>, 2023:: Boulder, CO.</a:t>
            </a:r>
            <a:endParaRPr sz="1400" b="0" i="0" u="none" strike="noStrike" cap="none" dirty="0">
              <a:solidFill>
                <a:srgbClr val="000000"/>
              </a:solidFill>
              <a:latin typeface="Arial"/>
              <a:ea typeface="Arial"/>
              <a:cs typeface="Arial"/>
              <a:sym typeface="Arial"/>
            </a:endParaRPr>
          </a:p>
        </p:txBody>
      </p:sp>
      <p:pic>
        <p:nvPicPr>
          <p:cNvPr id="116" name="Google Shape;116;p1"/>
          <p:cNvPicPr preferRelativeResize="0"/>
          <p:nvPr/>
        </p:nvPicPr>
        <p:blipFill rotWithShape="1">
          <a:blip r:embed="rId5">
            <a:alphaModFix/>
          </a:blip>
          <a:srcRect/>
          <a:stretch/>
        </p:blipFill>
        <p:spPr>
          <a:xfrm>
            <a:off x="5116667" y="25498"/>
            <a:ext cx="1910568" cy="21885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
          <p:cNvSpPr/>
          <p:nvPr/>
        </p:nvSpPr>
        <p:spPr>
          <a:xfrm>
            <a:off x="0" y="-1733"/>
            <a:ext cx="12192000" cy="897571"/>
          </a:xfrm>
          <a:prstGeom prst="rect">
            <a:avLst/>
          </a:prstGeom>
          <a:blipFill rotWithShape="1">
            <a:blip r:embed="rId3">
              <a:alphaModFix/>
            </a:blip>
            <a:stretch>
              <a:fillRect b="-58468"/>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53" name="Google Shape;253;p6"/>
          <p:cNvSpPr txBox="1"/>
          <p:nvPr/>
        </p:nvSpPr>
        <p:spPr>
          <a:xfrm>
            <a:off x="307266" y="-288350"/>
            <a:ext cx="9549656" cy="1470000"/>
          </a:xfrm>
          <a:prstGeom prst="rect">
            <a:avLst/>
          </a:prstGeom>
          <a:noFill/>
          <a:ln>
            <a:noFill/>
          </a:ln>
          <a:effectLst>
            <a:outerShdw blurRad="50800" dist="50800" dir="2700000" algn="tl" rotWithShape="0">
              <a:srgbClr val="000000">
                <a:alpha val="8392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300"/>
              <a:buFont typeface="Calibri"/>
              <a:buNone/>
            </a:pPr>
            <a:r>
              <a:rPr lang="en-US" sz="3300" b="1" i="0" u="none" strike="noStrike" cap="none" dirty="0">
                <a:solidFill>
                  <a:schemeClr val="lt1"/>
                </a:solidFill>
                <a:latin typeface="Calibri"/>
                <a:ea typeface="Calibri"/>
                <a:cs typeface="Calibri"/>
                <a:sym typeface="Calibri"/>
              </a:rPr>
              <a:t>Open-Science Connecting Research and Operations</a:t>
            </a:r>
            <a:endParaRPr sz="3300" b="0" i="0" u="none" strike="noStrike" cap="none" dirty="0">
              <a:solidFill>
                <a:schemeClr val="lt1"/>
              </a:solidFill>
              <a:latin typeface="Calibri"/>
              <a:ea typeface="Calibri"/>
              <a:cs typeface="Calibri"/>
              <a:sym typeface="Calibri"/>
            </a:endParaRPr>
          </a:p>
        </p:txBody>
      </p:sp>
      <p:pic>
        <p:nvPicPr>
          <p:cNvPr id="254" name="Google Shape;254;p6"/>
          <p:cNvPicPr preferRelativeResize="0"/>
          <p:nvPr/>
        </p:nvPicPr>
        <p:blipFill rotWithShape="1">
          <a:blip r:embed="rId4">
            <a:alphaModFix/>
          </a:blip>
          <a:srcRect/>
          <a:stretch/>
        </p:blipFill>
        <p:spPr>
          <a:xfrm>
            <a:off x="11134187" y="43121"/>
            <a:ext cx="1011069" cy="115817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 name="Picture 2" descr="A picture containing text, diagram, screenshot, map&#10;&#10;Description automatically generated">
            <a:extLst>
              <a:ext uri="{FF2B5EF4-FFF2-40B4-BE49-F238E27FC236}">
                <a16:creationId xmlns:a16="http://schemas.microsoft.com/office/drawing/2014/main" id="{1C58A1A7-B6AE-A44A-9B80-09A6B2CBD145}"/>
              </a:ext>
            </a:extLst>
          </p:cNvPr>
          <p:cNvPicPr>
            <a:picLocks noChangeAspect="1"/>
          </p:cNvPicPr>
          <p:nvPr/>
        </p:nvPicPr>
        <p:blipFill rotWithShape="1">
          <a:blip r:embed="rId5"/>
          <a:srcRect r="37256"/>
          <a:stretch/>
        </p:blipFill>
        <p:spPr>
          <a:xfrm>
            <a:off x="3386412" y="895838"/>
            <a:ext cx="5419176" cy="5962162"/>
          </a:xfrm>
          <a:prstGeom prst="rect">
            <a:avLst/>
          </a:prstGeom>
        </p:spPr>
      </p:pic>
      <p:grpSp>
        <p:nvGrpSpPr>
          <p:cNvPr id="26" name="Google Shape;743;p5">
            <a:extLst>
              <a:ext uri="{FF2B5EF4-FFF2-40B4-BE49-F238E27FC236}">
                <a16:creationId xmlns:a16="http://schemas.microsoft.com/office/drawing/2014/main" id="{F07207FD-2599-D54A-AB4D-71C94038A916}"/>
              </a:ext>
            </a:extLst>
          </p:cNvPr>
          <p:cNvGrpSpPr/>
          <p:nvPr/>
        </p:nvGrpSpPr>
        <p:grpSpPr>
          <a:xfrm>
            <a:off x="168450" y="2268414"/>
            <a:ext cx="3095396" cy="2921597"/>
            <a:chOff x="3488432" y="1100143"/>
            <a:chExt cx="5208812" cy="4916351"/>
          </a:xfrm>
        </p:grpSpPr>
        <p:sp>
          <p:nvSpPr>
            <p:cNvPr id="27" name="Google Shape;744;p5">
              <a:extLst>
                <a:ext uri="{FF2B5EF4-FFF2-40B4-BE49-F238E27FC236}">
                  <a16:creationId xmlns:a16="http://schemas.microsoft.com/office/drawing/2014/main" id="{D181EE74-4B9A-324E-8655-C88588D90D60}"/>
                </a:ext>
              </a:extLst>
            </p:cNvPr>
            <p:cNvSpPr/>
            <p:nvPr/>
          </p:nvSpPr>
          <p:spPr>
            <a:xfrm>
              <a:off x="4580113" y="1100143"/>
              <a:ext cx="3025446"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rgbClr val="942093">
                <a:alpha val="74117"/>
              </a:srgbClr>
            </a:solidFill>
            <a:ln w="12700" cap="flat" cmpd="sng">
              <a:solidFill>
                <a:schemeClr val="lt1"/>
              </a:solidFill>
              <a:prstDash val="solid"/>
              <a:miter lim="800000"/>
              <a:headEnd type="none" w="sm" len="sm"/>
              <a:tailEnd type="none" w="sm" len="sm"/>
            </a:ln>
          </p:spPr>
          <p:txBody>
            <a:bodyPr spcFirstLastPara="1" wrap="square" lIns="403375" tIns="529450" rIns="403375" bIns="11345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200" i="0" u="none" strike="noStrike" cap="none" dirty="0">
                  <a:solidFill>
                    <a:schemeClr val="lt1"/>
                  </a:solidFill>
                  <a:latin typeface="Calibri"/>
                  <a:ea typeface="Calibri"/>
                  <a:cs typeface="Calibri"/>
                  <a:sym typeface="Calibri"/>
                </a:rPr>
                <a:t>Support agencies </a:t>
              </a:r>
              <a:br>
                <a:rPr lang="en-US" sz="1200" i="0" u="none" strike="noStrike" cap="none" dirty="0">
                  <a:solidFill>
                    <a:schemeClr val="lt1"/>
                  </a:solidFill>
                  <a:latin typeface="Calibri"/>
                  <a:ea typeface="Calibri"/>
                  <a:cs typeface="Calibri"/>
                  <a:sym typeface="Calibri"/>
                </a:rPr>
              </a:br>
              <a:r>
                <a:rPr lang="en-US" sz="1200" i="0" u="none" strike="noStrike" cap="none" dirty="0">
                  <a:solidFill>
                    <a:schemeClr val="lt1"/>
                  </a:solidFill>
                  <a:latin typeface="Calibri"/>
                  <a:ea typeface="Calibri"/>
                  <a:cs typeface="Calibri"/>
                  <a:sym typeface="Calibri"/>
                </a:rPr>
                <a:t>transition to operations</a:t>
              </a:r>
              <a:endParaRPr sz="1200" i="0" u="none" strike="noStrike" cap="none" dirty="0">
                <a:solidFill>
                  <a:schemeClr val="dk1"/>
                </a:solidFill>
                <a:latin typeface="Calibri"/>
                <a:ea typeface="Calibri"/>
                <a:cs typeface="Calibri"/>
                <a:sym typeface="Calibri"/>
              </a:endParaRPr>
            </a:p>
          </p:txBody>
        </p:sp>
        <p:sp>
          <p:nvSpPr>
            <p:cNvPr id="28" name="Google Shape;745;p5">
              <a:extLst>
                <a:ext uri="{FF2B5EF4-FFF2-40B4-BE49-F238E27FC236}">
                  <a16:creationId xmlns:a16="http://schemas.microsoft.com/office/drawing/2014/main" id="{7CBF7D5B-A1A8-F441-8F5E-3D8D05ECE9C5}"/>
                </a:ext>
              </a:extLst>
            </p:cNvPr>
            <p:cNvSpPr/>
            <p:nvPr/>
          </p:nvSpPr>
          <p:spPr>
            <a:xfrm>
              <a:off x="5671797"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925275" tIns="781550" rIns="2848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900" b="0" i="0" u="none" strike="noStrike" cap="none">
                  <a:solidFill>
                    <a:schemeClr val="lt1"/>
                  </a:solidFill>
                  <a:latin typeface="Calibri"/>
                  <a:ea typeface="Calibri"/>
                  <a:cs typeface="Calibri"/>
                  <a:sym typeface="Calibri"/>
                </a:rPr>
                <a:t>Continuous innovation </a:t>
              </a:r>
              <a:br>
                <a:rPr lang="en-US" sz="900" b="0" i="0" u="none" strike="noStrike" cap="none">
                  <a:solidFill>
                    <a:schemeClr val="lt1"/>
                  </a:solidFill>
                  <a:latin typeface="Calibri"/>
                  <a:ea typeface="Calibri"/>
                  <a:cs typeface="Calibri"/>
                  <a:sym typeface="Calibri"/>
                </a:rPr>
              </a:br>
              <a:r>
                <a:rPr lang="en-US" sz="900" b="0" i="0" u="none" strike="noStrike" cap="none">
                  <a:solidFill>
                    <a:schemeClr val="lt1"/>
                  </a:solidFill>
                  <a:latin typeface="Calibri"/>
                  <a:ea typeface="Calibri"/>
                  <a:cs typeface="Calibri"/>
                  <a:sym typeface="Calibri"/>
                </a:rPr>
                <a:t>enabled by JEDI</a:t>
              </a:r>
              <a:endParaRPr sz="900" b="0" i="0" u="none" strike="noStrike" cap="none">
                <a:solidFill>
                  <a:schemeClr val="dk1"/>
                </a:solidFill>
                <a:latin typeface="Calibri"/>
                <a:ea typeface="Calibri"/>
                <a:cs typeface="Calibri"/>
                <a:sym typeface="Calibri"/>
              </a:endParaRPr>
            </a:p>
          </p:txBody>
        </p:sp>
        <p:sp>
          <p:nvSpPr>
            <p:cNvPr id="29" name="Google Shape;746;p5">
              <a:extLst>
                <a:ext uri="{FF2B5EF4-FFF2-40B4-BE49-F238E27FC236}">
                  <a16:creationId xmlns:a16="http://schemas.microsoft.com/office/drawing/2014/main" id="{EAABCFD7-2181-EC45-9E13-4A0F012564E5}"/>
                </a:ext>
              </a:extLst>
            </p:cNvPr>
            <p:cNvSpPr/>
            <p:nvPr/>
          </p:nvSpPr>
          <p:spPr>
            <a:xfrm>
              <a:off x="3488432"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284875" tIns="781550" rIns="9252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900" b="0" i="0" u="none" strike="noStrike" cap="none" dirty="0">
                  <a:solidFill>
                    <a:schemeClr val="lt1"/>
                  </a:solidFill>
                  <a:latin typeface="Calibri"/>
                  <a:ea typeface="Calibri"/>
                  <a:cs typeface="Calibri"/>
                  <a:sym typeface="Calibri"/>
                </a:rPr>
                <a:t>Workforce training &amp; community engagement</a:t>
              </a:r>
              <a:endParaRPr sz="900" b="0" i="0" u="none" strike="noStrike" cap="none" dirty="0">
                <a:solidFill>
                  <a:schemeClr val="dk1"/>
                </a:solidFill>
                <a:latin typeface="Calibri"/>
                <a:ea typeface="Calibri"/>
                <a:cs typeface="Calibri"/>
                <a:sym typeface="Calibri"/>
              </a:endParaRPr>
            </a:p>
          </p:txBody>
        </p:sp>
      </p:grpSp>
      <p:sp>
        <p:nvSpPr>
          <p:cNvPr id="4" name="Rectangle 3">
            <a:extLst>
              <a:ext uri="{FF2B5EF4-FFF2-40B4-BE49-F238E27FC236}">
                <a16:creationId xmlns:a16="http://schemas.microsoft.com/office/drawing/2014/main" id="{1C06C3FE-68A2-AC40-B567-24BBB29926AE}"/>
              </a:ext>
            </a:extLst>
          </p:cNvPr>
          <p:cNvSpPr/>
          <p:nvPr/>
        </p:nvSpPr>
        <p:spPr>
          <a:xfrm>
            <a:off x="3147646" y="2502877"/>
            <a:ext cx="5849816" cy="803031"/>
          </a:xfrm>
          <a:prstGeom prst="rect">
            <a:avLst/>
          </a:prstGeom>
          <a:noFill/>
          <a:ln w="76200">
            <a:solidFill>
              <a:srgbClr val="94209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EBF51E0-4DC8-1148-8CA7-E7D9D856C67B}"/>
              </a:ext>
            </a:extLst>
          </p:cNvPr>
          <p:cNvSpPr txBox="1"/>
          <p:nvPr/>
        </p:nvSpPr>
        <p:spPr>
          <a:xfrm>
            <a:off x="9120028" y="1207598"/>
            <a:ext cx="3205322" cy="1631216"/>
          </a:xfrm>
          <a:prstGeom prst="rect">
            <a:avLst/>
          </a:prstGeom>
          <a:noFill/>
        </p:spPr>
        <p:txBody>
          <a:bodyPr wrap="square" rtlCol="0">
            <a:spAutoFit/>
          </a:bodyPr>
          <a:lstStyle/>
          <a:p>
            <a:r>
              <a:rPr lang="en-US" sz="1600" b="1" dirty="0" err="1">
                <a:solidFill>
                  <a:srgbClr val="7030A0"/>
                </a:solidFill>
              </a:rPr>
              <a:t>SkyLab</a:t>
            </a:r>
            <a:r>
              <a:rPr lang="en-US" sz="1600" b="1" dirty="0">
                <a:solidFill>
                  <a:srgbClr val="7030A0"/>
                </a:solidFill>
              </a:rPr>
              <a:t> (Large)</a:t>
            </a:r>
          </a:p>
          <a:p>
            <a:pPr marL="285750" indent="-285750">
              <a:buFont typeface="Arial" panose="020B0604020202020204" pitchFamily="34" charset="0"/>
              <a:buChar char="•"/>
            </a:pPr>
            <a:r>
              <a:rPr lang="en-US" sz="1400" dirty="0">
                <a:solidFill>
                  <a:srgbClr val="7030A0"/>
                </a:solidFill>
                <a:ea typeface="Calibri"/>
                <a:cs typeface="Calibri"/>
                <a:sym typeface="Calibri"/>
              </a:rPr>
              <a:t>Point of convergence for rapid prototyping &amp; validation with q</a:t>
            </a:r>
            <a:r>
              <a:rPr lang="en-US" sz="1400" dirty="0">
                <a:solidFill>
                  <a:srgbClr val="7030A0"/>
                </a:solidFill>
              </a:rPr>
              <a:t>uarterly releases (soft + </a:t>
            </a:r>
            <a:r>
              <a:rPr lang="en-US" sz="1400" dirty="0" err="1">
                <a:solidFill>
                  <a:srgbClr val="7030A0"/>
                </a:solidFill>
              </a:rPr>
              <a:t>expt</a:t>
            </a:r>
            <a:r>
              <a:rPr lang="en-US" sz="1400" dirty="0">
                <a:solidFill>
                  <a:srgbClr val="7030A0"/>
                </a:solidFill>
              </a:rPr>
              <a:t>)</a:t>
            </a:r>
            <a:endParaRPr lang="en-US" sz="1600" dirty="0">
              <a:solidFill>
                <a:srgbClr val="7030A0"/>
              </a:solidFill>
            </a:endParaRPr>
          </a:p>
          <a:p>
            <a:pPr marL="285750" indent="-285750">
              <a:buFont typeface="Arial" panose="020B0604020202020204" pitchFamily="34" charset="0"/>
              <a:buChar char="•"/>
            </a:pPr>
            <a:endParaRPr lang="en-US" sz="1400" dirty="0">
              <a:solidFill>
                <a:srgbClr val="7030A0"/>
              </a:solidFill>
              <a:ea typeface="Calibri"/>
              <a:cs typeface="Calibri"/>
              <a:sym typeface="Calibri"/>
            </a:endParaRPr>
          </a:p>
          <a:p>
            <a:pPr marL="285750" indent="-285750">
              <a:buFont typeface="Arial" panose="020B0604020202020204" pitchFamily="34" charset="0"/>
              <a:buChar char="•"/>
            </a:pPr>
            <a:r>
              <a:rPr lang="en-US" sz="1400" b="0" i="0" u="none" strike="noStrike" cap="none" dirty="0">
                <a:solidFill>
                  <a:srgbClr val="7030A0"/>
                </a:solidFill>
                <a:latin typeface="Calibri"/>
                <a:ea typeface="Calibri"/>
                <a:cs typeface="Calibri"/>
                <a:sym typeface="Calibri"/>
              </a:rPr>
              <a:t>Continuous delivery of functional system for downstream operations</a:t>
            </a:r>
          </a:p>
        </p:txBody>
      </p:sp>
      <p:pic>
        <p:nvPicPr>
          <p:cNvPr id="32" name="Google Shape;884;p45">
            <a:extLst>
              <a:ext uri="{FF2B5EF4-FFF2-40B4-BE49-F238E27FC236}">
                <a16:creationId xmlns:a16="http://schemas.microsoft.com/office/drawing/2014/main" id="{AE028792-716C-F04E-9EEE-50F71233546A}"/>
              </a:ext>
            </a:extLst>
          </p:cNvPr>
          <p:cNvPicPr preferRelativeResize="0"/>
          <p:nvPr/>
        </p:nvPicPr>
        <p:blipFill rotWithShape="1">
          <a:blip r:embed="rId6">
            <a:alphaModFix/>
          </a:blip>
          <a:srcRect l="18730" r="18580"/>
          <a:stretch/>
        </p:blipFill>
        <p:spPr>
          <a:xfrm>
            <a:off x="8626094" y="3305908"/>
            <a:ext cx="3562858" cy="355209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13" name="Google Shape;885;p45">
            <a:extLst>
              <a:ext uri="{FF2B5EF4-FFF2-40B4-BE49-F238E27FC236}">
                <a16:creationId xmlns:a16="http://schemas.microsoft.com/office/drawing/2014/main" id="{8B6C7BED-F74B-4448-8E01-EDD10D08D7AF}"/>
              </a:ext>
            </a:extLst>
          </p:cNvPr>
          <p:cNvPicPr preferRelativeResize="0"/>
          <p:nvPr/>
        </p:nvPicPr>
        <p:blipFill rotWithShape="1">
          <a:blip r:embed="rId4">
            <a:alphaModFix/>
          </a:blip>
          <a:srcRect/>
          <a:stretch/>
        </p:blipFill>
        <p:spPr>
          <a:xfrm>
            <a:off x="10210530" y="5628001"/>
            <a:ext cx="387788" cy="444209"/>
          </a:xfrm>
          <a:prstGeom prst="rect">
            <a:avLst/>
          </a:prstGeom>
          <a:noFill/>
          <a:ln>
            <a:noFill/>
          </a:ln>
        </p:spPr>
      </p:pic>
      <p:pic>
        <p:nvPicPr>
          <p:cNvPr id="14" name="Google Shape;752;p5" descr="Stopwatch">
            <a:extLst>
              <a:ext uri="{FF2B5EF4-FFF2-40B4-BE49-F238E27FC236}">
                <a16:creationId xmlns:a16="http://schemas.microsoft.com/office/drawing/2014/main" id="{220564AD-1619-D346-B957-0FC564E5CFC5}"/>
              </a:ext>
            </a:extLst>
          </p:cNvPr>
          <p:cNvPicPr preferRelativeResize="0"/>
          <p:nvPr/>
        </p:nvPicPr>
        <p:blipFill rotWithShape="1">
          <a:blip r:embed="rId7">
            <a:alphaModFix/>
          </a:blip>
          <a:srcRect/>
          <a:stretch/>
        </p:blipFill>
        <p:spPr>
          <a:xfrm>
            <a:off x="1480694" y="3167367"/>
            <a:ext cx="449849" cy="449849"/>
          </a:xfrm>
          <a:prstGeom prst="rect">
            <a:avLst/>
          </a:prstGeom>
          <a:noFill/>
          <a:ln>
            <a:noFill/>
          </a:ln>
        </p:spPr>
      </p:pic>
    </p:spTree>
    <p:extLst>
      <p:ext uri="{BB962C8B-B14F-4D97-AF65-F5344CB8AC3E}">
        <p14:creationId xmlns:p14="http://schemas.microsoft.com/office/powerpoint/2010/main" val="693300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
          <p:cNvSpPr/>
          <p:nvPr/>
        </p:nvSpPr>
        <p:spPr>
          <a:xfrm>
            <a:off x="0" y="-1733"/>
            <a:ext cx="12192000" cy="897571"/>
          </a:xfrm>
          <a:prstGeom prst="rect">
            <a:avLst/>
          </a:prstGeom>
          <a:blipFill rotWithShape="1">
            <a:blip r:embed="rId3">
              <a:alphaModFix/>
            </a:blip>
            <a:stretch>
              <a:fillRect b="-58468"/>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53" name="Google Shape;253;p6"/>
          <p:cNvSpPr txBox="1"/>
          <p:nvPr/>
        </p:nvSpPr>
        <p:spPr>
          <a:xfrm>
            <a:off x="307266" y="-288350"/>
            <a:ext cx="9549656" cy="1470000"/>
          </a:xfrm>
          <a:prstGeom prst="rect">
            <a:avLst/>
          </a:prstGeom>
          <a:noFill/>
          <a:ln>
            <a:noFill/>
          </a:ln>
          <a:effectLst>
            <a:outerShdw blurRad="50800" dist="50800" dir="2700000" algn="tl" rotWithShape="0">
              <a:srgbClr val="000000">
                <a:alpha val="83921"/>
              </a:srgbClr>
            </a:outerShdw>
          </a:effectLst>
        </p:spPr>
        <p:txBody>
          <a:bodyPr spcFirstLastPara="1" wrap="square" lIns="91425" tIns="45700" rIns="91425" bIns="45700" anchor="ctr" anchorCtr="0">
            <a:noAutofit/>
          </a:bodyPr>
          <a:lstStyle/>
          <a:p>
            <a:pPr lvl="0">
              <a:buClr>
                <a:schemeClr val="lt1"/>
              </a:buClr>
              <a:buSzPts val="3300"/>
            </a:pPr>
            <a:r>
              <a:rPr lang="en-US" sz="3300" b="1" dirty="0">
                <a:solidFill>
                  <a:schemeClr val="lt1"/>
                </a:solidFill>
                <a:ea typeface="Calibri"/>
                <a:cs typeface="Calibri"/>
                <a:sym typeface="Calibri"/>
              </a:rPr>
              <a:t>Open-Science Connecting Research and Operations</a:t>
            </a:r>
            <a:endParaRPr lang="en-US" sz="3300" dirty="0">
              <a:solidFill>
                <a:schemeClr val="lt1"/>
              </a:solidFill>
              <a:ea typeface="Calibri"/>
              <a:cs typeface="Calibri"/>
              <a:sym typeface="Calibri"/>
            </a:endParaRPr>
          </a:p>
        </p:txBody>
      </p:sp>
      <p:pic>
        <p:nvPicPr>
          <p:cNvPr id="254" name="Google Shape;254;p6"/>
          <p:cNvPicPr preferRelativeResize="0"/>
          <p:nvPr/>
        </p:nvPicPr>
        <p:blipFill rotWithShape="1">
          <a:blip r:embed="rId4">
            <a:alphaModFix/>
          </a:blip>
          <a:srcRect/>
          <a:stretch/>
        </p:blipFill>
        <p:spPr>
          <a:xfrm>
            <a:off x="11134187" y="43121"/>
            <a:ext cx="1011069" cy="115817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 name="Picture 2" descr="A picture containing text, diagram, screenshot, map&#10;&#10;Description automatically generated">
            <a:extLst>
              <a:ext uri="{FF2B5EF4-FFF2-40B4-BE49-F238E27FC236}">
                <a16:creationId xmlns:a16="http://schemas.microsoft.com/office/drawing/2014/main" id="{1C58A1A7-B6AE-A44A-9B80-09A6B2CBD145}"/>
              </a:ext>
            </a:extLst>
          </p:cNvPr>
          <p:cNvPicPr>
            <a:picLocks noChangeAspect="1"/>
          </p:cNvPicPr>
          <p:nvPr/>
        </p:nvPicPr>
        <p:blipFill rotWithShape="1">
          <a:blip r:embed="rId5"/>
          <a:srcRect r="37256"/>
          <a:stretch/>
        </p:blipFill>
        <p:spPr>
          <a:xfrm>
            <a:off x="3386412" y="895838"/>
            <a:ext cx="5419176" cy="5962162"/>
          </a:xfrm>
          <a:prstGeom prst="rect">
            <a:avLst/>
          </a:prstGeom>
        </p:spPr>
      </p:pic>
      <p:grpSp>
        <p:nvGrpSpPr>
          <p:cNvPr id="26" name="Google Shape;743;p5">
            <a:extLst>
              <a:ext uri="{FF2B5EF4-FFF2-40B4-BE49-F238E27FC236}">
                <a16:creationId xmlns:a16="http://schemas.microsoft.com/office/drawing/2014/main" id="{F07207FD-2599-D54A-AB4D-71C94038A916}"/>
              </a:ext>
            </a:extLst>
          </p:cNvPr>
          <p:cNvGrpSpPr/>
          <p:nvPr/>
        </p:nvGrpSpPr>
        <p:grpSpPr>
          <a:xfrm>
            <a:off x="168450" y="2268414"/>
            <a:ext cx="3095396" cy="2921597"/>
            <a:chOff x="3488432" y="1100143"/>
            <a:chExt cx="5208812" cy="4916351"/>
          </a:xfrm>
        </p:grpSpPr>
        <p:sp>
          <p:nvSpPr>
            <p:cNvPr id="27" name="Google Shape;744;p5">
              <a:extLst>
                <a:ext uri="{FF2B5EF4-FFF2-40B4-BE49-F238E27FC236}">
                  <a16:creationId xmlns:a16="http://schemas.microsoft.com/office/drawing/2014/main" id="{D181EE74-4B9A-324E-8655-C88588D90D60}"/>
                </a:ext>
              </a:extLst>
            </p:cNvPr>
            <p:cNvSpPr/>
            <p:nvPr/>
          </p:nvSpPr>
          <p:spPr>
            <a:xfrm>
              <a:off x="4580114" y="1100143"/>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rgbClr val="942093">
                <a:alpha val="74117"/>
              </a:srgbClr>
            </a:solidFill>
            <a:ln w="12700" cap="flat" cmpd="sng">
              <a:solidFill>
                <a:schemeClr val="lt1"/>
              </a:solidFill>
              <a:prstDash val="solid"/>
              <a:miter lim="800000"/>
              <a:headEnd type="none" w="sm" len="sm"/>
              <a:tailEnd type="none" w="sm" len="sm"/>
            </a:ln>
          </p:spPr>
          <p:txBody>
            <a:bodyPr spcFirstLastPara="1" wrap="square" lIns="403375" tIns="529450" rIns="403375" bIns="11345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400" i="0" u="none" strike="noStrike" cap="none" dirty="0">
                  <a:solidFill>
                    <a:schemeClr val="lt1"/>
                  </a:solidFill>
                  <a:latin typeface="Calibri"/>
                  <a:ea typeface="Calibri"/>
                  <a:cs typeface="Calibri"/>
                  <a:sym typeface="Calibri"/>
                </a:rPr>
                <a:t>Support agencies </a:t>
              </a:r>
              <a:br>
                <a:rPr lang="en-US" sz="1400" i="0" u="none" strike="noStrike" cap="none" dirty="0">
                  <a:solidFill>
                    <a:schemeClr val="lt1"/>
                  </a:solidFill>
                  <a:latin typeface="Calibri"/>
                  <a:ea typeface="Calibri"/>
                  <a:cs typeface="Calibri"/>
                  <a:sym typeface="Calibri"/>
                </a:rPr>
              </a:br>
              <a:r>
                <a:rPr lang="en-US" sz="1400" i="0" u="none" strike="noStrike" cap="none" dirty="0">
                  <a:solidFill>
                    <a:schemeClr val="lt1"/>
                  </a:solidFill>
                  <a:latin typeface="Calibri"/>
                  <a:ea typeface="Calibri"/>
                  <a:cs typeface="Calibri"/>
                  <a:sym typeface="Calibri"/>
                </a:rPr>
                <a:t>transition to operations</a:t>
              </a:r>
              <a:endParaRPr sz="1400" i="0" u="none" strike="noStrike" cap="none" dirty="0">
                <a:solidFill>
                  <a:schemeClr val="dk1"/>
                </a:solidFill>
                <a:latin typeface="Calibri"/>
                <a:ea typeface="Calibri"/>
                <a:cs typeface="Calibri"/>
                <a:sym typeface="Calibri"/>
              </a:endParaRPr>
            </a:p>
          </p:txBody>
        </p:sp>
        <p:sp>
          <p:nvSpPr>
            <p:cNvPr id="28" name="Google Shape;745;p5">
              <a:extLst>
                <a:ext uri="{FF2B5EF4-FFF2-40B4-BE49-F238E27FC236}">
                  <a16:creationId xmlns:a16="http://schemas.microsoft.com/office/drawing/2014/main" id="{7CBF7D5B-A1A8-F441-8F5E-3D8D05ECE9C5}"/>
                </a:ext>
              </a:extLst>
            </p:cNvPr>
            <p:cNvSpPr/>
            <p:nvPr/>
          </p:nvSpPr>
          <p:spPr>
            <a:xfrm>
              <a:off x="5671797"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925275" tIns="781550" rIns="2848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700" b="0" i="0" u="none" strike="noStrike" cap="none">
                  <a:solidFill>
                    <a:schemeClr val="lt1"/>
                  </a:solidFill>
                  <a:latin typeface="Calibri"/>
                  <a:ea typeface="Calibri"/>
                  <a:cs typeface="Calibri"/>
                  <a:sym typeface="Calibri"/>
                </a:rPr>
                <a:t>Continuous innovation </a:t>
              </a:r>
              <a:br>
                <a:rPr lang="en-US" sz="700" b="0" i="0" u="none" strike="noStrike" cap="none">
                  <a:solidFill>
                    <a:schemeClr val="lt1"/>
                  </a:solidFill>
                  <a:latin typeface="Calibri"/>
                  <a:ea typeface="Calibri"/>
                  <a:cs typeface="Calibri"/>
                  <a:sym typeface="Calibri"/>
                </a:rPr>
              </a:br>
              <a:r>
                <a:rPr lang="en-US" sz="700" b="0" i="0" u="none" strike="noStrike" cap="none">
                  <a:solidFill>
                    <a:schemeClr val="lt1"/>
                  </a:solidFill>
                  <a:latin typeface="Calibri"/>
                  <a:ea typeface="Calibri"/>
                  <a:cs typeface="Calibri"/>
                  <a:sym typeface="Calibri"/>
                </a:rPr>
                <a:t>enabled by JEDI</a:t>
              </a:r>
              <a:endParaRPr sz="700" b="0" i="0" u="none" strike="noStrike" cap="none">
                <a:solidFill>
                  <a:schemeClr val="dk1"/>
                </a:solidFill>
                <a:latin typeface="Calibri"/>
                <a:ea typeface="Calibri"/>
                <a:cs typeface="Calibri"/>
                <a:sym typeface="Calibri"/>
              </a:endParaRPr>
            </a:p>
          </p:txBody>
        </p:sp>
        <p:sp>
          <p:nvSpPr>
            <p:cNvPr id="29" name="Google Shape;746;p5">
              <a:extLst>
                <a:ext uri="{FF2B5EF4-FFF2-40B4-BE49-F238E27FC236}">
                  <a16:creationId xmlns:a16="http://schemas.microsoft.com/office/drawing/2014/main" id="{EAABCFD7-2181-EC45-9E13-4A0F012564E5}"/>
                </a:ext>
              </a:extLst>
            </p:cNvPr>
            <p:cNvSpPr/>
            <p:nvPr/>
          </p:nvSpPr>
          <p:spPr>
            <a:xfrm>
              <a:off x="3488432"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284875" tIns="781550" rIns="9252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700" b="0" i="0" u="none" strike="noStrike" cap="none" dirty="0">
                  <a:solidFill>
                    <a:schemeClr val="lt1"/>
                  </a:solidFill>
                  <a:latin typeface="Calibri"/>
                  <a:ea typeface="Calibri"/>
                  <a:cs typeface="Calibri"/>
                  <a:sym typeface="Calibri"/>
                </a:rPr>
                <a:t>Workforce training &amp; community engagement</a:t>
              </a:r>
              <a:endParaRPr sz="700" b="0" i="0" u="none" strike="noStrike" cap="none" dirty="0">
                <a:solidFill>
                  <a:schemeClr val="dk1"/>
                </a:solidFill>
                <a:latin typeface="Calibri"/>
                <a:ea typeface="Calibri"/>
                <a:cs typeface="Calibri"/>
                <a:sym typeface="Calibri"/>
              </a:endParaRPr>
            </a:p>
          </p:txBody>
        </p:sp>
      </p:grpSp>
      <p:sp>
        <p:nvSpPr>
          <p:cNvPr id="5" name="TextBox 4">
            <a:extLst>
              <a:ext uri="{FF2B5EF4-FFF2-40B4-BE49-F238E27FC236}">
                <a16:creationId xmlns:a16="http://schemas.microsoft.com/office/drawing/2014/main" id="{FEBF51E0-4DC8-1148-8CA7-E7D9D856C67B}"/>
              </a:ext>
            </a:extLst>
          </p:cNvPr>
          <p:cNvSpPr txBox="1"/>
          <p:nvPr/>
        </p:nvSpPr>
        <p:spPr>
          <a:xfrm>
            <a:off x="9247770" y="3643177"/>
            <a:ext cx="2956580" cy="2369880"/>
          </a:xfrm>
          <a:prstGeom prst="rect">
            <a:avLst/>
          </a:prstGeom>
          <a:noFill/>
        </p:spPr>
        <p:txBody>
          <a:bodyPr wrap="square" rtlCol="0">
            <a:spAutoFit/>
          </a:bodyPr>
          <a:lstStyle/>
          <a:p>
            <a:r>
              <a:rPr lang="en-US" sz="1600" b="1" dirty="0">
                <a:solidFill>
                  <a:schemeClr val="accent2"/>
                </a:solidFill>
              </a:rPr>
              <a:t>Testbed (</a:t>
            </a:r>
            <a:r>
              <a:rPr lang="en-US" sz="1600" b="1" dirty="0" err="1">
                <a:solidFill>
                  <a:schemeClr val="accent2"/>
                </a:solidFill>
              </a:rPr>
              <a:t>SkyLab</a:t>
            </a:r>
            <a:r>
              <a:rPr lang="en-US" sz="1600" b="1" dirty="0">
                <a:solidFill>
                  <a:schemeClr val="accent2"/>
                </a:solidFill>
              </a:rPr>
              <a:t>-Medium)</a:t>
            </a:r>
          </a:p>
          <a:p>
            <a:pPr marL="285750" indent="-285750">
              <a:buFont typeface="Arial" panose="020B0604020202020204" pitchFamily="34" charset="0"/>
              <a:buChar char="•"/>
            </a:pPr>
            <a:r>
              <a:rPr lang="en-US" sz="1400" b="0" i="0" u="none" strike="noStrike" cap="none" dirty="0">
                <a:solidFill>
                  <a:schemeClr val="accent2"/>
                </a:solidFill>
                <a:latin typeface="Calibri"/>
                <a:ea typeface="Calibri"/>
                <a:cs typeface="Calibri"/>
                <a:sym typeface="Calibri"/>
              </a:rPr>
              <a:t>Turnkey solution for </a:t>
            </a:r>
            <a:r>
              <a:rPr lang="en-US" sz="1400" b="0" i="1" u="none" strike="noStrike" cap="none" dirty="0">
                <a:solidFill>
                  <a:schemeClr val="accent2"/>
                </a:solidFill>
                <a:latin typeface="Calibri"/>
                <a:ea typeface="Calibri"/>
                <a:cs typeface="Calibri"/>
                <a:sym typeface="Calibri"/>
              </a:rPr>
              <a:t>real-world </a:t>
            </a:r>
            <a:r>
              <a:rPr lang="en-US" sz="1400" dirty="0">
                <a:solidFill>
                  <a:schemeClr val="accent2"/>
                </a:solidFill>
                <a:ea typeface="Calibri"/>
                <a:cs typeface="Calibri"/>
                <a:sym typeface="Calibri"/>
              </a:rPr>
              <a:t> community experimental </a:t>
            </a:r>
            <a:r>
              <a:rPr lang="en-US" sz="1400" b="0" i="0" u="none" strike="noStrike" cap="none" dirty="0">
                <a:solidFill>
                  <a:schemeClr val="accent2"/>
                </a:solidFill>
                <a:latin typeface="Calibri"/>
                <a:ea typeface="Calibri"/>
                <a:cs typeface="Calibri"/>
                <a:sym typeface="Calibri"/>
              </a:rPr>
              <a:t>testbed</a:t>
            </a:r>
          </a:p>
          <a:p>
            <a:pPr marL="285750" indent="-285750">
              <a:buFont typeface="Arial" panose="020B0604020202020204" pitchFamily="34" charset="0"/>
              <a:buChar char="•"/>
            </a:pPr>
            <a:endParaRPr lang="en-US" sz="1400" dirty="0">
              <a:solidFill>
                <a:schemeClr val="accent2"/>
              </a:solidFill>
            </a:endParaRPr>
          </a:p>
          <a:p>
            <a:pPr marL="285750" indent="-285750">
              <a:buFont typeface="Arial" panose="020B0604020202020204" pitchFamily="34" charset="0"/>
              <a:buChar char="•"/>
            </a:pPr>
            <a:r>
              <a:rPr lang="en-US" sz="1400" dirty="0">
                <a:solidFill>
                  <a:schemeClr val="accent2"/>
                </a:solidFill>
              </a:rPr>
              <a:t>Experiment as a Service </a:t>
            </a:r>
          </a:p>
          <a:p>
            <a:pPr marL="742950" lvl="1" indent="-285750">
              <a:buFont typeface="Arial" panose="020B0604020202020204" pitchFamily="34" charset="0"/>
              <a:buChar char="•"/>
            </a:pPr>
            <a:r>
              <a:rPr lang="en-US" sz="1200" b="0" i="0" u="none" strike="noStrike" cap="none" dirty="0">
                <a:solidFill>
                  <a:schemeClr val="accent2"/>
                </a:solidFill>
                <a:latin typeface="Calibri"/>
                <a:ea typeface="Calibri"/>
                <a:cs typeface="Calibri"/>
                <a:sym typeface="Calibri"/>
              </a:rPr>
              <a:t>Data Sto</a:t>
            </a:r>
            <a:r>
              <a:rPr lang="en-US" sz="1200" dirty="0">
                <a:solidFill>
                  <a:schemeClr val="accent2"/>
                </a:solidFill>
                <a:latin typeface="Calibri"/>
                <a:ea typeface="Calibri"/>
                <a:cs typeface="Calibri"/>
                <a:sym typeface="Calibri"/>
              </a:rPr>
              <a:t>re (ingest pipelines)</a:t>
            </a:r>
          </a:p>
          <a:p>
            <a:pPr marL="742950" lvl="1" indent="-285750">
              <a:buFont typeface="Arial" panose="020B0604020202020204" pitchFamily="34" charset="0"/>
              <a:buChar char="•"/>
            </a:pPr>
            <a:r>
              <a:rPr lang="en-US" sz="1200" b="0" i="0" u="none" strike="noStrike" cap="none" dirty="0">
                <a:solidFill>
                  <a:schemeClr val="accent2"/>
                </a:solidFill>
                <a:latin typeface="Calibri"/>
                <a:ea typeface="Calibri"/>
                <a:cs typeface="Calibri"/>
                <a:sym typeface="Calibri"/>
              </a:rPr>
              <a:t>Generic build &amp; </a:t>
            </a:r>
            <a:r>
              <a:rPr lang="en-US" sz="1200" dirty="0">
                <a:solidFill>
                  <a:schemeClr val="accent2"/>
                </a:solidFill>
                <a:latin typeface="Calibri"/>
                <a:ea typeface="Calibri"/>
                <a:cs typeface="Calibri"/>
                <a:sym typeface="Calibri"/>
              </a:rPr>
              <a:t>workflow</a:t>
            </a:r>
          </a:p>
          <a:p>
            <a:pPr marL="742950" lvl="1" indent="-285750">
              <a:buFont typeface="Arial" panose="020B0604020202020204" pitchFamily="34" charset="0"/>
              <a:buChar char="•"/>
            </a:pPr>
            <a:r>
              <a:rPr lang="en-US" sz="1200" dirty="0">
                <a:solidFill>
                  <a:schemeClr val="accent2"/>
                </a:solidFill>
                <a:latin typeface="Calibri"/>
                <a:ea typeface="Calibri"/>
                <a:cs typeface="Calibri"/>
                <a:sym typeface="Calibri"/>
              </a:rPr>
              <a:t>Configuration </a:t>
            </a:r>
            <a:r>
              <a:rPr lang="en-US" sz="1200" b="0" i="0" u="none" strike="noStrike" cap="none" dirty="0">
                <a:solidFill>
                  <a:schemeClr val="accent2"/>
                </a:solidFill>
                <a:latin typeface="Calibri"/>
                <a:ea typeface="Calibri"/>
                <a:cs typeface="Calibri"/>
                <a:sym typeface="Calibri"/>
              </a:rPr>
              <a:t>management</a:t>
            </a:r>
          </a:p>
          <a:p>
            <a:pPr marL="742950" lvl="1" indent="-285750">
              <a:buFont typeface="Arial" panose="020B0604020202020204" pitchFamily="34" charset="0"/>
              <a:buChar char="•"/>
            </a:pPr>
            <a:r>
              <a:rPr lang="en-US" sz="1200" dirty="0">
                <a:solidFill>
                  <a:schemeClr val="accent2"/>
                </a:solidFill>
                <a:latin typeface="Calibri"/>
                <a:ea typeface="Calibri"/>
                <a:cs typeface="Calibri"/>
                <a:sym typeface="Calibri"/>
              </a:rPr>
              <a:t>Diagnostics dashboard</a:t>
            </a:r>
          </a:p>
          <a:p>
            <a:pPr marL="742950" lvl="1" indent="-285750">
              <a:buFont typeface="Arial" panose="020B0604020202020204" pitchFamily="34" charset="0"/>
              <a:buChar char="•"/>
            </a:pPr>
            <a:r>
              <a:rPr lang="en-US" sz="1200" b="0" i="0" u="none" strike="noStrike" cap="none" dirty="0">
                <a:solidFill>
                  <a:schemeClr val="accent2"/>
                </a:solidFill>
                <a:latin typeface="Calibri"/>
                <a:ea typeface="Calibri"/>
                <a:cs typeface="Calibri"/>
                <a:sym typeface="Calibri"/>
              </a:rPr>
              <a:t>Multi-platform </a:t>
            </a:r>
          </a:p>
          <a:p>
            <a:endParaRPr lang="en-US" sz="1600" dirty="0">
              <a:solidFill>
                <a:schemeClr val="accent2"/>
              </a:solidFill>
            </a:endParaRPr>
          </a:p>
        </p:txBody>
      </p:sp>
      <p:grpSp>
        <p:nvGrpSpPr>
          <p:cNvPr id="106" name="Google Shape;743;p5">
            <a:extLst>
              <a:ext uri="{FF2B5EF4-FFF2-40B4-BE49-F238E27FC236}">
                <a16:creationId xmlns:a16="http://schemas.microsoft.com/office/drawing/2014/main" id="{74E924DB-C31F-9F4B-88D3-CDF3FDBDEFF5}"/>
              </a:ext>
            </a:extLst>
          </p:cNvPr>
          <p:cNvGrpSpPr/>
          <p:nvPr/>
        </p:nvGrpSpPr>
        <p:grpSpPr>
          <a:xfrm>
            <a:off x="174076" y="2268414"/>
            <a:ext cx="3095396" cy="2921597"/>
            <a:chOff x="3488432" y="1100143"/>
            <a:chExt cx="5208812" cy="4916351"/>
          </a:xfrm>
        </p:grpSpPr>
        <p:sp>
          <p:nvSpPr>
            <p:cNvPr id="107" name="Google Shape;744;p5">
              <a:extLst>
                <a:ext uri="{FF2B5EF4-FFF2-40B4-BE49-F238E27FC236}">
                  <a16:creationId xmlns:a16="http://schemas.microsoft.com/office/drawing/2014/main" id="{F1E8A639-E8A6-C74E-95BE-626DBA3EC2DB}"/>
                </a:ext>
              </a:extLst>
            </p:cNvPr>
            <p:cNvSpPr/>
            <p:nvPr/>
          </p:nvSpPr>
          <p:spPr>
            <a:xfrm>
              <a:off x="4580114" y="1100143"/>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403375" tIns="529450" rIns="403375" bIns="11345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800" b="0" i="0" u="none" strike="noStrike" cap="none">
                  <a:solidFill>
                    <a:schemeClr val="lt1"/>
                  </a:solidFill>
                  <a:latin typeface="Calibri"/>
                  <a:ea typeface="Calibri"/>
                  <a:cs typeface="Calibri"/>
                  <a:sym typeface="Calibri"/>
                </a:rPr>
                <a:t>Support agencies </a:t>
              </a:r>
              <a:br>
                <a:rPr lang="en-US" sz="800" b="0" i="0" u="none" strike="noStrike" cap="none">
                  <a:solidFill>
                    <a:schemeClr val="lt1"/>
                  </a:solidFill>
                  <a:latin typeface="Calibri"/>
                  <a:ea typeface="Calibri"/>
                  <a:cs typeface="Calibri"/>
                  <a:sym typeface="Calibri"/>
                </a:rPr>
              </a:br>
              <a:r>
                <a:rPr lang="en-US" sz="800" b="0" i="0" u="none" strike="noStrike" cap="none">
                  <a:solidFill>
                    <a:schemeClr val="lt1"/>
                  </a:solidFill>
                  <a:latin typeface="Calibri"/>
                  <a:ea typeface="Calibri"/>
                  <a:cs typeface="Calibri"/>
                  <a:sym typeface="Calibri"/>
                </a:rPr>
                <a:t>transition to operations</a:t>
              </a:r>
              <a:endParaRPr sz="800" b="0" i="0" u="none" strike="noStrike" cap="none">
                <a:solidFill>
                  <a:schemeClr val="dk1"/>
                </a:solidFill>
                <a:latin typeface="Calibri"/>
                <a:ea typeface="Calibri"/>
                <a:cs typeface="Calibri"/>
                <a:sym typeface="Calibri"/>
              </a:endParaRPr>
            </a:p>
          </p:txBody>
        </p:sp>
        <p:sp>
          <p:nvSpPr>
            <p:cNvPr id="108" name="Google Shape;745;p5">
              <a:extLst>
                <a:ext uri="{FF2B5EF4-FFF2-40B4-BE49-F238E27FC236}">
                  <a16:creationId xmlns:a16="http://schemas.microsoft.com/office/drawing/2014/main" id="{7BA1E2D6-412C-FF41-9633-1D8ABE3C7E02}"/>
                </a:ext>
              </a:extLst>
            </p:cNvPr>
            <p:cNvSpPr/>
            <p:nvPr/>
          </p:nvSpPr>
          <p:spPr>
            <a:xfrm>
              <a:off x="5671798" y="2991047"/>
              <a:ext cx="3025446"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rgbClr val="FFC000">
                <a:alpha val="83921"/>
              </a:srgbClr>
            </a:solidFill>
            <a:ln w="12700" cap="flat" cmpd="sng">
              <a:solidFill>
                <a:schemeClr val="lt1"/>
              </a:solidFill>
              <a:prstDash val="solid"/>
              <a:miter lim="800000"/>
              <a:headEnd type="none" w="sm" len="sm"/>
              <a:tailEnd type="none" w="sm" len="sm"/>
            </a:ln>
          </p:spPr>
          <p:txBody>
            <a:bodyPr spcFirstLastPara="1" wrap="square" lIns="925275" tIns="781550" rIns="2848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900" b="0" i="0" u="none" strike="noStrike" cap="none" dirty="0">
                  <a:solidFill>
                    <a:schemeClr val="lt1"/>
                  </a:solidFill>
                  <a:latin typeface="Calibri"/>
                  <a:ea typeface="Calibri"/>
                  <a:cs typeface="Calibri"/>
                  <a:sym typeface="Calibri"/>
                </a:rPr>
                <a:t>Continuous innovation </a:t>
              </a:r>
              <a:br>
                <a:rPr lang="en-US" sz="900" b="0" i="0" u="none" strike="noStrike" cap="none" dirty="0">
                  <a:solidFill>
                    <a:schemeClr val="lt1"/>
                  </a:solidFill>
                  <a:latin typeface="Calibri"/>
                  <a:ea typeface="Calibri"/>
                  <a:cs typeface="Calibri"/>
                  <a:sym typeface="Calibri"/>
                </a:rPr>
              </a:br>
              <a:r>
                <a:rPr lang="en-US" sz="900" b="0" i="0" u="none" strike="noStrike" cap="none" dirty="0">
                  <a:solidFill>
                    <a:schemeClr val="lt1"/>
                  </a:solidFill>
                  <a:latin typeface="Calibri"/>
                  <a:ea typeface="Calibri"/>
                  <a:cs typeface="Calibri"/>
                  <a:sym typeface="Calibri"/>
                </a:rPr>
                <a:t>enabled by JEDI</a:t>
              </a:r>
              <a:endParaRPr sz="900" b="0" i="0" u="none" strike="noStrike" cap="none" dirty="0">
                <a:solidFill>
                  <a:schemeClr val="dk1"/>
                </a:solidFill>
                <a:latin typeface="Calibri"/>
                <a:ea typeface="Calibri"/>
                <a:cs typeface="Calibri"/>
                <a:sym typeface="Calibri"/>
              </a:endParaRPr>
            </a:p>
          </p:txBody>
        </p:sp>
        <p:sp>
          <p:nvSpPr>
            <p:cNvPr id="109" name="Google Shape;746;p5">
              <a:extLst>
                <a:ext uri="{FF2B5EF4-FFF2-40B4-BE49-F238E27FC236}">
                  <a16:creationId xmlns:a16="http://schemas.microsoft.com/office/drawing/2014/main" id="{2AB3FFBB-911A-5B4B-9170-C8666DFA8D81}"/>
                </a:ext>
              </a:extLst>
            </p:cNvPr>
            <p:cNvSpPr/>
            <p:nvPr/>
          </p:nvSpPr>
          <p:spPr>
            <a:xfrm>
              <a:off x="3488432"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284875" tIns="781550" rIns="9252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800" b="0" i="0" u="none" strike="noStrike" cap="none" dirty="0">
                  <a:solidFill>
                    <a:schemeClr val="lt1"/>
                  </a:solidFill>
                  <a:latin typeface="Calibri"/>
                  <a:ea typeface="Calibri"/>
                  <a:cs typeface="Calibri"/>
                  <a:sym typeface="Calibri"/>
                </a:rPr>
                <a:t>Workforce training &amp; community engagement</a:t>
              </a:r>
              <a:endParaRPr sz="800" b="0" i="0" u="none" strike="noStrike" cap="none" dirty="0">
                <a:solidFill>
                  <a:schemeClr val="dk1"/>
                </a:solidFill>
                <a:latin typeface="Calibri"/>
                <a:ea typeface="Calibri"/>
                <a:cs typeface="Calibri"/>
                <a:sym typeface="Calibri"/>
              </a:endParaRPr>
            </a:p>
          </p:txBody>
        </p:sp>
      </p:grpSp>
      <p:sp>
        <p:nvSpPr>
          <p:cNvPr id="4" name="Rectangle 3">
            <a:extLst>
              <a:ext uri="{FF2B5EF4-FFF2-40B4-BE49-F238E27FC236}">
                <a16:creationId xmlns:a16="http://schemas.microsoft.com/office/drawing/2014/main" id="{1C06C3FE-68A2-AC40-B567-24BBB29926AE}"/>
              </a:ext>
            </a:extLst>
          </p:cNvPr>
          <p:cNvSpPr/>
          <p:nvPr/>
        </p:nvSpPr>
        <p:spPr>
          <a:xfrm>
            <a:off x="3171092" y="3763105"/>
            <a:ext cx="5849816" cy="1797906"/>
          </a:xfrm>
          <a:prstGeom prst="rect">
            <a:avLst/>
          </a:prstGeom>
          <a:noFill/>
          <a:ln w="762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10" name="Google Shape;751;p5" descr="Lightbulb and gear">
            <a:extLst>
              <a:ext uri="{FF2B5EF4-FFF2-40B4-BE49-F238E27FC236}">
                <a16:creationId xmlns:a16="http://schemas.microsoft.com/office/drawing/2014/main" id="{E7D41A17-BBE4-C144-93AA-2C5A4CD4A749}"/>
              </a:ext>
            </a:extLst>
          </p:cNvPr>
          <p:cNvPicPr preferRelativeResize="0"/>
          <p:nvPr/>
        </p:nvPicPr>
        <p:blipFill rotWithShape="1">
          <a:blip r:embed="rId6">
            <a:alphaModFix/>
          </a:blip>
          <a:srcRect/>
          <a:stretch/>
        </p:blipFill>
        <p:spPr>
          <a:xfrm>
            <a:off x="2181676" y="3440541"/>
            <a:ext cx="559959" cy="559959"/>
          </a:xfrm>
          <a:prstGeom prst="rect">
            <a:avLst/>
          </a:prstGeom>
          <a:noFill/>
          <a:ln>
            <a:noFill/>
          </a:ln>
        </p:spPr>
      </p:pic>
      <p:pic>
        <p:nvPicPr>
          <p:cNvPr id="2" name="Google Shape;157;p44">
            <a:extLst>
              <a:ext uri="{FF2B5EF4-FFF2-40B4-BE49-F238E27FC236}">
                <a16:creationId xmlns:a16="http://schemas.microsoft.com/office/drawing/2014/main" id="{FD97C29C-1DB0-18E4-BA81-424A26E73061}"/>
              </a:ext>
            </a:extLst>
          </p:cNvPr>
          <p:cNvPicPr preferRelativeResize="0"/>
          <p:nvPr/>
        </p:nvPicPr>
        <p:blipFill rotWithShape="1">
          <a:blip r:embed="rId7">
            <a:alphaModFix/>
          </a:blip>
          <a:srcRect r="25535"/>
          <a:stretch/>
        </p:blipFill>
        <p:spPr>
          <a:xfrm>
            <a:off x="9412863" y="1022224"/>
            <a:ext cx="1837177" cy="2369881"/>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9098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
          <p:cNvSpPr/>
          <p:nvPr/>
        </p:nvSpPr>
        <p:spPr>
          <a:xfrm>
            <a:off x="0" y="-1733"/>
            <a:ext cx="12192000" cy="897571"/>
          </a:xfrm>
          <a:prstGeom prst="rect">
            <a:avLst/>
          </a:prstGeom>
          <a:blipFill rotWithShape="1">
            <a:blip r:embed="rId3">
              <a:alphaModFix/>
            </a:blip>
            <a:stretch>
              <a:fillRect b="-58468"/>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53" name="Google Shape;253;p6"/>
          <p:cNvSpPr txBox="1"/>
          <p:nvPr/>
        </p:nvSpPr>
        <p:spPr>
          <a:xfrm>
            <a:off x="307266" y="-288350"/>
            <a:ext cx="9549656" cy="1470000"/>
          </a:xfrm>
          <a:prstGeom prst="rect">
            <a:avLst/>
          </a:prstGeom>
          <a:noFill/>
          <a:ln>
            <a:noFill/>
          </a:ln>
          <a:effectLst>
            <a:outerShdw blurRad="50800" dist="50800" dir="2700000" algn="tl" rotWithShape="0">
              <a:srgbClr val="000000">
                <a:alpha val="83921"/>
              </a:srgbClr>
            </a:outerShdw>
          </a:effectLst>
        </p:spPr>
        <p:txBody>
          <a:bodyPr spcFirstLastPara="1" wrap="square" lIns="91425" tIns="45700" rIns="91425" bIns="45700" anchor="ctr" anchorCtr="0">
            <a:noAutofit/>
          </a:bodyPr>
          <a:lstStyle/>
          <a:p>
            <a:pPr lvl="0">
              <a:buClr>
                <a:schemeClr val="lt1"/>
              </a:buClr>
              <a:buSzPts val="3300"/>
            </a:pPr>
            <a:r>
              <a:rPr lang="en-US" sz="3300" b="1" dirty="0">
                <a:solidFill>
                  <a:schemeClr val="lt1"/>
                </a:solidFill>
                <a:ea typeface="Calibri"/>
                <a:cs typeface="Calibri"/>
                <a:sym typeface="Calibri"/>
              </a:rPr>
              <a:t>Open-Science Connecting Research and Operations</a:t>
            </a:r>
            <a:endParaRPr lang="en-US" sz="3300" dirty="0">
              <a:solidFill>
                <a:schemeClr val="lt1"/>
              </a:solidFill>
              <a:ea typeface="Calibri"/>
              <a:cs typeface="Calibri"/>
              <a:sym typeface="Calibri"/>
            </a:endParaRPr>
          </a:p>
        </p:txBody>
      </p:sp>
      <p:pic>
        <p:nvPicPr>
          <p:cNvPr id="3" name="Picture 2" descr="A picture containing text, diagram, screenshot, map&#10;&#10;Description automatically generated">
            <a:extLst>
              <a:ext uri="{FF2B5EF4-FFF2-40B4-BE49-F238E27FC236}">
                <a16:creationId xmlns:a16="http://schemas.microsoft.com/office/drawing/2014/main" id="{1C58A1A7-B6AE-A44A-9B80-09A6B2CBD145}"/>
              </a:ext>
            </a:extLst>
          </p:cNvPr>
          <p:cNvPicPr>
            <a:picLocks noChangeAspect="1"/>
          </p:cNvPicPr>
          <p:nvPr/>
        </p:nvPicPr>
        <p:blipFill rotWithShape="1">
          <a:blip r:embed="rId4"/>
          <a:srcRect r="37256"/>
          <a:stretch/>
        </p:blipFill>
        <p:spPr>
          <a:xfrm>
            <a:off x="3386412" y="895838"/>
            <a:ext cx="5419176" cy="5962162"/>
          </a:xfrm>
          <a:prstGeom prst="rect">
            <a:avLst/>
          </a:prstGeom>
        </p:spPr>
      </p:pic>
      <p:grpSp>
        <p:nvGrpSpPr>
          <p:cNvPr id="26" name="Google Shape;743;p5">
            <a:extLst>
              <a:ext uri="{FF2B5EF4-FFF2-40B4-BE49-F238E27FC236}">
                <a16:creationId xmlns:a16="http://schemas.microsoft.com/office/drawing/2014/main" id="{F07207FD-2599-D54A-AB4D-71C94038A916}"/>
              </a:ext>
            </a:extLst>
          </p:cNvPr>
          <p:cNvGrpSpPr/>
          <p:nvPr/>
        </p:nvGrpSpPr>
        <p:grpSpPr>
          <a:xfrm>
            <a:off x="168450" y="2268414"/>
            <a:ext cx="3095396" cy="2921597"/>
            <a:chOff x="3488432" y="1100143"/>
            <a:chExt cx="5208812" cy="4916351"/>
          </a:xfrm>
        </p:grpSpPr>
        <p:sp>
          <p:nvSpPr>
            <p:cNvPr id="27" name="Google Shape;744;p5">
              <a:extLst>
                <a:ext uri="{FF2B5EF4-FFF2-40B4-BE49-F238E27FC236}">
                  <a16:creationId xmlns:a16="http://schemas.microsoft.com/office/drawing/2014/main" id="{D181EE74-4B9A-324E-8655-C88588D90D60}"/>
                </a:ext>
              </a:extLst>
            </p:cNvPr>
            <p:cNvSpPr/>
            <p:nvPr/>
          </p:nvSpPr>
          <p:spPr>
            <a:xfrm>
              <a:off x="4580114" y="1100143"/>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rgbClr val="942093">
                <a:alpha val="74117"/>
              </a:srgbClr>
            </a:solidFill>
            <a:ln w="12700" cap="flat" cmpd="sng">
              <a:solidFill>
                <a:schemeClr val="lt1"/>
              </a:solidFill>
              <a:prstDash val="solid"/>
              <a:miter lim="800000"/>
              <a:headEnd type="none" w="sm" len="sm"/>
              <a:tailEnd type="none" w="sm" len="sm"/>
            </a:ln>
          </p:spPr>
          <p:txBody>
            <a:bodyPr spcFirstLastPara="1" wrap="square" lIns="403375" tIns="529450" rIns="403375" bIns="11345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400" i="0" u="none" strike="noStrike" cap="none" dirty="0">
                  <a:solidFill>
                    <a:schemeClr val="lt1"/>
                  </a:solidFill>
                  <a:latin typeface="Calibri"/>
                  <a:ea typeface="Calibri"/>
                  <a:cs typeface="Calibri"/>
                  <a:sym typeface="Calibri"/>
                </a:rPr>
                <a:t>Support agencies </a:t>
              </a:r>
              <a:br>
                <a:rPr lang="en-US" sz="1400" i="0" u="none" strike="noStrike" cap="none" dirty="0">
                  <a:solidFill>
                    <a:schemeClr val="lt1"/>
                  </a:solidFill>
                  <a:latin typeface="Calibri"/>
                  <a:ea typeface="Calibri"/>
                  <a:cs typeface="Calibri"/>
                  <a:sym typeface="Calibri"/>
                </a:rPr>
              </a:br>
              <a:r>
                <a:rPr lang="en-US" sz="1400" i="0" u="none" strike="noStrike" cap="none" dirty="0">
                  <a:solidFill>
                    <a:schemeClr val="lt1"/>
                  </a:solidFill>
                  <a:latin typeface="Calibri"/>
                  <a:ea typeface="Calibri"/>
                  <a:cs typeface="Calibri"/>
                  <a:sym typeface="Calibri"/>
                </a:rPr>
                <a:t>transition to operations</a:t>
              </a:r>
              <a:endParaRPr sz="1400" i="0" u="none" strike="noStrike" cap="none" dirty="0">
                <a:solidFill>
                  <a:schemeClr val="dk1"/>
                </a:solidFill>
                <a:latin typeface="Calibri"/>
                <a:ea typeface="Calibri"/>
                <a:cs typeface="Calibri"/>
                <a:sym typeface="Calibri"/>
              </a:endParaRPr>
            </a:p>
          </p:txBody>
        </p:sp>
        <p:sp>
          <p:nvSpPr>
            <p:cNvPr id="28" name="Google Shape;745;p5">
              <a:extLst>
                <a:ext uri="{FF2B5EF4-FFF2-40B4-BE49-F238E27FC236}">
                  <a16:creationId xmlns:a16="http://schemas.microsoft.com/office/drawing/2014/main" id="{7CBF7D5B-A1A8-F441-8F5E-3D8D05ECE9C5}"/>
                </a:ext>
              </a:extLst>
            </p:cNvPr>
            <p:cNvSpPr/>
            <p:nvPr/>
          </p:nvSpPr>
          <p:spPr>
            <a:xfrm>
              <a:off x="5671797"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925275" tIns="781550" rIns="2848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700" b="0" i="0" u="none" strike="noStrike" cap="none">
                  <a:solidFill>
                    <a:schemeClr val="lt1"/>
                  </a:solidFill>
                  <a:latin typeface="Calibri"/>
                  <a:ea typeface="Calibri"/>
                  <a:cs typeface="Calibri"/>
                  <a:sym typeface="Calibri"/>
                </a:rPr>
                <a:t>Continuous innovation </a:t>
              </a:r>
              <a:br>
                <a:rPr lang="en-US" sz="700" b="0" i="0" u="none" strike="noStrike" cap="none">
                  <a:solidFill>
                    <a:schemeClr val="lt1"/>
                  </a:solidFill>
                  <a:latin typeface="Calibri"/>
                  <a:ea typeface="Calibri"/>
                  <a:cs typeface="Calibri"/>
                  <a:sym typeface="Calibri"/>
                </a:rPr>
              </a:br>
              <a:r>
                <a:rPr lang="en-US" sz="700" b="0" i="0" u="none" strike="noStrike" cap="none">
                  <a:solidFill>
                    <a:schemeClr val="lt1"/>
                  </a:solidFill>
                  <a:latin typeface="Calibri"/>
                  <a:ea typeface="Calibri"/>
                  <a:cs typeface="Calibri"/>
                  <a:sym typeface="Calibri"/>
                </a:rPr>
                <a:t>enabled by JEDI</a:t>
              </a:r>
              <a:endParaRPr sz="700" b="0" i="0" u="none" strike="noStrike" cap="none">
                <a:solidFill>
                  <a:schemeClr val="dk1"/>
                </a:solidFill>
                <a:latin typeface="Calibri"/>
                <a:ea typeface="Calibri"/>
                <a:cs typeface="Calibri"/>
                <a:sym typeface="Calibri"/>
              </a:endParaRPr>
            </a:p>
          </p:txBody>
        </p:sp>
        <p:sp>
          <p:nvSpPr>
            <p:cNvPr id="29" name="Google Shape;746;p5">
              <a:extLst>
                <a:ext uri="{FF2B5EF4-FFF2-40B4-BE49-F238E27FC236}">
                  <a16:creationId xmlns:a16="http://schemas.microsoft.com/office/drawing/2014/main" id="{EAABCFD7-2181-EC45-9E13-4A0F012564E5}"/>
                </a:ext>
              </a:extLst>
            </p:cNvPr>
            <p:cNvSpPr/>
            <p:nvPr/>
          </p:nvSpPr>
          <p:spPr>
            <a:xfrm>
              <a:off x="3488432"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284875" tIns="781550" rIns="9252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700" b="0" i="0" u="none" strike="noStrike" cap="none" dirty="0">
                  <a:solidFill>
                    <a:schemeClr val="lt1"/>
                  </a:solidFill>
                  <a:latin typeface="Calibri"/>
                  <a:ea typeface="Calibri"/>
                  <a:cs typeface="Calibri"/>
                  <a:sym typeface="Calibri"/>
                </a:rPr>
                <a:t>Workforce training &amp; community engagement</a:t>
              </a:r>
              <a:endParaRPr sz="700" b="0" i="0" u="none" strike="noStrike" cap="none" dirty="0">
                <a:solidFill>
                  <a:schemeClr val="dk1"/>
                </a:solidFill>
                <a:latin typeface="Calibri"/>
                <a:ea typeface="Calibri"/>
                <a:cs typeface="Calibri"/>
                <a:sym typeface="Calibri"/>
              </a:endParaRPr>
            </a:p>
          </p:txBody>
        </p:sp>
      </p:grpSp>
      <p:sp>
        <p:nvSpPr>
          <p:cNvPr id="5" name="TextBox 4">
            <a:extLst>
              <a:ext uri="{FF2B5EF4-FFF2-40B4-BE49-F238E27FC236}">
                <a16:creationId xmlns:a16="http://schemas.microsoft.com/office/drawing/2014/main" id="{FEBF51E0-4DC8-1148-8CA7-E7D9D856C67B}"/>
              </a:ext>
            </a:extLst>
          </p:cNvPr>
          <p:cNvSpPr txBox="1"/>
          <p:nvPr/>
        </p:nvSpPr>
        <p:spPr>
          <a:xfrm>
            <a:off x="9247770" y="5196010"/>
            <a:ext cx="2944230" cy="1369606"/>
          </a:xfrm>
          <a:prstGeom prst="rect">
            <a:avLst/>
          </a:prstGeom>
          <a:noFill/>
        </p:spPr>
        <p:txBody>
          <a:bodyPr wrap="square" rtlCol="0">
            <a:spAutoFit/>
          </a:bodyPr>
          <a:lstStyle/>
          <a:p>
            <a:r>
              <a:rPr lang="en-US" sz="1600" b="1" dirty="0">
                <a:solidFill>
                  <a:schemeClr val="accent1"/>
                </a:solidFill>
              </a:rPr>
              <a:t>JEDI-EDU (</a:t>
            </a:r>
            <a:r>
              <a:rPr lang="en-US" sz="1600" b="1" dirty="0" err="1">
                <a:solidFill>
                  <a:schemeClr val="accent1"/>
                </a:solidFill>
              </a:rPr>
              <a:t>SkyLab</a:t>
            </a:r>
            <a:r>
              <a:rPr lang="en-US" sz="1600" b="1" dirty="0">
                <a:solidFill>
                  <a:schemeClr val="accent1"/>
                </a:solidFill>
              </a:rPr>
              <a:t>-Small)</a:t>
            </a:r>
          </a:p>
          <a:p>
            <a:pPr marL="285750" indent="-285750">
              <a:buFont typeface="Arial" panose="020B0604020202020204" pitchFamily="34" charset="0"/>
              <a:buChar char="•"/>
            </a:pPr>
            <a:r>
              <a:rPr lang="en-US" sz="1400" dirty="0">
                <a:solidFill>
                  <a:schemeClr val="accent1"/>
                </a:solidFill>
                <a:ea typeface="Calibri"/>
                <a:cs typeface="Calibri"/>
                <a:sym typeface="Calibri"/>
              </a:rPr>
              <a:t>End-to-end package to download + learn + experiment + evaluate within minutes on laptop</a:t>
            </a:r>
            <a:endParaRPr lang="en-US" sz="1100" dirty="0">
              <a:solidFill>
                <a:schemeClr val="accent1"/>
              </a:solidFill>
              <a:ea typeface="Calibri"/>
              <a:cs typeface="Calibri"/>
              <a:sym typeface="Calibri"/>
            </a:endParaRPr>
          </a:p>
          <a:p>
            <a:pPr marL="285750" indent="-285750">
              <a:buFont typeface="Arial" panose="020B0604020202020204" pitchFamily="34" charset="0"/>
              <a:buChar char="•"/>
            </a:pPr>
            <a:endParaRPr lang="en-US" sz="1100" dirty="0">
              <a:solidFill>
                <a:schemeClr val="accent1"/>
              </a:solidFill>
              <a:cs typeface="Calibri"/>
              <a:sym typeface="Calibri"/>
            </a:endParaRPr>
          </a:p>
          <a:p>
            <a:pPr marL="285750" indent="-285750">
              <a:buFont typeface="Arial" panose="020B0604020202020204" pitchFamily="34" charset="0"/>
              <a:buChar char="•"/>
            </a:pPr>
            <a:r>
              <a:rPr lang="en-US" sz="1400" dirty="0">
                <a:solidFill>
                  <a:schemeClr val="accent1"/>
                </a:solidFill>
                <a:ea typeface="Calibri"/>
                <a:cs typeface="Calibri"/>
                <a:sym typeface="Calibri"/>
              </a:rPr>
              <a:t>Integrate in university curriculum</a:t>
            </a:r>
            <a:endParaRPr lang="en-US" sz="1600" dirty="0">
              <a:solidFill>
                <a:schemeClr val="accent1"/>
              </a:solidFill>
            </a:endParaRPr>
          </a:p>
        </p:txBody>
      </p:sp>
      <p:grpSp>
        <p:nvGrpSpPr>
          <p:cNvPr id="106" name="Google Shape;743;p5">
            <a:extLst>
              <a:ext uri="{FF2B5EF4-FFF2-40B4-BE49-F238E27FC236}">
                <a16:creationId xmlns:a16="http://schemas.microsoft.com/office/drawing/2014/main" id="{74E924DB-C31F-9F4B-88D3-CDF3FDBDEFF5}"/>
              </a:ext>
            </a:extLst>
          </p:cNvPr>
          <p:cNvGrpSpPr/>
          <p:nvPr/>
        </p:nvGrpSpPr>
        <p:grpSpPr>
          <a:xfrm>
            <a:off x="174076" y="2268414"/>
            <a:ext cx="3095396" cy="2921597"/>
            <a:chOff x="3488432" y="1100143"/>
            <a:chExt cx="5208812" cy="4916351"/>
          </a:xfrm>
        </p:grpSpPr>
        <p:sp>
          <p:nvSpPr>
            <p:cNvPr id="107" name="Google Shape;744;p5">
              <a:extLst>
                <a:ext uri="{FF2B5EF4-FFF2-40B4-BE49-F238E27FC236}">
                  <a16:creationId xmlns:a16="http://schemas.microsoft.com/office/drawing/2014/main" id="{F1E8A639-E8A6-C74E-95BE-626DBA3EC2DB}"/>
                </a:ext>
              </a:extLst>
            </p:cNvPr>
            <p:cNvSpPr/>
            <p:nvPr/>
          </p:nvSpPr>
          <p:spPr>
            <a:xfrm>
              <a:off x="4580114" y="1100143"/>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403375" tIns="529450" rIns="403375" bIns="11345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800" b="0" i="0" u="none" strike="noStrike" cap="none">
                  <a:solidFill>
                    <a:schemeClr val="lt1"/>
                  </a:solidFill>
                  <a:latin typeface="Calibri"/>
                  <a:ea typeface="Calibri"/>
                  <a:cs typeface="Calibri"/>
                  <a:sym typeface="Calibri"/>
                </a:rPr>
                <a:t>Support agencies </a:t>
              </a:r>
              <a:br>
                <a:rPr lang="en-US" sz="800" b="0" i="0" u="none" strike="noStrike" cap="none">
                  <a:solidFill>
                    <a:schemeClr val="lt1"/>
                  </a:solidFill>
                  <a:latin typeface="Calibri"/>
                  <a:ea typeface="Calibri"/>
                  <a:cs typeface="Calibri"/>
                  <a:sym typeface="Calibri"/>
                </a:rPr>
              </a:br>
              <a:r>
                <a:rPr lang="en-US" sz="800" b="0" i="0" u="none" strike="noStrike" cap="none">
                  <a:solidFill>
                    <a:schemeClr val="lt1"/>
                  </a:solidFill>
                  <a:latin typeface="Calibri"/>
                  <a:ea typeface="Calibri"/>
                  <a:cs typeface="Calibri"/>
                  <a:sym typeface="Calibri"/>
                </a:rPr>
                <a:t>transition to operations</a:t>
              </a:r>
              <a:endParaRPr sz="800" b="0" i="0" u="none" strike="noStrike" cap="none">
                <a:solidFill>
                  <a:schemeClr val="dk1"/>
                </a:solidFill>
                <a:latin typeface="Calibri"/>
                <a:ea typeface="Calibri"/>
                <a:cs typeface="Calibri"/>
                <a:sym typeface="Calibri"/>
              </a:endParaRPr>
            </a:p>
          </p:txBody>
        </p:sp>
        <p:sp>
          <p:nvSpPr>
            <p:cNvPr id="108" name="Google Shape;745;p5">
              <a:extLst>
                <a:ext uri="{FF2B5EF4-FFF2-40B4-BE49-F238E27FC236}">
                  <a16:creationId xmlns:a16="http://schemas.microsoft.com/office/drawing/2014/main" id="{7BA1E2D6-412C-FF41-9633-1D8ABE3C7E02}"/>
                </a:ext>
              </a:extLst>
            </p:cNvPr>
            <p:cNvSpPr/>
            <p:nvPr/>
          </p:nvSpPr>
          <p:spPr>
            <a:xfrm>
              <a:off x="5671798" y="2991047"/>
              <a:ext cx="3025446"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rgbClr val="FFC000">
                <a:alpha val="83921"/>
              </a:srgbClr>
            </a:solidFill>
            <a:ln w="12700" cap="flat" cmpd="sng">
              <a:solidFill>
                <a:schemeClr val="lt1"/>
              </a:solidFill>
              <a:prstDash val="solid"/>
              <a:miter lim="800000"/>
              <a:headEnd type="none" w="sm" len="sm"/>
              <a:tailEnd type="none" w="sm" len="sm"/>
            </a:ln>
          </p:spPr>
          <p:txBody>
            <a:bodyPr spcFirstLastPara="1" wrap="square" lIns="925275" tIns="781550" rIns="2848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900" b="0" i="0" u="none" strike="noStrike" cap="none" dirty="0">
                  <a:solidFill>
                    <a:schemeClr val="lt1"/>
                  </a:solidFill>
                  <a:latin typeface="Calibri"/>
                  <a:ea typeface="Calibri"/>
                  <a:cs typeface="Calibri"/>
                  <a:sym typeface="Calibri"/>
                </a:rPr>
                <a:t>Continuous innovation </a:t>
              </a:r>
              <a:br>
                <a:rPr lang="en-US" sz="900" b="0" i="0" u="none" strike="noStrike" cap="none" dirty="0">
                  <a:solidFill>
                    <a:schemeClr val="lt1"/>
                  </a:solidFill>
                  <a:latin typeface="Calibri"/>
                  <a:ea typeface="Calibri"/>
                  <a:cs typeface="Calibri"/>
                  <a:sym typeface="Calibri"/>
                </a:rPr>
              </a:br>
              <a:r>
                <a:rPr lang="en-US" sz="900" b="0" i="0" u="none" strike="noStrike" cap="none" dirty="0">
                  <a:solidFill>
                    <a:schemeClr val="lt1"/>
                  </a:solidFill>
                  <a:latin typeface="Calibri"/>
                  <a:ea typeface="Calibri"/>
                  <a:cs typeface="Calibri"/>
                  <a:sym typeface="Calibri"/>
                </a:rPr>
                <a:t>enabled by JEDI</a:t>
              </a:r>
              <a:endParaRPr sz="900" b="0" i="0" u="none" strike="noStrike" cap="none" dirty="0">
                <a:solidFill>
                  <a:schemeClr val="dk1"/>
                </a:solidFill>
                <a:latin typeface="Calibri"/>
                <a:ea typeface="Calibri"/>
                <a:cs typeface="Calibri"/>
                <a:sym typeface="Calibri"/>
              </a:endParaRPr>
            </a:p>
          </p:txBody>
        </p:sp>
        <p:sp>
          <p:nvSpPr>
            <p:cNvPr id="109" name="Google Shape;746;p5">
              <a:extLst>
                <a:ext uri="{FF2B5EF4-FFF2-40B4-BE49-F238E27FC236}">
                  <a16:creationId xmlns:a16="http://schemas.microsoft.com/office/drawing/2014/main" id="{2AB3FFBB-911A-5B4B-9170-C8666DFA8D81}"/>
                </a:ext>
              </a:extLst>
            </p:cNvPr>
            <p:cNvSpPr/>
            <p:nvPr/>
          </p:nvSpPr>
          <p:spPr>
            <a:xfrm>
              <a:off x="3488432"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284875" tIns="781550" rIns="9252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800" b="0" i="0" u="none" strike="noStrike" cap="none" dirty="0">
                  <a:solidFill>
                    <a:schemeClr val="lt1"/>
                  </a:solidFill>
                  <a:latin typeface="Calibri"/>
                  <a:ea typeface="Calibri"/>
                  <a:cs typeface="Calibri"/>
                  <a:sym typeface="Calibri"/>
                </a:rPr>
                <a:t>Workforce training &amp; community engagement</a:t>
              </a:r>
              <a:endParaRPr sz="800" b="0" i="0" u="none" strike="noStrike" cap="none" dirty="0">
                <a:solidFill>
                  <a:schemeClr val="dk1"/>
                </a:solidFill>
                <a:latin typeface="Calibri"/>
                <a:ea typeface="Calibri"/>
                <a:cs typeface="Calibri"/>
                <a:sym typeface="Calibri"/>
              </a:endParaRPr>
            </a:p>
          </p:txBody>
        </p:sp>
      </p:grpSp>
      <p:sp>
        <p:nvSpPr>
          <p:cNvPr id="4" name="Rectangle 3">
            <a:extLst>
              <a:ext uri="{FF2B5EF4-FFF2-40B4-BE49-F238E27FC236}">
                <a16:creationId xmlns:a16="http://schemas.microsoft.com/office/drawing/2014/main" id="{1C06C3FE-68A2-AC40-B567-24BBB29926AE}"/>
              </a:ext>
            </a:extLst>
          </p:cNvPr>
          <p:cNvSpPr/>
          <p:nvPr/>
        </p:nvSpPr>
        <p:spPr>
          <a:xfrm>
            <a:off x="3171092" y="5515708"/>
            <a:ext cx="5849816" cy="1311390"/>
          </a:xfrm>
          <a:prstGeom prst="rect">
            <a:avLst/>
          </a:prstGeom>
          <a:noFill/>
          <a:ln w="762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grpSp>
        <p:nvGrpSpPr>
          <p:cNvPr id="16" name="Google Shape;743;p5">
            <a:extLst>
              <a:ext uri="{FF2B5EF4-FFF2-40B4-BE49-F238E27FC236}">
                <a16:creationId xmlns:a16="http://schemas.microsoft.com/office/drawing/2014/main" id="{29B45B72-0346-734C-A6E4-EE1C15DCD814}"/>
              </a:ext>
            </a:extLst>
          </p:cNvPr>
          <p:cNvGrpSpPr/>
          <p:nvPr/>
        </p:nvGrpSpPr>
        <p:grpSpPr>
          <a:xfrm>
            <a:off x="168449" y="2268414"/>
            <a:ext cx="3095396" cy="2921597"/>
            <a:chOff x="3488432" y="1100143"/>
            <a:chExt cx="5208812" cy="4916351"/>
          </a:xfrm>
        </p:grpSpPr>
        <p:sp>
          <p:nvSpPr>
            <p:cNvPr id="17" name="Google Shape;744;p5">
              <a:extLst>
                <a:ext uri="{FF2B5EF4-FFF2-40B4-BE49-F238E27FC236}">
                  <a16:creationId xmlns:a16="http://schemas.microsoft.com/office/drawing/2014/main" id="{EEE72733-D12B-DA40-B8D9-13A95ED44817}"/>
                </a:ext>
              </a:extLst>
            </p:cNvPr>
            <p:cNvSpPr/>
            <p:nvPr/>
          </p:nvSpPr>
          <p:spPr>
            <a:xfrm>
              <a:off x="4580114" y="1100143"/>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403375" tIns="529450" rIns="403375" bIns="11345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800" b="0" i="0" u="none" strike="noStrike" cap="none">
                  <a:solidFill>
                    <a:schemeClr val="lt1"/>
                  </a:solidFill>
                  <a:latin typeface="Calibri"/>
                  <a:ea typeface="Calibri"/>
                  <a:cs typeface="Calibri"/>
                  <a:sym typeface="Calibri"/>
                </a:rPr>
                <a:t>Support agencies </a:t>
              </a:r>
              <a:br>
                <a:rPr lang="en-US" sz="800" b="0" i="0" u="none" strike="noStrike" cap="none">
                  <a:solidFill>
                    <a:schemeClr val="lt1"/>
                  </a:solidFill>
                  <a:latin typeface="Calibri"/>
                  <a:ea typeface="Calibri"/>
                  <a:cs typeface="Calibri"/>
                  <a:sym typeface="Calibri"/>
                </a:rPr>
              </a:br>
              <a:r>
                <a:rPr lang="en-US" sz="800" b="0" i="0" u="none" strike="noStrike" cap="none">
                  <a:solidFill>
                    <a:schemeClr val="lt1"/>
                  </a:solidFill>
                  <a:latin typeface="Calibri"/>
                  <a:ea typeface="Calibri"/>
                  <a:cs typeface="Calibri"/>
                  <a:sym typeface="Calibri"/>
                </a:rPr>
                <a:t>transition to operations</a:t>
              </a:r>
              <a:endParaRPr sz="800" b="0" i="0" u="none" strike="noStrike" cap="none">
                <a:solidFill>
                  <a:schemeClr val="dk1"/>
                </a:solidFill>
                <a:latin typeface="Calibri"/>
                <a:ea typeface="Calibri"/>
                <a:cs typeface="Calibri"/>
                <a:sym typeface="Calibri"/>
              </a:endParaRPr>
            </a:p>
          </p:txBody>
        </p:sp>
        <p:sp>
          <p:nvSpPr>
            <p:cNvPr id="18" name="Google Shape;745;p5">
              <a:extLst>
                <a:ext uri="{FF2B5EF4-FFF2-40B4-BE49-F238E27FC236}">
                  <a16:creationId xmlns:a16="http://schemas.microsoft.com/office/drawing/2014/main" id="{4D74DF17-53CC-0840-BAFF-CC74688EF3C5}"/>
                </a:ext>
              </a:extLst>
            </p:cNvPr>
            <p:cNvSpPr/>
            <p:nvPr/>
          </p:nvSpPr>
          <p:spPr>
            <a:xfrm>
              <a:off x="5671797"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chemeClr val="bg2"/>
            </a:solidFill>
            <a:ln w="12700" cap="flat" cmpd="sng">
              <a:solidFill>
                <a:schemeClr val="lt1"/>
              </a:solidFill>
              <a:prstDash val="solid"/>
              <a:miter lim="800000"/>
              <a:headEnd type="none" w="sm" len="sm"/>
              <a:tailEnd type="none" w="sm" len="sm"/>
            </a:ln>
          </p:spPr>
          <p:txBody>
            <a:bodyPr spcFirstLastPara="1" wrap="square" lIns="925275" tIns="781550" rIns="2848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800" b="0" i="0" u="none" strike="noStrike" cap="none" dirty="0">
                  <a:solidFill>
                    <a:schemeClr val="lt1"/>
                  </a:solidFill>
                  <a:latin typeface="Calibri"/>
                  <a:ea typeface="Calibri"/>
                  <a:cs typeface="Calibri"/>
                  <a:sym typeface="Calibri"/>
                </a:rPr>
                <a:t>Continuous innovation </a:t>
              </a:r>
              <a:br>
                <a:rPr lang="en-US" sz="800" b="0" i="0" u="none" strike="noStrike" cap="none" dirty="0">
                  <a:solidFill>
                    <a:schemeClr val="lt1"/>
                  </a:solidFill>
                  <a:latin typeface="Calibri"/>
                  <a:ea typeface="Calibri"/>
                  <a:cs typeface="Calibri"/>
                  <a:sym typeface="Calibri"/>
                </a:rPr>
              </a:br>
              <a:r>
                <a:rPr lang="en-US" sz="800" b="0" i="0" u="none" strike="noStrike" cap="none" dirty="0">
                  <a:solidFill>
                    <a:schemeClr val="lt1"/>
                  </a:solidFill>
                  <a:latin typeface="Calibri"/>
                  <a:ea typeface="Calibri"/>
                  <a:cs typeface="Calibri"/>
                  <a:sym typeface="Calibri"/>
                </a:rPr>
                <a:t>enabled by JEDI</a:t>
              </a:r>
              <a:endParaRPr sz="800" b="0" i="0" u="none" strike="noStrike" cap="none" dirty="0">
                <a:solidFill>
                  <a:schemeClr val="dk1"/>
                </a:solidFill>
                <a:latin typeface="Calibri"/>
                <a:ea typeface="Calibri"/>
                <a:cs typeface="Calibri"/>
                <a:sym typeface="Calibri"/>
              </a:endParaRPr>
            </a:p>
          </p:txBody>
        </p:sp>
        <p:sp>
          <p:nvSpPr>
            <p:cNvPr id="19" name="Google Shape;746;p5">
              <a:extLst>
                <a:ext uri="{FF2B5EF4-FFF2-40B4-BE49-F238E27FC236}">
                  <a16:creationId xmlns:a16="http://schemas.microsoft.com/office/drawing/2014/main" id="{CB6CBECD-87D1-444F-9086-D38A5C0567E7}"/>
                </a:ext>
              </a:extLst>
            </p:cNvPr>
            <p:cNvSpPr/>
            <p:nvPr/>
          </p:nvSpPr>
          <p:spPr>
            <a:xfrm>
              <a:off x="3488432"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rgbClr val="4472C4">
                <a:alpha val="74117"/>
              </a:srgbClr>
            </a:solidFill>
            <a:ln w="12700" cap="flat" cmpd="sng">
              <a:solidFill>
                <a:schemeClr val="lt1"/>
              </a:solidFill>
              <a:prstDash val="solid"/>
              <a:miter lim="800000"/>
              <a:headEnd type="none" w="sm" len="sm"/>
              <a:tailEnd type="none" w="sm" len="sm"/>
            </a:ln>
          </p:spPr>
          <p:txBody>
            <a:bodyPr spcFirstLastPara="1" wrap="square" lIns="284875" tIns="781550" rIns="9252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900" b="0" i="0" u="none" strike="noStrike" cap="none" dirty="0">
                  <a:solidFill>
                    <a:schemeClr val="lt1"/>
                  </a:solidFill>
                  <a:latin typeface="Calibri"/>
                  <a:ea typeface="Calibri"/>
                  <a:cs typeface="Calibri"/>
                  <a:sym typeface="Calibri"/>
                </a:rPr>
                <a:t>Workforce training &amp; community engagement</a:t>
              </a:r>
              <a:endParaRPr sz="900" b="0" i="0" u="none" strike="noStrike" cap="none" dirty="0">
                <a:solidFill>
                  <a:schemeClr val="dk1"/>
                </a:solidFill>
                <a:latin typeface="Calibri"/>
                <a:ea typeface="Calibri"/>
                <a:cs typeface="Calibri"/>
                <a:sym typeface="Calibri"/>
              </a:endParaRPr>
            </a:p>
          </p:txBody>
        </p:sp>
      </p:grpSp>
      <p:pic>
        <p:nvPicPr>
          <p:cNvPr id="21" name="Google Shape;750;p5" descr="Users">
            <a:extLst>
              <a:ext uri="{FF2B5EF4-FFF2-40B4-BE49-F238E27FC236}">
                <a16:creationId xmlns:a16="http://schemas.microsoft.com/office/drawing/2014/main" id="{D82FA6D4-4AA1-4849-A1FD-B5BC268E1FC6}"/>
              </a:ext>
            </a:extLst>
          </p:cNvPr>
          <p:cNvPicPr preferRelativeResize="0"/>
          <p:nvPr/>
        </p:nvPicPr>
        <p:blipFill rotWithShape="1">
          <a:blip r:embed="rId5">
            <a:alphaModFix/>
          </a:blip>
          <a:srcRect/>
          <a:stretch/>
        </p:blipFill>
        <p:spPr>
          <a:xfrm>
            <a:off x="814340" y="3602536"/>
            <a:ext cx="548766" cy="548766"/>
          </a:xfrm>
          <a:prstGeom prst="rect">
            <a:avLst/>
          </a:prstGeom>
          <a:noFill/>
          <a:ln>
            <a:noFill/>
          </a:ln>
        </p:spPr>
      </p:pic>
      <p:pic>
        <p:nvPicPr>
          <p:cNvPr id="2" name="Google Shape;473;gf703aadd21_0_992">
            <a:extLst>
              <a:ext uri="{FF2B5EF4-FFF2-40B4-BE49-F238E27FC236}">
                <a16:creationId xmlns:a16="http://schemas.microsoft.com/office/drawing/2014/main" id="{B45E77C3-893D-B5E7-7261-F3C661DA8990}"/>
              </a:ext>
            </a:extLst>
          </p:cNvPr>
          <p:cNvPicPr preferRelativeResize="0"/>
          <p:nvPr/>
        </p:nvPicPr>
        <p:blipFill rotWithShape="1">
          <a:blip r:embed="rId6">
            <a:alphaModFix/>
          </a:blip>
          <a:srcRect/>
          <a:stretch/>
        </p:blipFill>
        <p:spPr>
          <a:xfrm>
            <a:off x="9666708" y="2150765"/>
            <a:ext cx="1737967" cy="1278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oogle Shape;474;gf703aadd21_0_992">
            <a:extLst>
              <a:ext uri="{FF2B5EF4-FFF2-40B4-BE49-F238E27FC236}">
                <a16:creationId xmlns:a16="http://schemas.microsoft.com/office/drawing/2014/main" id="{E8A22A2F-D353-ADA3-0CE3-61C073942035}"/>
              </a:ext>
            </a:extLst>
          </p:cNvPr>
          <p:cNvPicPr preferRelativeResize="0"/>
          <p:nvPr/>
        </p:nvPicPr>
        <p:blipFill rotWithShape="1">
          <a:blip r:embed="rId7">
            <a:alphaModFix/>
          </a:blip>
          <a:srcRect/>
          <a:stretch/>
        </p:blipFill>
        <p:spPr>
          <a:xfrm>
            <a:off x="9666707" y="3517910"/>
            <a:ext cx="1737967" cy="1278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4" name="Google Shape;254;p6"/>
          <p:cNvPicPr preferRelativeResize="0"/>
          <p:nvPr/>
        </p:nvPicPr>
        <p:blipFill rotWithShape="1">
          <a:blip r:embed="rId8">
            <a:alphaModFix/>
          </a:blip>
          <a:srcRect/>
          <a:stretch/>
        </p:blipFill>
        <p:spPr>
          <a:xfrm>
            <a:off x="11134187" y="43121"/>
            <a:ext cx="1011069" cy="1158174"/>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7" name="Google Shape;481;gf703aadd21_0_992">
            <a:extLst>
              <a:ext uri="{FF2B5EF4-FFF2-40B4-BE49-F238E27FC236}">
                <a16:creationId xmlns:a16="http://schemas.microsoft.com/office/drawing/2014/main" id="{A6095974-7DFA-7BB3-0A7F-F6FF9F318DD1}"/>
              </a:ext>
            </a:extLst>
          </p:cNvPr>
          <p:cNvSpPr/>
          <p:nvPr/>
        </p:nvSpPr>
        <p:spPr>
          <a:xfrm>
            <a:off x="9665901" y="1225359"/>
            <a:ext cx="1738773" cy="837038"/>
          </a:xfrm>
          <a:prstGeom prst="roundRect">
            <a:avLst>
              <a:gd name="adj" fmla="val 16667"/>
            </a:avLst>
          </a:prstGeom>
          <a:solidFill>
            <a:srgbClr val="F2F2F2"/>
          </a:solidFill>
          <a:ln w="12700" cap="flat" cmpd="sng">
            <a:solidFill>
              <a:schemeClr val="dk1"/>
            </a:solidFill>
            <a:prstDash val="solid"/>
            <a:miter lim="800000"/>
            <a:headEnd type="none" w="sm" len="sm"/>
            <a:tailEnd type="none" w="sm" len="sm"/>
          </a:ln>
          <a:effectLst>
            <a:outerShdw blurRad="50800" dist="50800" dir="5400000" algn="ctr" rotWithShape="0">
              <a:srgbClr val="000000">
                <a:alpha val="203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 name="Google Shape;483;gf703aadd21_0_992" descr="Classroom">
            <a:extLst>
              <a:ext uri="{FF2B5EF4-FFF2-40B4-BE49-F238E27FC236}">
                <a16:creationId xmlns:a16="http://schemas.microsoft.com/office/drawing/2014/main" id="{60EC706C-1878-B90F-76E6-2537C9906DBC}"/>
              </a:ext>
            </a:extLst>
          </p:cNvPr>
          <p:cNvPicPr preferRelativeResize="0"/>
          <p:nvPr/>
        </p:nvPicPr>
        <p:blipFill rotWithShape="1">
          <a:blip r:embed="rId9">
            <a:alphaModFix/>
          </a:blip>
          <a:srcRect/>
          <a:stretch/>
        </p:blipFill>
        <p:spPr>
          <a:xfrm>
            <a:off x="9699740" y="1338867"/>
            <a:ext cx="539694" cy="539694"/>
          </a:xfrm>
          <a:prstGeom prst="rect">
            <a:avLst/>
          </a:prstGeom>
          <a:noFill/>
          <a:ln>
            <a:noFill/>
          </a:ln>
          <a:effectLst>
            <a:outerShdw blurRad="50800" dist="50800" dir="5400000" algn="ctr" rotWithShape="0">
              <a:srgbClr val="000000">
                <a:alpha val="20390"/>
              </a:srgbClr>
            </a:outerShdw>
          </a:effectLst>
        </p:spPr>
      </p:pic>
      <p:sp>
        <p:nvSpPr>
          <p:cNvPr id="10" name="Google Shape;484;gf703aadd21_0_992">
            <a:extLst>
              <a:ext uri="{FF2B5EF4-FFF2-40B4-BE49-F238E27FC236}">
                <a16:creationId xmlns:a16="http://schemas.microsoft.com/office/drawing/2014/main" id="{337A445B-2E3B-9F34-5B68-055110A77EBF}"/>
              </a:ext>
            </a:extLst>
          </p:cNvPr>
          <p:cNvSpPr txBox="1"/>
          <p:nvPr/>
        </p:nvSpPr>
        <p:spPr>
          <a:xfrm>
            <a:off x="10239434" y="1307271"/>
            <a:ext cx="1199080" cy="600124"/>
          </a:xfrm>
          <a:prstGeom prst="rect">
            <a:avLst/>
          </a:prstGeom>
          <a:noFill/>
          <a:ln>
            <a:noFill/>
          </a:ln>
          <a:effectLst>
            <a:outerShdw blurRad="50800" dist="50800" dir="5400000" algn="ctr" rotWithShape="0">
              <a:srgbClr val="000000">
                <a:alpha val="20390"/>
              </a:srgbClr>
            </a:outerShdw>
          </a:effectLst>
        </p:spPr>
        <p:txBody>
          <a:bodyPr spcFirstLastPara="1" wrap="square" lIns="91425" tIns="45700" rIns="91425" bIns="45700" anchor="t" anchorCtr="0">
            <a:spAutoFit/>
          </a:bodyPr>
          <a:lstStyle/>
          <a:p>
            <a:r>
              <a:rPr lang="en-US" sz="1100" dirty="0"/>
              <a:t>Online tutorials </a:t>
            </a:r>
          </a:p>
          <a:p>
            <a:r>
              <a:rPr lang="en-US" sz="1100" dirty="0">
                <a:solidFill>
                  <a:schemeClr val="dk1"/>
                </a:solidFill>
                <a:ea typeface="Calibri"/>
                <a:cs typeface="Calibri"/>
                <a:sym typeface="Calibri"/>
              </a:rPr>
              <a:t>7 JEDI Academies </a:t>
            </a:r>
          </a:p>
          <a:p>
            <a:r>
              <a:rPr lang="en-US" sz="1100" b="1" dirty="0">
                <a:solidFill>
                  <a:schemeClr val="dk1"/>
                </a:solidFill>
                <a:ea typeface="Calibri"/>
                <a:cs typeface="Calibri"/>
                <a:sym typeface="Calibri"/>
              </a:rPr>
              <a:t>500+ </a:t>
            </a:r>
            <a:r>
              <a:rPr lang="en-US" sz="1100" i="1" dirty="0">
                <a:solidFill>
                  <a:schemeClr val="dk1"/>
                </a:solidFill>
                <a:ea typeface="Calibri"/>
                <a:cs typeface="Calibri"/>
                <a:sym typeface="Calibri"/>
              </a:rPr>
              <a:t>padawans</a:t>
            </a:r>
            <a:endParaRPr sz="1100" b="0" i="0" u="none" strike="noStrike" cap="none" dirty="0">
              <a:solidFill>
                <a:schemeClr val="dk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481EF14B-7E84-7490-B7C8-26ACBD1A19E5}"/>
              </a:ext>
            </a:extLst>
          </p:cNvPr>
          <p:cNvSpPr txBox="1"/>
          <p:nvPr/>
        </p:nvSpPr>
        <p:spPr>
          <a:xfrm>
            <a:off x="9646318" y="1831565"/>
            <a:ext cx="1806905" cy="230832"/>
          </a:xfrm>
          <a:prstGeom prst="rect">
            <a:avLst/>
          </a:prstGeom>
          <a:noFill/>
        </p:spPr>
        <p:txBody>
          <a:bodyPr wrap="none" rtlCol="0">
            <a:spAutoFit/>
          </a:bodyPr>
          <a:lstStyle/>
          <a:p>
            <a:r>
              <a:rPr lang="en-US" sz="900" dirty="0"/>
              <a:t>(35 univ. + 11 private + 9 interna.)</a:t>
            </a:r>
          </a:p>
        </p:txBody>
      </p:sp>
    </p:spTree>
    <p:extLst>
      <p:ext uri="{BB962C8B-B14F-4D97-AF65-F5344CB8AC3E}">
        <p14:creationId xmlns:p14="http://schemas.microsoft.com/office/powerpoint/2010/main" val="2818328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12" name="Google Shape;95;p1">
            <a:extLst>
              <a:ext uri="{FF2B5EF4-FFF2-40B4-BE49-F238E27FC236}">
                <a16:creationId xmlns:a16="http://schemas.microsoft.com/office/drawing/2014/main" id="{FCB1547E-0DF5-DD41-A27B-59B8697C96BE}"/>
              </a:ext>
            </a:extLst>
          </p:cNvPr>
          <p:cNvSpPr/>
          <p:nvPr/>
        </p:nvSpPr>
        <p:spPr>
          <a:xfrm>
            <a:off x="0" y="-1471"/>
            <a:ext cx="12192000" cy="6858000"/>
          </a:xfrm>
          <a:prstGeom prst="rect">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45700" rIns="91425" bIns="45700" anchor="ctr" anchorCtr="0">
            <a:noAutofit/>
          </a:bodyPr>
          <a:lstStyle/>
          <a:p>
            <a:pPr algn="ctr">
              <a:buClr>
                <a:srgbClr val="000000"/>
              </a:buClr>
              <a:buSzPts val="1800"/>
            </a:pPr>
            <a:r>
              <a:rPr lang="en-US" dirty="0">
                <a:solidFill>
                  <a:schemeClr val="lt1"/>
                </a:solidFill>
                <a:latin typeface="Calibri"/>
                <a:ea typeface="Calibri"/>
                <a:cs typeface="Calibri"/>
                <a:sym typeface="Calibri"/>
              </a:rPr>
              <a:t> </a:t>
            </a:r>
            <a:endParaRPr lang="en-US" sz="1400" dirty="0">
              <a:solidFill>
                <a:srgbClr val="000000"/>
              </a:solidFill>
              <a:latin typeface="Arial"/>
              <a:ea typeface="Arial"/>
              <a:cs typeface="Arial"/>
              <a:sym typeface="Arial"/>
            </a:endParaRPr>
          </a:p>
        </p:txBody>
      </p:sp>
      <p:pic>
        <p:nvPicPr>
          <p:cNvPr id="13" name="Google Shape;97;p1" descr="full_disk_ahi_true_color_20150819070000 (1).jpg">
            <a:extLst>
              <a:ext uri="{FF2B5EF4-FFF2-40B4-BE49-F238E27FC236}">
                <a16:creationId xmlns:a16="http://schemas.microsoft.com/office/drawing/2014/main" id="{E0D50040-B02E-1C4C-8A50-3B0E98A64FAD}"/>
              </a:ext>
            </a:extLst>
          </p:cNvPr>
          <p:cNvPicPr preferRelativeResize="0"/>
          <p:nvPr/>
        </p:nvPicPr>
        <p:blipFill rotWithShape="1">
          <a:blip r:embed="rId3">
            <a:alphaModFix/>
          </a:blip>
          <a:srcRect r="37416" b="24276"/>
          <a:stretch/>
        </p:blipFill>
        <p:spPr>
          <a:xfrm>
            <a:off x="7906488" y="1669866"/>
            <a:ext cx="4291997" cy="5193148"/>
          </a:xfrm>
          <a:prstGeom prst="rect">
            <a:avLst/>
          </a:prstGeom>
          <a:noFill/>
          <a:ln>
            <a:noFill/>
          </a:ln>
        </p:spPr>
      </p:pic>
      <p:sp>
        <p:nvSpPr>
          <p:cNvPr id="681" name="Google Shape;681;p19"/>
          <p:cNvSpPr txBox="1"/>
          <p:nvPr/>
        </p:nvSpPr>
        <p:spPr>
          <a:xfrm>
            <a:off x="428922" y="1254868"/>
            <a:ext cx="9757308" cy="1470000"/>
          </a:xfrm>
          <a:prstGeom prst="rect">
            <a:avLst/>
          </a:prstGeom>
          <a:noFill/>
          <a:ln>
            <a:noFill/>
          </a:ln>
          <a:effectLst>
            <a:outerShdw blurRad="50800" dist="50800" dir="2700000" algn="tl" rotWithShape="0">
              <a:srgbClr val="000000">
                <a:alpha val="85882"/>
              </a:srgbClr>
            </a:outerShdw>
          </a:effectLst>
        </p:spPr>
        <p:txBody>
          <a:bodyPr spcFirstLastPara="1" wrap="square" lIns="91425" tIns="45700" rIns="91425" bIns="45700" anchor="ctr" anchorCtr="0">
            <a:noAutofit/>
          </a:bodyPr>
          <a:lstStyle/>
          <a:p>
            <a:pPr>
              <a:buClr>
                <a:schemeClr val="lt1"/>
              </a:buClr>
              <a:buSzPts val="3300"/>
            </a:pPr>
            <a:r>
              <a:rPr lang="en-US" sz="3300" b="1" dirty="0">
                <a:solidFill>
                  <a:schemeClr val="lt1"/>
                </a:solidFill>
                <a:latin typeface="Calibri"/>
                <a:ea typeface="Calibri"/>
                <a:cs typeface="Calibri"/>
                <a:sym typeface="Calibri"/>
              </a:rPr>
              <a:t>Final Remarks</a:t>
            </a:r>
            <a:endParaRPr sz="33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1FDC1F26-1176-BD42-AE8A-14B4C4F3FD1C}"/>
              </a:ext>
            </a:extLst>
          </p:cNvPr>
          <p:cNvSpPr/>
          <p:nvPr/>
        </p:nvSpPr>
        <p:spPr>
          <a:xfrm>
            <a:off x="428922" y="2426831"/>
            <a:ext cx="8526817" cy="4401205"/>
          </a:xfrm>
          <a:prstGeom prst="rect">
            <a:avLst/>
          </a:prstGeom>
        </p:spPr>
        <p:txBody>
          <a:bodyPr wrap="square">
            <a:spAutoFit/>
          </a:bodyPr>
          <a:lstStyle/>
          <a:p>
            <a:pPr marL="285750" indent="-28575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JCSDA has found a unique and efficient way to manage jointness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and provide demonstrable value to partner agencies.</a:t>
            </a:r>
          </a:p>
          <a:p>
            <a:pPr marL="285750" indent="-285750">
              <a:buClr>
                <a:schemeClr val="bg1"/>
              </a:buClr>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285750" indent="-285750">
              <a:buClr>
                <a:schemeClr val="bg1"/>
              </a:buClr>
              <a:buFont typeface="Arial" panose="020B0604020202020204" pitchFamily="34" charset="0"/>
              <a:buChar char="•"/>
            </a:pPr>
            <a:r>
              <a:rPr lang="en-US" sz="2000" dirty="0">
                <a:solidFill>
                  <a:schemeClr val="bg1"/>
                </a:solidFill>
                <a:effectLst/>
                <a:latin typeface="Calibri" panose="020F0502020204030204" pitchFamily="34" charset="0"/>
                <a:cs typeface="Calibri" panose="020F0502020204030204" pitchFamily="34" charset="0"/>
              </a:rPr>
              <a:t>NOAA, NASA, USAF</a:t>
            </a:r>
            <a:r>
              <a:rPr lang="en-US" sz="2000" dirty="0">
                <a:solidFill>
                  <a:schemeClr val="bg1"/>
                </a:solidFill>
                <a:latin typeface="Calibri" panose="020F0502020204030204" pitchFamily="34" charset="0"/>
                <a:cs typeface="Calibri" panose="020F0502020204030204" pitchFamily="34" charset="0"/>
              </a:rPr>
              <a:t>, Navy, NCAR, Met Office </a:t>
            </a:r>
            <a:r>
              <a:rPr lang="en-US" sz="2000" dirty="0">
                <a:solidFill>
                  <a:schemeClr val="bg1"/>
                </a:solidFill>
                <a:effectLst/>
                <a:latin typeface="Calibri" panose="020F0502020204030204" pitchFamily="34" charset="0"/>
                <a:cs typeface="Calibri" panose="020F0502020204030204" pitchFamily="34" charset="0"/>
              </a:rPr>
              <a:t>critically dependent on </a:t>
            </a:r>
            <a:r>
              <a:rPr lang="en-US" sz="2000" dirty="0">
                <a:solidFill>
                  <a:schemeClr val="bg1"/>
                </a:solidFill>
                <a:latin typeface="Calibri" panose="020F0502020204030204" pitchFamily="34" charset="0"/>
                <a:cs typeface="Calibri" panose="020F0502020204030204" pitchFamily="34" charset="0"/>
              </a:rPr>
              <a:t>JEDI. Operational implementation within grasp; will unlock transformative technologies.</a:t>
            </a:r>
          </a:p>
          <a:p>
            <a:pPr marL="285750" indent="-285750">
              <a:buClr>
                <a:schemeClr val="bg1"/>
              </a:buClr>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285750" indent="-28575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Vision of success </a:t>
            </a:r>
          </a:p>
          <a:p>
            <a:pPr marL="742950" lvl="1" indent="-28575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World-class use of Earth observations</a:t>
            </a:r>
          </a:p>
          <a:p>
            <a:pPr marL="742950" lvl="1" indent="-28575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Coupled multiscale Earth system data assimilation</a:t>
            </a:r>
          </a:p>
          <a:p>
            <a:pPr marL="742950" lvl="1" indent="-28575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Advanced algorithms (hybrid AI/ML) scaling on future HPCs</a:t>
            </a:r>
          </a:p>
          <a:p>
            <a:pPr marL="742950" lvl="1" indent="-28575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Continuous innovation with rapid transition to operations</a:t>
            </a:r>
          </a:p>
          <a:p>
            <a:pPr marL="742950" lvl="1" indent="-28575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Community engagement and collective resilience</a:t>
            </a:r>
          </a:p>
          <a:p>
            <a:pPr marL="285750" indent="-285750">
              <a:buClr>
                <a:schemeClr val="bg1"/>
              </a:buClr>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p:txBody>
      </p:sp>
      <p:sp>
        <p:nvSpPr>
          <p:cNvPr id="9" name="Google Shape;98;p1">
            <a:extLst>
              <a:ext uri="{FF2B5EF4-FFF2-40B4-BE49-F238E27FC236}">
                <a16:creationId xmlns:a16="http://schemas.microsoft.com/office/drawing/2014/main" id="{97539C94-19E1-A14A-9BD2-7D4BBE300302}"/>
              </a:ext>
            </a:extLst>
          </p:cNvPr>
          <p:cNvSpPr/>
          <p:nvPr/>
        </p:nvSpPr>
        <p:spPr>
          <a:xfrm>
            <a:off x="2664513" y="467496"/>
            <a:ext cx="900201" cy="915633"/>
          </a:xfrm>
          <a:prstGeom prst="ellipse">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10" name="Google Shape;100;p1">
            <a:extLst>
              <a:ext uri="{FF2B5EF4-FFF2-40B4-BE49-F238E27FC236}">
                <a16:creationId xmlns:a16="http://schemas.microsoft.com/office/drawing/2014/main" id="{1A553490-1ECD-2D48-AD36-CDFAF9F76615}"/>
              </a:ext>
            </a:extLst>
          </p:cNvPr>
          <p:cNvPicPr preferRelativeResize="0"/>
          <p:nvPr/>
        </p:nvPicPr>
        <p:blipFill rotWithShape="1">
          <a:blip r:embed="rId4">
            <a:alphaModFix/>
          </a:blip>
          <a:srcRect/>
          <a:stretch/>
        </p:blipFill>
        <p:spPr>
          <a:xfrm>
            <a:off x="2636337" y="-93707"/>
            <a:ext cx="6919326" cy="2160367"/>
          </a:xfrm>
          <a:prstGeom prst="rect">
            <a:avLst/>
          </a:prstGeom>
          <a:noFill/>
          <a:ln>
            <a:noFill/>
          </a:ln>
        </p:spPr>
      </p:pic>
      <p:pic>
        <p:nvPicPr>
          <p:cNvPr id="11" name="Picture 10">
            <a:extLst>
              <a:ext uri="{FF2B5EF4-FFF2-40B4-BE49-F238E27FC236}">
                <a16:creationId xmlns:a16="http://schemas.microsoft.com/office/drawing/2014/main" id="{9C032326-CE54-A148-BF33-F468C43AB9B8}"/>
              </a:ext>
            </a:extLst>
          </p:cNvPr>
          <p:cNvPicPr>
            <a:picLocks noChangeAspect="1"/>
          </p:cNvPicPr>
          <p:nvPr/>
        </p:nvPicPr>
        <p:blipFill>
          <a:blip r:embed="rId5"/>
          <a:stretch>
            <a:fillRect/>
          </a:stretch>
        </p:blipFill>
        <p:spPr>
          <a:xfrm>
            <a:off x="5116667" y="25498"/>
            <a:ext cx="1910568" cy="2188545"/>
          </a:xfrm>
          <a:prstGeom prst="rect">
            <a:avLst/>
          </a:prstGeom>
        </p:spPr>
      </p:pic>
    </p:spTree>
    <p:extLst>
      <p:ext uri="{BB962C8B-B14F-4D97-AF65-F5344CB8AC3E}">
        <p14:creationId xmlns:p14="http://schemas.microsoft.com/office/powerpoint/2010/main" val="143758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5" name="Picture 4">
            <a:extLst>
              <a:ext uri="{FF2B5EF4-FFF2-40B4-BE49-F238E27FC236}">
                <a16:creationId xmlns:a16="http://schemas.microsoft.com/office/drawing/2014/main" id="{F13BD13B-CDA6-744E-BD58-F53BC1BB0C25}"/>
              </a:ext>
            </a:extLst>
          </p:cNvPr>
          <p:cNvPicPr>
            <a:picLocks noChangeAspect="1"/>
          </p:cNvPicPr>
          <p:nvPr/>
        </p:nvPicPr>
        <p:blipFill rotWithShape="1">
          <a:blip r:embed="rId3"/>
          <a:srcRect t="15605"/>
          <a:stretch/>
        </p:blipFill>
        <p:spPr>
          <a:xfrm>
            <a:off x="0" y="0"/>
            <a:ext cx="12192000" cy="6858000"/>
          </a:xfrm>
          <a:prstGeom prst="rect">
            <a:avLst/>
          </a:prstGeom>
        </p:spPr>
      </p:pic>
      <p:sp>
        <p:nvSpPr>
          <p:cNvPr id="53" name="Google Shape;456;p10">
            <a:extLst>
              <a:ext uri="{FF2B5EF4-FFF2-40B4-BE49-F238E27FC236}">
                <a16:creationId xmlns:a16="http://schemas.microsoft.com/office/drawing/2014/main" id="{0973BE32-D8CA-5543-B1DA-BED0A39F68C6}"/>
              </a:ext>
            </a:extLst>
          </p:cNvPr>
          <p:cNvSpPr txBox="1">
            <a:spLocks/>
          </p:cNvSpPr>
          <p:nvPr/>
        </p:nvSpPr>
        <p:spPr>
          <a:xfrm>
            <a:off x="982194" y="693019"/>
            <a:ext cx="2203767" cy="1037912"/>
          </a:xfrm>
          <a:prstGeom prst="rect">
            <a:avLst/>
          </a:prstGeom>
          <a:noFill/>
          <a:ln>
            <a:noFill/>
          </a:ln>
          <a:effectLst>
            <a:outerShdw blurRad="50800" dist="50800" dir="2700000" algn="tl" rotWithShape="0">
              <a:srgbClr val="000000">
                <a:alpha val="84705"/>
              </a:srgbClr>
            </a:outerShdw>
          </a:effectLst>
        </p:spPr>
        <p:txBody>
          <a:bodyPr spcFirstLastPara="1" wrap="square" lIns="91425" tIns="45700" rIns="91425" bIns="45700" anchor="ctr" anchorCtr="0">
            <a:noAutofit/>
          </a:bodyPr>
          <a:lstStyle/>
          <a:p>
            <a:pPr lvl="0">
              <a:buClr>
                <a:schemeClr val="lt1"/>
              </a:buClr>
              <a:buSzPts val="3300"/>
            </a:pPr>
            <a:r>
              <a:rPr lang="en-US" sz="3600" b="1" dirty="0">
                <a:solidFill>
                  <a:schemeClr val="lt1"/>
                </a:solidFill>
                <a:latin typeface="Calibri"/>
                <a:ea typeface="Calibri"/>
                <a:cs typeface="Calibri"/>
                <a:sym typeface="Calibri"/>
              </a:rPr>
              <a:t>Discussion</a:t>
            </a:r>
            <a:endParaRPr lang="en-US" sz="3600" dirty="0">
              <a:solidFill>
                <a:schemeClr val="lt1"/>
              </a:solidFill>
              <a:latin typeface="Calibri"/>
              <a:ea typeface="Calibri"/>
              <a:cs typeface="Calibri"/>
              <a:sym typeface="Calibri"/>
            </a:endParaRPr>
          </a:p>
        </p:txBody>
      </p:sp>
      <p:sp>
        <p:nvSpPr>
          <p:cNvPr id="3" name="Google Shape;112;p1">
            <a:extLst>
              <a:ext uri="{FF2B5EF4-FFF2-40B4-BE49-F238E27FC236}">
                <a16:creationId xmlns:a16="http://schemas.microsoft.com/office/drawing/2014/main" id="{6C8BDD10-8AC3-FF24-A2DC-9A0EC4A33497}"/>
              </a:ext>
            </a:extLst>
          </p:cNvPr>
          <p:cNvSpPr/>
          <p:nvPr/>
        </p:nvSpPr>
        <p:spPr>
          <a:xfrm>
            <a:off x="3790669" y="5111453"/>
            <a:ext cx="900201" cy="915633"/>
          </a:xfrm>
          <a:prstGeom prst="ellipse">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4" name="Google Shape;114;p1">
            <a:extLst>
              <a:ext uri="{FF2B5EF4-FFF2-40B4-BE49-F238E27FC236}">
                <a16:creationId xmlns:a16="http://schemas.microsoft.com/office/drawing/2014/main" id="{9211BABF-5AA5-0CAA-D615-C80376558335}"/>
              </a:ext>
            </a:extLst>
          </p:cNvPr>
          <p:cNvPicPr preferRelativeResize="0"/>
          <p:nvPr/>
        </p:nvPicPr>
        <p:blipFill rotWithShape="1">
          <a:blip r:embed="rId4">
            <a:alphaModFix/>
          </a:blip>
          <a:srcRect/>
          <a:stretch/>
        </p:blipFill>
        <p:spPr>
          <a:xfrm>
            <a:off x="3762493" y="4550250"/>
            <a:ext cx="6919326" cy="2160367"/>
          </a:xfrm>
          <a:prstGeom prst="rect">
            <a:avLst/>
          </a:prstGeom>
          <a:noFill/>
          <a:ln>
            <a:noFill/>
          </a:ln>
        </p:spPr>
      </p:pic>
      <p:pic>
        <p:nvPicPr>
          <p:cNvPr id="6" name="Google Shape;116;p1">
            <a:extLst>
              <a:ext uri="{FF2B5EF4-FFF2-40B4-BE49-F238E27FC236}">
                <a16:creationId xmlns:a16="http://schemas.microsoft.com/office/drawing/2014/main" id="{E69CA94F-1A33-1C37-F92E-0F487BE93F7A}"/>
              </a:ext>
            </a:extLst>
          </p:cNvPr>
          <p:cNvPicPr preferRelativeResize="0"/>
          <p:nvPr/>
        </p:nvPicPr>
        <p:blipFill rotWithShape="1">
          <a:blip r:embed="rId5">
            <a:alphaModFix/>
          </a:blip>
          <a:srcRect/>
          <a:stretch/>
        </p:blipFill>
        <p:spPr>
          <a:xfrm>
            <a:off x="6242823" y="4669455"/>
            <a:ext cx="1910568" cy="2188545"/>
          </a:xfrm>
          <a:prstGeom prst="rect">
            <a:avLst/>
          </a:prstGeom>
          <a:noFill/>
          <a:ln>
            <a:noFill/>
          </a:ln>
        </p:spPr>
      </p:pic>
    </p:spTree>
    <p:extLst>
      <p:ext uri="{BB962C8B-B14F-4D97-AF65-F5344CB8AC3E}">
        <p14:creationId xmlns:p14="http://schemas.microsoft.com/office/powerpoint/2010/main" val="123036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7" name="Google Shape;270;p9">
            <a:extLst>
              <a:ext uri="{FF2B5EF4-FFF2-40B4-BE49-F238E27FC236}">
                <a16:creationId xmlns:a16="http://schemas.microsoft.com/office/drawing/2014/main" id="{F5E26003-9F8A-7E41-A720-2F30EC8E3A50}"/>
              </a:ext>
            </a:extLst>
          </p:cNvPr>
          <p:cNvSpPr/>
          <p:nvPr/>
        </p:nvSpPr>
        <p:spPr>
          <a:xfrm>
            <a:off x="0" y="-1733"/>
            <a:ext cx="12192000" cy="897571"/>
          </a:xfrm>
          <a:prstGeom prst="rect">
            <a:avLst/>
          </a:prstGeom>
          <a:blipFill rotWithShape="1">
            <a:blip r:embed="rId3">
              <a:alphaModFix/>
            </a:blip>
            <a:stretch>
              <a:fillRect b="-58471"/>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121" name="Google Shape;121;p2" descr="Councilrots.jpg"/>
          <p:cNvPicPr preferRelativeResize="0"/>
          <p:nvPr/>
        </p:nvPicPr>
        <p:blipFill rotWithShape="1">
          <a:blip r:embed="rId4">
            <a:alphaModFix/>
          </a:blip>
          <a:srcRect/>
          <a:stretch/>
        </p:blipFill>
        <p:spPr>
          <a:xfrm>
            <a:off x="112540" y="2176740"/>
            <a:ext cx="8593584" cy="3642640"/>
          </a:xfrm>
          <a:prstGeom prst="rect">
            <a:avLst/>
          </a:prstGeom>
          <a:noFill/>
          <a:ln>
            <a:noFill/>
          </a:ln>
        </p:spPr>
      </p:pic>
      <p:sp>
        <p:nvSpPr>
          <p:cNvPr id="122" name="Google Shape;122;p2"/>
          <p:cNvSpPr txBox="1"/>
          <p:nvPr/>
        </p:nvSpPr>
        <p:spPr>
          <a:xfrm>
            <a:off x="272868" y="-294006"/>
            <a:ext cx="10418804" cy="1470000"/>
          </a:xfrm>
          <a:prstGeom prst="rect">
            <a:avLst/>
          </a:prstGeom>
          <a:noFill/>
          <a:ln>
            <a:noFill/>
          </a:ln>
          <a:effectLst>
            <a:outerShdw blurRad="50800" dist="50800" dir="2700000" algn="tl" rotWithShape="0">
              <a:srgbClr val="000000">
                <a:alpha val="8352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300"/>
              <a:buFont typeface="Calibri"/>
              <a:buNone/>
            </a:pPr>
            <a:r>
              <a:rPr lang="en-US" sz="3300" b="1" i="0" u="none" strike="noStrike" cap="none">
                <a:solidFill>
                  <a:schemeClr val="lt1"/>
                </a:solidFill>
                <a:latin typeface="Calibri"/>
                <a:ea typeface="Calibri"/>
                <a:cs typeface="Calibri"/>
                <a:sym typeface="Calibri"/>
              </a:rPr>
              <a:t>Joint Center for Satellite Data Assimilation (JCSDA)</a:t>
            </a:r>
            <a:endParaRPr sz="3300" b="0" i="0" u="none" strike="noStrike" cap="none">
              <a:solidFill>
                <a:schemeClr val="lt1"/>
              </a:solidFill>
              <a:latin typeface="Calibri"/>
              <a:ea typeface="Calibri"/>
              <a:cs typeface="Calibri"/>
              <a:sym typeface="Calibri"/>
            </a:endParaRPr>
          </a:p>
        </p:txBody>
      </p:sp>
      <p:grpSp>
        <p:nvGrpSpPr>
          <p:cNvPr id="123" name="Google Shape;123;p2"/>
          <p:cNvGrpSpPr/>
          <p:nvPr/>
        </p:nvGrpSpPr>
        <p:grpSpPr>
          <a:xfrm>
            <a:off x="761069" y="1729044"/>
            <a:ext cx="6031339" cy="5535427"/>
            <a:chOff x="3812679" y="1935755"/>
            <a:chExt cx="5251621" cy="4819816"/>
          </a:xfrm>
        </p:grpSpPr>
        <p:sp>
          <p:nvSpPr>
            <p:cNvPr id="124" name="Google Shape;124;p2"/>
            <p:cNvSpPr/>
            <p:nvPr/>
          </p:nvSpPr>
          <p:spPr>
            <a:xfrm>
              <a:off x="5119600" y="1935755"/>
              <a:ext cx="3944700" cy="481981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grpSp>
          <p:nvGrpSpPr>
            <p:cNvPr id="125" name="Google Shape;125;p2"/>
            <p:cNvGrpSpPr/>
            <p:nvPr/>
          </p:nvGrpSpPr>
          <p:grpSpPr>
            <a:xfrm>
              <a:off x="3812679" y="2325575"/>
              <a:ext cx="3686028" cy="3685697"/>
              <a:chOff x="1415898" y="842137"/>
              <a:chExt cx="5990242" cy="5989704"/>
            </a:xfrm>
          </p:grpSpPr>
          <p:sp>
            <p:nvSpPr>
              <p:cNvPr id="126" name="Google Shape;126;p2"/>
              <p:cNvSpPr/>
              <p:nvPr/>
            </p:nvSpPr>
            <p:spPr>
              <a:xfrm>
                <a:off x="3272908" y="2704250"/>
                <a:ext cx="2278763" cy="2278763"/>
              </a:xfrm>
              <a:prstGeom prst="ellipse">
                <a:avLst/>
              </a:prstGeom>
              <a:gradFill>
                <a:gsLst>
                  <a:gs pos="0">
                    <a:srgbClr val="92D050"/>
                  </a:gs>
                  <a:gs pos="52999">
                    <a:srgbClr val="92D050"/>
                  </a:gs>
                  <a:gs pos="100000">
                    <a:srgbClr val="92D050"/>
                  </a:gs>
                </a:gsLst>
                <a:path path="circle">
                  <a:fillToRect l="50000" t="50000" r="50000" b="50000"/>
                </a:path>
                <a:tileRect/>
              </a:gra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JCSDA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Team</a:t>
                </a:r>
                <a:endParaRPr sz="1800" b="0" i="0" u="none" strike="noStrike" cap="none">
                  <a:solidFill>
                    <a:schemeClr val="dk1"/>
                  </a:solidFill>
                  <a:latin typeface="Calibri"/>
                  <a:ea typeface="Calibri"/>
                  <a:cs typeface="Calibri"/>
                  <a:sym typeface="Calibri"/>
                </a:endParaRPr>
              </a:p>
            </p:txBody>
          </p:sp>
          <p:sp>
            <p:nvSpPr>
              <p:cNvPr id="127" name="Google Shape;127;p2"/>
              <p:cNvSpPr/>
              <p:nvPr/>
            </p:nvSpPr>
            <p:spPr>
              <a:xfrm>
                <a:off x="1424959" y="2115611"/>
                <a:ext cx="1512361" cy="1512361"/>
              </a:xfrm>
              <a:prstGeom prst="ellipse">
                <a:avLst/>
              </a:prstGeom>
              <a:solidFill>
                <a:srgbClr val="941651"/>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NCAR</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UCAR</a:t>
                </a:r>
                <a:endParaRPr sz="1800" b="0" i="0" u="none" strike="noStrike" cap="none">
                  <a:solidFill>
                    <a:schemeClr val="dk1"/>
                  </a:solidFill>
                  <a:latin typeface="Calibri"/>
                  <a:ea typeface="Calibri"/>
                  <a:cs typeface="Calibri"/>
                  <a:sym typeface="Calibri"/>
                </a:endParaRPr>
              </a:p>
            </p:txBody>
          </p:sp>
          <p:sp>
            <p:nvSpPr>
              <p:cNvPr id="128" name="Google Shape;128;p2"/>
              <p:cNvSpPr/>
              <p:nvPr/>
            </p:nvSpPr>
            <p:spPr>
              <a:xfrm>
                <a:off x="2693373" y="5319480"/>
                <a:ext cx="1512361" cy="1512361"/>
              </a:xfrm>
              <a:prstGeom prst="ellipse">
                <a:avLst/>
              </a:prstGeom>
              <a:solidFill>
                <a:srgbClr val="7030A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NOAA</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NWS</a:t>
                </a:r>
                <a:endParaRPr sz="1800" b="0" i="0" u="none" strike="noStrike" cap="none">
                  <a:solidFill>
                    <a:schemeClr val="dk1"/>
                  </a:solidFill>
                  <a:latin typeface="Calibri"/>
                  <a:ea typeface="Calibri"/>
                  <a:cs typeface="Calibri"/>
                  <a:sym typeface="Calibri"/>
                </a:endParaRPr>
              </a:p>
            </p:txBody>
          </p:sp>
          <p:sp>
            <p:nvSpPr>
              <p:cNvPr id="129" name="Google Shape;129;p2"/>
              <p:cNvSpPr/>
              <p:nvPr/>
            </p:nvSpPr>
            <p:spPr>
              <a:xfrm>
                <a:off x="2747350" y="842137"/>
                <a:ext cx="1512361" cy="1512361"/>
              </a:xfrm>
              <a:prstGeom prst="ellipse">
                <a:avLst/>
              </a:prstGeom>
              <a:solidFill>
                <a:srgbClr val="94110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1000" b="0" i="0" u="none" strike="noStrike" cap="none">
                    <a:solidFill>
                      <a:schemeClr val="lt1"/>
                    </a:solidFill>
                    <a:latin typeface="Calibri"/>
                    <a:ea typeface="Calibri"/>
                    <a:cs typeface="Calibri"/>
                    <a:sym typeface="Calibri"/>
                  </a:rPr>
                  <a:t>NOAA</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000"/>
                  <a:buFont typeface="Calibri"/>
                  <a:buNone/>
                </a:pPr>
                <a:r>
                  <a:rPr lang="en-US" sz="1000" b="0" i="0" u="none" strike="noStrike" cap="none">
                    <a:solidFill>
                      <a:schemeClr val="lt1"/>
                    </a:solidFill>
                    <a:latin typeface="Calibri"/>
                    <a:ea typeface="Calibri"/>
                    <a:cs typeface="Calibri"/>
                    <a:sym typeface="Calibri"/>
                  </a:rPr>
                  <a:t>NESDIS</a:t>
                </a:r>
                <a:endParaRPr sz="1800" b="0" i="0" u="none" strike="noStrike" cap="none">
                  <a:solidFill>
                    <a:schemeClr val="dk1"/>
                  </a:solidFill>
                  <a:latin typeface="Calibri"/>
                  <a:ea typeface="Calibri"/>
                  <a:cs typeface="Calibri"/>
                  <a:sym typeface="Calibri"/>
                </a:endParaRPr>
              </a:p>
            </p:txBody>
          </p:sp>
          <p:sp>
            <p:nvSpPr>
              <p:cNvPr id="130" name="Google Shape;130;p2"/>
              <p:cNvSpPr/>
              <p:nvPr/>
            </p:nvSpPr>
            <p:spPr>
              <a:xfrm>
                <a:off x="4566621" y="842815"/>
                <a:ext cx="1512361" cy="1512361"/>
              </a:xfrm>
              <a:prstGeom prst="ellipse">
                <a:avLst/>
              </a:prstGeom>
              <a:solidFill>
                <a:srgbClr val="385623"/>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NASA</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GMAO</a:t>
                </a:r>
                <a:endParaRPr sz="1800" b="0" i="0" u="none" strike="noStrike" cap="none">
                  <a:solidFill>
                    <a:schemeClr val="dk1"/>
                  </a:solidFill>
                  <a:latin typeface="Calibri"/>
                  <a:ea typeface="Calibri"/>
                  <a:cs typeface="Calibri"/>
                  <a:sym typeface="Calibri"/>
                </a:endParaRPr>
              </a:p>
            </p:txBody>
          </p:sp>
          <p:sp>
            <p:nvSpPr>
              <p:cNvPr id="131" name="Google Shape;131;p2"/>
              <p:cNvSpPr/>
              <p:nvPr/>
            </p:nvSpPr>
            <p:spPr>
              <a:xfrm>
                <a:off x="5893779" y="2164378"/>
                <a:ext cx="1512361" cy="1512361"/>
              </a:xfrm>
              <a:prstGeom prst="ellipse">
                <a:avLst/>
              </a:prstGeom>
              <a:solidFill>
                <a:srgbClr val="A2845E"/>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NOAA</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OAR</a:t>
                </a:r>
                <a:endParaRPr sz="1800" b="0" i="0" u="none" strike="noStrike" cap="none">
                  <a:solidFill>
                    <a:schemeClr val="dk1"/>
                  </a:solidFill>
                  <a:latin typeface="Calibri"/>
                  <a:ea typeface="Calibri"/>
                  <a:cs typeface="Calibri"/>
                  <a:sym typeface="Calibri"/>
                </a:endParaRPr>
              </a:p>
            </p:txBody>
          </p:sp>
          <p:sp>
            <p:nvSpPr>
              <p:cNvPr id="132" name="Google Shape;132;p2"/>
              <p:cNvSpPr/>
              <p:nvPr/>
            </p:nvSpPr>
            <p:spPr>
              <a:xfrm>
                <a:off x="4598377" y="5309655"/>
                <a:ext cx="1512361" cy="1512361"/>
              </a:xfrm>
              <a:prstGeom prst="ellipse">
                <a:avLst/>
              </a:prstGeom>
              <a:solidFill>
                <a:srgbClr val="75707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Navy</a:t>
                </a:r>
                <a:endParaRPr sz="1800" b="0" i="0" u="none" strike="noStrike" cap="none">
                  <a:solidFill>
                    <a:schemeClr val="dk1"/>
                  </a:solidFill>
                  <a:latin typeface="Calibri"/>
                  <a:ea typeface="Calibri"/>
                  <a:cs typeface="Calibri"/>
                  <a:sym typeface="Calibri"/>
                </a:endParaRPr>
              </a:p>
            </p:txBody>
          </p:sp>
          <p:sp>
            <p:nvSpPr>
              <p:cNvPr id="133" name="Google Shape;133;p2"/>
              <p:cNvSpPr/>
              <p:nvPr/>
            </p:nvSpPr>
            <p:spPr>
              <a:xfrm>
                <a:off x="1417022" y="4005795"/>
                <a:ext cx="1512361" cy="1512361"/>
              </a:xfrm>
              <a:prstGeom prst="ellipse">
                <a:avLst/>
              </a:prstGeom>
              <a:solidFill>
                <a:srgbClr val="942093"/>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4" name="Google Shape;134;p2"/>
              <p:cNvSpPr/>
              <p:nvPr/>
            </p:nvSpPr>
            <p:spPr>
              <a:xfrm>
                <a:off x="5893777" y="3947881"/>
                <a:ext cx="1512361" cy="1512361"/>
              </a:xfrm>
              <a:prstGeom prst="ellipse">
                <a:avLst/>
              </a:prstGeom>
              <a:solidFill>
                <a:srgbClr val="525252"/>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Air Force</a:t>
                </a:r>
                <a:endParaRPr sz="1800" b="0" i="0" u="none" strike="noStrike" cap="none">
                  <a:solidFill>
                    <a:schemeClr val="dk1"/>
                  </a:solidFill>
                  <a:latin typeface="Calibri"/>
                  <a:ea typeface="Calibri"/>
                  <a:cs typeface="Calibri"/>
                  <a:sym typeface="Calibri"/>
                </a:endParaRPr>
              </a:p>
            </p:txBody>
          </p:sp>
          <p:sp>
            <p:nvSpPr>
              <p:cNvPr id="135" name="Google Shape;135;p2"/>
              <p:cNvSpPr txBox="1"/>
              <p:nvPr/>
            </p:nvSpPr>
            <p:spPr>
              <a:xfrm>
                <a:off x="1415898" y="4318515"/>
                <a:ext cx="1603575" cy="1045231"/>
              </a:xfrm>
              <a:prstGeom prst="rect">
                <a:avLst/>
              </a:prstGeom>
              <a:noFill/>
              <a:ln>
                <a:noFill/>
              </a:ln>
              <a:effectLst>
                <a:outerShdw blurRad="127000" dist="241300" dir="2700000" algn="tl" rotWithShape="0">
                  <a:srgbClr val="000000">
                    <a:alpha val="72941"/>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050"/>
                  <a:buFont typeface="Calibri"/>
                  <a:buNone/>
                </a:pPr>
                <a:r>
                  <a:rPr lang="en-US" sz="1050" b="0" i="0" u="none" strike="noStrike" cap="none">
                    <a:solidFill>
                      <a:schemeClr val="lt1"/>
                    </a:solidFill>
                    <a:latin typeface="Calibri"/>
                    <a:ea typeface="Calibri"/>
                    <a:cs typeface="Calibri"/>
                    <a:sym typeface="Calibri"/>
                  </a:rPr>
                  <a:t>Academia, private sector &amp;</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050"/>
                  <a:buFont typeface="Calibri"/>
                  <a:buNone/>
                </a:pPr>
                <a:r>
                  <a:rPr lang="en-US" sz="1050" b="0" i="0" u="none" strike="noStrike" cap="none">
                    <a:solidFill>
                      <a:schemeClr val="lt1"/>
                    </a:solidFill>
                    <a:latin typeface="Calibri"/>
                    <a:ea typeface="Calibri"/>
                    <a:cs typeface="Calibri"/>
                    <a:sym typeface="Calibri"/>
                  </a:rPr>
                  <a:t>international</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050"/>
                  <a:buFont typeface="Calibri"/>
                  <a:buNone/>
                </a:pPr>
                <a:r>
                  <a:rPr lang="en-US" sz="1050" b="0" i="0" u="none" strike="noStrike" cap="none">
                    <a:solidFill>
                      <a:schemeClr val="lt1"/>
                    </a:solidFill>
                    <a:latin typeface="Calibri"/>
                    <a:ea typeface="Calibri"/>
                    <a:cs typeface="Calibri"/>
                    <a:sym typeface="Calibri"/>
                  </a:rPr>
                  <a:t>partners</a:t>
                </a:r>
                <a:endParaRPr sz="1800" b="0" i="0" u="none" strike="noStrike" cap="none">
                  <a:solidFill>
                    <a:schemeClr val="dk1"/>
                  </a:solidFill>
                  <a:latin typeface="Calibri"/>
                  <a:ea typeface="Calibri"/>
                  <a:cs typeface="Calibri"/>
                  <a:sym typeface="Calibri"/>
                </a:endParaRPr>
              </a:p>
            </p:txBody>
          </p:sp>
          <p:sp>
            <p:nvSpPr>
              <p:cNvPr id="136" name="Google Shape;136;p2"/>
              <p:cNvSpPr/>
              <p:nvPr/>
            </p:nvSpPr>
            <p:spPr>
              <a:xfrm rot="3915776">
                <a:off x="2833346" y="4266849"/>
                <a:ext cx="359697" cy="403704"/>
              </a:xfrm>
              <a:prstGeom prst="trapezoid">
                <a:avLst>
                  <a:gd name="adj" fmla="val 31936"/>
                </a:avLst>
              </a:prstGeom>
              <a:solidFill>
                <a:srgbClr val="942093"/>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137" name="Google Shape;137;p2"/>
              <p:cNvGrpSpPr/>
              <p:nvPr/>
            </p:nvGrpSpPr>
            <p:grpSpPr>
              <a:xfrm rot="9330331">
                <a:off x="2691261" y="3961373"/>
                <a:ext cx="873713" cy="476632"/>
                <a:chOff x="129124" y="2878861"/>
                <a:chExt cx="590961" cy="476161"/>
              </a:xfrm>
            </p:grpSpPr>
            <p:sp>
              <p:nvSpPr>
                <p:cNvPr id="138" name="Google Shape;138;p2"/>
                <p:cNvSpPr/>
                <p:nvPr/>
              </p:nvSpPr>
              <p:spPr>
                <a:xfrm>
                  <a:off x="186685" y="2878861"/>
                  <a:ext cx="533400" cy="476161"/>
                </a:xfrm>
                <a:prstGeom prst="rightArrow">
                  <a:avLst>
                    <a:gd name="adj1" fmla="val 35562"/>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39" name="Google Shape;139;p2"/>
                <p:cNvSpPr/>
                <p:nvPr/>
              </p:nvSpPr>
              <p:spPr>
                <a:xfrm rot="5400000">
                  <a:off x="125946" y="2948564"/>
                  <a:ext cx="372533" cy="366177"/>
                </a:xfrm>
                <a:prstGeom prst="trapezoid">
                  <a:avLst>
                    <a:gd name="adj" fmla="val 31936"/>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140" name="Google Shape;140;p2"/>
              <p:cNvSpPr/>
              <p:nvPr/>
            </p:nvSpPr>
            <p:spPr>
              <a:xfrm rot="-1484224">
                <a:off x="2909313" y="4168042"/>
                <a:ext cx="515022" cy="459755"/>
              </a:xfrm>
              <a:prstGeom prst="rightArrow">
                <a:avLst>
                  <a:gd name="adj1" fmla="val 0"/>
                  <a:gd name="adj2" fmla="val 50000"/>
                </a:avLst>
              </a:prstGeom>
              <a:solidFill>
                <a:srgbClr val="942093"/>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41" name="Google Shape;141;p2"/>
              <p:cNvSpPr/>
              <p:nvPr/>
            </p:nvSpPr>
            <p:spPr>
              <a:xfrm rot="1958447">
                <a:off x="3690078" y="5083239"/>
                <a:ext cx="359697" cy="403704"/>
              </a:xfrm>
              <a:prstGeom prst="trapezoid">
                <a:avLst>
                  <a:gd name="adj" fmla="val 31936"/>
                </a:avLst>
              </a:prstGeom>
              <a:solidFill>
                <a:srgbClr val="7030A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142" name="Google Shape;142;p2"/>
              <p:cNvGrpSpPr/>
              <p:nvPr/>
            </p:nvGrpSpPr>
            <p:grpSpPr>
              <a:xfrm rot="7373002">
                <a:off x="3384840" y="4758246"/>
                <a:ext cx="873713" cy="476632"/>
                <a:chOff x="129124" y="2878861"/>
                <a:chExt cx="590961" cy="476161"/>
              </a:xfrm>
            </p:grpSpPr>
            <p:sp>
              <p:nvSpPr>
                <p:cNvPr id="143" name="Google Shape;143;p2"/>
                <p:cNvSpPr/>
                <p:nvPr/>
              </p:nvSpPr>
              <p:spPr>
                <a:xfrm>
                  <a:off x="186685" y="2878861"/>
                  <a:ext cx="533400" cy="476161"/>
                </a:xfrm>
                <a:prstGeom prst="rightArrow">
                  <a:avLst>
                    <a:gd name="adj1" fmla="val 35562"/>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44" name="Google Shape;144;p2"/>
                <p:cNvSpPr/>
                <p:nvPr/>
              </p:nvSpPr>
              <p:spPr>
                <a:xfrm rot="5400000">
                  <a:off x="125946" y="2948564"/>
                  <a:ext cx="372533" cy="366177"/>
                </a:xfrm>
                <a:prstGeom prst="trapezoid">
                  <a:avLst>
                    <a:gd name="adj" fmla="val 31936"/>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145" name="Google Shape;145;p2"/>
              <p:cNvSpPr/>
              <p:nvPr/>
            </p:nvSpPr>
            <p:spPr>
              <a:xfrm rot="-3441553">
                <a:off x="3703651" y="4912777"/>
                <a:ext cx="515022" cy="459755"/>
              </a:xfrm>
              <a:prstGeom prst="rightArrow">
                <a:avLst>
                  <a:gd name="adj1" fmla="val 0"/>
                  <a:gd name="adj2" fmla="val 50000"/>
                </a:avLst>
              </a:prstGeom>
              <a:solidFill>
                <a:srgbClr val="7030A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46" name="Google Shape;146;p2"/>
              <p:cNvSpPr/>
              <p:nvPr/>
            </p:nvSpPr>
            <p:spPr>
              <a:xfrm rot="-1260696">
                <a:off x="4938959" y="4992817"/>
                <a:ext cx="359697" cy="403704"/>
              </a:xfrm>
              <a:prstGeom prst="trapezoid">
                <a:avLst>
                  <a:gd name="adj" fmla="val 31936"/>
                </a:avLst>
              </a:prstGeom>
              <a:solidFill>
                <a:srgbClr val="00206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147" name="Google Shape;147;p2"/>
              <p:cNvGrpSpPr/>
              <p:nvPr/>
            </p:nvGrpSpPr>
            <p:grpSpPr>
              <a:xfrm rot="4153859">
                <a:off x="4420974" y="4824194"/>
                <a:ext cx="873713" cy="476632"/>
                <a:chOff x="129124" y="2878861"/>
                <a:chExt cx="590961" cy="476161"/>
              </a:xfrm>
            </p:grpSpPr>
            <p:sp>
              <p:nvSpPr>
                <p:cNvPr id="148" name="Google Shape;148;p2"/>
                <p:cNvSpPr/>
                <p:nvPr/>
              </p:nvSpPr>
              <p:spPr>
                <a:xfrm>
                  <a:off x="186685" y="2878861"/>
                  <a:ext cx="533400" cy="476161"/>
                </a:xfrm>
                <a:prstGeom prst="rightArrow">
                  <a:avLst>
                    <a:gd name="adj1" fmla="val 35562"/>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49" name="Google Shape;149;p2"/>
                <p:cNvSpPr/>
                <p:nvPr/>
              </p:nvSpPr>
              <p:spPr>
                <a:xfrm rot="5400000">
                  <a:off x="125946" y="2948564"/>
                  <a:ext cx="372533" cy="366177"/>
                </a:xfrm>
                <a:prstGeom prst="trapezoid">
                  <a:avLst>
                    <a:gd name="adj" fmla="val 31936"/>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150" name="Google Shape;150;p2"/>
              <p:cNvSpPr/>
              <p:nvPr/>
            </p:nvSpPr>
            <p:spPr>
              <a:xfrm rot="-6660696">
                <a:off x="4800647" y="4806888"/>
                <a:ext cx="515022" cy="459755"/>
              </a:xfrm>
              <a:prstGeom prst="rightArrow">
                <a:avLst>
                  <a:gd name="adj1" fmla="val 0"/>
                  <a:gd name="adj2" fmla="val 50000"/>
                </a:avLst>
              </a:prstGeom>
              <a:solidFill>
                <a:srgbClr val="00206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51" name="Google Shape;151;p2"/>
              <p:cNvSpPr/>
              <p:nvPr/>
            </p:nvSpPr>
            <p:spPr>
              <a:xfrm rot="-3973375">
                <a:off x="5672088" y="4107355"/>
                <a:ext cx="359697" cy="403704"/>
              </a:xfrm>
              <a:prstGeom prst="trapezoid">
                <a:avLst>
                  <a:gd name="adj" fmla="val 31936"/>
                </a:avLst>
              </a:prstGeom>
              <a:solidFill>
                <a:srgbClr val="525252"/>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152" name="Google Shape;152;p2"/>
              <p:cNvGrpSpPr/>
              <p:nvPr/>
            </p:nvGrpSpPr>
            <p:grpSpPr>
              <a:xfrm rot="1441180">
                <a:off x="5137429" y="4163003"/>
                <a:ext cx="873713" cy="476632"/>
                <a:chOff x="129124" y="2878861"/>
                <a:chExt cx="590961" cy="476161"/>
              </a:xfrm>
            </p:grpSpPr>
            <p:sp>
              <p:nvSpPr>
                <p:cNvPr id="153" name="Google Shape;153;p2"/>
                <p:cNvSpPr/>
                <p:nvPr/>
              </p:nvSpPr>
              <p:spPr>
                <a:xfrm>
                  <a:off x="186685" y="2878861"/>
                  <a:ext cx="533400" cy="476161"/>
                </a:xfrm>
                <a:prstGeom prst="rightArrow">
                  <a:avLst>
                    <a:gd name="adj1" fmla="val 35562"/>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54" name="Google Shape;154;p2"/>
                <p:cNvSpPr/>
                <p:nvPr/>
              </p:nvSpPr>
              <p:spPr>
                <a:xfrm rot="5400000">
                  <a:off x="125946" y="2948564"/>
                  <a:ext cx="372533" cy="366177"/>
                </a:xfrm>
                <a:prstGeom prst="trapezoid">
                  <a:avLst>
                    <a:gd name="adj" fmla="val 31936"/>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155" name="Google Shape;155;p2"/>
              <p:cNvSpPr/>
              <p:nvPr/>
            </p:nvSpPr>
            <p:spPr>
              <a:xfrm rot="-9373375">
                <a:off x="5439632" y="4011131"/>
                <a:ext cx="515022" cy="459755"/>
              </a:xfrm>
              <a:prstGeom prst="rightArrow">
                <a:avLst>
                  <a:gd name="adj1" fmla="val 0"/>
                  <a:gd name="adj2" fmla="val 50000"/>
                </a:avLst>
              </a:prstGeom>
              <a:solidFill>
                <a:srgbClr val="525252"/>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56" name="Google Shape;156;p2"/>
              <p:cNvSpPr/>
              <p:nvPr/>
            </p:nvSpPr>
            <p:spPr>
              <a:xfrm rot="-6613773">
                <a:off x="5611043" y="2959934"/>
                <a:ext cx="359697" cy="403704"/>
              </a:xfrm>
              <a:prstGeom prst="trapezoid">
                <a:avLst>
                  <a:gd name="adj" fmla="val 31936"/>
                </a:avLst>
              </a:prstGeom>
              <a:solidFill>
                <a:srgbClr val="A2845E"/>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157" name="Google Shape;157;p2"/>
              <p:cNvGrpSpPr/>
              <p:nvPr/>
            </p:nvGrpSpPr>
            <p:grpSpPr>
              <a:xfrm rot="-1199218">
                <a:off x="5218326" y="3182618"/>
                <a:ext cx="873713" cy="476632"/>
                <a:chOff x="129124" y="2878861"/>
                <a:chExt cx="590961" cy="476161"/>
              </a:xfrm>
            </p:grpSpPr>
            <p:sp>
              <p:nvSpPr>
                <p:cNvPr id="158" name="Google Shape;158;p2"/>
                <p:cNvSpPr/>
                <p:nvPr/>
              </p:nvSpPr>
              <p:spPr>
                <a:xfrm>
                  <a:off x="186685" y="2878861"/>
                  <a:ext cx="533400" cy="476161"/>
                </a:xfrm>
                <a:prstGeom prst="rightArrow">
                  <a:avLst>
                    <a:gd name="adj1" fmla="val 35562"/>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59" name="Google Shape;159;p2"/>
                <p:cNvSpPr/>
                <p:nvPr/>
              </p:nvSpPr>
              <p:spPr>
                <a:xfrm rot="5400000">
                  <a:off x="125946" y="2948564"/>
                  <a:ext cx="372533" cy="366177"/>
                </a:xfrm>
                <a:prstGeom prst="trapezoid">
                  <a:avLst>
                    <a:gd name="adj" fmla="val 31936"/>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160" name="Google Shape;160;p2"/>
              <p:cNvSpPr/>
              <p:nvPr/>
            </p:nvSpPr>
            <p:spPr>
              <a:xfrm rot="9586227">
                <a:off x="5374663" y="2990398"/>
                <a:ext cx="515022" cy="459755"/>
              </a:xfrm>
              <a:prstGeom prst="rightArrow">
                <a:avLst>
                  <a:gd name="adj1" fmla="val 0"/>
                  <a:gd name="adj2" fmla="val 50000"/>
                </a:avLst>
              </a:prstGeom>
              <a:solidFill>
                <a:srgbClr val="A2845E"/>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61" name="Google Shape;161;p2"/>
              <p:cNvSpPr/>
              <p:nvPr/>
            </p:nvSpPr>
            <p:spPr>
              <a:xfrm rot="-9228345">
                <a:off x="4702673" y="2196067"/>
                <a:ext cx="359697" cy="403704"/>
              </a:xfrm>
              <a:prstGeom prst="trapezoid">
                <a:avLst>
                  <a:gd name="adj" fmla="val 31936"/>
                </a:avLst>
              </a:prstGeom>
              <a:solidFill>
                <a:srgbClr val="94520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162" name="Google Shape;162;p2"/>
              <p:cNvGrpSpPr/>
              <p:nvPr/>
            </p:nvGrpSpPr>
            <p:grpSpPr>
              <a:xfrm rot="-3813790">
                <a:off x="4525985" y="2440892"/>
                <a:ext cx="873713" cy="476632"/>
                <a:chOff x="129124" y="2878861"/>
                <a:chExt cx="590961" cy="476161"/>
              </a:xfrm>
            </p:grpSpPr>
            <p:sp>
              <p:nvSpPr>
                <p:cNvPr id="163" name="Google Shape;163;p2"/>
                <p:cNvSpPr/>
                <p:nvPr/>
              </p:nvSpPr>
              <p:spPr>
                <a:xfrm>
                  <a:off x="186685" y="2878861"/>
                  <a:ext cx="533400" cy="476161"/>
                </a:xfrm>
                <a:prstGeom prst="rightArrow">
                  <a:avLst>
                    <a:gd name="adj1" fmla="val 35562"/>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64" name="Google Shape;164;p2"/>
                <p:cNvSpPr/>
                <p:nvPr/>
              </p:nvSpPr>
              <p:spPr>
                <a:xfrm rot="5400000">
                  <a:off x="125946" y="2948564"/>
                  <a:ext cx="372533" cy="366177"/>
                </a:xfrm>
                <a:prstGeom prst="trapezoid">
                  <a:avLst>
                    <a:gd name="adj" fmla="val 31936"/>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165" name="Google Shape;165;p2"/>
              <p:cNvSpPr/>
              <p:nvPr/>
            </p:nvSpPr>
            <p:spPr>
              <a:xfrm rot="6971655">
                <a:off x="4550344" y="2319821"/>
                <a:ext cx="515022" cy="459755"/>
              </a:xfrm>
              <a:prstGeom prst="rightArrow">
                <a:avLst>
                  <a:gd name="adj1" fmla="val 0"/>
                  <a:gd name="adj2" fmla="val 50000"/>
                </a:avLst>
              </a:prstGeom>
              <a:solidFill>
                <a:srgbClr val="94520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66" name="Google Shape;166;p2"/>
              <p:cNvSpPr/>
              <p:nvPr/>
            </p:nvSpPr>
            <p:spPr>
              <a:xfrm rot="9315776">
                <a:off x="3585510" y="2253834"/>
                <a:ext cx="359697" cy="403704"/>
              </a:xfrm>
              <a:prstGeom prst="trapezoid">
                <a:avLst>
                  <a:gd name="adj" fmla="val 31936"/>
                </a:avLst>
              </a:prstGeom>
              <a:solidFill>
                <a:srgbClr val="94110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167" name="Google Shape;167;p2"/>
              <p:cNvGrpSpPr/>
              <p:nvPr/>
            </p:nvGrpSpPr>
            <p:grpSpPr>
              <a:xfrm rot="-6869669">
                <a:off x="3597514" y="2332293"/>
                <a:ext cx="873713" cy="476632"/>
                <a:chOff x="129124" y="2878861"/>
                <a:chExt cx="590961" cy="476161"/>
              </a:xfrm>
            </p:grpSpPr>
            <p:sp>
              <p:nvSpPr>
                <p:cNvPr id="168" name="Google Shape;168;p2"/>
                <p:cNvSpPr/>
                <p:nvPr/>
              </p:nvSpPr>
              <p:spPr>
                <a:xfrm>
                  <a:off x="186685" y="2878861"/>
                  <a:ext cx="533400" cy="476161"/>
                </a:xfrm>
                <a:prstGeom prst="rightArrow">
                  <a:avLst>
                    <a:gd name="adj1" fmla="val 35562"/>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69" name="Google Shape;169;p2"/>
                <p:cNvSpPr/>
                <p:nvPr/>
              </p:nvSpPr>
              <p:spPr>
                <a:xfrm rot="5400000">
                  <a:off x="125946" y="2948564"/>
                  <a:ext cx="372533" cy="366177"/>
                </a:xfrm>
                <a:prstGeom prst="trapezoid">
                  <a:avLst>
                    <a:gd name="adj" fmla="val 31936"/>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170" name="Google Shape;170;p2"/>
              <p:cNvSpPr/>
              <p:nvPr/>
            </p:nvSpPr>
            <p:spPr>
              <a:xfrm rot="3915776">
                <a:off x="3578629" y="2379438"/>
                <a:ext cx="515022" cy="459755"/>
              </a:xfrm>
              <a:prstGeom prst="rightArrow">
                <a:avLst>
                  <a:gd name="adj1" fmla="val 0"/>
                  <a:gd name="adj2" fmla="val 50000"/>
                </a:avLst>
              </a:prstGeom>
              <a:solidFill>
                <a:srgbClr val="941100"/>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71" name="Google Shape;171;p2"/>
              <p:cNvSpPr/>
              <p:nvPr/>
            </p:nvSpPr>
            <p:spPr>
              <a:xfrm rot="7249575">
                <a:off x="2795667" y="3104718"/>
                <a:ext cx="359697" cy="403704"/>
              </a:xfrm>
              <a:prstGeom prst="trapezoid">
                <a:avLst>
                  <a:gd name="adj" fmla="val 31936"/>
                </a:avLst>
              </a:prstGeom>
              <a:solidFill>
                <a:srgbClr val="941651"/>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172" name="Google Shape;172;p2"/>
              <p:cNvGrpSpPr/>
              <p:nvPr/>
            </p:nvGrpSpPr>
            <p:grpSpPr>
              <a:xfrm rot="-8935870">
                <a:off x="2825515" y="3010912"/>
                <a:ext cx="873713" cy="476632"/>
                <a:chOff x="129124" y="2878861"/>
                <a:chExt cx="590961" cy="476161"/>
              </a:xfrm>
            </p:grpSpPr>
            <p:sp>
              <p:nvSpPr>
                <p:cNvPr id="173" name="Google Shape;173;p2"/>
                <p:cNvSpPr/>
                <p:nvPr/>
              </p:nvSpPr>
              <p:spPr>
                <a:xfrm>
                  <a:off x="186685" y="2878861"/>
                  <a:ext cx="533400" cy="476161"/>
                </a:xfrm>
                <a:prstGeom prst="rightArrow">
                  <a:avLst>
                    <a:gd name="adj1" fmla="val 35562"/>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74" name="Google Shape;174;p2"/>
                <p:cNvSpPr/>
                <p:nvPr/>
              </p:nvSpPr>
              <p:spPr>
                <a:xfrm rot="5400000">
                  <a:off x="125946" y="2948564"/>
                  <a:ext cx="372533" cy="366177"/>
                </a:xfrm>
                <a:prstGeom prst="trapezoid">
                  <a:avLst>
                    <a:gd name="adj" fmla="val 31936"/>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175" name="Google Shape;175;p2"/>
              <p:cNvSpPr/>
              <p:nvPr/>
            </p:nvSpPr>
            <p:spPr>
              <a:xfrm rot="1849575">
                <a:off x="2863258" y="3163372"/>
                <a:ext cx="515022" cy="459755"/>
              </a:xfrm>
              <a:prstGeom prst="rightArrow">
                <a:avLst>
                  <a:gd name="adj1" fmla="val 0"/>
                  <a:gd name="adj2" fmla="val 50000"/>
                </a:avLst>
              </a:prstGeom>
              <a:solidFill>
                <a:srgbClr val="941651"/>
              </a:solidFill>
              <a:ln>
                <a:noFill/>
              </a:ln>
              <a:effectLst>
                <a:outerShdw blurRad="127000" dist="241300" dir="2700000" algn="tl" rotWithShape="0">
                  <a:srgbClr val="000000">
                    <a:alpha val="7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grpSp>
      </p:grpSp>
      <p:pic>
        <p:nvPicPr>
          <p:cNvPr id="176" name="Google Shape;176;p2"/>
          <p:cNvPicPr preferRelativeResize="0"/>
          <p:nvPr/>
        </p:nvPicPr>
        <p:blipFill rotWithShape="1">
          <a:blip r:embed="rId5">
            <a:alphaModFix/>
          </a:blip>
          <a:srcRect/>
          <a:stretch/>
        </p:blipFill>
        <p:spPr>
          <a:xfrm>
            <a:off x="2145379" y="3561137"/>
            <a:ext cx="1473117" cy="1687447"/>
          </a:xfrm>
          <a:prstGeom prst="rect">
            <a:avLst/>
          </a:prstGeom>
          <a:noFill/>
          <a:ln>
            <a:noFill/>
          </a:ln>
        </p:spPr>
      </p:pic>
      <p:pic>
        <p:nvPicPr>
          <p:cNvPr id="177" name="Google Shape;177;p2"/>
          <p:cNvPicPr preferRelativeResize="0"/>
          <p:nvPr/>
        </p:nvPicPr>
        <p:blipFill rotWithShape="1">
          <a:blip r:embed="rId6">
            <a:alphaModFix/>
          </a:blip>
          <a:srcRect t="22925" r="86201" b="30121"/>
          <a:stretch/>
        </p:blipFill>
        <p:spPr>
          <a:xfrm>
            <a:off x="9217690" y="2251795"/>
            <a:ext cx="955444" cy="1018903"/>
          </a:xfrm>
          <a:prstGeom prst="rect">
            <a:avLst/>
          </a:prstGeom>
          <a:noFill/>
          <a:ln>
            <a:noFill/>
          </a:ln>
        </p:spPr>
      </p:pic>
      <p:pic>
        <p:nvPicPr>
          <p:cNvPr id="178" name="Google Shape;178;p2"/>
          <p:cNvPicPr preferRelativeResize="0"/>
          <p:nvPr/>
        </p:nvPicPr>
        <p:blipFill rotWithShape="1">
          <a:blip r:embed="rId6">
            <a:alphaModFix/>
          </a:blip>
          <a:srcRect l="18470" t="26961" r="66816" b="30900"/>
          <a:stretch/>
        </p:blipFill>
        <p:spPr>
          <a:xfrm>
            <a:off x="9234032" y="3518914"/>
            <a:ext cx="1018903" cy="914400"/>
          </a:xfrm>
          <a:prstGeom prst="rect">
            <a:avLst/>
          </a:prstGeom>
          <a:noFill/>
          <a:ln>
            <a:noFill/>
          </a:ln>
        </p:spPr>
      </p:pic>
      <p:pic>
        <p:nvPicPr>
          <p:cNvPr id="179" name="Google Shape;179;p2"/>
          <p:cNvPicPr preferRelativeResize="0"/>
          <p:nvPr/>
        </p:nvPicPr>
        <p:blipFill rotWithShape="1">
          <a:blip r:embed="rId6">
            <a:alphaModFix/>
          </a:blip>
          <a:srcRect l="66120" t="25168" r="18975" b="31489"/>
          <a:stretch/>
        </p:blipFill>
        <p:spPr>
          <a:xfrm>
            <a:off x="10804212" y="3478118"/>
            <a:ext cx="1031966" cy="940526"/>
          </a:xfrm>
          <a:prstGeom prst="rect">
            <a:avLst/>
          </a:prstGeom>
          <a:noFill/>
          <a:ln>
            <a:noFill/>
          </a:ln>
        </p:spPr>
      </p:pic>
      <p:pic>
        <p:nvPicPr>
          <p:cNvPr id="180" name="Google Shape;180;p2"/>
          <p:cNvPicPr preferRelativeResize="0"/>
          <p:nvPr/>
        </p:nvPicPr>
        <p:blipFill rotWithShape="1">
          <a:blip r:embed="rId6">
            <a:alphaModFix/>
          </a:blip>
          <a:srcRect l="82610" t="22255" r="33" b="26575"/>
          <a:stretch/>
        </p:blipFill>
        <p:spPr>
          <a:xfrm>
            <a:off x="10717350" y="2222482"/>
            <a:ext cx="1201782" cy="1110343"/>
          </a:xfrm>
          <a:prstGeom prst="rect">
            <a:avLst/>
          </a:prstGeom>
          <a:noFill/>
          <a:ln>
            <a:noFill/>
          </a:ln>
        </p:spPr>
      </p:pic>
      <p:pic>
        <p:nvPicPr>
          <p:cNvPr id="181" name="Google Shape;181;p2"/>
          <p:cNvPicPr preferRelativeResize="0"/>
          <p:nvPr/>
        </p:nvPicPr>
        <p:blipFill rotWithShape="1">
          <a:blip r:embed="rId7">
            <a:alphaModFix/>
          </a:blip>
          <a:srcRect/>
          <a:stretch/>
        </p:blipFill>
        <p:spPr>
          <a:xfrm>
            <a:off x="10897746" y="4683375"/>
            <a:ext cx="756979" cy="756979"/>
          </a:xfrm>
          <a:prstGeom prst="rect">
            <a:avLst/>
          </a:prstGeom>
          <a:noFill/>
          <a:ln>
            <a:noFill/>
          </a:ln>
        </p:spPr>
      </p:pic>
      <p:pic>
        <p:nvPicPr>
          <p:cNvPr id="182" name="Google Shape;182;p2"/>
          <p:cNvPicPr preferRelativeResize="0"/>
          <p:nvPr/>
        </p:nvPicPr>
        <p:blipFill rotWithShape="1">
          <a:blip r:embed="rId8">
            <a:alphaModFix/>
          </a:blip>
          <a:srcRect/>
          <a:stretch/>
        </p:blipFill>
        <p:spPr>
          <a:xfrm>
            <a:off x="9271246" y="4954800"/>
            <a:ext cx="1073421" cy="287418"/>
          </a:xfrm>
          <a:prstGeom prst="rect">
            <a:avLst/>
          </a:prstGeom>
          <a:noFill/>
          <a:ln>
            <a:noFill/>
          </a:ln>
        </p:spPr>
      </p:pic>
      <p:pic>
        <p:nvPicPr>
          <p:cNvPr id="183" name="Google Shape;183;p2"/>
          <p:cNvPicPr preferRelativeResize="0"/>
          <p:nvPr/>
        </p:nvPicPr>
        <p:blipFill rotWithShape="1">
          <a:blip r:embed="rId9">
            <a:alphaModFix/>
          </a:blip>
          <a:srcRect/>
          <a:stretch/>
        </p:blipFill>
        <p:spPr>
          <a:xfrm>
            <a:off x="9620902" y="5900687"/>
            <a:ext cx="1640087" cy="337889"/>
          </a:xfrm>
          <a:prstGeom prst="rect">
            <a:avLst/>
          </a:prstGeom>
          <a:noFill/>
          <a:ln>
            <a:noFill/>
          </a:ln>
        </p:spPr>
      </p:pic>
      <p:sp>
        <p:nvSpPr>
          <p:cNvPr id="184" name="Google Shape;184;p2"/>
          <p:cNvSpPr txBox="1"/>
          <p:nvPr/>
        </p:nvSpPr>
        <p:spPr>
          <a:xfrm>
            <a:off x="724176" y="698331"/>
            <a:ext cx="10418804" cy="2185173"/>
          </a:xfrm>
          <a:prstGeom prst="rect">
            <a:avLst/>
          </a:prstGeom>
          <a:noFill/>
          <a:ln>
            <a:noFill/>
          </a:ln>
        </p:spPr>
        <p:txBody>
          <a:bodyPr spcFirstLastPara="1" wrap="square" lIns="91425" tIns="45700" rIns="91425" bIns="45700" anchor="t" anchorCtr="0">
            <a:spAutoFit/>
          </a:bodyPr>
          <a:lstStyle/>
          <a:p>
            <a:pPr algn="ctr"/>
            <a:br>
              <a:rPr lang="en-US" sz="2800" b="1" i="0" u="none" strike="noStrike" cap="none" dirty="0">
                <a:solidFill>
                  <a:srgbClr val="1C4587"/>
                </a:solidFill>
                <a:latin typeface="Calibri"/>
                <a:ea typeface="Calibri"/>
                <a:cs typeface="Calibri"/>
                <a:sym typeface="Calibri"/>
              </a:rPr>
            </a:br>
            <a:r>
              <a:rPr lang="en-US" sz="2800" b="1" dirty="0">
                <a:solidFill>
                  <a:srgbClr val="1C4587"/>
                </a:solidFill>
                <a:latin typeface="Calibri"/>
                <a:ea typeface="Calibri"/>
                <a:cs typeface="Calibri"/>
                <a:sym typeface="Calibri"/>
              </a:rPr>
              <a:t>Vi</a:t>
            </a:r>
            <a:r>
              <a:rPr lang="en-US" sz="2800" b="1" i="0" u="none" strike="noStrike" cap="none" dirty="0">
                <a:solidFill>
                  <a:srgbClr val="1C4587"/>
                </a:solidFill>
                <a:latin typeface="Calibri"/>
                <a:ea typeface="Calibri"/>
                <a:cs typeface="Calibri"/>
                <a:sym typeface="Calibri"/>
              </a:rPr>
              <a:t>sion: </a:t>
            </a:r>
            <a:r>
              <a:rPr lang="en-US" sz="1800" b="0" i="0" dirty="0">
                <a:effectLst/>
                <a:latin typeface="proxima-nova"/>
              </a:rPr>
              <a:t>An interagency partnership working to become a </a:t>
            </a:r>
            <a:r>
              <a:rPr lang="en-US" sz="1800" b="1" i="0" dirty="0">
                <a:effectLst/>
                <a:latin typeface="proxima-nova"/>
              </a:rPr>
              <a:t>world leader </a:t>
            </a:r>
            <a:r>
              <a:rPr lang="en-US" sz="1800" b="0" i="0" dirty="0">
                <a:effectLst/>
                <a:latin typeface="proxima-nova"/>
              </a:rPr>
              <a:t>in applying satellite data and research to operational goals in environmental analysis and prediction.</a:t>
            </a:r>
          </a:p>
          <a:p>
            <a:pPr algn="ctr"/>
            <a:br>
              <a:rPr lang="en-US" sz="2400" b="0" i="0" dirty="0">
                <a:effectLst/>
                <a:latin typeface="proxima-nova"/>
              </a:rPr>
            </a:br>
            <a:endParaRPr lang="en-US" sz="2400" b="0" i="0" dirty="0">
              <a:effectLst/>
              <a:latin typeface="proxima-nova"/>
            </a:endParaRPr>
          </a:p>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85" name="Google Shape;185;p2"/>
          <p:cNvSpPr txBox="1"/>
          <p:nvPr/>
        </p:nvSpPr>
        <p:spPr>
          <a:xfrm>
            <a:off x="5009211" y="5463374"/>
            <a:ext cx="3834662" cy="131709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WHO 	</a:t>
            </a:r>
            <a:r>
              <a:rPr lang="en-US" sz="2000" b="0" i="0" u="none" strike="noStrike" cap="none">
                <a:solidFill>
                  <a:schemeClr val="dk1"/>
                </a:solidFill>
                <a:latin typeface="Calibri"/>
                <a:ea typeface="Calibri"/>
                <a:cs typeface="Calibri"/>
                <a:sym typeface="Calibri"/>
              </a:rPr>
              <a:t>Distributed staff	</a:t>
            </a:r>
            <a:br>
              <a:rPr lang="en-US" sz="2000" b="0" i="0" u="none" strike="noStrike" cap="none">
                <a:solidFill>
                  <a:schemeClr val="dk1"/>
                </a:solidFill>
                <a:latin typeface="Calibri"/>
                <a:ea typeface="Calibri"/>
                <a:cs typeface="Calibri"/>
                <a:sym typeface="Calibri"/>
              </a:rPr>
            </a:br>
            <a:r>
              <a:rPr lang="en-US" sz="2000" b="1" i="0" u="none" strike="noStrike" cap="none">
                <a:solidFill>
                  <a:schemeClr val="dk1"/>
                </a:solidFill>
                <a:latin typeface="Calibri"/>
                <a:ea typeface="Calibri"/>
                <a:cs typeface="Calibri"/>
                <a:sym typeface="Calibri"/>
              </a:rPr>
              <a:t>HOW	</a:t>
            </a:r>
            <a:r>
              <a:rPr lang="en-US" sz="2000" b="0" i="0" u="none" strike="noStrike" cap="none">
                <a:solidFill>
                  <a:schemeClr val="dk1"/>
                </a:solidFill>
                <a:latin typeface="Calibri"/>
                <a:ea typeface="Calibri"/>
                <a:cs typeface="Calibri"/>
                <a:sym typeface="Calibri"/>
              </a:rPr>
              <a:t>Joint operating plan</a:t>
            </a:r>
            <a:br>
              <a:rPr lang="en-US" sz="2000" b="1" i="0" u="none" strike="noStrike" cap="none">
                <a:solidFill>
                  <a:schemeClr val="dk1"/>
                </a:solidFill>
                <a:latin typeface="Calibri"/>
                <a:ea typeface="Calibri"/>
                <a:cs typeface="Calibri"/>
                <a:sym typeface="Calibri"/>
              </a:rPr>
            </a:br>
            <a:r>
              <a:rPr lang="en-US" sz="2000" b="1" i="0" u="none" strike="noStrike" cap="none">
                <a:solidFill>
                  <a:schemeClr val="dk1"/>
                </a:solidFill>
                <a:latin typeface="Calibri"/>
                <a:ea typeface="Calibri"/>
                <a:cs typeface="Calibri"/>
                <a:sym typeface="Calibri"/>
              </a:rPr>
              <a:t>WHAT	</a:t>
            </a:r>
            <a:r>
              <a:rPr lang="en-US" sz="2000" b="0" i="0" u="none" strike="noStrike" cap="none">
                <a:solidFill>
                  <a:schemeClr val="dk1"/>
                </a:solidFill>
                <a:latin typeface="Calibri"/>
                <a:ea typeface="Calibri"/>
                <a:cs typeface="Calibri"/>
                <a:sym typeface="Calibri"/>
              </a:rPr>
              <a:t>Critical path to operations</a:t>
            </a: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pic>
        <p:nvPicPr>
          <p:cNvPr id="70" name="Google Shape;16;p13">
            <a:extLst>
              <a:ext uri="{FF2B5EF4-FFF2-40B4-BE49-F238E27FC236}">
                <a16:creationId xmlns:a16="http://schemas.microsoft.com/office/drawing/2014/main" id="{D24F078C-025A-7E4A-B810-9A0D17C557B5}"/>
              </a:ext>
            </a:extLst>
          </p:cNvPr>
          <p:cNvPicPr preferRelativeResize="0"/>
          <p:nvPr/>
        </p:nvPicPr>
        <p:blipFill rotWithShape="1">
          <a:blip r:embed="rId5">
            <a:alphaModFix/>
          </a:blip>
          <a:srcRect/>
          <a:stretch/>
        </p:blipFill>
        <p:spPr>
          <a:xfrm>
            <a:off x="11134187" y="43121"/>
            <a:ext cx="1011069" cy="1158174"/>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4" name="Google Shape;481;gf703aadd21_0_992">
            <a:extLst>
              <a:ext uri="{FF2B5EF4-FFF2-40B4-BE49-F238E27FC236}">
                <a16:creationId xmlns:a16="http://schemas.microsoft.com/office/drawing/2014/main" id="{A90DB980-1B40-9A0F-362C-64F02C02189E}"/>
              </a:ext>
            </a:extLst>
          </p:cNvPr>
          <p:cNvSpPr/>
          <p:nvPr/>
        </p:nvSpPr>
        <p:spPr>
          <a:xfrm>
            <a:off x="4602006" y="1021975"/>
            <a:ext cx="5705099" cy="5554505"/>
          </a:xfrm>
          <a:prstGeom prst="roundRect">
            <a:avLst>
              <a:gd name="adj" fmla="val 7774"/>
            </a:avLst>
          </a:prstGeom>
          <a:solidFill>
            <a:schemeClr val="accent6">
              <a:lumMod val="20000"/>
              <a:lumOff val="80000"/>
            </a:schemeClr>
          </a:solidFill>
          <a:ln w="12700" cap="flat" cmpd="sng">
            <a:solidFill>
              <a:schemeClr val="dk1"/>
            </a:solidFill>
            <a:prstDash val="solid"/>
            <a:miter lim="800000"/>
            <a:headEnd type="none" w="sm" len="sm"/>
            <a:tailEnd type="none" w="sm" len="sm"/>
          </a:ln>
          <a:effectLst>
            <a:outerShdw blurRad="50800" dist="50800" dir="5400000" algn="ctr" rotWithShape="0">
              <a:srgbClr val="000000">
                <a:alpha val="203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481;gf703aadd21_0_992">
            <a:extLst>
              <a:ext uri="{FF2B5EF4-FFF2-40B4-BE49-F238E27FC236}">
                <a16:creationId xmlns:a16="http://schemas.microsoft.com/office/drawing/2014/main" id="{2EAA404C-0A0B-9E04-2AA5-F3974103A337}"/>
              </a:ext>
            </a:extLst>
          </p:cNvPr>
          <p:cNvSpPr/>
          <p:nvPr/>
        </p:nvSpPr>
        <p:spPr>
          <a:xfrm>
            <a:off x="79121" y="1021976"/>
            <a:ext cx="4302171" cy="5554505"/>
          </a:xfrm>
          <a:prstGeom prst="roundRect">
            <a:avLst>
              <a:gd name="adj" fmla="val 7774"/>
            </a:avLst>
          </a:prstGeom>
          <a:solidFill>
            <a:schemeClr val="accent5">
              <a:lumMod val="20000"/>
              <a:lumOff val="80000"/>
            </a:schemeClr>
          </a:solidFill>
          <a:ln w="12700" cap="flat" cmpd="sng">
            <a:solidFill>
              <a:schemeClr val="dk1"/>
            </a:solidFill>
            <a:prstDash val="solid"/>
            <a:miter lim="800000"/>
            <a:headEnd type="none" w="sm" len="sm"/>
            <a:tailEnd type="none" w="sm" len="sm"/>
          </a:ln>
          <a:effectLst>
            <a:outerShdw blurRad="50800" dist="50800" dir="5400000" algn="ctr" rotWithShape="0">
              <a:srgbClr val="000000">
                <a:alpha val="203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270;p9">
            <a:extLst>
              <a:ext uri="{FF2B5EF4-FFF2-40B4-BE49-F238E27FC236}">
                <a16:creationId xmlns:a16="http://schemas.microsoft.com/office/drawing/2014/main" id="{F5E26003-9F8A-7E41-A720-2F30EC8E3A50}"/>
              </a:ext>
            </a:extLst>
          </p:cNvPr>
          <p:cNvSpPr/>
          <p:nvPr/>
        </p:nvSpPr>
        <p:spPr>
          <a:xfrm>
            <a:off x="0" y="-1733"/>
            <a:ext cx="12192000" cy="897571"/>
          </a:xfrm>
          <a:prstGeom prst="rect">
            <a:avLst/>
          </a:prstGeom>
          <a:blipFill rotWithShape="1">
            <a:blip r:embed="rId3">
              <a:alphaModFix/>
            </a:blip>
            <a:stretch>
              <a:fillRect b="-58471"/>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22" name="Google Shape;122;p2"/>
          <p:cNvSpPr txBox="1"/>
          <p:nvPr/>
        </p:nvSpPr>
        <p:spPr>
          <a:xfrm>
            <a:off x="272866" y="-294006"/>
            <a:ext cx="11646265" cy="1470000"/>
          </a:xfrm>
          <a:prstGeom prst="rect">
            <a:avLst/>
          </a:prstGeom>
          <a:noFill/>
          <a:ln>
            <a:noFill/>
          </a:ln>
          <a:effectLst>
            <a:outerShdw blurRad="50800" dist="50800" dir="2700000" algn="tl" rotWithShape="0">
              <a:srgbClr val="000000">
                <a:alpha val="8352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300"/>
              <a:buFont typeface="Calibri"/>
              <a:buNone/>
            </a:pPr>
            <a:r>
              <a:rPr lang="en-US" sz="3300" b="1" dirty="0">
                <a:solidFill>
                  <a:schemeClr val="lt1"/>
                </a:solidFill>
                <a:latin typeface="Calibri"/>
                <a:ea typeface="Calibri"/>
                <a:cs typeface="Calibri"/>
                <a:sym typeface="Calibri"/>
              </a:rPr>
              <a:t>JCSDA - Trailblazer in Community Development</a:t>
            </a:r>
            <a:endParaRPr sz="3300" b="0" i="0" u="none" strike="noStrike" cap="none" dirty="0">
              <a:solidFill>
                <a:schemeClr val="lt1"/>
              </a:solidFill>
              <a:latin typeface="Calibri"/>
              <a:ea typeface="Calibri"/>
              <a:cs typeface="Calibri"/>
              <a:sym typeface="Calibri"/>
            </a:endParaRPr>
          </a:p>
        </p:txBody>
      </p:sp>
      <p:pic>
        <p:nvPicPr>
          <p:cNvPr id="70" name="Google Shape;16;p13">
            <a:extLst>
              <a:ext uri="{FF2B5EF4-FFF2-40B4-BE49-F238E27FC236}">
                <a16:creationId xmlns:a16="http://schemas.microsoft.com/office/drawing/2014/main" id="{D24F078C-025A-7E4A-B810-9A0D17C557B5}"/>
              </a:ext>
            </a:extLst>
          </p:cNvPr>
          <p:cNvPicPr preferRelativeResize="0"/>
          <p:nvPr/>
        </p:nvPicPr>
        <p:blipFill rotWithShape="1">
          <a:blip r:embed="rId4">
            <a:alphaModFix/>
          </a:blip>
          <a:srcRect/>
          <a:stretch/>
        </p:blipFill>
        <p:spPr>
          <a:xfrm>
            <a:off x="11134187" y="43121"/>
            <a:ext cx="1011069" cy="1158174"/>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43" name="Google Shape;366;p4">
            <a:extLst>
              <a:ext uri="{FF2B5EF4-FFF2-40B4-BE49-F238E27FC236}">
                <a16:creationId xmlns:a16="http://schemas.microsoft.com/office/drawing/2014/main" id="{D55E9E4D-7A81-79A1-2E27-641D6BCE0569}"/>
              </a:ext>
            </a:extLst>
          </p:cNvPr>
          <p:cNvSpPr txBox="1"/>
          <p:nvPr/>
        </p:nvSpPr>
        <p:spPr>
          <a:xfrm>
            <a:off x="91276" y="3309293"/>
            <a:ext cx="12192000" cy="1929115"/>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chemeClr val="dk1"/>
              </a:buClr>
              <a:buSzPts val="1400"/>
              <a:buFont typeface="Arial"/>
              <a:buNone/>
            </a:pPr>
            <a:r>
              <a:rPr lang="en-US" sz="2400" b="1" i="0" u="none" strike="noStrike" cap="none" dirty="0">
                <a:solidFill>
                  <a:schemeClr val="dk1"/>
                </a:solidFill>
                <a:latin typeface="Calibri"/>
                <a:ea typeface="Calibri"/>
                <a:cs typeface="Calibri"/>
                <a:sym typeface="Calibri"/>
              </a:rPr>
              <a:t>Collaborative working practices	Success Metrics</a:t>
            </a:r>
            <a:endParaRPr sz="2400" b="1" i="0" u="none" strike="noStrike" cap="none" dirty="0">
              <a:solidFill>
                <a:schemeClr val="dk1"/>
              </a:solidFill>
              <a:latin typeface="Calibri"/>
              <a:ea typeface="Calibri"/>
              <a:cs typeface="Calibri"/>
              <a:sym typeface="Calibri"/>
            </a:endParaRPr>
          </a:p>
          <a:p>
            <a:pPr marL="285750" indent="-285750">
              <a:lnSpc>
                <a:spcPct val="110000"/>
              </a:lnSpc>
              <a:buClr>
                <a:schemeClr val="dk1"/>
              </a:buClr>
              <a:buSzPts val="1400"/>
              <a:buFont typeface="Wingdings" pitchFamily="2" charset="2"/>
              <a:buChar char="ü"/>
            </a:pPr>
            <a:r>
              <a:rPr lang="en-US" b="0" i="0" u="none" strike="noStrike" cap="none" dirty="0">
                <a:solidFill>
                  <a:schemeClr val="dk1"/>
                </a:solidFill>
                <a:latin typeface="Calibri"/>
                <a:ea typeface="Calibri"/>
                <a:cs typeface="Calibri"/>
                <a:sym typeface="Calibri"/>
              </a:rPr>
              <a:t>Lean project management			176 current contributors (60+ FTEs) </a:t>
            </a:r>
            <a:br>
              <a:rPr lang="en-US"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					</a:t>
            </a:r>
          </a:p>
          <a:p>
            <a:pPr marL="285750" indent="-285750">
              <a:lnSpc>
                <a:spcPct val="110000"/>
              </a:lnSpc>
              <a:buClr>
                <a:schemeClr val="dk1"/>
              </a:buClr>
              <a:buSzPts val="1400"/>
              <a:buFont typeface="Wingdings" pitchFamily="2" charset="2"/>
              <a:buChar char="ü"/>
            </a:pPr>
            <a:r>
              <a:rPr lang="en-US" dirty="0">
                <a:solidFill>
                  <a:schemeClr val="dk1"/>
                </a:solidFill>
                <a:ea typeface="Calibri"/>
                <a:cs typeface="Calibri"/>
                <a:sym typeface="Calibri"/>
              </a:rPr>
              <a:t>Agile/SCRUM methodology		1,000+ PRs/commits/comments per week</a:t>
            </a:r>
          </a:p>
          <a:p>
            <a:pPr marL="285750" indent="-285750">
              <a:lnSpc>
                <a:spcPct val="110000"/>
              </a:lnSpc>
              <a:buClr>
                <a:schemeClr val="dk1"/>
              </a:buClr>
              <a:buSzPts val="1400"/>
              <a:buFont typeface="Wingdings" pitchFamily="2" charset="2"/>
              <a:buChar char="ü"/>
            </a:pPr>
            <a:endParaRPr lang="en-US" sz="1400" dirty="0">
              <a:solidFill>
                <a:srgbClr val="000000"/>
              </a:solidFill>
              <a:latin typeface="Arial"/>
              <a:ea typeface="Calibri"/>
              <a:cs typeface="Arial"/>
              <a:sym typeface="Arial"/>
            </a:endParaRPr>
          </a:p>
          <a:p>
            <a:pPr marL="285750" indent="-285750">
              <a:lnSpc>
                <a:spcPct val="110000"/>
              </a:lnSpc>
              <a:buClr>
                <a:schemeClr val="dk1"/>
              </a:buClr>
              <a:buSzPts val="1400"/>
              <a:buFont typeface="Wingdings" pitchFamily="2" charset="2"/>
              <a:buChar char="ü"/>
            </a:pPr>
            <a:r>
              <a:rPr lang="en-US" sz="1800" b="0" i="0" u="none" strike="noStrike" cap="none" dirty="0">
                <a:solidFill>
                  <a:schemeClr val="dk1"/>
                </a:solidFill>
                <a:latin typeface="Calibri"/>
                <a:ea typeface="Calibri"/>
                <a:cs typeface="Calibri"/>
                <a:sym typeface="Calibri"/>
              </a:rPr>
              <a:t>Champion of Open Science		1,000,000+ lines of open-source code </a:t>
            </a:r>
            <a:r>
              <a:rPr lang="en-US" dirty="0">
                <a:solidFill>
                  <a:schemeClr val="dk1"/>
                </a:solidFill>
                <a:latin typeface="Calibri"/>
                <a:ea typeface="Calibri"/>
                <a:cs typeface="Calibri"/>
                <a:sym typeface="Calibri"/>
              </a:rPr>
              <a:t>(</a:t>
            </a:r>
            <a:r>
              <a:rPr lang="en-US" dirty="0" err="1">
                <a:solidFill>
                  <a:schemeClr val="dk1"/>
                </a:solidFill>
                <a:latin typeface="Calibri"/>
                <a:ea typeface="Calibri"/>
                <a:cs typeface="Calibri"/>
                <a:sym typeface="Calibri"/>
              </a:rPr>
              <a:t>g</a:t>
            </a:r>
            <a:r>
              <a:rPr lang="en-US" sz="1800" b="0" i="0" u="none" strike="noStrike" cap="none" dirty="0" err="1">
                <a:solidFill>
                  <a:schemeClr val="dk1"/>
                </a:solidFill>
                <a:latin typeface="Calibri"/>
                <a:ea typeface="Calibri"/>
                <a:cs typeface="Calibri"/>
                <a:sym typeface="Calibri"/>
              </a:rPr>
              <a:t>ithub.com</a:t>
            </a:r>
            <a:r>
              <a:rPr lang="en-US" sz="1800" b="0" i="0" u="none" strike="noStrike" cap="none" dirty="0">
                <a:solidFill>
                  <a:schemeClr val="dk1"/>
                </a:solidFill>
                <a:latin typeface="Calibri"/>
                <a:ea typeface="Calibri"/>
                <a:cs typeface="Calibri"/>
                <a:sym typeface="Calibri"/>
              </a:rPr>
              <a:t>/</a:t>
            </a:r>
            <a:r>
              <a:rPr lang="en-US" sz="1800" b="0" i="0" u="none" strike="noStrike" cap="none" dirty="0" err="1">
                <a:solidFill>
                  <a:schemeClr val="dk1"/>
                </a:solidFill>
                <a:latin typeface="Calibri"/>
                <a:ea typeface="Calibri"/>
                <a:cs typeface="Calibri"/>
                <a:sym typeface="Calibri"/>
              </a:rPr>
              <a:t>jcsda</a:t>
            </a:r>
            <a:r>
              <a:rPr lang="en-US" sz="1800" b="0" i="0" u="none" strike="noStrike" cap="none" dirty="0">
                <a:solidFill>
                  <a:schemeClr val="dk1"/>
                </a:solidFill>
                <a:latin typeface="Calibri"/>
                <a:ea typeface="Calibri"/>
                <a:cs typeface="Calibri"/>
                <a:sym typeface="Calibri"/>
              </a:rPr>
              <a:t>)</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					 Quarterly </a:t>
            </a:r>
            <a:r>
              <a:rPr lang="en-US" dirty="0">
                <a:solidFill>
                  <a:schemeClr val="dk1"/>
                </a:solidFill>
                <a:latin typeface="Calibri"/>
                <a:ea typeface="Calibri"/>
                <a:cs typeface="Calibri"/>
                <a:sym typeface="Calibri"/>
              </a:rPr>
              <a:t>r</a:t>
            </a:r>
            <a:r>
              <a:rPr lang="en-US" sz="1800" b="0" i="0" u="none" strike="noStrike" cap="none" dirty="0">
                <a:solidFill>
                  <a:schemeClr val="dk1"/>
                </a:solidFill>
                <a:latin typeface="Calibri"/>
                <a:ea typeface="Calibri"/>
                <a:cs typeface="Calibri"/>
                <a:sym typeface="Calibri"/>
              </a:rPr>
              <a:t>oll-up releases (24 repositories + 479 packages)</a:t>
            </a:r>
            <a:br>
              <a:rPr lang="en-US" sz="1800" b="0" i="0" u="none" strike="noStrike" cap="none" dirty="0">
                <a:solidFill>
                  <a:schemeClr val="dk1"/>
                </a:solidFill>
                <a:latin typeface="Calibri"/>
                <a:ea typeface="Calibri"/>
                <a:cs typeface="Calibri"/>
                <a:sym typeface="Calibri"/>
              </a:rPr>
            </a:br>
            <a:endParaRPr lang="en-US" sz="1400" dirty="0">
              <a:solidFill>
                <a:srgbClr val="000000"/>
              </a:solidFill>
              <a:latin typeface="Arial"/>
              <a:ea typeface="Calibri"/>
              <a:cs typeface="Arial"/>
              <a:sym typeface="Arial"/>
            </a:endParaRPr>
          </a:p>
          <a:p>
            <a:pPr marL="285750" indent="-285750">
              <a:lnSpc>
                <a:spcPct val="110000"/>
              </a:lnSpc>
              <a:buClr>
                <a:schemeClr val="dk1"/>
              </a:buClr>
              <a:buSzPts val="1400"/>
              <a:buFont typeface="Wingdings" pitchFamily="2" charset="2"/>
              <a:buChar char="ü"/>
            </a:pPr>
            <a:r>
              <a:rPr lang="en-US" sz="1800" b="0" i="0" u="none" strike="noStrike" cap="none" dirty="0">
                <a:solidFill>
                  <a:schemeClr val="dk1"/>
                </a:solidFill>
                <a:latin typeface="Calibri"/>
                <a:ea typeface="Calibri"/>
                <a:cs typeface="Calibri"/>
                <a:sym typeface="Calibri"/>
              </a:rPr>
              <a:t>Leader in </a:t>
            </a:r>
            <a:r>
              <a:rPr lang="en-US" dirty="0">
                <a:solidFill>
                  <a:schemeClr val="dk1"/>
                </a:solidFill>
                <a:latin typeface="Calibri"/>
                <a:ea typeface="Calibri"/>
                <a:cs typeface="Calibri"/>
                <a:sym typeface="Calibri"/>
              </a:rPr>
              <a:t>a</a:t>
            </a:r>
            <a:r>
              <a:rPr lang="en-US" sz="1800" b="0" i="0" u="none" strike="noStrike" cap="none" dirty="0">
                <a:solidFill>
                  <a:schemeClr val="dk1"/>
                </a:solidFill>
                <a:latin typeface="Calibri"/>
                <a:ea typeface="Calibri"/>
                <a:cs typeface="Calibri"/>
                <a:sym typeface="Calibri"/>
              </a:rPr>
              <a:t>utomated testing, CI/CD 		1,800+ automated unit, function, integration tests</a:t>
            </a:r>
          </a:p>
          <a:p>
            <a:pPr marL="285750" indent="-285750">
              <a:lnSpc>
                <a:spcPct val="110000"/>
              </a:lnSpc>
              <a:buClr>
                <a:schemeClr val="dk1"/>
              </a:buClr>
              <a:buSzPts val="1400"/>
              <a:buFont typeface="Wingdings" pitchFamily="2" charset="2"/>
              <a:buChar char="ü"/>
            </a:pPr>
            <a:endParaRPr lang="en-US" sz="1800" b="0" i="0" u="none" strike="noStrike" cap="none" dirty="0">
              <a:solidFill>
                <a:schemeClr val="dk1"/>
              </a:solidFill>
              <a:latin typeface="Calibri"/>
              <a:ea typeface="Calibri"/>
              <a:cs typeface="Calibri"/>
              <a:sym typeface="Calibri"/>
            </a:endParaRPr>
          </a:p>
          <a:p>
            <a:pPr marL="285750" indent="-285750">
              <a:lnSpc>
                <a:spcPct val="110000"/>
              </a:lnSpc>
              <a:buClr>
                <a:schemeClr val="dk1"/>
              </a:buClr>
              <a:buSzPts val="1400"/>
              <a:buFont typeface="Wingdings" pitchFamily="2" charset="2"/>
              <a:buChar char="ü"/>
            </a:pPr>
            <a:r>
              <a:rPr lang="en-US" dirty="0">
                <a:solidFill>
                  <a:schemeClr val="dk1"/>
                </a:solidFill>
                <a:latin typeface="Calibri"/>
                <a:ea typeface="Calibri"/>
                <a:cs typeface="Calibri"/>
                <a:sym typeface="Calibri"/>
              </a:rPr>
              <a:t>Pathfinder in c</a:t>
            </a:r>
            <a:r>
              <a:rPr lang="en-US" sz="1800" b="0" i="0" u="none" strike="noStrike" cap="none" dirty="0">
                <a:solidFill>
                  <a:schemeClr val="dk1"/>
                </a:solidFill>
                <a:latin typeface="Calibri"/>
                <a:ea typeface="Calibri"/>
                <a:cs typeface="Calibri"/>
                <a:sym typeface="Calibri"/>
              </a:rPr>
              <a:t>loud HPC and containers 	1st to port </a:t>
            </a:r>
            <a:r>
              <a:rPr lang="en-US" dirty="0">
                <a:solidFill>
                  <a:schemeClr val="dk1"/>
                </a:solidFill>
                <a:latin typeface="Calibri"/>
                <a:ea typeface="Calibri"/>
                <a:cs typeface="Calibri"/>
                <a:sym typeface="Calibri"/>
              </a:rPr>
              <a:t>FV3-GFS pre-operational </a:t>
            </a:r>
            <a:r>
              <a:rPr lang="en-US" sz="1800" b="0" i="0" u="none" strike="noStrike" cap="none" dirty="0">
                <a:solidFill>
                  <a:schemeClr val="dk1"/>
                </a:solidFill>
                <a:latin typeface="Calibri"/>
                <a:ea typeface="Calibri"/>
                <a:cs typeface="Calibri"/>
                <a:sym typeface="Calibri"/>
              </a:rPr>
              <a:t>model to AWS (2018)</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					1st to demonstrate value of super-containers</a:t>
            </a:r>
          </a:p>
          <a:p>
            <a:pPr marL="285750" indent="-285750">
              <a:lnSpc>
                <a:spcPct val="110000"/>
              </a:lnSpc>
              <a:buClr>
                <a:schemeClr val="dk1"/>
              </a:buClr>
              <a:buSzPts val="1400"/>
              <a:buFont typeface="Wingdings" pitchFamily="2" charset="2"/>
              <a:buChar char="ü"/>
            </a:pPr>
            <a:endParaRPr lang="en-US" sz="1800" b="0" i="0" u="none" strike="noStrike" cap="none" dirty="0">
              <a:solidFill>
                <a:schemeClr val="dk1"/>
              </a:solidFill>
              <a:latin typeface="Calibri"/>
              <a:ea typeface="Calibri"/>
              <a:cs typeface="Calibri"/>
              <a:sym typeface="Calibri"/>
            </a:endParaRPr>
          </a:p>
          <a:p>
            <a:pPr marL="285750" indent="-285750">
              <a:lnSpc>
                <a:spcPct val="110000"/>
              </a:lnSpc>
              <a:buClr>
                <a:schemeClr val="dk1"/>
              </a:buClr>
              <a:buSzPts val="1400"/>
              <a:buFont typeface="Wingdings" pitchFamily="2" charset="2"/>
              <a:buChar char="ü"/>
            </a:pPr>
            <a:r>
              <a:rPr lang="en-US" dirty="0">
                <a:solidFill>
                  <a:schemeClr val="dk1"/>
                </a:solidFill>
                <a:latin typeface="Calibri"/>
                <a:ea typeface="Calibri"/>
                <a:cs typeface="Calibri"/>
                <a:sym typeface="Calibri"/>
              </a:rPr>
              <a:t>Shift in software portability		12 different HPC configurations supported (23 tested)</a:t>
            </a:r>
            <a:br>
              <a:rPr lang="en-US" dirty="0">
                <a:solidFill>
                  <a:schemeClr val="dk1"/>
                </a:solidFill>
                <a:latin typeface="Calibri"/>
                <a:ea typeface="Calibri"/>
                <a:cs typeface="Calibri"/>
                <a:sym typeface="Calibri"/>
              </a:rPr>
            </a:br>
            <a:r>
              <a:rPr lang="en-US" dirty="0">
                <a:solidFill>
                  <a:schemeClr val="dk1"/>
                </a:solidFill>
                <a:latin typeface="Calibri"/>
                <a:ea typeface="Calibri"/>
                <a:cs typeface="Calibri"/>
                <a:sym typeface="Calibri"/>
              </a:rPr>
              <a:t>					Porting time from several months to few days</a:t>
            </a:r>
          </a:p>
          <a:p>
            <a:pPr marL="285750" indent="-285750">
              <a:lnSpc>
                <a:spcPct val="110000"/>
              </a:lnSpc>
              <a:buClr>
                <a:schemeClr val="dk1"/>
              </a:buClr>
              <a:buSzPts val="1400"/>
              <a:buFont typeface="Wingdings" pitchFamily="2" charset="2"/>
              <a:buChar char="ü"/>
            </a:pPr>
            <a:endParaRPr lang="en-US" b="0" i="0" u="none" strike="noStrike" cap="none" dirty="0">
              <a:solidFill>
                <a:schemeClr val="dk1"/>
              </a:solidFill>
              <a:latin typeface="Calibri"/>
              <a:ea typeface="Calibri"/>
              <a:cs typeface="Calibri"/>
              <a:sym typeface="Calibri"/>
            </a:endParaRPr>
          </a:p>
          <a:p>
            <a:pPr marL="285750" indent="-285750">
              <a:lnSpc>
                <a:spcPct val="110000"/>
              </a:lnSpc>
              <a:buClr>
                <a:schemeClr val="dk1"/>
              </a:buClr>
              <a:buSzPts val="1400"/>
              <a:buFont typeface="Wingdings" pitchFamily="2" charset="2"/>
              <a:buChar char="ü"/>
            </a:pPr>
            <a:r>
              <a:rPr lang="en-US" b="0" i="0" u="none" strike="noStrike" cap="none" dirty="0">
                <a:solidFill>
                  <a:schemeClr val="dk1"/>
                </a:solidFill>
                <a:latin typeface="Calibri"/>
                <a:ea typeface="Calibri"/>
                <a:cs typeface="Calibri"/>
                <a:sym typeface="Calibri"/>
              </a:rPr>
              <a:t>Community training			500+ padawans (7 JEDI Academies, online tutorials) </a:t>
            </a:r>
            <a:br>
              <a:rPr lang="en-US" sz="2000" b="0" i="0" u="none" strike="noStrike" cap="none" dirty="0">
                <a:solidFill>
                  <a:schemeClr val="dk1"/>
                </a:solidFill>
                <a:latin typeface="Calibri"/>
                <a:ea typeface="Calibri"/>
                <a:cs typeface="Calibri"/>
                <a:sym typeface="Calibri"/>
              </a:rPr>
            </a:br>
            <a:r>
              <a:rPr lang="en-US" sz="2000" b="0" i="0" u="none" strike="noStrike" cap="none" dirty="0">
                <a:solidFill>
                  <a:schemeClr val="dk1"/>
                </a:solidFill>
                <a:latin typeface="Calibri"/>
                <a:ea typeface="Calibri"/>
                <a:cs typeface="Calibri"/>
                <a:sym typeface="Calibri"/>
              </a:rPr>
              <a:t>					</a:t>
            </a:r>
          </a:p>
          <a:p>
            <a:pPr marL="285750" indent="-285750">
              <a:lnSpc>
                <a:spcPct val="110000"/>
              </a:lnSpc>
              <a:buClr>
                <a:schemeClr val="dk1"/>
              </a:buClr>
              <a:buSzPts val="1400"/>
              <a:buFont typeface="Wingdings" pitchFamily="2" charset="2"/>
              <a:buChar char="ü"/>
            </a:pPr>
            <a:endParaRPr lang="en-US"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2000" b="0" i="0" u="none" strike="noStrike" cap="none" dirty="0">
              <a:solidFill>
                <a:schemeClr val="dk1"/>
              </a:solidFill>
              <a:latin typeface="Calibri"/>
              <a:ea typeface="Calibri"/>
              <a:cs typeface="Calibri"/>
              <a:sym typeface="Calibri"/>
            </a:endParaRPr>
          </a:p>
        </p:txBody>
      </p:sp>
      <p:pic>
        <p:nvPicPr>
          <p:cNvPr id="65" name="Google Shape;483;gf703aadd21_0_992" descr="Classroom">
            <a:extLst>
              <a:ext uri="{FF2B5EF4-FFF2-40B4-BE49-F238E27FC236}">
                <a16:creationId xmlns:a16="http://schemas.microsoft.com/office/drawing/2014/main" id="{3D521006-F8DC-CDB0-8315-6411DAE5E2BC}"/>
              </a:ext>
            </a:extLst>
          </p:cNvPr>
          <p:cNvPicPr preferRelativeResize="0"/>
          <p:nvPr/>
        </p:nvPicPr>
        <p:blipFill rotWithShape="1">
          <a:blip r:embed="rId5">
            <a:alphaModFix/>
          </a:blip>
          <a:srcRect/>
          <a:stretch/>
        </p:blipFill>
        <p:spPr>
          <a:xfrm>
            <a:off x="2421141" y="6036787"/>
            <a:ext cx="539694" cy="539694"/>
          </a:xfrm>
          <a:prstGeom prst="rect">
            <a:avLst/>
          </a:prstGeom>
          <a:noFill/>
          <a:ln>
            <a:noFill/>
          </a:ln>
          <a:effectLst>
            <a:outerShdw blurRad="50800" dist="50800" dir="5400000" algn="ctr" rotWithShape="0">
              <a:srgbClr val="000000">
                <a:alpha val="20390"/>
              </a:srgbClr>
            </a:outerShdw>
          </a:effectLst>
        </p:spPr>
      </p:pic>
      <p:grpSp>
        <p:nvGrpSpPr>
          <p:cNvPr id="2" name="Group 1">
            <a:extLst>
              <a:ext uri="{FF2B5EF4-FFF2-40B4-BE49-F238E27FC236}">
                <a16:creationId xmlns:a16="http://schemas.microsoft.com/office/drawing/2014/main" id="{8EB49FA0-171E-0683-AA12-FA22C53C8C9A}"/>
              </a:ext>
            </a:extLst>
          </p:cNvPr>
          <p:cNvGrpSpPr/>
          <p:nvPr/>
        </p:nvGrpSpPr>
        <p:grpSpPr>
          <a:xfrm>
            <a:off x="10589010" y="3110204"/>
            <a:ext cx="1414792" cy="305453"/>
            <a:chOff x="4349300" y="3964865"/>
            <a:chExt cx="1414792" cy="305453"/>
          </a:xfrm>
        </p:grpSpPr>
        <p:pic>
          <p:nvPicPr>
            <p:cNvPr id="3" name="Google Shape;294;p4">
              <a:extLst>
                <a:ext uri="{FF2B5EF4-FFF2-40B4-BE49-F238E27FC236}">
                  <a16:creationId xmlns:a16="http://schemas.microsoft.com/office/drawing/2014/main" id="{633C32BB-123F-C6F3-892A-864404267B74}"/>
                </a:ext>
              </a:extLst>
            </p:cNvPr>
            <p:cNvPicPr preferRelativeResize="0"/>
            <p:nvPr/>
          </p:nvPicPr>
          <p:blipFill rotWithShape="1">
            <a:blip r:embed="rId6">
              <a:alphaModFix/>
            </a:blip>
            <a:srcRect/>
            <a:stretch/>
          </p:blipFill>
          <p:spPr>
            <a:xfrm>
              <a:off x="4662779" y="3992199"/>
              <a:ext cx="187662" cy="226298"/>
            </a:xfrm>
            <a:prstGeom prst="rect">
              <a:avLst/>
            </a:prstGeom>
            <a:noFill/>
            <a:ln>
              <a:noFill/>
            </a:ln>
          </p:spPr>
        </p:pic>
        <p:pic>
          <p:nvPicPr>
            <p:cNvPr id="4" name="Google Shape;295;p4">
              <a:extLst>
                <a:ext uri="{FF2B5EF4-FFF2-40B4-BE49-F238E27FC236}">
                  <a16:creationId xmlns:a16="http://schemas.microsoft.com/office/drawing/2014/main" id="{4D2E18D9-ABED-EA48-7F16-E6241C206B41}"/>
                </a:ext>
              </a:extLst>
            </p:cNvPr>
            <p:cNvPicPr preferRelativeResize="0"/>
            <p:nvPr/>
          </p:nvPicPr>
          <p:blipFill rotWithShape="1">
            <a:blip r:embed="rId7">
              <a:alphaModFix/>
            </a:blip>
            <a:srcRect t="14805" r="66182"/>
            <a:stretch/>
          </p:blipFill>
          <p:spPr>
            <a:xfrm>
              <a:off x="4349300" y="3995842"/>
              <a:ext cx="208189" cy="274476"/>
            </a:xfrm>
            <a:prstGeom prst="rect">
              <a:avLst/>
            </a:prstGeom>
            <a:noFill/>
            <a:ln>
              <a:noFill/>
            </a:ln>
          </p:spPr>
        </p:pic>
        <p:pic>
          <p:nvPicPr>
            <p:cNvPr id="5" name="Google Shape;296;p4">
              <a:extLst>
                <a:ext uri="{FF2B5EF4-FFF2-40B4-BE49-F238E27FC236}">
                  <a16:creationId xmlns:a16="http://schemas.microsoft.com/office/drawing/2014/main" id="{FB57B559-8BE4-7BB2-B48F-F338ECBDB9D3}"/>
                </a:ext>
              </a:extLst>
            </p:cNvPr>
            <p:cNvPicPr preferRelativeResize="0"/>
            <p:nvPr/>
          </p:nvPicPr>
          <p:blipFill rotWithShape="1">
            <a:blip r:embed="rId8">
              <a:alphaModFix/>
            </a:blip>
            <a:srcRect/>
            <a:stretch/>
          </p:blipFill>
          <p:spPr>
            <a:xfrm>
              <a:off x="4868165" y="3964865"/>
              <a:ext cx="309720" cy="275885"/>
            </a:xfrm>
            <a:prstGeom prst="rect">
              <a:avLst/>
            </a:prstGeom>
            <a:noFill/>
            <a:ln>
              <a:noFill/>
            </a:ln>
          </p:spPr>
        </p:pic>
        <p:pic>
          <p:nvPicPr>
            <p:cNvPr id="6" name="Google Shape;297;p4">
              <a:extLst>
                <a:ext uri="{FF2B5EF4-FFF2-40B4-BE49-F238E27FC236}">
                  <a16:creationId xmlns:a16="http://schemas.microsoft.com/office/drawing/2014/main" id="{1EAC7585-D083-3821-6A05-D47FED3B78BA}"/>
                </a:ext>
              </a:extLst>
            </p:cNvPr>
            <p:cNvPicPr preferRelativeResize="0"/>
            <p:nvPr/>
          </p:nvPicPr>
          <p:blipFill rotWithShape="1">
            <a:blip r:embed="rId9">
              <a:alphaModFix/>
            </a:blip>
            <a:srcRect/>
            <a:stretch/>
          </p:blipFill>
          <p:spPr>
            <a:xfrm>
              <a:off x="5196689" y="3995254"/>
              <a:ext cx="320764" cy="241195"/>
            </a:xfrm>
            <a:prstGeom prst="rect">
              <a:avLst/>
            </a:prstGeom>
            <a:noFill/>
            <a:ln>
              <a:noFill/>
            </a:ln>
          </p:spPr>
        </p:pic>
        <p:pic>
          <p:nvPicPr>
            <p:cNvPr id="22" name="Google Shape;298;p4">
              <a:extLst>
                <a:ext uri="{FF2B5EF4-FFF2-40B4-BE49-F238E27FC236}">
                  <a16:creationId xmlns:a16="http://schemas.microsoft.com/office/drawing/2014/main" id="{C116C47D-ADB7-D2B0-D94E-5A1EDD4BA11F}"/>
                </a:ext>
              </a:extLst>
            </p:cNvPr>
            <p:cNvPicPr preferRelativeResize="0"/>
            <p:nvPr/>
          </p:nvPicPr>
          <p:blipFill rotWithShape="1">
            <a:blip r:embed="rId10">
              <a:alphaModFix/>
            </a:blip>
            <a:srcRect/>
            <a:stretch/>
          </p:blipFill>
          <p:spPr>
            <a:xfrm>
              <a:off x="5529604" y="3977302"/>
              <a:ext cx="234488" cy="234488"/>
            </a:xfrm>
            <a:prstGeom prst="rect">
              <a:avLst/>
            </a:prstGeom>
            <a:noFill/>
            <a:ln>
              <a:noFill/>
            </a:ln>
          </p:spPr>
        </p:pic>
      </p:grpSp>
      <p:grpSp>
        <p:nvGrpSpPr>
          <p:cNvPr id="26" name="Group 25">
            <a:extLst>
              <a:ext uri="{FF2B5EF4-FFF2-40B4-BE49-F238E27FC236}">
                <a16:creationId xmlns:a16="http://schemas.microsoft.com/office/drawing/2014/main" id="{75484A59-FD45-F784-9E04-2856A9A7F720}"/>
              </a:ext>
            </a:extLst>
          </p:cNvPr>
          <p:cNvGrpSpPr/>
          <p:nvPr/>
        </p:nvGrpSpPr>
        <p:grpSpPr>
          <a:xfrm>
            <a:off x="10402581" y="3374967"/>
            <a:ext cx="1592804" cy="331469"/>
            <a:chOff x="4162871" y="4355135"/>
            <a:chExt cx="1592804" cy="331469"/>
          </a:xfrm>
        </p:grpSpPr>
        <p:pic>
          <p:nvPicPr>
            <p:cNvPr id="27" name="Google Shape;300;p4">
              <a:extLst>
                <a:ext uri="{FF2B5EF4-FFF2-40B4-BE49-F238E27FC236}">
                  <a16:creationId xmlns:a16="http://schemas.microsoft.com/office/drawing/2014/main" id="{CE8E418C-DA3E-C974-5B8A-D50EDD1ECE67}"/>
                </a:ext>
              </a:extLst>
            </p:cNvPr>
            <p:cNvPicPr preferRelativeResize="0"/>
            <p:nvPr/>
          </p:nvPicPr>
          <p:blipFill rotWithShape="1">
            <a:blip r:embed="rId11">
              <a:alphaModFix/>
            </a:blip>
            <a:srcRect/>
            <a:stretch/>
          </p:blipFill>
          <p:spPr>
            <a:xfrm>
              <a:off x="4162871" y="4355135"/>
              <a:ext cx="515618" cy="331469"/>
            </a:xfrm>
            <a:prstGeom prst="rect">
              <a:avLst/>
            </a:prstGeom>
            <a:noFill/>
            <a:ln>
              <a:noFill/>
            </a:ln>
          </p:spPr>
        </p:pic>
        <p:pic>
          <p:nvPicPr>
            <p:cNvPr id="28" name="Google Shape;301;p4">
              <a:extLst>
                <a:ext uri="{FF2B5EF4-FFF2-40B4-BE49-F238E27FC236}">
                  <a16:creationId xmlns:a16="http://schemas.microsoft.com/office/drawing/2014/main" id="{5895033E-601D-32AD-C225-71824C947BA7}"/>
                </a:ext>
              </a:extLst>
            </p:cNvPr>
            <p:cNvPicPr preferRelativeResize="0"/>
            <p:nvPr/>
          </p:nvPicPr>
          <p:blipFill rotWithShape="1">
            <a:blip r:embed="rId12">
              <a:alphaModFix/>
            </a:blip>
            <a:srcRect/>
            <a:stretch/>
          </p:blipFill>
          <p:spPr>
            <a:xfrm>
              <a:off x="5539487" y="4447064"/>
              <a:ext cx="216188" cy="216188"/>
            </a:xfrm>
            <a:prstGeom prst="rect">
              <a:avLst/>
            </a:prstGeom>
            <a:noFill/>
            <a:ln>
              <a:noFill/>
            </a:ln>
          </p:spPr>
        </p:pic>
        <p:pic>
          <p:nvPicPr>
            <p:cNvPr id="29" name="Google Shape;302;p4">
              <a:extLst>
                <a:ext uri="{FF2B5EF4-FFF2-40B4-BE49-F238E27FC236}">
                  <a16:creationId xmlns:a16="http://schemas.microsoft.com/office/drawing/2014/main" id="{034B0D3E-75A3-C27C-B5D8-884716314673}"/>
                </a:ext>
              </a:extLst>
            </p:cNvPr>
            <p:cNvPicPr preferRelativeResize="0"/>
            <p:nvPr/>
          </p:nvPicPr>
          <p:blipFill rotWithShape="1">
            <a:blip r:embed="rId13">
              <a:alphaModFix/>
            </a:blip>
            <a:srcRect/>
            <a:stretch/>
          </p:blipFill>
          <p:spPr>
            <a:xfrm>
              <a:off x="4707246" y="4458716"/>
              <a:ext cx="414424" cy="194577"/>
            </a:xfrm>
            <a:prstGeom prst="rect">
              <a:avLst/>
            </a:prstGeom>
            <a:noFill/>
            <a:ln>
              <a:noFill/>
            </a:ln>
          </p:spPr>
        </p:pic>
        <p:pic>
          <p:nvPicPr>
            <p:cNvPr id="30" name="Google Shape;303;p4">
              <a:extLst>
                <a:ext uri="{FF2B5EF4-FFF2-40B4-BE49-F238E27FC236}">
                  <a16:creationId xmlns:a16="http://schemas.microsoft.com/office/drawing/2014/main" id="{4537FF70-8BE0-E45F-A8EC-D1E71549C7B2}"/>
                </a:ext>
              </a:extLst>
            </p:cNvPr>
            <p:cNvPicPr preferRelativeResize="0"/>
            <p:nvPr/>
          </p:nvPicPr>
          <p:blipFill rotWithShape="1">
            <a:blip r:embed="rId14">
              <a:alphaModFix/>
            </a:blip>
            <a:srcRect/>
            <a:stretch/>
          </p:blipFill>
          <p:spPr>
            <a:xfrm>
              <a:off x="5118848" y="4444195"/>
              <a:ext cx="400860" cy="225988"/>
            </a:xfrm>
            <a:prstGeom prst="rect">
              <a:avLst/>
            </a:prstGeom>
            <a:noFill/>
            <a:ln>
              <a:noFill/>
            </a:ln>
          </p:spPr>
        </p:pic>
      </p:grpSp>
      <p:grpSp>
        <p:nvGrpSpPr>
          <p:cNvPr id="31" name="Group 30">
            <a:extLst>
              <a:ext uri="{FF2B5EF4-FFF2-40B4-BE49-F238E27FC236}">
                <a16:creationId xmlns:a16="http://schemas.microsoft.com/office/drawing/2014/main" id="{70194E9D-1D92-9488-E715-474A8EDC3B48}"/>
              </a:ext>
            </a:extLst>
          </p:cNvPr>
          <p:cNvGrpSpPr/>
          <p:nvPr/>
        </p:nvGrpSpPr>
        <p:grpSpPr>
          <a:xfrm>
            <a:off x="10412766" y="2822283"/>
            <a:ext cx="1561647" cy="266293"/>
            <a:chOff x="4173056" y="3470756"/>
            <a:chExt cx="1561647" cy="266293"/>
          </a:xfrm>
        </p:grpSpPr>
        <p:pic>
          <p:nvPicPr>
            <p:cNvPr id="32" name="Google Shape;290;p4">
              <a:extLst>
                <a:ext uri="{FF2B5EF4-FFF2-40B4-BE49-F238E27FC236}">
                  <a16:creationId xmlns:a16="http://schemas.microsoft.com/office/drawing/2014/main" id="{8E3DE3E1-B8F0-DD65-D1C2-8F9B0679CD32}"/>
                </a:ext>
              </a:extLst>
            </p:cNvPr>
            <p:cNvPicPr preferRelativeResize="0"/>
            <p:nvPr/>
          </p:nvPicPr>
          <p:blipFill rotWithShape="1">
            <a:blip r:embed="rId15">
              <a:alphaModFix/>
            </a:blip>
            <a:srcRect/>
            <a:stretch/>
          </p:blipFill>
          <p:spPr>
            <a:xfrm>
              <a:off x="5020381" y="3480015"/>
              <a:ext cx="213955" cy="213955"/>
            </a:xfrm>
            <a:prstGeom prst="rect">
              <a:avLst/>
            </a:prstGeom>
            <a:noFill/>
            <a:ln>
              <a:noFill/>
            </a:ln>
          </p:spPr>
        </p:pic>
        <p:pic>
          <p:nvPicPr>
            <p:cNvPr id="33" name="Google Shape;291;p4">
              <a:extLst>
                <a:ext uri="{FF2B5EF4-FFF2-40B4-BE49-F238E27FC236}">
                  <a16:creationId xmlns:a16="http://schemas.microsoft.com/office/drawing/2014/main" id="{05253F36-8F07-A90D-BD45-F970A3CEC995}"/>
                </a:ext>
              </a:extLst>
            </p:cNvPr>
            <p:cNvPicPr preferRelativeResize="0"/>
            <p:nvPr/>
          </p:nvPicPr>
          <p:blipFill rotWithShape="1">
            <a:blip r:embed="rId16">
              <a:alphaModFix/>
            </a:blip>
            <a:srcRect/>
            <a:stretch/>
          </p:blipFill>
          <p:spPr>
            <a:xfrm>
              <a:off x="4352507" y="3480015"/>
              <a:ext cx="431043" cy="231017"/>
            </a:xfrm>
            <a:prstGeom prst="rect">
              <a:avLst/>
            </a:prstGeom>
            <a:noFill/>
            <a:ln>
              <a:noFill/>
            </a:ln>
          </p:spPr>
        </p:pic>
        <p:pic>
          <p:nvPicPr>
            <p:cNvPr id="34" name="Google Shape;292;p4">
              <a:extLst>
                <a:ext uri="{FF2B5EF4-FFF2-40B4-BE49-F238E27FC236}">
                  <a16:creationId xmlns:a16="http://schemas.microsoft.com/office/drawing/2014/main" id="{C392AB32-A28B-3D40-C4BE-B44CC86169FA}"/>
                </a:ext>
              </a:extLst>
            </p:cNvPr>
            <p:cNvPicPr preferRelativeResize="0"/>
            <p:nvPr/>
          </p:nvPicPr>
          <p:blipFill rotWithShape="1">
            <a:blip r:embed="rId17">
              <a:alphaModFix/>
            </a:blip>
            <a:srcRect/>
            <a:stretch/>
          </p:blipFill>
          <p:spPr>
            <a:xfrm>
              <a:off x="4736885" y="3480015"/>
              <a:ext cx="231017" cy="231017"/>
            </a:xfrm>
            <a:prstGeom prst="rect">
              <a:avLst/>
            </a:prstGeom>
            <a:noFill/>
            <a:ln>
              <a:noFill/>
            </a:ln>
          </p:spPr>
        </p:pic>
        <p:pic>
          <p:nvPicPr>
            <p:cNvPr id="35" name="Google Shape;293;p4">
              <a:extLst>
                <a:ext uri="{FF2B5EF4-FFF2-40B4-BE49-F238E27FC236}">
                  <a16:creationId xmlns:a16="http://schemas.microsoft.com/office/drawing/2014/main" id="{39744F83-1480-A7DF-D018-3511A84CA378}"/>
                </a:ext>
              </a:extLst>
            </p:cNvPr>
            <p:cNvPicPr preferRelativeResize="0"/>
            <p:nvPr/>
          </p:nvPicPr>
          <p:blipFill rotWithShape="1">
            <a:blip r:embed="rId18">
              <a:alphaModFix/>
            </a:blip>
            <a:srcRect l="22156" r="22165"/>
            <a:stretch/>
          </p:blipFill>
          <p:spPr>
            <a:xfrm>
              <a:off x="4173056" y="3484520"/>
              <a:ext cx="269057" cy="252529"/>
            </a:xfrm>
            <a:prstGeom prst="rect">
              <a:avLst/>
            </a:prstGeom>
            <a:noFill/>
            <a:ln>
              <a:noFill/>
            </a:ln>
          </p:spPr>
        </p:pic>
        <p:pic>
          <p:nvPicPr>
            <p:cNvPr id="36" name="Google Shape;299;p4">
              <a:extLst>
                <a:ext uri="{FF2B5EF4-FFF2-40B4-BE49-F238E27FC236}">
                  <a16:creationId xmlns:a16="http://schemas.microsoft.com/office/drawing/2014/main" id="{A069B7A2-18A9-796D-F538-A23913E44DDF}"/>
                </a:ext>
              </a:extLst>
            </p:cNvPr>
            <p:cNvPicPr preferRelativeResize="0"/>
            <p:nvPr/>
          </p:nvPicPr>
          <p:blipFill rotWithShape="1">
            <a:blip r:embed="rId19">
              <a:alphaModFix/>
            </a:blip>
            <a:srcRect/>
            <a:stretch/>
          </p:blipFill>
          <p:spPr>
            <a:xfrm>
              <a:off x="5540929" y="3474267"/>
              <a:ext cx="193774" cy="225449"/>
            </a:xfrm>
            <a:prstGeom prst="rect">
              <a:avLst/>
            </a:prstGeom>
            <a:noFill/>
            <a:ln>
              <a:noFill/>
            </a:ln>
          </p:spPr>
        </p:pic>
        <p:pic>
          <p:nvPicPr>
            <p:cNvPr id="37" name="Google Shape;304;p4">
              <a:extLst>
                <a:ext uri="{FF2B5EF4-FFF2-40B4-BE49-F238E27FC236}">
                  <a16:creationId xmlns:a16="http://schemas.microsoft.com/office/drawing/2014/main" id="{6CDB2442-9CCC-8DF1-2C12-2A3628F7BE4F}"/>
                </a:ext>
              </a:extLst>
            </p:cNvPr>
            <p:cNvPicPr preferRelativeResize="0"/>
            <p:nvPr/>
          </p:nvPicPr>
          <p:blipFill rotWithShape="1">
            <a:blip r:embed="rId20">
              <a:alphaModFix/>
            </a:blip>
            <a:srcRect/>
            <a:stretch/>
          </p:blipFill>
          <p:spPr>
            <a:xfrm>
              <a:off x="5262674" y="3470756"/>
              <a:ext cx="240276" cy="240276"/>
            </a:xfrm>
            <a:prstGeom prst="rect">
              <a:avLst/>
            </a:prstGeom>
            <a:noFill/>
            <a:ln>
              <a:noFill/>
            </a:ln>
          </p:spPr>
        </p:pic>
      </p:grpSp>
      <p:grpSp>
        <p:nvGrpSpPr>
          <p:cNvPr id="38" name="Group 37">
            <a:extLst>
              <a:ext uri="{FF2B5EF4-FFF2-40B4-BE49-F238E27FC236}">
                <a16:creationId xmlns:a16="http://schemas.microsoft.com/office/drawing/2014/main" id="{92A9DB50-AFAC-75A2-F75D-F9183F763E81}"/>
              </a:ext>
            </a:extLst>
          </p:cNvPr>
          <p:cNvGrpSpPr/>
          <p:nvPr/>
        </p:nvGrpSpPr>
        <p:grpSpPr>
          <a:xfrm>
            <a:off x="9352130" y="1285502"/>
            <a:ext cx="2803636" cy="1259033"/>
            <a:chOff x="8224611" y="2609476"/>
            <a:chExt cx="2797656" cy="1259033"/>
          </a:xfrm>
        </p:grpSpPr>
        <p:sp>
          <p:nvSpPr>
            <p:cNvPr id="39" name="Google Shape;481;gf703aadd21_0_992">
              <a:extLst>
                <a:ext uri="{FF2B5EF4-FFF2-40B4-BE49-F238E27FC236}">
                  <a16:creationId xmlns:a16="http://schemas.microsoft.com/office/drawing/2014/main" id="{0BFB1A72-AB46-2A04-3A1A-C31229C378F6}"/>
                </a:ext>
              </a:extLst>
            </p:cNvPr>
            <p:cNvSpPr/>
            <p:nvPr/>
          </p:nvSpPr>
          <p:spPr>
            <a:xfrm>
              <a:off x="8224611" y="2609476"/>
              <a:ext cx="2728111" cy="1259033"/>
            </a:xfrm>
            <a:prstGeom prst="roundRect">
              <a:avLst>
                <a:gd name="adj" fmla="val 16667"/>
              </a:avLst>
            </a:prstGeom>
            <a:solidFill>
              <a:srgbClr val="F2F2F2"/>
            </a:solidFill>
            <a:ln w="12700" cap="flat" cmpd="sng">
              <a:solidFill>
                <a:schemeClr val="dk1"/>
              </a:solidFill>
              <a:prstDash val="solid"/>
              <a:miter lim="800000"/>
              <a:headEnd type="none" w="sm" len="sm"/>
              <a:tailEnd type="none" w="sm" len="sm"/>
            </a:ln>
            <a:effectLst>
              <a:outerShdw blurRad="50800" dist="50800" dir="5400000" algn="ctr" rotWithShape="0">
                <a:srgbClr val="000000">
                  <a:alpha val="203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96;gf703aadd21_0_992">
              <a:extLst>
                <a:ext uri="{FF2B5EF4-FFF2-40B4-BE49-F238E27FC236}">
                  <a16:creationId xmlns:a16="http://schemas.microsoft.com/office/drawing/2014/main" id="{242F8CAF-3349-C765-BD97-EA6535401665}"/>
                </a:ext>
              </a:extLst>
            </p:cNvPr>
            <p:cNvSpPr txBox="1"/>
            <p:nvPr/>
          </p:nvSpPr>
          <p:spPr>
            <a:xfrm>
              <a:off x="8978067" y="2917116"/>
              <a:ext cx="2044200" cy="938678"/>
            </a:xfrm>
            <a:prstGeom prst="rect">
              <a:avLst/>
            </a:prstGeom>
            <a:noFill/>
            <a:ln>
              <a:noFill/>
            </a:ln>
            <a:effectLst>
              <a:outerShdw blurRad="50800" dist="50800" dir="5400000" algn="ctr" rotWithShape="0">
                <a:srgbClr val="000000">
                  <a:alpha val="2039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2022-07-18	JEDI-SKYLAB v1</a:t>
              </a:r>
            </a:p>
            <a:p>
              <a:pPr marL="0" marR="0" lvl="0" indent="0" algn="l" rtl="0">
                <a:spcBef>
                  <a:spcPts val="0"/>
                </a:spcBef>
                <a:spcAft>
                  <a:spcPts val="0"/>
                </a:spcAft>
                <a:buNone/>
              </a:pPr>
              <a:r>
                <a:rPr lang="en-US" sz="1100" dirty="0">
                  <a:solidFill>
                    <a:schemeClr val="dk1"/>
                  </a:solidFill>
                  <a:latin typeface="Calibri"/>
                  <a:ea typeface="Calibri"/>
                  <a:cs typeface="Calibri"/>
                  <a:sym typeface="Calibri"/>
                </a:rPr>
                <a:t>2022-10-11	JEDI-SKYLAB v2</a:t>
              </a:r>
            </a:p>
            <a:p>
              <a:pPr marL="0" marR="0" lvl="0" indent="0" algn="l" rtl="0">
                <a:spcBef>
                  <a:spcPts val="0"/>
                </a:spcBef>
                <a:spcAft>
                  <a:spcPts val="0"/>
                </a:spcAft>
                <a:buNone/>
              </a:pPr>
              <a:r>
                <a:rPr lang="en-US" sz="1100" dirty="0">
                  <a:solidFill>
                    <a:schemeClr val="dk1"/>
                  </a:solidFill>
                  <a:latin typeface="Calibri"/>
                  <a:ea typeface="Calibri"/>
                  <a:cs typeface="Calibri"/>
                  <a:sym typeface="Calibri"/>
                </a:rPr>
                <a:t>2023-01-09	JEDI-SKYLAB v3</a:t>
              </a:r>
            </a:p>
            <a:p>
              <a:pPr marL="0" marR="0" lvl="0" indent="0" algn="l" rtl="0">
                <a:spcBef>
                  <a:spcPts val="0"/>
                </a:spcBef>
                <a:spcAft>
                  <a:spcPts val="0"/>
                </a:spcAft>
                <a:buNone/>
              </a:pPr>
              <a:r>
                <a:rPr lang="en-US" sz="1100" dirty="0">
                  <a:solidFill>
                    <a:schemeClr val="dk1"/>
                  </a:solidFill>
                  <a:latin typeface="Calibri"/>
                  <a:ea typeface="Calibri"/>
                  <a:cs typeface="Calibri"/>
                  <a:sym typeface="Calibri"/>
                </a:rPr>
                <a:t>2023-04-17	JEDI-SKYLAB v4</a:t>
              </a:r>
            </a:p>
            <a:p>
              <a:pPr marL="0" marR="0" lvl="0" indent="0" algn="l" rtl="0">
                <a:spcBef>
                  <a:spcPts val="0"/>
                </a:spcBef>
                <a:spcAft>
                  <a:spcPts val="0"/>
                </a:spcAft>
                <a:buNone/>
              </a:pPr>
              <a:r>
                <a:rPr lang="en-US" sz="1100" dirty="0">
                  <a:solidFill>
                    <a:schemeClr val="dk1"/>
                  </a:solidFill>
                  <a:latin typeface="Calibri"/>
                  <a:ea typeface="Calibri"/>
                  <a:cs typeface="Calibri"/>
                  <a:sym typeface="Calibri"/>
                </a:rPr>
                <a:t>2023-07-17	JEDI-SKYLAB v5</a:t>
              </a:r>
            </a:p>
          </p:txBody>
        </p:sp>
        <p:sp>
          <p:nvSpPr>
            <p:cNvPr id="41" name="Google Shape;495;gf703aadd21_0_992">
              <a:extLst>
                <a:ext uri="{FF2B5EF4-FFF2-40B4-BE49-F238E27FC236}">
                  <a16:creationId xmlns:a16="http://schemas.microsoft.com/office/drawing/2014/main" id="{852AFBA6-3BD6-965C-A8DE-00B77D354A62}"/>
                </a:ext>
              </a:extLst>
            </p:cNvPr>
            <p:cNvSpPr txBox="1"/>
            <p:nvPr/>
          </p:nvSpPr>
          <p:spPr>
            <a:xfrm>
              <a:off x="8308298" y="2609476"/>
              <a:ext cx="1834500" cy="400200"/>
            </a:xfrm>
            <a:prstGeom prst="rect">
              <a:avLst/>
            </a:prstGeom>
            <a:noFill/>
            <a:ln>
              <a:noFill/>
            </a:ln>
            <a:effectLst>
              <a:outerShdw blurRad="50800" dist="50800" dir="5400000" algn="ctr" rotWithShape="0">
                <a:srgbClr val="000000">
                  <a:alpha val="2039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Public Releases</a:t>
              </a:r>
              <a:r>
                <a:rPr lang="en-US" sz="1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42" name="Google Shape;497;gf703aadd21_0_992">
              <a:extLst>
                <a:ext uri="{FF2B5EF4-FFF2-40B4-BE49-F238E27FC236}">
                  <a16:creationId xmlns:a16="http://schemas.microsoft.com/office/drawing/2014/main" id="{588C9C5E-3AEA-E570-6C8A-64A7854F65F4}"/>
                </a:ext>
              </a:extLst>
            </p:cNvPr>
            <p:cNvPicPr preferRelativeResize="0"/>
            <p:nvPr/>
          </p:nvPicPr>
          <p:blipFill rotWithShape="1">
            <a:blip r:embed="rId21">
              <a:alphaModFix/>
            </a:blip>
            <a:srcRect/>
            <a:stretch/>
          </p:blipFill>
          <p:spPr>
            <a:xfrm>
              <a:off x="8327683" y="2990004"/>
              <a:ext cx="646331" cy="646331"/>
            </a:xfrm>
            <a:prstGeom prst="rect">
              <a:avLst/>
            </a:prstGeom>
            <a:noFill/>
            <a:ln>
              <a:noFill/>
            </a:ln>
            <a:effectLst>
              <a:outerShdw blurRad="50800" dist="50800" dir="5400000" algn="ctr" rotWithShape="0">
                <a:srgbClr val="000000">
                  <a:alpha val="20390"/>
                </a:srgbClr>
              </a:outerShdw>
            </a:effectLst>
          </p:spPr>
        </p:pic>
      </p:grpSp>
      <p:pic>
        <p:nvPicPr>
          <p:cNvPr id="48" name="Google Shape;473;gf703aadd21_0_992">
            <a:extLst>
              <a:ext uri="{FF2B5EF4-FFF2-40B4-BE49-F238E27FC236}">
                <a16:creationId xmlns:a16="http://schemas.microsoft.com/office/drawing/2014/main" id="{819D9873-38F1-22E1-2E45-579B7E172319}"/>
              </a:ext>
            </a:extLst>
          </p:cNvPr>
          <p:cNvPicPr preferRelativeResize="0"/>
          <p:nvPr/>
        </p:nvPicPr>
        <p:blipFill rotWithShape="1">
          <a:blip r:embed="rId22">
            <a:alphaModFix/>
          </a:blip>
          <a:srcRect/>
          <a:stretch/>
        </p:blipFill>
        <p:spPr>
          <a:xfrm>
            <a:off x="10362983" y="3958166"/>
            <a:ext cx="1737967" cy="1278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Google Shape;474;gf703aadd21_0_992">
            <a:extLst>
              <a:ext uri="{FF2B5EF4-FFF2-40B4-BE49-F238E27FC236}">
                <a16:creationId xmlns:a16="http://schemas.microsoft.com/office/drawing/2014/main" id="{D1475952-081B-D68C-697B-7B7400776BA7}"/>
              </a:ext>
            </a:extLst>
          </p:cNvPr>
          <p:cNvPicPr preferRelativeResize="0"/>
          <p:nvPr/>
        </p:nvPicPr>
        <p:blipFill rotWithShape="1">
          <a:blip r:embed="rId23">
            <a:alphaModFix/>
          </a:blip>
          <a:srcRect/>
          <a:stretch/>
        </p:blipFill>
        <p:spPr>
          <a:xfrm>
            <a:off x="10391645" y="5297703"/>
            <a:ext cx="1737967" cy="1278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5957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59" name="Picture 58">
            <a:extLst>
              <a:ext uri="{FF2B5EF4-FFF2-40B4-BE49-F238E27FC236}">
                <a16:creationId xmlns:a16="http://schemas.microsoft.com/office/drawing/2014/main" id="{B94749B7-AFD2-635C-A22A-E57DC74A3125}"/>
              </a:ext>
            </a:extLst>
          </p:cNvPr>
          <p:cNvPicPr>
            <a:picLocks noChangeAspect="1"/>
          </p:cNvPicPr>
          <p:nvPr/>
        </p:nvPicPr>
        <p:blipFill rotWithShape="1">
          <a:blip r:embed="rId3"/>
          <a:srcRect t="9532" r="19490"/>
          <a:stretch/>
        </p:blipFill>
        <p:spPr>
          <a:xfrm>
            <a:off x="6161740" y="2793333"/>
            <a:ext cx="5840604" cy="4058310"/>
          </a:xfrm>
          <a:prstGeom prst="rect">
            <a:avLst/>
          </a:prstGeom>
        </p:spPr>
      </p:pic>
      <p:sp>
        <p:nvSpPr>
          <p:cNvPr id="67" name="TextBox 66">
            <a:extLst>
              <a:ext uri="{FF2B5EF4-FFF2-40B4-BE49-F238E27FC236}">
                <a16:creationId xmlns:a16="http://schemas.microsoft.com/office/drawing/2014/main" id="{177F7072-BA3D-CA48-2970-2A3070A18DCC}"/>
              </a:ext>
            </a:extLst>
          </p:cNvPr>
          <p:cNvSpPr txBox="1"/>
          <p:nvPr/>
        </p:nvSpPr>
        <p:spPr>
          <a:xfrm>
            <a:off x="2582327" y="1591153"/>
            <a:ext cx="5935911" cy="1119281"/>
          </a:xfrm>
          <a:prstGeom prst="rect">
            <a:avLst/>
          </a:prstGeom>
          <a:noFill/>
        </p:spPr>
        <p:txBody>
          <a:bodyPr wrap="square">
            <a:spAutoFit/>
          </a:bodyPr>
          <a:lstStyle/>
          <a:p>
            <a:pPr marL="294216" marR="0" lvl="0" indent="-285750" algn="l" rtl="0">
              <a:lnSpc>
                <a:spcPct val="80000"/>
              </a:lnSpc>
              <a:spcBef>
                <a:spcPts val="1067"/>
              </a:spcBef>
              <a:spcAft>
                <a:spcPts val="0"/>
              </a:spcAft>
              <a:buFont typeface="Arial" panose="020B0604020202020204" pitchFamily="34" charset="0"/>
              <a:buChar char="•"/>
            </a:pPr>
            <a:r>
              <a:rPr lang="en-US" sz="2000" b="0" i="0" u="none" strike="noStrike" cap="none" dirty="0">
                <a:solidFill>
                  <a:srgbClr val="000000"/>
                </a:solidFill>
                <a:latin typeface="Calibri"/>
                <a:ea typeface="Calibri"/>
                <a:cs typeface="Calibri"/>
                <a:sym typeface="Calibri"/>
              </a:rPr>
              <a:t>Next-generation </a:t>
            </a:r>
            <a:r>
              <a:rPr lang="en-US" sz="2000" b="1" i="0" u="none" strike="noStrike" cap="none" dirty="0">
                <a:solidFill>
                  <a:srgbClr val="00B0F0"/>
                </a:solidFill>
                <a:latin typeface="Calibri"/>
                <a:ea typeface="Calibri"/>
                <a:cs typeface="Calibri"/>
                <a:sym typeface="Calibri"/>
              </a:rPr>
              <a:t>unified</a:t>
            </a:r>
            <a:r>
              <a:rPr lang="en-US" sz="2000" b="0" i="0" u="none" strike="noStrike" cap="none" dirty="0">
                <a:solidFill>
                  <a:srgbClr val="000000"/>
                </a:solidFill>
                <a:latin typeface="Calibri"/>
                <a:ea typeface="Calibri"/>
                <a:cs typeface="Calibri"/>
                <a:sym typeface="Calibri"/>
              </a:rPr>
              <a:t> DA for Earth system science</a:t>
            </a:r>
          </a:p>
          <a:p>
            <a:pPr marL="294216" marR="0" lvl="0" indent="-285750" algn="l" rtl="0">
              <a:lnSpc>
                <a:spcPct val="80000"/>
              </a:lnSpc>
              <a:spcBef>
                <a:spcPts val="1067"/>
              </a:spcBef>
              <a:spcAft>
                <a:spcPts val="0"/>
              </a:spcAft>
              <a:buFont typeface="Arial" panose="020B0604020202020204" pitchFamily="34" charset="0"/>
              <a:buChar char="•"/>
            </a:pPr>
            <a:r>
              <a:rPr lang="en-US" sz="2000" b="0" i="0" u="none" strike="noStrike" cap="none" dirty="0">
                <a:solidFill>
                  <a:srgbClr val="000000"/>
                </a:solidFill>
                <a:latin typeface="Calibri"/>
                <a:ea typeface="Calibri"/>
                <a:cs typeface="Calibri"/>
                <a:sym typeface="Calibri"/>
              </a:rPr>
              <a:t>Increase </a:t>
            </a:r>
            <a:r>
              <a:rPr lang="en-US" sz="2000" b="1" i="0" u="none" strike="noStrike" cap="none" dirty="0">
                <a:solidFill>
                  <a:srgbClr val="00B0F0"/>
                </a:solidFill>
                <a:latin typeface="Calibri"/>
                <a:ea typeface="Calibri"/>
                <a:cs typeface="Calibri"/>
                <a:sym typeface="Calibri"/>
              </a:rPr>
              <a:t>R2O/O2R</a:t>
            </a:r>
            <a:r>
              <a:rPr lang="en-US" sz="2000" b="0" i="0" u="none" strike="noStrike" cap="none" dirty="0">
                <a:solidFill>
                  <a:srgbClr val="000000"/>
                </a:solidFill>
                <a:latin typeface="Calibri"/>
                <a:ea typeface="Calibri"/>
                <a:cs typeface="Calibri"/>
                <a:sym typeface="Calibri"/>
              </a:rPr>
              <a:t> transition rate</a:t>
            </a:r>
          </a:p>
          <a:p>
            <a:pPr marL="294216" marR="0" lvl="0" indent="-285750" algn="l" rtl="0">
              <a:lnSpc>
                <a:spcPct val="80000"/>
              </a:lnSpc>
              <a:spcBef>
                <a:spcPts val="1067"/>
              </a:spcBef>
              <a:spcAft>
                <a:spcPts val="0"/>
              </a:spcAft>
              <a:buFont typeface="Arial" panose="020B0604020202020204" pitchFamily="34" charset="0"/>
              <a:buChar char="•"/>
            </a:pPr>
            <a:r>
              <a:rPr lang="en-US" sz="2000" b="0" i="0" u="none" strike="noStrike" cap="none" dirty="0">
                <a:solidFill>
                  <a:srgbClr val="000000"/>
                </a:solidFill>
                <a:latin typeface="Calibri"/>
                <a:ea typeface="Calibri"/>
                <a:cs typeface="Calibri"/>
                <a:sym typeface="Calibri"/>
              </a:rPr>
              <a:t>Improve </a:t>
            </a:r>
            <a:r>
              <a:rPr lang="en-US" sz="2000" b="1" i="0" u="none" strike="noStrike" cap="none" dirty="0">
                <a:solidFill>
                  <a:srgbClr val="00B0F0"/>
                </a:solidFill>
                <a:latin typeface="Calibri"/>
                <a:ea typeface="Calibri"/>
                <a:cs typeface="Calibri"/>
                <a:sym typeface="Calibri"/>
              </a:rPr>
              <a:t>science productivity </a:t>
            </a:r>
            <a:r>
              <a:rPr lang="en-US" sz="2000" b="0" i="0" u="none" strike="noStrike" cap="none" dirty="0">
                <a:solidFill>
                  <a:srgbClr val="000000"/>
                </a:solidFill>
                <a:latin typeface="Calibri"/>
                <a:ea typeface="Calibri"/>
                <a:cs typeface="Calibri"/>
                <a:sym typeface="Calibri"/>
              </a:rPr>
              <a:t>and </a:t>
            </a:r>
            <a:r>
              <a:rPr lang="en-US" sz="2000" b="1" i="0" u="none" strike="noStrike" cap="none" dirty="0">
                <a:solidFill>
                  <a:srgbClr val="00B0F0"/>
                </a:solidFill>
                <a:latin typeface="Calibri"/>
                <a:ea typeface="Calibri"/>
                <a:cs typeface="Calibri"/>
                <a:sym typeface="Calibri"/>
              </a:rPr>
              <a:t>code performance</a:t>
            </a:r>
            <a:endParaRPr lang="en-US" sz="2000" b="0" i="0" u="none" strike="noStrike" cap="none" dirty="0">
              <a:solidFill>
                <a:srgbClr val="000000"/>
              </a:solidFill>
              <a:latin typeface="Calibri"/>
              <a:ea typeface="Calibri"/>
              <a:cs typeface="Calibri"/>
              <a:sym typeface="Calibri"/>
            </a:endParaRPr>
          </a:p>
        </p:txBody>
      </p:sp>
      <p:sp>
        <p:nvSpPr>
          <p:cNvPr id="2" name="Google Shape;15;p13">
            <a:extLst>
              <a:ext uri="{FF2B5EF4-FFF2-40B4-BE49-F238E27FC236}">
                <a16:creationId xmlns:a16="http://schemas.microsoft.com/office/drawing/2014/main" id="{BC0FE4CD-AC38-3748-DB3D-D1B726CD9697}"/>
              </a:ext>
            </a:extLst>
          </p:cNvPr>
          <p:cNvSpPr/>
          <p:nvPr/>
        </p:nvSpPr>
        <p:spPr>
          <a:xfrm>
            <a:off x="0" y="0"/>
            <a:ext cx="12192000" cy="897571"/>
          </a:xfrm>
          <a:prstGeom prst="rect">
            <a:avLst/>
          </a:prstGeom>
          <a:blipFill rotWithShape="1">
            <a:blip r:embed="rId4">
              <a:alphaModFix/>
            </a:blip>
            <a:stretch>
              <a:fillRect b="-58466"/>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3" name="Google Shape;16;p13">
            <a:extLst>
              <a:ext uri="{FF2B5EF4-FFF2-40B4-BE49-F238E27FC236}">
                <a16:creationId xmlns:a16="http://schemas.microsoft.com/office/drawing/2014/main" id="{06386F01-A7B1-8C5A-2549-8E6E0B39FC7A}"/>
              </a:ext>
            </a:extLst>
          </p:cNvPr>
          <p:cNvPicPr preferRelativeResize="0"/>
          <p:nvPr/>
        </p:nvPicPr>
        <p:blipFill rotWithShape="1">
          <a:blip r:embed="rId5">
            <a:alphaModFix/>
          </a:blip>
          <a:srcRect/>
          <a:stretch/>
        </p:blipFill>
        <p:spPr>
          <a:xfrm>
            <a:off x="11134187" y="43121"/>
            <a:ext cx="1011069" cy="1158174"/>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312" name="Google Shape;312;p53"/>
          <p:cNvSpPr txBox="1"/>
          <p:nvPr/>
        </p:nvSpPr>
        <p:spPr>
          <a:xfrm>
            <a:off x="307266" y="-293886"/>
            <a:ext cx="10549297" cy="1470000"/>
          </a:xfrm>
          <a:prstGeom prst="rect">
            <a:avLst/>
          </a:prstGeom>
          <a:noFill/>
          <a:ln>
            <a:noFill/>
          </a:ln>
          <a:effectLst>
            <a:outerShdw blurRad="50800" dist="50800" dir="2700000" algn="tl" rotWithShape="0">
              <a:srgbClr val="000000">
                <a:alpha val="8431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300"/>
              <a:buFont typeface="Calibri"/>
              <a:buNone/>
            </a:pPr>
            <a:r>
              <a:rPr lang="en-US" sz="3300" b="1" i="0" u="none" strike="noStrike" cap="none" dirty="0">
                <a:solidFill>
                  <a:schemeClr val="lt1"/>
                </a:solidFill>
                <a:latin typeface="Calibri"/>
                <a:ea typeface="Calibri"/>
                <a:cs typeface="Calibri"/>
                <a:sym typeface="Calibri"/>
              </a:rPr>
              <a:t>Joint Effort for Data assimilation Integration (JEDI)</a:t>
            </a:r>
            <a:endParaRPr lang="en-US" sz="3300" b="0" i="0" u="none" strike="noStrike" cap="none" dirty="0">
              <a:solidFill>
                <a:schemeClr val="lt1"/>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B6025594-022B-9644-B712-A1451D21151C}"/>
              </a:ext>
            </a:extLst>
          </p:cNvPr>
          <p:cNvGrpSpPr/>
          <p:nvPr/>
        </p:nvGrpSpPr>
        <p:grpSpPr>
          <a:xfrm>
            <a:off x="104994" y="2885737"/>
            <a:ext cx="5730913" cy="3394176"/>
            <a:chOff x="10401" y="2139504"/>
            <a:chExt cx="5730913" cy="3394176"/>
          </a:xfrm>
        </p:grpSpPr>
        <p:grpSp>
          <p:nvGrpSpPr>
            <p:cNvPr id="7" name="Google Shape;533;p11">
              <a:extLst>
                <a:ext uri="{FF2B5EF4-FFF2-40B4-BE49-F238E27FC236}">
                  <a16:creationId xmlns:a16="http://schemas.microsoft.com/office/drawing/2014/main" id="{50AD430A-6580-6D4A-ABE3-2ABCC8FF9114}"/>
                </a:ext>
              </a:extLst>
            </p:cNvPr>
            <p:cNvGrpSpPr/>
            <p:nvPr/>
          </p:nvGrpSpPr>
          <p:grpSpPr>
            <a:xfrm>
              <a:off x="2959007" y="3899096"/>
              <a:ext cx="2092619" cy="1598902"/>
              <a:chOff x="4812145" y="3645100"/>
              <a:chExt cx="2092619" cy="1598902"/>
            </a:xfrm>
          </p:grpSpPr>
          <p:grpSp>
            <p:nvGrpSpPr>
              <p:cNvPr id="8" name="Google Shape;534;p11">
                <a:extLst>
                  <a:ext uri="{FF2B5EF4-FFF2-40B4-BE49-F238E27FC236}">
                    <a16:creationId xmlns:a16="http://schemas.microsoft.com/office/drawing/2014/main" id="{CBA2BC71-5927-554F-A6D6-AB963D3B9542}"/>
                  </a:ext>
                </a:extLst>
              </p:cNvPr>
              <p:cNvGrpSpPr/>
              <p:nvPr/>
            </p:nvGrpSpPr>
            <p:grpSpPr>
              <a:xfrm>
                <a:off x="4812145" y="3645100"/>
                <a:ext cx="2092619" cy="1598902"/>
                <a:chOff x="6416191" y="3717135"/>
                <a:chExt cx="2790159" cy="2131870"/>
              </a:xfrm>
            </p:grpSpPr>
            <p:sp>
              <p:nvSpPr>
                <p:cNvPr id="11" name="Google Shape;535;p11">
                  <a:extLst>
                    <a:ext uri="{FF2B5EF4-FFF2-40B4-BE49-F238E27FC236}">
                      <a16:creationId xmlns:a16="http://schemas.microsoft.com/office/drawing/2014/main" id="{523A9DF0-39EA-3B4E-965F-F230ACC8F968}"/>
                    </a:ext>
                  </a:extLst>
                </p:cNvPr>
                <p:cNvSpPr/>
                <p:nvPr/>
              </p:nvSpPr>
              <p:spPr>
                <a:xfrm>
                  <a:off x="6588404" y="5138591"/>
                  <a:ext cx="1255256" cy="710414"/>
                </a:xfrm>
                <a:prstGeom prst="ellipse">
                  <a:avLst/>
                </a:prstGeom>
                <a:solidFill>
                  <a:srgbClr val="52525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GEOS-FP</a:t>
                  </a:r>
                  <a:endParaRPr/>
                </a:p>
              </p:txBody>
            </p:sp>
            <p:sp>
              <p:nvSpPr>
                <p:cNvPr id="12" name="Google Shape;536;p11">
                  <a:extLst>
                    <a:ext uri="{FF2B5EF4-FFF2-40B4-BE49-F238E27FC236}">
                      <a16:creationId xmlns:a16="http://schemas.microsoft.com/office/drawing/2014/main" id="{9628587D-F3F7-C247-BE0D-BD5A6761BD2D}"/>
                    </a:ext>
                  </a:extLst>
                </p:cNvPr>
                <p:cNvSpPr/>
                <p:nvPr/>
              </p:nvSpPr>
              <p:spPr>
                <a:xfrm>
                  <a:off x="7213778" y="4732170"/>
                  <a:ext cx="1344706" cy="710413"/>
                </a:xfrm>
                <a:prstGeom prst="ellipse">
                  <a:avLst/>
                </a:prstGeom>
                <a:solidFill>
                  <a:srgbClr val="52525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GEOS-Chem</a:t>
                  </a:r>
                  <a:endParaRPr sz="1050">
                    <a:solidFill>
                      <a:schemeClr val="lt1"/>
                    </a:solidFill>
                    <a:latin typeface="Calibri"/>
                    <a:ea typeface="Calibri"/>
                    <a:cs typeface="Calibri"/>
                    <a:sym typeface="Calibri"/>
                  </a:endParaRPr>
                </a:p>
              </p:txBody>
            </p:sp>
            <p:cxnSp>
              <p:nvCxnSpPr>
                <p:cNvPr id="13" name="Google Shape;537;p11">
                  <a:extLst>
                    <a:ext uri="{FF2B5EF4-FFF2-40B4-BE49-F238E27FC236}">
                      <a16:creationId xmlns:a16="http://schemas.microsoft.com/office/drawing/2014/main" id="{07439912-F082-F64C-865B-10C5BE1DEE77}"/>
                    </a:ext>
                  </a:extLst>
                </p:cNvPr>
                <p:cNvCxnSpPr/>
                <p:nvPr/>
              </p:nvCxnSpPr>
              <p:spPr>
                <a:xfrm>
                  <a:off x="6416191" y="4389798"/>
                  <a:ext cx="546515" cy="748794"/>
                </a:xfrm>
                <a:prstGeom prst="straightConnector1">
                  <a:avLst/>
                </a:prstGeom>
                <a:noFill/>
                <a:ln w="9525" cap="flat" cmpd="sng">
                  <a:solidFill>
                    <a:srgbClr val="525252"/>
                  </a:solidFill>
                  <a:prstDash val="solid"/>
                  <a:miter lim="800000"/>
                  <a:headEnd type="none" w="sm" len="sm"/>
                  <a:tailEnd type="none" w="sm" len="sm"/>
                </a:ln>
              </p:spPr>
            </p:cxnSp>
            <p:cxnSp>
              <p:nvCxnSpPr>
                <p:cNvPr id="14" name="Google Shape;538;p11">
                  <a:extLst>
                    <a:ext uri="{FF2B5EF4-FFF2-40B4-BE49-F238E27FC236}">
                      <a16:creationId xmlns:a16="http://schemas.microsoft.com/office/drawing/2014/main" id="{22554B82-E281-2C48-83B7-4F6AF49C4A12}"/>
                    </a:ext>
                  </a:extLst>
                </p:cNvPr>
                <p:cNvCxnSpPr>
                  <a:endCxn id="12" idx="1"/>
                </p:cNvCxnSpPr>
                <p:nvPr/>
              </p:nvCxnSpPr>
              <p:spPr>
                <a:xfrm>
                  <a:off x="6555406" y="4204707"/>
                  <a:ext cx="855300" cy="631500"/>
                </a:xfrm>
                <a:prstGeom prst="straightConnector1">
                  <a:avLst/>
                </a:prstGeom>
                <a:noFill/>
                <a:ln w="9525" cap="flat" cmpd="sng">
                  <a:solidFill>
                    <a:srgbClr val="525252"/>
                  </a:solidFill>
                  <a:prstDash val="solid"/>
                  <a:miter lim="800000"/>
                  <a:headEnd type="none" w="sm" len="sm"/>
                  <a:tailEnd type="none" w="sm" len="sm"/>
                </a:ln>
              </p:spPr>
            </p:cxnSp>
            <p:cxnSp>
              <p:nvCxnSpPr>
                <p:cNvPr id="15" name="Google Shape;539;p11">
                  <a:extLst>
                    <a:ext uri="{FF2B5EF4-FFF2-40B4-BE49-F238E27FC236}">
                      <a16:creationId xmlns:a16="http://schemas.microsoft.com/office/drawing/2014/main" id="{2669B785-8FA1-C247-8387-1F6B48BE5586}"/>
                    </a:ext>
                  </a:extLst>
                </p:cNvPr>
                <p:cNvCxnSpPr>
                  <a:endCxn id="17" idx="2"/>
                </p:cNvCxnSpPr>
                <p:nvPr/>
              </p:nvCxnSpPr>
              <p:spPr>
                <a:xfrm>
                  <a:off x="6624967" y="3913042"/>
                  <a:ext cx="1014300" cy="159300"/>
                </a:xfrm>
                <a:prstGeom prst="straightConnector1">
                  <a:avLst/>
                </a:prstGeom>
                <a:noFill/>
                <a:ln w="9525" cap="flat" cmpd="sng">
                  <a:solidFill>
                    <a:srgbClr val="525252"/>
                  </a:solidFill>
                  <a:prstDash val="solid"/>
                  <a:miter lim="800000"/>
                  <a:headEnd type="none" w="sm" len="sm"/>
                  <a:tailEnd type="none" w="sm" len="sm"/>
                </a:ln>
              </p:spPr>
            </p:cxnSp>
            <p:sp>
              <p:nvSpPr>
                <p:cNvPr id="16" name="Google Shape;541;p11">
                  <a:extLst>
                    <a:ext uri="{FF2B5EF4-FFF2-40B4-BE49-F238E27FC236}">
                      <a16:creationId xmlns:a16="http://schemas.microsoft.com/office/drawing/2014/main" id="{10B5B307-9B4E-A14D-B708-196725E87197}"/>
                    </a:ext>
                  </a:extLst>
                </p:cNvPr>
                <p:cNvSpPr txBox="1"/>
                <p:nvPr/>
              </p:nvSpPr>
              <p:spPr>
                <a:xfrm>
                  <a:off x="8320125" y="5340212"/>
                  <a:ext cx="886225" cy="4514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525252"/>
                      </a:solidFill>
                      <a:latin typeface="Calibri"/>
                      <a:ea typeface="Calibri"/>
                      <a:cs typeface="Calibri"/>
                      <a:sym typeface="Calibri"/>
                    </a:rPr>
                    <a:t>NASA</a:t>
                  </a:r>
                  <a:endParaRPr/>
                </a:p>
              </p:txBody>
            </p:sp>
            <p:sp>
              <p:nvSpPr>
                <p:cNvPr id="17" name="Google Shape;540;p11">
                  <a:extLst>
                    <a:ext uri="{FF2B5EF4-FFF2-40B4-BE49-F238E27FC236}">
                      <a16:creationId xmlns:a16="http://schemas.microsoft.com/office/drawing/2014/main" id="{BB60E02C-1974-F04E-9DD0-A1170DD9C9AF}"/>
                    </a:ext>
                  </a:extLst>
                </p:cNvPr>
                <p:cNvSpPr/>
                <p:nvPr/>
              </p:nvSpPr>
              <p:spPr>
                <a:xfrm>
                  <a:off x="7639267" y="3717135"/>
                  <a:ext cx="1344706" cy="710413"/>
                </a:xfrm>
                <a:prstGeom prst="ellipse">
                  <a:avLst/>
                </a:prstGeom>
                <a:solidFill>
                  <a:srgbClr val="52525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MERRA</a:t>
                  </a:r>
                  <a:endParaRPr/>
                </a:p>
              </p:txBody>
            </p:sp>
          </p:grpSp>
          <p:sp>
            <p:nvSpPr>
              <p:cNvPr id="9" name="Google Shape;542;p11">
                <a:extLst>
                  <a:ext uri="{FF2B5EF4-FFF2-40B4-BE49-F238E27FC236}">
                    <a16:creationId xmlns:a16="http://schemas.microsoft.com/office/drawing/2014/main" id="{22F4D4F5-9C06-F446-9741-18E7DC948DAF}"/>
                  </a:ext>
                </a:extLst>
              </p:cNvPr>
              <p:cNvSpPr/>
              <p:nvPr/>
            </p:nvSpPr>
            <p:spPr>
              <a:xfrm>
                <a:off x="5792752" y="4043732"/>
                <a:ext cx="1109471" cy="532810"/>
              </a:xfrm>
              <a:prstGeom prst="ellipse">
                <a:avLst/>
              </a:prstGeom>
              <a:solidFill>
                <a:srgbClr val="52525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GOCART</a:t>
                </a:r>
                <a:endParaRPr/>
              </a:p>
            </p:txBody>
          </p:sp>
          <p:cxnSp>
            <p:nvCxnSpPr>
              <p:cNvPr id="10" name="Google Shape;543;p11">
                <a:extLst>
                  <a:ext uri="{FF2B5EF4-FFF2-40B4-BE49-F238E27FC236}">
                    <a16:creationId xmlns:a16="http://schemas.microsoft.com/office/drawing/2014/main" id="{AF11146B-CCAF-2949-94E8-F61590ADABF5}"/>
                  </a:ext>
                </a:extLst>
              </p:cNvPr>
              <p:cNvCxnSpPr>
                <a:endCxn id="9" idx="2"/>
              </p:cNvCxnSpPr>
              <p:nvPr/>
            </p:nvCxnSpPr>
            <p:spPr>
              <a:xfrm>
                <a:off x="4962952" y="3944437"/>
                <a:ext cx="829800" cy="365700"/>
              </a:xfrm>
              <a:prstGeom prst="straightConnector1">
                <a:avLst/>
              </a:prstGeom>
              <a:noFill/>
              <a:ln w="9525" cap="flat" cmpd="sng">
                <a:solidFill>
                  <a:srgbClr val="525252"/>
                </a:solidFill>
                <a:prstDash val="solid"/>
                <a:miter lim="800000"/>
                <a:headEnd type="none" w="sm" len="sm"/>
                <a:tailEnd type="none" w="sm" len="sm"/>
              </a:ln>
            </p:spPr>
          </p:cxnSp>
        </p:grpSp>
        <p:grpSp>
          <p:nvGrpSpPr>
            <p:cNvPr id="18" name="Google Shape;544;p11">
              <a:extLst>
                <a:ext uri="{FF2B5EF4-FFF2-40B4-BE49-F238E27FC236}">
                  <a16:creationId xmlns:a16="http://schemas.microsoft.com/office/drawing/2014/main" id="{6FFFAABC-D24E-2E43-8C24-E5A82FC9D7CD}"/>
                </a:ext>
              </a:extLst>
            </p:cNvPr>
            <p:cNvGrpSpPr/>
            <p:nvPr/>
          </p:nvGrpSpPr>
          <p:grpSpPr>
            <a:xfrm>
              <a:off x="237879" y="2729966"/>
              <a:ext cx="1880931" cy="2555417"/>
              <a:chOff x="2788023" y="2158293"/>
              <a:chExt cx="2507908" cy="3407222"/>
            </a:xfrm>
          </p:grpSpPr>
          <p:sp>
            <p:nvSpPr>
              <p:cNvPr id="19" name="Google Shape;545;p11">
                <a:extLst>
                  <a:ext uri="{FF2B5EF4-FFF2-40B4-BE49-F238E27FC236}">
                    <a16:creationId xmlns:a16="http://schemas.microsoft.com/office/drawing/2014/main" id="{2F1C65F0-DFF3-ED4C-866B-6FF5E441CE29}"/>
                  </a:ext>
                </a:extLst>
              </p:cNvPr>
              <p:cNvSpPr/>
              <p:nvPr/>
            </p:nvSpPr>
            <p:spPr>
              <a:xfrm>
                <a:off x="3514165" y="2158293"/>
                <a:ext cx="1057835" cy="71041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GFS</a:t>
                </a:r>
                <a:endParaRPr/>
              </a:p>
            </p:txBody>
          </p:sp>
          <p:sp>
            <p:nvSpPr>
              <p:cNvPr id="20" name="Google Shape;546;p11">
                <a:extLst>
                  <a:ext uri="{FF2B5EF4-FFF2-40B4-BE49-F238E27FC236}">
                    <a16:creationId xmlns:a16="http://schemas.microsoft.com/office/drawing/2014/main" id="{32C7E053-1B56-7F41-844B-22433CCDDA97}"/>
                  </a:ext>
                </a:extLst>
              </p:cNvPr>
              <p:cNvSpPr/>
              <p:nvPr/>
            </p:nvSpPr>
            <p:spPr>
              <a:xfrm>
                <a:off x="3074894" y="2631538"/>
                <a:ext cx="1057835" cy="71041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alibri"/>
                    <a:ea typeface="Calibri"/>
                    <a:cs typeface="Calibri"/>
                    <a:sym typeface="Calibri"/>
                  </a:rPr>
                  <a:t>RRFS</a:t>
                </a:r>
                <a:endParaRPr sz="1400" dirty="0"/>
              </a:p>
            </p:txBody>
          </p:sp>
          <p:sp>
            <p:nvSpPr>
              <p:cNvPr id="21" name="Google Shape;547;p11">
                <a:extLst>
                  <a:ext uri="{FF2B5EF4-FFF2-40B4-BE49-F238E27FC236}">
                    <a16:creationId xmlns:a16="http://schemas.microsoft.com/office/drawing/2014/main" id="{AAE8BF85-57FF-1B49-AFE9-D77BBF62E316}"/>
                  </a:ext>
                </a:extLst>
              </p:cNvPr>
              <p:cNvSpPr/>
              <p:nvPr/>
            </p:nvSpPr>
            <p:spPr>
              <a:xfrm>
                <a:off x="2949389" y="3259384"/>
                <a:ext cx="1057835" cy="71041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HAFS</a:t>
                </a:r>
                <a:endParaRPr/>
              </a:p>
            </p:txBody>
          </p:sp>
          <p:sp>
            <p:nvSpPr>
              <p:cNvPr id="22" name="Google Shape;548;p11">
                <a:extLst>
                  <a:ext uri="{FF2B5EF4-FFF2-40B4-BE49-F238E27FC236}">
                    <a16:creationId xmlns:a16="http://schemas.microsoft.com/office/drawing/2014/main" id="{5841834F-6CCB-7F44-A7BA-D647F413796F}"/>
                  </a:ext>
                </a:extLst>
              </p:cNvPr>
              <p:cNvSpPr/>
              <p:nvPr/>
            </p:nvSpPr>
            <p:spPr>
              <a:xfrm>
                <a:off x="2788023" y="3859306"/>
                <a:ext cx="1344706" cy="71041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MOM6</a:t>
                </a:r>
                <a:endParaRPr/>
              </a:p>
            </p:txBody>
          </p:sp>
          <p:sp>
            <p:nvSpPr>
              <p:cNvPr id="23" name="Google Shape;549;p11">
                <a:extLst>
                  <a:ext uri="{FF2B5EF4-FFF2-40B4-BE49-F238E27FC236}">
                    <a16:creationId xmlns:a16="http://schemas.microsoft.com/office/drawing/2014/main" id="{DC196C56-B1F7-7D48-B759-AB541DE948EC}"/>
                  </a:ext>
                </a:extLst>
              </p:cNvPr>
              <p:cNvSpPr/>
              <p:nvPr/>
            </p:nvSpPr>
            <p:spPr>
              <a:xfrm>
                <a:off x="3332661" y="4472347"/>
                <a:ext cx="1102659" cy="71041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CICE6</a:t>
                </a:r>
                <a:endParaRPr/>
              </a:p>
            </p:txBody>
          </p:sp>
          <p:sp>
            <p:nvSpPr>
              <p:cNvPr id="24" name="Google Shape;550;p11">
                <a:extLst>
                  <a:ext uri="{FF2B5EF4-FFF2-40B4-BE49-F238E27FC236}">
                    <a16:creationId xmlns:a16="http://schemas.microsoft.com/office/drawing/2014/main" id="{ACEFA7C7-D31D-9B4A-ADE5-3FD1092C6F3B}"/>
                  </a:ext>
                </a:extLst>
              </p:cNvPr>
              <p:cNvSpPr/>
              <p:nvPr/>
            </p:nvSpPr>
            <p:spPr>
              <a:xfrm>
                <a:off x="3964637" y="4855102"/>
                <a:ext cx="1201270" cy="71041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WW3</a:t>
                </a:r>
                <a:endParaRPr/>
              </a:p>
            </p:txBody>
          </p:sp>
          <p:cxnSp>
            <p:nvCxnSpPr>
              <p:cNvPr id="25" name="Google Shape;551;p11">
                <a:extLst>
                  <a:ext uri="{FF2B5EF4-FFF2-40B4-BE49-F238E27FC236}">
                    <a16:creationId xmlns:a16="http://schemas.microsoft.com/office/drawing/2014/main" id="{3376B358-6A61-6F40-92AD-6DA1F418B930}"/>
                  </a:ext>
                </a:extLst>
              </p:cNvPr>
              <p:cNvCxnSpPr>
                <a:endCxn id="19" idx="5"/>
              </p:cNvCxnSpPr>
              <p:nvPr/>
            </p:nvCxnSpPr>
            <p:spPr>
              <a:xfrm rot="10800000">
                <a:off x="4417083" y="2764668"/>
                <a:ext cx="708000" cy="657300"/>
              </a:xfrm>
              <a:prstGeom prst="straightConnector1">
                <a:avLst/>
              </a:prstGeom>
              <a:noFill/>
              <a:ln w="9525" cap="flat" cmpd="sng">
                <a:solidFill>
                  <a:schemeClr val="accent1"/>
                </a:solidFill>
                <a:prstDash val="solid"/>
                <a:miter lim="800000"/>
                <a:headEnd type="none" w="sm" len="sm"/>
                <a:tailEnd type="none" w="sm" len="sm"/>
              </a:ln>
            </p:spPr>
          </p:cxnSp>
          <p:cxnSp>
            <p:nvCxnSpPr>
              <p:cNvPr id="26" name="Google Shape;552;p11">
                <a:extLst>
                  <a:ext uri="{FF2B5EF4-FFF2-40B4-BE49-F238E27FC236}">
                    <a16:creationId xmlns:a16="http://schemas.microsoft.com/office/drawing/2014/main" id="{1271D186-3956-B042-BE75-6EA52CB4C420}"/>
                  </a:ext>
                </a:extLst>
              </p:cNvPr>
              <p:cNvCxnSpPr/>
              <p:nvPr/>
            </p:nvCxnSpPr>
            <p:spPr>
              <a:xfrm rot="10800000">
                <a:off x="4091719" y="3131379"/>
                <a:ext cx="901621" cy="401837"/>
              </a:xfrm>
              <a:prstGeom prst="straightConnector1">
                <a:avLst/>
              </a:prstGeom>
              <a:noFill/>
              <a:ln w="9525" cap="flat" cmpd="sng">
                <a:solidFill>
                  <a:schemeClr val="accent1"/>
                </a:solidFill>
                <a:prstDash val="solid"/>
                <a:miter lim="800000"/>
                <a:headEnd type="none" w="sm" len="sm"/>
                <a:tailEnd type="none" w="sm" len="sm"/>
              </a:ln>
            </p:spPr>
          </p:cxnSp>
          <p:cxnSp>
            <p:nvCxnSpPr>
              <p:cNvPr id="27" name="Google Shape;553;p11">
                <a:extLst>
                  <a:ext uri="{FF2B5EF4-FFF2-40B4-BE49-F238E27FC236}">
                    <a16:creationId xmlns:a16="http://schemas.microsoft.com/office/drawing/2014/main" id="{96BADBC2-877C-BF44-AD92-718F5876137D}"/>
                  </a:ext>
                </a:extLst>
              </p:cNvPr>
              <p:cNvCxnSpPr>
                <a:endCxn id="21" idx="6"/>
              </p:cNvCxnSpPr>
              <p:nvPr/>
            </p:nvCxnSpPr>
            <p:spPr>
              <a:xfrm rot="10800000">
                <a:off x="4007224" y="3614590"/>
                <a:ext cx="860700" cy="149700"/>
              </a:xfrm>
              <a:prstGeom prst="straightConnector1">
                <a:avLst/>
              </a:prstGeom>
              <a:noFill/>
              <a:ln w="9525" cap="flat" cmpd="sng">
                <a:solidFill>
                  <a:schemeClr val="accent1"/>
                </a:solidFill>
                <a:prstDash val="solid"/>
                <a:miter lim="800000"/>
                <a:headEnd type="none" w="sm" len="sm"/>
                <a:tailEnd type="none" w="sm" len="sm"/>
              </a:ln>
            </p:spPr>
          </p:cxnSp>
          <p:cxnSp>
            <p:nvCxnSpPr>
              <p:cNvPr id="28" name="Google Shape;554;p11">
                <a:extLst>
                  <a:ext uri="{FF2B5EF4-FFF2-40B4-BE49-F238E27FC236}">
                    <a16:creationId xmlns:a16="http://schemas.microsoft.com/office/drawing/2014/main" id="{A4E51EB6-1E39-5340-8439-D443A2846D5D}"/>
                  </a:ext>
                </a:extLst>
              </p:cNvPr>
              <p:cNvCxnSpPr>
                <a:endCxn id="22" idx="6"/>
              </p:cNvCxnSpPr>
              <p:nvPr/>
            </p:nvCxnSpPr>
            <p:spPr>
              <a:xfrm flipH="1">
                <a:off x="4132729" y="4063912"/>
                <a:ext cx="741900" cy="150600"/>
              </a:xfrm>
              <a:prstGeom prst="straightConnector1">
                <a:avLst/>
              </a:prstGeom>
              <a:noFill/>
              <a:ln w="9525" cap="flat" cmpd="sng">
                <a:solidFill>
                  <a:schemeClr val="accent1"/>
                </a:solidFill>
                <a:prstDash val="solid"/>
                <a:miter lim="800000"/>
                <a:headEnd type="none" w="sm" len="sm"/>
                <a:tailEnd type="none" w="sm" len="sm"/>
              </a:ln>
            </p:spPr>
          </p:cxnSp>
          <p:cxnSp>
            <p:nvCxnSpPr>
              <p:cNvPr id="29" name="Google Shape;555;p11">
                <a:extLst>
                  <a:ext uri="{FF2B5EF4-FFF2-40B4-BE49-F238E27FC236}">
                    <a16:creationId xmlns:a16="http://schemas.microsoft.com/office/drawing/2014/main" id="{8077A7DB-9DCC-5B41-8052-EC1F222ED2B2}"/>
                  </a:ext>
                </a:extLst>
              </p:cNvPr>
              <p:cNvCxnSpPr>
                <a:endCxn id="23" idx="7"/>
              </p:cNvCxnSpPr>
              <p:nvPr/>
            </p:nvCxnSpPr>
            <p:spPr>
              <a:xfrm flipH="1">
                <a:off x="4273839" y="4298284"/>
                <a:ext cx="755400" cy="278100"/>
              </a:xfrm>
              <a:prstGeom prst="straightConnector1">
                <a:avLst/>
              </a:prstGeom>
              <a:noFill/>
              <a:ln w="9525" cap="flat" cmpd="sng">
                <a:solidFill>
                  <a:schemeClr val="accent1"/>
                </a:solidFill>
                <a:prstDash val="solid"/>
                <a:miter lim="800000"/>
                <a:headEnd type="none" w="sm" len="sm"/>
                <a:tailEnd type="none" w="sm" len="sm"/>
              </a:ln>
            </p:spPr>
          </p:cxnSp>
          <p:cxnSp>
            <p:nvCxnSpPr>
              <p:cNvPr id="30" name="Google Shape;556;p11">
                <a:extLst>
                  <a:ext uri="{FF2B5EF4-FFF2-40B4-BE49-F238E27FC236}">
                    <a16:creationId xmlns:a16="http://schemas.microsoft.com/office/drawing/2014/main" id="{95C70E00-4CD3-624F-B05F-2014CC9228D4}"/>
                  </a:ext>
                </a:extLst>
              </p:cNvPr>
              <p:cNvCxnSpPr/>
              <p:nvPr/>
            </p:nvCxnSpPr>
            <p:spPr>
              <a:xfrm flipH="1">
                <a:off x="4825516" y="4526473"/>
                <a:ext cx="470415" cy="503573"/>
              </a:xfrm>
              <a:prstGeom prst="straightConnector1">
                <a:avLst/>
              </a:prstGeom>
              <a:noFill/>
              <a:ln w="9525" cap="flat" cmpd="sng">
                <a:solidFill>
                  <a:schemeClr val="accent1"/>
                </a:solidFill>
                <a:prstDash val="solid"/>
                <a:miter lim="800000"/>
                <a:headEnd type="none" w="sm" len="sm"/>
                <a:tailEnd type="none" w="sm" len="sm"/>
              </a:ln>
            </p:spPr>
          </p:cxnSp>
        </p:grpSp>
        <p:grpSp>
          <p:nvGrpSpPr>
            <p:cNvPr id="31" name="Google Shape;557;p11">
              <a:extLst>
                <a:ext uri="{FF2B5EF4-FFF2-40B4-BE49-F238E27FC236}">
                  <a16:creationId xmlns:a16="http://schemas.microsoft.com/office/drawing/2014/main" id="{C0B4AA42-00C2-A244-8B5C-C93FCC95CC54}"/>
                </a:ext>
              </a:extLst>
            </p:cNvPr>
            <p:cNvGrpSpPr/>
            <p:nvPr/>
          </p:nvGrpSpPr>
          <p:grpSpPr>
            <a:xfrm>
              <a:off x="10401" y="4543534"/>
              <a:ext cx="3293453" cy="990146"/>
              <a:chOff x="2484720" y="4576385"/>
              <a:chExt cx="4391270" cy="1320195"/>
            </a:xfrm>
          </p:grpSpPr>
          <p:cxnSp>
            <p:nvCxnSpPr>
              <p:cNvPr id="32" name="Google Shape;558;p11">
                <a:extLst>
                  <a:ext uri="{FF2B5EF4-FFF2-40B4-BE49-F238E27FC236}">
                    <a16:creationId xmlns:a16="http://schemas.microsoft.com/office/drawing/2014/main" id="{CE0A61EA-D1EC-A948-B457-85F2CF85407C}"/>
                  </a:ext>
                </a:extLst>
              </p:cNvPr>
              <p:cNvCxnSpPr/>
              <p:nvPr/>
            </p:nvCxnSpPr>
            <p:spPr>
              <a:xfrm flipH="1">
                <a:off x="5455094" y="4607859"/>
                <a:ext cx="128481" cy="664639"/>
              </a:xfrm>
              <a:prstGeom prst="straightConnector1">
                <a:avLst/>
              </a:prstGeom>
              <a:noFill/>
              <a:ln w="9525" cap="flat" cmpd="sng">
                <a:solidFill>
                  <a:schemeClr val="accent1"/>
                </a:solidFill>
                <a:prstDash val="solid"/>
                <a:miter lim="800000"/>
                <a:headEnd type="none" w="sm" len="sm"/>
                <a:tailEnd type="none" w="sm" len="sm"/>
              </a:ln>
            </p:spPr>
          </p:cxnSp>
          <p:cxnSp>
            <p:nvCxnSpPr>
              <p:cNvPr id="33" name="Google Shape;559;p11">
                <a:extLst>
                  <a:ext uri="{FF2B5EF4-FFF2-40B4-BE49-F238E27FC236}">
                    <a16:creationId xmlns:a16="http://schemas.microsoft.com/office/drawing/2014/main" id="{48344928-F3B8-5F4B-95D6-B421CB9B9EB2}"/>
                  </a:ext>
                </a:extLst>
              </p:cNvPr>
              <p:cNvCxnSpPr/>
              <p:nvPr/>
            </p:nvCxnSpPr>
            <p:spPr>
              <a:xfrm>
                <a:off x="6052999" y="4576385"/>
                <a:ext cx="173374" cy="696113"/>
              </a:xfrm>
              <a:prstGeom prst="straightConnector1">
                <a:avLst/>
              </a:prstGeom>
              <a:noFill/>
              <a:ln w="9525" cap="flat" cmpd="sng">
                <a:solidFill>
                  <a:schemeClr val="accent1"/>
                </a:solidFill>
                <a:prstDash val="solid"/>
                <a:miter lim="800000"/>
                <a:headEnd type="none" w="sm" len="sm"/>
                <a:tailEnd type="none" w="sm" len="sm"/>
              </a:ln>
            </p:spPr>
          </p:cxnSp>
          <p:sp>
            <p:nvSpPr>
              <p:cNvPr id="34" name="Google Shape;560;p11">
                <a:extLst>
                  <a:ext uri="{FF2B5EF4-FFF2-40B4-BE49-F238E27FC236}">
                    <a16:creationId xmlns:a16="http://schemas.microsoft.com/office/drawing/2014/main" id="{C540AFC7-93B6-684E-AA23-F14A4111C21F}"/>
                  </a:ext>
                </a:extLst>
              </p:cNvPr>
              <p:cNvSpPr/>
              <p:nvPr/>
            </p:nvSpPr>
            <p:spPr>
              <a:xfrm>
                <a:off x="4742327" y="5181192"/>
                <a:ext cx="1120588" cy="71041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NWM</a:t>
                </a:r>
                <a:endParaRPr/>
              </a:p>
            </p:txBody>
          </p:sp>
          <p:sp>
            <p:nvSpPr>
              <p:cNvPr id="35" name="Google Shape;561;p11">
                <a:extLst>
                  <a:ext uri="{FF2B5EF4-FFF2-40B4-BE49-F238E27FC236}">
                    <a16:creationId xmlns:a16="http://schemas.microsoft.com/office/drawing/2014/main" id="{A7B4B12D-AF0A-3745-993F-6BC91AF4F980}"/>
                  </a:ext>
                </a:extLst>
              </p:cNvPr>
              <p:cNvSpPr/>
              <p:nvPr/>
            </p:nvSpPr>
            <p:spPr>
              <a:xfrm>
                <a:off x="5701614" y="5186167"/>
                <a:ext cx="1174376" cy="71041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RTMA</a:t>
                </a:r>
                <a:endParaRPr/>
              </a:p>
            </p:txBody>
          </p:sp>
          <p:sp>
            <p:nvSpPr>
              <p:cNvPr id="36" name="Google Shape;562;p11">
                <a:extLst>
                  <a:ext uri="{FF2B5EF4-FFF2-40B4-BE49-F238E27FC236}">
                    <a16:creationId xmlns:a16="http://schemas.microsoft.com/office/drawing/2014/main" id="{727CD929-FF74-5D47-8E58-8780BBF5A38C}"/>
                  </a:ext>
                </a:extLst>
              </p:cNvPr>
              <p:cNvSpPr txBox="1"/>
              <p:nvPr/>
            </p:nvSpPr>
            <p:spPr>
              <a:xfrm>
                <a:off x="2484720" y="4905609"/>
                <a:ext cx="941369" cy="4514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1"/>
                    </a:solidFill>
                    <a:latin typeface="Calibri"/>
                    <a:ea typeface="Calibri"/>
                    <a:cs typeface="Calibri"/>
                    <a:sym typeface="Calibri"/>
                  </a:rPr>
                  <a:t>NOAA</a:t>
                </a:r>
                <a:endParaRPr/>
              </a:p>
            </p:txBody>
          </p:sp>
        </p:grpSp>
        <p:grpSp>
          <p:nvGrpSpPr>
            <p:cNvPr id="37" name="Google Shape;563;p11">
              <a:extLst>
                <a:ext uri="{FF2B5EF4-FFF2-40B4-BE49-F238E27FC236}">
                  <a16:creationId xmlns:a16="http://schemas.microsoft.com/office/drawing/2014/main" id="{CB606F85-032F-324A-BC2E-94452102DD34}"/>
                </a:ext>
              </a:extLst>
            </p:cNvPr>
            <p:cNvGrpSpPr/>
            <p:nvPr/>
          </p:nvGrpSpPr>
          <p:grpSpPr>
            <a:xfrm>
              <a:off x="3109820" y="3394915"/>
              <a:ext cx="2590838" cy="723209"/>
              <a:chOff x="5899098" y="2991884"/>
              <a:chExt cx="3614569" cy="964278"/>
            </a:xfrm>
          </p:grpSpPr>
          <p:sp>
            <p:nvSpPr>
              <p:cNvPr id="38" name="Google Shape;564;p11">
                <a:extLst>
                  <a:ext uri="{FF2B5EF4-FFF2-40B4-BE49-F238E27FC236}">
                    <a16:creationId xmlns:a16="http://schemas.microsoft.com/office/drawing/2014/main" id="{413C89E8-1A5A-054E-8BE9-7BAEEAEEB35C}"/>
                  </a:ext>
                </a:extLst>
              </p:cNvPr>
              <p:cNvSpPr/>
              <p:nvPr/>
            </p:nvSpPr>
            <p:spPr>
              <a:xfrm>
                <a:off x="7218798" y="3245749"/>
                <a:ext cx="1635178" cy="710413"/>
              </a:xfrm>
              <a:prstGeom prst="ellipse">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NEPTUNE</a:t>
                </a:r>
                <a:endParaRPr/>
              </a:p>
            </p:txBody>
          </p:sp>
          <p:cxnSp>
            <p:nvCxnSpPr>
              <p:cNvPr id="39" name="Google Shape;565;p11">
                <a:extLst>
                  <a:ext uri="{FF2B5EF4-FFF2-40B4-BE49-F238E27FC236}">
                    <a16:creationId xmlns:a16="http://schemas.microsoft.com/office/drawing/2014/main" id="{B125B5EC-7C79-3F49-A605-64C5E93E5910}"/>
                  </a:ext>
                </a:extLst>
              </p:cNvPr>
              <p:cNvCxnSpPr>
                <a:endCxn id="38" idx="2"/>
              </p:cNvCxnSpPr>
              <p:nvPr/>
            </p:nvCxnSpPr>
            <p:spPr>
              <a:xfrm rot="10800000" flipH="1">
                <a:off x="5899098" y="3600956"/>
                <a:ext cx="1319700" cy="110400"/>
              </a:xfrm>
              <a:prstGeom prst="straightConnector1">
                <a:avLst/>
              </a:prstGeom>
              <a:noFill/>
              <a:ln w="9525" cap="flat" cmpd="sng">
                <a:solidFill>
                  <a:srgbClr val="FFC000"/>
                </a:solidFill>
                <a:prstDash val="solid"/>
                <a:miter lim="800000"/>
                <a:headEnd type="none" w="sm" len="sm"/>
                <a:tailEnd type="none" w="sm" len="sm"/>
              </a:ln>
            </p:spPr>
          </p:cxnSp>
          <p:sp>
            <p:nvSpPr>
              <p:cNvPr id="40" name="Google Shape;566;p11">
                <a:extLst>
                  <a:ext uri="{FF2B5EF4-FFF2-40B4-BE49-F238E27FC236}">
                    <a16:creationId xmlns:a16="http://schemas.microsoft.com/office/drawing/2014/main" id="{AD01FE1D-4AD6-1D4C-8C8E-59B95BE060D5}"/>
                  </a:ext>
                </a:extLst>
              </p:cNvPr>
              <p:cNvSpPr txBox="1"/>
              <p:nvPr/>
            </p:nvSpPr>
            <p:spPr>
              <a:xfrm>
                <a:off x="8656406" y="2991884"/>
                <a:ext cx="857260" cy="4514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C000"/>
                    </a:solidFill>
                    <a:latin typeface="Calibri"/>
                    <a:ea typeface="Calibri"/>
                    <a:cs typeface="Calibri"/>
                    <a:sym typeface="Calibri"/>
                  </a:rPr>
                  <a:t>Navy</a:t>
                </a:r>
                <a:endParaRPr/>
              </a:p>
            </p:txBody>
          </p:sp>
        </p:grpSp>
        <p:grpSp>
          <p:nvGrpSpPr>
            <p:cNvPr id="41" name="Google Shape;567;p11">
              <a:extLst>
                <a:ext uri="{FF2B5EF4-FFF2-40B4-BE49-F238E27FC236}">
                  <a16:creationId xmlns:a16="http://schemas.microsoft.com/office/drawing/2014/main" id="{C2B02694-BFDE-454B-ADB4-9CA5ACBD3068}"/>
                </a:ext>
              </a:extLst>
            </p:cNvPr>
            <p:cNvGrpSpPr/>
            <p:nvPr/>
          </p:nvGrpSpPr>
          <p:grpSpPr>
            <a:xfrm>
              <a:off x="3088166" y="2796363"/>
              <a:ext cx="2653148" cy="999120"/>
              <a:chOff x="7119181" y="2181195"/>
              <a:chExt cx="3537506" cy="1332160"/>
            </a:xfrm>
          </p:grpSpPr>
          <p:sp>
            <p:nvSpPr>
              <p:cNvPr id="42" name="Google Shape;568;p11">
                <a:extLst>
                  <a:ext uri="{FF2B5EF4-FFF2-40B4-BE49-F238E27FC236}">
                    <a16:creationId xmlns:a16="http://schemas.microsoft.com/office/drawing/2014/main" id="{61D904CB-7187-DD41-845D-6C2F3F7E1DFE}"/>
                  </a:ext>
                </a:extLst>
              </p:cNvPr>
              <p:cNvSpPr/>
              <p:nvPr/>
            </p:nvSpPr>
            <p:spPr>
              <a:xfrm>
                <a:off x="8302046" y="2802942"/>
                <a:ext cx="1057834" cy="710413"/>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LFRic</a:t>
                </a:r>
                <a:endParaRPr sz="1050">
                  <a:solidFill>
                    <a:schemeClr val="lt1"/>
                  </a:solidFill>
                  <a:latin typeface="Calibri"/>
                  <a:ea typeface="Calibri"/>
                  <a:cs typeface="Calibri"/>
                  <a:sym typeface="Calibri"/>
                </a:endParaRPr>
              </a:p>
            </p:txBody>
          </p:sp>
          <p:cxnSp>
            <p:nvCxnSpPr>
              <p:cNvPr id="43" name="Google Shape;569;p11">
                <a:extLst>
                  <a:ext uri="{FF2B5EF4-FFF2-40B4-BE49-F238E27FC236}">
                    <a16:creationId xmlns:a16="http://schemas.microsoft.com/office/drawing/2014/main" id="{23746F88-EA6F-6E47-9DDD-51FB3E907AF2}"/>
                  </a:ext>
                </a:extLst>
              </p:cNvPr>
              <p:cNvCxnSpPr>
                <a:cxnSpLocks/>
              </p:cNvCxnSpPr>
              <p:nvPr/>
            </p:nvCxnSpPr>
            <p:spPr>
              <a:xfrm flipV="1">
                <a:off x="7119181" y="2768116"/>
                <a:ext cx="1351705" cy="536209"/>
              </a:xfrm>
              <a:prstGeom prst="straightConnector1">
                <a:avLst/>
              </a:prstGeom>
              <a:noFill/>
              <a:ln w="9525" cap="flat" cmpd="sng">
                <a:solidFill>
                  <a:schemeClr val="accent6"/>
                </a:solidFill>
                <a:prstDash val="solid"/>
                <a:miter lim="800000"/>
                <a:headEnd type="none" w="sm" len="sm"/>
                <a:tailEnd type="none" w="sm" len="sm"/>
              </a:ln>
            </p:spPr>
          </p:cxnSp>
          <p:sp>
            <p:nvSpPr>
              <p:cNvPr id="44" name="Google Shape;571;p11">
                <a:extLst>
                  <a:ext uri="{FF2B5EF4-FFF2-40B4-BE49-F238E27FC236}">
                    <a16:creationId xmlns:a16="http://schemas.microsoft.com/office/drawing/2014/main" id="{9F9F3BED-21DB-964C-ADD2-06E8BE7FAC5F}"/>
                  </a:ext>
                </a:extLst>
              </p:cNvPr>
              <p:cNvSpPr txBox="1"/>
              <p:nvPr/>
            </p:nvSpPr>
            <p:spPr>
              <a:xfrm>
                <a:off x="9200477" y="2181195"/>
                <a:ext cx="1456210" cy="7796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accent6"/>
                    </a:solidFill>
                    <a:latin typeface="Calibri"/>
                    <a:ea typeface="Calibri"/>
                    <a:cs typeface="Calibri"/>
                    <a:sym typeface="Calibri"/>
                  </a:rPr>
                  <a:t>Air Force </a:t>
                </a:r>
                <a:br>
                  <a:rPr lang="en-US" sz="1600" b="1" dirty="0">
                    <a:solidFill>
                      <a:schemeClr val="accent6"/>
                    </a:solidFill>
                    <a:latin typeface="Calibri"/>
                    <a:ea typeface="Calibri"/>
                    <a:cs typeface="Calibri"/>
                    <a:sym typeface="Calibri"/>
                  </a:rPr>
                </a:br>
                <a:r>
                  <a:rPr lang="en-US" sz="1600" b="1" dirty="0">
                    <a:solidFill>
                      <a:schemeClr val="accent6"/>
                    </a:solidFill>
                    <a:latin typeface="Calibri"/>
                    <a:ea typeface="Calibri"/>
                    <a:cs typeface="Calibri"/>
                    <a:sym typeface="Calibri"/>
                  </a:rPr>
                  <a:t>Met Office</a:t>
                </a:r>
                <a:endParaRPr dirty="0"/>
              </a:p>
            </p:txBody>
          </p:sp>
        </p:grpSp>
        <p:sp>
          <p:nvSpPr>
            <p:cNvPr id="45" name="Google Shape;570;p11">
              <a:extLst>
                <a:ext uri="{FF2B5EF4-FFF2-40B4-BE49-F238E27FC236}">
                  <a16:creationId xmlns:a16="http://schemas.microsoft.com/office/drawing/2014/main" id="{E75EACA2-B3C7-6349-8253-FB49AEBB4BBC}"/>
                </a:ext>
              </a:extLst>
            </p:cNvPr>
            <p:cNvSpPr/>
            <p:nvPr/>
          </p:nvSpPr>
          <p:spPr>
            <a:xfrm>
              <a:off x="3827481" y="2906225"/>
              <a:ext cx="793376" cy="532810"/>
            </a:xfrm>
            <a:prstGeom prst="ellipse">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UM</a:t>
              </a:r>
              <a:endParaRPr/>
            </a:p>
          </p:txBody>
        </p:sp>
        <p:grpSp>
          <p:nvGrpSpPr>
            <p:cNvPr id="46" name="Google Shape;572;p11">
              <a:extLst>
                <a:ext uri="{FF2B5EF4-FFF2-40B4-BE49-F238E27FC236}">
                  <a16:creationId xmlns:a16="http://schemas.microsoft.com/office/drawing/2014/main" id="{10DB4E6D-314C-7C46-9C31-92E668CE8DF4}"/>
                </a:ext>
              </a:extLst>
            </p:cNvPr>
            <p:cNvGrpSpPr/>
            <p:nvPr/>
          </p:nvGrpSpPr>
          <p:grpSpPr>
            <a:xfrm>
              <a:off x="1313644" y="2139504"/>
              <a:ext cx="2828822" cy="1464548"/>
              <a:chOff x="4222377" y="1371011"/>
              <a:chExt cx="3771762" cy="1952729"/>
            </a:xfrm>
          </p:grpSpPr>
          <p:cxnSp>
            <p:nvCxnSpPr>
              <p:cNvPr id="47" name="Google Shape;573;p11">
                <a:extLst>
                  <a:ext uri="{FF2B5EF4-FFF2-40B4-BE49-F238E27FC236}">
                    <a16:creationId xmlns:a16="http://schemas.microsoft.com/office/drawing/2014/main" id="{BE9CD389-CA93-4E40-9B85-FE976BFBB049}"/>
                  </a:ext>
                </a:extLst>
              </p:cNvPr>
              <p:cNvCxnSpPr>
                <a:endCxn id="51" idx="3"/>
              </p:cNvCxnSpPr>
              <p:nvPr/>
            </p:nvCxnSpPr>
            <p:spPr>
              <a:xfrm rot="10800000" flipH="1">
                <a:off x="6213995" y="2766040"/>
                <a:ext cx="770100" cy="557700"/>
              </a:xfrm>
              <a:prstGeom prst="straightConnector1">
                <a:avLst/>
              </a:prstGeom>
              <a:noFill/>
              <a:ln w="9525" cap="flat" cmpd="sng">
                <a:solidFill>
                  <a:srgbClr val="7030A0"/>
                </a:solidFill>
                <a:prstDash val="solid"/>
                <a:miter lim="800000"/>
                <a:headEnd type="none" w="sm" len="sm"/>
                <a:tailEnd type="none" w="sm" len="sm"/>
              </a:ln>
            </p:spPr>
          </p:cxnSp>
          <p:sp>
            <p:nvSpPr>
              <p:cNvPr id="48" name="Google Shape;575;p11">
                <a:extLst>
                  <a:ext uri="{FF2B5EF4-FFF2-40B4-BE49-F238E27FC236}">
                    <a16:creationId xmlns:a16="http://schemas.microsoft.com/office/drawing/2014/main" id="{D82F915C-9511-7646-A318-69BC68E7665E}"/>
                  </a:ext>
                </a:extLst>
              </p:cNvPr>
              <p:cNvSpPr/>
              <p:nvPr/>
            </p:nvSpPr>
            <p:spPr>
              <a:xfrm>
                <a:off x="4222377" y="1891236"/>
                <a:ext cx="1057835" cy="710413"/>
              </a:xfrm>
              <a:prstGeom prst="ellipse">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WRF</a:t>
                </a:r>
                <a:endParaRPr/>
              </a:p>
            </p:txBody>
          </p:sp>
          <p:sp>
            <p:nvSpPr>
              <p:cNvPr id="49" name="Google Shape;576;p11">
                <a:extLst>
                  <a:ext uri="{FF2B5EF4-FFF2-40B4-BE49-F238E27FC236}">
                    <a16:creationId xmlns:a16="http://schemas.microsoft.com/office/drawing/2014/main" id="{236D9ACF-D379-BE41-875F-E91519E7F2AA}"/>
                  </a:ext>
                </a:extLst>
              </p:cNvPr>
              <p:cNvSpPr/>
              <p:nvPr/>
            </p:nvSpPr>
            <p:spPr>
              <a:xfrm>
                <a:off x="5018050" y="1811803"/>
                <a:ext cx="1120587" cy="710413"/>
              </a:xfrm>
              <a:prstGeom prst="ellipse">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MPAS</a:t>
                </a:r>
                <a:endParaRPr/>
              </a:p>
            </p:txBody>
          </p:sp>
          <p:sp>
            <p:nvSpPr>
              <p:cNvPr id="50" name="Google Shape;577;p11">
                <a:extLst>
                  <a:ext uri="{FF2B5EF4-FFF2-40B4-BE49-F238E27FC236}">
                    <a16:creationId xmlns:a16="http://schemas.microsoft.com/office/drawing/2014/main" id="{681B3BD9-464E-1A46-BCDB-7D4E786D6518}"/>
                  </a:ext>
                </a:extLst>
              </p:cNvPr>
              <p:cNvSpPr/>
              <p:nvPr/>
            </p:nvSpPr>
            <p:spPr>
              <a:xfrm>
                <a:off x="5963764" y="1865900"/>
                <a:ext cx="1183340" cy="710413"/>
              </a:xfrm>
              <a:prstGeom prst="ellipse">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alibri"/>
                    <a:ea typeface="Calibri"/>
                    <a:cs typeface="Calibri"/>
                    <a:sym typeface="Calibri"/>
                  </a:rPr>
                  <a:t>ROMS</a:t>
                </a:r>
                <a:endParaRPr/>
              </a:p>
            </p:txBody>
          </p:sp>
          <p:sp>
            <p:nvSpPr>
              <p:cNvPr id="51" name="Google Shape;574;p11">
                <a:extLst>
                  <a:ext uri="{FF2B5EF4-FFF2-40B4-BE49-F238E27FC236}">
                    <a16:creationId xmlns:a16="http://schemas.microsoft.com/office/drawing/2014/main" id="{0A4F7920-53CD-0D44-B35E-DC0B1201C7F4}"/>
                  </a:ext>
                </a:extLst>
              </p:cNvPr>
              <p:cNvSpPr/>
              <p:nvPr/>
            </p:nvSpPr>
            <p:spPr>
              <a:xfrm>
                <a:off x="6810799" y="2159665"/>
                <a:ext cx="1183340" cy="710413"/>
              </a:xfrm>
              <a:prstGeom prst="ellipse">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Calibri"/>
                    <a:ea typeface="Calibri"/>
                    <a:cs typeface="Calibri"/>
                    <a:sym typeface="Calibri"/>
                  </a:rPr>
                  <a:t>MIT GCM</a:t>
                </a:r>
                <a:endParaRPr dirty="0"/>
              </a:p>
            </p:txBody>
          </p:sp>
          <p:cxnSp>
            <p:nvCxnSpPr>
              <p:cNvPr id="52" name="Google Shape;578;p11">
                <a:extLst>
                  <a:ext uri="{FF2B5EF4-FFF2-40B4-BE49-F238E27FC236}">
                    <a16:creationId xmlns:a16="http://schemas.microsoft.com/office/drawing/2014/main" id="{E81734B8-0B4E-6C4D-A04C-33296EA58712}"/>
                  </a:ext>
                </a:extLst>
              </p:cNvPr>
              <p:cNvCxnSpPr/>
              <p:nvPr/>
            </p:nvCxnSpPr>
            <p:spPr>
              <a:xfrm rot="10800000" flipH="1">
                <a:off x="6052999" y="2535530"/>
                <a:ext cx="342071" cy="723854"/>
              </a:xfrm>
              <a:prstGeom prst="straightConnector1">
                <a:avLst/>
              </a:prstGeom>
              <a:noFill/>
              <a:ln w="9525" cap="flat" cmpd="sng">
                <a:solidFill>
                  <a:srgbClr val="7030A0"/>
                </a:solidFill>
                <a:prstDash val="solid"/>
                <a:miter lim="800000"/>
                <a:headEnd type="none" w="sm" len="sm"/>
                <a:tailEnd type="none" w="sm" len="sm"/>
              </a:ln>
            </p:spPr>
          </p:cxnSp>
          <p:cxnSp>
            <p:nvCxnSpPr>
              <p:cNvPr id="53" name="Google Shape;579;p11">
                <a:extLst>
                  <a:ext uri="{FF2B5EF4-FFF2-40B4-BE49-F238E27FC236}">
                    <a16:creationId xmlns:a16="http://schemas.microsoft.com/office/drawing/2014/main" id="{7EF478A4-BBBB-7A46-9595-7C812DE619BE}"/>
                  </a:ext>
                </a:extLst>
              </p:cNvPr>
              <p:cNvCxnSpPr/>
              <p:nvPr/>
            </p:nvCxnSpPr>
            <p:spPr>
              <a:xfrm rot="10800000">
                <a:off x="5623610" y="2532475"/>
                <a:ext cx="56860" cy="710934"/>
              </a:xfrm>
              <a:prstGeom prst="straightConnector1">
                <a:avLst/>
              </a:prstGeom>
              <a:noFill/>
              <a:ln w="9525" cap="flat" cmpd="sng">
                <a:solidFill>
                  <a:srgbClr val="7030A0"/>
                </a:solidFill>
                <a:prstDash val="solid"/>
                <a:miter lim="800000"/>
                <a:headEnd type="none" w="sm" len="sm"/>
                <a:tailEnd type="none" w="sm" len="sm"/>
              </a:ln>
            </p:spPr>
          </p:cxnSp>
          <p:cxnSp>
            <p:nvCxnSpPr>
              <p:cNvPr id="54" name="Google Shape;580;p11">
                <a:extLst>
                  <a:ext uri="{FF2B5EF4-FFF2-40B4-BE49-F238E27FC236}">
                    <a16:creationId xmlns:a16="http://schemas.microsoft.com/office/drawing/2014/main" id="{EA010FC9-F0D1-C54E-B970-46B2CF190FDC}"/>
                  </a:ext>
                </a:extLst>
              </p:cNvPr>
              <p:cNvCxnSpPr/>
              <p:nvPr/>
            </p:nvCxnSpPr>
            <p:spPr>
              <a:xfrm rot="10800000">
                <a:off x="4976060" y="2578058"/>
                <a:ext cx="474459" cy="677782"/>
              </a:xfrm>
              <a:prstGeom prst="straightConnector1">
                <a:avLst/>
              </a:prstGeom>
              <a:noFill/>
              <a:ln w="9525" cap="flat" cmpd="sng">
                <a:solidFill>
                  <a:srgbClr val="7030A0"/>
                </a:solidFill>
                <a:prstDash val="solid"/>
                <a:miter lim="800000"/>
                <a:headEnd type="none" w="sm" len="sm"/>
                <a:tailEnd type="none" w="sm" len="sm"/>
              </a:ln>
            </p:spPr>
          </p:cxnSp>
          <p:sp>
            <p:nvSpPr>
              <p:cNvPr id="55" name="Google Shape;581;p11">
                <a:extLst>
                  <a:ext uri="{FF2B5EF4-FFF2-40B4-BE49-F238E27FC236}">
                    <a16:creationId xmlns:a16="http://schemas.microsoft.com/office/drawing/2014/main" id="{12F2A315-32CD-C746-8D2C-5940D249825B}"/>
                  </a:ext>
                </a:extLst>
              </p:cNvPr>
              <p:cNvSpPr txBox="1"/>
              <p:nvPr/>
            </p:nvSpPr>
            <p:spPr>
              <a:xfrm>
                <a:off x="5883085" y="1371011"/>
                <a:ext cx="1569233" cy="4514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7030A0"/>
                    </a:solidFill>
                    <a:latin typeface="Calibri"/>
                    <a:ea typeface="Calibri"/>
                    <a:cs typeface="Calibri"/>
                    <a:sym typeface="Calibri"/>
                  </a:rPr>
                  <a:t>Community</a:t>
                </a:r>
                <a:endParaRPr/>
              </a:p>
            </p:txBody>
          </p:sp>
        </p:grpSp>
        <p:cxnSp>
          <p:nvCxnSpPr>
            <p:cNvPr id="56" name="Google Shape;582;p11">
              <a:extLst>
                <a:ext uri="{FF2B5EF4-FFF2-40B4-BE49-F238E27FC236}">
                  <a16:creationId xmlns:a16="http://schemas.microsoft.com/office/drawing/2014/main" id="{AF4452AC-5591-FC4B-84BC-B39F1D3D70A2}"/>
                </a:ext>
              </a:extLst>
            </p:cNvPr>
            <p:cNvCxnSpPr>
              <a:cxnSpLocks/>
              <a:endCxn id="42" idx="2"/>
            </p:cNvCxnSpPr>
            <p:nvPr/>
          </p:nvCxnSpPr>
          <p:spPr>
            <a:xfrm rot="10800000" flipH="1">
              <a:off x="3081923" y="3529083"/>
              <a:ext cx="893400" cy="262200"/>
            </a:xfrm>
            <a:prstGeom prst="straightConnector1">
              <a:avLst/>
            </a:prstGeom>
            <a:noFill/>
            <a:ln w="9525" cap="flat" cmpd="sng">
              <a:solidFill>
                <a:schemeClr val="accent6"/>
              </a:solidFill>
              <a:prstDash val="solid"/>
              <a:miter lim="800000"/>
              <a:headEnd type="none" w="sm" len="sm"/>
              <a:tailEnd type="none" w="sm" len="sm"/>
            </a:ln>
          </p:spPr>
        </p:cxnSp>
        <p:pic>
          <p:nvPicPr>
            <p:cNvPr id="57" name="Google Shape;583;p11">
              <a:extLst>
                <a:ext uri="{FF2B5EF4-FFF2-40B4-BE49-F238E27FC236}">
                  <a16:creationId xmlns:a16="http://schemas.microsoft.com/office/drawing/2014/main" id="{8446E39C-6CE2-0E4C-9695-AFE7B54D1373}"/>
                </a:ext>
              </a:extLst>
            </p:cNvPr>
            <p:cNvPicPr preferRelativeResize="0"/>
            <p:nvPr/>
          </p:nvPicPr>
          <p:blipFill rotWithShape="1">
            <a:blip r:embed="rId6">
              <a:alphaModFix/>
            </a:blip>
            <a:srcRect/>
            <a:stretch/>
          </p:blipFill>
          <p:spPr>
            <a:xfrm>
              <a:off x="1782792" y="3247676"/>
              <a:ext cx="1427168" cy="1427168"/>
            </a:xfrm>
            <a:prstGeom prst="rect">
              <a:avLst/>
            </a:prstGeom>
            <a:noFill/>
            <a:ln>
              <a:noFill/>
            </a:ln>
          </p:spPr>
        </p:pic>
      </p:grpSp>
      <p:sp>
        <p:nvSpPr>
          <p:cNvPr id="60" name="Google Shape;530;p11">
            <a:extLst>
              <a:ext uri="{FF2B5EF4-FFF2-40B4-BE49-F238E27FC236}">
                <a16:creationId xmlns:a16="http://schemas.microsoft.com/office/drawing/2014/main" id="{EB34DD20-1677-7C43-A24D-C5984544C0F8}"/>
              </a:ext>
            </a:extLst>
          </p:cNvPr>
          <p:cNvSpPr/>
          <p:nvPr/>
        </p:nvSpPr>
        <p:spPr>
          <a:xfrm rot="16200000">
            <a:off x="5494256" y="5592251"/>
            <a:ext cx="1572493"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Calibri"/>
                <a:ea typeface="Calibri"/>
                <a:cs typeface="Calibri"/>
                <a:sym typeface="Calibri"/>
              </a:rPr>
              <a:t># lines of code</a:t>
            </a:r>
            <a:endParaRPr sz="2400" dirty="0"/>
          </a:p>
        </p:txBody>
      </p:sp>
      <p:sp>
        <p:nvSpPr>
          <p:cNvPr id="62" name="TextBox 61">
            <a:extLst>
              <a:ext uri="{FF2B5EF4-FFF2-40B4-BE49-F238E27FC236}">
                <a16:creationId xmlns:a16="http://schemas.microsoft.com/office/drawing/2014/main" id="{539E548A-D10A-EB47-AC77-83AF70283D2F}"/>
              </a:ext>
            </a:extLst>
          </p:cNvPr>
          <p:cNvSpPr txBox="1"/>
          <p:nvPr/>
        </p:nvSpPr>
        <p:spPr>
          <a:xfrm>
            <a:off x="7401862" y="4173791"/>
            <a:ext cx="4067139" cy="1569660"/>
          </a:xfrm>
          <a:prstGeom prst="rect">
            <a:avLst/>
          </a:prstGeom>
          <a:noFill/>
        </p:spPr>
        <p:txBody>
          <a:bodyPr wrap="none" rtlCol="0">
            <a:spAutoFit/>
          </a:bodyPr>
          <a:lstStyle/>
          <a:p>
            <a:r>
              <a:rPr lang="en-US" sz="9600" dirty="0">
                <a:solidFill>
                  <a:srgbClr val="002060"/>
                </a:solidFill>
              </a:rPr>
              <a:t>Generic</a:t>
            </a:r>
          </a:p>
        </p:txBody>
      </p:sp>
      <p:sp>
        <p:nvSpPr>
          <p:cNvPr id="63" name="TextBox 62">
            <a:extLst>
              <a:ext uri="{FF2B5EF4-FFF2-40B4-BE49-F238E27FC236}">
                <a16:creationId xmlns:a16="http://schemas.microsoft.com/office/drawing/2014/main" id="{C5423424-FA50-144D-8429-27B157EC0D37}"/>
              </a:ext>
            </a:extLst>
          </p:cNvPr>
          <p:cNvSpPr txBox="1"/>
          <p:nvPr/>
        </p:nvSpPr>
        <p:spPr>
          <a:xfrm>
            <a:off x="10811455" y="2885153"/>
            <a:ext cx="670376" cy="276999"/>
          </a:xfrm>
          <a:prstGeom prst="rect">
            <a:avLst/>
          </a:prstGeom>
          <a:noFill/>
        </p:spPr>
        <p:txBody>
          <a:bodyPr wrap="none" rtlCol="0">
            <a:spAutoFit/>
          </a:bodyPr>
          <a:lstStyle/>
          <a:p>
            <a:r>
              <a:rPr lang="en-US" sz="1200" b="1" dirty="0">
                <a:solidFill>
                  <a:srgbClr val="C00000"/>
                </a:solidFill>
              </a:rPr>
              <a:t>Specific</a:t>
            </a:r>
          </a:p>
        </p:txBody>
      </p:sp>
      <p:sp>
        <p:nvSpPr>
          <p:cNvPr id="5" name="Up-Down Arrow 4">
            <a:extLst>
              <a:ext uri="{FF2B5EF4-FFF2-40B4-BE49-F238E27FC236}">
                <a16:creationId xmlns:a16="http://schemas.microsoft.com/office/drawing/2014/main" id="{F02D270C-1FE9-D37C-9952-D2FEEC9C8379}"/>
              </a:ext>
            </a:extLst>
          </p:cNvPr>
          <p:cNvSpPr/>
          <p:nvPr/>
        </p:nvSpPr>
        <p:spPr>
          <a:xfrm>
            <a:off x="11654693" y="3216332"/>
            <a:ext cx="272996" cy="3042136"/>
          </a:xfrm>
          <a:prstGeom prst="upDownArrow">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308;p4">
            <a:extLst>
              <a:ext uri="{FF2B5EF4-FFF2-40B4-BE49-F238E27FC236}">
                <a16:creationId xmlns:a16="http://schemas.microsoft.com/office/drawing/2014/main" id="{B47026D6-15B4-DEE2-207D-D906DA805B84}"/>
              </a:ext>
            </a:extLst>
          </p:cNvPr>
          <p:cNvSpPr txBox="1"/>
          <p:nvPr/>
        </p:nvSpPr>
        <p:spPr>
          <a:xfrm>
            <a:off x="1446834" y="990105"/>
            <a:ext cx="9117420" cy="523180"/>
          </a:xfrm>
          <a:prstGeom prst="rect">
            <a:avLst/>
          </a:prstGeom>
          <a:noFill/>
          <a:ln>
            <a:noFill/>
          </a:ln>
        </p:spPr>
        <p:txBody>
          <a:bodyPr spcFirstLastPara="1" wrap="square" lIns="91425" tIns="45700" rIns="91425" bIns="45700" anchor="t" anchorCtr="0">
            <a:spAutoFit/>
          </a:bodyPr>
          <a:lstStyle/>
          <a:p>
            <a:pPr lvl="0"/>
            <a:r>
              <a:rPr lang="en-US" sz="2800" b="1" i="0" u="none" strike="noStrike" cap="none" dirty="0">
                <a:solidFill>
                  <a:schemeClr val="dk1"/>
                </a:solidFill>
                <a:latin typeface="Calibri"/>
                <a:ea typeface="Calibri"/>
                <a:cs typeface="Calibri"/>
                <a:sym typeface="Calibri"/>
              </a:rPr>
              <a:t>Consortium of </a:t>
            </a:r>
            <a:r>
              <a:rPr lang="en-US" sz="2800" b="1" i="1" u="none" strike="noStrike" cap="none" dirty="0">
                <a:solidFill>
                  <a:schemeClr val="dk1"/>
                </a:solidFill>
                <a:latin typeface="Calibri"/>
                <a:ea typeface="Calibri"/>
                <a:cs typeface="Calibri"/>
                <a:sym typeface="Calibri"/>
              </a:rPr>
              <a:t>Jointness</a:t>
            </a:r>
            <a:r>
              <a:rPr lang="en-US" sz="2800" b="0" i="1" u="none" strike="noStrike" cap="none" dirty="0">
                <a:solidFill>
                  <a:schemeClr val="dk1"/>
                </a:solidFill>
                <a:latin typeface="Calibri"/>
                <a:ea typeface="Calibri"/>
                <a:cs typeface="Calibri"/>
                <a:sym typeface="Calibri"/>
              </a:rPr>
              <a:t>: </a:t>
            </a:r>
            <a:r>
              <a:rPr lang="en-US" sz="2000" dirty="0">
                <a:solidFill>
                  <a:schemeClr val="dk1"/>
                </a:solidFill>
                <a:ea typeface="Calibri"/>
                <a:cs typeface="Calibri"/>
                <a:sym typeface="Calibri"/>
              </a:rPr>
              <a:t>Scientific diversity without reinventing the wheel</a:t>
            </a:r>
            <a:endParaRPr lang="en-US" sz="2000" dirty="0"/>
          </a:p>
        </p:txBody>
      </p:sp>
      <p:sp>
        <p:nvSpPr>
          <p:cNvPr id="66" name="TextBox 65">
            <a:extLst>
              <a:ext uri="{FF2B5EF4-FFF2-40B4-BE49-F238E27FC236}">
                <a16:creationId xmlns:a16="http://schemas.microsoft.com/office/drawing/2014/main" id="{F146B18D-54CE-F846-244C-13C26F67A72C}"/>
              </a:ext>
            </a:extLst>
          </p:cNvPr>
          <p:cNvSpPr txBox="1"/>
          <p:nvPr/>
        </p:nvSpPr>
        <p:spPr>
          <a:xfrm>
            <a:off x="1446834" y="1522946"/>
            <a:ext cx="1562354" cy="445635"/>
          </a:xfrm>
          <a:prstGeom prst="rect">
            <a:avLst/>
          </a:prstGeom>
          <a:noFill/>
        </p:spPr>
        <p:txBody>
          <a:bodyPr wrap="square">
            <a:spAutoFit/>
          </a:bodyPr>
          <a:lstStyle/>
          <a:p>
            <a:pPr marL="0" marR="0" lvl="0" indent="0" algn="l" rtl="0">
              <a:lnSpc>
                <a:spcPct val="80000"/>
              </a:lnSpc>
              <a:spcBef>
                <a:spcPts val="0"/>
              </a:spcBef>
              <a:spcAft>
                <a:spcPts val="0"/>
              </a:spcAft>
              <a:buClr>
                <a:srgbClr val="1F3864"/>
              </a:buClr>
              <a:buSzPts val="2400"/>
              <a:buFont typeface="Arial"/>
              <a:buNone/>
            </a:pPr>
            <a:r>
              <a:rPr lang="en-US" sz="2800" b="1" i="0" u="none" strike="noStrike" cap="none" dirty="0">
                <a:solidFill>
                  <a:srgbClr val="000000"/>
                </a:solidFill>
                <a:latin typeface="Calibri"/>
                <a:ea typeface="Calibri"/>
                <a:cs typeface="Calibri"/>
                <a:sym typeface="Calibri"/>
              </a:rPr>
              <a:t>Goals</a:t>
            </a:r>
            <a:endParaRPr lang="en-US" sz="24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743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2" name="Google Shape;463;p65">
            <a:extLst>
              <a:ext uri="{FF2B5EF4-FFF2-40B4-BE49-F238E27FC236}">
                <a16:creationId xmlns:a16="http://schemas.microsoft.com/office/drawing/2014/main" id="{16AD30CD-D01D-DF92-F407-8CB8C6B6E17A}"/>
              </a:ext>
            </a:extLst>
          </p:cNvPr>
          <p:cNvSpPr/>
          <p:nvPr/>
        </p:nvSpPr>
        <p:spPr>
          <a:xfrm>
            <a:off x="0" y="0"/>
            <a:ext cx="12192000" cy="897571"/>
          </a:xfrm>
          <a:prstGeom prst="rect">
            <a:avLst/>
          </a:prstGeom>
          <a:blipFill rotWithShape="1">
            <a:blip r:embed="rId3">
              <a:alphaModFix/>
            </a:blip>
            <a:stretch>
              <a:fillRect b="-58472"/>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27A386A-0C20-A744-9841-CE1EB7371BD5}"/>
              </a:ext>
            </a:extLst>
          </p:cNvPr>
          <p:cNvPicPr>
            <a:picLocks noChangeAspect="1"/>
          </p:cNvPicPr>
          <p:nvPr/>
        </p:nvPicPr>
        <p:blipFill>
          <a:blip r:embed="rId4"/>
          <a:stretch>
            <a:fillRect/>
          </a:stretch>
        </p:blipFill>
        <p:spPr>
          <a:xfrm>
            <a:off x="11134187" y="43121"/>
            <a:ext cx="1011069" cy="11581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9" name="Google Shape;695;p42">
            <a:extLst>
              <a:ext uri="{FF2B5EF4-FFF2-40B4-BE49-F238E27FC236}">
                <a16:creationId xmlns:a16="http://schemas.microsoft.com/office/drawing/2014/main" id="{A6DD47F7-EB40-DA54-C457-73EE8CFEE87C}"/>
              </a:ext>
            </a:extLst>
          </p:cNvPr>
          <p:cNvCxnSpPr/>
          <p:nvPr/>
        </p:nvCxnSpPr>
        <p:spPr>
          <a:xfrm>
            <a:off x="5395856" y="1883034"/>
            <a:ext cx="0" cy="781496"/>
          </a:xfrm>
          <a:prstGeom prst="straightConnector1">
            <a:avLst/>
          </a:prstGeom>
          <a:noFill/>
          <a:ln w="9525" cap="flat" cmpd="sng">
            <a:solidFill>
              <a:schemeClr val="dk1"/>
            </a:solidFill>
            <a:prstDash val="solid"/>
            <a:miter lim="800000"/>
            <a:headEnd type="none" w="sm" len="sm"/>
            <a:tailEnd type="none" w="sm" len="sm"/>
          </a:ln>
        </p:spPr>
      </p:cxnSp>
      <p:cxnSp>
        <p:nvCxnSpPr>
          <p:cNvPr id="30" name="Google Shape;696;p42">
            <a:extLst>
              <a:ext uri="{FF2B5EF4-FFF2-40B4-BE49-F238E27FC236}">
                <a16:creationId xmlns:a16="http://schemas.microsoft.com/office/drawing/2014/main" id="{2627ED7C-88E9-7032-9D6A-CE46A87EE2FD}"/>
              </a:ext>
            </a:extLst>
          </p:cNvPr>
          <p:cNvCxnSpPr/>
          <p:nvPr/>
        </p:nvCxnSpPr>
        <p:spPr>
          <a:xfrm>
            <a:off x="6092762" y="1908245"/>
            <a:ext cx="0" cy="756285"/>
          </a:xfrm>
          <a:prstGeom prst="straightConnector1">
            <a:avLst/>
          </a:prstGeom>
          <a:noFill/>
          <a:ln w="9525" cap="flat" cmpd="sng">
            <a:solidFill>
              <a:schemeClr val="dk1"/>
            </a:solidFill>
            <a:prstDash val="solid"/>
            <a:miter lim="800000"/>
            <a:headEnd type="none" w="sm" len="sm"/>
            <a:tailEnd type="none" w="sm" len="sm"/>
          </a:ln>
        </p:spPr>
      </p:cxnSp>
      <p:cxnSp>
        <p:nvCxnSpPr>
          <p:cNvPr id="31" name="Google Shape;698;p42">
            <a:extLst>
              <a:ext uri="{FF2B5EF4-FFF2-40B4-BE49-F238E27FC236}">
                <a16:creationId xmlns:a16="http://schemas.microsoft.com/office/drawing/2014/main" id="{856C2343-10EE-913F-E742-7892543EA363}"/>
              </a:ext>
            </a:extLst>
          </p:cNvPr>
          <p:cNvCxnSpPr/>
          <p:nvPr/>
        </p:nvCxnSpPr>
        <p:spPr>
          <a:xfrm>
            <a:off x="9734633" y="1919268"/>
            <a:ext cx="0" cy="745262"/>
          </a:xfrm>
          <a:prstGeom prst="straightConnector1">
            <a:avLst/>
          </a:prstGeom>
          <a:noFill/>
          <a:ln w="9525" cap="flat" cmpd="sng">
            <a:solidFill>
              <a:schemeClr val="dk1"/>
            </a:solidFill>
            <a:prstDash val="solid"/>
            <a:miter lim="800000"/>
            <a:headEnd type="none" w="sm" len="sm"/>
            <a:tailEnd type="none" w="sm" len="sm"/>
          </a:ln>
        </p:spPr>
      </p:cxnSp>
      <p:cxnSp>
        <p:nvCxnSpPr>
          <p:cNvPr id="32" name="Google Shape;699;p42">
            <a:extLst>
              <a:ext uri="{FF2B5EF4-FFF2-40B4-BE49-F238E27FC236}">
                <a16:creationId xmlns:a16="http://schemas.microsoft.com/office/drawing/2014/main" id="{F5B66462-EDCA-5E38-6F29-1117E420C687}"/>
              </a:ext>
            </a:extLst>
          </p:cNvPr>
          <p:cNvCxnSpPr/>
          <p:nvPr/>
        </p:nvCxnSpPr>
        <p:spPr>
          <a:xfrm>
            <a:off x="9002828" y="2166620"/>
            <a:ext cx="0" cy="434249"/>
          </a:xfrm>
          <a:prstGeom prst="straightConnector1">
            <a:avLst/>
          </a:prstGeom>
          <a:noFill/>
          <a:ln w="9525" cap="flat" cmpd="sng">
            <a:solidFill>
              <a:schemeClr val="dk1"/>
            </a:solidFill>
            <a:prstDash val="solid"/>
            <a:miter lim="800000"/>
            <a:headEnd type="none" w="sm" len="sm"/>
            <a:tailEnd type="none" w="sm" len="sm"/>
          </a:ln>
        </p:spPr>
      </p:cxnSp>
      <p:cxnSp>
        <p:nvCxnSpPr>
          <p:cNvPr id="33" name="Google Shape;702;p42">
            <a:extLst>
              <a:ext uri="{FF2B5EF4-FFF2-40B4-BE49-F238E27FC236}">
                <a16:creationId xmlns:a16="http://schemas.microsoft.com/office/drawing/2014/main" id="{67350AC5-605D-F795-1565-50CD2959B833}"/>
              </a:ext>
            </a:extLst>
          </p:cNvPr>
          <p:cNvCxnSpPr/>
          <p:nvPr/>
        </p:nvCxnSpPr>
        <p:spPr>
          <a:xfrm>
            <a:off x="6791683" y="1899241"/>
            <a:ext cx="0" cy="701628"/>
          </a:xfrm>
          <a:prstGeom prst="straightConnector1">
            <a:avLst/>
          </a:prstGeom>
          <a:noFill/>
          <a:ln w="9525" cap="flat" cmpd="sng">
            <a:solidFill>
              <a:schemeClr val="dk1"/>
            </a:solidFill>
            <a:prstDash val="solid"/>
            <a:miter lim="800000"/>
            <a:headEnd type="none" w="sm" len="sm"/>
            <a:tailEnd type="none" w="sm" len="sm"/>
          </a:ln>
        </p:spPr>
      </p:cxnSp>
      <p:pic>
        <p:nvPicPr>
          <p:cNvPr id="34" name="Google Shape;703;p42">
            <a:extLst>
              <a:ext uri="{FF2B5EF4-FFF2-40B4-BE49-F238E27FC236}">
                <a16:creationId xmlns:a16="http://schemas.microsoft.com/office/drawing/2014/main" id="{4F478214-1729-1F50-5883-F3B800D5704F}"/>
              </a:ext>
            </a:extLst>
          </p:cNvPr>
          <p:cNvPicPr preferRelativeResize="0"/>
          <p:nvPr/>
        </p:nvPicPr>
        <p:blipFill rotWithShape="1">
          <a:blip r:embed="rId5">
            <a:alphaModFix/>
          </a:blip>
          <a:srcRect t="23031" r="85510" b="32065"/>
          <a:stretch/>
        </p:blipFill>
        <p:spPr>
          <a:xfrm>
            <a:off x="5720965" y="1169782"/>
            <a:ext cx="743595" cy="719472"/>
          </a:xfrm>
          <a:prstGeom prst="rect">
            <a:avLst/>
          </a:prstGeom>
          <a:noFill/>
          <a:ln>
            <a:noFill/>
          </a:ln>
        </p:spPr>
      </p:pic>
      <p:pic>
        <p:nvPicPr>
          <p:cNvPr id="35" name="Google Shape;704;p42">
            <a:extLst>
              <a:ext uri="{FF2B5EF4-FFF2-40B4-BE49-F238E27FC236}">
                <a16:creationId xmlns:a16="http://schemas.microsoft.com/office/drawing/2014/main" id="{7D095B18-ACBF-FBFC-827C-F4D41FDA4CF6}"/>
              </a:ext>
            </a:extLst>
          </p:cNvPr>
          <p:cNvPicPr preferRelativeResize="0"/>
          <p:nvPr/>
        </p:nvPicPr>
        <p:blipFill rotWithShape="1">
          <a:blip r:embed="rId5">
            <a:alphaModFix/>
          </a:blip>
          <a:srcRect l="17762" t="25246" r="66589" b="29848"/>
          <a:stretch/>
        </p:blipFill>
        <p:spPr>
          <a:xfrm>
            <a:off x="5025218" y="1215399"/>
            <a:ext cx="803075" cy="719472"/>
          </a:xfrm>
          <a:prstGeom prst="rect">
            <a:avLst/>
          </a:prstGeom>
          <a:noFill/>
          <a:ln>
            <a:noFill/>
          </a:ln>
        </p:spPr>
      </p:pic>
      <p:pic>
        <p:nvPicPr>
          <p:cNvPr id="36" name="Google Shape;705;p42">
            <a:extLst>
              <a:ext uri="{FF2B5EF4-FFF2-40B4-BE49-F238E27FC236}">
                <a16:creationId xmlns:a16="http://schemas.microsoft.com/office/drawing/2014/main" id="{2FA7D65E-2D79-5908-BDD0-4377A1A0BA23}"/>
              </a:ext>
            </a:extLst>
          </p:cNvPr>
          <p:cNvPicPr preferRelativeResize="0"/>
          <p:nvPr/>
        </p:nvPicPr>
        <p:blipFill rotWithShape="1">
          <a:blip r:embed="rId5">
            <a:alphaModFix/>
          </a:blip>
          <a:srcRect l="83259" t="24570" b="27919"/>
          <a:stretch/>
        </p:blipFill>
        <p:spPr>
          <a:xfrm>
            <a:off x="8637951" y="1554957"/>
            <a:ext cx="724887" cy="642291"/>
          </a:xfrm>
          <a:prstGeom prst="rect">
            <a:avLst/>
          </a:prstGeom>
          <a:noFill/>
          <a:ln>
            <a:noFill/>
          </a:ln>
        </p:spPr>
      </p:pic>
      <p:pic>
        <p:nvPicPr>
          <p:cNvPr id="37" name="Google Shape;706;p42">
            <a:extLst>
              <a:ext uri="{FF2B5EF4-FFF2-40B4-BE49-F238E27FC236}">
                <a16:creationId xmlns:a16="http://schemas.microsoft.com/office/drawing/2014/main" id="{17458AD7-238E-B444-6EC7-BDA4C713C525}"/>
              </a:ext>
            </a:extLst>
          </p:cNvPr>
          <p:cNvPicPr preferRelativeResize="0"/>
          <p:nvPr/>
        </p:nvPicPr>
        <p:blipFill rotWithShape="1">
          <a:blip r:embed="rId6">
            <a:alphaModFix/>
          </a:blip>
          <a:srcRect/>
          <a:stretch/>
        </p:blipFill>
        <p:spPr>
          <a:xfrm>
            <a:off x="8679248" y="906938"/>
            <a:ext cx="642291" cy="642291"/>
          </a:xfrm>
          <a:prstGeom prst="rect">
            <a:avLst/>
          </a:prstGeom>
          <a:noFill/>
          <a:ln>
            <a:noFill/>
          </a:ln>
        </p:spPr>
      </p:pic>
      <p:pic>
        <p:nvPicPr>
          <p:cNvPr id="38" name="Google Shape;707;p42">
            <a:extLst>
              <a:ext uri="{FF2B5EF4-FFF2-40B4-BE49-F238E27FC236}">
                <a16:creationId xmlns:a16="http://schemas.microsoft.com/office/drawing/2014/main" id="{7973E4E9-AA75-5CF1-1164-5A14026647F8}"/>
              </a:ext>
            </a:extLst>
          </p:cNvPr>
          <p:cNvPicPr preferRelativeResize="0"/>
          <p:nvPr/>
        </p:nvPicPr>
        <p:blipFill rotWithShape="1">
          <a:blip r:embed="rId5">
            <a:alphaModFix/>
          </a:blip>
          <a:srcRect l="66959" t="25600" r="19017" b="26890"/>
          <a:stretch/>
        </p:blipFill>
        <p:spPr>
          <a:xfrm>
            <a:off x="6435115" y="1194597"/>
            <a:ext cx="719675" cy="761194"/>
          </a:xfrm>
          <a:prstGeom prst="rect">
            <a:avLst/>
          </a:prstGeom>
          <a:noFill/>
          <a:ln>
            <a:noFill/>
          </a:ln>
        </p:spPr>
      </p:pic>
      <p:sp>
        <p:nvSpPr>
          <p:cNvPr id="39" name="Google Shape;709;p42">
            <a:extLst>
              <a:ext uri="{FF2B5EF4-FFF2-40B4-BE49-F238E27FC236}">
                <a16:creationId xmlns:a16="http://schemas.microsoft.com/office/drawing/2014/main" id="{BC6AD151-1FF4-8DF6-2695-B752C1E9CBD8}"/>
              </a:ext>
            </a:extLst>
          </p:cNvPr>
          <p:cNvSpPr txBox="1"/>
          <p:nvPr/>
        </p:nvSpPr>
        <p:spPr>
          <a:xfrm>
            <a:off x="5325168" y="1951690"/>
            <a:ext cx="72494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GEOS-FP</a:t>
            </a:r>
            <a:endParaRPr sz="1400" b="0" i="0" u="none" strike="noStrike" cap="none">
              <a:solidFill>
                <a:srgbClr val="000000"/>
              </a:solidFill>
              <a:latin typeface="Arial"/>
              <a:ea typeface="Arial"/>
              <a:cs typeface="Arial"/>
              <a:sym typeface="Arial"/>
            </a:endParaRPr>
          </a:p>
        </p:txBody>
      </p:sp>
      <p:sp>
        <p:nvSpPr>
          <p:cNvPr id="40" name="Google Shape;710;p42">
            <a:extLst>
              <a:ext uri="{FF2B5EF4-FFF2-40B4-BE49-F238E27FC236}">
                <a16:creationId xmlns:a16="http://schemas.microsoft.com/office/drawing/2014/main" id="{A49BDC57-CABD-3437-68F8-B8EB6363F0C9}"/>
              </a:ext>
            </a:extLst>
          </p:cNvPr>
          <p:cNvSpPr txBox="1"/>
          <p:nvPr/>
        </p:nvSpPr>
        <p:spPr>
          <a:xfrm>
            <a:off x="6018161" y="2102185"/>
            <a:ext cx="72096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GFSv17</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GEFSv13</a:t>
            </a:r>
            <a:endParaRPr sz="1400" b="0" i="0" u="none" strike="noStrike" cap="none" dirty="0">
              <a:solidFill>
                <a:srgbClr val="000000"/>
              </a:solidFill>
              <a:latin typeface="Arial"/>
              <a:ea typeface="Arial"/>
              <a:cs typeface="Arial"/>
              <a:sym typeface="Arial"/>
            </a:endParaRPr>
          </a:p>
        </p:txBody>
      </p:sp>
      <p:sp>
        <p:nvSpPr>
          <p:cNvPr id="41" name="Google Shape;711;p42">
            <a:extLst>
              <a:ext uri="{FF2B5EF4-FFF2-40B4-BE49-F238E27FC236}">
                <a16:creationId xmlns:a16="http://schemas.microsoft.com/office/drawing/2014/main" id="{61A46F2C-23B7-1784-7BD5-7584909CDB33}"/>
              </a:ext>
            </a:extLst>
          </p:cNvPr>
          <p:cNvSpPr txBox="1"/>
          <p:nvPr/>
        </p:nvSpPr>
        <p:spPr>
          <a:xfrm>
            <a:off x="6716606" y="1955531"/>
            <a:ext cx="106266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NEPTUNE</a:t>
            </a:r>
            <a:endParaRPr sz="1200" b="0" i="0" u="none" strike="noStrike" cap="none" dirty="0">
              <a:solidFill>
                <a:schemeClr val="dk1"/>
              </a:solidFill>
              <a:latin typeface="Calibri"/>
              <a:ea typeface="Calibri"/>
              <a:cs typeface="Calibri"/>
              <a:sym typeface="Calibri"/>
            </a:endParaRPr>
          </a:p>
        </p:txBody>
      </p:sp>
      <p:sp>
        <p:nvSpPr>
          <p:cNvPr id="42" name="Google Shape;712;p42">
            <a:extLst>
              <a:ext uri="{FF2B5EF4-FFF2-40B4-BE49-F238E27FC236}">
                <a16:creationId xmlns:a16="http://schemas.microsoft.com/office/drawing/2014/main" id="{BA73DBDB-935E-5AED-12A3-19FB357EE8A5}"/>
              </a:ext>
            </a:extLst>
          </p:cNvPr>
          <p:cNvSpPr txBox="1"/>
          <p:nvPr/>
        </p:nvSpPr>
        <p:spPr>
          <a:xfrm>
            <a:off x="9668208" y="1922476"/>
            <a:ext cx="73321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GFSv18</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HAFSv3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RRFSv2</a:t>
            </a:r>
            <a:endParaRPr sz="1400" b="0" i="0" u="none" strike="noStrike" cap="none" dirty="0">
              <a:solidFill>
                <a:srgbClr val="000000"/>
              </a:solidFill>
              <a:latin typeface="Arial"/>
              <a:ea typeface="Arial"/>
              <a:cs typeface="Arial"/>
              <a:sym typeface="Arial"/>
            </a:endParaRPr>
          </a:p>
        </p:txBody>
      </p:sp>
      <p:pic>
        <p:nvPicPr>
          <p:cNvPr id="43" name="Google Shape;713;p42">
            <a:extLst>
              <a:ext uri="{FF2B5EF4-FFF2-40B4-BE49-F238E27FC236}">
                <a16:creationId xmlns:a16="http://schemas.microsoft.com/office/drawing/2014/main" id="{CA933EE0-1DAF-7674-8918-12F12BF58119}"/>
              </a:ext>
            </a:extLst>
          </p:cNvPr>
          <p:cNvPicPr preferRelativeResize="0"/>
          <p:nvPr/>
        </p:nvPicPr>
        <p:blipFill rotWithShape="1">
          <a:blip r:embed="rId5">
            <a:alphaModFix/>
          </a:blip>
          <a:srcRect l="17762" t="25246" r="66589" b="29848"/>
          <a:stretch/>
        </p:blipFill>
        <p:spPr>
          <a:xfrm>
            <a:off x="10141564" y="1206439"/>
            <a:ext cx="803075" cy="719472"/>
          </a:xfrm>
          <a:prstGeom prst="rect">
            <a:avLst/>
          </a:prstGeom>
          <a:noFill/>
          <a:ln>
            <a:noFill/>
          </a:ln>
        </p:spPr>
      </p:pic>
      <p:cxnSp>
        <p:nvCxnSpPr>
          <p:cNvPr id="44" name="Google Shape;714;p42">
            <a:extLst>
              <a:ext uri="{FF2B5EF4-FFF2-40B4-BE49-F238E27FC236}">
                <a16:creationId xmlns:a16="http://schemas.microsoft.com/office/drawing/2014/main" id="{E6D11BCB-60E5-D435-CBEF-CFAF3F58ED37}"/>
              </a:ext>
            </a:extLst>
          </p:cNvPr>
          <p:cNvCxnSpPr/>
          <p:nvPr/>
        </p:nvCxnSpPr>
        <p:spPr>
          <a:xfrm>
            <a:off x="10512202" y="1874074"/>
            <a:ext cx="0" cy="726795"/>
          </a:xfrm>
          <a:prstGeom prst="straightConnector1">
            <a:avLst/>
          </a:prstGeom>
          <a:noFill/>
          <a:ln w="9525" cap="flat" cmpd="sng">
            <a:solidFill>
              <a:schemeClr val="dk1"/>
            </a:solidFill>
            <a:prstDash val="solid"/>
            <a:miter lim="800000"/>
            <a:headEnd type="none" w="sm" len="sm"/>
            <a:tailEnd type="none" w="sm" len="sm"/>
          </a:ln>
        </p:spPr>
      </p:cxnSp>
      <p:sp>
        <p:nvSpPr>
          <p:cNvPr id="45" name="Google Shape;715;p42">
            <a:extLst>
              <a:ext uri="{FF2B5EF4-FFF2-40B4-BE49-F238E27FC236}">
                <a16:creationId xmlns:a16="http://schemas.microsoft.com/office/drawing/2014/main" id="{42CAAD04-5768-C57A-7332-20EDBD891570}"/>
              </a:ext>
            </a:extLst>
          </p:cNvPr>
          <p:cNvSpPr txBox="1"/>
          <p:nvPr/>
        </p:nvSpPr>
        <p:spPr>
          <a:xfrm>
            <a:off x="10447422" y="2111878"/>
            <a:ext cx="7718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MERRA-3</a:t>
            </a:r>
            <a:endParaRPr sz="1400" b="0" i="0" u="none" strike="noStrike" cap="none">
              <a:solidFill>
                <a:srgbClr val="000000"/>
              </a:solidFill>
              <a:latin typeface="Arial"/>
              <a:ea typeface="Arial"/>
              <a:cs typeface="Arial"/>
              <a:sym typeface="Arial"/>
            </a:endParaRPr>
          </a:p>
        </p:txBody>
      </p:sp>
      <p:sp>
        <p:nvSpPr>
          <p:cNvPr id="46" name="Google Shape;716;p42">
            <a:extLst>
              <a:ext uri="{FF2B5EF4-FFF2-40B4-BE49-F238E27FC236}">
                <a16:creationId xmlns:a16="http://schemas.microsoft.com/office/drawing/2014/main" id="{8F6A50B3-EB6B-53BC-258D-99805FC999D7}"/>
              </a:ext>
            </a:extLst>
          </p:cNvPr>
          <p:cNvSpPr txBox="1"/>
          <p:nvPr/>
        </p:nvSpPr>
        <p:spPr>
          <a:xfrm>
            <a:off x="8930005" y="2093659"/>
            <a:ext cx="8103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LFRic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GALWEM</a:t>
            </a:r>
            <a:endParaRPr sz="1400" b="0" i="0" u="none" strike="noStrike" cap="none">
              <a:solidFill>
                <a:srgbClr val="000000"/>
              </a:solidFill>
              <a:latin typeface="Arial"/>
              <a:ea typeface="Arial"/>
              <a:cs typeface="Arial"/>
              <a:sym typeface="Arial"/>
            </a:endParaRPr>
          </a:p>
        </p:txBody>
      </p:sp>
      <p:pic>
        <p:nvPicPr>
          <p:cNvPr id="47" name="Google Shape;717;p42">
            <a:extLst>
              <a:ext uri="{FF2B5EF4-FFF2-40B4-BE49-F238E27FC236}">
                <a16:creationId xmlns:a16="http://schemas.microsoft.com/office/drawing/2014/main" id="{56272904-2A43-CA05-8AA2-BFC95488C543}"/>
              </a:ext>
            </a:extLst>
          </p:cNvPr>
          <p:cNvPicPr preferRelativeResize="0"/>
          <p:nvPr/>
        </p:nvPicPr>
        <p:blipFill rotWithShape="1">
          <a:blip r:embed="rId5">
            <a:alphaModFix/>
          </a:blip>
          <a:srcRect t="23031" r="85510" b="32065"/>
          <a:stretch/>
        </p:blipFill>
        <p:spPr>
          <a:xfrm>
            <a:off x="9396811" y="1188773"/>
            <a:ext cx="743595" cy="719472"/>
          </a:xfrm>
          <a:prstGeom prst="rect">
            <a:avLst/>
          </a:prstGeom>
          <a:noFill/>
          <a:ln>
            <a:noFill/>
          </a:ln>
        </p:spPr>
      </p:pic>
      <p:sp>
        <p:nvSpPr>
          <p:cNvPr id="48" name="Google Shape;718;p42">
            <a:extLst>
              <a:ext uri="{FF2B5EF4-FFF2-40B4-BE49-F238E27FC236}">
                <a16:creationId xmlns:a16="http://schemas.microsoft.com/office/drawing/2014/main" id="{F050365F-C88A-1FE8-C98B-6B60971CB338}"/>
              </a:ext>
            </a:extLst>
          </p:cNvPr>
          <p:cNvSpPr/>
          <p:nvPr/>
        </p:nvSpPr>
        <p:spPr>
          <a:xfrm>
            <a:off x="4272935" y="2596170"/>
            <a:ext cx="3574943" cy="692317"/>
          </a:xfrm>
          <a:prstGeom prst="chevron">
            <a:avLst>
              <a:gd name="adj" fmla="val 34479"/>
            </a:avLst>
          </a:prstGeom>
          <a:gradFill>
            <a:gsLst>
              <a:gs pos="0">
                <a:srgbClr val="8DA9DB"/>
              </a:gs>
              <a:gs pos="15000">
                <a:srgbClr val="8DA9DB"/>
              </a:gs>
              <a:gs pos="100000">
                <a:srgbClr val="A8D08C"/>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2024</a:t>
            </a:r>
            <a:endParaRPr sz="1400" b="0" i="0" u="none" strike="noStrike" cap="none">
              <a:solidFill>
                <a:srgbClr val="000000"/>
              </a:solidFill>
              <a:latin typeface="Arial"/>
              <a:ea typeface="Arial"/>
              <a:cs typeface="Arial"/>
              <a:sym typeface="Arial"/>
            </a:endParaRPr>
          </a:p>
        </p:txBody>
      </p:sp>
      <p:sp>
        <p:nvSpPr>
          <p:cNvPr id="49" name="Google Shape;719;p42">
            <a:extLst>
              <a:ext uri="{FF2B5EF4-FFF2-40B4-BE49-F238E27FC236}">
                <a16:creationId xmlns:a16="http://schemas.microsoft.com/office/drawing/2014/main" id="{C9210402-7A31-75E5-D425-D4BA26C20E46}"/>
              </a:ext>
            </a:extLst>
          </p:cNvPr>
          <p:cNvSpPr/>
          <p:nvPr/>
        </p:nvSpPr>
        <p:spPr>
          <a:xfrm>
            <a:off x="7847529" y="2596170"/>
            <a:ext cx="3588496" cy="692317"/>
          </a:xfrm>
          <a:prstGeom prst="chevron">
            <a:avLst>
              <a:gd name="adj" fmla="val 38642"/>
            </a:avLst>
          </a:prstGeom>
          <a:solidFill>
            <a:srgbClr val="8DA9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2025</a:t>
            </a:r>
            <a:endParaRPr sz="1400" b="0" i="0" u="none" strike="noStrike" cap="none">
              <a:solidFill>
                <a:srgbClr val="000000"/>
              </a:solidFill>
              <a:latin typeface="Arial"/>
              <a:ea typeface="Arial"/>
              <a:cs typeface="Arial"/>
              <a:sym typeface="Arial"/>
            </a:endParaRPr>
          </a:p>
        </p:txBody>
      </p:sp>
      <p:sp>
        <p:nvSpPr>
          <p:cNvPr id="50" name="Google Shape;720;p42">
            <a:extLst>
              <a:ext uri="{FF2B5EF4-FFF2-40B4-BE49-F238E27FC236}">
                <a16:creationId xmlns:a16="http://schemas.microsoft.com/office/drawing/2014/main" id="{833CC777-555E-DC8E-0B36-037601206333}"/>
              </a:ext>
            </a:extLst>
          </p:cNvPr>
          <p:cNvSpPr/>
          <p:nvPr/>
        </p:nvSpPr>
        <p:spPr>
          <a:xfrm>
            <a:off x="695368" y="2604295"/>
            <a:ext cx="3588496" cy="692317"/>
          </a:xfrm>
          <a:prstGeom prst="chevron">
            <a:avLst>
              <a:gd name="adj" fmla="val 34758"/>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2023</a:t>
            </a:r>
            <a:endParaRPr sz="1400" b="0" i="0" u="none" strike="noStrike" cap="none">
              <a:solidFill>
                <a:srgbClr val="000000"/>
              </a:solidFill>
              <a:latin typeface="Arial"/>
              <a:ea typeface="Arial"/>
              <a:cs typeface="Arial"/>
              <a:sym typeface="Arial"/>
            </a:endParaRPr>
          </a:p>
        </p:txBody>
      </p:sp>
      <p:sp>
        <p:nvSpPr>
          <p:cNvPr id="62" name="TextBox 61">
            <a:extLst>
              <a:ext uri="{FF2B5EF4-FFF2-40B4-BE49-F238E27FC236}">
                <a16:creationId xmlns:a16="http://schemas.microsoft.com/office/drawing/2014/main" id="{DDE139D6-5546-8989-B5BB-4FF51F083971}"/>
              </a:ext>
            </a:extLst>
          </p:cNvPr>
          <p:cNvSpPr txBox="1"/>
          <p:nvPr/>
        </p:nvSpPr>
        <p:spPr>
          <a:xfrm>
            <a:off x="211870" y="1070531"/>
            <a:ext cx="4278031" cy="369332"/>
          </a:xfrm>
          <a:prstGeom prst="rect">
            <a:avLst/>
          </a:prstGeom>
          <a:noFill/>
        </p:spPr>
        <p:txBody>
          <a:bodyPr wrap="none" rtlCol="0">
            <a:spAutoFit/>
          </a:bodyPr>
          <a:lstStyle/>
          <a:p>
            <a:r>
              <a:rPr lang="en-US" b="1" dirty="0"/>
              <a:t>Phase 1</a:t>
            </a:r>
            <a:r>
              <a:rPr lang="en-US" dirty="0"/>
              <a:t>: match skills of operational systems</a:t>
            </a:r>
          </a:p>
        </p:txBody>
      </p:sp>
      <p:sp>
        <p:nvSpPr>
          <p:cNvPr id="63" name="Google Shape;228;p5">
            <a:extLst>
              <a:ext uri="{FF2B5EF4-FFF2-40B4-BE49-F238E27FC236}">
                <a16:creationId xmlns:a16="http://schemas.microsoft.com/office/drawing/2014/main" id="{CD810F7F-31FD-1259-39CA-7F69FCBE55AC}"/>
              </a:ext>
            </a:extLst>
          </p:cNvPr>
          <p:cNvSpPr txBox="1"/>
          <p:nvPr/>
        </p:nvSpPr>
        <p:spPr>
          <a:xfrm>
            <a:off x="256031" y="-228600"/>
            <a:ext cx="11240471" cy="1289304"/>
          </a:xfrm>
          <a:prstGeom prst="rect">
            <a:avLst/>
          </a:prstGeom>
          <a:noFill/>
          <a:ln>
            <a:noFill/>
          </a:ln>
          <a:effectLst>
            <a:outerShdw blurRad="50800" dist="50800" dir="2700000" algn="tl" rotWithShape="0">
              <a:srgbClr val="000000">
                <a:alpha val="84313"/>
              </a:srgbClr>
            </a:outerShdw>
          </a:effectLst>
        </p:spPr>
        <p:txBody>
          <a:bodyPr spcFirstLastPara="1" wrap="square" lIns="91425" tIns="45700" rIns="91425" bIns="45700" anchor="ctr" anchorCtr="0">
            <a:noAutofit/>
          </a:bodyPr>
          <a:lstStyle/>
          <a:p>
            <a:pPr lvl="0"/>
            <a:r>
              <a:rPr lang="en-US" sz="3600" b="1" dirty="0">
                <a:solidFill>
                  <a:schemeClr val="lt1"/>
                </a:solidFill>
                <a:ea typeface="Calibri"/>
                <a:cs typeface="Calibri"/>
                <a:sym typeface="Calibri"/>
              </a:rPr>
              <a:t>JEDI - A New Dawn (for Earth System DA)</a:t>
            </a:r>
            <a:endParaRPr sz="3600" dirty="0">
              <a:solidFill>
                <a:schemeClr val="lt1"/>
              </a:solidFill>
              <a:latin typeface="Calibri"/>
              <a:ea typeface="Calibri"/>
              <a:cs typeface="Calibri"/>
              <a:sym typeface="Calibri"/>
            </a:endParaRPr>
          </a:p>
        </p:txBody>
      </p:sp>
      <p:pic>
        <p:nvPicPr>
          <p:cNvPr id="60" name="Picture 4" descr="Arrows, direct symbol set on transparent background with alpha channel. -  One World Shop">
            <a:extLst>
              <a:ext uri="{FF2B5EF4-FFF2-40B4-BE49-F238E27FC236}">
                <a16:creationId xmlns:a16="http://schemas.microsoft.com/office/drawing/2014/main" id="{B21C8508-A598-E1E4-6A9F-49796F9982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484" y="4827076"/>
            <a:ext cx="1462259" cy="822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E312D20-F8BA-4C38-A864-B7DDF0A24A76}"/>
              </a:ext>
            </a:extLst>
          </p:cNvPr>
          <p:cNvPicPr>
            <a:picLocks noChangeAspect="1"/>
          </p:cNvPicPr>
          <p:nvPr/>
        </p:nvPicPr>
        <p:blipFill rotWithShape="1">
          <a:blip r:embed="rId8"/>
          <a:srcRect b="14247"/>
          <a:stretch/>
        </p:blipFill>
        <p:spPr>
          <a:xfrm>
            <a:off x="7508848" y="4065453"/>
            <a:ext cx="2447000" cy="2264489"/>
          </a:xfrm>
          <a:prstGeom prst="rect">
            <a:avLst/>
          </a:prstGeom>
        </p:spPr>
      </p:pic>
      <p:pic>
        <p:nvPicPr>
          <p:cNvPr id="6" name="Picture 5">
            <a:extLst>
              <a:ext uri="{FF2B5EF4-FFF2-40B4-BE49-F238E27FC236}">
                <a16:creationId xmlns:a16="http://schemas.microsoft.com/office/drawing/2014/main" id="{1C9E8DDA-E68D-5DE6-41EB-8232555D4F66}"/>
              </a:ext>
            </a:extLst>
          </p:cNvPr>
          <p:cNvPicPr>
            <a:picLocks noChangeAspect="1"/>
          </p:cNvPicPr>
          <p:nvPr/>
        </p:nvPicPr>
        <p:blipFill>
          <a:blip r:embed="rId9"/>
          <a:stretch>
            <a:fillRect/>
          </a:stretch>
        </p:blipFill>
        <p:spPr>
          <a:xfrm>
            <a:off x="7390612" y="3837051"/>
            <a:ext cx="622574" cy="622574"/>
          </a:xfrm>
          <a:prstGeom prst="rect">
            <a:avLst/>
          </a:prstGeom>
        </p:spPr>
      </p:pic>
      <p:pic>
        <p:nvPicPr>
          <p:cNvPr id="7" name="Picture 6">
            <a:extLst>
              <a:ext uri="{FF2B5EF4-FFF2-40B4-BE49-F238E27FC236}">
                <a16:creationId xmlns:a16="http://schemas.microsoft.com/office/drawing/2014/main" id="{71B92FA0-FC91-10E3-4D9E-1D5209115A09}"/>
              </a:ext>
            </a:extLst>
          </p:cNvPr>
          <p:cNvPicPr>
            <a:picLocks noChangeAspect="1"/>
          </p:cNvPicPr>
          <p:nvPr/>
        </p:nvPicPr>
        <p:blipFill>
          <a:blip r:embed="rId10"/>
          <a:stretch>
            <a:fillRect/>
          </a:stretch>
        </p:blipFill>
        <p:spPr>
          <a:xfrm>
            <a:off x="9477115" y="3869308"/>
            <a:ext cx="747682" cy="747682"/>
          </a:xfrm>
          <a:prstGeom prst="rect">
            <a:avLst/>
          </a:prstGeom>
        </p:spPr>
      </p:pic>
      <p:pic>
        <p:nvPicPr>
          <p:cNvPr id="8" name="Picture 7">
            <a:extLst>
              <a:ext uri="{FF2B5EF4-FFF2-40B4-BE49-F238E27FC236}">
                <a16:creationId xmlns:a16="http://schemas.microsoft.com/office/drawing/2014/main" id="{25C6FCE4-F493-E430-4E90-38ED2C220D1A}"/>
              </a:ext>
            </a:extLst>
          </p:cNvPr>
          <p:cNvPicPr>
            <a:picLocks noChangeAspect="1"/>
          </p:cNvPicPr>
          <p:nvPr/>
        </p:nvPicPr>
        <p:blipFill>
          <a:blip r:embed="rId11"/>
          <a:stretch>
            <a:fillRect/>
          </a:stretch>
        </p:blipFill>
        <p:spPr>
          <a:xfrm>
            <a:off x="8428915" y="6093599"/>
            <a:ext cx="619520" cy="619520"/>
          </a:xfrm>
          <a:prstGeom prst="rect">
            <a:avLst/>
          </a:prstGeom>
        </p:spPr>
      </p:pic>
      <p:pic>
        <p:nvPicPr>
          <p:cNvPr id="9" name="Picture 8">
            <a:extLst>
              <a:ext uri="{FF2B5EF4-FFF2-40B4-BE49-F238E27FC236}">
                <a16:creationId xmlns:a16="http://schemas.microsoft.com/office/drawing/2014/main" id="{CDD2B396-3796-D471-646D-EDB7A07FEEA7}"/>
              </a:ext>
            </a:extLst>
          </p:cNvPr>
          <p:cNvPicPr>
            <a:picLocks noChangeAspect="1"/>
          </p:cNvPicPr>
          <p:nvPr/>
        </p:nvPicPr>
        <p:blipFill>
          <a:blip r:embed="rId12"/>
          <a:stretch>
            <a:fillRect/>
          </a:stretch>
        </p:blipFill>
        <p:spPr>
          <a:xfrm>
            <a:off x="8389240" y="3538695"/>
            <a:ext cx="711823" cy="662732"/>
          </a:xfrm>
          <a:prstGeom prst="rect">
            <a:avLst/>
          </a:prstGeom>
        </p:spPr>
      </p:pic>
      <p:pic>
        <p:nvPicPr>
          <p:cNvPr id="10" name="Picture 9">
            <a:extLst>
              <a:ext uri="{FF2B5EF4-FFF2-40B4-BE49-F238E27FC236}">
                <a16:creationId xmlns:a16="http://schemas.microsoft.com/office/drawing/2014/main" id="{8FC9C96E-D040-8539-79A7-44EA41A05CD9}"/>
              </a:ext>
            </a:extLst>
          </p:cNvPr>
          <p:cNvPicPr>
            <a:picLocks noChangeAspect="1"/>
          </p:cNvPicPr>
          <p:nvPr/>
        </p:nvPicPr>
        <p:blipFill>
          <a:blip r:embed="rId13"/>
          <a:stretch>
            <a:fillRect/>
          </a:stretch>
        </p:blipFill>
        <p:spPr>
          <a:xfrm>
            <a:off x="6977484" y="4848265"/>
            <a:ext cx="712457" cy="712457"/>
          </a:xfrm>
          <a:prstGeom prst="rect">
            <a:avLst/>
          </a:prstGeom>
        </p:spPr>
      </p:pic>
      <p:sp>
        <p:nvSpPr>
          <p:cNvPr id="11" name="TextBox 10">
            <a:extLst>
              <a:ext uri="{FF2B5EF4-FFF2-40B4-BE49-F238E27FC236}">
                <a16:creationId xmlns:a16="http://schemas.microsoft.com/office/drawing/2014/main" id="{11B52F22-44B3-D88C-CBD8-72BE2E75716D}"/>
              </a:ext>
            </a:extLst>
          </p:cNvPr>
          <p:cNvSpPr txBox="1"/>
          <p:nvPr/>
        </p:nvSpPr>
        <p:spPr>
          <a:xfrm>
            <a:off x="7356052" y="4417182"/>
            <a:ext cx="824265" cy="246221"/>
          </a:xfrm>
          <a:prstGeom prst="rect">
            <a:avLst/>
          </a:prstGeom>
          <a:noFill/>
        </p:spPr>
        <p:txBody>
          <a:bodyPr wrap="square" rtlCol="0">
            <a:spAutoFit/>
          </a:bodyPr>
          <a:lstStyle/>
          <a:p>
            <a:r>
              <a:rPr lang="en-US" sz="1000" dirty="0">
                <a:latin typeface="Bradley Hand" pitchFamily="2" charset="77"/>
                <a:cs typeface="Calibri" panose="020F0502020204030204" pitchFamily="34" charset="0"/>
              </a:rPr>
              <a:t>Atmosphere</a:t>
            </a:r>
          </a:p>
        </p:txBody>
      </p:sp>
      <p:sp>
        <p:nvSpPr>
          <p:cNvPr id="12" name="TextBox 11">
            <a:extLst>
              <a:ext uri="{FF2B5EF4-FFF2-40B4-BE49-F238E27FC236}">
                <a16:creationId xmlns:a16="http://schemas.microsoft.com/office/drawing/2014/main" id="{F081A763-B900-C12D-BBFA-F6B902547684}"/>
              </a:ext>
            </a:extLst>
          </p:cNvPr>
          <p:cNvSpPr txBox="1"/>
          <p:nvPr/>
        </p:nvSpPr>
        <p:spPr>
          <a:xfrm>
            <a:off x="7066424" y="5518408"/>
            <a:ext cx="532518" cy="246221"/>
          </a:xfrm>
          <a:prstGeom prst="rect">
            <a:avLst/>
          </a:prstGeom>
          <a:noFill/>
        </p:spPr>
        <p:txBody>
          <a:bodyPr wrap="square" rtlCol="0">
            <a:spAutoFit/>
          </a:bodyPr>
          <a:lstStyle/>
          <a:p>
            <a:r>
              <a:rPr lang="en-US" sz="1000" dirty="0">
                <a:latin typeface="Bradley Hand" pitchFamily="2" charset="77"/>
                <a:cs typeface="Calibri" panose="020F0502020204030204" pitchFamily="34" charset="0"/>
              </a:rPr>
              <a:t>Ocean</a:t>
            </a:r>
          </a:p>
        </p:txBody>
      </p:sp>
      <p:sp>
        <p:nvSpPr>
          <p:cNvPr id="13" name="TextBox 12">
            <a:extLst>
              <a:ext uri="{FF2B5EF4-FFF2-40B4-BE49-F238E27FC236}">
                <a16:creationId xmlns:a16="http://schemas.microsoft.com/office/drawing/2014/main" id="{1A21DAF3-FD5F-AD14-9F9E-B201A2F35B37}"/>
              </a:ext>
            </a:extLst>
          </p:cNvPr>
          <p:cNvSpPr txBox="1"/>
          <p:nvPr/>
        </p:nvSpPr>
        <p:spPr>
          <a:xfrm>
            <a:off x="8479049" y="6544961"/>
            <a:ext cx="569387" cy="246221"/>
          </a:xfrm>
          <a:prstGeom prst="rect">
            <a:avLst/>
          </a:prstGeom>
          <a:noFill/>
        </p:spPr>
        <p:txBody>
          <a:bodyPr wrap="square" rtlCol="0">
            <a:spAutoFit/>
          </a:bodyPr>
          <a:lstStyle/>
          <a:p>
            <a:r>
              <a:rPr lang="en-US" sz="1000" dirty="0">
                <a:latin typeface="Bradley Hand" pitchFamily="2" charset="77"/>
                <a:cs typeface="Calibri" panose="020F0502020204030204" pitchFamily="34" charset="0"/>
              </a:rPr>
              <a:t>Sea ice</a:t>
            </a:r>
          </a:p>
        </p:txBody>
      </p:sp>
      <p:sp>
        <p:nvSpPr>
          <p:cNvPr id="14" name="TextBox 13">
            <a:extLst>
              <a:ext uri="{FF2B5EF4-FFF2-40B4-BE49-F238E27FC236}">
                <a16:creationId xmlns:a16="http://schemas.microsoft.com/office/drawing/2014/main" id="{EFBD1342-09F9-16EC-2590-7E195232DF2F}"/>
              </a:ext>
            </a:extLst>
          </p:cNvPr>
          <p:cNvSpPr txBox="1"/>
          <p:nvPr/>
        </p:nvSpPr>
        <p:spPr>
          <a:xfrm>
            <a:off x="9424600" y="6211886"/>
            <a:ext cx="506870" cy="246221"/>
          </a:xfrm>
          <a:prstGeom prst="rect">
            <a:avLst/>
          </a:prstGeom>
          <a:noFill/>
        </p:spPr>
        <p:txBody>
          <a:bodyPr wrap="square" rtlCol="0">
            <a:spAutoFit/>
          </a:bodyPr>
          <a:lstStyle/>
          <a:p>
            <a:r>
              <a:rPr lang="en-US" sz="1000" dirty="0">
                <a:latin typeface="Bradley Hand" pitchFamily="2" charset="77"/>
                <a:cs typeface="Calibri" panose="020F0502020204030204" pitchFamily="34" charset="0"/>
              </a:rPr>
              <a:t>Snow</a:t>
            </a:r>
          </a:p>
        </p:txBody>
      </p:sp>
      <p:sp>
        <p:nvSpPr>
          <p:cNvPr id="15" name="TextBox 14">
            <a:extLst>
              <a:ext uri="{FF2B5EF4-FFF2-40B4-BE49-F238E27FC236}">
                <a16:creationId xmlns:a16="http://schemas.microsoft.com/office/drawing/2014/main" id="{FDAAA11D-2EC1-9E66-6568-948EA6C22EDD}"/>
              </a:ext>
            </a:extLst>
          </p:cNvPr>
          <p:cNvSpPr txBox="1"/>
          <p:nvPr/>
        </p:nvSpPr>
        <p:spPr>
          <a:xfrm>
            <a:off x="9395544" y="4575856"/>
            <a:ext cx="910827" cy="246221"/>
          </a:xfrm>
          <a:prstGeom prst="rect">
            <a:avLst/>
          </a:prstGeom>
          <a:noFill/>
        </p:spPr>
        <p:txBody>
          <a:bodyPr wrap="square" rtlCol="0">
            <a:spAutoFit/>
          </a:bodyPr>
          <a:lstStyle/>
          <a:p>
            <a:r>
              <a:rPr lang="en-US" sz="1000" dirty="0">
                <a:latin typeface="Bradley Hand" pitchFamily="2" charset="77"/>
                <a:cs typeface="Calibri" panose="020F0502020204030204" pitchFamily="34" charset="0"/>
              </a:rPr>
              <a:t>Constituents</a:t>
            </a:r>
          </a:p>
        </p:txBody>
      </p:sp>
      <p:sp>
        <p:nvSpPr>
          <p:cNvPr id="16" name="TextBox 15">
            <a:extLst>
              <a:ext uri="{FF2B5EF4-FFF2-40B4-BE49-F238E27FC236}">
                <a16:creationId xmlns:a16="http://schemas.microsoft.com/office/drawing/2014/main" id="{7B8B1CE6-260F-0749-4D45-F00562EC5B7B}"/>
              </a:ext>
            </a:extLst>
          </p:cNvPr>
          <p:cNvSpPr txBox="1"/>
          <p:nvPr/>
        </p:nvSpPr>
        <p:spPr>
          <a:xfrm>
            <a:off x="8424390" y="4165099"/>
            <a:ext cx="641522" cy="246221"/>
          </a:xfrm>
          <a:prstGeom prst="rect">
            <a:avLst/>
          </a:prstGeom>
          <a:noFill/>
        </p:spPr>
        <p:txBody>
          <a:bodyPr wrap="square" rtlCol="0">
            <a:spAutoFit/>
          </a:bodyPr>
          <a:lstStyle/>
          <a:p>
            <a:r>
              <a:rPr lang="en-US" sz="1000" dirty="0">
                <a:latin typeface="Bradley Hand" pitchFamily="2" charset="77"/>
                <a:cs typeface="Calibri" panose="020F0502020204030204" pitchFamily="34" charset="0"/>
              </a:rPr>
              <a:t>Aerosols</a:t>
            </a:r>
          </a:p>
        </p:txBody>
      </p:sp>
      <p:pic>
        <p:nvPicPr>
          <p:cNvPr id="17" name="Graphic 16" descr="Mountains">
            <a:extLst>
              <a:ext uri="{FF2B5EF4-FFF2-40B4-BE49-F238E27FC236}">
                <a16:creationId xmlns:a16="http://schemas.microsoft.com/office/drawing/2014/main" id="{9E248D3B-EA6C-90DE-F258-18CD32F52F8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87568" y="5771548"/>
            <a:ext cx="580934" cy="580934"/>
          </a:xfrm>
          <a:prstGeom prst="rect">
            <a:avLst/>
          </a:prstGeom>
        </p:spPr>
      </p:pic>
      <p:pic>
        <p:nvPicPr>
          <p:cNvPr id="18" name="Graphic 17" descr="Rainy scene">
            <a:extLst>
              <a:ext uri="{FF2B5EF4-FFF2-40B4-BE49-F238E27FC236}">
                <a16:creationId xmlns:a16="http://schemas.microsoft.com/office/drawing/2014/main" id="{3365638C-0ED0-82C5-BA02-A116E5BE7BE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758491" y="4991663"/>
            <a:ext cx="580934" cy="580934"/>
          </a:xfrm>
          <a:prstGeom prst="rect">
            <a:avLst/>
          </a:prstGeom>
        </p:spPr>
      </p:pic>
      <p:sp>
        <p:nvSpPr>
          <p:cNvPr id="19" name="TextBox 18">
            <a:extLst>
              <a:ext uri="{FF2B5EF4-FFF2-40B4-BE49-F238E27FC236}">
                <a16:creationId xmlns:a16="http://schemas.microsoft.com/office/drawing/2014/main" id="{B9A08663-306A-75E4-AC24-DB685BBA86E4}"/>
              </a:ext>
            </a:extLst>
          </p:cNvPr>
          <p:cNvSpPr txBox="1"/>
          <p:nvPr/>
        </p:nvSpPr>
        <p:spPr>
          <a:xfrm>
            <a:off x="9780797" y="5507754"/>
            <a:ext cx="490840" cy="246221"/>
          </a:xfrm>
          <a:prstGeom prst="rect">
            <a:avLst/>
          </a:prstGeom>
          <a:noFill/>
        </p:spPr>
        <p:txBody>
          <a:bodyPr wrap="square" rtlCol="0">
            <a:spAutoFit/>
          </a:bodyPr>
          <a:lstStyle/>
          <a:p>
            <a:r>
              <a:rPr lang="en-US" sz="1000" dirty="0">
                <a:latin typeface="Bradley Hand" pitchFamily="2" charset="77"/>
                <a:cs typeface="Calibri" panose="020F0502020204030204" pitchFamily="34" charset="0"/>
              </a:rPr>
              <a:t>Land</a:t>
            </a:r>
          </a:p>
        </p:txBody>
      </p:sp>
      <p:pic>
        <p:nvPicPr>
          <p:cNvPr id="20" name="Graphic 19" descr="Wave">
            <a:extLst>
              <a:ext uri="{FF2B5EF4-FFF2-40B4-BE49-F238E27FC236}">
                <a16:creationId xmlns:a16="http://schemas.microsoft.com/office/drawing/2014/main" id="{42EA936C-5E87-48B3-2B67-BBC4A8A0028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26013" y="5823656"/>
            <a:ext cx="580934" cy="580934"/>
          </a:xfrm>
          <a:prstGeom prst="rect">
            <a:avLst/>
          </a:prstGeom>
        </p:spPr>
      </p:pic>
      <p:sp>
        <p:nvSpPr>
          <p:cNvPr id="21" name="TextBox 20">
            <a:extLst>
              <a:ext uri="{FF2B5EF4-FFF2-40B4-BE49-F238E27FC236}">
                <a16:creationId xmlns:a16="http://schemas.microsoft.com/office/drawing/2014/main" id="{41A831F7-FC3F-BEDA-4A71-9D8D72410C6E}"/>
              </a:ext>
            </a:extLst>
          </p:cNvPr>
          <p:cNvSpPr txBox="1"/>
          <p:nvPr/>
        </p:nvSpPr>
        <p:spPr>
          <a:xfrm>
            <a:off x="7560003" y="6301263"/>
            <a:ext cx="546945" cy="246221"/>
          </a:xfrm>
          <a:prstGeom prst="rect">
            <a:avLst/>
          </a:prstGeom>
          <a:noFill/>
        </p:spPr>
        <p:txBody>
          <a:bodyPr wrap="square" rtlCol="0">
            <a:spAutoFit/>
          </a:bodyPr>
          <a:lstStyle/>
          <a:p>
            <a:r>
              <a:rPr lang="en-US" sz="1000" dirty="0">
                <a:latin typeface="Bradley Hand" pitchFamily="2" charset="77"/>
                <a:cs typeface="Calibri" panose="020F0502020204030204" pitchFamily="34" charset="0"/>
              </a:rPr>
              <a:t>Waves</a:t>
            </a:r>
          </a:p>
        </p:txBody>
      </p:sp>
      <p:sp>
        <p:nvSpPr>
          <p:cNvPr id="23" name="Google Shape;278;p40">
            <a:extLst>
              <a:ext uri="{FF2B5EF4-FFF2-40B4-BE49-F238E27FC236}">
                <a16:creationId xmlns:a16="http://schemas.microsoft.com/office/drawing/2014/main" id="{F6C6638A-9E7E-5BEE-7C31-EDBAD392C566}"/>
              </a:ext>
            </a:extLst>
          </p:cNvPr>
          <p:cNvSpPr/>
          <p:nvPr/>
        </p:nvSpPr>
        <p:spPr>
          <a:xfrm>
            <a:off x="2519053" y="3759419"/>
            <a:ext cx="899400" cy="843300"/>
          </a:xfrm>
          <a:prstGeom prst="ellipse">
            <a:avLst/>
          </a:prstGeom>
          <a:solidFill>
            <a:srgbClr val="EF3333"/>
          </a:solidFill>
          <a:ln>
            <a:noFill/>
          </a:ln>
          <a:effectLst>
            <a:outerShdw blurRad="50800" dist="38100" dir="2700000" algn="tl" rotWithShape="0">
              <a:prstClr val="black">
                <a:alpha val="40000"/>
              </a:prstClr>
            </a:outerShdw>
          </a:effectLst>
        </p:spPr>
        <p:txBody>
          <a:bodyPr spcFirstLastPara="1" wrap="square" lIns="0" tIns="45700" rIns="0" bIns="45700" anchor="ctr" anchorCtr="0">
            <a:noAutofit/>
          </a:bodyPr>
          <a:lstStyle/>
          <a:p>
            <a:pPr algn="ctr"/>
            <a:r>
              <a:rPr lang="en-US" sz="900" dirty="0">
                <a:solidFill>
                  <a:srgbClr val="FFFFFF"/>
                </a:solidFill>
                <a:latin typeface="Calibri"/>
                <a:ea typeface="Calibri"/>
                <a:cs typeface="Calibri"/>
                <a:sym typeface="Calibri"/>
              </a:rPr>
              <a:t>Atmosphere</a:t>
            </a:r>
            <a:endParaRPr sz="900" dirty="0">
              <a:latin typeface="Calibri"/>
              <a:ea typeface="Calibri"/>
              <a:cs typeface="Calibri"/>
              <a:sym typeface="Calibri"/>
            </a:endParaRPr>
          </a:p>
          <a:p>
            <a:pPr algn="ctr"/>
            <a:r>
              <a:rPr lang="en-US" sz="900" dirty="0">
                <a:solidFill>
                  <a:srgbClr val="FFFFFF"/>
                </a:solidFill>
                <a:latin typeface="Calibri"/>
                <a:ea typeface="Calibri"/>
                <a:cs typeface="Calibri"/>
                <a:sym typeface="Calibri"/>
              </a:rPr>
              <a:t>Hybrid</a:t>
            </a:r>
            <a:endParaRPr sz="900" dirty="0">
              <a:latin typeface="Calibri"/>
              <a:ea typeface="Calibri"/>
              <a:cs typeface="Calibri"/>
              <a:sym typeface="Calibri"/>
            </a:endParaRPr>
          </a:p>
          <a:p>
            <a:pPr algn="ctr"/>
            <a:r>
              <a:rPr lang="en-US" sz="900" dirty="0">
                <a:solidFill>
                  <a:srgbClr val="FFFFFF"/>
                </a:solidFill>
                <a:latin typeface="Calibri"/>
                <a:ea typeface="Calibri"/>
                <a:cs typeface="Calibri"/>
                <a:sym typeface="Calibri"/>
              </a:rPr>
              <a:t>4DEnVar</a:t>
            </a:r>
            <a:endParaRPr sz="900" dirty="0">
              <a:latin typeface="Calibri"/>
              <a:ea typeface="Calibri"/>
              <a:cs typeface="Calibri"/>
              <a:sym typeface="Calibri"/>
            </a:endParaRPr>
          </a:p>
        </p:txBody>
      </p:sp>
      <p:sp>
        <p:nvSpPr>
          <p:cNvPr id="24" name="Google Shape;279;p40">
            <a:extLst>
              <a:ext uri="{FF2B5EF4-FFF2-40B4-BE49-F238E27FC236}">
                <a16:creationId xmlns:a16="http://schemas.microsoft.com/office/drawing/2014/main" id="{AA837B86-5F4B-1593-F8E3-805DA794F966}"/>
              </a:ext>
            </a:extLst>
          </p:cNvPr>
          <p:cNvSpPr/>
          <p:nvPr/>
        </p:nvSpPr>
        <p:spPr>
          <a:xfrm>
            <a:off x="3895312" y="3759419"/>
            <a:ext cx="899400" cy="843300"/>
          </a:xfrm>
          <a:prstGeom prst="ellipse">
            <a:avLst/>
          </a:prstGeom>
          <a:solidFill>
            <a:srgbClr val="FFC000"/>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algn="ctr"/>
            <a:r>
              <a:rPr lang="en-US" sz="900">
                <a:solidFill>
                  <a:srgbClr val="FFFFFF"/>
                </a:solidFill>
                <a:latin typeface="Calibri"/>
                <a:ea typeface="Calibri"/>
                <a:cs typeface="Calibri"/>
                <a:sym typeface="Calibri"/>
              </a:rPr>
              <a:t>Aerosol</a:t>
            </a:r>
            <a:endParaRPr sz="900">
              <a:solidFill>
                <a:srgbClr val="FFFFFF"/>
              </a:solidFill>
              <a:latin typeface="Calibri"/>
              <a:ea typeface="Calibri"/>
              <a:cs typeface="Calibri"/>
              <a:sym typeface="Calibri"/>
            </a:endParaRPr>
          </a:p>
          <a:p>
            <a:pPr algn="ctr"/>
            <a:r>
              <a:rPr lang="en-US" sz="900">
                <a:solidFill>
                  <a:srgbClr val="FFFFFF"/>
                </a:solidFill>
                <a:latin typeface="Calibri"/>
                <a:ea typeface="Calibri"/>
                <a:cs typeface="Calibri"/>
                <a:sym typeface="Calibri"/>
              </a:rPr>
              <a:t>3DVar</a:t>
            </a:r>
            <a:endParaRPr sz="900">
              <a:solidFill>
                <a:srgbClr val="FFFFFF"/>
              </a:solidFill>
              <a:latin typeface="Calibri"/>
              <a:ea typeface="Calibri"/>
              <a:cs typeface="Calibri"/>
              <a:sym typeface="Calibri"/>
            </a:endParaRPr>
          </a:p>
        </p:txBody>
      </p:sp>
      <p:sp>
        <p:nvSpPr>
          <p:cNvPr id="25" name="Google Shape;280;p40">
            <a:extLst>
              <a:ext uri="{FF2B5EF4-FFF2-40B4-BE49-F238E27FC236}">
                <a16:creationId xmlns:a16="http://schemas.microsoft.com/office/drawing/2014/main" id="{5A29E3AD-D6D3-804B-CEC9-A37CB0CB87E1}"/>
              </a:ext>
            </a:extLst>
          </p:cNvPr>
          <p:cNvSpPr/>
          <p:nvPr/>
        </p:nvSpPr>
        <p:spPr>
          <a:xfrm>
            <a:off x="4514389" y="4789880"/>
            <a:ext cx="899400" cy="843300"/>
          </a:xfrm>
          <a:prstGeom prst="ellipse">
            <a:avLst/>
          </a:prstGeom>
          <a:solidFill>
            <a:srgbClr val="171616"/>
          </a:solidFill>
          <a:ln>
            <a:noFill/>
          </a:ln>
          <a:effectLst>
            <a:outerShdw blurRad="50800" dist="38100" dir="2700000" algn="tl" rotWithShape="0">
              <a:prstClr val="black">
                <a:alpha val="40000"/>
              </a:prstClr>
            </a:outerShdw>
          </a:effectLst>
        </p:spPr>
        <p:txBody>
          <a:bodyPr spcFirstLastPara="1" wrap="square" lIns="0" tIns="45700" rIns="0" bIns="45700" anchor="ctr" anchorCtr="0">
            <a:noAutofit/>
          </a:bodyPr>
          <a:lstStyle/>
          <a:p>
            <a:pPr algn="ctr"/>
            <a:r>
              <a:rPr lang="en-US" sz="900" dirty="0">
                <a:solidFill>
                  <a:srgbClr val="FFFFFF"/>
                </a:solidFill>
                <a:latin typeface="Calibri"/>
                <a:ea typeface="Calibri"/>
                <a:cs typeface="Calibri"/>
                <a:sym typeface="Calibri"/>
              </a:rPr>
              <a:t>Constituents</a:t>
            </a:r>
            <a:endParaRPr sz="900" dirty="0">
              <a:latin typeface="Calibri"/>
              <a:ea typeface="Calibri"/>
              <a:cs typeface="Calibri"/>
              <a:sym typeface="Calibri"/>
            </a:endParaRPr>
          </a:p>
          <a:p>
            <a:pPr algn="ctr"/>
            <a:r>
              <a:rPr lang="en-US" sz="900" dirty="0">
                <a:solidFill>
                  <a:srgbClr val="FFFFFF"/>
                </a:solidFill>
                <a:latin typeface="Calibri"/>
                <a:ea typeface="Calibri"/>
                <a:cs typeface="Calibri"/>
                <a:sym typeface="Calibri"/>
              </a:rPr>
              <a:t>3DVar</a:t>
            </a:r>
            <a:endParaRPr sz="900" dirty="0">
              <a:latin typeface="Calibri"/>
              <a:ea typeface="Calibri"/>
              <a:cs typeface="Calibri"/>
              <a:sym typeface="Calibri"/>
            </a:endParaRPr>
          </a:p>
        </p:txBody>
      </p:sp>
      <p:sp>
        <p:nvSpPr>
          <p:cNvPr id="26" name="Google Shape;281;p40">
            <a:extLst>
              <a:ext uri="{FF2B5EF4-FFF2-40B4-BE49-F238E27FC236}">
                <a16:creationId xmlns:a16="http://schemas.microsoft.com/office/drawing/2014/main" id="{38072982-E36C-5340-8D39-D9905A58195A}"/>
              </a:ext>
            </a:extLst>
          </p:cNvPr>
          <p:cNvSpPr/>
          <p:nvPr/>
        </p:nvSpPr>
        <p:spPr>
          <a:xfrm>
            <a:off x="3895312" y="5827674"/>
            <a:ext cx="899400" cy="843300"/>
          </a:xfrm>
          <a:prstGeom prst="ellipse">
            <a:avLst/>
          </a:prstGeom>
          <a:solidFill>
            <a:srgbClr val="0070C0"/>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algn="ctr"/>
            <a:r>
              <a:rPr lang="en-US" sz="900">
                <a:solidFill>
                  <a:srgbClr val="FFFFFF"/>
                </a:solidFill>
                <a:latin typeface="Calibri"/>
                <a:ea typeface="Calibri"/>
                <a:cs typeface="Calibri"/>
                <a:sym typeface="Calibri"/>
              </a:rPr>
              <a:t>Ocean</a:t>
            </a:r>
            <a:endParaRPr sz="900">
              <a:latin typeface="Calibri"/>
              <a:ea typeface="Calibri"/>
              <a:cs typeface="Calibri"/>
              <a:sym typeface="Calibri"/>
            </a:endParaRPr>
          </a:p>
          <a:p>
            <a:pPr algn="ctr"/>
            <a:r>
              <a:rPr lang="en-US" sz="900">
                <a:solidFill>
                  <a:srgbClr val="FFFFFF"/>
                </a:solidFill>
                <a:latin typeface="Calibri"/>
                <a:ea typeface="Calibri"/>
                <a:cs typeface="Calibri"/>
                <a:sym typeface="Calibri"/>
              </a:rPr>
              <a:t>LETKF</a:t>
            </a:r>
            <a:endParaRPr sz="900">
              <a:latin typeface="Calibri"/>
              <a:ea typeface="Calibri"/>
              <a:cs typeface="Calibri"/>
              <a:sym typeface="Calibri"/>
            </a:endParaRPr>
          </a:p>
        </p:txBody>
      </p:sp>
      <p:sp>
        <p:nvSpPr>
          <p:cNvPr id="27" name="Google Shape;282;p40">
            <a:extLst>
              <a:ext uri="{FF2B5EF4-FFF2-40B4-BE49-F238E27FC236}">
                <a16:creationId xmlns:a16="http://schemas.microsoft.com/office/drawing/2014/main" id="{3E18BB58-70DE-BBBF-E9B9-DBE7E7DE48AC}"/>
              </a:ext>
            </a:extLst>
          </p:cNvPr>
          <p:cNvSpPr/>
          <p:nvPr/>
        </p:nvSpPr>
        <p:spPr>
          <a:xfrm>
            <a:off x="1901186" y="4789881"/>
            <a:ext cx="899400" cy="843300"/>
          </a:xfrm>
          <a:prstGeom prst="ellipse">
            <a:avLst/>
          </a:prstGeom>
          <a:solidFill>
            <a:srgbClr val="548135"/>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algn="ctr"/>
            <a:r>
              <a:rPr lang="en-US" sz="900">
                <a:solidFill>
                  <a:srgbClr val="FFFFFF"/>
                </a:solidFill>
                <a:latin typeface="Calibri"/>
                <a:ea typeface="Calibri"/>
                <a:cs typeface="Calibri"/>
                <a:sym typeface="Calibri"/>
              </a:rPr>
              <a:t>Land</a:t>
            </a:r>
            <a:endParaRPr sz="900">
              <a:latin typeface="Calibri"/>
              <a:ea typeface="Calibri"/>
              <a:cs typeface="Calibri"/>
              <a:sym typeface="Calibri"/>
            </a:endParaRPr>
          </a:p>
          <a:p>
            <a:pPr algn="ctr"/>
            <a:r>
              <a:rPr lang="en-US" sz="900">
                <a:solidFill>
                  <a:srgbClr val="FFFFFF"/>
                </a:solidFill>
                <a:latin typeface="Calibri"/>
                <a:ea typeface="Calibri"/>
                <a:cs typeface="Calibri"/>
                <a:sym typeface="Calibri"/>
              </a:rPr>
              <a:t>EnKF</a:t>
            </a:r>
            <a:endParaRPr sz="900">
              <a:solidFill>
                <a:srgbClr val="FFFFFF"/>
              </a:solidFill>
              <a:latin typeface="Calibri"/>
              <a:ea typeface="Calibri"/>
              <a:cs typeface="Calibri"/>
              <a:sym typeface="Calibri"/>
            </a:endParaRPr>
          </a:p>
        </p:txBody>
      </p:sp>
      <p:sp>
        <p:nvSpPr>
          <p:cNvPr id="28" name="Google Shape;283;p40">
            <a:extLst>
              <a:ext uri="{FF2B5EF4-FFF2-40B4-BE49-F238E27FC236}">
                <a16:creationId xmlns:a16="http://schemas.microsoft.com/office/drawing/2014/main" id="{A67BC7F9-E8DE-C867-1FFE-F846CA64A127}"/>
              </a:ext>
            </a:extLst>
          </p:cNvPr>
          <p:cNvSpPr/>
          <p:nvPr/>
        </p:nvSpPr>
        <p:spPr>
          <a:xfrm>
            <a:off x="2519053" y="5827674"/>
            <a:ext cx="899400" cy="843300"/>
          </a:xfrm>
          <a:prstGeom prst="ellipse">
            <a:avLst/>
          </a:prstGeom>
          <a:solidFill>
            <a:schemeClr val="bg1">
              <a:lumMod val="85000"/>
            </a:schemeClr>
          </a:solidFill>
          <a:ln w="12700" cap="flat" cmpd="sng">
            <a:solidFill>
              <a:srgbClr val="E7E6E6"/>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algn="ctr"/>
            <a:r>
              <a:rPr lang="en-US" sz="900">
                <a:solidFill>
                  <a:srgbClr val="171616"/>
                </a:solidFill>
                <a:latin typeface="Calibri"/>
                <a:ea typeface="Calibri"/>
                <a:cs typeface="Calibri"/>
                <a:sym typeface="Calibri"/>
              </a:rPr>
              <a:t>Sea ice</a:t>
            </a:r>
            <a:endParaRPr sz="900">
              <a:solidFill>
                <a:srgbClr val="171616"/>
              </a:solidFill>
              <a:latin typeface="Calibri"/>
              <a:ea typeface="Calibri"/>
              <a:cs typeface="Calibri"/>
              <a:sym typeface="Calibri"/>
            </a:endParaRPr>
          </a:p>
          <a:p>
            <a:pPr algn="ctr"/>
            <a:r>
              <a:rPr lang="en-US" sz="900">
                <a:solidFill>
                  <a:srgbClr val="171616"/>
                </a:solidFill>
                <a:latin typeface="Calibri"/>
                <a:ea typeface="Calibri"/>
                <a:cs typeface="Calibri"/>
                <a:sym typeface="Calibri"/>
              </a:rPr>
              <a:t>LETKF</a:t>
            </a:r>
            <a:endParaRPr sz="900">
              <a:solidFill>
                <a:srgbClr val="171616"/>
              </a:solidFill>
              <a:latin typeface="Calibri"/>
              <a:ea typeface="Calibri"/>
              <a:cs typeface="Calibri"/>
              <a:sym typeface="Calibri"/>
            </a:endParaRPr>
          </a:p>
        </p:txBody>
      </p:sp>
      <p:cxnSp>
        <p:nvCxnSpPr>
          <p:cNvPr id="51" name="Google Shape;284;p40">
            <a:extLst>
              <a:ext uri="{FF2B5EF4-FFF2-40B4-BE49-F238E27FC236}">
                <a16:creationId xmlns:a16="http://schemas.microsoft.com/office/drawing/2014/main" id="{AF4D9C50-AA3B-8732-4B3C-7D15CD364A2C}"/>
              </a:ext>
            </a:extLst>
          </p:cNvPr>
          <p:cNvCxnSpPr>
            <a:stCxn id="23" idx="6"/>
            <a:endCxn id="24" idx="2"/>
          </p:cNvCxnSpPr>
          <p:nvPr/>
        </p:nvCxnSpPr>
        <p:spPr>
          <a:xfrm>
            <a:off x="3418453" y="4181069"/>
            <a:ext cx="477000" cy="0"/>
          </a:xfrm>
          <a:prstGeom prst="straightConnector1">
            <a:avLst/>
          </a:prstGeom>
          <a:noFill/>
          <a:ln w="19050" cap="flat" cmpd="sng">
            <a:solidFill>
              <a:srgbClr val="171616"/>
            </a:solidFill>
            <a:prstDash val="solid"/>
            <a:miter lim="800000"/>
            <a:headEnd type="triangle" w="med" len="med"/>
            <a:tailEnd type="triangle" w="med" len="med"/>
          </a:ln>
        </p:spPr>
      </p:cxnSp>
      <p:cxnSp>
        <p:nvCxnSpPr>
          <p:cNvPr id="52" name="Google Shape;285;p40">
            <a:extLst>
              <a:ext uri="{FF2B5EF4-FFF2-40B4-BE49-F238E27FC236}">
                <a16:creationId xmlns:a16="http://schemas.microsoft.com/office/drawing/2014/main" id="{C67FCD04-EDA4-B1D1-6629-542160FFD957}"/>
              </a:ext>
            </a:extLst>
          </p:cNvPr>
          <p:cNvCxnSpPr>
            <a:cxnSpLocks/>
            <a:endCxn id="26" idx="1"/>
          </p:cNvCxnSpPr>
          <p:nvPr/>
        </p:nvCxnSpPr>
        <p:spPr>
          <a:xfrm>
            <a:off x="3207022" y="4551036"/>
            <a:ext cx="820005" cy="1400136"/>
          </a:xfrm>
          <a:prstGeom prst="straightConnector1">
            <a:avLst/>
          </a:prstGeom>
          <a:noFill/>
          <a:ln w="19050" cap="flat" cmpd="sng">
            <a:solidFill>
              <a:srgbClr val="171616"/>
            </a:solidFill>
            <a:prstDash val="solid"/>
            <a:miter lim="800000"/>
            <a:headEnd type="triangle" w="med" len="med"/>
            <a:tailEnd type="triangle" w="med" len="med"/>
          </a:ln>
        </p:spPr>
      </p:cxnSp>
      <p:cxnSp>
        <p:nvCxnSpPr>
          <p:cNvPr id="53" name="Google Shape;286;p40">
            <a:extLst>
              <a:ext uri="{FF2B5EF4-FFF2-40B4-BE49-F238E27FC236}">
                <a16:creationId xmlns:a16="http://schemas.microsoft.com/office/drawing/2014/main" id="{6A789FAE-7508-11DD-24A8-87FE456A36EA}"/>
              </a:ext>
            </a:extLst>
          </p:cNvPr>
          <p:cNvCxnSpPr>
            <a:cxnSpLocks/>
          </p:cNvCxnSpPr>
          <p:nvPr/>
        </p:nvCxnSpPr>
        <p:spPr>
          <a:xfrm>
            <a:off x="4578433" y="4534495"/>
            <a:ext cx="172761" cy="305700"/>
          </a:xfrm>
          <a:prstGeom prst="straightConnector1">
            <a:avLst/>
          </a:prstGeom>
          <a:noFill/>
          <a:ln w="19050" cap="flat" cmpd="sng">
            <a:solidFill>
              <a:srgbClr val="171616"/>
            </a:solidFill>
            <a:prstDash val="solid"/>
            <a:miter lim="800000"/>
            <a:headEnd type="triangle" w="med" len="med"/>
            <a:tailEnd type="triangle" w="med" len="med"/>
          </a:ln>
        </p:spPr>
      </p:cxnSp>
      <p:cxnSp>
        <p:nvCxnSpPr>
          <p:cNvPr id="54" name="Google Shape;287;p40">
            <a:extLst>
              <a:ext uri="{FF2B5EF4-FFF2-40B4-BE49-F238E27FC236}">
                <a16:creationId xmlns:a16="http://schemas.microsoft.com/office/drawing/2014/main" id="{4BBE1414-9B58-8B0A-A9CE-395D1C0B352A}"/>
              </a:ext>
            </a:extLst>
          </p:cNvPr>
          <p:cNvCxnSpPr/>
          <p:nvPr/>
        </p:nvCxnSpPr>
        <p:spPr>
          <a:xfrm>
            <a:off x="3365377" y="4375612"/>
            <a:ext cx="1184400" cy="693000"/>
          </a:xfrm>
          <a:prstGeom prst="straightConnector1">
            <a:avLst/>
          </a:prstGeom>
          <a:noFill/>
          <a:ln w="19050" cap="flat" cmpd="sng">
            <a:solidFill>
              <a:srgbClr val="171616"/>
            </a:solidFill>
            <a:prstDash val="solid"/>
            <a:miter lim="800000"/>
            <a:headEnd type="triangle" w="med" len="med"/>
            <a:tailEnd type="triangle" w="med" len="med"/>
          </a:ln>
        </p:spPr>
      </p:cxnSp>
      <p:cxnSp>
        <p:nvCxnSpPr>
          <p:cNvPr id="55" name="Google Shape;288;p40">
            <a:extLst>
              <a:ext uri="{FF2B5EF4-FFF2-40B4-BE49-F238E27FC236}">
                <a16:creationId xmlns:a16="http://schemas.microsoft.com/office/drawing/2014/main" id="{77674C44-B720-F9F1-0ED2-90218E0BB3DF}"/>
              </a:ext>
            </a:extLst>
          </p:cNvPr>
          <p:cNvCxnSpPr>
            <a:stCxn id="28" idx="6"/>
            <a:endCxn id="26" idx="2"/>
          </p:cNvCxnSpPr>
          <p:nvPr/>
        </p:nvCxnSpPr>
        <p:spPr>
          <a:xfrm>
            <a:off x="3418453" y="6249324"/>
            <a:ext cx="477000" cy="0"/>
          </a:xfrm>
          <a:prstGeom prst="straightConnector1">
            <a:avLst/>
          </a:prstGeom>
          <a:noFill/>
          <a:ln w="19050" cap="flat" cmpd="sng">
            <a:solidFill>
              <a:srgbClr val="171616"/>
            </a:solidFill>
            <a:prstDash val="solid"/>
            <a:miter lim="800000"/>
            <a:headEnd type="triangle" w="med" len="med"/>
            <a:tailEnd type="triangle" w="med" len="med"/>
          </a:ln>
        </p:spPr>
      </p:cxnSp>
      <p:cxnSp>
        <p:nvCxnSpPr>
          <p:cNvPr id="56" name="Google Shape;289;p40">
            <a:extLst>
              <a:ext uri="{FF2B5EF4-FFF2-40B4-BE49-F238E27FC236}">
                <a16:creationId xmlns:a16="http://schemas.microsoft.com/office/drawing/2014/main" id="{8D54ABF3-15C7-3054-E73F-3D7513601483}"/>
              </a:ext>
            </a:extLst>
          </p:cNvPr>
          <p:cNvCxnSpPr>
            <a:cxnSpLocks/>
          </p:cNvCxnSpPr>
          <p:nvPr/>
        </p:nvCxnSpPr>
        <p:spPr>
          <a:xfrm flipH="1">
            <a:off x="2587889" y="4551037"/>
            <a:ext cx="181504" cy="289159"/>
          </a:xfrm>
          <a:prstGeom prst="straightConnector1">
            <a:avLst/>
          </a:prstGeom>
          <a:noFill/>
          <a:ln w="19050" cap="flat" cmpd="sng">
            <a:solidFill>
              <a:srgbClr val="171616"/>
            </a:solidFill>
            <a:prstDash val="solid"/>
            <a:miter lim="800000"/>
            <a:headEnd type="triangle" w="med" len="med"/>
            <a:tailEnd type="triangle" w="med" len="med"/>
          </a:ln>
        </p:spPr>
      </p:cxnSp>
      <p:sp>
        <p:nvSpPr>
          <p:cNvPr id="58" name="Google Shape;270;p40">
            <a:extLst>
              <a:ext uri="{FF2B5EF4-FFF2-40B4-BE49-F238E27FC236}">
                <a16:creationId xmlns:a16="http://schemas.microsoft.com/office/drawing/2014/main" id="{B7E0865F-8005-FEB9-8050-03874D0EC33E}"/>
              </a:ext>
            </a:extLst>
          </p:cNvPr>
          <p:cNvSpPr/>
          <p:nvPr/>
        </p:nvSpPr>
        <p:spPr>
          <a:xfrm>
            <a:off x="6837290" y="3399978"/>
            <a:ext cx="3738358" cy="3472447"/>
          </a:xfrm>
          <a:prstGeom prst="ellipse">
            <a:avLst/>
          </a:prstGeom>
          <a:solidFill>
            <a:srgbClr val="D5DBE5">
              <a:alpha val="26327"/>
            </a:srgbClr>
          </a:solidFill>
          <a:ln>
            <a:solidFill>
              <a:schemeClr val="tx1">
                <a:lumMod val="50000"/>
                <a:lumOff val="50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algn="ctr"/>
            <a:br>
              <a:rPr lang="en-US" sz="2000" b="1" dirty="0">
                <a:solidFill>
                  <a:srgbClr val="171616"/>
                </a:solidFill>
                <a:latin typeface="Calibri" panose="020F0502020204030204" pitchFamily="34" charset="0"/>
                <a:cs typeface="Calibri" panose="020F0502020204030204" pitchFamily="34" charset="0"/>
              </a:rPr>
            </a:br>
            <a:endParaRPr sz="2000" b="1" dirty="0">
              <a:solidFill>
                <a:srgbClr val="171616"/>
              </a:solidFill>
              <a:latin typeface="Calibri" panose="020F0502020204030204" pitchFamily="34" charset="0"/>
              <a:cs typeface="Calibri" panose="020F0502020204030204" pitchFamily="34" charset="0"/>
            </a:endParaRPr>
          </a:p>
        </p:txBody>
      </p:sp>
      <p:sp>
        <p:nvSpPr>
          <p:cNvPr id="59" name="Google Shape;607;p12">
            <a:extLst>
              <a:ext uri="{FF2B5EF4-FFF2-40B4-BE49-F238E27FC236}">
                <a16:creationId xmlns:a16="http://schemas.microsoft.com/office/drawing/2014/main" id="{BC354A33-AC42-577A-1C1F-4BC6DB13F1F2}"/>
              </a:ext>
            </a:extLst>
          </p:cNvPr>
          <p:cNvSpPr/>
          <p:nvPr/>
        </p:nvSpPr>
        <p:spPr>
          <a:xfrm>
            <a:off x="8380996" y="5010766"/>
            <a:ext cx="71365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71616"/>
                </a:solidFill>
                <a:latin typeface="Calibri"/>
                <a:ea typeface="Calibri"/>
                <a:cs typeface="Calibri"/>
                <a:sym typeface="Calibri"/>
              </a:rPr>
              <a:t>JEDI</a:t>
            </a:r>
            <a:endParaRPr sz="2400" dirty="0">
              <a:solidFill>
                <a:schemeClr val="dk1"/>
              </a:solidFill>
              <a:latin typeface="Calibri"/>
              <a:ea typeface="Calibri"/>
              <a:cs typeface="Calibri"/>
              <a:sym typeface="Calibri"/>
            </a:endParaRPr>
          </a:p>
        </p:txBody>
      </p:sp>
      <p:pic>
        <p:nvPicPr>
          <p:cNvPr id="61" name="Picture 60" descr="Logo&#10;&#10;Description automatically generated">
            <a:extLst>
              <a:ext uri="{FF2B5EF4-FFF2-40B4-BE49-F238E27FC236}">
                <a16:creationId xmlns:a16="http://schemas.microsoft.com/office/drawing/2014/main" id="{003B681E-1C00-5DB8-1E4C-CFA4114373C0}"/>
              </a:ext>
            </a:extLst>
          </p:cNvPr>
          <p:cNvPicPr>
            <a:picLocks noChangeAspect="1"/>
          </p:cNvPicPr>
          <p:nvPr/>
        </p:nvPicPr>
        <p:blipFill>
          <a:blip r:embed="rId20"/>
          <a:stretch>
            <a:fillRect/>
          </a:stretch>
        </p:blipFill>
        <p:spPr>
          <a:xfrm>
            <a:off x="3031600" y="5107872"/>
            <a:ext cx="1163828" cy="454216"/>
          </a:xfrm>
          <a:prstGeom prst="rect">
            <a:avLst/>
          </a:prstGeom>
        </p:spPr>
      </p:pic>
      <p:sp>
        <p:nvSpPr>
          <p:cNvPr id="640" name="TextBox 639">
            <a:extLst>
              <a:ext uri="{FF2B5EF4-FFF2-40B4-BE49-F238E27FC236}">
                <a16:creationId xmlns:a16="http://schemas.microsoft.com/office/drawing/2014/main" id="{D50BAF24-6F16-8E0F-F3CB-2A9AC37874A7}"/>
              </a:ext>
            </a:extLst>
          </p:cNvPr>
          <p:cNvSpPr txBox="1"/>
          <p:nvPr/>
        </p:nvSpPr>
        <p:spPr>
          <a:xfrm>
            <a:off x="211927" y="3837051"/>
            <a:ext cx="2064348" cy="646331"/>
          </a:xfrm>
          <a:prstGeom prst="rect">
            <a:avLst/>
          </a:prstGeom>
          <a:noFill/>
        </p:spPr>
        <p:txBody>
          <a:bodyPr wrap="none" rtlCol="0">
            <a:spAutoFit/>
          </a:bodyPr>
          <a:lstStyle/>
          <a:p>
            <a:r>
              <a:rPr lang="en-US" b="1" dirty="0"/>
              <a:t>Phase 2</a:t>
            </a:r>
            <a:r>
              <a:rPr lang="en-US" dirty="0"/>
              <a:t>: foster </a:t>
            </a:r>
            <a:br>
              <a:rPr lang="en-US" dirty="0"/>
            </a:br>
            <a:r>
              <a:rPr lang="en-US" dirty="0"/>
              <a:t>scientific innovation</a:t>
            </a:r>
          </a:p>
        </p:txBody>
      </p:sp>
      <p:sp>
        <p:nvSpPr>
          <p:cNvPr id="4" name="TextBox 3">
            <a:extLst>
              <a:ext uri="{FF2B5EF4-FFF2-40B4-BE49-F238E27FC236}">
                <a16:creationId xmlns:a16="http://schemas.microsoft.com/office/drawing/2014/main" id="{2F8994F4-F366-B0E4-61ED-7B53460B23B6}"/>
              </a:ext>
            </a:extLst>
          </p:cNvPr>
          <p:cNvSpPr txBox="1"/>
          <p:nvPr/>
        </p:nvSpPr>
        <p:spPr>
          <a:xfrm>
            <a:off x="625354" y="2273782"/>
            <a:ext cx="3779240" cy="369332"/>
          </a:xfrm>
          <a:prstGeom prst="rect">
            <a:avLst/>
          </a:prstGeom>
          <a:noFill/>
        </p:spPr>
        <p:txBody>
          <a:bodyPr wrap="none" rtlCol="0">
            <a:spAutoFit/>
          </a:bodyPr>
          <a:lstStyle/>
          <a:p>
            <a:r>
              <a:rPr lang="en-US" dirty="0"/>
              <a:t>Notional T2O timeline (systems freeze)</a:t>
            </a:r>
          </a:p>
        </p:txBody>
      </p:sp>
    </p:spTree>
    <p:extLst>
      <p:ext uri="{BB962C8B-B14F-4D97-AF65-F5344CB8AC3E}">
        <p14:creationId xmlns:p14="http://schemas.microsoft.com/office/powerpoint/2010/main" val="41358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additive="base">
                                        <p:cTn id="10" dur="500"/>
                                        <p:tgtEl>
                                          <p:spTgt spid="4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p:tgtEl>
                                          <p:spTgt spid="49"/>
                                        </p:tgtEl>
                                        <p:attrNameLst>
                                          <p:attrName>ppt_x</p:attrName>
                                        </p:attrNameLst>
                                      </p:cBhvr>
                                      <p:tavLst>
                                        <p:tav tm="0">
                                          <p:val>
                                            <p:strVal val="#ppt_x-1"/>
                                          </p:val>
                                        </p:tav>
                                        <p:tav tm="100000">
                                          <p:val>
                                            <p:strVal val="#ppt_x"/>
                                          </p:val>
                                        </p:tav>
                                      </p:tavLst>
                                    </p:anim>
                                  </p:childTnLst>
                                </p:cTn>
                              </p:par>
                              <p:par>
                                <p:cTn id="14" presetID="2" presetClass="entr" presetSubtype="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p:tgtEl>
                                          <p:spTgt spid="31"/>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p:tgtEl>
                                          <p:spTgt spid="34"/>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p:tgtEl>
                                          <p:spTgt spid="35"/>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p:tgtEl>
                                          <p:spTgt spid="36"/>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p:tgtEl>
                                          <p:spTgt spid="38"/>
                                        </p:tgtEl>
                                        <p:attrNameLst>
                                          <p:attrName>ppt_y</p:attrName>
                                        </p:attrNameLst>
                                      </p:cBhvr>
                                      <p:tavLst>
                                        <p:tav tm="0">
                                          <p:val>
                                            <p:strVal val="#ppt_y-1"/>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p:tgtEl>
                                          <p:spTgt spid="30"/>
                                        </p:tgtEl>
                                        <p:attrNameLst>
                                          <p:attrName>ppt_y</p:attrName>
                                        </p:attrNameLst>
                                      </p:cBhvr>
                                      <p:tavLst>
                                        <p:tav tm="0">
                                          <p:val>
                                            <p:strVal val="#ppt_y-1"/>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p:tgtEl>
                                          <p:spTgt spid="29"/>
                                        </p:tgtEl>
                                        <p:attrNameLst>
                                          <p:attrName>ppt_y</p:attrName>
                                        </p:attrNameLst>
                                      </p:cBhvr>
                                      <p:tavLst>
                                        <p:tav tm="0">
                                          <p:val>
                                            <p:strVal val="#ppt_y-1"/>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ppt_y</p:attrName>
                                        </p:attrNameLst>
                                      </p:cBhvr>
                                      <p:tavLst>
                                        <p:tav tm="0">
                                          <p:val>
                                            <p:strVal val="#ppt_y-1"/>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p:tgtEl>
                                          <p:spTgt spid="40"/>
                                        </p:tgtEl>
                                        <p:attrNameLst>
                                          <p:attrName>ppt_y</p:attrName>
                                        </p:attrNameLst>
                                      </p:cBhvr>
                                      <p:tavLst>
                                        <p:tav tm="0">
                                          <p:val>
                                            <p:strVal val="#ppt_y-1"/>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p:tgtEl>
                                          <p:spTgt spid="41"/>
                                        </p:tgtEl>
                                        <p:attrNameLst>
                                          <p:attrName>ppt_y</p:attrName>
                                        </p:attrNameLst>
                                      </p:cBhvr>
                                      <p:tavLst>
                                        <p:tav tm="0">
                                          <p:val>
                                            <p:strVal val="#ppt_y-1"/>
                                          </p:val>
                                        </p:tav>
                                        <p:tav tm="100000">
                                          <p:val>
                                            <p:strVal val="#ppt_y"/>
                                          </p:val>
                                        </p:tav>
                                      </p:tavLst>
                                    </p:anim>
                                  </p:childTnLst>
                                </p:cTn>
                              </p:par>
                              <p:par>
                                <p:cTn id="50" presetID="2" presetClass="entr" presetSubtype="1"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500"/>
                                        <p:tgtEl>
                                          <p:spTgt spid="42"/>
                                        </p:tgtEl>
                                        <p:attrNameLst>
                                          <p:attrName>ppt_y</p:attrName>
                                        </p:attrNameLst>
                                      </p:cBhvr>
                                      <p:tavLst>
                                        <p:tav tm="0">
                                          <p:val>
                                            <p:strVal val="#ppt_y-1"/>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ppt_y</p:attrName>
                                        </p:attrNameLst>
                                      </p:cBhvr>
                                      <p:tavLst>
                                        <p:tav tm="0">
                                          <p:val>
                                            <p:strVal val="#ppt_y-1"/>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
                                        <p:tgtEl>
                                          <p:spTgt spid="44"/>
                                        </p:tgtEl>
                                        <p:attrNameLst>
                                          <p:attrName>ppt_y</p:attrName>
                                        </p:attrNameLst>
                                      </p:cBhvr>
                                      <p:tavLst>
                                        <p:tav tm="0">
                                          <p:val>
                                            <p:strVal val="#ppt_y-1"/>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additive="base">
                                        <p:cTn id="61" dur="500"/>
                                        <p:tgtEl>
                                          <p:spTgt spid="45"/>
                                        </p:tgtEl>
                                        <p:attrNameLst>
                                          <p:attrName>ppt_y</p:attrName>
                                        </p:attrNameLst>
                                      </p:cBhvr>
                                      <p:tavLst>
                                        <p:tav tm="0">
                                          <p:val>
                                            <p:strVal val="#ppt_y-1"/>
                                          </p:val>
                                        </p:tav>
                                        <p:tav tm="100000">
                                          <p:val>
                                            <p:strVal val="#ppt_y"/>
                                          </p:val>
                                        </p:tav>
                                      </p:tavLst>
                                    </p:anim>
                                  </p:childTnLst>
                                </p:cTn>
                              </p:par>
                              <p:par>
                                <p:cTn id="62" presetID="2" presetClass="entr" presetSubtype="1"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additive="base">
                                        <p:cTn id="64" dur="500"/>
                                        <p:tgtEl>
                                          <p:spTgt spid="46"/>
                                        </p:tgtEl>
                                        <p:attrNameLst>
                                          <p:attrName>ppt_y</p:attrName>
                                        </p:attrNameLst>
                                      </p:cBhvr>
                                      <p:tavLst>
                                        <p:tav tm="0">
                                          <p:val>
                                            <p:strVal val="#ppt_y-1"/>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p:tgtEl>
                                          <p:spTgt spid="37"/>
                                        </p:tgtEl>
                                        <p:attrNameLst>
                                          <p:attrName>ppt_y</p:attrName>
                                        </p:attrNameLst>
                                      </p:cBhvr>
                                      <p:tavLst>
                                        <p:tav tm="0">
                                          <p:val>
                                            <p:strVal val="#ppt_y-1"/>
                                          </p:val>
                                        </p:tav>
                                        <p:tav tm="100000">
                                          <p:val>
                                            <p:strVal val="#ppt_y"/>
                                          </p:val>
                                        </p:tav>
                                      </p:tavLst>
                                    </p:anim>
                                  </p:childTnLst>
                                </p:cTn>
                              </p:par>
                              <p:par>
                                <p:cTn id="68" presetID="2" presetClass="entr" presetSubtype="1" fill="hold" nodeType="with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additive="base">
                                        <p:cTn id="70" dur="500"/>
                                        <p:tgtEl>
                                          <p:spTgt spid="4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ppt_x"/>
                                          </p:val>
                                        </p:tav>
                                        <p:tav tm="100000">
                                          <p:val>
                                            <p:strVal val="#ppt_x"/>
                                          </p:val>
                                        </p:tav>
                                      </p:tavLst>
                                    </p:anim>
                                    <p:anim calcmode="lin" valueType="num">
                                      <p:cBhvr additive="base">
                                        <p:cTn id="76" dur="500" fill="hold"/>
                                        <p:tgtEl>
                                          <p:spTgt spid="6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ppt_x"/>
                                          </p:val>
                                        </p:tav>
                                        <p:tav tm="100000">
                                          <p:val>
                                            <p:strVal val="#ppt_x"/>
                                          </p:val>
                                        </p:tav>
                                      </p:tavLst>
                                    </p:anim>
                                    <p:anim calcmode="lin" valueType="num">
                                      <p:cBhvr additive="base">
                                        <p:cTn id="88" dur="500" fill="hold"/>
                                        <p:tgtEl>
                                          <p:spTgt spid="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additive="base">
                                        <p:cTn id="91" dur="500" fill="hold"/>
                                        <p:tgtEl>
                                          <p:spTgt spid="8"/>
                                        </p:tgtEl>
                                        <p:attrNameLst>
                                          <p:attrName>ppt_x</p:attrName>
                                        </p:attrNameLst>
                                      </p:cBhvr>
                                      <p:tavLst>
                                        <p:tav tm="0">
                                          <p:val>
                                            <p:strVal val="#ppt_x"/>
                                          </p:val>
                                        </p:tav>
                                        <p:tav tm="100000">
                                          <p:val>
                                            <p:strVal val="#ppt_x"/>
                                          </p:val>
                                        </p:tav>
                                      </p:tavLst>
                                    </p:anim>
                                    <p:anim calcmode="lin" valueType="num">
                                      <p:cBhvr additive="base">
                                        <p:cTn id="92" dur="500" fill="hold"/>
                                        <p:tgtEl>
                                          <p:spTgt spid="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additive="base">
                                        <p:cTn id="95" dur="500" fill="hold"/>
                                        <p:tgtEl>
                                          <p:spTgt spid="9"/>
                                        </p:tgtEl>
                                        <p:attrNameLst>
                                          <p:attrName>ppt_x</p:attrName>
                                        </p:attrNameLst>
                                      </p:cBhvr>
                                      <p:tavLst>
                                        <p:tav tm="0">
                                          <p:val>
                                            <p:strVal val="#ppt_x"/>
                                          </p:val>
                                        </p:tav>
                                        <p:tav tm="100000">
                                          <p:val>
                                            <p:strVal val="#ppt_x"/>
                                          </p:val>
                                        </p:tav>
                                      </p:tavLst>
                                    </p:anim>
                                    <p:anim calcmode="lin" valueType="num">
                                      <p:cBhvr additive="base">
                                        <p:cTn id="96" dur="500" fill="hold"/>
                                        <p:tgtEl>
                                          <p:spTgt spid="9"/>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0"/>
                                        </p:tgtEl>
                                        <p:attrNameLst>
                                          <p:attrName>style.visibility</p:attrName>
                                        </p:attrNameLst>
                                      </p:cBhvr>
                                      <p:to>
                                        <p:strVal val="visible"/>
                                      </p:to>
                                    </p:set>
                                    <p:anim calcmode="lin" valueType="num">
                                      <p:cBhvr additive="base">
                                        <p:cTn id="99" dur="500" fill="hold"/>
                                        <p:tgtEl>
                                          <p:spTgt spid="10"/>
                                        </p:tgtEl>
                                        <p:attrNameLst>
                                          <p:attrName>ppt_x</p:attrName>
                                        </p:attrNameLst>
                                      </p:cBhvr>
                                      <p:tavLst>
                                        <p:tav tm="0">
                                          <p:val>
                                            <p:strVal val="#ppt_x"/>
                                          </p:val>
                                        </p:tav>
                                        <p:tav tm="100000">
                                          <p:val>
                                            <p:strVal val="#ppt_x"/>
                                          </p:val>
                                        </p:tav>
                                      </p:tavLst>
                                    </p:anim>
                                    <p:anim calcmode="lin" valueType="num">
                                      <p:cBhvr additive="base">
                                        <p:cTn id="100" dur="500" fill="hold"/>
                                        <p:tgtEl>
                                          <p:spTgt spid="1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500" fill="hold"/>
                                        <p:tgtEl>
                                          <p:spTgt spid="11"/>
                                        </p:tgtEl>
                                        <p:attrNameLst>
                                          <p:attrName>ppt_x</p:attrName>
                                        </p:attrNameLst>
                                      </p:cBhvr>
                                      <p:tavLst>
                                        <p:tav tm="0">
                                          <p:val>
                                            <p:strVal val="#ppt_x"/>
                                          </p:val>
                                        </p:tav>
                                        <p:tav tm="100000">
                                          <p:val>
                                            <p:strVal val="#ppt_x"/>
                                          </p:val>
                                        </p:tav>
                                      </p:tavLst>
                                    </p:anim>
                                    <p:anim calcmode="lin" valueType="num">
                                      <p:cBhvr additive="base">
                                        <p:cTn id="104" dur="500" fill="hold"/>
                                        <p:tgtEl>
                                          <p:spTgt spid="1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additive="base">
                                        <p:cTn id="107" dur="500" fill="hold"/>
                                        <p:tgtEl>
                                          <p:spTgt spid="12"/>
                                        </p:tgtEl>
                                        <p:attrNameLst>
                                          <p:attrName>ppt_x</p:attrName>
                                        </p:attrNameLst>
                                      </p:cBhvr>
                                      <p:tavLst>
                                        <p:tav tm="0">
                                          <p:val>
                                            <p:strVal val="#ppt_x"/>
                                          </p:val>
                                        </p:tav>
                                        <p:tav tm="100000">
                                          <p:val>
                                            <p:strVal val="#ppt_x"/>
                                          </p:val>
                                        </p:tav>
                                      </p:tavLst>
                                    </p:anim>
                                    <p:anim calcmode="lin" valueType="num">
                                      <p:cBhvr additive="base">
                                        <p:cTn id="108" dur="500" fill="hold"/>
                                        <p:tgtEl>
                                          <p:spTgt spid="1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4"/>
                                        </p:tgtEl>
                                        <p:attrNameLst>
                                          <p:attrName>style.visibility</p:attrName>
                                        </p:attrNameLst>
                                      </p:cBhvr>
                                      <p:to>
                                        <p:strVal val="visible"/>
                                      </p:to>
                                    </p:set>
                                    <p:anim calcmode="lin" valueType="num">
                                      <p:cBhvr additive="base">
                                        <p:cTn id="115" dur="500" fill="hold"/>
                                        <p:tgtEl>
                                          <p:spTgt spid="14"/>
                                        </p:tgtEl>
                                        <p:attrNameLst>
                                          <p:attrName>ppt_x</p:attrName>
                                        </p:attrNameLst>
                                      </p:cBhvr>
                                      <p:tavLst>
                                        <p:tav tm="0">
                                          <p:val>
                                            <p:strVal val="#ppt_x"/>
                                          </p:val>
                                        </p:tav>
                                        <p:tav tm="100000">
                                          <p:val>
                                            <p:strVal val="#ppt_x"/>
                                          </p:val>
                                        </p:tav>
                                      </p:tavLst>
                                    </p:anim>
                                    <p:anim calcmode="lin" valueType="num">
                                      <p:cBhvr additive="base">
                                        <p:cTn id="116" dur="500" fill="hold"/>
                                        <p:tgtEl>
                                          <p:spTgt spid="1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5"/>
                                        </p:tgtEl>
                                        <p:attrNameLst>
                                          <p:attrName>style.visibility</p:attrName>
                                        </p:attrNameLst>
                                      </p:cBhvr>
                                      <p:to>
                                        <p:strVal val="visible"/>
                                      </p:to>
                                    </p:set>
                                    <p:anim calcmode="lin" valueType="num">
                                      <p:cBhvr additive="base">
                                        <p:cTn id="119" dur="500" fill="hold"/>
                                        <p:tgtEl>
                                          <p:spTgt spid="15"/>
                                        </p:tgtEl>
                                        <p:attrNameLst>
                                          <p:attrName>ppt_x</p:attrName>
                                        </p:attrNameLst>
                                      </p:cBhvr>
                                      <p:tavLst>
                                        <p:tav tm="0">
                                          <p:val>
                                            <p:strVal val="#ppt_x"/>
                                          </p:val>
                                        </p:tav>
                                        <p:tav tm="100000">
                                          <p:val>
                                            <p:strVal val="#ppt_x"/>
                                          </p:val>
                                        </p:tav>
                                      </p:tavLst>
                                    </p:anim>
                                    <p:anim calcmode="lin" valueType="num">
                                      <p:cBhvr additive="base">
                                        <p:cTn id="120" dur="500" fill="hold"/>
                                        <p:tgtEl>
                                          <p:spTgt spid="1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additive="base">
                                        <p:cTn id="123" dur="500" fill="hold"/>
                                        <p:tgtEl>
                                          <p:spTgt spid="16"/>
                                        </p:tgtEl>
                                        <p:attrNameLst>
                                          <p:attrName>ppt_x</p:attrName>
                                        </p:attrNameLst>
                                      </p:cBhvr>
                                      <p:tavLst>
                                        <p:tav tm="0">
                                          <p:val>
                                            <p:strVal val="#ppt_x"/>
                                          </p:val>
                                        </p:tav>
                                        <p:tav tm="100000">
                                          <p:val>
                                            <p:strVal val="#ppt_x"/>
                                          </p:val>
                                        </p:tav>
                                      </p:tavLst>
                                    </p:anim>
                                    <p:anim calcmode="lin" valueType="num">
                                      <p:cBhvr additive="base">
                                        <p:cTn id="124" dur="500" fill="hold"/>
                                        <p:tgtEl>
                                          <p:spTgt spid="16"/>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additive="base">
                                        <p:cTn id="127" dur="500" fill="hold"/>
                                        <p:tgtEl>
                                          <p:spTgt spid="17"/>
                                        </p:tgtEl>
                                        <p:attrNameLst>
                                          <p:attrName>ppt_x</p:attrName>
                                        </p:attrNameLst>
                                      </p:cBhvr>
                                      <p:tavLst>
                                        <p:tav tm="0">
                                          <p:val>
                                            <p:strVal val="#ppt_x"/>
                                          </p:val>
                                        </p:tav>
                                        <p:tav tm="100000">
                                          <p:val>
                                            <p:strVal val="#ppt_x"/>
                                          </p:val>
                                        </p:tav>
                                      </p:tavLst>
                                    </p:anim>
                                    <p:anim calcmode="lin" valueType="num">
                                      <p:cBhvr additive="base">
                                        <p:cTn id="128" dur="500" fill="hold"/>
                                        <p:tgtEl>
                                          <p:spTgt spid="17"/>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18"/>
                                        </p:tgtEl>
                                        <p:attrNameLst>
                                          <p:attrName>style.visibility</p:attrName>
                                        </p:attrNameLst>
                                      </p:cBhvr>
                                      <p:to>
                                        <p:strVal val="visible"/>
                                      </p:to>
                                    </p:set>
                                    <p:anim calcmode="lin" valueType="num">
                                      <p:cBhvr additive="base">
                                        <p:cTn id="131" dur="500" fill="hold"/>
                                        <p:tgtEl>
                                          <p:spTgt spid="18"/>
                                        </p:tgtEl>
                                        <p:attrNameLst>
                                          <p:attrName>ppt_x</p:attrName>
                                        </p:attrNameLst>
                                      </p:cBhvr>
                                      <p:tavLst>
                                        <p:tav tm="0">
                                          <p:val>
                                            <p:strVal val="#ppt_x"/>
                                          </p:val>
                                        </p:tav>
                                        <p:tav tm="100000">
                                          <p:val>
                                            <p:strVal val="#ppt_x"/>
                                          </p:val>
                                        </p:tav>
                                      </p:tavLst>
                                    </p:anim>
                                    <p:anim calcmode="lin" valueType="num">
                                      <p:cBhvr additive="base">
                                        <p:cTn id="132" dur="500" fill="hold"/>
                                        <p:tgtEl>
                                          <p:spTgt spid="18"/>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19"/>
                                        </p:tgtEl>
                                        <p:attrNameLst>
                                          <p:attrName>style.visibility</p:attrName>
                                        </p:attrNameLst>
                                      </p:cBhvr>
                                      <p:to>
                                        <p:strVal val="visible"/>
                                      </p:to>
                                    </p:set>
                                    <p:anim calcmode="lin" valueType="num">
                                      <p:cBhvr additive="base">
                                        <p:cTn id="135" dur="500" fill="hold"/>
                                        <p:tgtEl>
                                          <p:spTgt spid="19"/>
                                        </p:tgtEl>
                                        <p:attrNameLst>
                                          <p:attrName>ppt_x</p:attrName>
                                        </p:attrNameLst>
                                      </p:cBhvr>
                                      <p:tavLst>
                                        <p:tav tm="0">
                                          <p:val>
                                            <p:strVal val="#ppt_x"/>
                                          </p:val>
                                        </p:tav>
                                        <p:tav tm="100000">
                                          <p:val>
                                            <p:strVal val="#ppt_x"/>
                                          </p:val>
                                        </p:tav>
                                      </p:tavLst>
                                    </p:anim>
                                    <p:anim calcmode="lin" valueType="num">
                                      <p:cBhvr additive="base">
                                        <p:cTn id="136" dur="500" fill="hold"/>
                                        <p:tgtEl>
                                          <p:spTgt spid="19"/>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20"/>
                                        </p:tgtEl>
                                        <p:attrNameLst>
                                          <p:attrName>style.visibility</p:attrName>
                                        </p:attrNameLst>
                                      </p:cBhvr>
                                      <p:to>
                                        <p:strVal val="visible"/>
                                      </p:to>
                                    </p:set>
                                    <p:anim calcmode="lin" valueType="num">
                                      <p:cBhvr additive="base">
                                        <p:cTn id="139" dur="500" fill="hold"/>
                                        <p:tgtEl>
                                          <p:spTgt spid="20"/>
                                        </p:tgtEl>
                                        <p:attrNameLst>
                                          <p:attrName>ppt_x</p:attrName>
                                        </p:attrNameLst>
                                      </p:cBhvr>
                                      <p:tavLst>
                                        <p:tav tm="0">
                                          <p:val>
                                            <p:strVal val="#ppt_x"/>
                                          </p:val>
                                        </p:tav>
                                        <p:tav tm="100000">
                                          <p:val>
                                            <p:strVal val="#ppt_x"/>
                                          </p:val>
                                        </p:tav>
                                      </p:tavLst>
                                    </p:anim>
                                    <p:anim calcmode="lin" valueType="num">
                                      <p:cBhvr additive="base">
                                        <p:cTn id="140" dur="500" fill="hold"/>
                                        <p:tgtEl>
                                          <p:spTgt spid="20"/>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21"/>
                                        </p:tgtEl>
                                        <p:attrNameLst>
                                          <p:attrName>style.visibility</p:attrName>
                                        </p:attrNameLst>
                                      </p:cBhvr>
                                      <p:to>
                                        <p:strVal val="visible"/>
                                      </p:to>
                                    </p:set>
                                    <p:anim calcmode="lin" valueType="num">
                                      <p:cBhvr additive="base">
                                        <p:cTn id="143" dur="500" fill="hold"/>
                                        <p:tgtEl>
                                          <p:spTgt spid="21"/>
                                        </p:tgtEl>
                                        <p:attrNameLst>
                                          <p:attrName>ppt_x</p:attrName>
                                        </p:attrNameLst>
                                      </p:cBhvr>
                                      <p:tavLst>
                                        <p:tav tm="0">
                                          <p:val>
                                            <p:strVal val="#ppt_x"/>
                                          </p:val>
                                        </p:tav>
                                        <p:tav tm="100000">
                                          <p:val>
                                            <p:strVal val="#ppt_x"/>
                                          </p:val>
                                        </p:tav>
                                      </p:tavLst>
                                    </p:anim>
                                    <p:anim calcmode="lin" valueType="num">
                                      <p:cBhvr additive="base">
                                        <p:cTn id="144" dur="500" fill="hold"/>
                                        <p:tgtEl>
                                          <p:spTgt spid="2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anim calcmode="lin" valueType="num">
                                      <p:cBhvr additive="base">
                                        <p:cTn id="147" dur="500" fill="hold"/>
                                        <p:tgtEl>
                                          <p:spTgt spid="23"/>
                                        </p:tgtEl>
                                        <p:attrNameLst>
                                          <p:attrName>ppt_x</p:attrName>
                                        </p:attrNameLst>
                                      </p:cBhvr>
                                      <p:tavLst>
                                        <p:tav tm="0">
                                          <p:val>
                                            <p:strVal val="#ppt_x"/>
                                          </p:val>
                                        </p:tav>
                                        <p:tav tm="100000">
                                          <p:val>
                                            <p:strVal val="#ppt_x"/>
                                          </p:val>
                                        </p:tav>
                                      </p:tavLst>
                                    </p:anim>
                                    <p:anim calcmode="lin" valueType="num">
                                      <p:cBhvr additive="base">
                                        <p:cTn id="148" dur="500" fill="hold"/>
                                        <p:tgtEl>
                                          <p:spTgt spid="23"/>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24"/>
                                        </p:tgtEl>
                                        <p:attrNameLst>
                                          <p:attrName>style.visibility</p:attrName>
                                        </p:attrNameLst>
                                      </p:cBhvr>
                                      <p:to>
                                        <p:strVal val="visible"/>
                                      </p:to>
                                    </p:set>
                                    <p:anim calcmode="lin" valueType="num">
                                      <p:cBhvr additive="base">
                                        <p:cTn id="151" dur="500" fill="hold"/>
                                        <p:tgtEl>
                                          <p:spTgt spid="24"/>
                                        </p:tgtEl>
                                        <p:attrNameLst>
                                          <p:attrName>ppt_x</p:attrName>
                                        </p:attrNameLst>
                                      </p:cBhvr>
                                      <p:tavLst>
                                        <p:tav tm="0">
                                          <p:val>
                                            <p:strVal val="#ppt_x"/>
                                          </p:val>
                                        </p:tav>
                                        <p:tav tm="100000">
                                          <p:val>
                                            <p:strVal val="#ppt_x"/>
                                          </p:val>
                                        </p:tav>
                                      </p:tavLst>
                                    </p:anim>
                                    <p:anim calcmode="lin" valueType="num">
                                      <p:cBhvr additive="base">
                                        <p:cTn id="152" dur="500" fill="hold"/>
                                        <p:tgtEl>
                                          <p:spTgt spid="24"/>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5"/>
                                        </p:tgtEl>
                                        <p:attrNameLst>
                                          <p:attrName>style.visibility</p:attrName>
                                        </p:attrNameLst>
                                      </p:cBhvr>
                                      <p:to>
                                        <p:strVal val="visible"/>
                                      </p:to>
                                    </p:set>
                                    <p:anim calcmode="lin" valueType="num">
                                      <p:cBhvr additive="base">
                                        <p:cTn id="155" dur="500" fill="hold"/>
                                        <p:tgtEl>
                                          <p:spTgt spid="25"/>
                                        </p:tgtEl>
                                        <p:attrNameLst>
                                          <p:attrName>ppt_x</p:attrName>
                                        </p:attrNameLst>
                                      </p:cBhvr>
                                      <p:tavLst>
                                        <p:tav tm="0">
                                          <p:val>
                                            <p:strVal val="#ppt_x"/>
                                          </p:val>
                                        </p:tav>
                                        <p:tav tm="100000">
                                          <p:val>
                                            <p:strVal val="#ppt_x"/>
                                          </p:val>
                                        </p:tav>
                                      </p:tavLst>
                                    </p:anim>
                                    <p:anim calcmode="lin" valueType="num">
                                      <p:cBhvr additive="base">
                                        <p:cTn id="156" dur="500" fill="hold"/>
                                        <p:tgtEl>
                                          <p:spTgt spid="25"/>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26"/>
                                        </p:tgtEl>
                                        <p:attrNameLst>
                                          <p:attrName>style.visibility</p:attrName>
                                        </p:attrNameLst>
                                      </p:cBhvr>
                                      <p:to>
                                        <p:strVal val="visible"/>
                                      </p:to>
                                    </p:set>
                                    <p:anim calcmode="lin" valueType="num">
                                      <p:cBhvr additive="base">
                                        <p:cTn id="159" dur="500" fill="hold"/>
                                        <p:tgtEl>
                                          <p:spTgt spid="26"/>
                                        </p:tgtEl>
                                        <p:attrNameLst>
                                          <p:attrName>ppt_x</p:attrName>
                                        </p:attrNameLst>
                                      </p:cBhvr>
                                      <p:tavLst>
                                        <p:tav tm="0">
                                          <p:val>
                                            <p:strVal val="#ppt_x"/>
                                          </p:val>
                                        </p:tav>
                                        <p:tav tm="100000">
                                          <p:val>
                                            <p:strVal val="#ppt_x"/>
                                          </p:val>
                                        </p:tav>
                                      </p:tavLst>
                                    </p:anim>
                                    <p:anim calcmode="lin" valueType="num">
                                      <p:cBhvr additive="base">
                                        <p:cTn id="160" dur="500" fill="hold"/>
                                        <p:tgtEl>
                                          <p:spTgt spid="26"/>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27"/>
                                        </p:tgtEl>
                                        <p:attrNameLst>
                                          <p:attrName>style.visibility</p:attrName>
                                        </p:attrNameLst>
                                      </p:cBhvr>
                                      <p:to>
                                        <p:strVal val="visible"/>
                                      </p:to>
                                    </p:set>
                                    <p:anim calcmode="lin" valueType="num">
                                      <p:cBhvr additive="base">
                                        <p:cTn id="163" dur="500" fill="hold"/>
                                        <p:tgtEl>
                                          <p:spTgt spid="27"/>
                                        </p:tgtEl>
                                        <p:attrNameLst>
                                          <p:attrName>ppt_x</p:attrName>
                                        </p:attrNameLst>
                                      </p:cBhvr>
                                      <p:tavLst>
                                        <p:tav tm="0">
                                          <p:val>
                                            <p:strVal val="#ppt_x"/>
                                          </p:val>
                                        </p:tav>
                                        <p:tav tm="100000">
                                          <p:val>
                                            <p:strVal val="#ppt_x"/>
                                          </p:val>
                                        </p:tav>
                                      </p:tavLst>
                                    </p:anim>
                                    <p:anim calcmode="lin" valueType="num">
                                      <p:cBhvr additive="base">
                                        <p:cTn id="164" dur="500" fill="hold"/>
                                        <p:tgtEl>
                                          <p:spTgt spid="27"/>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28"/>
                                        </p:tgtEl>
                                        <p:attrNameLst>
                                          <p:attrName>style.visibility</p:attrName>
                                        </p:attrNameLst>
                                      </p:cBhvr>
                                      <p:to>
                                        <p:strVal val="visible"/>
                                      </p:to>
                                    </p:set>
                                    <p:anim calcmode="lin" valueType="num">
                                      <p:cBhvr additive="base">
                                        <p:cTn id="167" dur="500" fill="hold"/>
                                        <p:tgtEl>
                                          <p:spTgt spid="28"/>
                                        </p:tgtEl>
                                        <p:attrNameLst>
                                          <p:attrName>ppt_x</p:attrName>
                                        </p:attrNameLst>
                                      </p:cBhvr>
                                      <p:tavLst>
                                        <p:tav tm="0">
                                          <p:val>
                                            <p:strVal val="#ppt_x"/>
                                          </p:val>
                                        </p:tav>
                                        <p:tav tm="100000">
                                          <p:val>
                                            <p:strVal val="#ppt_x"/>
                                          </p:val>
                                        </p:tav>
                                      </p:tavLst>
                                    </p:anim>
                                    <p:anim calcmode="lin" valueType="num">
                                      <p:cBhvr additive="base">
                                        <p:cTn id="168" dur="500" fill="hold"/>
                                        <p:tgtEl>
                                          <p:spTgt spid="28"/>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51"/>
                                        </p:tgtEl>
                                        <p:attrNameLst>
                                          <p:attrName>style.visibility</p:attrName>
                                        </p:attrNameLst>
                                      </p:cBhvr>
                                      <p:to>
                                        <p:strVal val="visible"/>
                                      </p:to>
                                    </p:set>
                                    <p:anim calcmode="lin" valueType="num">
                                      <p:cBhvr additive="base">
                                        <p:cTn id="171" dur="500" fill="hold"/>
                                        <p:tgtEl>
                                          <p:spTgt spid="51"/>
                                        </p:tgtEl>
                                        <p:attrNameLst>
                                          <p:attrName>ppt_x</p:attrName>
                                        </p:attrNameLst>
                                      </p:cBhvr>
                                      <p:tavLst>
                                        <p:tav tm="0">
                                          <p:val>
                                            <p:strVal val="#ppt_x"/>
                                          </p:val>
                                        </p:tav>
                                        <p:tav tm="100000">
                                          <p:val>
                                            <p:strVal val="#ppt_x"/>
                                          </p:val>
                                        </p:tav>
                                      </p:tavLst>
                                    </p:anim>
                                    <p:anim calcmode="lin" valueType="num">
                                      <p:cBhvr additive="base">
                                        <p:cTn id="172" dur="500" fill="hold"/>
                                        <p:tgtEl>
                                          <p:spTgt spid="51"/>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52"/>
                                        </p:tgtEl>
                                        <p:attrNameLst>
                                          <p:attrName>style.visibility</p:attrName>
                                        </p:attrNameLst>
                                      </p:cBhvr>
                                      <p:to>
                                        <p:strVal val="visible"/>
                                      </p:to>
                                    </p:set>
                                    <p:anim calcmode="lin" valueType="num">
                                      <p:cBhvr additive="base">
                                        <p:cTn id="175" dur="500" fill="hold"/>
                                        <p:tgtEl>
                                          <p:spTgt spid="52"/>
                                        </p:tgtEl>
                                        <p:attrNameLst>
                                          <p:attrName>ppt_x</p:attrName>
                                        </p:attrNameLst>
                                      </p:cBhvr>
                                      <p:tavLst>
                                        <p:tav tm="0">
                                          <p:val>
                                            <p:strVal val="#ppt_x"/>
                                          </p:val>
                                        </p:tav>
                                        <p:tav tm="100000">
                                          <p:val>
                                            <p:strVal val="#ppt_x"/>
                                          </p:val>
                                        </p:tav>
                                      </p:tavLst>
                                    </p:anim>
                                    <p:anim calcmode="lin" valueType="num">
                                      <p:cBhvr additive="base">
                                        <p:cTn id="176" dur="500" fill="hold"/>
                                        <p:tgtEl>
                                          <p:spTgt spid="52"/>
                                        </p:tgtEl>
                                        <p:attrNameLst>
                                          <p:attrName>ppt_y</p:attrName>
                                        </p:attrNameLst>
                                      </p:cBhvr>
                                      <p:tavLst>
                                        <p:tav tm="0">
                                          <p:val>
                                            <p:strVal val="1+#ppt_h/2"/>
                                          </p:val>
                                        </p:tav>
                                        <p:tav tm="100000">
                                          <p:val>
                                            <p:strVal val="#ppt_y"/>
                                          </p:val>
                                        </p:tav>
                                      </p:tavLst>
                                    </p:anim>
                                  </p:childTnLst>
                                </p:cTn>
                              </p:par>
                              <p:par>
                                <p:cTn id="177" presetID="2" presetClass="entr" presetSubtype="4" fill="hold" nodeType="withEffect">
                                  <p:stCondLst>
                                    <p:cond delay="0"/>
                                  </p:stCondLst>
                                  <p:childTnLst>
                                    <p:set>
                                      <p:cBhvr>
                                        <p:cTn id="178" dur="1" fill="hold">
                                          <p:stCondLst>
                                            <p:cond delay="0"/>
                                          </p:stCondLst>
                                        </p:cTn>
                                        <p:tgtEl>
                                          <p:spTgt spid="53"/>
                                        </p:tgtEl>
                                        <p:attrNameLst>
                                          <p:attrName>style.visibility</p:attrName>
                                        </p:attrNameLst>
                                      </p:cBhvr>
                                      <p:to>
                                        <p:strVal val="visible"/>
                                      </p:to>
                                    </p:set>
                                    <p:anim calcmode="lin" valueType="num">
                                      <p:cBhvr additive="base">
                                        <p:cTn id="179" dur="500" fill="hold"/>
                                        <p:tgtEl>
                                          <p:spTgt spid="53"/>
                                        </p:tgtEl>
                                        <p:attrNameLst>
                                          <p:attrName>ppt_x</p:attrName>
                                        </p:attrNameLst>
                                      </p:cBhvr>
                                      <p:tavLst>
                                        <p:tav tm="0">
                                          <p:val>
                                            <p:strVal val="#ppt_x"/>
                                          </p:val>
                                        </p:tav>
                                        <p:tav tm="100000">
                                          <p:val>
                                            <p:strVal val="#ppt_x"/>
                                          </p:val>
                                        </p:tav>
                                      </p:tavLst>
                                    </p:anim>
                                    <p:anim calcmode="lin" valueType="num">
                                      <p:cBhvr additive="base">
                                        <p:cTn id="180" dur="500" fill="hold"/>
                                        <p:tgtEl>
                                          <p:spTgt spid="53"/>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54"/>
                                        </p:tgtEl>
                                        <p:attrNameLst>
                                          <p:attrName>style.visibility</p:attrName>
                                        </p:attrNameLst>
                                      </p:cBhvr>
                                      <p:to>
                                        <p:strVal val="visible"/>
                                      </p:to>
                                    </p:set>
                                    <p:anim calcmode="lin" valueType="num">
                                      <p:cBhvr additive="base">
                                        <p:cTn id="183" dur="500" fill="hold"/>
                                        <p:tgtEl>
                                          <p:spTgt spid="54"/>
                                        </p:tgtEl>
                                        <p:attrNameLst>
                                          <p:attrName>ppt_x</p:attrName>
                                        </p:attrNameLst>
                                      </p:cBhvr>
                                      <p:tavLst>
                                        <p:tav tm="0">
                                          <p:val>
                                            <p:strVal val="#ppt_x"/>
                                          </p:val>
                                        </p:tav>
                                        <p:tav tm="100000">
                                          <p:val>
                                            <p:strVal val="#ppt_x"/>
                                          </p:val>
                                        </p:tav>
                                      </p:tavLst>
                                    </p:anim>
                                    <p:anim calcmode="lin" valueType="num">
                                      <p:cBhvr additive="base">
                                        <p:cTn id="184" dur="500" fill="hold"/>
                                        <p:tgtEl>
                                          <p:spTgt spid="54"/>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55"/>
                                        </p:tgtEl>
                                        <p:attrNameLst>
                                          <p:attrName>style.visibility</p:attrName>
                                        </p:attrNameLst>
                                      </p:cBhvr>
                                      <p:to>
                                        <p:strVal val="visible"/>
                                      </p:to>
                                    </p:set>
                                    <p:anim calcmode="lin" valueType="num">
                                      <p:cBhvr additive="base">
                                        <p:cTn id="187" dur="500" fill="hold"/>
                                        <p:tgtEl>
                                          <p:spTgt spid="55"/>
                                        </p:tgtEl>
                                        <p:attrNameLst>
                                          <p:attrName>ppt_x</p:attrName>
                                        </p:attrNameLst>
                                      </p:cBhvr>
                                      <p:tavLst>
                                        <p:tav tm="0">
                                          <p:val>
                                            <p:strVal val="#ppt_x"/>
                                          </p:val>
                                        </p:tav>
                                        <p:tav tm="100000">
                                          <p:val>
                                            <p:strVal val="#ppt_x"/>
                                          </p:val>
                                        </p:tav>
                                      </p:tavLst>
                                    </p:anim>
                                    <p:anim calcmode="lin" valueType="num">
                                      <p:cBhvr additive="base">
                                        <p:cTn id="188" dur="500" fill="hold"/>
                                        <p:tgtEl>
                                          <p:spTgt spid="55"/>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56"/>
                                        </p:tgtEl>
                                        <p:attrNameLst>
                                          <p:attrName>style.visibility</p:attrName>
                                        </p:attrNameLst>
                                      </p:cBhvr>
                                      <p:to>
                                        <p:strVal val="visible"/>
                                      </p:to>
                                    </p:set>
                                    <p:anim calcmode="lin" valueType="num">
                                      <p:cBhvr additive="base">
                                        <p:cTn id="191" dur="500" fill="hold"/>
                                        <p:tgtEl>
                                          <p:spTgt spid="56"/>
                                        </p:tgtEl>
                                        <p:attrNameLst>
                                          <p:attrName>ppt_x</p:attrName>
                                        </p:attrNameLst>
                                      </p:cBhvr>
                                      <p:tavLst>
                                        <p:tav tm="0">
                                          <p:val>
                                            <p:strVal val="#ppt_x"/>
                                          </p:val>
                                        </p:tav>
                                        <p:tav tm="100000">
                                          <p:val>
                                            <p:strVal val="#ppt_x"/>
                                          </p:val>
                                        </p:tav>
                                      </p:tavLst>
                                    </p:anim>
                                    <p:anim calcmode="lin" valueType="num">
                                      <p:cBhvr additive="base">
                                        <p:cTn id="192" dur="500" fill="hold"/>
                                        <p:tgtEl>
                                          <p:spTgt spid="56"/>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59"/>
                                        </p:tgtEl>
                                        <p:attrNameLst>
                                          <p:attrName>style.visibility</p:attrName>
                                        </p:attrNameLst>
                                      </p:cBhvr>
                                      <p:to>
                                        <p:strVal val="visible"/>
                                      </p:to>
                                    </p:set>
                                    <p:anim calcmode="lin" valueType="num">
                                      <p:cBhvr additive="base">
                                        <p:cTn id="195" dur="500" fill="hold"/>
                                        <p:tgtEl>
                                          <p:spTgt spid="59"/>
                                        </p:tgtEl>
                                        <p:attrNameLst>
                                          <p:attrName>ppt_x</p:attrName>
                                        </p:attrNameLst>
                                      </p:cBhvr>
                                      <p:tavLst>
                                        <p:tav tm="0">
                                          <p:val>
                                            <p:strVal val="#ppt_x"/>
                                          </p:val>
                                        </p:tav>
                                        <p:tav tm="100000">
                                          <p:val>
                                            <p:strVal val="#ppt_x"/>
                                          </p:val>
                                        </p:tav>
                                      </p:tavLst>
                                    </p:anim>
                                    <p:anim calcmode="lin" valueType="num">
                                      <p:cBhvr additive="base">
                                        <p:cTn id="196" dur="500" fill="hold"/>
                                        <p:tgtEl>
                                          <p:spTgt spid="59"/>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640"/>
                                        </p:tgtEl>
                                        <p:attrNameLst>
                                          <p:attrName>style.visibility</p:attrName>
                                        </p:attrNameLst>
                                      </p:cBhvr>
                                      <p:to>
                                        <p:strVal val="visible"/>
                                      </p:to>
                                    </p:set>
                                    <p:anim calcmode="lin" valueType="num">
                                      <p:cBhvr additive="base">
                                        <p:cTn id="199" dur="500" fill="hold"/>
                                        <p:tgtEl>
                                          <p:spTgt spid="640"/>
                                        </p:tgtEl>
                                        <p:attrNameLst>
                                          <p:attrName>ppt_x</p:attrName>
                                        </p:attrNameLst>
                                      </p:cBhvr>
                                      <p:tavLst>
                                        <p:tav tm="0">
                                          <p:val>
                                            <p:strVal val="#ppt_x"/>
                                          </p:val>
                                        </p:tav>
                                        <p:tav tm="100000">
                                          <p:val>
                                            <p:strVal val="#ppt_x"/>
                                          </p:val>
                                        </p:tav>
                                      </p:tavLst>
                                    </p:anim>
                                    <p:anim calcmode="lin" valueType="num">
                                      <p:cBhvr additive="base">
                                        <p:cTn id="200" dur="500" fill="hold"/>
                                        <p:tgtEl>
                                          <p:spTgt spid="640"/>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additive="base">
                                        <p:cTn id="203" dur="500" fill="hold"/>
                                        <p:tgtEl>
                                          <p:spTgt spid="58"/>
                                        </p:tgtEl>
                                        <p:attrNameLst>
                                          <p:attrName>ppt_x</p:attrName>
                                        </p:attrNameLst>
                                      </p:cBhvr>
                                      <p:tavLst>
                                        <p:tav tm="0">
                                          <p:val>
                                            <p:strVal val="#ppt_x"/>
                                          </p:val>
                                        </p:tav>
                                        <p:tav tm="100000">
                                          <p:val>
                                            <p:strVal val="#ppt_x"/>
                                          </p:val>
                                        </p:tav>
                                      </p:tavLst>
                                    </p:anim>
                                    <p:anim calcmode="lin" valueType="num">
                                      <p:cBhvr additive="base">
                                        <p:cTn id="204" dur="500" fill="hold"/>
                                        <p:tgtEl>
                                          <p:spTgt spid="58"/>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61"/>
                                        </p:tgtEl>
                                        <p:attrNameLst>
                                          <p:attrName>style.visibility</p:attrName>
                                        </p:attrNameLst>
                                      </p:cBhvr>
                                      <p:to>
                                        <p:strVal val="visible"/>
                                      </p:to>
                                    </p:set>
                                    <p:anim calcmode="lin" valueType="num">
                                      <p:cBhvr additive="base">
                                        <p:cTn id="207" dur="500" fill="hold"/>
                                        <p:tgtEl>
                                          <p:spTgt spid="61"/>
                                        </p:tgtEl>
                                        <p:attrNameLst>
                                          <p:attrName>ppt_x</p:attrName>
                                        </p:attrNameLst>
                                      </p:cBhvr>
                                      <p:tavLst>
                                        <p:tav tm="0">
                                          <p:val>
                                            <p:strVal val="#ppt_x"/>
                                          </p:val>
                                        </p:tav>
                                        <p:tav tm="100000">
                                          <p:val>
                                            <p:strVal val="#ppt_x"/>
                                          </p:val>
                                        </p:tav>
                                      </p:tavLst>
                                    </p:anim>
                                    <p:anim calcmode="lin" valueType="num">
                                      <p:cBhvr additive="base">
                                        <p:cTn id="20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9" grpId="0"/>
      <p:bldP spid="21" grpId="0"/>
      <p:bldP spid="23" grpId="0" animBg="1"/>
      <p:bldP spid="24" grpId="0" animBg="1"/>
      <p:bldP spid="25" grpId="0" animBg="1"/>
      <p:bldP spid="26" grpId="0" animBg="1"/>
      <p:bldP spid="27" grpId="0" animBg="1"/>
      <p:bldP spid="28" grpId="0" animBg="1"/>
      <p:bldP spid="58" grpId="0" animBg="1"/>
      <p:bldP spid="59" grpId="0"/>
      <p:bldP spid="6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4" name="Google Shape;463;p65">
            <a:extLst>
              <a:ext uri="{FF2B5EF4-FFF2-40B4-BE49-F238E27FC236}">
                <a16:creationId xmlns:a16="http://schemas.microsoft.com/office/drawing/2014/main" id="{F7B1B938-FDA9-4C34-E647-A6BC8A654DA4}"/>
              </a:ext>
            </a:extLst>
          </p:cNvPr>
          <p:cNvSpPr/>
          <p:nvPr/>
        </p:nvSpPr>
        <p:spPr>
          <a:xfrm>
            <a:off x="0" y="0"/>
            <a:ext cx="12192000" cy="897571"/>
          </a:xfrm>
          <a:prstGeom prst="rect">
            <a:avLst/>
          </a:prstGeom>
          <a:blipFill rotWithShape="1">
            <a:blip r:embed="rId3">
              <a:alphaModFix/>
            </a:blip>
            <a:stretch>
              <a:fillRect b="-58472"/>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EF5B3A53-EFD5-FBDF-D5E1-23CDE2BC15E1}"/>
              </a:ext>
            </a:extLst>
          </p:cNvPr>
          <p:cNvPicPr>
            <a:picLocks noChangeAspect="1"/>
          </p:cNvPicPr>
          <p:nvPr/>
        </p:nvPicPr>
        <p:blipFill>
          <a:blip r:embed="rId4"/>
          <a:stretch>
            <a:fillRect/>
          </a:stretch>
        </p:blipFill>
        <p:spPr>
          <a:xfrm>
            <a:off x="11134187" y="43121"/>
            <a:ext cx="1011069" cy="11581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88" name="Google Shape;788;p11"/>
          <p:cNvPicPr preferRelativeResize="0"/>
          <p:nvPr/>
        </p:nvPicPr>
        <p:blipFill rotWithShape="1">
          <a:blip r:embed="rId5">
            <a:alphaModFix/>
          </a:blip>
          <a:srcRect l="18216" t="11665" r="16514" b="31974"/>
          <a:stretch/>
        </p:blipFill>
        <p:spPr>
          <a:xfrm>
            <a:off x="7566538" y="4887083"/>
            <a:ext cx="2063000" cy="105263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89" name="Google Shape;789;p11"/>
          <p:cNvPicPr preferRelativeResize="0"/>
          <p:nvPr/>
        </p:nvPicPr>
        <p:blipFill rotWithShape="1">
          <a:blip r:embed="rId6">
            <a:alphaModFix/>
          </a:blip>
          <a:srcRect l="18320" t="12028" r="15618" b="32179"/>
          <a:stretch/>
        </p:blipFill>
        <p:spPr>
          <a:xfrm>
            <a:off x="8575290" y="4543918"/>
            <a:ext cx="2058623" cy="10273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90" name="Google Shape;790;p11"/>
          <p:cNvPicPr preferRelativeResize="0"/>
          <p:nvPr/>
        </p:nvPicPr>
        <p:blipFill rotWithShape="1">
          <a:blip r:embed="rId7">
            <a:alphaModFix/>
          </a:blip>
          <a:srcRect l="18687" t="11508" r="16147" b="22738"/>
          <a:stretch/>
        </p:blipFill>
        <p:spPr>
          <a:xfrm>
            <a:off x="6477685" y="5683417"/>
            <a:ext cx="2082148" cy="10504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91" name="Google Shape;791;p11"/>
          <p:cNvPicPr preferRelativeResize="0"/>
          <p:nvPr/>
        </p:nvPicPr>
        <p:blipFill rotWithShape="1">
          <a:blip r:embed="rId8">
            <a:alphaModFix/>
          </a:blip>
          <a:srcRect b="14247"/>
          <a:stretch/>
        </p:blipFill>
        <p:spPr>
          <a:xfrm>
            <a:off x="4947569" y="2626218"/>
            <a:ext cx="2601661" cy="2407615"/>
          </a:xfrm>
          <a:prstGeom prst="rect">
            <a:avLst/>
          </a:prstGeom>
          <a:noFill/>
          <a:ln>
            <a:noFill/>
          </a:ln>
        </p:spPr>
      </p:pic>
      <p:pic>
        <p:nvPicPr>
          <p:cNvPr id="792" name="Google Shape;792;p11"/>
          <p:cNvPicPr preferRelativeResize="0"/>
          <p:nvPr/>
        </p:nvPicPr>
        <p:blipFill rotWithShape="1">
          <a:blip r:embed="rId9">
            <a:alphaModFix/>
          </a:blip>
          <a:srcRect/>
          <a:stretch/>
        </p:blipFill>
        <p:spPr>
          <a:xfrm>
            <a:off x="6974941" y="2336069"/>
            <a:ext cx="794939" cy="794939"/>
          </a:xfrm>
          <a:prstGeom prst="rect">
            <a:avLst/>
          </a:prstGeom>
          <a:noFill/>
          <a:ln>
            <a:noFill/>
          </a:ln>
        </p:spPr>
      </p:pic>
      <p:pic>
        <p:nvPicPr>
          <p:cNvPr id="793" name="Google Shape;793;p11"/>
          <p:cNvPicPr preferRelativeResize="0"/>
          <p:nvPr/>
        </p:nvPicPr>
        <p:blipFill rotWithShape="1">
          <a:blip r:embed="rId10">
            <a:alphaModFix/>
          </a:blip>
          <a:srcRect/>
          <a:stretch/>
        </p:blipFill>
        <p:spPr>
          <a:xfrm>
            <a:off x="5895557" y="4794862"/>
            <a:ext cx="658677" cy="658677"/>
          </a:xfrm>
          <a:prstGeom prst="rect">
            <a:avLst/>
          </a:prstGeom>
          <a:noFill/>
          <a:ln>
            <a:noFill/>
          </a:ln>
        </p:spPr>
      </p:pic>
      <p:pic>
        <p:nvPicPr>
          <p:cNvPr id="794" name="Google Shape;794;p11"/>
          <p:cNvPicPr preferRelativeResize="0"/>
          <p:nvPr/>
        </p:nvPicPr>
        <p:blipFill rotWithShape="1">
          <a:blip r:embed="rId11">
            <a:alphaModFix/>
          </a:blip>
          <a:srcRect/>
          <a:stretch/>
        </p:blipFill>
        <p:spPr>
          <a:xfrm>
            <a:off x="5883171" y="2055217"/>
            <a:ext cx="756814" cy="704620"/>
          </a:xfrm>
          <a:prstGeom prst="rect">
            <a:avLst/>
          </a:prstGeom>
          <a:noFill/>
          <a:ln>
            <a:noFill/>
          </a:ln>
        </p:spPr>
      </p:pic>
      <p:sp>
        <p:nvSpPr>
          <p:cNvPr id="795" name="Google Shape;795;p11"/>
          <p:cNvSpPr txBox="1"/>
          <p:nvPr/>
        </p:nvSpPr>
        <p:spPr>
          <a:xfrm>
            <a:off x="5970028" y="5312251"/>
            <a:ext cx="56938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Bradley Hand" pitchFamily="2" charset="77"/>
                <a:ea typeface="Radley"/>
                <a:cs typeface="Radley"/>
                <a:sym typeface="Radley"/>
              </a:rPr>
              <a:t>Sea ice</a:t>
            </a:r>
            <a:endParaRPr sz="1200" b="0" i="0" u="none" strike="noStrike" cap="none">
              <a:solidFill>
                <a:srgbClr val="000000"/>
              </a:solidFill>
              <a:latin typeface="Bradley Hand" pitchFamily="2" charset="77"/>
              <a:ea typeface="Arial"/>
              <a:cs typeface="Arial"/>
              <a:sym typeface="Arial"/>
            </a:endParaRPr>
          </a:p>
        </p:txBody>
      </p:sp>
      <p:sp>
        <p:nvSpPr>
          <p:cNvPr id="796" name="Google Shape;796;p11"/>
          <p:cNvSpPr txBox="1"/>
          <p:nvPr/>
        </p:nvSpPr>
        <p:spPr>
          <a:xfrm>
            <a:off x="6933116" y="4948042"/>
            <a:ext cx="506870"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Bradley Hand" pitchFamily="2" charset="77"/>
                <a:ea typeface="Radley"/>
                <a:cs typeface="Radley"/>
                <a:sym typeface="Radley"/>
              </a:rPr>
              <a:t>Snow</a:t>
            </a:r>
            <a:endParaRPr sz="1200" b="0" i="0" u="none" strike="noStrike" cap="none">
              <a:solidFill>
                <a:srgbClr val="000000"/>
              </a:solidFill>
              <a:latin typeface="Bradley Hand" pitchFamily="2" charset="77"/>
              <a:ea typeface="Arial"/>
              <a:cs typeface="Arial"/>
              <a:sym typeface="Arial"/>
            </a:endParaRPr>
          </a:p>
        </p:txBody>
      </p:sp>
      <p:sp>
        <p:nvSpPr>
          <p:cNvPr id="797" name="Google Shape;797;p11"/>
          <p:cNvSpPr txBox="1"/>
          <p:nvPr/>
        </p:nvSpPr>
        <p:spPr>
          <a:xfrm>
            <a:off x="6897449" y="3078874"/>
            <a:ext cx="91082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Bradley Hand" pitchFamily="2" charset="77"/>
                <a:ea typeface="Radley"/>
                <a:cs typeface="Radley"/>
                <a:sym typeface="Radley"/>
              </a:rPr>
              <a:t>Constituents</a:t>
            </a:r>
            <a:endParaRPr sz="1200" b="0" i="0" u="none" strike="noStrike" cap="none" dirty="0">
              <a:solidFill>
                <a:srgbClr val="000000"/>
              </a:solidFill>
              <a:latin typeface="Bradley Hand" pitchFamily="2" charset="77"/>
              <a:ea typeface="Arial"/>
              <a:cs typeface="Arial"/>
              <a:sym typeface="Arial"/>
            </a:endParaRPr>
          </a:p>
        </p:txBody>
      </p:sp>
      <p:sp>
        <p:nvSpPr>
          <p:cNvPr id="798" name="Google Shape;798;p11"/>
          <p:cNvSpPr txBox="1"/>
          <p:nvPr/>
        </p:nvSpPr>
        <p:spPr>
          <a:xfrm>
            <a:off x="5940817" y="2716586"/>
            <a:ext cx="641522"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Bradley Hand" pitchFamily="2" charset="77"/>
                <a:ea typeface="Radley"/>
                <a:cs typeface="Radley"/>
                <a:sym typeface="Radley"/>
              </a:rPr>
              <a:t>Aerosols</a:t>
            </a:r>
            <a:endParaRPr sz="1200" b="0" i="0" u="none" strike="noStrike" cap="none">
              <a:solidFill>
                <a:srgbClr val="000000"/>
              </a:solidFill>
              <a:latin typeface="Bradley Hand" pitchFamily="2" charset="77"/>
              <a:ea typeface="Arial"/>
              <a:cs typeface="Arial"/>
              <a:sym typeface="Arial"/>
            </a:endParaRPr>
          </a:p>
        </p:txBody>
      </p:sp>
      <p:pic>
        <p:nvPicPr>
          <p:cNvPr id="799" name="Google Shape;799;p11" descr="Mountains"/>
          <p:cNvPicPr preferRelativeResize="0"/>
          <p:nvPr/>
        </p:nvPicPr>
        <p:blipFill rotWithShape="1">
          <a:blip r:embed="rId12">
            <a:alphaModFix/>
          </a:blip>
          <a:srcRect/>
          <a:stretch/>
        </p:blipFill>
        <p:spPr>
          <a:xfrm>
            <a:off x="6877725" y="4456010"/>
            <a:ext cx="617652" cy="617652"/>
          </a:xfrm>
          <a:prstGeom prst="rect">
            <a:avLst/>
          </a:prstGeom>
          <a:noFill/>
          <a:ln>
            <a:noFill/>
          </a:ln>
        </p:spPr>
      </p:pic>
      <p:pic>
        <p:nvPicPr>
          <p:cNvPr id="800" name="Google Shape;800;p11" descr="Rainy scene"/>
          <p:cNvPicPr preferRelativeResize="0"/>
          <p:nvPr/>
        </p:nvPicPr>
        <p:blipFill rotWithShape="1">
          <a:blip r:embed="rId13">
            <a:alphaModFix/>
          </a:blip>
          <a:srcRect/>
          <a:stretch/>
        </p:blipFill>
        <p:spPr>
          <a:xfrm>
            <a:off x="7240404" y="3559940"/>
            <a:ext cx="617652" cy="617652"/>
          </a:xfrm>
          <a:prstGeom prst="rect">
            <a:avLst/>
          </a:prstGeom>
          <a:noFill/>
          <a:ln>
            <a:noFill/>
          </a:ln>
        </p:spPr>
      </p:pic>
      <p:sp>
        <p:nvSpPr>
          <p:cNvPr id="801" name="Google Shape;801;p11"/>
          <p:cNvSpPr txBox="1"/>
          <p:nvPr/>
        </p:nvSpPr>
        <p:spPr>
          <a:xfrm>
            <a:off x="7312196" y="4116382"/>
            <a:ext cx="490840"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Bradley Hand" pitchFamily="2" charset="77"/>
                <a:ea typeface="Radley"/>
                <a:cs typeface="Radley"/>
                <a:sym typeface="Radley"/>
              </a:rPr>
              <a:t>Land</a:t>
            </a:r>
            <a:endParaRPr sz="1200" b="0" i="0" u="none" strike="noStrike" cap="none">
              <a:solidFill>
                <a:srgbClr val="000000"/>
              </a:solidFill>
              <a:latin typeface="Bradley Hand" pitchFamily="2" charset="77"/>
              <a:ea typeface="Arial"/>
              <a:cs typeface="Arial"/>
              <a:sym typeface="Arial"/>
            </a:endParaRPr>
          </a:p>
        </p:txBody>
      </p:sp>
      <p:pic>
        <p:nvPicPr>
          <p:cNvPr id="802" name="Google Shape;802;p11" descr="Wave"/>
          <p:cNvPicPr preferRelativeResize="0"/>
          <p:nvPr/>
        </p:nvPicPr>
        <p:blipFill rotWithShape="1">
          <a:blip r:embed="rId14">
            <a:alphaModFix/>
          </a:blip>
          <a:srcRect/>
          <a:stretch/>
        </p:blipFill>
        <p:spPr>
          <a:xfrm>
            <a:off x="5068184" y="4561582"/>
            <a:ext cx="617652" cy="617652"/>
          </a:xfrm>
          <a:prstGeom prst="rect">
            <a:avLst/>
          </a:prstGeom>
          <a:noFill/>
          <a:ln>
            <a:noFill/>
          </a:ln>
        </p:spPr>
      </p:pic>
      <p:sp>
        <p:nvSpPr>
          <p:cNvPr id="803" name="Google Shape;803;p11"/>
          <p:cNvSpPr txBox="1"/>
          <p:nvPr/>
        </p:nvSpPr>
        <p:spPr>
          <a:xfrm>
            <a:off x="5110562" y="5061917"/>
            <a:ext cx="546945"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Bradley Hand" pitchFamily="2" charset="77"/>
                <a:ea typeface="Radley"/>
                <a:cs typeface="Radley"/>
                <a:sym typeface="Radley"/>
              </a:rPr>
              <a:t>Waves</a:t>
            </a:r>
            <a:endParaRPr sz="1200" b="0" i="0" u="none" strike="noStrike" cap="none">
              <a:solidFill>
                <a:srgbClr val="000000"/>
              </a:solidFill>
              <a:latin typeface="Bradley Hand" pitchFamily="2" charset="77"/>
              <a:ea typeface="Arial"/>
              <a:cs typeface="Arial"/>
              <a:sym typeface="Arial"/>
            </a:endParaRPr>
          </a:p>
        </p:txBody>
      </p:sp>
      <p:pic>
        <p:nvPicPr>
          <p:cNvPr id="804" name="Google Shape;804;p11"/>
          <p:cNvPicPr preferRelativeResize="0"/>
          <p:nvPr/>
        </p:nvPicPr>
        <p:blipFill rotWithShape="1">
          <a:blip r:embed="rId15">
            <a:alphaModFix/>
          </a:blip>
          <a:srcRect/>
          <a:stretch/>
        </p:blipFill>
        <p:spPr>
          <a:xfrm>
            <a:off x="4916280" y="2336069"/>
            <a:ext cx="661923" cy="661923"/>
          </a:xfrm>
          <a:prstGeom prst="rect">
            <a:avLst/>
          </a:prstGeom>
          <a:noFill/>
          <a:ln>
            <a:noFill/>
          </a:ln>
        </p:spPr>
      </p:pic>
      <p:sp>
        <p:nvSpPr>
          <p:cNvPr id="805" name="Google Shape;805;p11"/>
          <p:cNvSpPr txBox="1"/>
          <p:nvPr/>
        </p:nvSpPr>
        <p:spPr>
          <a:xfrm>
            <a:off x="4986570" y="2972222"/>
            <a:ext cx="824265"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Bradley Hand" pitchFamily="2" charset="77"/>
                <a:ea typeface="Radley"/>
                <a:cs typeface="Radley"/>
                <a:sym typeface="Radley"/>
              </a:rPr>
              <a:t>Atmosphere</a:t>
            </a:r>
            <a:endParaRPr sz="1200" b="0" i="0" u="none" strike="noStrike" cap="none">
              <a:solidFill>
                <a:srgbClr val="000000"/>
              </a:solidFill>
              <a:latin typeface="Bradley Hand" pitchFamily="2" charset="77"/>
              <a:ea typeface="Arial"/>
              <a:cs typeface="Arial"/>
              <a:sym typeface="Arial"/>
            </a:endParaRPr>
          </a:p>
        </p:txBody>
      </p:sp>
      <p:sp>
        <p:nvSpPr>
          <p:cNvPr id="806" name="Google Shape;806;p11"/>
          <p:cNvSpPr/>
          <p:nvPr/>
        </p:nvSpPr>
        <p:spPr>
          <a:xfrm>
            <a:off x="5891570" y="3654914"/>
            <a:ext cx="71365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71616"/>
                </a:solidFill>
                <a:latin typeface="Calibri"/>
                <a:ea typeface="Calibri"/>
                <a:cs typeface="Calibri"/>
                <a:sym typeface="Calibri"/>
              </a:rPr>
              <a:t>JEDI</a:t>
            </a:r>
            <a:endParaRPr sz="2400" b="1" i="0" u="none" strike="noStrike" cap="none">
              <a:solidFill>
                <a:schemeClr val="dk1"/>
              </a:solidFill>
              <a:latin typeface="Calibri"/>
              <a:ea typeface="Calibri"/>
              <a:cs typeface="Calibri"/>
              <a:sym typeface="Calibri"/>
            </a:endParaRPr>
          </a:p>
        </p:txBody>
      </p:sp>
      <p:sp>
        <p:nvSpPr>
          <p:cNvPr id="807" name="Google Shape;807;p11"/>
          <p:cNvSpPr txBox="1"/>
          <p:nvPr/>
        </p:nvSpPr>
        <p:spPr>
          <a:xfrm>
            <a:off x="4688449" y="4148099"/>
            <a:ext cx="532518"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Bradley Hand" pitchFamily="2" charset="77"/>
                <a:ea typeface="Radley"/>
                <a:cs typeface="Radley"/>
                <a:sym typeface="Radley"/>
              </a:rPr>
              <a:t>Ocean</a:t>
            </a:r>
            <a:endParaRPr sz="1200" b="0" i="0" u="none" strike="noStrike" cap="none">
              <a:solidFill>
                <a:srgbClr val="000000"/>
              </a:solidFill>
              <a:latin typeface="Bradley Hand" pitchFamily="2" charset="77"/>
              <a:ea typeface="Arial"/>
              <a:cs typeface="Arial"/>
              <a:sym typeface="Arial"/>
            </a:endParaRPr>
          </a:p>
        </p:txBody>
      </p:sp>
      <p:pic>
        <p:nvPicPr>
          <p:cNvPr id="808" name="Google Shape;808;p11"/>
          <p:cNvPicPr preferRelativeResize="0"/>
          <p:nvPr/>
        </p:nvPicPr>
        <p:blipFill rotWithShape="1">
          <a:blip r:embed="rId16">
            <a:alphaModFix/>
          </a:blip>
          <a:srcRect/>
          <a:stretch/>
        </p:blipFill>
        <p:spPr>
          <a:xfrm>
            <a:off x="4688449" y="3603585"/>
            <a:ext cx="566976" cy="566976"/>
          </a:xfrm>
          <a:prstGeom prst="rect">
            <a:avLst/>
          </a:prstGeom>
          <a:noFill/>
          <a:ln>
            <a:noFill/>
          </a:ln>
        </p:spPr>
      </p:pic>
      <p:sp>
        <p:nvSpPr>
          <p:cNvPr id="809" name="Google Shape;809;p1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0" name="Google Shape;810;p11"/>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11" name="Google Shape;811;p11"/>
          <p:cNvPicPr preferRelativeResize="0"/>
          <p:nvPr/>
        </p:nvPicPr>
        <p:blipFill rotWithShape="1">
          <a:blip r:embed="rId17">
            <a:alphaModFix/>
          </a:blip>
          <a:srcRect l="17976" t="10904" r="15586" b="34226"/>
          <a:stretch/>
        </p:blipFill>
        <p:spPr>
          <a:xfrm>
            <a:off x="2161041" y="3677013"/>
            <a:ext cx="2051437" cy="10011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12" name="Google Shape;812;p11"/>
          <p:cNvPicPr preferRelativeResize="0"/>
          <p:nvPr/>
        </p:nvPicPr>
        <p:blipFill rotWithShape="1">
          <a:blip r:embed="rId18">
            <a:alphaModFix/>
          </a:blip>
          <a:srcRect l="18198" t="11284" r="15496" b="31323"/>
          <a:stretch/>
        </p:blipFill>
        <p:spPr>
          <a:xfrm>
            <a:off x="2257233" y="4579038"/>
            <a:ext cx="2082148" cy="10649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13" name="Google Shape;813;p11"/>
          <p:cNvPicPr preferRelativeResize="0"/>
          <p:nvPr/>
        </p:nvPicPr>
        <p:blipFill rotWithShape="1">
          <a:blip r:embed="rId19">
            <a:alphaModFix/>
          </a:blip>
          <a:srcRect l="18137" t="10973" r="15689" b="32026"/>
          <a:stretch/>
        </p:blipFill>
        <p:spPr>
          <a:xfrm>
            <a:off x="5115894" y="5639426"/>
            <a:ext cx="2070657" cy="105394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14" name="Google Shape;814;p11"/>
          <p:cNvPicPr preferRelativeResize="0"/>
          <p:nvPr/>
        </p:nvPicPr>
        <p:blipFill rotWithShape="1">
          <a:blip r:embed="rId20">
            <a:alphaModFix/>
          </a:blip>
          <a:srcRect l="18321" t="12027" r="15721" b="31975"/>
          <a:stretch/>
        </p:blipFill>
        <p:spPr>
          <a:xfrm>
            <a:off x="3122395" y="5346496"/>
            <a:ext cx="2180165" cy="109370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15" name="Google Shape;815;p11"/>
          <p:cNvSpPr txBox="1"/>
          <p:nvPr/>
        </p:nvSpPr>
        <p:spPr>
          <a:xfrm>
            <a:off x="926076" y="5996046"/>
            <a:ext cx="226068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SST (AVHRR METOP-B/METOP-C) </a:t>
            </a:r>
            <a:endParaRPr sz="1400" b="0" i="0" u="none" strike="noStrike" cap="none">
              <a:solidFill>
                <a:srgbClr val="000000"/>
              </a:solidFill>
              <a:latin typeface="Arial"/>
              <a:ea typeface="Arial"/>
              <a:cs typeface="Arial"/>
              <a:sym typeface="Arial"/>
            </a:endParaRPr>
          </a:p>
        </p:txBody>
      </p:sp>
      <p:sp>
        <p:nvSpPr>
          <p:cNvPr id="816" name="Google Shape;816;p11"/>
          <p:cNvSpPr txBox="1"/>
          <p:nvPr/>
        </p:nvSpPr>
        <p:spPr>
          <a:xfrm>
            <a:off x="1183792" y="5207996"/>
            <a:ext cx="102534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Ocean Profile</a:t>
            </a:r>
            <a:endParaRPr sz="1400" b="0" i="0" u="none" strike="noStrike" cap="none">
              <a:solidFill>
                <a:srgbClr val="000000"/>
              </a:solidFill>
              <a:latin typeface="Arial"/>
              <a:ea typeface="Arial"/>
              <a:cs typeface="Arial"/>
              <a:sym typeface="Arial"/>
            </a:endParaRPr>
          </a:p>
        </p:txBody>
      </p:sp>
      <p:sp>
        <p:nvSpPr>
          <p:cNvPr id="817" name="Google Shape;817;p11"/>
          <p:cNvSpPr txBox="1"/>
          <p:nvPr/>
        </p:nvSpPr>
        <p:spPr>
          <a:xfrm>
            <a:off x="3644922" y="6542921"/>
            <a:ext cx="147187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Ice (SSMI/S F17-F18)</a:t>
            </a:r>
            <a:endParaRPr sz="1400" b="0" i="0" u="none" strike="noStrike" cap="none">
              <a:solidFill>
                <a:srgbClr val="000000"/>
              </a:solidFill>
              <a:latin typeface="Arial"/>
              <a:ea typeface="Arial"/>
              <a:cs typeface="Arial"/>
              <a:sym typeface="Arial"/>
            </a:endParaRPr>
          </a:p>
        </p:txBody>
      </p:sp>
      <p:sp>
        <p:nvSpPr>
          <p:cNvPr id="818" name="Google Shape;818;p11"/>
          <p:cNvSpPr txBox="1"/>
          <p:nvPr/>
        </p:nvSpPr>
        <p:spPr>
          <a:xfrm>
            <a:off x="167306" y="4039091"/>
            <a:ext cx="197419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Altimeters (3A/3B/C2/J3/SA)</a:t>
            </a:r>
            <a:endParaRPr sz="1400" b="0" i="0" u="none" strike="noStrike" cap="none">
              <a:solidFill>
                <a:srgbClr val="000000"/>
              </a:solidFill>
              <a:latin typeface="Arial"/>
              <a:ea typeface="Arial"/>
              <a:cs typeface="Arial"/>
              <a:sym typeface="Arial"/>
            </a:endParaRPr>
          </a:p>
        </p:txBody>
      </p:sp>
      <p:sp>
        <p:nvSpPr>
          <p:cNvPr id="819" name="Google Shape;819;p11"/>
          <p:cNvSpPr txBox="1"/>
          <p:nvPr/>
        </p:nvSpPr>
        <p:spPr>
          <a:xfrm>
            <a:off x="10363697" y="3691525"/>
            <a:ext cx="100136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 (MOPITT)</a:t>
            </a:r>
            <a:endParaRPr sz="1400" b="0" i="0" u="none" strike="noStrike" cap="none">
              <a:solidFill>
                <a:srgbClr val="000000"/>
              </a:solidFill>
              <a:latin typeface="Arial"/>
              <a:ea typeface="Arial"/>
              <a:cs typeface="Arial"/>
              <a:sym typeface="Arial"/>
            </a:endParaRPr>
          </a:p>
        </p:txBody>
      </p:sp>
      <p:sp>
        <p:nvSpPr>
          <p:cNvPr id="820" name="Google Shape;820;p11"/>
          <p:cNvSpPr txBox="1"/>
          <p:nvPr/>
        </p:nvSpPr>
        <p:spPr>
          <a:xfrm>
            <a:off x="10633913" y="4829276"/>
            <a:ext cx="12059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NO2 (TROPOMI)</a:t>
            </a:r>
            <a:endParaRPr sz="1400" b="0" i="0" u="none" strike="noStrike" cap="none">
              <a:solidFill>
                <a:srgbClr val="000000"/>
              </a:solidFill>
              <a:latin typeface="Arial"/>
              <a:ea typeface="Arial"/>
              <a:cs typeface="Arial"/>
              <a:sym typeface="Arial"/>
            </a:endParaRPr>
          </a:p>
        </p:txBody>
      </p:sp>
      <p:pic>
        <p:nvPicPr>
          <p:cNvPr id="821" name="Google Shape;821;p11"/>
          <p:cNvPicPr preferRelativeResize="0"/>
          <p:nvPr/>
        </p:nvPicPr>
        <p:blipFill rotWithShape="1">
          <a:blip r:embed="rId21">
            <a:alphaModFix/>
          </a:blip>
          <a:srcRect l="18722" t="11474" r="15861" b="22592"/>
          <a:stretch/>
        </p:blipFill>
        <p:spPr>
          <a:xfrm>
            <a:off x="7934371" y="2382200"/>
            <a:ext cx="2082148" cy="10492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22" name="Google Shape;822;p11"/>
          <p:cNvSpPr txBox="1"/>
          <p:nvPr/>
        </p:nvSpPr>
        <p:spPr>
          <a:xfrm>
            <a:off x="10069605" y="2818333"/>
            <a:ext cx="12084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AOD (VIIRS NPP)</a:t>
            </a:r>
            <a:endParaRPr sz="1400" b="0" i="0" u="none" strike="noStrike" cap="none">
              <a:solidFill>
                <a:srgbClr val="000000"/>
              </a:solidFill>
              <a:latin typeface="Arial"/>
              <a:ea typeface="Arial"/>
              <a:cs typeface="Arial"/>
              <a:sym typeface="Arial"/>
            </a:endParaRPr>
          </a:p>
        </p:txBody>
      </p:sp>
      <p:sp>
        <p:nvSpPr>
          <p:cNvPr id="823" name="Google Shape;823;p11"/>
          <p:cNvSpPr txBox="1"/>
          <p:nvPr/>
        </p:nvSpPr>
        <p:spPr>
          <a:xfrm>
            <a:off x="8575290" y="6273045"/>
            <a:ext cx="150977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Soil Moisture (SMAP)</a:t>
            </a:r>
            <a:endParaRPr sz="1400" b="0" i="0" u="none" strike="noStrike" cap="none">
              <a:solidFill>
                <a:srgbClr val="000000"/>
              </a:solidFill>
              <a:latin typeface="Arial"/>
              <a:ea typeface="Arial"/>
              <a:cs typeface="Arial"/>
              <a:sym typeface="Arial"/>
            </a:endParaRPr>
          </a:p>
        </p:txBody>
      </p:sp>
      <p:pic>
        <p:nvPicPr>
          <p:cNvPr id="824" name="Google Shape;824;p11"/>
          <p:cNvPicPr preferRelativeResize="0"/>
          <p:nvPr/>
        </p:nvPicPr>
        <p:blipFill rotWithShape="1">
          <a:blip r:embed="rId22">
            <a:alphaModFix/>
          </a:blip>
          <a:srcRect l="18721" t="11184" r="15985" b="22920"/>
          <a:stretch/>
        </p:blipFill>
        <p:spPr>
          <a:xfrm>
            <a:off x="5220967" y="1033915"/>
            <a:ext cx="2110449" cy="10649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25" name="Google Shape;825;p11"/>
          <p:cNvSpPr txBox="1"/>
          <p:nvPr/>
        </p:nvSpPr>
        <p:spPr>
          <a:xfrm>
            <a:off x="5110562" y="829279"/>
            <a:ext cx="242938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AMSUA (N18/19/20, METOP-A/B/C)</a:t>
            </a:r>
            <a:endParaRPr sz="1400" b="0" i="0" u="none" strike="noStrike" cap="none">
              <a:solidFill>
                <a:srgbClr val="000000"/>
              </a:solidFill>
              <a:latin typeface="Arial"/>
              <a:ea typeface="Arial"/>
              <a:cs typeface="Arial"/>
              <a:sym typeface="Arial"/>
            </a:endParaRPr>
          </a:p>
        </p:txBody>
      </p:sp>
      <p:pic>
        <p:nvPicPr>
          <p:cNvPr id="826" name="Google Shape;826;p11"/>
          <p:cNvPicPr preferRelativeResize="0"/>
          <p:nvPr/>
        </p:nvPicPr>
        <p:blipFill rotWithShape="1">
          <a:blip r:embed="rId23">
            <a:alphaModFix/>
          </a:blip>
          <a:srcRect l="18320" t="11390" r="15719" b="32178"/>
          <a:stretch/>
        </p:blipFill>
        <p:spPr>
          <a:xfrm>
            <a:off x="2994468" y="985530"/>
            <a:ext cx="2082148" cy="105263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27" name="Google Shape;827;p11"/>
          <p:cNvSpPr txBox="1"/>
          <p:nvPr/>
        </p:nvSpPr>
        <p:spPr>
          <a:xfrm>
            <a:off x="2070048" y="952358"/>
            <a:ext cx="92442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ATMS (N20)</a:t>
            </a:r>
            <a:endParaRPr sz="1400" b="0" i="0" u="none" strike="noStrike" cap="none">
              <a:solidFill>
                <a:srgbClr val="000000"/>
              </a:solidFill>
              <a:latin typeface="Arial"/>
              <a:ea typeface="Arial"/>
              <a:cs typeface="Arial"/>
              <a:sym typeface="Arial"/>
            </a:endParaRPr>
          </a:p>
        </p:txBody>
      </p:sp>
      <p:pic>
        <p:nvPicPr>
          <p:cNvPr id="828" name="Google Shape;828;p11"/>
          <p:cNvPicPr preferRelativeResize="0"/>
          <p:nvPr/>
        </p:nvPicPr>
        <p:blipFill rotWithShape="1">
          <a:blip r:embed="rId24">
            <a:alphaModFix/>
          </a:blip>
          <a:srcRect l="18320" t="11390" r="15719" b="31975"/>
          <a:stretch/>
        </p:blipFill>
        <p:spPr>
          <a:xfrm>
            <a:off x="1228196" y="1575024"/>
            <a:ext cx="2046696" cy="103843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29" name="Google Shape;829;p11"/>
          <p:cNvSpPr txBox="1"/>
          <p:nvPr/>
        </p:nvSpPr>
        <p:spPr>
          <a:xfrm>
            <a:off x="120816" y="1770483"/>
            <a:ext cx="12850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CrIS (N20/NPP)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IASI (METOP-A/B)</a:t>
            </a:r>
            <a:endParaRPr sz="1400" b="0" i="0" u="none" strike="noStrike" cap="none">
              <a:solidFill>
                <a:srgbClr val="000000"/>
              </a:solidFill>
              <a:latin typeface="Arial"/>
              <a:ea typeface="Arial"/>
              <a:cs typeface="Arial"/>
              <a:sym typeface="Arial"/>
            </a:endParaRPr>
          </a:p>
        </p:txBody>
      </p:sp>
      <p:pic>
        <p:nvPicPr>
          <p:cNvPr id="830" name="Google Shape;830;p11"/>
          <p:cNvPicPr preferRelativeResize="0"/>
          <p:nvPr/>
        </p:nvPicPr>
        <p:blipFill rotWithShape="1">
          <a:blip r:embed="rId25">
            <a:alphaModFix/>
          </a:blip>
          <a:srcRect l="17927" t="12027" r="15616" b="31975"/>
          <a:stretch/>
        </p:blipFill>
        <p:spPr>
          <a:xfrm>
            <a:off x="9403739" y="1511438"/>
            <a:ext cx="2194754" cy="109279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31" name="Google Shape;831;p11"/>
          <p:cNvSpPr txBox="1"/>
          <p:nvPr/>
        </p:nvSpPr>
        <p:spPr>
          <a:xfrm>
            <a:off x="11598492" y="1706760"/>
            <a:ext cx="64095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METAR</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SYNOP</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RAOB</a:t>
            </a:r>
            <a:endParaRPr sz="1400" b="0" i="0" u="none" strike="noStrike" cap="none">
              <a:solidFill>
                <a:srgbClr val="000000"/>
              </a:solidFill>
              <a:latin typeface="Arial"/>
              <a:ea typeface="Arial"/>
              <a:cs typeface="Arial"/>
              <a:sym typeface="Arial"/>
            </a:endParaRPr>
          </a:p>
        </p:txBody>
      </p:sp>
      <p:pic>
        <p:nvPicPr>
          <p:cNvPr id="832" name="Google Shape;832;p11"/>
          <p:cNvPicPr preferRelativeResize="0"/>
          <p:nvPr/>
        </p:nvPicPr>
        <p:blipFill rotWithShape="1">
          <a:blip r:embed="rId26">
            <a:alphaModFix/>
          </a:blip>
          <a:srcRect l="17927" t="12027" r="15774" b="31975"/>
          <a:stretch/>
        </p:blipFill>
        <p:spPr>
          <a:xfrm>
            <a:off x="2340929" y="2655790"/>
            <a:ext cx="2080695" cy="103843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33" name="Google Shape;833;p11"/>
          <p:cNvSpPr txBox="1"/>
          <p:nvPr/>
        </p:nvSpPr>
        <p:spPr>
          <a:xfrm>
            <a:off x="3699360" y="2336455"/>
            <a:ext cx="85430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SATWIND</a:t>
            </a:r>
            <a:endParaRPr sz="1400" b="0" i="0" u="none" strike="noStrike" cap="none">
              <a:solidFill>
                <a:srgbClr val="000000"/>
              </a:solidFill>
              <a:latin typeface="Arial"/>
              <a:ea typeface="Arial"/>
              <a:cs typeface="Arial"/>
              <a:sym typeface="Arial"/>
            </a:endParaRPr>
          </a:p>
        </p:txBody>
      </p:sp>
      <p:pic>
        <p:nvPicPr>
          <p:cNvPr id="834" name="Google Shape;834;p11"/>
          <p:cNvPicPr preferRelativeResize="0"/>
          <p:nvPr/>
        </p:nvPicPr>
        <p:blipFill rotWithShape="1">
          <a:blip r:embed="rId27">
            <a:alphaModFix/>
          </a:blip>
          <a:srcRect l="17927" t="10598" r="15268" b="31656"/>
          <a:stretch/>
        </p:blipFill>
        <p:spPr>
          <a:xfrm>
            <a:off x="164601" y="2657415"/>
            <a:ext cx="2084936" cy="10649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35" name="Google Shape;835;p11"/>
          <p:cNvSpPr txBox="1"/>
          <p:nvPr/>
        </p:nvSpPr>
        <p:spPr>
          <a:xfrm>
            <a:off x="9700699" y="5732878"/>
            <a:ext cx="94481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Snow Depth</a:t>
            </a:r>
            <a:endParaRPr sz="1400" b="0" i="0" u="none" strike="noStrike" cap="none">
              <a:solidFill>
                <a:srgbClr val="000000"/>
              </a:solidFill>
              <a:latin typeface="Arial"/>
              <a:ea typeface="Arial"/>
              <a:cs typeface="Arial"/>
              <a:sym typeface="Arial"/>
            </a:endParaRPr>
          </a:p>
        </p:txBody>
      </p:sp>
      <p:pic>
        <p:nvPicPr>
          <p:cNvPr id="836" name="Google Shape;836;p11"/>
          <p:cNvPicPr preferRelativeResize="0"/>
          <p:nvPr/>
        </p:nvPicPr>
        <p:blipFill rotWithShape="1">
          <a:blip r:embed="rId28">
            <a:alphaModFix/>
          </a:blip>
          <a:srcRect l="18217" t="11664" r="15461" b="31745"/>
          <a:stretch/>
        </p:blipFill>
        <p:spPr>
          <a:xfrm>
            <a:off x="7363488" y="1140666"/>
            <a:ext cx="2112204" cy="10649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37" name="Google Shape;837;p11"/>
          <p:cNvSpPr txBox="1"/>
          <p:nvPr/>
        </p:nvSpPr>
        <p:spPr>
          <a:xfrm>
            <a:off x="1238461" y="3527795"/>
            <a:ext cx="95006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Wind (SCAT)</a:t>
            </a:r>
            <a:endParaRPr sz="1400" b="0" i="0" u="none" strike="noStrike" cap="none">
              <a:solidFill>
                <a:srgbClr val="000000"/>
              </a:solidFill>
              <a:latin typeface="Arial"/>
              <a:ea typeface="Arial"/>
              <a:cs typeface="Arial"/>
              <a:sym typeface="Arial"/>
            </a:endParaRPr>
          </a:p>
        </p:txBody>
      </p:sp>
      <p:sp>
        <p:nvSpPr>
          <p:cNvPr id="838" name="Google Shape;838;p11"/>
          <p:cNvSpPr txBox="1"/>
          <p:nvPr/>
        </p:nvSpPr>
        <p:spPr>
          <a:xfrm>
            <a:off x="9531559" y="1088351"/>
            <a:ext cx="75315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GNSS-RO</a:t>
            </a:r>
            <a:endParaRPr sz="1400" b="0" i="0" u="none" strike="noStrike" cap="none">
              <a:solidFill>
                <a:srgbClr val="000000"/>
              </a:solidFill>
              <a:latin typeface="Arial"/>
              <a:ea typeface="Arial"/>
              <a:cs typeface="Arial"/>
              <a:sym typeface="Arial"/>
            </a:endParaRPr>
          </a:p>
        </p:txBody>
      </p:sp>
      <p:pic>
        <p:nvPicPr>
          <p:cNvPr id="839" name="Google Shape;839;p11"/>
          <p:cNvPicPr preferRelativeResize="0"/>
          <p:nvPr/>
        </p:nvPicPr>
        <p:blipFill rotWithShape="1">
          <a:blip r:embed="rId29">
            <a:alphaModFix/>
          </a:blip>
          <a:srcRect l="18320" t="12027" r="15618" b="31656"/>
          <a:stretch/>
        </p:blipFill>
        <p:spPr>
          <a:xfrm>
            <a:off x="8075740" y="3405022"/>
            <a:ext cx="2114087" cy="10649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 name="Google Shape;228;p5">
            <a:extLst>
              <a:ext uri="{FF2B5EF4-FFF2-40B4-BE49-F238E27FC236}">
                <a16:creationId xmlns:a16="http://schemas.microsoft.com/office/drawing/2014/main" id="{8EF6AF07-4B0B-45E9-F1BA-CE36434787D4}"/>
              </a:ext>
            </a:extLst>
          </p:cNvPr>
          <p:cNvSpPr txBox="1"/>
          <p:nvPr/>
        </p:nvSpPr>
        <p:spPr>
          <a:xfrm>
            <a:off x="256031" y="-228600"/>
            <a:ext cx="11240471" cy="1289304"/>
          </a:xfrm>
          <a:prstGeom prst="rect">
            <a:avLst/>
          </a:prstGeom>
          <a:noFill/>
          <a:ln>
            <a:noFill/>
          </a:ln>
          <a:effectLst>
            <a:outerShdw blurRad="50800" dist="50800" dir="2700000" algn="tl" rotWithShape="0">
              <a:srgbClr val="000000">
                <a:alpha val="84313"/>
              </a:srgbClr>
            </a:outerShdw>
          </a:effectLst>
        </p:spPr>
        <p:txBody>
          <a:bodyPr spcFirstLastPara="1" wrap="square" lIns="91425" tIns="45700" rIns="91425" bIns="45700" anchor="ctr" anchorCtr="0">
            <a:noAutofit/>
          </a:bodyPr>
          <a:lstStyle/>
          <a:p>
            <a:pPr lvl="0"/>
            <a:r>
              <a:rPr lang="en-US" sz="3600" b="1" dirty="0">
                <a:solidFill>
                  <a:schemeClr val="lt1"/>
                </a:solidFill>
                <a:ea typeface="Calibri"/>
                <a:cs typeface="Calibri"/>
                <a:sym typeface="Calibri"/>
              </a:rPr>
              <a:t>JEDI - A New Dawn (for Earth System DA)</a:t>
            </a:r>
            <a:endParaRPr sz="3600" dirty="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C3419A2B-8C7E-1091-86F5-A3E42E821EA1}"/>
              </a:ext>
            </a:extLst>
          </p:cNvPr>
          <p:cNvSpPr txBox="1"/>
          <p:nvPr/>
        </p:nvSpPr>
        <p:spPr>
          <a:xfrm>
            <a:off x="8845351" y="403564"/>
            <a:ext cx="2125570" cy="338554"/>
          </a:xfrm>
          <a:prstGeom prst="rect">
            <a:avLst/>
          </a:prstGeom>
          <a:solidFill>
            <a:schemeClr val="accent5">
              <a:lumMod val="20000"/>
              <a:lumOff val="80000"/>
            </a:schemeClr>
          </a:solidFill>
          <a:ln>
            <a:solidFill>
              <a:schemeClr val="accent1"/>
            </a:solidFill>
          </a:ln>
        </p:spPr>
        <p:txBody>
          <a:bodyPr wrap="square" rtlCol="0">
            <a:spAutoFit/>
          </a:bodyPr>
          <a:lstStyle/>
          <a:p>
            <a:pPr algn="ctr"/>
            <a:r>
              <a:rPr lang="en-US" sz="1600" dirty="0">
                <a:solidFill>
                  <a:schemeClr val="accent1"/>
                </a:solidFill>
                <a:hlinkClick r:id="rId30">
                  <a:extLst>
                    <a:ext uri="{A12FA001-AC4F-418D-AE19-62706E023703}">
                      <ahyp:hlinkClr xmlns:ahyp="http://schemas.microsoft.com/office/drawing/2018/hyperlinkcolor" val="tx"/>
                    </a:ext>
                  </a:extLst>
                </a:hlinkClick>
              </a:rPr>
              <a:t>https://skylab.jcsda.org</a:t>
            </a:r>
            <a:r>
              <a:rPr lang="en-US" sz="1600" dirty="0">
                <a:solidFill>
                  <a:schemeClr val="accent1"/>
                </a:solidFill>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24c23c9622_1_3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6" name="Google Shape;406;g224c23c9622_1_341"/>
          <p:cNvSpPr/>
          <p:nvPr/>
        </p:nvSpPr>
        <p:spPr>
          <a:xfrm>
            <a:off x="2508234" y="2465859"/>
            <a:ext cx="6693491" cy="4319405"/>
          </a:xfrm>
          <a:prstGeom prst="flowChartAlternateProcess">
            <a:avLst/>
          </a:prstGeom>
          <a:solidFill>
            <a:srgbClr val="B3C6E7"/>
          </a:solidFill>
          <a:ln w="25400" cap="flat" cmpd="sng">
            <a:solidFill>
              <a:srgbClr val="31538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7" name="Google Shape;407;g224c23c9622_1_341"/>
          <p:cNvSpPr txBox="1"/>
          <p:nvPr/>
        </p:nvSpPr>
        <p:spPr>
          <a:xfrm>
            <a:off x="5828551" y="2505343"/>
            <a:ext cx="3260617" cy="3472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accent1"/>
                </a:solidFill>
                <a:latin typeface="Calibri"/>
                <a:ea typeface="Calibri"/>
                <a:cs typeface="Calibri"/>
                <a:sym typeface="Calibri"/>
              </a:rPr>
              <a:t>SKYLAB TESTBED </a:t>
            </a:r>
            <a:endParaRPr/>
          </a:p>
        </p:txBody>
      </p:sp>
      <p:sp>
        <p:nvSpPr>
          <p:cNvPr id="408" name="Google Shape;408;g224c23c9622_1_341"/>
          <p:cNvSpPr/>
          <p:nvPr/>
        </p:nvSpPr>
        <p:spPr>
          <a:xfrm>
            <a:off x="0" y="0"/>
            <a:ext cx="12192000" cy="897571"/>
          </a:xfrm>
          <a:prstGeom prst="rect">
            <a:avLst/>
          </a:prstGeom>
          <a:blipFill rotWithShape="1">
            <a:blip r:embed="rId3">
              <a:alphaModFix/>
            </a:blip>
            <a:stretch>
              <a:fillRect b="-58471"/>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409" name="Google Shape;409;g224c23c9622_1_341"/>
          <p:cNvPicPr preferRelativeResize="0"/>
          <p:nvPr/>
        </p:nvPicPr>
        <p:blipFill rotWithShape="1">
          <a:blip r:embed="rId4">
            <a:alphaModFix/>
          </a:blip>
          <a:srcRect/>
          <a:stretch/>
        </p:blipFill>
        <p:spPr>
          <a:xfrm>
            <a:off x="11134187" y="43121"/>
            <a:ext cx="1011069" cy="115817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10" name="Google Shape;410;g224c23c9622_1_341"/>
          <p:cNvPicPr preferRelativeResize="0"/>
          <p:nvPr/>
        </p:nvPicPr>
        <p:blipFill rotWithShape="1">
          <a:blip r:embed="rId5">
            <a:alphaModFix/>
          </a:blip>
          <a:srcRect/>
          <a:stretch/>
        </p:blipFill>
        <p:spPr>
          <a:xfrm>
            <a:off x="10188056" y="1201295"/>
            <a:ext cx="1777028" cy="3623593"/>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sp>
        <p:nvSpPr>
          <p:cNvPr id="411" name="Google Shape;411;g224c23c9622_1_341"/>
          <p:cNvSpPr/>
          <p:nvPr/>
        </p:nvSpPr>
        <p:spPr>
          <a:xfrm>
            <a:off x="2853626" y="1751371"/>
            <a:ext cx="6994154" cy="491196"/>
          </a:xfrm>
          <a:prstGeom prst="chevron">
            <a:avLst>
              <a:gd name="adj" fmla="val 34479"/>
            </a:avLst>
          </a:prstGeom>
          <a:gradFill>
            <a:gsLst>
              <a:gs pos="0">
                <a:srgbClr val="8DA9DB"/>
              </a:gs>
              <a:gs pos="15000">
                <a:srgbClr val="8DA9DB"/>
              </a:gs>
              <a:gs pos="100000">
                <a:srgbClr val="A8D08C"/>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Ingest		   Use		   Evaluate</a:t>
            </a:r>
            <a:endParaRPr sz="1800" b="0" i="0" u="none" strike="noStrike" cap="none">
              <a:solidFill>
                <a:schemeClr val="dk1"/>
              </a:solidFill>
              <a:latin typeface="Calibri"/>
              <a:ea typeface="Calibri"/>
              <a:cs typeface="Calibri"/>
              <a:sym typeface="Calibri"/>
            </a:endParaRPr>
          </a:p>
        </p:txBody>
      </p:sp>
      <p:pic>
        <p:nvPicPr>
          <p:cNvPr id="412" name="Google Shape;412;g224c23c9622_1_341" descr="Satellite"/>
          <p:cNvPicPr preferRelativeResize="0"/>
          <p:nvPr/>
        </p:nvPicPr>
        <p:blipFill rotWithShape="1">
          <a:blip r:embed="rId6">
            <a:alphaModFix/>
          </a:blip>
          <a:srcRect/>
          <a:stretch/>
        </p:blipFill>
        <p:spPr>
          <a:xfrm>
            <a:off x="387382" y="1574950"/>
            <a:ext cx="672370" cy="672370"/>
          </a:xfrm>
          <a:prstGeom prst="rect">
            <a:avLst/>
          </a:prstGeom>
          <a:noFill/>
          <a:ln>
            <a:noFill/>
          </a:ln>
        </p:spPr>
      </p:pic>
      <p:pic>
        <p:nvPicPr>
          <p:cNvPr id="413" name="Google Shape;413;g224c23c9622_1_341"/>
          <p:cNvPicPr preferRelativeResize="0"/>
          <p:nvPr/>
        </p:nvPicPr>
        <p:blipFill rotWithShape="1">
          <a:blip r:embed="rId7">
            <a:alphaModFix/>
          </a:blip>
          <a:srcRect/>
          <a:stretch/>
        </p:blipFill>
        <p:spPr>
          <a:xfrm>
            <a:off x="1239949" y="1696207"/>
            <a:ext cx="607652" cy="607652"/>
          </a:xfrm>
          <a:prstGeom prst="rect">
            <a:avLst/>
          </a:prstGeom>
          <a:noFill/>
          <a:ln>
            <a:noFill/>
          </a:ln>
        </p:spPr>
      </p:pic>
      <p:pic>
        <p:nvPicPr>
          <p:cNvPr id="414" name="Google Shape;414;g224c23c9622_1_341"/>
          <p:cNvPicPr preferRelativeResize="0"/>
          <p:nvPr/>
        </p:nvPicPr>
        <p:blipFill rotWithShape="1">
          <a:blip r:embed="rId8">
            <a:alphaModFix/>
          </a:blip>
          <a:srcRect/>
          <a:stretch/>
        </p:blipFill>
        <p:spPr>
          <a:xfrm>
            <a:off x="1989501" y="1607309"/>
            <a:ext cx="607652" cy="607652"/>
          </a:xfrm>
          <a:prstGeom prst="rect">
            <a:avLst/>
          </a:prstGeom>
          <a:noFill/>
          <a:ln>
            <a:noFill/>
          </a:ln>
        </p:spPr>
      </p:pic>
      <p:pic>
        <p:nvPicPr>
          <p:cNvPr id="415" name="Google Shape;415;g224c23c9622_1_341"/>
          <p:cNvPicPr preferRelativeResize="0"/>
          <p:nvPr/>
        </p:nvPicPr>
        <p:blipFill rotWithShape="1">
          <a:blip r:embed="rId9">
            <a:alphaModFix/>
          </a:blip>
          <a:srcRect/>
          <a:stretch/>
        </p:blipFill>
        <p:spPr>
          <a:xfrm>
            <a:off x="6510414" y="5784089"/>
            <a:ext cx="528685" cy="528685"/>
          </a:xfrm>
          <a:prstGeom prst="rect">
            <a:avLst/>
          </a:prstGeom>
          <a:noFill/>
          <a:ln>
            <a:noFill/>
          </a:ln>
        </p:spPr>
      </p:pic>
      <p:sp>
        <p:nvSpPr>
          <p:cNvPr id="416" name="Google Shape;416;g224c23c9622_1_341"/>
          <p:cNvSpPr txBox="1"/>
          <p:nvPr/>
        </p:nvSpPr>
        <p:spPr>
          <a:xfrm>
            <a:off x="6554978" y="6255277"/>
            <a:ext cx="528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Radley"/>
              <a:buNone/>
            </a:pPr>
            <a:r>
              <a:rPr lang="en-US" sz="1000" b="0" i="0" u="none" strike="noStrike" cap="none">
                <a:solidFill>
                  <a:schemeClr val="dk1"/>
                </a:solidFill>
                <a:latin typeface="Radley"/>
                <a:ea typeface="Radley"/>
                <a:cs typeface="Radley"/>
                <a:sym typeface="Radley"/>
              </a:rPr>
              <a:t>Code</a:t>
            </a:r>
            <a:endParaRPr sz="1800" b="0" i="0" u="none" strike="noStrike" cap="none">
              <a:solidFill>
                <a:schemeClr val="dk1"/>
              </a:solidFill>
              <a:latin typeface="Radley"/>
              <a:ea typeface="Radley"/>
              <a:cs typeface="Radley"/>
              <a:sym typeface="Radley"/>
            </a:endParaRPr>
          </a:p>
        </p:txBody>
      </p:sp>
      <p:pic>
        <p:nvPicPr>
          <p:cNvPr id="417" name="Google Shape;417;g224c23c9622_1_341"/>
          <p:cNvPicPr preferRelativeResize="0"/>
          <p:nvPr/>
        </p:nvPicPr>
        <p:blipFill rotWithShape="1">
          <a:blip r:embed="rId10">
            <a:alphaModFix/>
          </a:blip>
          <a:srcRect/>
          <a:stretch/>
        </p:blipFill>
        <p:spPr>
          <a:xfrm>
            <a:off x="5939665" y="4291524"/>
            <a:ext cx="752349" cy="752349"/>
          </a:xfrm>
          <a:prstGeom prst="rect">
            <a:avLst/>
          </a:prstGeom>
          <a:noFill/>
          <a:ln>
            <a:noFill/>
          </a:ln>
        </p:spPr>
      </p:pic>
      <p:pic>
        <p:nvPicPr>
          <p:cNvPr id="418" name="Google Shape;418;g224c23c9622_1_341"/>
          <p:cNvPicPr preferRelativeResize="0"/>
          <p:nvPr/>
        </p:nvPicPr>
        <p:blipFill rotWithShape="1">
          <a:blip r:embed="rId11">
            <a:alphaModFix/>
          </a:blip>
          <a:srcRect/>
          <a:stretch/>
        </p:blipFill>
        <p:spPr>
          <a:xfrm>
            <a:off x="8416502" y="2858723"/>
            <a:ext cx="577375" cy="577375"/>
          </a:xfrm>
          <a:prstGeom prst="rect">
            <a:avLst/>
          </a:prstGeom>
          <a:noFill/>
          <a:ln>
            <a:noFill/>
          </a:ln>
        </p:spPr>
      </p:pic>
      <p:sp>
        <p:nvSpPr>
          <p:cNvPr id="419" name="Google Shape;419;g224c23c9622_1_341"/>
          <p:cNvSpPr txBox="1"/>
          <p:nvPr/>
        </p:nvSpPr>
        <p:spPr>
          <a:xfrm>
            <a:off x="8280232" y="3359271"/>
            <a:ext cx="8499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Radley"/>
              <a:buNone/>
            </a:pPr>
            <a:r>
              <a:rPr lang="en-US" sz="1000" b="0" i="0" u="none" strike="noStrike" cap="none">
                <a:solidFill>
                  <a:schemeClr val="dk1"/>
                </a:solidFill>
                <a:latin typeface="Radley"/>
                <a:ea typeface="Radley"/>
                <a:cs typeface="Radley"/>
                <a:sym typeface="Radley"/>
              </a:rPr>
              <a:t>Diagnostics</a:t>
            </a:r>
            <a:endParaRPr sz="1800" b="0" i="0" u="none" strike="noStrike" cap="none">
              <a:solidFill>
                <a:schemeClr val="dk1"/>
              </a:solidFill>
              <a:latin typeface="Radley"/>
              <a:ea typeface="Radley"/>
              <a:cs typeface="Radley"/>
              <a:sym typeface="Radley"/>
            </a:endParaRPr>
          </a:p>
        </p:txBody>
      </p:sp>
      <p:cxnSp>
        <p:nvCxnSpPr>
          <p:cNvPr id="420" name="Google Shape;420;g224c23c9622_1_341"/>
          <p:cNvCxnSpPr/>
          <p:nvPr/>
        </p:nvCxnSpPr>
        <p:spPr>
          <a:xfrm>
            <a:off x="6303428" y="3952349"/>
            <a:ext cx="0" cy="318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21" name="Google Shape;421;g224c23c9622_1_341"/>
          <p:cNvCxnSpPr/>
          <p:nvPr/>
        </p:nvCxnSpPr>
        <p:spPr>
          <a:xfrm rot="10800000">
            <a:off x="6353164" y="5554734"/>
            <a:ext cx="0" cy="290700"/>
          </a:xfrm>
          <a:prstGeom prst="straightConnector1">
            <a:avLst/>
          </a:prstGeom>
          <a:noFill/>
          <a:ln w="9525" cap="flat" cmpd="sng">
            <a:solidFill>
              <a:schemeClr val="accent1"/>
            </a:solidFill>
            <a:prstDash val="solid"/>
            <a:miter lim="800000"/>
            <a:headEnd type="none" w="sm" len="sm"/>
            <a:tailEnd type="triangle" w="med" len="med"/>
          </a:ln>
        </p:spPr>
      </p:cxnSp>
      <p:pic>
        <p:nvPicPr>
          <p:cNvPr id="422" name="Google Shape;422;g224c23c9622_1_341"/>
          <p:cNvPicPr preferRelativeResize="0"/>
          <p:nvPr/>
        </p:nvPicPr>
        <p:blipFill rotWithShape="1">
          <a:blip r:embed="rId12">
            <a:alphaModFix/>
          </a:blip>
          <a:srcRect/>
          <a:stretch/>
        </p:blipFill>
        <p:spPr>
          <a:xfrm>
            <a:off x="8499854" y="4427431"/>
            <a:ext cx="362350" cy="362350"/>
          </a:xfrm>
          <a:prstGeom prst="rect">
            <a:avLst/>
          </a:prstGeom>
          <a:noFill/>
          <a:ln>
            <a:noFill/>
          </a:ln>
        </p:spPr>
      </p:pic>
      <p:sp>
        <p:nvSpPr>
          <p:cNvPr id="423" name="Google Shape;423;g224c23c9622_1_341"/>
          <p:cNvSpPr txBox="1"/>
          <p:nvPr/>
        </p:nvSpPr>
        <p:spPr>
          <a:xfrm>
            <a:off x="8416487" y="4788073"/>
            <a:ext cx="518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Radley"/>
              <a:buNone/>
            </a:pPr>
            <a:r>
              <a:rPr lang="en-US" sz="1000" b="0" i="0" u="none" strike="noStrike" cap="none">
                <a:solidFill>
                  <a:schemeClr val="dk1"/>
                </a:solidFill>
                <a:latin typeface="Radley"/>
                <a:ea typeface="Radley"/>
                <a:cs typeface="Radley"/>
                <a:sym typeface="Radley"/>
              </a:rPr>
              <a:t>Agile </a:t>
            </a:r>
            <a:endParaRPr sz="1800" b="0" i="0" u="none" strike="noStrike" cap="none">
              <a:solidFill>
                <a:schemeClr val="dk1"/>
              </a:solidFill>
              <a:latin typeface="Radley"/>
              <a:ea typeface="Radley"/>
              <a:cs typeface="Radley"/>
              <a:sym typeface="Radley"/>
            </a:endParaRPr>
          </a:p>
        </p:txBody>
      </p:sp>
      <p:cxnSp>
        <p:nvCxnSpPr>
          <p:cNvPr id="424" name="Google Shape;424;g224c23c9622_1_341"/>
          <p:cNvCxnSpPr/>
          <p:nvPr/>
        </p:nvCxnSpPr>
        <p:spPr>
          <a:xfrm flipH="1">
            <a:off x="7138639" y="5034372"/>
            <a:ext cx="1536900" cy="1014000"/>
          </a:xfrm>
          <a:prstGeom prst="bentConnector3">
            <a:avLst>
              <a:gd name="adj1" fmla="val -435"/>
            </a:avLst>
          </a:prstGeom>
          <a:noFill/>
          <a:ln w="9525" cap="flat" cmpd="sng">
            <a:solidFill>
              <a:schemeClr val="accent1"/>
            </a:solidFill>
            <a:prstDash val="solid"/>
            <a:miter lim="800000"/>
            <a:headEnd type="none" w="sm" len="sm"/>
            <a:tailEnd type="triangle" w="med" len="med"/>
          </a:ln>
        </p:spPr>
      </p:cxnSp>
      <p:sp>
        <p:nvSpPr>
          <p:cNvPr id="425" name="Google Shape;425;g224c23c9622_1_341"/>
          <p:cNvSpPr txBox="1"/>
          <p:nvPr/>
        </p:nvSpPr>
        <p:spPr>
          <a:xfrm>
            <a:off x="5650115" y="6256355"/>
            <a:ext cx="577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Radley"/>
              <a:buNone/>
            </a:pPr>
            <a:r>
              <a:rPr lang="en-US" sz="1000" b="0" i="0" u="none" strike="noStrike" cap="none">
                <a:solidFill>
                  <a:schemeClr val="dk1"/>
                </a:solidFill>
                <a:latin typeface="Radley"/>
                <a:ea typeface="Radley"/>
                <a:cs typeface="Radley"/>
                <a:sym typeface="Radley"/>
              </a:rPr>
              <a:t>Config</a:t>
            </a:r>
            <a:endParaRPr sz="1800" b="0" i="0" u="none" strike="noStrike" cap="none">
              <a:solidFill>
                <a:schemeClr val="dk1"/>
              </a:solidFill>
              <a:latin typeface="Radley"/>
              <a:ea typeface="Radley"/>
              <a:cs typeface="Radley"/>
              <a:sym typeface="Radley"/>
            </a:endParaRPr>
          </a:p>
        </p:txBody>
      </p:sp>
      <p:sp>
        <p:nvSpPr>
          <p:cNvPr id="426" name="Google Shape;426;g224c23c9622_1_341"/>
          <p:cNvSpPr txBox="1"/>
          <p:nvPr/>
        </p:nvSpPr>
        <p:spPr>
          <a:xfrm>
            <a:off x="2852273" y="6918018"/>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7" name="Google Shape;427;g224c23c9622_1_341"/>
          <p:cNvSpPr txBox="1"/>
          <p:nvPr/>
        </p:nvSpPr>
        <p:spPr>
          <a:xfrm>
            <a:off x="5636027" y="5057523"/>
            <a:ext cx="14157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Radley"/>
              <a:buNone/>
            </a:pPr>
            <a:r>
              <a:rPr lang="en-US" sz="1000" b="0" i="0" u="none" strike="noStrike" cap="none">
                <a:solidFill>
                  <a:schemeClr val="dk1"/>
                </a:solidFill>
                <a:latin typeface="Radley"/>
                <a:ea typeface="Radley"/>
                <a:cs typeface="Radley"/>
                <a:sym typeface="Radley"/>
              </a:rPr>
              <a:t>Experiment Workflow</a:t>
            </a:r>
            <a:br>
              <a:rPr lang="en-US" sz="1000" b="0" i="0" u="none" strike="noStrike" cap="none">
                <a:solidFill>
                  <a:schemeClr val="dk1"/>
                </a:solidFill>
                <a:latin typeface="Radley"/>
                <a:ea typeface="Radley"/>
                <a:cs typeface="Radley"/>
                <a:sym typeface="Radley"/>
              </a:rPr>
            </a:br>
            <a:r>
              <a:rPr lang="en-US" sz="1000" b="0" i="0" u="none" strike="noStrike" cap="none">
                <a:solidFill>
                  <a:schemeClr val="dk1"/>
                </a:solidFill>
                <a:latin typeface="Radley"/>
                <a:ea typeface="Radley"/>
                <a:cs typeface="Radley"/>
                <a:sym typeface="Radley"/>
              </a:rPr>
              <a:t>and Orchestration Kit</a:t>
            </a:r>
            <a:br>
              <a:rPr lang="en-US" sz="1000" b="0" i="0" u="none" strike="noStrike" cap="none">
                <a:solidFill>
                  <a:schemeClr val="dk1"/>
                </a:solidFill>
                <a:latin typeface="Radley"/>
                <a:ea typeface="Radley"/>
                <a:cs typeface="Radley"/>
                <a:sym typeface="Radley"/>
              </a:rPr>
            </a:br>
            <a:r>
              <a:rPr lang="en-US" sz="1000" b="0" i="0" u="none" strike="noStrike" cap="none">
                <a:solidFill>
                  <a:schemeClr val="dk1"/>
                </a:solidFill>
                <a:latin typeface="Radley"/>
                <a:ea typeface="Radley"/>
                <a:cs typeface="Radley"/>
                <a:sym typeface="Radley"/>
              </a:rPr>
              <a:t>(EWOK)</a:t>
            </a:r>
            <a:endParaRPr sz="1800" b="0" i="0" u="none" strike="noStrike" cap="none">
              <a:solidFill>
                <a:schemeClr val="dk1"/>
              </a:solidFill>
              <a:latin typeface="Radley"/>
              <a:ea typeface="Radley"/>
              <a:cs typeface="Radley"/>
              <a:sym typeface="Radley"/>
            </a:endParaRPr>
          </a:p>
        </p:txBody>
      </p:sp>
      <p:pic>
        <p:nvPicPr>
          <p:cNvPr id="428" name="Google Shape;428;g224c23c9622_1_341"/>
          <p:cNvPicPr preferRelativeResize="0"/>
          <p:nvPr/>
        </p:nvPicPr>
        <p:blipFill rotWithShape="1">
          <a:blip r:embed="rId13">
            <a:alphaModFix/>
          </a:blip>
          <a:srcRect/>
          <a:stretch/>
        </p:blipFill>
        <p:spPr>
          <a:xfrm>
            <a:off x="5635839" y="5744606"/>
            <a:ext cx="607652" cy="607652"/>
          </a:xfrm>
          <a:prstGeom prst="rect">
            <a:avLst/>
          </a:prstGeom>
          <a:noFill/>
          <a:ln>
            <a:noFill/>
          </a:ln>
        </p:spPr>
      </p:pic>
      <p:sp>
        <p:nvSpPr>
          <p:cNvPr id="429" name="Google Shape;429;g224c23c9622_1_341"/>
          <p:cNvSpPr txBox="1"/>
          <p:nvPr/>
        </p:nvSpPr>
        <p:spPr>
          <a:xfrm>
            <a:off x="6237819" y="5883546"/>
            <a:ext cx="34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sp>
        <p:nvSpPr>
          <p:cNvPr id="430" name="Google Shape;430;g224c23c9622_1_341"/>
          <p:cNvSpPr txBox="1"/>
          <p:nvPr/>
        </p:nvSpPr>
        <p:spPr>
          <a:xfrm>
            <a:off x="3740119" y="3448870"/>
            <a:ext cx="89159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Radley"/>
                <a:ea typeface="Radley"/>
                <a:cs typeface="Radley"/>
                <a:sym typeface="Radley"/>
              </a:rPr>
              <a:t>Interface for </a:t>
            </a:r>
            <a:endParaRPr sz="1400" b="0" i="0" u="none" strike="noStrike" cap="none">
              <a:solidFill>
                <a:srgbClr val="000000"/>
              </a:solidFill>
              <a:latin typeface="Radley"/>
              <a:ea typeface="Radley"/>
              <a:cs typeface="Radley"/>
              <a:sym typeface="Radley"/>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Radley"/>
                <a:ea typeface="Radley"/>
                <a:cs typeface="Radley"/>
                <a:sym typeface="Radley"/>
              </a:rPr>
              <a:t>Observation </a:t>
            </a:r>
            <a:endParaRPr sz="1400" b="0" i="0" u="none" strike="noStrike" cap="none">
              <a:solidFill>
                <a:srgbClr val="000000"/>
              </a:solidFill>
              <a:latin typeface="Radley"/>
              <a:ea typeface="Radley"/>
              <a:cs typeface="Radley"/>
              <a:sym typeface="Radley"/>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Radley"/>
                <a:ea typeface="Radley"/>
                <a:cs typeface="Radley"/>
                <a:sym typeface="Radley"/>
              </a:rPr>
              <a:t>Data Access </a:t>
            </a:r>
            <a:endParaRPr sz="1400" b="0" i="0" u="none" strike="noStrike" cap="none">
              <a:solidFill>
                <a:srgbClr val="000000"/>
              </a:solidFill>
              <a:latin typeface="Radley"/>
              <a:ea typeface="Radley"/>
              <a:cs typeface="Radley"/>
              <a:sym typeface="Radley"/>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Radley"/>
                <a:ea typeface="Radley"/>
                <a:cs typeface="Radley"/>
                <a:sym typeface="Radley"/>
              </a:rPr>
              <a:t>(IODA)</a:t>
            </a:r>
            <a:endParaRPr sz="1400" b="0" i="0" u="none" strike="noStrike" cap="none">
              <a:solidFill>
                <a:srgbClr val="000000"/>
              </a:solidFill>
              <a:latin typeface="Radley"/>
              <a:ea typeface="Radley"/>
              <a:cs typeface="Radley"/>
              <a:sym typeface="Radley"/>
            </a:endParaRPr>
          </a:p>
        </p:txBody>
      </p:sp>
      <p:cxnSp>
        <p:nvCxnSpPr>
          <p:cNvPr id="431" name="Google Shape;431;g224c23c9622_1_341"/>
          <p:cNvCxnSpPr/>
          <p:nvPr/>
        </p:nvCxnSpPr>
        <p:spPr>
          <a:xfrm rot="10800000">
            <a:off x="6390840" y="3966208"/>
            <a:ext cx="0" cy="290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32" name="Google Shape;432;g224c23c9622_1_341"/>
          <p:cNvCxnSpPr/>
          <p:nvPr/>
        </p:nvCxnSpPr>
        <p:spPr>
          <a:xfrm>
            <a:off x="6724558" y="3170156"/>
            <a:ext cx="1592004"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433" name="Google Shape;433;g224c23c9622_1_341"/>
          <p:cNvCxnSpPr/>
          <p:nvPr/>
        </p:nvCxnSpPr>
        <p:spPr>
          <a:xfrm>
            <a:off x="8675537" y="3633688"/>
            <a:ext cx="0" cy="701974"/>
          </a:xfrm>
          <a:prstGeom prst="straightConnector1">
            <a:avLst/>
          </a:prstGeom>
          <a:noFill/>
          <a:ln w="9525" cap="flat" cmpd="sng">
            <a:solidFill>
              <a:schemeClr val="accent1"/>
            </a:solidFill>
            <a:prstDash val="solid"/>
            <a:miter lim="800000"/>
            <a:headEnd type="none" w="sm" len="sm"/>
            <a:tailEnd type="triangle" w="med" len="med"/>
          </a:ln>
        </p:spPr>
      </p:cxnSp>
      <p:grpSp>
        <p:nvGrpSpPr>
          <p:cNvPr id="434" name="Google Shape;434;g224c23c9622_1_341"/>
          <p:cNvGrpSpPr/>
          <p:nvPr/>
        </p:nvGrpSpPr>
        <p:grpSpPr>
          <a:xfrm>
            <a:off x="2696429" y="4401207"/>
            <a:ext cx="2957483" cy="2275944"/>
            <a:chOff x="2696429" y="4278117"/>
            <a:chExt cx="2957483" cy="2275944"/>
          </a:xfrm>
        </p:grpSpPr>
        <p:cxnSp>
          <p:nvCxnSpPr>
            <p:cNvPr id="435" name="Google Shape;435;g224c23c9622_1_341"/>
            <p:cNvCxnSpPr/>
            <p:nvPr/>
          </p:nvCxnSpPr>
          <p:spPr>
            <a:xfrm>
              <a:off x="3795905" y="5716325"/>
              <a:ext cx="1858007" cy="341534"/>
            </a:xfrm>
            <a:prstGeom prst="straightConnector1">
              <a:avLst/>
            </a:prstGeom>
            <a:noFill/>
            <a:ln w="9525" cap="flat" cmpd="sng">
              <a:solidFill>
                <a:schemeClr val="accent1"/>
              </a:solidFill>
              <a:prstDash val="solid"/>
              <a:miter lim="800000"/>
              <a:headEnd type="none" w="sm" len="sm"/>
              <a:tailEnd type="triangle" w="med" len="med"/>
            </a:ln>
          </p:spPr>
        </p:cxnSp>
        <p:cxnSp>
          <p:nvCxnSpPr>
            <p:cNvPr id="436" name="Google Shape;436;g224c23c9622_1_341"/>
            <p:cNvCxnSpPr>
              <a:stCxn id="437" idx="3"/>
            </p:cNvCxnSpPr>
            <p:nvPr/>
          </p:nvCxnSpPr>
          <p:spPr>
            <a:xfrm>
              <a:off x="4254190" y="4628428"/>
              <a:ext cx="1347300" cy="14295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38" name="Google Shape;438;g224c23c9622_1_341"/>
            <p:cNvCxnSpPr/>
            <p:nvPr/>
          </p:nvCxnSpPr>
          <p:spPr>
            <a:xfrm rot="10800000" flipH="1">
              <a:off x="3795905" y="6057861"/>
              <a:ext cx="1834295" cy="226632"/>
            </a:xfrm>
            <a:prstGeom prst="straightConnector1">
              <a:avLst/>
            </a:prstGeom>
            <a:noFill/>
            <a:ln w="9525" cap="flat" cmpd="sng">
              <a:solidFill>
                <a:schemeClr val="accent1"/>
              </a:solidFill>
              <a:prstDash val="solid"/>
              <a:miter lim="800000"/>
              <a:headEnd type="none" w="sm" len="sm"/>
              <a:tailEnd type="triangle" w="med" len="med"/>
            </a:ln>
          </p:spPr>
        </p:cxnSp>
        <p:cxnSp>
          <p:nvCxnSpPr>
            <p:cNvPr id="439" name="Google Shape;439;g224c23c9622_1_341"/>
            <p:cNvCxnSpPr>
              <a:stCxn id="440" idx="0"/>
            </p:cNvCxnSpPr>
            <p:nvPr/>
          </p:nvCxnSpPr>
          <p:spPr>
            <a:xfrm>
              <a:off x="4008372" y="5385620"/>
              <a:ext cx="1631400" cy="6723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41" name="Google Shape;441;g224c23c9622_1_341"/>
            <p:cNvCxnSpPr>
              <a:stCxn id="442" idx="3"/>
            </p:cNvCxnSpPr>
            <p:nvPr/>
          </p:nvCxnSpPr>
          <p:spPr>
            <a:xfrm>
              <a:off x="4259994" y="4957761"/>
              <a:ext cx="1379700" cy="1100100"/>
            </a:xfrm>
            <a:prstGeom prst="straightConnector1">
              <a:avLst/>
            </a:prstGeom>
            <a:noFill/>
            <a:ln w="9525" cap="flat" cmpd="sng">
              <a:solidFill>
                <a:schemeClr val="accent1"/>
              </a:solidFill>
              <a:prstDash val="solid"/>
              <a:miter lim="800000"/>
              <a:headEnd type="none" w="sm" len="sm"/>
              <a:tailEnd type="triangle" w="med" len="med"/>
            </a:ln>
          </p:spPr>
        </p:cxnSp>
        <p:grpSp>
          <p:nvGrpSpPr>
            <p:cNvPr id="443" name="Google Shape;443;g224c23c9622_1_341"/>
            <p:cNvGrpSpPr/>
            <p:nvPr/>
          </p:nvGrpSpPr>
          <p:grpSpPr>
            <a:xfrm>
              <a:off x="2696429" y="4278117"/>
              <a:ext cx="1599928" cy="2275944"/>
              <a:chOff x="834063" y="3047437"/>
              <a:chExt cx="1759843" cy="2503429"/>
            </a:xfrm>
          </p:grpSpPr>
          <p:sp>
            <p:nvSpPr>
              <p:cNvPr id="444" name="Google Shape;444;g224c23c9622_1_341"/>
              <p:cNvSpPr/>
              <p:nvPr/>
            </p:nvSpPr>
            <p:spPr>
              <a:xfrm>
                <a:off x="848387" y="3047437"/>
                <a:ext cx="1677334" cy="970110"/>
              </a:xfrm>
              <a:prstGeom prst="flowChartAlternateProcess">
                <a:avLst/>
              </a:prstGeom>
              <a:solidFill>
                <a:srgbClr val="FEE599"/>
              </a:solidFill>
              <a:ln w="12700" cap="flat" cmpd="sng">
                <a:solidFill>
                  <a:srgbClr val="BF9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37" name="Google Shape;437;g224c23c9622_1_341"/>
              <p:cNvPicPr preferRelativeResize="0"/>
              <p:nvPr/>
            </p:nvPicPr>
            <p:blipFill rotWithShape="1">
              <a:blip r:embed="rId13">
                <a:alphaModFix/>
              </a:blip>
              <a:srcRect/>
              <a:stretch/>
            </p:blipFill>
            <p:spPr>
              <a:xfrm>
                <a:off x="1939872" y="3128936"/>
                <a:ext cx="607652" cy="607652"/>
              </a:xfrm>
              <a:prstGeom prst="rect">
                <a:avLst/>
              </a:prstGeom>
              <a:noFill/>
              <a:ln>
                <a:noFill/>
              </a:ln>
            </p:spPr>
          </p:pic>
          <p:sp>
            <p:nvSpPr>
              <p:cNvPr id="445" name="Google Shape;445;g224c23c9622_1_341"/>
              <p:cNvSpPr/>
              <p:nvPr/>
            </p:nvSpPr>
            <p:spPr>
              <a:xfrm>
                <a:off x="858307" y="3430806"/>
                <a:ext cx="1677334" cy="970110"/>
              </a:xfrm>
              <a:prstGeom prst="flowChartAlternateProcess">
                <a:avLst/>
              </a:prstGeom>
              <a:solidFill>
                <a:srgbClr val="BBD6EE"/>
              </a:solidFill>
              <a:ln w="12700" cap="flat" cmpd="sng">
                <a:solidFill>
                  <a:srgbClr val="2E75B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42" name="Google Shape;442;g224c23c9622_1_341"/>
              <p:cNvPicPr preferRelativeResize="0"/>
              <p:nvPr/>
            </p:nvPicPr>
            <p:blipFill rotWithShape="1">
              <a:blip r:embed="rId13">
                <a:alphaModFix/>
              </a:blip>
              <a:srcRect/>
              <a:stretch/>
            </p:blipFill>
            <p:spPr>
              <a:xfrm>
                <a:off x="1946256" y="3491187"/>
                <a:ext cx="607652" cy="607652"/>
              </a:xfrm>
              <a:prstGeom prst="rect">
                <a:avLst/>
              </a:prstGeom>
              <a:noFill/>
              <a:ln>
                <a:noFill/>
              </a:ln>
            </p:spPr>
          </p:pic>
          <p:sp>
            <p:nvSpPr>
              <p:cNvPr id="446" name="Google Shape;446;g224c23c9622_1_341"/>
              <p:cNvSpPr/>
              <p:nvPr/>
            </p:nvSpPr>
            <p:spPr>
              <a:xfrm>
                <a:off x="903328" y="3442708"/>
                <a:ext cx="1270299" cy="3384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SkyLab-Land</a:t>
                </a:r>
                <a:endParaRPr sz="1400" b="0" i="0" u="none" strike="noStrike" cap="none">
                  <a:solidFill>
                    <a:schemeClr val="dk1"/>
                  </a:solidFill>
                  <a:latin typeface="Calibri"/>
                  <a:ea typeface="Calibri"/>
                  <a:cs typeface="Calibri"/>
                  <a:sym typeface="Calibri"/>
                </a:endParaRPr>
              </a:p>
            </p:txBody>
          </p:sp>
          <p:sp>
            <p:nvSpPr>
              <p:cNvPr id="447" name="Google Shape;447;g224c23c9622_1_341"/>
              <p:cNvSpPr/>
              <p:nvPr/>
            </p:nvSpPr>
            <p:spPr>
              <a:xfrm>
                <a:off x="896944" y="3080458"/>
                <a:ext cx="1570962" cy="3384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SkyLab-Atmos</a:t>
                </a:r>
                <a:endParaRPr sz="1400" b="0" i="0" u="none" strike="noStrike" cap="none">
                  <a:solidFill>
                    <a:schemeClr val="dk1"/>
                  </a:solidFill>
                  <a:latin typeface="Calibri"/>
                  <a:ea typeface="Calibri"/>
                  <a:cs typeface="Calibri"/>
                  <a:sym typeface="Calibri"/>
                </a:endParaRPr>
              </a:p>
            </p:txBody>
          </p:sp>
          <p:sp>
            <p:nvSpPr>
              <p:cNvPr id="448" name="Google Shape;448;g224c23c9622_1_341"/>
              <p:cNvSpPr/>
              <p:nvPr/>
            </p:nvSpPr>
            <p:spPr>
              <a:xfrm>
                <a:off x="858308" y="3792291"/>
                <a:ext cx="1677334" cy="970110"/>
              </a:xfrm>
              <a:prstGeom prst="flowChartAlternateProcess">
                <a:avLst/>
              </a:prstGeom>
              <a:solidFill>
                <a:srgbClr val="C4E0B2"/>
              </a:solidFill>
              <a:ln w="12700" cap="flat" cmpd="sng">
                <a:solidFill>
                  <a:srgbClr val="54813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449" name="Google Shape;449;g224c23c9622_1_341"/>
              <p:cNvPicPr preferRelativeResize="0"/>
              <p:nvPr/>
            </p:nvPicPr>
            <p:blipFill rotWithShape="1">
              <a:blip r:embed="rId13">
                <a:alphaModFix/>
              </a:blip>
              <a:srcRect/>
              <a:stretch/>
            </p:blipFill>
            <p:spPr>
              <a:xfrm>
                <a:off x="1986254" y="3907334"/>
                <a:ext cx="607652" cy="607652"/>
              </a:xfrm>
              <a:prstGeom prst="rect">
                <a:avLst/>
              </a:prstGeom>
              <a:noFill/>
              <a:ln>
                <a:noFill/>
              </a:ln>
            </p:spPr>
          </p:pic>
          <p:sp>
            <p:nvSpPr>
              <p:cNvPr id="450" name="Google Shape;450;g224c23c9622_1_341"/>
              <p:cNvSpPr txBox="1"/>
              <p:nvPr/>
            </p:nvSpPr>
            <p:spPr>
              <a:xfrm>
                <a:off x="1976494" y="4400903"/>
                <a:ext cx="546953" cy="2369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adley"/>
                    <a:ea typeface="Radley"/>
                    <a:cs typeface="Radley"/>
                    <a:sym typeface="Radley"/>
                  </a:rPr>
                  <a:t>Config</a:t>
                </a:r>
                <a:endParaRPr sz="1400" b="0" i="0" u="none" strike="noStrike" cap="none">
                  <a:solidFill>
                    <a:srgbClr val="000000"/>
                  </a:solidFill>
                  <a:latin typeface="Arial"/>
                  <a:ea typeface="Arial"/>
                  <a:cs typeface="Arial"/>
                  <a:sym typeface="Arial"/>
                </a:endParaRPr>
              </a:p>
            </p:txBody>
          </p:sp>
          <p:sp>
            <p:nvSpPr>
              <p:cNvPr id="451" name="Google Shape;451;g224c23c9622_1_341"/>
              <p:cNvSpPr txBox="1"/>
              <p:nvPr/>
            </p:nvSpPr>
            <p:spPr>
              <a:xfrm>
                <a:off x="1157279" y="5212326"/>
                <a:ext cx="203195" cy="3385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2" name="Google Shape;452;g224c23c9622_1_341"/>
              <p:cNvSpPr/>
              <p:nvPr/>
            </p:nvSpPr>
            <p:spPr>
              <a:xfrm>
                <a:off x="891374" y="3780725"/>
                <a:ext cx="1631326" cy="3384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SkyLab-Marine</a:t>
                </a:r>
                <a:endParaRPr sz="1400" b="0" i="0" u="none" strike="noStrike" cap="none">
                  <a:solidFill>
                    <a:schemeClr val="dk1"/>
                  </a:solidFill>
                  <a:latin typeface="Calibri"/>
                  <a:ea typeface="Calibri"/>
                  <a:cs typeface="Calibri"/>
                  <a:sym typeface="Calibri"/>
                </a:endParaRPr>
              </a:p>
            </p:txBody>
          </p:sp>
          <p:sp>
            <p:nvSpPr>
              <p:cNvPr id="453" name="Google Shape;453;g224c23c9622_1_341"/>
              <p:cNvSpPr/>
              <p:nvPr/>
            </p:nvSpPr>
            <p:spPr>
              <a:xfrm>
                <a:off x="845365" y="4150594"/>
                <a:ext cx="1677334" cy="970110"/>
              </a:xfrm>
              <a:prstGeom prst="flowChartAlternateProcess">
                <a:avLst/>
              </a:prstGeom>
              <a:solidFill>
                <a:srgbClr val="F7CAAC"/>
              </a:solidFill>
              <a:ln w="12700" cap="flat" cmpd="sng">
                <a:solidFill>
                  <a:srgbClr val="C55A1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440" name="Google Shape;440;g224c23c9622_1_341"/>
              <p:cNvPicPr preferRelativeResize="0"/>
              <p:nvPr/>
            </p:nvPicPr>
            <p:blipFill rotWithShape="1">
              <a:blip r:embed="rId13">
                <a:alphaModFix/>
              </a:blip>
              <a:srcRect/>
              <a:stretch/>
            </p:blipFill>
            <p:spPr>
              <a:xfrm>
                <a:off x="1973311" y="4265637"/>
                <a:ext cx="607652" cy="607652"/>
              </a:xfrm>
              <a:prstGeom prst="rect">
                <a:avLst/>
              </a:prstGeom>
              <a:noFill/>
              <a:ln>
                <a:noFill/>
              </a:ln>
            </p:spPr>
          </p:pic>
          <p:sp>
            <p:nvSpPr>
              <p:cNvPr id="454" name="Google Shape;454;g224c23c9622_1_341"/>
              <p:cNvSpPr/>
              <p:nvPr/>
            </p:nvSpPr>
            <p:spPr>
              <a:xfrm>
                <a:off x="878430" y="4139028"/>
                <a:ext cx="1620168" cy="3384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SkyLab-Aerosols</a:t>
                </a:r>
                <a:endParaRPr sz="1400" b="0" i="0" u="none" strike="noStrike" cap="none">
                  <a:solidFill>
                    <a:schemeClr val="dk1"/>
                  </a:solidFill>
                  <a:latin typeface="Calibri"/>
                  <a:ea typeface="Calibri"/>
                  <a:cs typeface="Calibri"/>
                  <a:sym typeface="Calibri"/>
                </a:endParaRPr>
              </a:p>
            </p:txBody>
          </p:sp>
          <p:sp>
            <p:nvSpPr>
              <p:cNvPr id="455" name="Google Shape;455;g224c23c9622_1_341"/>
              <p:cNvSpPr/>
              <p:nvPr/>
            </p:nvSpPr>
            <p:spPr>
              <a:xfrm>
                <a:off x="834063" y="4524184"/>
                <a:ext cx="1677334" cy="970110"/>
              </a:xfrm>
              <a:prstGeom prst="flowChartAlternateProcess">
                <a:avLst/>
              </a:prstGeom>
              <a:solidFill>
                <a:srgbClr val="ACB8CA"/>
              </a:solidFill>
              <a:ln w="12700" cap="flat" cmpd="sng">
                <a:solidFill>
                  <a:srgbClr val="3A383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456" name="Google Shape;456;g224c23c9622_1_341"/>
              <p:cNvPicPr preferRelativeResize="0"/>
              <p:nvPr/>
            </p:nvPicPr>
            <p:blipFill rotWithShape="1">
              <a:blip r:embed="rId13">
                <a:alphaModFix/>
              </a:blip>
              <a:srcRect/>
              <a:stretch/>
            </p:blipFill>
            <p:spPr>
              <a:xfrm>
                <a:off x="1962009" y="4603507"/>
                <a:ext cx="607652" cy="607652"/>
              </a:xfrm>
              <a:prstGeom prst="rect">
                <a:avLst/>
              </a:prstGeom>
              <a:noFill/>
              <a:ln>
                <a:noFill/>
              </a:ln>
            </p:spPr>
          </p:pic>
          <p:sp>
            <p:nvSpPr>
              <p:cNvPr id="457" name="Google Shape;457;g224c23c9622_1_341"/>
              <p:cNvSpPr/>
              <p:nvPr/>
            </p:nvSpPr>
            <p:spPr>
              <a:xfrm>
                <a:off x="867129" y="4512618"/>
                <a:ext cx="1532432" cy="5754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SkyLab-TraceGas</a:t>
                </a:r>
                <a:endParaRPr sz="1400" b="0" i="0" u="none" strike="noStrike" cap="none">
                  <a:solidFill>
                    <a:schemeClr val="dk1"/>
                  </a:solidFill>
                  <a:latin typeface="Calibri"/>
                  <a:ea typeface="Calibri"/>
                  <a:cs typeface="Calibri"/>
                  <a:sym typeface="Calibri"/>
                </a:endParaRPr>
              </a:p>
            </p:txBody>
          </p:sp>
        </p:grpSp>
      </p:grpSp>
      <p:sp>
        <p:nvSpPr>
          <p:cNvPr id="458" name="Google Shape;458;g224c23c9622_1_341"/>
          <p:cNvSpPr txBox="1"/>
          <p:nvPr/>
        </p:nvSpPr>
        <p:spPr>
          <a:xfrm>
            <a:off x="307266" y="-287870"/>
            <a:ext cx="10526386" cy="1470000"/>
          </a:xfrm>
          <a:prstGeom prst="rect">
            <a:avLst/>
          </a:prstGeom>
          <a:noFill/>
          <a:ln>
            <a:noFill/>
          </a:ln>
          <a:effectLst>
            <a:outerShdw blurRad="50800" dist="50800" dir="2700000" algn="tl" rotWithShape="0">
              <a:srgbClr val="000000">
                <a:alpha val="8392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a:ea typeface="Calibri"/>
                <a:cs typeface="Calibri"/>
                <a:sym typeface="Calibri"/>
              </a:rPr>
              <a:t>JCSDA </a:t>
            </a:r>
            <a:r>
              <a:rPr lang="en-US" sz="3600" b="1" i="0" u="none" strike="noStrike" cap="none" dirty="0" err="1">
                <a:solidFill>
                  <a:schemeClr val="lt1"/>
                </a:solidFill>
                <a:latin typeface="Calibri"/>
                <a:ea typeface="Calibri"/>
                <a:cs typeface="Calibri"/>
                <a:sym typeface="Calibri"/>
              </a:rPr>
              <a:t>SkyLab</a:t>
            </a:r>
            <a:r>
              <a:rPr lang="en-US" sz="3600" b="1" i="0" u="none" strike="noStrike" cap="none" dirty="0">
                <a:solidFill>
                  <a:schemeClr val="lt1"/>
                </a:solidFill>
                <a:latin typeface="Calibri"/>
                <a:ea typeface="Calibri"/>
                <a:cs typeface="Calibri"/>
                <a:sym typeface="Calibri"/>
              </a:rPr>
              <a:t> Testbed</a:t>
            </a:r>
            <a:endParaRPr sz="3600" b="0" i="0" u="none" strike="noStrike" cap="none" dirty="0">
              <a:solidFill>
                <a:schemeClr val="lt1"/>
              </a:solidFill>
              <a:latin typeface="Calibri"/>
              <a:ea typeface="Calibri"/>
              <a:cs typeface="Calibri"/>
              <a:sym typeface="Calibri"/>
            </a:endParaRPr>
          </a:p>
        </p:txBody>
      </p:sp>
      <p:sp>
        <p:nvSpPr>
          <p:cNvPr id="459" name="Google Shape;459;g224c23c9622_1_341"/>
          <p:cNvSpPr txBox="1"/>
          <p:nvPr/>
        </p:nvSpPr>
        <p:spPr>
          <a:xfrm>
            <a:off x="5631129" y="3443725"/>
            <a:ext cx="15873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Radley"/>
              <a:buNone/>
            </a:pPr>
            <a:r>
              <a:rPr lang="en-US" sz="1000" b="0" i="0" u="none" strike="noStrike" cap="none">
                <a:solidFill>
                  <a:schemeClr val="dk1"/>
                </a:solidFill>
                <a:latin typeface="Radley"/>
                <a:ea typeface="Radley"/>
                <a:cs typeface="Radley"/>
                <a:sym typeface="Radley"/>
              </a:rPr>
              <a:t>Research Repository</a:t>
            </a:r>
            <a:br>
              <a:rPr lang="en-US" sz="1000" b="0" i="0" u="none" strike="noStrike" cap="none">
                <a:solidFill>
                  <a:schemeClr val="dk1"/>
                </a:solidFill>
                <a:latin typeface="Radley"/>
                <a:ea typeface="Radley"/>
                <a:cs typeface="Radley"/>
                <a:sym typeface="Radley"/>
              </a:rPr>
            </a:br>
            <a:r>
              <a:rPr lang="en-US" sz="1000" b="0" i="0" u="none" strike="noStrike" cap="none">
                <a:solidFill>
                  <a:schemeClr val="dk1"/>
                </a:solidFill>
                <a:latin typeface="Radley"/>
                <a:ea typeface="Radley"/>
                <a:cs typeface="Radley"/>
                <a:sym typeface="Radley"/>
              </a:rPr>
              <a:t>for Data and Diagnostics</a:t>
            </a:r>
            <a:br>
              <a:rPr lang="en-US" sz="1000" b="0" i="0" u="none" strike="noStrike" cap="none">
                <a:solidFill>
                  <a:schemeClr val="dk1"/>
                </a:solidFill>
                <a:latin typeface="Radley"/>
                <a:ea typeface="Radley"/>
                <a:cs typeface="Radley"/>
                <a:sym typeface="Radley"/>
              </a:rPr>
            </a:br>
            <a:r>
              <a:rPr lang="en-US" sz="1000" b="0" i="0" u="none" strike="noStrike" cap="none">
                <a:solidFill>
                  <a:schemeClr val="dk1"/>
                </a:solidFill>
                <a:latin typeface="Radley"/>
                <a:ea typeface="Radley"/>
                <a:cs typeface="Radley"/>
                <a:sym typeface="Radley"/>
              </a:rPr>
              <a:t>(R2D2)</a:t>
            </a:r>
            <a:endParaRPr sz="1800" b="0" i="0" u="none" strike="noStrike" cap="none">
              <a:solidFill>
                <a:schemeClr val="dk1"/>
              </a:solidFill>
              <a:latin typeface="Radley"/>
              <a:ea typeface="Radley"/>
              <a:cs typeface="Radley"/>
              <a:sym typeface="Radley"/>
            </a:endParaRPr>
          </a:p>
        </p:txBody>
      </p:sp>
      <p:cxnSp>
        <p:nvCxnSpPr>
          <p:cNvPr id="460" name="Google Shape;460;g224c23c9622_1_341"/>
          <p:cNvCxnSpPr/>
          <p:nvPr/>
        </p:nvCxnSpPr>
        <p:spPr>
          <a:xfrm>
            <a:off x="4631710" y="3183228"/>
            <a:ext cx="1340378" cy="0"/>
          </a:xfrm>
          <a:prstGeom prst="straightConnector1">
            <a:avLst/>
          </a:prstGeom>
          <a:noFill/>
          <a:ln w="9525" cap="flat" cmpd="sng">
            <a:solidFill>
              <a:schemeClr val="accent1"/>
            </a:solidFill>
            <a:prstDash val="solid"/>
            <a:miter lim="800000"/>
            <a:headEnd type="none" w="sm" len="sm"/>
            <a:tailEnd type="triangle" w="med" len="med"/>
          </a:ln>
        </p:spPr>
      </p:cxnSp>
      <p:pic>
        <p:nvPicPr>
          <p:cNvPr id="461" name="Google Shape;461;g224c23c9622_1_341"/>
          <p:cNvPicPr preferRelativeResize="0"/>
          <p:nvPr/>
        </p:nvPicPr>
        <p:blipFill rotWithShape="1">
          <a:blip r:embed="rId14">
            <a:alphaModFix/>
          </a:blip>
          <a:srcRect/>
          <a:stretch/>
        </p:blipFill>
        <p:spPr>
          <a:xfrm>
            <a:off x="5961895" y="2712045"/>
            <a:ext cx="707887" cy="707887"/>
          </a:xfrm>
          <a:prstGeom prst="rect">
            <a:avLst/>
          </a:prstGeom>
          <a:noFill/>
          <a:ln>
            <a:noFill/>
          </a:ln>
        </p:spPr>
      </p:pic>
      <p:grpSp>
        <p:nvGrpSpPr>
          <p:cNvPr id="462" name="Google Shape;462;g224c23c9622_1_341"/>
          <p:cNvGrpSpPr/>
          <p:nvPr/>
        </p:nvGrpSpPr>
        <p:grpSpPr>
          <a:xfrm>
            <a:off x="422346" y="2355241"/>
            <a:ext cx="4096808" cy="2618065"/>
            <a:chOff x="422346" y="2355241"/>
            <a:chExt cx="4096808" cy="2618065"/>
          </a:xfrm>
        </p:grpSpPr>
        <p:grpSp>
          <p:nvGrpSpPr>
            <p:cNvPr id="463" name="Google Shape;463;g224c23c9622_1_341"/>
            <p:cNvGrpSpPr/>
            <p:nvPr/>
          </p:nvGrpSpPr>
          <p:grpSpPr>
            <a:xfrm>
              <a:off x="422346" y="2355241"/>
              <a:ext cx="3315355" cy="2618065"/>
              <a:chOff x="422346" y="2355241"/>
              <a:chExt cx="3315355" cy="2618065"/>
            </a:xfrm>
          </p:grpSpPr>
          <p:sp>
            <p:nvSpPr>
              <p:cNvPr id="464" name="Google Shape;464;g224c23c9622_1_341"/>
              <p:cNvSpPr txBox="1"/>
              <p:nvPr/>
            </p:nvSpPr>
            <p:spPr>
              <a:xfrm>
                <a:off x="1197429" y="2355241"/>
                <a:ext cx="970529"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Radley"/>
                  <a:buNone/>
                </a:pPr>
                <a:r>
                  <a:rPr lang="en-US" sz="1000" b="0" i="0" u="none" strike="noStrike" cap="none">
                    <a:solidFill>
                      <a:schemeClr val="dk1"/>
                    </a:solidFill>
                    <a:latin typeface="Radley"/>
                    <a:ea typeface="Radley"/>
                    <a:cs typeface="Radley"/>
                    <a:sym typeface="Radley"/>
                  </a:rPr>
                  <a:t>Observations</a:t>
                </a:r>
                <a:endParaRPr sz="1800" b="0" i="0" u="none" strike="noStrike" cap="none">
                  <a:solidFill>
                    <a:schemeClr val="dk1"/>
                  </a:solidFill>
                  <a:latin typeface="Radley"/>
                  <a:ea typeface="Radley"/>
                  <a:cs typeface="Radley"/>
                  <a:sym typeface="Radley"/>
                </a:endParaRPr>
              </a:p>
            </p:txBody>
          </p:sp>
          <p:sp>
            <p:nvSpPr>
              <p:cNvPr id="465" name="Google Shape;465;g224c23c9622_1_341"/>
              <p:cNvSpPr/>
              <p:nvPr/>
            </p:nvSpPr>
            <p:spPr>
              <a:xfrm>
                <a:off x="425274" y="2782798"/>
                <a:ext cx="970529" cy="178722"/>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BUFR Tanks</a:t>
                </a:r>
                <a:endParaRPr sz="1100" b="0" i="0" u="none" strike="noStrike" cap="none">
                  <a:solidFill>
                    <a:schemeClr val="accent1"/>
                  </a:solidFill>
                  <a:latin typeface="Calibri"/>
                  <a:ea typeface="Calibri"/>
                  <a:cs typeface="Calibri"/>
                  <a:sym typeface="Calibri"/>
                </a:endParaRPr>
              </a:p>
            </p:txBody>
          </p:sp>
          <p:sp>
            <p:nvSpPr>
              <p:cNvPr id="466" name="Google Shape;466;g224c23c9622_1_341"/>
              <p:cNvSpPr/>
              <p:nvPr/>
            </p:nvSpPr>
            <p:spPr>
              <a:xfrm>
                <a:off x="425274" y="3155039"/>
                <a:ext cx="970529" cy="178722"/>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Data Lake</a:t>
                </a:r>
                <a:endParaRPr sz="1100" b="0" i="0" u="none" strike="noStrike" cap="none">
                  <a:solidFill>
                    <a:schemeClr val="accent1"/>
                  </a:solidFill>
                  <a:latin typeface="Calibri"/>
                  <a:ea typeface="Calibri"/>
                  <a:cs typeface="Calibri"/>
                  <a:sym typeface="Calibri"/>
                </a:endParaRPr>
              </a:p>
            </p:txBody>
          </p:sp>
          <p:sp>
            <p:nvSpPr>
              <p:cNvPr id="467" name="Google Shape;467;g224c23c9622_1_341"/>
              <p:cNvSpPr/>
              <p:nvPr/>
            </p:nvSpPr>
            <p:spPr>
              <a:xfrm>
                <a:off x="422346" y="3552393"/>
                <a:ext cx="970529" cy="178722"/>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CDAAC</a:t>
                </a:r>
                <a:endParaRPr sz="1100" b="0" i="0" u="none" strike="noStrike" cap="none">
                  <a:solidFill>
                    <a:schemeClr val="accent1"/>
                  </a:solidFill>
                  <a:latin typeface="Calibri"/>
                  <a:ea typeface="Calibri"/>
                  <a:cs typeface="Calibri"/>
                  <a:sym typeface="Calibri"/>
                </a:endParaRPr>
              </a:p>
            </p:txBody>
          </p:sp>
          <p:sp>
            <p:nvSpPr>
              <p:cNvPr id="468" name="Google Shape;468;g224c23c9622_1_341"/>
              <p:cNvSpPr/>
              <p:nvPr/>
            </p:nvSpPr>
            <p:spPr>
              <a:xfrm>
                <a:off x="422955" y="3954041"/>
                <a:ext cx="970529" cy="178722"/>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ODB</a:t>
                </a:r>
                <a:endParaRPr sz="1100" b="0" i="0" u="none" strike="noStrike" cap="none">
                  <a:solidFill>
                    <a:schemeClr val="accent1"/>
                  </a:solidFill>
                  <a:latin typeface="Calibri"/>
                  <a:ea typeface="Calibri"/>
                  <a:cs typeface="Calibri"/>
                  <a:sym typeface="Calibri"/>
                </a:endParaRPr>
              </a:p>
            </p:txBody>
          </p:sp>
          <p:cxnSp>
            <p:nvCxnSpPr>
              <p:cNvPr id="469" name="Google Shape;469;g224c23c9622_1_341"/>
              <p:cNvCxnSpPr/>
              <p:nvPr/>
            </p:nvCxnSpPr>
            <p:spPr>
              <a:xfrm>
                <a:off x="1847601" y="2870206"/>
                <a:ext cx="1890100" cy="308665"/>
              </a:xfrm>
              <a:prstGeom prst="straightConnector1">
                <a:avLst/>
              </a:prstGeom>
              <a:noFill/>
              <a:ln w="9525" cap="flat" cmpd="sng">
                <a:solidFill>
                  <a:schemeClr val="accent1"/>
                </a:solidFill>
                <a:prstDash val="solid"/>
                <a:miter lim="800000"/>
                <a:headEnd type="none" w="sm" len="sm"/>
                <a:tailEnd type="triangle" w="med" len="med"/>
              </a:ln>
            </p:spPr>
          </p:cxnSp>
          <p:sp>
            <p:nvSpPr>
              <p:cNvPr id="470" name="Google Shape;470;g224c23c9622_1_341"/>
              <p:cNvSpPr/>
              <p:nvPr/>
            </p:nvSpPr>
            <p:spPr>
              <a:xfrm>
                <a:off x="422346" y="4358333"/>
                <a:ext cx="970529" cy="178722"/>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FTP</a:t>
                </a:r>
                <a:endParaRPr sz="1100" b="0" i="0" u="none" strike="noStrike" cap="none">
                  <a:solidFill>
                    <a:schemeClr val="accent1"/>
                  </a:solidFill>
                  <a:latin typeface="Calibri"/>
                  <a:ea typeface="Calibri"/>
                  <a:cs typeface="Calibri"/>
                  <a:sym typeface="Calibri"/>
                </a:endParaRPr>
              </a:p>
            </p:txBody>
          </p:sp>
          <p:sp>
            <p:nvSpPr>
              <p:cNvPr id="471" name="Google Shape;471;g224c23c9622_1_341"/>
              <p:cNvSpPr/>
              <p:nvPr/>
            </p:nvSpPr>
            <p:spPr>
              <a:xfrm>
                <a:off x="422346" y="4759981"/>
                <a:ext cx="970529" cy="178722"/>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LDM</a:t>
                </a:r>
                <a:endParaRPr sz="1100" b="0" i="0" u="none" strike="noStrike" cap="none">
                  <a:solidFill>
                    <a:schemeClr val="accent1"/>
                  </a:solidFill>
                  <a:latin typeface="Calibri"/>
                  <a:ea typeface="Calibri"/>
                  <a:cs typeface="Calibri"/>
                  <a:sym typeface="Calibri"/>
                </a:endParaRPr>
              </a:p>
            </p:txBody>
          </p:sp>
          <p:cxnSp>
            <p:nvCxnSpPr>
              <p:cNvPr id="472" name="Google Shape;472;g224c23c9622_1_341"/>
              <p:cNvCxnSpPr/>
              <p:nvPr/>
            </p:nvCxnSpPr>
            <p:spPr>
              <a:xfrm rot="10800000" flipH="1">
                <a:off x="1831621" y="3178871"/>
                <a:ext cx="1853722" cy="88011"/>
              </a:xfrm>
              <a:prstGeom prst="straightConnector1">
                <a:avLst/>
              </a:prstGeom>
              <a:noFill/>
              <a:ln w="9525" cap="flat" cmpd="sng">
                <a:solidFill>
                  <a:schemeClr val="accent1"/>
                </a:solidFill>
                <a:prstDash val="solid"/>
                <a:miter lim="800000"/>
                <a:headEnd type="none" w="sm" len="sm"/>
                <a:tailEnd type="triangle" w="med" len="med"/>
              </a:ln>
            </p:spPr>
          </p:cxnSp>
          <p:cxnSp>
            <p:nvCxnSpPr>
              <p:cNvPr id="473" name="Google Shape;473;g224c23c9622_1_341"/>
              <p:cNvCxnSpPr/>
              <p:nvPr/>
            </p:nvCxnSpPr>
            <p:spPr>
              <a:xfrm rot="10800000" flipH="1">
                <a:off x="1847601" y="3178871"/>
                <a:ext cx="1866388" cy="462883"/>
              </a:xfrm>
              <a:prstGeom prst="straightConnector1">
                <a:avLst/>
              </a:prstGeom>
              <a:noFill/>
              <a:ln w="9525" cap="flat" cmpd="sng">
                <a:solidFill>
                  <a:schemeClr val="accent1"/>
                </a:solidFill>
                <a:prstDash val="solid"/>
                <a:miter lim="800000"/>
                <a:headEnd type="none" w="sm" len="sm"/>
                <a:tailEnd type="triangle" w="med" len="med"/>
              </a:ln>
            </p:spPr>
          </p:cxnSp>
          <p:cxnSp>
            <p:nvCxnSpPr>
              <p:cNvPr id="474" name="Google Shape;474;g224c23c9622_1_341"/>
              <p:cNvCxnSpPr/>
              <p:nvPr/>
            </p:nvCxnSpPr>
            <p:spPr>
              <a:xfrm rot="10800000" flipH="1">
                <a:off x="1857378" y="3178871"/>
                <a:ext cx="1866144" cy="853919"/>
              </a:xfrm>
              <a:prstGeom prst="straightConnector1">
                <a:avLst/>
              </a:prstGeom>
              <a:noFill/>
              <a:ln w="9525" cap="flat" cmpd="sng">
                <a:solidFill>
                  <a:schemeClr val="accent1"/>
                </a:solidFill>
                <a:prstDash val="solid"/>
                <a:miter lim="800000"/>
                <a:headEnd type="none" w="sm" len="sm"/>
                <a:tailEnd type="triangle" w="med" len="med"/>
              </a:ln>
            </p:spPr>
          </p:cxnSp>
          <p:cxnSp>
            <p:nvCxnSpPr>
              <p:cNvPr id="475" name="Google Shape;475;g224c23c9622_1_341"/>
              <p:cNvCxnSpPr/>
              <p:nvPr/>
            </p:nvCxnSpPr>
            <p:spPr>
              <a:xfrm rot="10800000" flipH="1">
                <a:off x="1855665" y="3178871"/>
                <a:ext cx="1867857" cy="1268822"/>
              </a:xfrm>
              <a:prstGeom prst="straightConnector1">
                <a:avLst/>
              </a:prstGeom>
              <a:noFill/>
              <a:ln w="9525" cap="flat" cmpd="sng">
                <a:solidFill>
                  <a:schemeClr val="accent1"/>
                </a:solidFill>
                <a:prstDash val="solid"/>
                <a:miter lim="800000"/>
                <a:headEnd type="none" w="sm" len="sm"/>
                <a:tailEnd type="triangle" w="med" len="med"/>
              </a:ln>
            </p:spPr>
          </p:cxnSp>
          <p:cxnSp>
            <p:nvCxnSpPr>
              <p:cNvPr id="476" name="Google Shape;476;g224c23c9622_1_341"/>
              <p:cNvCxnSpPr/>
              <p:nvPr/>
            </p:nvCxnSpPr>
            <p:spPr>
              <a:xfrm rot="10800000" flipH="1">
                <a:off x="1847601" y="3178871"/>
                <a:ext cx="1875921" cy="1670470"/>
              </a:xfrm>
              <a:prstGeom prst="straightConnector1">
                <a:avLst/>
              </a:prstGeom>
              <a:noFill/>
              <a:ln w="9525" cap="flat" cmpd="sng">
                <a:solidFill>
                  <a:schemeClr val="accent1"/>
                </a:solidFill>
                <a:prstDash val="solid"/>
                <a:miter lim="800000"/>
                <a:headEnd type="none" w="sm" len="sm"/>
                <a:tailEnd type="triangle" w="med" len="med"/>
              </a:ln>
            </p:spPr>
          </p:cxnSp>
          <p:pic>
            <p:nvPicPr>
              <p:cNvPr id="477" name="Google Shape;477;g224c23c9622_1_341"/>
              <p:cNvPicPr preferRelativeResize="0"/>
              <p:nvPr/>
            </p:nvPicPr>
            <p:blipFill rotWithShape="1">
              <a:blip r:embed="rId15">
                <a:alphaModFix/>
              </a:blip>
              <a:srcRect/>
              <a:stretch/>
            </p:blipFill>
            <p:spPr>
              <a:xfrm>
                <a:off x="1532073" y="2746240"/>
                <a:ext cx="209192" cy="247931"/>
              </a:xfrm>
              <a:prstGeom prst="rect">
                <a:avLst/>
              </a:prstGeom>
              <a:noFill/>
              <a:ln>
                <a:noFill/>
              </a:ln>
            </p:spPr>
          </p:pic>
          <p:pic>
            <p:nvPicPr>
              <p:cNvPr id="478" name="Google Shape;478;g224c23c9622_1_341"/>
              <p:cNvPicPr preferRelativeResize="0"/>
              <p:nvPr/>
            </p:nvPicPr>
            <p:blipFill rotWithShape="1">
              <a:blip r:embed="rId15">
                <a:alphaModFix/>
              </a:blip>
              <a:srcRect/>
              <a:stretch/>
            </p:blipFill>
            <p:spPr>
              <a:xfrm>
                <a:off x="1529781" y="3120434"/>
                <a:ext cx="209192" cy="247931"/>
              </a:xfrm>
              <a:prstGeom prst="rect">
                <a:avLst/>
              </a:prstGeom>
              <a:noFill/>
              <a:ln>
                <a:noFill/>
              </a:ln>
            </p:spPr>
          </p:pic>
          <p:pic>
            <p:nvPicPr>
              <p:cNvPr id="479" name="Google Shape;479;g224c23c9622_1_341"/>
              <p:cNvPicPr preferRelativeResize="0"/>
              <p:nvPr/>
            </p:nvPicPr>
            <p:blipFill rotWithShape="1">
              <a:blip r:embed="rId15">
                <a:alphaModFix/>
              </a:blip>
              <a:srcRect/>
              <a:stretch/>
            </p:blipFill>
            <p:spPr>
              <a:xfrm>
                <a:off x="1529781" y="3513143"/>
                <a:ext cx="209192" cy="247931"/>
              </a:xfrm>
              <a:prstGeom prst="rect">
                <a:avLst/>
              </a:prstGeom>
              <a:noFill/>
              <a:ln>
                <a:noFill/>
              </a:ln>
            </p:spPr>
          </p:pic>
          <p:pic>
            <p:nvPicPr>
              <p:cNvPr id="480" name="Google Shape;480;g224c23c9622_1_341"/>
              <p:cNvPicPr preferRelativeResize="0"/>
              <p:nvPr/>
            </p:nvPicPr>
            <p:blipFill rotWithShape="1">
              <a:blip r:embed="rId15">
                <a:alphaModFix/>
              </a:blip>
              <a:srcRect/>
              <a:stretch/>
            </p:blipFill>
            <p:spPr>
              <a:xfrm>
                <a:off x="1529781" y="3908825"/>
                <a:ext cx="209192" cy="247931"/>
              </a:xfrm>
              <a:prstGeom prst="rect">
                <a:avLst/>
              </a:prstGeom>
              <a:noFill/>
              <a:ln>
                <a:noFill/>
              </a:ln>
            </p:spPr>
          </p:pic>
          <p:pic>
            <p:nvPicPr>
              <p:cNvPr id="481" name="Google Shape;481;g224c23c9622_1_341"/>
              <p:cNvPicPr preferRelativeResize="0"/>
              <p:nvPr/>
            </p:nvPicPr>
            <p:blipFill rotWithShape="1">
              <a:blip r:embed="rId15">
                <a:alphaModFix/>
              </a:blip>
              <a:srcRect/>
              <a:stretch/>
            </p:blipFill>
            <p:spPr>
              <a:xfrm>
                <a:off x="1529781" y="4323727"/>
                <a:ext cx="209192" cy="247931"/>
              </a:xfrm>
              <a:prstGeom prst="rect">
                <a:avLst/>
              </a:prstGeom>
              <a:noFill/>
              <a:ln>
                <a:noFill/>
              </a:ln>
            </p:spPr>
          </p:pic>
          <p:pic>
            <p:nvPicPr>
              <p:cNvPr id="482" name="Google Shape;482;g224c23c9622_1_341"/>
              <p:cNvPicPr preferRelativeResize="0"/>
              <p:nvPr/>
            </p:nvPicPr>
            <p:blipFill rotWithShape="1">
              <a:blip r:embed="rId15">
                <a:alphaModFix/>
              </a:blip>
              <a:srcRect/>
              <a:stretch/>
            </p:blipFill>
            <p:spPr>
              <a:xfrm>
                <a:off x="1529781" y="4725375"/>
                <a:ext cx="209192" cy="247931"/>
              </a:xfrm>
              <a:prstGeom prst="rect">
                <a:avLst/>
              </a:prstGeom>
              <a:noFill/>
              <a:ln>
                <a:noFill/>
              </a:ln>
            </p:spPr>
          </p:pic>
        </p:grpSp>
        <p:pic>
          <p:nvPicPr>
            <p:cNvPr id="483" name="Google Shape;483;g224c23c9622_1_341"/>
            <p:cNvPicPr preferRelativeResize="0"/>
            <p:nvPr/>
          </p:nvPicPr>
          <p:blipFill rotWithShape="1">
            <a:blip r:embed="rId16">
              <a:alphaModFix/>
            </a:blip>
            <a:srcRect/>
            <a:stretch/>
          </p:blipFill>
          <p:spPr>
            <a:xfrm>
              <a:off x="3776398" y="2700704"/>
              <a:ext cx="742756" cy="74275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1"/>
                                        </p:tgtEl>
                                        <p:attrNameLst>
                                          <p:attrName>style.visibility</p:attrName>
                                        </p:attrNameLst>
                                      </p:cBhvr>
                                      <p:to>
                                        <p:strVal val="visible"/>
                                      </p:to>
                                    </p:set>
                                    <p:anim calcmode="lin" valueType="num">
                                      <p:cBhvr additive="base">
                                        <p:cTn id="7" dur="500"/>
                                        <p:tgtEl>
                                          <p:spTgt spid="41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410"/>
                                        </p:tgtEl>
                                        <p:attrNameLst>
                                          <p:attrName>style.visibility</p:attrName>
                                        </p:attrNameLst>
                                      </p:cBhvr>
                                      <p:to>
                                        <p:strVal val="visible"/>
                                      </p:to>
                                    </p:set>
                                    <p:anim calcmode="lin" valueType="num">
                                      <p:cBhvr additive="base">
                                        <p:cTn id="11" dur="500"/>
                                        <p:tgtEl>
                                          <p:spTgt spid="4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62"/>
                                        </p:tgtEl>
                                        <p:attrNameLst>
                                          <p:attrName>style.visibility</p:attrName>
                                        </p:attrNameLst>
                                      </p:cBhvr>
                                      <p:to>
                                        <p:strVal val="visible"/>
                                      </p:to>
                                    </p:set>
                                    <p:anim calcmode="lin" valueType="num">
                                      <p:cBhvr additive="base">
                                        <p:cTn id="16" dur="500"/>
                                        <p:tgtEl>
                                          <p:spTgt spid="462"/>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461"/>
                                        </p:tgtEl>
                                        <p:attrNameLst>
                                          <p:attrName>style.visibility</p:attrName>
                                        </p:attrNameLst>
                                      </p:cBhvr>
                                      <p:to>
                                        <p:strVal val="visible"/>
                                      </p:to>
                                    </p:set>
                                    <p:anim calcmode="lin" valueType="num">
                                      <p:cBhvr additive="base">
                                        <p:cTn id="19" dur="500"/>
                                        <p:tgtEl>
                                          <p:spTgt spid="461"/>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459"/>
                                        </p:tgtEl>
                                        <p:attrNameLst>
                                          <p:attrName>style.visibility</p:attrName>
                                        </p:attrNameLst>
                                      </p:cBhvr>
                                      <p:to>
                                        <p:strVal val="visible"/>
                                      </p:to>
                                    </p:set>
                                    <p:anim calcmode="lin" valueType="num">
                                      <p:cBhvr additive="base">
                                        <p:cTn id="22" dur="500"/>
                                        <p:tgtEl>
                                          <p:spTgt spid="459"/>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460"/>
                                        </p:tgtEl>
                                        <p:attrNameLst>
                                          <p:attrName>style.visibility</p:attrName>
                                        </p:attrNameLst>
                                      </p:cBhvr>
                                      <p:to>
                                        <p:strVal val="visible"/>
                                      </p:to>
                                    </p:set>
                                    <p:anim calcmode="lin" valueType="num">
                                      <p:cBhvr additive="base">
                                        <p:cTn id="25" dur="500"/>
                                        <p:tgtEl>
                                          <p:spTgt spid="460"/>
                                        </p:tgtEl>
                                        <p:attrNameLst>
                                          <p:attrName>ppt_x</p:attrName>
                                        </p:attrNameLst>
                                      </p:cBhvr>
                                      <p:tavLst>
                                        <p:tav tm="0">
                                          <p:val>
                                            <p:strVal val="#ppt_x-1"/>
                                          </p:val>
                                        </p:tav>
                                        <p:tav tm="100000">
                                          <p:val>
                                            <p:strVal val="#ppt_x"/>
                                          </p:val>
                                        </p:tav>
                                      </p:tavLst>
                                    </p:anim>
                                  </p:childTnLst>
                                </p:cTn>
                              </p:par>
                              <p:par>
                                <p:cTn id="26" presetID="2" presetClass="entr" presetSubtype="8" fill="hold" nodeType="withEffect">
                                  <p:stCondLst>
                                    <p:cond delay="0"/>
                                  </p:stCondLst>
                                  <p:childTnLst>
                                    <p:set>
                                      <p:cBhvr>
                                        <p:cTn id="27" dur="1" fill="hold">
                                          <p:stCondLst>
                                            <p:cond delay="0"/>
                                          </p:stCondLst>
                                        </p:cTn>
                                        <p:tgtEl>
                                          <p:spTgt spid="430"/>
                                        </p:tgtEl>
                                        <p:attrNameLst>
                                          <p:attrName>style.visibility</p:attrName>
                                        </p:attrNameLst>
                                      </p:cBhvr>
                                      <p:to>
                                        <p:strVal val="visible"/>
                                      </p:to>
                                    </p:set>
                                    <p:anim calcmode="lin" valueType="num">
                                      <p:cBhvr additive="base">
                                        <p:cTn id="28" dur="500"/>
                                        <p:tgtEl>
                                          <p:spTgt spid="430"/>
                                        </p:tgtEl>
                                        <p:attrNameLst>
                                          <p:attrName>ppt_x</p:attrName>
                                        </p:attrNameLst>
                                      </p:cBhvr>
                                      <p:tavLst>
                                        <p:tav tm="0">
                                          <p:val>
                                            <p:strVal val="#ppt_x-1"/>
                                          </p:val>
                                        </p:tav>
                                        <p:tav tm="100000">
                                          <p:val>
                                            <p:strVal val="#ppt_x"/>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1"/>
                                        </p:tgtEl>
                                        <p:attrNameLst>
                                          <p:attrName>style.visibility</p:attrName>
                                        </p:attrNameLst>
                                      </p:cBhvr>
                                      <p:to>
                                        <p:strVal val="visible"/>
                                      </p:to>
                                    </p:set>
                                    <p:anim calcmode="lin" valueType="num">
                                      <p:cBhvr additive="base">
                                        <p:cTn id="33" dur="500"/>
                                        <p:tgtEl>
                                          <p:spTgt spid="431"/>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20"/>
                                        </p:tgtEl>
                                        <p:attrNameLst>
                                          <p:attrName>style.visibility</p:attrName>
                                        </p:attrNameLst>
                                      </p:cBhvr>
                                      <p:to>
                                        <p:strVal val="visible"/>
                                      </p:to>
                                    </p:set>
                                    <p:anim calcmode="lin" valueType="num">
                                      <p:cBhvr additive="base">
                                        <p:cTn id="36" dur="500"/>
                                        <p:tgtEl>
                                          <p:spTgt spid="420"/>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17"/>
                                        </p:tgtEl>
                                        <p:attrNameLst>
                                          <p:attrName>style.visibility</p:attrName>
                                        </p:attrNameLst>
                                      </p:cBhvr>
                                      <p:to>
                                        <p:strVal val="visible"/>
                                      </p:to>
                                    </p:set>
                                    <p:anim calcmode="lin" valueType="num">
                                      <p:cBhvr additive="base">
                                        <p:cTn id="39" dur="500"/>
                                        <p:tgtEl>
                                          <p:spTgt spid="417"/>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27"/>
                                        </p:tgtEl>
                                        <p:attrNameLst>
                                          <p:attrName>style.visibility</p:attrName>
                                        </p:attrNameLst>
                                      </p:cBhvr>
                                      <p:to>
                                        <p:strVal val="visible"/>
                                      </p:to>
                                    </p:set>
                                    <p:anim calcmode="lin" valueType="num">
                                      <p:cBhvr additive="base">
                                        <p:cTn id="42" dur="500"/>
                                        <p:tgtEl>
                                          <p:spTgt spid="427"/>
                                        </p:tgtEl>
                                        <p:attrNameLst>
                                          <p:attrName>ppt_y</p:attrName>
                                        </p:attrNameLst>
                                      </p:cBhvr>
                                      <p:tavLst>
                                        <p:tav tm="0">
                                          <p:val>
                                            <p:strVal val="#ppt_y+1"/>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15"/>
                                        </p:tgtEl>
                                        <p:attrNameLst>
                                          <p:attrName>style.visibility</p:attrName>
                                        </p:attrNameLst>
                                      </p:cBhvr>
                                      <p:to>
                                        <p:strVal val="visible"/>
                                      </p:to>
                                    </p:set>
                                    <p:anim calcmode="lin" valueType="num">
                                      <p:cBhvr additive="base">
                                        <p:cTn id="45" dur="500"/>
                                        <p:tgtEl>
                                          <p:spTgt spid="415"/>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29"/>
                                        </p:tgtEl>
                                        <p:attrNameLst>
                                          <p:attrName>style.visibility</p:attrName>
                                        </p:attrNameLst>
                                      </p:cBhvr>
                                      <p:to>
                                        <p:strVal val="visible"/>
                                      </p:to>
                                    </p:set>
                                    <p:anim calcmode="lin" valueType="num">
                                      <p:cBhvr additive="base">
                                        <p:cTn id="48" dur="500"/>
                                        <p:tgtEl>
                                          <p:spTgt spid="429"/>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16"/>
                                        </p:tgtEl>
                                        <p:attrNameLst>
                                          <p:attrName>style.visibility</p:attrName>
                                        </p:attrNameLst>
                                      </p:cBhvr>
                                      <p:to>
                                        <p:strVal val="visible"/>
                                      </p:to>
                                    </p:set>
                                    <p:anim calcmode="lin" valueType="num">
                                      <p:cBhvr additive="base">
                                        <p:cTn id="51" dur="500"/>
                                        <p:tgtEl>
                                          <p:spTgt spid="416"/>
                                        </p:tgtEl>
                                        <p:attrNameLst>
                                          <p:attrName>ppt_y</p:attrName>
                                        </p:attrNameLst>
                                      </p:cBhvr>
                                      <p:tavLst>
                                        <p:tav tm="0">
                                          <p:val>
                                            <p:strVal val="#ppt_y+1"/>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428"/>
                                        </p:tgtEl>
                                        <p:attrNameLst>
                                          <p:attrName>style.visibility</p:attrName>
                                        </p:attrNameLst>
                                      </p:cBhvr>
                                      <p:to>
                                        <p:strVal val="visible"/>
                                      </p:to>
                                    </p:set>
                                    <p:anim calcmode="lin" valueType="num">
                                      <p:cBhvr additive="base">
                                        <p:cTn id="54" dur="500"/>
                                        <p:tgtEl>
                                          <p:spTgt spid="428"/>
                                        </p:tgtEl>
                                        <p:attrNameLst>
                                          <p:attrName>ppt_y</p:attrName>
                                        </p:attrNameLst>
                                      </p:cBhvr>
                                      <p:tavLst>
                                        <p:tav tm="0">
                                          <p:val>
                                            <p:strVal val="#ppt_y+1"/>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25"/>
                                        </p:tgtEl>
                                        <p:attrNameLst>
                                          <p:attrName>style.visibility</p:attrName>
                                        </p:attrNameLst>
                                      </p:cBhvr>
                                      <p:to>
                                        <p:strVal val="visible"/>
                                      </p:to>
                                    </p:set>
                                    <p:anim calcmode="lin" valueType="num">
                                      <p:cBhvr additive="base">
                                        <p:cTn id="57" dur="500"/>
                                        <p:tgtEl>
                                          <p:spTgt spid="425"/>
                                        </p:tgtEl>
                                        <p:attrNameLst>
                                          <p:attrName>ppt_y</p:attrName>
                                        </p:attrNameLst>
                                      </p:cBhvr>
                                      <p:tavLst>
                                        <p:tav tm="0">
                                          <p:val>
                                            <p:strVal val="#ppt_y+1"/>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421"/>
                                        </p:tgtEl>
                                        <p:attrNameLst>
                                          <p:attrName>style.visibility</p:attrName>
                                        </p:attrNameLst>
                                      </p:cBhvr>
                                      <p:to>
                                        <p:strVal val="visible"/>
                                      </p:to>
                                    </p:set>
                                    <p:anim calcmode="lin" valueType="num">
                                      <p:cBhvr additive="base">
                                        <p:cTn id="60" dur="500"/>
                                        <p:tgtEl>
                                          <p:spTgt spid="42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432"/>
                                        </p:tgtEl>
                                        <p:attrNameLst>
                                          <p:attrName>style.visibility</p:attrName>
                                        </p:attrNameLst>
                                      </p:cBhvr>
                                      <p:to>
                                        <p:strVal val="visible"/>
                                      </p:to>
                                    </p:set>
                                    <p:anim calcmode="lin" valueType="num">
                                      <p:cBhvr additive="base">
                                        <p:cTn id="65" dur="500"/>
                                        <p:tgtEl>
                                          <p:spTgt spid="432"/>
                                        </p:tgtEl>
                                        <p:attrNameLst>
                                          <p:attrName>ppt_x</p:attrName>
                                        </p:attrNameLst>
                                      </p:cBhvr>
                                      <p:tavLst>
                                        <p:tav tm="0">
                                          <p:val>
                                            <p:strVal val="#ppt_x+1"/>
                                          </p:val>
                                        </p:tav>
                                        <p:tav tm="100000">
                                          <p:val>
                                            <p:strVal val="#ppt_x"/>
                                          </p:val>
                                        </p:tav>
                                      </p:tavLst>
                                    </p:anim>
                                  </p:childTnLst>
                                </p:cTn>
                              </p:par>
                              <p:par>
                                <p:cTn id="66" presetID="2" presetClass="entr" presetSubtype="2" fill="hold" nodeType="withEffect">
                                  <p:stCondLst>
                                    <p:cond delay="0"/>
                                  </p:stCondLst>
                                  <p:childTnLst>
                                    <p:set>
                                      <p:cBhvr>
                                        <p:cTn id="67" dur="1" fill="hold">
                                          <p:stCondLst>
                                            <p:cond delay="0"/>
                                          </p:stCondLst>
                                        </p:cTn>
                                        <p:tgtEl>
                                          <p:spTgt spid="418"/>
                                        </p:tgtEl>
                                        <p:attrNameLst>
                                          <p:attrName>style.visibility</p:attrName>
                                        </p:attrNameLst>
                                      </p:cBhvr>
                                      <p:to>
                                        <p:strVal val="visible"/>
                                      </p:to>
                                    </p:set>
                                    <p:anim calcmode="lin" valueType="num">
                                      <p:cBhvr additive="base">
                                        <p:cTn id="68" dur="500"/>
                                        <p:tgtEl>
                                          <p:spTgt spid="418"/>
                                        </p:tgtEl>
                                        <p:attrNameLst>
                                          <p:attrName>ppt_x</p:attrName>
                                        </p:attrNameLst>
                                      </p:cBhvr>
                                      <p:tavLst>
                                        <p:tav tm="0">
                                          <p:val>
                                            <p:strVal val="#ppt_x+1"/>
                                          </p:val>
                                        </p:tav>
                                        <p:tav tm="100000">
                                          <p:val>
                                            <p:strVal val="#ppt_x"/>
                                          </p:val>
                                        </p:tav>
                                      </p:tavLst>
                                    </p:anim>
                                  </p:childTnLst>
                                </p:cTn>
                              </p:par>
                              <p:par>
                                <p:cTn id="69" presetID="2" presetClass="entr" presetSubtype="2" fill="hold" nodeType="withEffect">
                                  <p:stCondLst>
                                    <p:cond delay="0"/>
                                  </p:stCondLst>
                                  <p:childTnLst>
                                    <p:set>
                                      <p:cBhvr>
                                        <p:cTn id="70" dur="1" fill="hold">
                                          <p:stCondLst>
                                            <p:cond delay="0"/>
                                          </p:stCondLst>
                                        </p:cTn>
                                        <p:tgtEl>
                                          <p:spTgt spid="419"/>
                                        </p:tgtEl>
                                        <p:attrNameLst>
                                          <p:attrName>style.visibility</p:attrName>
                                        </p:attrNameLst>
                                      </p:cBhvr>
                                      <p:to>
                                        <p:strVal val="visible"/>
                                      </p:to>
                                    </p:set>
                                    <p:anim calcmode="lin" valueType="num">
                                      <p:cBhvr additive="base">
                                        <p:cTn id="71" dur="500"/>
                                        <p:tgtEl>
                                          <p:spTgt spid="419"/>
                                        </p:tgtEl>
                                        <p:attrNameLst>
                                          <p:attrName>ppt_x</p:attrName>
                                        </p:attrNameLst>
                                      </p:cBhvr>
                                      <p:tavLst>
                                        <p:tav tm="0">
                                          <p:val>
                                            <p:strVal val="#ppt_x+1"/>
                                          </p:val>
                                        </p:tav>
                                        <p:tav tm="100000">
                                          <p:val>
                                            <p:strVal val="#ppt_x"/>
                                          </p:val>
                                        </p:tav>
                                      </p:tavLst>
                                    </p:anim>
                                  </p:childTnLst>
                                </p:cTn>
                              </p:par>
                              <p:par>
                                <p:cTn id="72" presetID="2" presetClass="entr" presetSubtype="2" fill="hold" nodeType="withEffect">
                                  <p:stCondLst>
                                    <p:cond delay="0"/>
                                  </p:stCondLst>
                                  <p:childTnLst>
                                    <p:set>
                                      <p:cBhvr>
                                        <p:cTn id="73" dur="1" fill="hold">
                                          <p:stCondLst>
                                            <p:cond delay="0"/>
                                          </p:stCondLst>
                                        </p:cTn>
                                        <p:tgtEl>
                                          <p:spTgt spid="433"/>
                                        </p:tgtEl>
                                        <p:attrNameLst>
                                          <p:attrName>style.visibility</p:attrName>
                                        </p:attrNameLst>
                                      </p:cBhvr>
                                      <p:to>
                                        <p:strVal val="visible"/>
                                      </p:to>
                                    </p:set>
                                    <p:anim calcmode="lin" valueType="num">
                                      <p:cBhvr additive="base">
                                        <p:cTn id="74" dur="500"/>
                                        <p:tgtEl>
                                          <p:spTgt spid="433"/>
                                        </p:tgtEl>
                                        <p:attrNameLst>
                                          <p:attrName>ppt_x</p:attrName>
                                        </p:attrNameLst>
                                      </p:cBhvr>
                                      <p:tavLst>
                                        <p:tav tm="0">
                                          <p:val>
                                            <p:strVal val="#ppt_x+1"/>
                                          </p:val>
                                        </p:tav>
                                        <p:tav tm="100000">
                                          <p:val>
                                            <p:strVal val="#ppt_x"/>
                                          </p:val>
                                        </p:tav>
                                      </p:tavLst>
                                    </p:anim>
                                  </p:childTnLst>
                                </p:cTn>
                              </p:par>
                              <p:par>
                                <p:cTn id="75" presetID="2" presetClass="entr" presetSubtype="2" fill="hold" nodeType="withEffect">
                                  <p:stCondLst>
                                    <p:cond delay="0"/>
                                  </p:stCondLst>
                                  <p:childTnLst>
                                    <p:set>
                                      <p:cBhvr>
                                        <p:cTn id="76" dur="1" fill="hold">
                                          <p:stCondLst>
                                            <p:cond delay="0"/>
                                          </p:stCondLst>
                                        </p:cTn>
                                        <p:tgtEl>
                                          <p:spTgt spid="422"/>
                                        </p:tgtEl>
                                        <p:attrNameLst>
                                          <p:attrName>style.visibility</p:attrName>
                                        </p:attrNameLst>
                                      </p:cBhvr>
                                      <p:to>
                                        <p:strVal val="visible"/>
                                      </p:to>
                                    </p:set>
                                    <p:anim calcmode="lin" valueType="num">
                                      <p:cBhvr additive="base">
                                        <p:cTn id="77" dur="500"/>
                                        <p:tgtEl>
                                          <p:spTgt spid="422"/>
                                        </p:tgtEl>
                                        <p:attrNameLst>
                                          <p:attrName>ppt_x</p:attrName>
                                        </p:attrNameLst>
                                      </p:cBhvr>
                                      <p:tavLst>
                                        <p:tav tm="0">
                                          <p:val>
                                            <p:strVal val="#ppt_x+1"/>
                                          </p:val>
                                        </p:tav>
                                        <p:tav tm="100000">
                                          <p:val>
                                            <p:strVal val="#ppt_x"/>
                                          </p:val>
                                        </p:tav>
                                      </p:tavLst>
                                    </p:anim>
                                  </p:childTnLst>
                                </p:cTn>
                              </p:par>
                              <p:par>
                                <p:cTn id="78" presetID="2" presetClass="entr" presetSubtype="2" fill="hold" nodeType="withEffect">
                                  <p:stCondLst>
                                    <p:cond delay="0"/>
                                  </p:stCondLst>
                                  <p:childTnLst>
                                    <p:set>
                                      <p:cBhvr>
                                        <p:cTn id="79" dur="1" fill="hold">
                                          <p:stCondLst>
                                            <p:cond delay="0"/>
                                          </p:stCondLst>
                                        </p:cTn>
                                        <p:tgtEl>
                                          <p:spTgt spid="423"/>
                                        </p:tgtEl>
                                        <p:attrNameLst>
                                          <p:attrName>style.visibility</p:attrName>
                                        </p:attrNameLst>
                                      </p:cBhvr>
                                      <p:to>
                                        <p:strVal val="visible"/>
                                      </p:to>
                                    </p:set>
                                    <p:anim calcmode="lin" valueType="num">
                                      <p:cBhvr additive="base">
                                        <p:cTn id="80" dur="500"/>
                                        <p:tgtEl>
                                          <p:spTgt spid="423"/>
                                        </p:tgtEl>
                                        <p:attrNameLst>
                                          <p:attrName>ppt_x</p:attrName>
                                        </p:attrNameLst>
                                      </p:cBhvr>
                                      <p:tavLst>
                                        <p:tav tm="0">
                                          <p:val>
                                            <p:strVal val="#ppt_x+1"/>
                                          </p:val>
                                        </p:tav>
                                        <p:tav tm="100000">
                                          <p:val>
                                            <p:strVal val="#ppt_x"/>
                                          </p:val>
                                        </p:tav>
                                      </p:tavLst>
                                    </p:anim>
                                  </p:childTnLst>
                                </p:cTn>
                              </p:par>
                              <p:par>
                                <p:cTn id="81" presetID="2" presetClass="entr" presetSubtype="2" fill="hold" nodeType="withEffect">
                                  <p:stCondLst>
                                    <p:cond delay="0"/>
                                  </p:stCondLst>
                                  <p:childTnLst>
                                    <p:set>
                                      <p:cBhvr>
                                        <p:cTn id="82" dur="1" fill="hold">
                                          <p:stCondLst>
                                            <p:cond delay="0"/>
                                          </p:stCondLst>
                                        </p:cTn>
                                        <p:tgtEl>
                                          <p:spTgt spid="424"/>
                                        </p:tgtEl>
                                        <p:attrNameLst>
                                          <p:attrName>style.visibility</p:attrName>
                                        </p:attrNameLst>
                                      </p:cBhvr>
                                      <p:to>
                                        <p:strVal val="visible"/>
                                      </p:to>
                                    </p:set>
                                    <p:anim calcmode="lin" valueType="num">
                                      <p:cBhvr additive="base">
                                        <p:cTn id="83" dur="500"/>
                                        <p:tgtEl>
                                          <p:spTgt spid="424"/>
                                        </p:tgtEl>
                                        <p:attrNameLst>
                                          <p:attrName>ppt_x</p:attrName>
                                        </p:attrNameLst>
                                      </p:cBhvr>
                                      <p:tavLst>
                                        <p:tav tm="0">
                                          <p:val>
                                            <p:strVal val="#ppt_x+1"/>
                                          </p:val>
                                        </p:tav>
                                        <p:tav tm="100000">
                                          <p:val>
                                            <p:strVal val="#ppt_x"/>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434"/>
                                        </p:tgtEl>
                                        <p:attrNameLst>
                                          <p:attrName>style.visibility</p:attrName>
                                        </p:attrNameLst>
                                      </p:cBhvr>
                                      <p:to>
                                        <p:strVal val="visible"/>
                                      </p:to>
                                    </p:set>
                                    <p:anim calcmode="lin" valueType="num">
                                      <p:cBhvr additive="base">
                                        <p:cTn id="88" dur="500"/>
                                        <p:tgtEl>
                                          <p:spTgt spid="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6" name="Google Shape;706;g242a463c6cd_0_9"/>
          <p:cNvPicPr preferRelativeResize="0"/>
          <p:nvPr/>
        </p:nvPicPr>
        <p:blipFill>
          <a:blip r:embed="rId3">
            <a:alphaModFix/>
          </a:blip>
          <a:stretch>
            <a:fillRect/>
          </a:stretch>
        </p:blipFill>
        <p:spPr>
          <a:xfrm>
            <a:off x="221125" y="2006425"/>
            <a:ext cx="8439875" cy="42611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707" name="Google Shape;707;g242a463c6cd_0_9"/>
          <p:cNvSpPr txBox="1">
            <a:spLocks noGrp="1"/>
          </p:cNvSpPr>
          <p:nvPr>
            <p:ph type="body" idx="1"/>
          </p:nvPr>
        </p:nvSpPr>
        <p:spPr>
          <a:xfrm>
            <a:off x="8782674" y="1415850"/>
            <a:ext cx="3409325" cy="5442300"/>
          </a:xfrm>
          <a:prstGeom prst="rect">
            <a:avLst/>
          </a:prstGeom>
          <a:noFill/>
          <a:ln>
            <a:noFill/>
          </a:ln>
        </p:spPr>
        <p:txBody>
          <a:bodyPr spcFirstLastPara="1" wrap="square" lIns="91425" tIns="45700" rIns="91425" bIns="45700" anchor="ctr" anchorCtr="0">
            <a:noAutofit/>
          </a:bodyPr>
          <a:lstStyle/>
          <a:p>
            <a:pPr marL="0" lvl="0" indent="0" algn="l" rtl="0">
              <a:lnSpc>
                <a:spcPct val="95000"/>
              </a:lnSpc>
              <a:spcBef>
                <a:spcPts val="0"/>
              </a:spcBef>
              <a:spcAft>
                <a:spcPts val="0"/>
              </a:spcAft>
              <a:buNone/>
            </a:pPr>
            <a:r>
              <a:rPr lang="en-US" dirty="0"/>
              <a:t>UFS DA experiments:</a:t>
            </a:r>
            <a:endParaRPr dirty="0"/>
          </a:p>
          <a:p>
            <a:pPr marL="457200" lvl="0" indent="-425450" algn="l" rtl="0">
              <a:lnSpc>
                <a:spcPct val="95000"/>
              </a:lnSpc>
              <a:spcBef>
                <a:spcPts val="0"/>
              </a:spcBef>
              <a:spcAft>
                <a:spcPts val="0"/>
              </a:spcAft>
              <a:buSzPts val="3100"/>
              <a:buChar char="-"/>
            </a:pPr>
            <a:r>
              <a:rPr lang="en-US" dirty="0"/>
              <a:t>Aerosols </a:t>
            </a:r>
            <a:r>
              <a:rPr lang="en-US" sz="2000" dirty="0"/>
              <a:t>(GOCART)</a:t>
            </a:r>
            <a:endParaRPr sz="2000" dirty="0"/>
          </a:p>
          <a:p>
            <a:pPr marL="457200" lvl="0" indent="-425450" algn="l" rtl="0">
              <a:lnSpc>
                <a:spcPct val="95000"/>
              </a:lnSpc>
              <a:spcBef>
                <a:spcPts val="0"/>
              </a:spcBef>
              <a:spcAft>
                <a:spcPts val="0"/>
              </a:spcAft>
              <a:buSzPts val="3100"/>
              <a:buChar char="-"/>
            </a:pPr>
            <a:r>
              <a:rPr lang="en-US" dirty="0"/>
              <a:t>Marine </a:t>
            </a:r>
            <a:r>
              <a:rPr lang="en-US" sz="2000" dirty="0"/>
              <a:t>(MOM6/CICE6)</a:t>
            </a:r>
            <a:endParaRPr sz="2000" dirty="0"/>
          </a:p>
          <a:p>
            <a:pPr marL="457200" lvl="0" indent="-425450" algn="l" rtl="0">
              <a:lnSpc>
                <a:spcPct val="95000"/>
              </a:lnSpc>
              <a:spcBef>
                <a:spcPts val="0"/>
              </a:spcBef>
              <a:spcAft>
                <a:spcPts val="0"/>
              </a:spcAft>
              <a:buSzPts val="3100"/>
              <a:buChar char="-"/>
            </a:pPr>
            <a:r>
              <a:rPr lang="en-US" dirty="0"/>
              <a:t>Atmosphere / land </a:t>
            </a:r>
            <a:r>
              <a:rPr lang="en-US" sz="2000" dirty="0"/>
              <a:t>(FV3ATM, NOAH-MP)</a:t>
            </a:r>
            <a:endParaRPr dirty="0"/>
          </a:p>
        </p:txBody>
      </p:sp>
      <p:sp>
        <p:nvSpPr>
          <p:cNvPr id="4" name="Google Shape;408;g224c23c9622_1_341">
            <a:extLst>
              <a:ext uri="{FF2B5EF4-FFF2-40B4-BE49-F238E27FC236}">
                <a16:creationId xmlns:a16="http://schemas.microsoft.com/office/drawing/2014/main" id="{2527D471-D019-B19B-E208-55DDC9218BCA}"/>
              </a:ext>
            </a:extLst>
          </p:cNvPr>
          <p:cNvSpPr/>
          <p:nvPr/>
        </p:nvSpPr>
        <p:spPr>
          <a:xfrm>
            <a:off x="0" y="0"/>
            <a:ext cx="12192000" cy="897571"/>
          </a:xfrm>
          <a:prstGeom prst="rect">
            <a:avLst/>
          </a:prstGeom>
          <a:blipFill rotWithShape="1">
            <a:blip r:embed="rId4">
              <a:alphaModFix/>
            </a:blip>
            <a:stretch>
              <a:fillRect b="-58471"/>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5" name="Google Shape;409;g224c23c9622_1_341">
            <a:extLst>
              <a:ext uri="{FF2B5EF4-FFF2-40B4-BE49-F238E27FC236}">
                <a16:creationId xmlns:a16="http://schemas.microsoft.com/office/drawing/2014/main" id="{2A36DD14-79AE-16BB-4661-8888033130DE}"/>
              </a:ext>
            </a:extLst>
          </p:cNvPr>
          <p:cNvPicPr preferRelativeResize="0"/>
          <p:nvPr/>
        </p:nvPicPr>
        <p:blipFill rotWithShape="1">
          <a:blip r:embed="rId5">
            <a:alphaModFix/>
          </a:blip>
          <a:srcRect/>
          <a:stretch/>
        </p:blipFill>
        <p:spPr>
          <a:xfrm>
            <a:off x="11134187" y="43121"/>
            <a:ext cx="1011069" cy="1158174"/>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6" name="Google Shape;458;g224c23c9622_1_341">
            <a:extLst>
              <a:ext uri="{FF2B5EF4-FFF2-40B4-BE49-F238E27FC236}">
                <a16:creationId xmlns:a16="http://schemas.microsoft.com/office/drawing/2014/main" id="{BAA2D44F-0DBA-2C22-ECD5-BA0258643F0C}"/>
              </a:ext>
            </a:extLst>
          </p:cNvPr>
          <p:cNvSpPr txBox="1"/>
          <p:nvPr/>
        </p:nvSpPr>
        <p:spPr>
          <a:xfrm>
            <a:off x="307266" y="-287870"/>
            <a:ext cx="10526386" cy="1470000"/>
          </a:xfrm>
          <a:prstGeom prst="rect">
            <a:avLst/>
          </a:prstGeom>
          <a:noFill/>
          <a:ln>
            <a:noFill/>
          </a:ln>
          <a:effectLst>
            <a:outerShdw blurRad="50800" dist="50800" dir="2700000" algn="tl" rotWithShape="0">
              <a:srgbClr val="000000">
                <a:alpha val="8392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a:ea typeface="Calibri"/>
                <a:cs typeface="Calibri"/>
                <a:sym typeface="Calibri"/>
              </a:rPr>
              <a:t>JCSDA </a:t>
            </a:r>
            <a:r>
              <a:rPr lang="en-US" sz="3600" b="1" i="0" u="none" strike="noStrike" cap="none" dirty="0" err="1">
                <a:solidFill>
                  <a:schemeClr val="lt1"/>
                </a:solidFill>
                <a:latin typeface="Calibri"/>
                <a:ea typeface="Calibri"/>
                <a:cs typeface="Calibri"/>
                <a:sym typeface="Calibri"/>
              </a:rPr>
              <a:t>SkyLab</a:t>
            </a:r>
            <a:r>
              <a:rPr lang="en-US" sz="3600" b="1" i="0" u="none" strike="noStrike" cap="none" dirty="0">
                <a:solidFill>
                  <a:schemeClr val="lt1"/>
                </a:solidFill>
                <a:latin typeface="Calibri"/>
                <a:ea typeface="Calibri"/>
                <a:cs typeface="Calibri"/>
                <a:sym typeface="Calibri"/>
              </a:rPr>
              <a:t> Testbed</a:t>
            </a:r>
            <a:endParaRPr lang="en-US" sz="3600" b="0" i="0" u="none" strike="noStrike" cap="none" dirty="0">
              <a:solidFill>
                <a:schemeClr val="lt1"/>
              </a:solidFill>
              <a:latin typeface="Calibri"/>
              <a:ea typeface="Calibri"/>
              <a:cs typeface="Calibri"/>
              <a:sym typeface="Calibri"/>
            </a:endParaRPr>
          </a:p>
        </p:txBody>
      </p:sp>
      <p:pic>
        <p:nvPicPr>
          <p:cNvPr id="7" name="Google Shape;242;g244aa4ffba1_0_56">
            <a:extLst>
              <a:ext uri="{FF2B5EF4-FFF2-40B4-BE49-F238E27FC236}">
                <a16:creationId xmlns:a16="http://schemas.microsoft.com/office/drawing/2014/main" id="{C2E995A7-BAED-C7CC-C415-BB93C7D900C8}"/>
              </a:ext>
            </a:extLst>
          </p:cNvPr>
          <p:cNvPicPr preferRelativeResize="0"/>
          <p:nvPr/>
        </p:nvPicPr>
        <p:blipFill rotWithShape="1">
          <a:blip r:embed="rId6">
            <a:alphaModFix/>
          </a:blip>
          <a:srcRect l="11220" r="8573"/>
          <a:stretch/>
        </p:blipFill>
        <p:spPr>
          <a:xfrm>
            <a:off x="3584133" y="2566237"/>
            <a:ext cx="5023734" cy="3701338"/>
          </a:xfrm>
          <a:prstGeom prst="rect">
            <a:avLst/>
          </a:prstGeom>
          <a:noFill/>
          <a:ln>
            <a:noFill/>
          </a:ln>
        </p:spPr>
      </p:pic>
      <p:sp>
        <p:nvSpPr>
          <p:cNvPr id="2" name="TextBox 1">
            <a:extLst>
              <a:ext uri="{FF2B5EF4-FFF2-40B4-BE49-F238E27FC236}">
                <a16:creationId xmlns:a16="http://schemas.microsoft.com/office/drawing/2014/main" id="{83A39F23-157B-851A-85D8-A6B22C7F11B2}"/>
              </a:ext>
            </a:extLst>
          </p:cNvPr>
          <p:cNvSpPr txBox="1"/>
          <p:nvPr/>
        </p:nvSpPr>
        <p:spPr>
          <a:xfrm>
            <a:off x="8845351" y="403564"/>
            <a:ext cx="2125570" cy="338554"/>
          </a:xfrm>
          <a:prstGeom prst="rect">
            <a:avLst/>
          </a:prstGeom>
          <a:solidFill>
            <a:schemeClr val="accent5">
              <a:lumMod val="20000"/>
              <a:lumOff val="80000"/>
            </a:schemeClr>
          </a:solidFill>
          <a:ln>
            <a:solidFill>
              <a:schemeClr val="accent1"/>
            </a:solidFill>
          </a:ln>
        </p:spPr>
        <p:txBody>
          <a:bodyPr wrap="square" rtlCol="0">
            <a:spAutoFit/>
          </a:bodyPr>
          <a:lstStyle/>
          <a:p>
            <a:pPr algn="ctr"/>
            <a:r>
              <a:rPr lang="en-US" sz="1600" dirty="0">
                <a:solidFill>
                  <a:schemeClr val="accent1"/>
                </a:solidFill>
                <a:hlinkClick r:id="rId7">
                  <a:extLst>
                    <a:ext uri="{A12FA001-AC4F-418D-AE19-62706E023703}">
                      <ahyp:hlinkClr xmlns:ahyp="http://schemas.microsoft.com/office/drawing/2018/hyperlinkcolor" val="tx"/>
                    </a:ext>
                  </a:extLst>
                </a:hlinkClick>
              </a:rPr>
              <a:t>https://skylab.jcsda.org</a:t>
            </a:r>
            <a:r>
              <a:rPr lang="en-US" sz="1600" dirty="0">
                <a:solidFill>
                  <a:schemeClr val="accent1"/>
                </a:solidFill>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5" name="Google Shape;235;p6">
            <a:extLst>
              <a:ext uri="{FF2B5EF4-FFF2-40B4-BE49-F238E27FC236}">
                <a16:creationId xmlns:a16="http://schemas.microsoft.com/office/drawing/2014/main" id="{A0B10989-205C-0EC4-5A84-AE40215FE014}"/>
              </a:ext>
            </a:extLst>
          </p:cNvPr>
          <p:cNvSpPr/>
          <p:nvPr/>
        </p:nvSpPr>
        <p:spPr>
          <a:xfrm>
            <a:off x="0" y="-1733"/>
            <a:ext cx="12192000" cy="897571"/>
          </a:xfrm>
          <a:prstGeom prst="rect">
            <a:avLst/>
          </a:prstGeom>
          <a:blipFill rotWithShape="1">
            <a:blip r:embed="rId3">
              <a:alphaModFix/>
            </a:blip>
            <a:stretch>
              <a:fillRect b="-58468"/>
            </a:stretch>
          </a:blipFill>
          <a:ln>
            <a:noFill/>
          </a:ln>
        </p:spPr>
        <p:txBody>
          <a:bodyPr spcFirstLastPara="1" wrap="square" lIns="91400" tIns="45675" rIns="91400" bIns="45675"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7" name="Google Shape;756;p5">
            <a:extLst>
              <a:ext uri="{FF2B5EF4-FFF2-40B4-BE49-F238E27FC236}">
                <a16:creationId xmlns:a16="http://schemas.microsoft.com/office/drawing/2014/main" id="{79AF536C-1625-D453-7C74-BDB88FC72EBA}"/>
              </a:ext>
            </a:extLst>
          </p:cNvPr>
          <p:cNvSpPr txBox="1"/>
          <p:nvPr/>
        </p:nvSpPr>
        <p:spPr>
          <a:xfrm>
            <a:off x="257175" y="-218461"/>
            <a:ext cx="11934825" cy="1344125"/>
          </a:xfrm>
          <a:prstGeom prst="rect">
            <a:avLst/>
          </a:prstGeom>
          <a:noFill/>
          <a:ln>
            <a:noFill/>
          </a:ln>
          <a:effectLst>
            <a:outerShdw blurRad="50800" dist="50800" dir="2700000" algn="tl" rotWithShape="0">
              <a:srgbClr val="000000">
                <a:alpha val="8392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chemeClr val="lt1"/>
                </a:solidFill>
                <a:latin typeface="Calibri"/>
                <a:ea typeface="Calibri"/>
                <a:cs typeface="Calibri"/>
                <a:sym typeface="Calibri"/>
              </a:rPr>
              <a:t>Three </a:t>
            </a:r>
            <a:r>
              <a:rPr lang="en-US" sz="3600" b="1" i="0" u="none" strike="noStrike" cap="none" dirty="0">
                <a:solidFill>
                  <a:schemeClr val="lt1"/>
                </a:solidFill>
                <a:latin typeface="Calibri"/>
                <a:ea typeface="Calibri"/>
                <a:cs typeface="Calibri"/>
                <a:sym typeface="Calibri"/>
              </a:rPr>
              <a:t>Major Goals</a:t>
            </a:r>
            <a:endParaRPr sz="3600" b="0" i="0" u="none" strike="noStrike" cap="none" dirty="0">
              <a:solidFill>
                <a:schemeClr val="lt1"/>
              </a:solidFill>
              <a:latin typeface="Calibri"/>
              <a:ea typeface="Calibri"/>
              <a:cs typeface="Calibri"/>
              <a:sym typeface="Calibri"/>
            </a:endParaRPr>
          </a:p>
        </p:txBody>
      </p:sp>
      <p:grpSp>
        <p:nvGrpSpPr>
          <p:cNvPr id="182" name="Google Shape;182;p3"/>
          <p:cNvGrpSpPr/>
          <p:nvPr/>
        </p:nvGrpSpPr>
        <p:grpSpPr>
          <a:xfrm>
            <a:off x="3052326" y="396858"/>
            <a:ext cx="6022242" cy="5684108"/>
            <a:chOff x="3488432" y="1100143"/>
            <a:chExt cx="5208812" cy="4916351"/>
          </a:xfrm>
        </p:grpSpPr>
        <p:sp>
          <p:nvSpPr>
            <p:cNvPr id="183" name="Google Shape;183;p3"/>
            <p:cNvSpPr/>
            <p:nvPr/>
          </p:nvSpPr>
          <p:spPr>
            <a:xfrm>
              <a:off x="4580114" y="1100143"/>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rgbClr val="942093">
                <a:alpha val="73725"/>
              </a:srgbClr>
            </a:solidFill>
            <a:ln w="12700" cap="flat" cmpd="sng">
              <a:solidFill>
                <a:schemeClr val="lt1"/>
              </a:solidFill>
              <a:prstDash val="solid"/>
              <a:miter lim="800000"/>
              <a:headEnd type="none" w="sm" len="sm"/>
              <a:tailEnd type="none" w="sm" len="sm"/>
            </a:ln>
          </p:spPr>
          <p:txBody>
            <a:bodyPr spcFirstLastPara="1" wrap="square" lIns="403375" tIns="529450" rIns="403375" bIns="11345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Support agencies </a:t>
              </a:r>
              <a:br>
                <a:rPr lang="en-US" sz="1800" b="0" i="0" u="none" strike="noStrike" cap="none">
                  <a:solidFill>
                    <a:schemeClr val="lt1"/>
                  </a:solidFill>
                  <a:latin typeface="Calibri"/>
                  <a:ea typeface="Calibri"/>
                  <a:cs typeface="Calibri"/>
                  <a:sym typeface="Calibri"/>
                </a:rPr>
              </a:br>
              <a:r>
                <a:rPr lang="en-US" sz="1800" b="0" i="0" u="none" strike="noStrike" cap="none">
                  <a:solidFill>
                    <a:schemeClr val="lt1"/>
                  </a:solidFill>
                  <a:latin typeface="Calibri"/>
                  <a:ea typeface="Calibri"/>
                  <a:cs typeface="Calibri"/>
                  <a:sym typeface="Calibri"/>
                </a:rPr>
                <a:t>transition to operations</a:t>
              </a:r>
              <a:endParaRPr sz="1800" b="0" i="0" u="none" strike="noStrike" cap="none">
                <a:solidFill>
                  <a:schemeClr val="dk1"/>
                </a:solidFill>
                <a:latin typeface="Calibri"/>
                <a:ea typeface="Calibri"/>
                <a:cs typeface="Calibri"/>
                <a:sym typeface="Calibri"/>
              </a:endParaRPr>
            </a:p>
          </p:txBody>
        </p:sp>
        <p:sp>
          <p:nvSpPr>
            <p:cNvPr id="184" name="Google Shape;184;p3"/>
            <p:cNvSpPr/>
            <p:nvPr/>
          </p:nvSpPr>
          <p:spPr>
            <a:xfrm>
              <a:off x="5671797"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rgbClr val="FFC000">
                <a:alpha val="83529"/>
              </a:srgbClr>
            </a:solidFill>
            <a:ln w="12700" cap="flat" cmpd="sng">
              <a:solidFill>
                <a:schemeClr val="lt1"/>
              </a:solidFill>
              <a:prstDash val="solid"/>
              <a:miter lim="800000"/>
              <a:headEnd type="none" w="sm" len="sm"/>
              <a:tailEnd type="none" w="sm" len="sm"/>
            </a:ln>
          </p:spPr>
          <p:txBody>
            <a:bodyPr spcFirstLastPara="1" wrap="square" lIns="925275" tIns="781550" rIns="2848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Continuous innovation </a:t>
              </a:r>
              <a:br>
                <a:rPr lang="en-US" sz="1800" b="0" i="0" u="none" strike="noStrike" cap="none">
                  <a:solidFill>
                    <a:schemeClr val="lt1"/>
                  </a:solidFill>
                  <a:latin typeface="Calibri"/>
                  <a:ea typeface="Calibri"/>
                  <a:cs typeface="Calibri"/>
                  <a:sym typeface="Calibri"/>
                </a:rPr>
              </a:br>
              <a:r>
                <a:rPr lang="en-US" sz="1800" b="0" i="0" u="none" strike="noStrike" cap="none">
                  <a:solidFill>
                    <a:schemeClr val="lt1"/>
                  </a:solidFill>
                  <a:latin typeface="Calibri"/>
                  <a:ea typeface="Calibri"/>
                  <a:cs typeface="Calibri"/>
                  <a:sym typeface="Calibri"/>
                </a:rPr>
                <a:t>enabled by JEDI</a:t>
              </a:r>
              <a:endParaRPr sz="1800" b="0" i="0" u="none" strike="noStrike" cap="none">
                <a:solidFill>
                  <a:schemeClr val="dk1"/>
                </a:solidFill>
                <a:latin typeface="Calibri"/>
                <a:ea typeface="Calibri"/>
                <a:cs typeface="Calibri"/>
                <a:sym typeface="Calibri"/>
              </a:endParaRPr>
            </a:p>
          </p:txBody>
        </p:sp>
        <p:sp>
          <p:nvSpPr>
            <p:cNvPr id="185" name="Google Shape;185;p3"/>
            <p:cNvSpPr/>
            <p:nvPr/>
          </p:nvSpPr>
          <p:spPr>
            <a:xfrm>
              <a:off x="3488432" y="2991047"/>
              <a:ext cx="3025447" cy="3025447"/>
            </a:xfrm>
            <a:custGeom>
              <a:avLst/>
              <a:gdLst/>
              <a:ahLst/>
              <a:cxnLst/>
              <a:rect l="l" t="t" r="r" b="b"/>
              <a:pathLst>
                <a:path w="3025447" h="3025447" extrusionOk="0">
                  <a:moveTo>
                    <a:pt x="0" y="1512724"/>
                  </a:moveTo>
                  <a:cubicBezTo>
                    <a:pt x="0" y="677270"/>
                    <a:pt x="677270" y="0"/>
                    <a:pt x="1512724" y="0"/>
                  </a:cubicBezTo>
                  <a:cubicBezTo>
                    <a:pt x="2348178" y="0"/>
                    <a:pt x="3025448" y="677270"/>
                    <a:pt x="3025448" y="1512724"/>
                  </a:cubicBezTo>
                  <a:cubicBezTo>
                    <a:pt x="3025448" y="2348178"/>
                    <a:pt x="2348178" y="3025448"/>
                    <a:pt x="1512724" y="3025448"/>
                  </a:cubicBezTo>
                  <a:cubicBezTo>
                    <a:pt x="677270" y="3025448"/>
                    <a:pt x="0" y="2348178"/>
                    <a:pt x="0" y="1512724"/>
                  </a:cubicBezTo>
                  <a:close/>
                </a:path>
              </a:pathLst>
            </a:custGeom>
            <a:solidFill>
              <a:srgbClr val="4472C4">
                <a:alpha val="73725"/>
              </a:srgbClr>
            </a:solidFill>
            <a:ln w="12700" cap="flat" cmpd="sng">
              <a:solidFill>
                <a:schemeClr val="lt1"/>
              </a:solidFill>
              <a:prstDash val="solid"/>
              <a:miter lim="800000"/>
              <a:headEnd type="none" w="sm" len="sm"/>
              <a:tailEnd type="none" w="sm" len="sm"/>
            </a:ln>
          </p:spPr>
          <p:txBody>
            <a:bodyPr spcFirstLastPara="1" wrap="square" lIns="284875" tIns="781550" rIns="925275" bIns="5798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Workforce training &amp; community engagement</a:t>
              </a:r>
              <a:endParaRPr sz="1800" b="0" i="0" u="none" strike="noStrike" cap="none">
                <a:solidFill>
                  <a:schemeClr val="dk1"/>
                </a:solidFill>
                <a:latin typeface="Calibri"/>
                <a:ea typeface="Calibri"/>
                <a:cs typeface="Calibri"/>
                <a:sym typeface="Calibri"/>
              </a:endParaRPr>
            </a:p>
          </p:txBody>
        </p:sp>
      </p:grpSp>
      <p:sp>
        <p:nvSpPr>
          <p:cNvPr id="186" name="Google Shape;186;p3"/>
          <p:cNvSpPr txBox="1"/>
          <p:nvPr/>
        </p:nvSpPr>
        <p:spPr>
          <a:xfrm>
            <a:off x="8016869" y="1012123"/>
            <a:ext cx="4083752" cy="58473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dirty="0">
                <a:solidFill>
                  <a:srgbClr val="7030A0"/>
                </a:solidFill>
                <a:latin typeface="Calibri"/>
                <a:ea typeface="Calibri"/>
                <a:cs typeface="Calibri"/>
                <a:sym typeface="Calibri"/>
              </a:rPr>
              <a:t>Real-world system hardening </a:t>
            </a:r>
            <a:endParaRPr sz="1800" b="0" i="0" u="none" strike="noStrike" cap="none" dirty="0">
              <a:solidFill>
                <a:srgbClr val="7030A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1" u="none" strike="noStrike" cap="none" dirty="0">
                <a:solidFill>
                  <a:srgbClr val="7030A0"/>
                </a:solidFill>
                <a:latin typeface="Calibri"/>
                <a:ea typeface="Calibri"/>
                <a:cs typeface="Calibri"/>
                <a:sym typeface="Calibri"/>
              </a:rPr>
              <a:t>Coarse</a:t>
            </a:r>
            <a:r>
              <a:rPr lang="en-US" sz="1600" b="0" i="0" u="none" strike="noStrike" cap="none" dirty="0">
                <a:solidFill>
                  <a:srgbClr val="7030A0"/>
                </a:solidFill>
                <a:latin typeface="Calibri"/>
                <a:ea typeface="Calibri"/>
                <a:cs typeface="Calibri"/>
                <a:sym typeface="Calibri"/>
              </a:rPr>
              <a:t> scientific quality assurance</a:t>
            </a:r>
            <a:endParaRPr sz="1800" b="0" i="0" u="none" strike="noStrike" cap="none" dirty="0">
              <a:solidFill>
                <a:srgbClr val="7030A0"/>
              </a:solidFill>
              <a:latin typeface="Calibri"/>
              <a:ea typeface="Calibri"/>
              <a:cs typeface="Calibri"/>
              <a:sym typeface="Calibri"/>
            </a:endParaRPr>
          </a:p>
        </p:txBody>
      </p:sp>
      <p:sp>
        <p:nvSpPr>
          <p:cNvPr id="187" name="Google Shape;187;p3"/>
          <p:cNvSpPr txBox="1"/>
          <p:nvPr/>
        </p:nvSpPr>
        <p:spPr>
          <a:xfrm>
            <a:off x="291847" y="4938093"/>
            <a:ext cx="6136210" cy="58473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dirty="0">
                <a:solidFill>
                  <a:schemeClr val="accent1"/>
                </a:solidFill>
                <a:latin typeface="Calibri"/>
                <a:ea typeface="Calibri"/>
                <a:cs typeface="Calibri"/>
                <a:sym typeface="Calibri"/>
              </a:rPr>
              <a:t>Training staff &amp; community</a:t>
            </a:r>
            <a:endParaRPr sz="1600" b="0" i="0" u="none" strike="noStrike" cap="none" dirty="0">
              <a:solidFill>
                <a:schemeClr val="accent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dirty="0">
                <a:solidFill>
                  <a:schemeClr val="accent1"/>
                </a:solidFill>
                <a:latin typeface="Calibri"/>
                <a:ea typeface="Calibri"/>
                <a:cs typeface="Calibri"/>
                <a:sym typeface="Calibri"/>
              </a:rPr>
              <a:t>Open source, agile, CI/CD</a:t>
            </a:r>
            <a:endParaRPr sz="1800" b="0" i="0" u="none" strike="noStrike" cap="none" dirty="0">
              <a:solidFill>
                <a:schemeClr val="accent1"/>
              </a:solidFill>
              <a:latin typeface="Calibri"/>
              <a:ea typeface="Calibri"/>
              <a:cs typeface="Calibri"/>
              <a:sym typeface="Calibri"/>
            </a:endParaRPr>
          </a:p>
        </p:txBody>
      </p:sp>
      <p:pic>
        <p:nvPicPr>
          <p:cNvPr id="188" name="Google Shape;188;p3" descr="Users"/>
          <p:cNvPicPr preferRelativeResize="0"/>
          <p:nvPr/>
        </p:nvPicPr>
        <p:blipFill rotWithShape="1">
          <a:blip r:embed="rId4">
            <a:alphaModFix/>
          </a:blip>
          <a:srcRect/>
          <a:stretch/>
        </p:blipFill>
        <p:spPr>
          <a:xfrm>
            <a:off x="4125326" y="3256797"/>
            <a:ext cx="914400" cy="914400"/>
          </a:xfrm>
          <a:prstGeom prst="rect">
            <a:avLst/>
          </a:prstGeom>
          <a:noFill/>
          <a:ln>
            <a:noFill/>
          </a:ln>
        </p:spPr>
      </p:pic>
      <p:pic>
        <p:nvPicPr>
          <p:cNvPr id="189" name="Google Shape;189;p3" descr="Lightbulb and gear"/>
          <p:cNvPicPr preferRelativeResize="0"/>
          <p:nvPr/>
        </p:nvPicPr>
        <p:blipFill rotWithShape="1">
          <a:blip r:embed="rId5">
            <a:alphaModFix/>
          </a:blip>
          <a:srcRect/>
          <a:stretch/>
        </p:blipFill>
        <p:spPr>
          <a:xfrm>
            <a:off x="7121485" y="3208020"/>
            <a:ext cx="914400" cy="914400"/>
          </a:xfrm>
          <a:prstGeom prst="rect">
            <a:avLst/>
          </a:prstGeom>
          <a:noFill/>
          <a:ln>
            <a:noFill/>
          </a:ln>
        </p:spPr>
      </p:pic>
      <p:pic>
        <p:nvPicPr>
          <p:cNvPr id="190" name="Google Shape;190;p3" descr="Stopwatch"/>
          <p:cNvPicPr preferRelativeResize="0"/>
          <p:nvPr/>
        </p:nvPicPr>
        <p:blipFill rotWithShape="1">
          <a:blip r:embed="rId6">
            <a:alphaModFix/>
          </a:blip>
          <a:srcRect/>
          <a:stretch/>
        </p:blipFill>
        <p:spPr>
          <a:xfrm>
            <a:off x="5646151" y="682458"/>
            <a:ext cx="914400" cy="914400"/>
          </a:xfrm>
          <a:prstGeom prst="rect">
            <a:avLst/>
          </a:prstGeom>
          <a:noFill/>
          <a:ln>
            <a:noFill/>
          </a:ln>
        </p:spPr>
      </p:pic>
      <p:sp>
        <p:nvSpPr>
          <p:cNvPr id="194" name="Google Shape;194;p3"/>
          <p:cNvSpPr txBox="1"/>
          <p:nvPr/>
        </p:nvSpPr>
        <p:spPr>
          <a:xfrm>
            <a:off x="9010993" y="4952918"/>
            <a:ext cx="3374159" cy="5847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600" b="0" i="0" u="none" strike="noStrike" cap="none" dirty="0">
                <a:solidFill>
                  <a:schemeClr val="accent2"/>
                </a:solidFill>
                <a:latin typeface="Calibri"/>
                <a:ea typeface="Calibri"/>
                <a:cs typeface="Calibri"/>
                <a:sym typeface="Calibri"/>
              </a:rPr>
              <a:t>Rapid integration of innovation</a:t>
            </a:r>
            <a:endParaRPr dirty="0">
              <a:solidFill>
                <a:schemeClr val="accent2"/>
              </a:solidFill>
            </a:endParaRPr>
          </a:p>
          <a:p>
            <a:pPr marL="285750" marR="0" lvl="0" indent="-285750" algn="l" rtl="0">
              <a:spcBef>
                <a:spcPts val="0"/>
              </a:spcBef>
              <a:spcAft>
                <a:spcPts val="0"/>
              </a:spcAft>
              <a:buClr>
                <a:schemeClr val="dk1"/>
              </a:buClr>
              <a:buSzPts val="1600"/>
              <a:buFont typeface="Arial"/>
              <a:buChar char="•"/>
            </a:pPr>
            <a:r>
              <a:rPr lang="en-US" sz="1600" b="0" i="0" u="none" strike="noStrike" cap="none" dirty="0">
                <a:solidFill>
                  <a:schemeClr val="accent2"/>
                </a:solidFill>
                <a:latin typeface="Calibri"/>
                <a:ea typeface="Calibri"/>
                <a:cs typeface="Calibri"/>
                <a:sym typeface="Calibri"/>
              </a:rPr>
              <a:t>Pathway to next-generation DA</a:t>
            </a:r>
            <a:endParaRPr sz="1600" b="0" i="0" u="none" strike="noStrike" cap="none" dirty="0">
              <a:solidFill>
                <a:schemeClr val="accent2"/>
              </a:solidFill>
              <a:latin typeface="Calibri"/>
              <a:ea typeface="Calibri"/>
              <a:cs typeface="Calibri"/>
              <a:sym typeface="Calibri"/>
            </a:endParaRPr>
          </a:p>
        </p:txBody>
      </p:sp>
      <p:pic>
        <p:nvPicPr>
          <p:cNvPr id="195" name="Google Shape;195;p3"/>
          <p:cNvPicPr preferRelativeResize="0"/>
          <p:nvPr/>
        </p:nvPicPr>
        <p:blipFill rotWithShape="1">
          <a:blip r:embed="rId7">
            <a:alphaModFix/>
          </a:blip>
          <a:srcRect/>
          <a:stretch/>
        </p:blipFill>
        <p:spPr>
          <a:xfrm>
            <a:off x="11134187" y="43121"/>
            <a:ext cx="1011069" cy="1158174"/>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6" name="Group 5">
            <a:extLst>
              <a:ext uri="{FF2B5EF4-FFF2-40B4-BE49-F238E27FC236}">
                <a16:creationId xmlns:a16="http://schemas.microsoft.com/office/drawing/2014/main" id="{93CFD039-E4A4-E82D-FE44-F21423A34673}"/>
              </a:ext>
            </a:extLst>
          </p:cNvPr>
          <p:cNvGrpSpPr/>
          <p:nvPr/>
        </p:nvGrpSpPr>
        <p:grpSpPr>
          <a:xfrm>
            <a:off x="433444" y="948173"/>
            <a:ext cx="5630003" cy="2654210"/>
            <a:chOff x="433444" y="948173"/>
            <a:chExt cx="5630003" cy="2654210"/>
          </a:xfrm>
        </p:grpSpPr>
        <p:cxnSp>
          <p:nvCxnSpPr>
            <p:cNvPr id="191" name="Google Shape;191;p3"/>
            <p:cNvCxnSpPr/>
            <p:nvPr/>
          </p:nvCxnSpPr>
          <p:spPr>
            <a:xfrm>
              <a:off x="2087880" y="1440180"/>
              <a:ext cx="3975567" cy="2162203"/>
            </a:xfrm>
            <a:prstGeom prst="straightConnector1">
              <a:avLst/>
            </a:prstGeom>
            <a:noFill/>
            <a:ln w="9525" cap="flat" cmpd="sng">
              <a:solidFill>
                <a:srgbClr val="3F3F3F"/>
              </a:solidFill>
              <a:prstDash val="solid"/>
              <a:miter lim="800000"/>
              <a:headEnd type="none" w="sm" len="sm"/>
              <a:tailEnd type="triangle" w="med" len="med"/>
            </a:ln>
          </p:spPr>
        </p:cxnSp>
        <p:sp>
          <p:nvSpPr>
            <p:cNvPr id="192" name="Google Shape;192;p3"/>
            <p:cNvSpPr/>
            <p:nvPr/>
          </p:nvSpPr>
          <p:spPr>
            <a:xfrm>
              <a:off x="433444" y="1862573"/>
              <a:ext cx="2766956"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JCSDA Product Management</a:t>
              </a:r>
              <a:br>
                <a:rPr lang="en-US" sz="1600" b="1" i="0" u="none" strike="noStrike" cap="none" dirty="0">
                  <a:solidFill>
                    <a:schemeClr val="dk1"/>
                  </a:solidFill>
                  <a:latin typeface="Calibri"/>
                  <a:ea typeface="Calibri"/>
                  <a:cs typeface="Calibri"/>
                  <a:sym typeface="Calibri"/>
                </a:rPr>
              </a:br>
              <a:r>
                <a:rPr lang="en-US" sz="1600" b="1" i="0" u="none" strike="noStrike" cap="none" dirty="0">
                  <a:solidFill>
                    <a:schemeClr val="dk1"/>
                  </a:solidFill>
                  <a:latin typeface="Calibri"/>
                  <a:ea typeface="Calibri"/>
                  <a:cs typeface="Calibri"/>
                  <a:sym typeface="Calibri"/>
                </a:rPr>
                <a:t>SKYLAB</a:t>
              </a:r>
              <a:endParaRPr sz="1800" b="0" i="0" u="none" strike="noStrike" cap="none" dirty="0">
                <a:solidFill>
                  <a:schemeClr val="dk1"/>
                </a:solidFill>
                <a:latin typeface="Calibri"/>
                <a:ea typeface="Calibri"/>
                <a:cs typeface="Calibri"/>
                <a:sym typeface="Calibri"/>
              </a:endParaRPr>
            </a:p>
          </p:txBody>
        </p:sp>
        <p:pic>
          <p:nvPicPr>
            <p:cNvPr id="193" name="Google Shape;193;p3" descr="Target"/>
            <p:cNvPicPr preferRelativeResize="0"/>
            <p:nvPr/>
          </p:nvPicPr>
          <p:blipFill rotWithShape="1">
            <a:blip r:embed="rId8">
              <a:alphaModFix/>
            </a:blip>
            <a:srcRect/>
            <a:stretch/>
          </p:blipFill>
          <p:spPr>
            <a:xfrm>
              <a:off x="1153749" y="948173"/>
              <a:ext cx="914400" cy="9144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0270F27-62F7-214B-B356-51693ECB8215}">
  <we:reference id="wa200003915" version="2.0.0.0" store="nb-NO" storeType="OMEX"/>
  <we:alternateReferences>
    <we:reference id="wa200003915" version="2.0.0.0" store="nb-NO"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38260</TotalTime>
  <Words>1375</Words>
  <Application>Microsoft Macintosh PowerPoint</Application>
  <PresentationFormat>Widescreen</PresentationFormat>
  <Paragraphs>290</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Bradley Hand</vt:lpstr>
      <vt:lpstr>Calibri</vt:lpstr>
      <vt:lpstr>Calibri Light</vt:lpstr>
      <vt:lpstr>proxima-nova</vt:lpstr>
      <vt:lpstr>Radley</vt:lpstr>
      <vt:lpstr>Roboto</vt:lpstr>
      <vt:lpstr>Wingdings</vt:lpstr>
      <vt:lpstr>Office Theme</vt:lpstr>
      <vt:lpstr>Next Generation Earth System Data Assimilation for the UFS  Tom Auligné, Joint Center for Satellite Data Assimilation (JCSDA)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Thomas Auligne</cp:lastModifiedBy>
  <cp:revision>399</cp:revision>
  <dcterms:created xsi:type="dcterms:W3CDTF">2022-04-23T20:25:45Z</dcterms:created>
  <dcterms:modified xsi:type="dcterms:W3CDTF">2023-07-24T03:27:28Z</dcterms:modified>
</cp:coreProperties>
</file>