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5"/>
    <p:sldMasterId id="2147483695" r:id="rId6"/>
    <p:sldMasterId id="214748369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Libre Franklin"/>
      <p:regular r:id="rId37"/>
      <p:bold r:id="rId38"/>
      <p:italic r:id="rId39"/>
      <p:boldItalic r:id="rId40"/>
    </p:embeddedFont>
    <p:embeddedFont>
      <p:font typeface="Franklin Gothic"/>
      <p:bold r:id="rId41"/>
    </p:embeddedFont>
    <p:embeddedFont>
      <p:font typeface="Lato"/>
      <p:regular r:id="rId42"/>
      <p:bold r:id="rId43"/>
      <p:italic r:id="rId44"/>
      <p:boldItalic r:id="rId45"/>
    </p:embeddedFont>
    <p:embeddedFont>
      <p:font typeface="Corbel"/>
      <p:regular r:id="rId46"/>
      <p:bold r:id="rId47"/>
      <p:italic r:id="rId48"/>
      <p:boldItalic r:id="rId49"/>
    </p:embeddedFont>
    <p:embeddedFont>
      <p:font typeface="Roboto Mono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D393C8-109F-48DF-91DE-2D064937D79C}">
  <a:tblStyle styleId="{8DD393C8-109F-48DF-91DE-2D064937D79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breFranklin-boldItalic.fntdata"/><Relationship Id="rId42" Type="http://schemas.openxmlformats.org/officeDocument/2006/relationships/font" Target="fonts/Lato-regular.fntdata"/><Relationship Id="rId41" Type="http://schemas.openxmlformats.org/officeDocument/2006/relationships/font" Target="fonts/FranklinGothic-bold.fntdata"/><Relationship Id="rId44" Type="http://schemas.openxmlformats.org/officeDocument/2006/relationships/font" Target="fonts/Lato-italic.fntdata"/><Relationship Id="rId43" Type="http://schemas.openxmlformats.org/officeDocument/2006/relationships/font" Target="fonts/Lato-bold.fntdata"/><Relationship Id="rId46" Type="http://schemas.openxmlformats.org/officeDocument/2006/relationships/font" Target="fonts/Corbel-regular.fntdata"/><Relationship Id="rId45" Type="http://schemas.openxmlformats.org/officeDocument/2006/relationships/font" Target="fonts/Lato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Corbel-italic.fntdata"/><Relationship Id="rId47" Type="http://schemas.openxmlformats.org/officeDocument/2006/relationships/font" Target="fonts/Corbel-bold.fntdata"/><Relationship Id="rId49" Type="http://schemas.openxmlformats.org/officeDocument/2006/relationships/font" Target="fonts/Corbel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font" Target="fonts/Raleway-regular.fntdata"/><Relationship Id="rId32" Type="http://schemas.openxmlformats.org/officeDocument/2006/relationships/slide" Target="slides/slide24.xml"/><Relationship Id="rId35" Type="http://schemas.openxmlformats.org/officeDocument/2006/relationships/font" Target="fonts/Raleway-italic.fntdata"/><Relationship Id="rId34" Type="http://schemas.openxmlformats.org/officeDocument/2006/relationships/font" Target="fonts/Raleway-bold.fntdata"/><Relationship Id="rId37" Type="http://schemas.openxmlformats.org/officeDocument/2006/relationships/font" Target="fonts/LibreFranklin-regular.fntdata"/><Relationship Id="rId36" Type="http://schemas.openxmlformats.org/officeDocument/2006/relationships/font" Target="fonts/Raleway-boldItalic.fntdata"/><Relationship Id="rId39" Type="http://schemas.openxmlformats.org/officeDocument/2006/relationships/font" Target="fonts/LibreFranklin-italic.fntdata"/><Relationship Id="rId38" Type="http://schemas.openxmlformats.org/officeDocument/2006/relationships/font" Target="fonts/LibreFranklin-bold.fntdata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RobotoMono-bold.fntdata"/><Relationship Id="rId50" Type="http://schemas.openxmlformats.org/officeDocument/2006/relationships/font" Target="fonts/RobotoMono-regular.fntdata"/><Relationship Id="rId53" Type="http://schemas.openxmlformats.org/officeDocument/2006/relationships/font" Target="fonts/RobotoMono-boldItalic.fntdata"/><Relationship Id="rId52" Type="http://schemas.openxmlformats.org/officeDocument/2006/relationships/font" Target="fonts/RobotoMono-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2f1120197a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2f1120197a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2f1120197a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2f1120197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2f1120197a_0_9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2f1120197a_0_9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2f1120197a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2f1120197a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2f1120197a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2f1120197a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f1120197a_0_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2f1120197a_0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2f1120197a_0_10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2f1120197a_0_10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2f1120197a_0_1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2f1120197a_0_1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5a02bb1f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5a02bb1f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2f1120197a_0_1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2f1120197a_0_1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2f1120197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2f1120197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2f1120197a_0_6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2f1120197a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2f1120197a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2f1120197a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2f1120197a_0_5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2f1120197a_0_5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2f1120197a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2f1120197a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2f1120197a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2f1120197a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2f1120197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2f1120197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f1120197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2f1120197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2f1120197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2f1120197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2f1120197a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2f1120197a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2f1120197a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2f1120197a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2f1120197a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2f1120197a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2f1120197a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2f1120197a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3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3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3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3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3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3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9" name="Google Shape;89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2"/>
          <p:cNvSpPr txBox="1"/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4959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7" name="Google Shape;97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0" name="Google Shape;100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7" name="Google Shape;107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0" name="Google Shape;110;p1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1" name="Google Shape;111;p1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4800"/>
              <a:buNone/>
              <a:defRPr b="1" sz="4800">
                <a:solidFill>
                  <a:srgbClr val="07007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3600"/>
              <a:buNone/>
              <a:defRPr b="1" sz="3600">
                <a:solidFill>
                  <a:srgbClr val="07007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/>
          <p:nvPr/>
        </p:nvSpPr>
        <p:spPr>
          <a:xfrm>
            <a:off x="0" y="0"/>
            <a:ext cx="9144000" cy="543900"/>
          </a:xfrm>
          <a:prstGeom prst="rect">
            <a:avLst/>
          </a:prstGeom>
          <a:solidFill>
            <a:srgbClr val="0A64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800"/>
              <a:buChar char="●"/>
              <a:defRPr b="1">
                <a:solidFill>
                  <a:srgbClr val="07007A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400"/>
              <a:buChar char="○"/>
              <a:defRPr>
                <a:solidFill>
                  <a:srgbClr val="07007A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400"/>
              <a:buChar char="■"/>
              <a:defRPr>
                <a:solidFill>
                  <a:srgbClr val="07007A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400"/>
              <a:buChar char="●"/>
              <a:defRPr>
                <a:solidFill>
                  <a:srgbClr val="07007A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400"/>
              <a:buChar char="○"/>
              <a:defRPr>
                <a:solidFill>
                  <a:srgbClr val="07007A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400"/>
              <a:buChar char="■"/>
              <a:defRPr>
                <a:solidFill>
                  <a:srgbClr val="07007A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400"/>
              <a:buChar char="●"/>
              <a:defRPr>
                <a:solidFill>
                  <a:srgbClr val="07007A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400"/>
              <a:buChar char="○"/>
              <a:defRPr>
                <a:solidFill>
                  <a:srgbClr val="07007A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400"/>
              <a:buChar char="■"/>
              <a:defRPr>
                <a:solidFill>
                  <a:srgbClr val="07007A"/>
                </a:solidFill>
              </a:defRPr>
            </a:lvl9pPr>
          </a:lstStyle>
          <a:p/>
        </p:txBody>
      </p:sp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400"/>
              <a:buChar char="●"/>
              <a:defRPr b="1" sz="1400">
                <a:solidFill>
                  <a:srgbClr val="07007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○"/>
              <a:defRPr sz="1200">
                <a:solidFill>
                  <a:srgbClr val="07007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■"/>
              <a:defRPr sz="1200">
                <a:solidFill>
                  <a:srgbClr val="07007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●"/>
              <a:defRPr sz="1200">
                <a:solidFill>
                  <a:srgbClr val="07007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○"/>
              <a:defRPr sz="1200">
                <a:solidFill>
                  <a:srgbClr val="07007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■"/>
              <a:defRPr sz="1200">
                <a:solidFill>
                  <a:srgbClr val="07007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●"/>
              <a:defRPr sz="1200">
                <a:solidFill>
                  <a:srgbClr val="07007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○"/>
              <a:defRPr sz="1200">
                <a:solidFill>
                  <a:srgbClr val="07007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■"/>
              <a:defRPr sz="1200">
                <a:solidFill>
                  <a:srgbClr val="07007A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400"/>
              <a:buChar char="●"/>
              <a:defRPr b="1" sz="1400">
                <a:solidFill>
                  <a:srgbClr val="07007A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○"/>
              <a:defRPr sz="1200">
                <a:solidFill>
                  <a:srgbClr val="07007A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■"/>
              <a:defRPr sz="1200">
                <a:solidFill>
                  <a:srgbClr val="07007A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●"/>
              <a:defRPr sz="1200">
                <a:solidFill>
                  <a:srgbClr val="07007A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○"/>
              <a:defRPr sz="1200">
                <a:solidFill>
                  <a:srgbClr val="07007A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■"/>
              <a:defRPr sz="1200">
                <a:solidFill>
                  <a:srgbClr val="07007A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●"/>
              <a:defRPr sz="1200">
                <a:solidFill>
                  <a:srgbClr val="07007A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○"/>
              <a:defRPr sz="1200">
                <a:solidFill>
                  <a:srgbClr val="07007A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7007A"/>
              </a:buClr>
              <a:buSzPts val="1200"/>
              <a:buChar char="■"/>
              <a:defRPr sz="1200">
                <a:solidFill>
                  <a:srgbClr val="07007A"/>
                </a:solidFill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0" y="0"/>
            <a:ext cx="9144000" cy="543900"/>
          </a:xfrm>
          <a:prstGeom prst="rect">
            <a:avLst/>
          </a:prstGeom>
          <a:solidFill>
            <a:srgbClr val="0A64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0" y="0"/>
            <a:ext cx="9144000" cy="543900"/>
          </a:xfrm>
          <a:prstGeom prst="rect">
            <a:avLst/>
          </a:prstGeom>
          <a:solidFill>
            <a:srgbClr val="0A64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3" name="Google Shape;15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7" name="Google Shape;157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8" name="Google Shape;158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lt">
  <p:cSld name="SECTION_TITLE_AND_DESCRIPTION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2" name="Google Shape;172;p2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3" name="Google Shape;173;p2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4" name="Google Shape;174;p29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175" name="Google Shape;17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847" y="4722019"/>
            <a:ext cx="576263" cy="27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alt">
  <p:cSld name="TITLE_ONLY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lose up of a logo&#10;&#10;Description automatically generated" id="179" name="Google Shape;17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1038" y="4722019"/>
            <a:ext cx="575073" cy="27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Dark" type="title">
  <p:cSld name="TITLE">
    <p:bg>
      <p:bgPr>
        <a:solidFill>
          <a:schemeClr val="dk2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2"/>
          <p:cNvPicPr preferRelativeResize="0"/>
          <p:nvPr/>
        </p:nvPicPr>
        <p:blipFill rotWithShape="1">
          <a:blip r:embed="rId2">
            <a:alphaModFix/>
          </a:blip>
          <a:srcRect b="39489" l="9033" r="0" t="0"/>
          <a:stretch/>
        </p:blipFill>
        <p:spPr>
          <a:xfrm rot="5400000">
            <a:off x="-1718665" y="1718666"/>
            <a:ext cx="4544613" cy="1107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2"/>
          <p:cNvSpPr txBox="1"/>
          <p:nvPr>
            <p:ph type="ctrTitle"/>
          </p:nvPr>
        </p:nvSpPr>
        <p:spPr>
          <a:xfrm>
            <a:off x="311700" y="2911075"/>
            <a:ext cx="8520600" cy="9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32"/>
          <p:cNvSpPr txBox="1"/>
          <p:nvPr>
            <p:ph idx="1" type="subTitle"/>
          </p:nvPr>
        </p:nvSpPr>
        <p:spPr>
          <a:xfrm>
            <a:off x="311700" y="3864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8" name="Google Shape;18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189" name="Google Shape;18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7300" y="1172900"/>
            <a:ext cx="3090950" cy="14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" name="Google Shape;31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Light">
  <p:cSld name="TITLE_1">
    <p:bg>
      <p:bgPr>
        <a:solidFill>
          <a:srgbClr val="FFFFF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ctrTitle"/>
          </p:nvPr>
        </p:nvSpPr>
        <p:spPr>
          <a:xfrm>
            <a:off x="311700" y="2834875"/>
            <a:ext cx="8520600" cy="9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2" name="Google Shape;192;p33"/>
          <p:cNvSpPr txBox="1"/>
          <p:nvPr>
            <p:ph idx="1" type="subTitle"/>
          </p:nvPr>
        </p:nvSpPr>
        <p:spPr>
          <a:xfrm>
            <a:off x="311700" y="38642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93" name="Google Shape;19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83221" y="1207836"/>
            <a:ext cx="3013443" cy="143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 rotWithShape="1">
          <a:blip r:embed="rId3">
            <a:alphaModFix/>
          </a:blip>
          <a:srcRect b="39489" l="9033" r="0" t="0"/>
          <a:stretch/>
        </p:blipFill>
        <p:spPr>
          <a:xfrm rot="5400000">
            <a:off x="-1718665" y="1718666"/>
            <a:ext cx="4544613" cy="110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type="title"/>
          </p:nvPr>
        </p:nvSpPr>
        <p:spPr>
          <a:xfrm>
            <a:off x="1436475" y="1922250"/>
            <a:ext cx="7395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lose up of a logo&#10;&#10;Description automatically generated"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1038" y="4722019"/>
            <a:ext cx="575073" cy="2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/>
          <p:nvPr/>
        </p:nvSpPr>
        <p:spPr>
          <a:xfrm>
            <a:off x="0" y="0"/>
            <a:ext cx="778800" cy="5143500"/>
          </a:xfrm>
          <a:prstGeom prst="rect">
            <a:avLst/>
          </a:prstGeom>
          <a:solidFill>
            <a:srgbClr val="1A4595"/>
          </a:solidFill>
          <a:ln cap="flat" cmpd="sng" w="12700">
            <a:solidFill>
              <a:srgbClr val="1A459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39489" l="9033" r="0" t="0"/>
          <a:stretch/>
        </p:blipFill>
        <p:spPr>
          <a:xfrm rot="5400000">
            <a:off x="-1718665" y="1718666"/>
            <a:ext cx="4544613" cy="110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 txBox="1"/>
          <p:nvPr>
            <p:ph idx="1" type="subTitle"/>
          </p:nvPr>
        </p:nvSpPr>
        <p:spPr>
          <a:xfrm>
            <a:off x="1436400" y="2764050"/>
            <a:ext cx="73959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dark">
  <p:cSld name="SECTION_HEADER_1">
    <p:bg>
      <p:bgPr>
        <a:solidFill>
          <a:schemeClr val="dk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1436475" y="1922250"/>
            <a:ext cx="7395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Google Shape;205;p35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35"/>
          <p:cNvSpPr/>
          <p:nvPr/>
        </p:nvSpPr>
        <p:spPr>
          <a:xfrm>
            <a:off x="0" y="0"/>
            <a:ext cx="778800" cy="5143500"/>
          </a:xfrm>
          <a:prstGeom prst="rect">
            <a:avLst/>
          </a:prstGeom>
          <a:solidFill>
            <a:srgbClr val="1A4595"/>
          </a:solidFill>
          <a:ln cap="flat" cmpd="sng" w="12700">
            <a:solidFill>
              <a:srgbClr val="1A459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7" name="Google Shape;207;p35"/>
          <p:cNvPicPr preferRelativeResize="0"/>
          <p:nvPr/>
        </p:nvPicPr>
        <p:blipFill rotWithShape="1">
          <a:blip r:embed="rId2">
            <a:alphaModFix/>
          </a:blip>
          <a:srcRect b="39489" l="9033" r="0" t="0"/>
          <a:stretch/>
        </p:blipFill>
        <p:spPr>
          <a:xfrm rot="5400000">
            <a:off x="-1718665" y="1718666"/>
            <a:ext cx="4544613" cy="110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/>
          <p:nvPr>
            <p:ph idx="1" type="subTitle"/>
          </p:nvPr>
        </p:nvSpPr>
        <p:spPr>
          <a:xfrm>
            <a:off x="1436400" y="2764050"/>
            <a:ext cx="7395900" cy="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descr="A picture containing drawing&#10;&#10;Description automatically generated" id="209" name="Google Shape;20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9847" y="4722019"/>
            <a:ext cx="576263" cy="27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/>
          <p:nvPr/>
        </p:nvSpPr>
        <p:spPr>
          <a:xfrm>
            <a:off x="0" y="0"/>
            <a:ext cx="9144000" cy="994200"/>
          </a:xfrm>
          <a:prstGeom prst="rect">
            <a:avLst/>
          </a:prstGeom>
          <a:solidFill>
            <a:srgbClr val="1A4595"/>
          </a:solidFill>
          <a:ln cap="flat" cmpd="sng" w="12700">
            <a:solidFill>
              <a:srgbClr val="1A459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2" name="Google Shape;212;p36"/>
          <p:cNvPicPr preferRelativeResize="0"/>
          <p:nvPr/>
        </p:nvPicPr>
        <p:blipFill rotWithShape="1">
          <a:blip r:embed="rId2">
            <a:alphaModFix/>
          </a:blip>
          <a:srcRect b="0" l="0" r="53201" t="27953"/>
          <a:stretch/>
        </p:blipFill>
        <p:spPr>
          <a:xfrm>
            <a:off x="6802041" y="0"/>
            <a:ext cx="2338385" cy="1318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/>
          <p:nvPr/>
        </p:nvSpPr>
        <p:spPr>
          <a:xfrm>
            <a:off x="491728" y="217885"/>
            <a:ext cx="64200" cy="653700"/>
          </a:xfrm>
          <a:prstGeom prst="rect">
            <a:avLst/>
          </a:prstGeom>
          <a:solidFill>
            <a:srgbClr val="255ED3"/>
          </a:solidFill>
          <a:ln cap="flat" cmpd="sng" w="12700">
            <a:solidFill>
              <a:srgbClr val="1B44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255ED3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endParaRPr sz="1100"/>
          </a:p>
        </p:txBody>
      </p:sp>
      <p:sp>
        <p:nvSpPr>
          <p:cNvPr id="214" name="Google Shape;214;p36"/>
          <p:cNvSpPr txBox="1"/>
          <p:nvPr>
            <p:ph type="title"/>
          </p:nvPr>
        </p:nvSpPr>
        <p:spPr>
          <a:xfrm>
            <a:off x="616500" y="216425"/>
            <a:ext cx="799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5" name="Google Shape;215;p36"/>
          <p:cNvSpPr txBox="1"/>
          <p:nvPr>
            <p:ph idx="1" type="body"/>
          </p:nvPr>
        </p:nvSpPr>
        <p:spPr>
          <a:xfrm>
            <a:off x="616500" y="1152475"/>
            <a:ext cx="825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36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lose up of a logo&#10;&#10;Description automatically generated" id="217" name="Google Shape;21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1038" y="4722019"/>
            <a:ext cx="575073" cy="27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6165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0" name="Google Shape;220;p37"/>
          <p:cNvSpPr txBox="1"/>
          <p:nvPr>
            <p:ph idx="2" type="body"/>
          </p:nvPr>
        </p:nvSpPr>
        <p:spPr>
          <a:xfrm>
            <a:off x="46800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1" name="Google Shape;221;p37"/>
          <p:cNvSpPr/>
          <p:nvPr/>
        </p:nvSpPr>
        <p:spPr>
          <a:xfrm>
            <a:off x="0" y="0"/>
            <a:ext cx="9144000" cy="994200"/>
          </a:xfrm>
          <a:prstGeom prst="rect">
            <a:avLst/>
          </a:prstGeom>
          <a:solidFill>
            <a:srgbClr val="1A4595"/>
          </a:solidFill>
          <a:ln cap="flat" cmpd="sng" w="12700">
            <a:solidFill>
              <a:srgbClr val="1A459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2" name="Google Shape;222;p37"/>
          <p:cNvPicPr preferRelativeResize="0"/>
          <p:nvPr/>
        </p:nvPicPr>
        <p:blipFill rotWithShape="1">
          <a:blip r:embed="rId2">
            <a:alphaModFix/>
          </a:blip>
          <a:srcRect b="0" l="0" r="53201" t="27953"/>
          <a:stretch/>
        </p:blipFill>
        <p:spPr>
          <a:xfrm>
            <a:off x="6802041" y="0"/>
            <a:ext cx="2338385" cy="131802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/>
          <p:nvPr/>
        </p:nvSpPr>
        <p:spPr>
          <a:xfrm>
            <a:off x="491728" y="217885"/>
            <a:ext cx="64200" cy="653700"/>
          </a:xfrm>
          <a:prstGeom prst="rect">
            <a:avLst/>
          </a:prstGeom>
          <a:solidFill>
            <a:srgbClr val="255ED3"/>
          </a:solidFill>
          <a:ln cap="flat" cmpd="sng" w="12700">
            <a:solidFill>
              <a:srgbClr val="1B44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255ED3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endParaRPr sz="1100"/>
          </a:p>
        </p:txBody>
      </p:sp>
      <p:sp>
        <p:nvSpPr>
          <p:cNvPr id="224" name="Google Shape;224;p37"/>
          <p:cNvSpPr txBox="1"/>
          <p:nvPr>
            <p:ph type="title"/>
          </p:nvPr>
        </p:nvSpPr>
        <p:spPr>
          <a:xfrm>
            <a:off x="616500" y="216425"/>
            <a:ext cx="799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5" name="Google Shape;225;p37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lose up of a logo&#10;&#10;Description automatically generated" id="226" name="Google Shape;22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1038" y="4722019"/>
            <a:ext cx="575073" cy="27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lose up of a logo&#10;&#10;Description automatically generated" id="229" name="Google Shape;229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1038" y="4722019"/>
            <a:ext cx="575073" cy="2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8"/>
          <p:cNvSpPr/>
          <p:nvPr/>
        </p:nvSpPr>
        <p:spPr>
          <a:xfrm>
            <a:off x="0" y="0"/>
            <a:ext cx="9144000" cy="994200"/>
          </a:xfrm>
          <a:prstGeom prst="rect">
            <a:avLst/>
          </a:prstGeom>
          <a:solidFill>
            <a:srgbClr val="1A4595"/>
          </a:solidFill>
          <a:ln cap="flat" cmpd="sng" w="12700">
            <a:solidFill>
              <a:srgbClr val="1A459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1" name="Google Shape;231;p38"/>
          <p:cNvPicPr preferRelativeResize="0"/>
          <p:nvPr/>
        </p:nvPicPr>
        <p:blipFill rotWithShape="1">
          <a:blip r:embed="rId3">
            <a:alphaModFix/>
          </a:blip>
          <a:srcRect b="0" l="0" r="53201" t="27953"/>
          <a:stretch/>
        </p:blipFill>
        <p:spPr>
          <a:xfrm>
            <a:off x="6802041" y="0"/>
            <a:ext cx="2338385" cy="131802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/>
          <p:nvPr/>
        </p:nvSpPr>
        <p:spPr>
          <a:xfrm>
            <a:off x="491728" y="217885"/>
            <a:ext cx="64200" cy="653700"/>
          </a:xfrm>
          <a:prstGeom prst="rect">
            <a:avLst/>
          </a:prstGeom>
          <a:solidFill>
            <a:srgbClr val="255ED3"/>
          </a:solidFill>
          <a:ln cap="flat" cmpd="sng" w="12700">
            <a:solidFill>
              <a:srgbClr val="1B44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255ED3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endParaRPr sz="1100"/>
          </a:p>
        </p:txBody>
      </p:sp>
      <p:sp>
        <p:nvSpPr>
          <p:cNvPr id="233" name="Google Shape;233;p38"/>
          <p:cNvSpPr txBox="1"/>
          <p:nvPr>
            <p:ph type="title"/>
          </p:nvPr>
        </p:nvSpPr>
        <p:spPr>
          <a:xfrm>
            <a:off x="616500" y="216425"/>
            <a:ext cx="799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alt">
  <p:cSld name="TITLE_ONLY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6" name="Google Shape;236;p39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lose up of a logo&#10;&#10;Description automatically generated" id="237" name="Google Shape;23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1038" y="4722019"/>
            <a:ext cx="575073" cy="27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type="title"/>
          </p:nvPr>
        </p:nvSpPr>
        <p:spPr>
          <a:xfrm>
            <a:off x="311700" y="555600"/>
            <a:ext cx="2567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0" name="Google Shape;240;p40"/>
          <p:cNvSpPr txBox="1"/>
          <p:nvPr>
            <p:ph idx="1" type="body"/>
          </p:nvPr>
        </p:nvSpPr>
        <p:spPr>
          <a:xfrm>
            <a:off x="311700" y="1389600"/>
            <a:ext cx="2567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1" name="Google Shape;241;p40"/>
          <p:cNvSpPr/>
          <p:nvPr/>
        </p:nvSpPr>
        <p:spPr>
          <a:xfrm>
            <a:off x="4105475" y="0"/>
            <a:ext cx="5038800" cy="5143500"/>
          </a:xfrm>
          <a:prstGeom prst="rect">
            <a:avLst/>
          </a:prstGeom>
          <a:solidFill>
            <a:srgbClr val="1A4595"/>
          </a:solidFill>
          <a:ln cap="flat" cmpd="sng" w="12700">
            <a:solidFill>
              <a:srgbClr val="1B44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 picture containing drawing&#10;&#10;Description automatically generated" id="242" name="Google Shape;24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847" y="4722019"/>
            <a:ext cx="576263" cy="27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0"/>
          <p:cNvPicPr preferRelativeResize="0"/>
          <p:nvPr/>
        </p:nvPicPr>
        <p:blipFill rotWithShape="1">
          <a:blip r:embed="rId3">
            <a:alphaModFix/>
          </a:blip>
          <a:srcRect b="-4766" l="9036" r="7449" t="0"/>
          <a:stretch/>
        </p:blipFill>
        <p:spPr>
          <a:xfrm rot="5400000">
            <a:off x="5944611" y="1127539"/>
            <a:ext cx="4172128" cy="19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Alt 2">
  <p:cSld name="ONE_COLUMN_TEXT_2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type="title"/>
          </p:nvPr>
        </p:nvSpPr>
        <p:spPr>
          <a:xfrm>
            <a:off x="311700" y="555600"/>
            <a:ext cx="2567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6" name="Google Shape;246;p41"/>
          <p:cNvSpPr txBox="1"/>
          <p:nvPr>
            <p:ph idx="1" type="body"/>
          </p:nvPr>
        </p:nvSpPr>
        <p:spPr>
          <a:xfrm>
            <a:off x="311700" y="1389600"/>
            <a:ext cx="2567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pic>
        <p:nvPicPr>
          <p:cNvPr id="247" name="Google Shape;247;p41"/>
          <p:cNvPicPr preferRelativeResize="0"/>
          <p:nvPr/>
        </p:nvPicPr>
        <p:blipFill rotWithShape="1">
          <a:blip r:embed="rId2">
            <a:alphaModFix/>
          </a:blip>
          <a:srcRect b="-4766" l="9036" r="7449" t="0"/>
          <a:stretch/>
        </p:blipFill>
        <p:spPr>
          <a:xfrm rot="5400000">
            <a:off x="5944611" y="1127539"/>
            <a:ext cx="4172128" cy="19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41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lose up of a logo&#10;&#10;Description automatically generated" id="249" name="Google Shape;2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1038" y="4722019"/>
            <a:ext cx="575073" cy="27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Dark">
  <p:cSld name="ONE_COLUMN_TEXT_1">
    <p:bg>
      <p:bgPr>
        <a:solidFill>
          <a:schemeClr val="dk2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>
            <p:ph type="title"/>
          </p:nvPr>
        </p:nvSpPr>
        <p:spPr>
          <a:xfrm>
            <a:off x="311700" y="555600"/>
            <a:ext cx="25674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2" name="Google Shape;252;p42"/>
          <p:cNvSpPr txBox="1"/>
          <p:nvPr>
            <p:ph idx="1" type="body"/>
          </p:nvPr>
        </p:nvSpPr>
        <p:spPr>
          <a:xfrm>
            <a:off x="311700" y="1389600"/>
            <a:ext cx="2567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A picture containing drawing&#10;&#10;Description automatically generated" id="253" name="Google Shape;25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847" y="4722019"/>
            <a:ext cx="576263" cy="27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 rotWithShape="1">
          <a:blip r:embed="rId3">
            <a:alphaModFix/>
          </a:blip>
          <a:srcRect b="-4766" l="9036" r="7449" t="0"/>
          <a:stretch/>
        </p:blipFill>
        <p:spPr>
          <a:xfrm rot="5400000">
            <a:off x="5944611" y="1127539"/>
            <a:ext cx="4172128" cy="19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7" name="Google Shape;257;p43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lose up of a logo&#10;&#10;Description automatically generated" id="258" name="Google Shape;25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1038" y="4722019"/>
            <a:ext cx="575073" cy="27384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3"/>
          <p:cNvSpPr txBox="1"/>
          <p:nvPr>
            <p:ph idx="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3" name="Google Shape;263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4" name="Google Shape;264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5" name="Google Shape;265;p44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lose up of a logo&#10;&#10;Description automatically generated" id="266" name="Google Shape;26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1038" y="4722019"/>
            <a:ext cx="575073" cy="27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lt">
  <p:cSld name="SECTION_TITLE_AND_DESCRIPTION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0" name="Google Shape;270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1" name="Google Shape;271;p4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2" name="Google Shape;272;p45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273" name="Google Shape;27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847" y="4722019"/>
            <a:ext cx="576263" cy="27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76" name="Google Shape;276;p46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close up of a logo&#10;&#10;Description automatically generated" id="277" name="Google Shape;27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1038" y="4722019"/>
            <a:ext cx="575073" cy="27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BIG_NUMBER">
    <p:bg>
      <p:bgPr>
        <a:solidFill>
          <a:schemeClr val="dk2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7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picture containing drawing&#10;&#10;Description automatically generated" id="280" name="Google Shape;28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9847" y="4722019"/>
            <a:ext cx="576263" cy="27384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7"/>
          <p:cNvSpPr txBox="1"/>
          <p:nvPr>
            <p:ph type="title"/>
          </p:nvPr>
        </p:nvSpPr>
        <p:spPr>
          <a:xfrm>
            <a:off x="490250" y="527350"/>
            <a:ext cx="8040600" cy="4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82" name="Google Shape;282;p47"/>
          <p:cNvPicPr preferRelativeResize="0"/>
          <p:nvPr/>
        </p:nvPicPr>
        <p:blipFill rotWithShape="1">
          <a:blip r:embed="rId3">
            <a:alphaModFix/>
          </a:blip>
          <a:srcRect b="39489" l="9033" r="0" t="0"/>
          <a:stretch/>
        </p:blipFill>
        <p:spPr>
          <a:xfrm rot="5400000">
            <a:off x="-1718665" y="1718666"/>
            <a:ext cx="4544613" cy="110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Alt">
  <p:cSld name="BIG_NUMBER_1"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>
            <p:ph idx="12" type="sldNum"/>
          </p:nvPr>
        </p:nvSpPr>
        <p:spPr>
          <a:xfrm>
            <a:off x="7710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48"/>
          <p:cNvSpPr txBox="1"/>
          <p:nvPr>
            <p:ph type="title"/>
          </p:nvPr>
        </p:nvSpPr>
        <p:spPr>
          <a:xfrm>
            <a:off x="490250" y="527350"/>
            <a:ext cx="8040600" cy="41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286" name="Google Shape;286;p48"/>
          <p:cNvPicPr preferRelativeResize="0"/>
          <p:nvPr/>
        </p:nvPicPr>
        <p:blipFill rotWithShape="1">
          <a:blip r:embed="rId2">
            <a:alphaModFix/>
          </a:blip>
          <a:srcRect b="39489" l="9033" r="0" t="0"/>
          <a:stretch/>
        </p:blipFill>
        <p:spPr>
          <a:xfrm rot="5400000">
            <a:off x="-1718665" y="1718666"/>
            <a:ext cx="4544613" cy="1107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287" name="Google Shape;28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01038" y="4722019"/>
            <a:ext cx="575073" cy="27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1" name="Google Shape;41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" name="Google Shape;62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7" name="Google Shape;77;p1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03845"/>
              </a:buClr>
              <a:buSzPts val="2800"/>
              <a:buFont typeface="Lato"/>
              <a:buNone/>
              <a:defRPr b="1" sz="2800"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845"/>
              </a:buClr>
              <a:buSzPts val="1800"/>
              <a:buFont typeface="Lato"/>
              <a:buChar char="●"/>
              <a:defRPr sz="1800"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845"/>
              </a:buClr>
              <a:buSzPts val="1400"/>
              <a:buFont typeface="Lato"/>
              <a:buChar char="○"/>
              <a:defRPr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845"/>
              </a:buClr>
              <a:buSzPts val="1400"/>
              <a:buFont typeface="Lato"/>
              <a:buChar char="■"/>
              <a:defRPr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845"/>
              </a:buClr>
              <a:buSzPts val="1400"/>
              <a:buFont typeface="Lato"/>
              <a:buChar char="●"/>
              <a:defRPr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845"/>
              </a:buClr>
              <a:buSzPts val="1400"/>
              <a:buFont typeface="Lato"/>
              <a:buChar char="○"/>
              <a:defRPr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845"/>
              </a:buClr>
              <a:buSzPts val="1400"/>
              <a:buFont typeface="Lato"/>
              <a:buChar char="■"/>
              <a:defRPr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845"/>
              </a:buClr>
              <a:buSzPts val="1400"/>
              <a:buFont typeface="Lato"/>
              <a:buChar char="●"/>
              <a:defRPr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03845"/>
              </a:buClr>
              <a:buSzPts val="1400"/>
              <a:buFont typeface="Lato"/>
              <a:buChar char="○"/>
              <a:defRPr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303845"/>
              </a:buClr>
              <a:buSzPts val="1400"/>
              <a:buFont typeface="Lato"/>
              <a:buChar char="■"/>
              <a:defRPr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19.jpg"/><Relationship Id="rId7" Type="http://schemas.openxmlformats.org/officeDocument/2006/relationships/image" Target="../media/image21.png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github.com/GridTools/gt4py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NOAA-GFDL/pace" TargetMode="External"/><Relationship Id="rId4" Type="http://schemas.openxmlformats.org/officeDocument/2006/relationships/hyperlink" Target="https://gmd.copernicus.org/articles/16/2719/2023/" TargetMode="External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hyperlink" Target="https://dl.acm.org/doi/abs/10.5555/3571885.3571982" TargetMode="External"/><Relationship Id="rId5" Type="http://schemas.openxmlformats.org/officeDocument/2006/relationships/hyperlink" Target="https://arxiv.org/pdf/2205.04148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Pace: A GPU-enabled implementation of FV3GFS Using GT4Py</a:t>
            </a:r>
            <a:endParaRPr/>
          </a:p>
        </p:txBody>
      </p:sp>
      <p:sp>
        <p:nvSpPr>
          <p:cNvPr id="295" name="Google Shape;295;p50"/>
          <p:cNvSpPr txBox="1"/>
          <p:nvPr>
            <p:ph idx="1" type="body"/>
          </p:nvPr>
        </p:nvSpPr>
        <p:spPr>
          <a:xfrm>
            <a:off x="729450" y="20899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Oliver Elbert</a:t>
            </a:r>
            <a:r>
              <a:rPr lang="en"/>
              <a:t>, NOAA GFDL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Johann Dahm, Eddie Davis, Florian Deconinck, Rhea George, Jeremy McGibbon, Tobias Wicky, Elynn Wu, Christopher Kung, Tal Ben-Nun, Lucas Harris, Linus Groner, and Oliver Fuhrer</a:t>
            </a:r>
            <a:endParaRPr/>
          </a:p>
        </p:txBody>
      </p:sp>
      <p:pic>
        <p:nvPicPr>
          <p:cNvPr id="296" name="Google Shape;296;p50"/>
          <p:cNvPicPr preferRelativeResize="0"/>
          <p:nvPr/>
        </p:nvPicPr>
        <p:blipFill rotWithShape="1">
          <a:blip r:embed="rId3">
            <a:alphaModFix/>
          </a:blip>
          <a:srcRect b="9982" l="0" r="5767" t="0"/>
          <a:stretch/>
        </p:blipFill>
        <p:spPr>
          <a:xfrm>
            <a:off x="3857050" y="3891275"/>
            <a:ext cx="1429925" cy="13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1887" y="4184775"/>
            <a:ext cx="1053075" cy="10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9"/>
          <p:cNvSpPr txBox="1"/>
          <p:nvPr>
            <p:ph type="title"/>
          </p:nvPr>
        </p:nvSpPr>
        <p:spPr>
          <a:xfrm>
            <a:off x="2613750" y="709450"/>
            <a:ext cx="3916500" cy="11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75" name="Google Shape;375;p59"/>
          <p:cNvSpPr txBox="1"/>
          <p:nvPr>
            <p:ph idx="1" type="subTitle"/>
          </p:nvPr>
        </p:nvSpPr>
        <p:spPr>
          <a:xfrm>
            <a:off x="948100" y="1307150"/>
            <a:ext cx="21951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/>
              <a:t>Former AI2 DSL Team</a:t>
            </a:r>
            <a:endParaRPr b="1" sz="1600"/>
          </a:p>
        </p:txBody>
      </p:sp>
      <p:sp>
        <p:nvSpPr>
          <p:cNvPr id="376" name="Google Shape;376;p59"/>
          <p:cNvSpPr txBox="1"/>
          <p:nvPr>
            <p:ph idx="1" type="subTitle"/>
          </p:nvPr>
        </p:nvSpPr>
        <p:spPr>
          <a:xfrm>
            <a:off x="6364600" y="1307150"/>
            <a:ext cx="1572300" cy="5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/>
              <a:t>Collaborators</a:t>
            </a:r>
            <a:endParaRPr b="1" sz="1600"/>
          </a:p>
        </p:txBody>
      </p:sp>
      <p:pic>
        <p:nvPicPr>
          <p:cNvPr descr="Graphical user interface, text, application&#10;&#10;Description automatically generated" id="377" name="Google Shape;37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150" y="1820450"/>
            <a:ext cx="3150957" cy="308412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9"/>
          <p:cNvSpPr txBox="1"/>
          <p:nvPr/>
        </p:nvSpPr>
        <p:spPr>
          <a:xfrm>
            <a:off x="556384" y="2471749"/>
            <a:ext cx="825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32039"/>
                </a:solidFill>
                <a:latin typeface="Lato"/>
                <a:ea typeface="Lato"/>
                <a:cs typeface="Lato"/>
                <a:sym typeface="Lato"/>
              </a:rPr>
              <a:t>Oliver Elbert</a:t>
            </a:r>
            <a:r>
              <a:rPr lang="en" sz="800">
                <a:latin typeface="Lato"/>
                <a:ea typeface="Lato"/>
                <a:cs typeface="Lato"/>
                <a:sym typeface="Lato"/>
              </a:rPr>
              <a:t> 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59"/>
          <p:cNvSpPr txBox="1"/>
          <p:nvPr/>
        </p:nvSpPr>
        <p:spPr>
          <a:xfrm>
            <a:off x="1699030" y="2477741"/>
            <a:ext cx="72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32039"/>
                </a:solidFill>
                <a:latin typeface="Lato"/>
                <a:ea typeface="Lato"/>
                <a:cs typeface="Lato"/>
                <a:sym typeface="Lato"/>
              </a:rPr>
              <a:t>Oli Fuhrer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0" name="Google Shape;380;p59"/>
          <p:cNvSpPr txBox="1"/>
          <p:nvPr/>
        </p:nvSpPr>
        <p:spPr>
          <a:xfrm>
            <a:off x="2651352" y="2477761"/>
            <a:ext cx="89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32039"/>
                </a:solidFill>
                <a:latin typeface="Lato"/>
                <a:ea typeface="Lato"/>
                <a:cs typeface="Lato"/>
                <a:sym typeface="Lato"/>
              </a:rPr>
              <a:t>Johann Dahm</a:t>
            </a:r>
            <a:endParaRPr sz="800">
              <a:solidFill>
                <a:srgbClr val="0320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59"/>
          <p:cNvSpPr txBox="1"/>
          <p:nvPr/>
        </p:nvSpPr>
        <p:spPr>
          <a:xfrm>
            <a:off x="523161" y="3559007"/>
            <a:ext cx="89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32039"/>
                </a:solidFill>
                <a:latin typeface="Lato"/>
                <a:ea typeface="Lato"/>
                <a:cs typeface="Lato"/>
                <a:sym typeface="Lato"/>
              </a:rPr>
              <a:t>Tobias Wicky</a:t>
            </a:r>
            <a:endParaRPr sz="800">
              <a:solidFill>
                <a:srgbClr val="03203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2" name="Google Shape;382;p59"/>
          <p:cNvSpPr txBox="1"/>
          <p:nvPr/>
        </p:nvSpPr>
        <p:spPr>
          <a:xfrm>
            <a:off x="1614666" y="3559007"/>
            <a:ext cx="891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32039"/>
                </a:solidFill>
                <a:latin typeface="Lato"/>
                <a:ea typeface="Lato"/>
                <a:cs typeface="Lato"/>
                <a:sym typeface="Lato"/>
              </a:rPr>
              <a:t>Rhea George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3" name="Google Shape;383;p59"/>
          <p:cNvSpPr txBox="1"/>
          <p:nvPr/>
        </p:nvSpPr>
        <p:spPr>
          <a:xfrm>
            <a:off x="2696678" y="3549920"/>
            <a:ext cx="801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32039"/>
                </a:solidFill>
                <a:latin typeface="Lato"/>
                <a:ea typeface="Lato"/>
                <a:cs typeface="Lato"/>
                <a:sym typeface="Lato"/>
              </a:rPr>
              <a:t>Eddie Davis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4" name="Google Shape;384;p59"/>
          <p:cNvSpPr txBox="1"/>
          <p:nvPr/>
        </p:nvSpPr>
        <p:spPr>
          <a:xfrm>
            <a:off x="588164" y="4621505"/>
            <a:ext cx="709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32039"/>
                </a:solidFill>
                <a:latin typeface="Lato"/>
                <a:ea typeface="Lato"/>
                <a:cs typeface="Lato"/>
                <a:sym typeface="Lato"/>
              </a:rPr>
              <a:t>Jeremy McGibbon</a:t>
            </a:r>
            <a:endParaRPr sz="800">
              <a:solidFill>
                <a:srgbClr val="03203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5" name="Google Shape;385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0436" y="3972116"/>
            <a:ext cx="709587" cy="717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4839" y="3995312"/>
            <a:ext cx="672408" cy="67979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59"/>
          <p:cNvSpPr txBox="1"/>
          <p:nvPr/>
        </p:nvSpPr>
        <p:spPr>
          <a:xfrm>
            <a:off x="1709353" y="4664241"/>
            <a:ext cx="6726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32039"/>
                </a:solidFill>
                <a:latin typeface="Lato"/>
                <a:ea typeface="Lato"/>
                <a:cs typeface="Lato"/>
                <a:sym typeface="Lato"/>
              </a:rPr>
              <a:t>Elynn Wu</a:t>
            </a:r>
            <a:endParaRPr sz="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59"/>
          <p:cNvSpPr txBox="1"/>
          <p:nvPr/>
        </p:nvSpPr>
        <p:spPr>
          <a:xfrm>
            <a:off x="2761108" y="4622098"/>
            <a:ext cx="6726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32039"/>
                </a:solidFill>
                <a:latin typeface="Lato"/>
                <a:ea typeface="Lato"/>
                <a:cs typeface="Lato"/>
                <a:sym typeface="Lato"/>
              </a:rPr>
              <a:t>Florian Deconinck</a:t>
            </a:r>
            <a:endParaRPr sz="800">
              <a:solidFill>
                <a:srgbClr val="03203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picture containing drawing&#10;&#10;Description automatically generated" id="389" name="Google Shape;389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0668" y="1787725"/>
            <a:ext cx="2352970" cy="10298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&#10;&#10;Description automatically generated" id="390" name="Google Shape;390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22643" y="2945039"/>
            <a:ext cx="1234130" cy="1032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391" name="Google Shape;391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22586" y="4190469"/>
            <a:ext cx="2221426" cy="858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392" name="Google Shape;392;p5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85419" y="2862733"/>
            <a:ext cx="2063464" cy="102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69337" y="1632275"/>
            <a:ext cx="1340750" cy="13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24673" y="4350673"/>
            <a:ext cx="1630075" cy="5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0"/>
          <p:cNvSpPr txBox="1"/>
          <p:nvPr>
            <p:ph type="title"/>
          </p:nvPr>
        </p:nvSpPr>
        <p:spPr>
          <a:xfrm>
            <a:off x="727800" y="1474325"/>
            <a:ext cx="7688400" cy="8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This slide intentionally left blank</a:t>
            </a:r>
            <a:endParaRPr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1"/>
          <p:cNvSpPr/>
          <p:nvPr/>
        </p:nvSpPr>
        <p:spPr>
          <a:xfrm>
            <a:off x="0" y="0"/>
            <a:ext cx="9144000" cy="543900"/>
          </a:xfrm>
          <a:prstGeom prst="rect">
            <a:avLst/>
          </a:prstGeom>
          <a:solidFill>
            <a:srgbClr val="0A64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61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820">
                <a:solidFill>
                  <a:srgbClr val="FFFFFF"/>
                </a:solidFill>
              </a:rPr>
              <a:t>GPUs vs CPUs</a:t>
            </a:r>
            <a:endParaRPr b="1" sz="2820">
              <a:solidFill>
                <a:srgbClr val="FFFFFF"/>
              </a:solidFill>
            </a:endParaRPr>
          </a:p>
        </p:txBody>
      </p:sp>
      <p:pic>
        <p:nvPicPr>
          <p:cNvPr id="406" name="Google Shape;40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8156"/>
            <a:ext cx="9144000" cy="3423139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1"/>
          <p:cNvSpPr txBox="1"/>
          <p:nvPr/>
        </p:nvSpPr>
        <p:spPr>
          <a:xfrm>
            <a:off x="0" y="682350"/>
            <a:ext cx="409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007A"/>
                </a:solidFill>
              </a:rPr>
              <a:t>CPU:</a:t>
            </a:r>
            <a:endParaRPr b="1" sz="1800">
              <a:solidFill>
                <a:srgbClr val="07007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7007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007A"/>
                </a:solidFill>
              </a:rPr>
              <a:t>Complex instructions done in serial</a:t>
            </a:r>
            <a:endParaRPr b="1" sz="1800">
              <a:solidFill>
                <a:srgbClr val="07007A"/>
              </a:solidFill>
            </a:endParaRPr>
          </a:p>
        </p:txBody>
      </p:sp>
      <p:sp>
        <p:nvSpPr>
          <p:cNvPr id="408" name="Google Shape;408;p61"/>
          <p:cNvSpPr txBox="1"/>
          <p:nvPr/>
        </p:nvSpPr>
        <p:spPr>
          <a:xfrm>
            <a:off x="4839375" y="682350"/>
            <a:ext cx="409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007A"/>
                </a:solidFill>
              </a:rPr>
              <a:t>GPU:</a:t>
            </a:r>
            <a:endParaRPr b="1" sz="1800">
              <a:solidFill>
                <a:srgbClr val="07007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7007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007A"/>
                </a:solidFill>
              </a:rPr>
              <a:t>Simple instructions done in parallel</a:t>
            </a:r>
            <a:endParaRPr b="1" sz="1800">
              <a:solidFill>
                <a:srgbClr val="07007A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2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GT4Py Stencils</a:t>
            </a:r>
            <a:endParaRPr/>
          </a:p>
        </p:txBody>
      </p:sp>
      <p:sp>
        <p:nvSpPr>
          <p:cNvPr id="414" name="Google Shape;414;p62"/>
          <p:cNvSpPr txBox="1"/>
          <p:nvPr>
            <p:ph idx="1" type="body"/>
          </p:nvPr>
        </p:nvSpPr>
        <p:spPr>
          <a:xfrm>
            <a:off x="64825" y="661538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 of looping through x, y, z define a function that gets moved around the grid and applied to all the points you want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Pass 3D fields as arguments</a:t>
            </a:r>
            <a:endParaRPr/>
          </a:p>
        </p:txBody>
      </p:sp>
      <p:pic>
        <p:nvPicPr>
          <p:cNvPr id="415" name="Google Shape;41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25" y="2571750"/>
            <a:ext cx="3706701" cy="247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100" y="1070588"/>
            <a:ext cx="4572000" cy="3002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3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on Stencils</a:t>
            </a:r>
            <a:endParaRPr/>
          </a:p>
        </p:txBody>
      </p:sp>
      <p:sp>
        <p:nvSpPr>
          <p:cNvPr id="422" name="Google Shape;422;p63"/>
          <p:cNvSpPr txBox="1"/>
          <p:nvPr>
            <p:ph idx="1" type="body"/>
          </p:nvPr>
        </p:nvSpPr>
        <p:spPr>
          <a:xfrm>
            <a:off x="147300" y="846900"/>
            <a:ext cx="4424700" cy="42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Stencils run on all horizontal indices in parallel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set vertical order and boundaries within stencil through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computation</a:t>
            </a:r>
            <a:r>
              <a:rPr lang="en"/>
              <a:t> and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interval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FORWARD</a:t>
            </a:r>
            <a:r>
              <a:rPr lang="en"/>
              <a:t> to go from k=0 to kend, 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BACKWARD</a:t>
            </a:r>
            <a:r>
              <a:rPr lang="en"/>
              <a:t> to go in reverse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Interval slices like numpy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Use offsets instead of absolute indices i-1 instead of i=13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Can’t write with offsets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23" name="Google Shape;42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300" y="1402338"/>
            <a:ext cx="4267199" cy="3186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4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Code</a:t>
            </a:r>
            <a:endParaRPr/>
          </a:p>
        </p:txBody>
      </p:sp>
      <p:grpSp>
        <p:nvGrpSpPr>
          <p:cNvPr id="429" name="Google Shape;429;p64"/>
          <p:cNvGrpSpPr/>
          <p:nvPr/>
        </p:nvGrpSpPr>
        <p:grpSpPr>
          <a:xfrm>
            <a:off x="4572000" y="868649"/>
            <a:ext cx="4419579" cy="2556794"/>
            <a:chOff x="-2" y="440560"/>
            <a:chExt cx="6575776" cy="3609762"/>
          </a:xfrm>
        </p:grpSpPr>
        <p:grpSp>
          <p:nvGrpSpPr>
            <p:cNvPr id="430" name="Google Shape;430;p64"/>
            <p:cNvGrpSpPr/>
            <p:nvPr/>
          </p:nvGrpSpPr>
          <p:grpSpPr>
            <a:xfrm>
              <a:off x="-2" y="440560"/>
              <a:ext cx="6575776" cy="3609762"/>
              <a:chOff x="-1" y="0"/>
              <a:chExt cx="6575776" cy="3609762"/>
            </a:xfrm>
          </p:grpSpPr>
          <p:sp>
            <p:nvSpPr>
              <p:cNvPr id="431" name="Google Shape;431;p64"/>
              <p:cNvSpPr/>
              <p:nvPr/>
            </p:nvSpPr>
            <p:spPr>
              <a:xfrm>
                <a:off x="-1" y="0"/>
                <a:ext cx="6575742" cy="3609738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19137"/>
                    </a:lnTo>
                    <a:lnTo>
                      <a:pt x="2024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Franklin Gothic"/>
                  <a:ea typeface="Franklin Gothic"/>
                  <a:cs typeface="Franklin Gothic"/>
                  <a:sym typeface="Franklin Gothic"/>
                </a:endParaRPr>
              </a:p>
            </p:txBody>
          </p:sp>
          <p:sp>
            <p:nvSpPr>
              <p:cNvPr id="432" name="Google Shape;432;p64"/>
              <p:cNvSpPr/>
              <p:nvPr/>
            </p:nvSpPr>
            <p:spPr>
              <a:xfrm>
                <a:off x="6164133" y="3198120"/>
                <a:ext cx="411642" cy="411642"/>
              </a:xfrm>
              <a:custGeom>
                <a:rect b="b" l="l" r="r" t="t"/>
                <a:pathLst>
                  <a:path extrusionOk="0" h="21600" w="2160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Franklin Gothic"/>
                  <a:ea typeface="Franklin Gothic"/>
                  <a:cs typeface="Franklin Gothic"/>
                  <a:sym typeface="Franklin Gothic"/>
                </a:endParaRPr>
              </a:p>
            </p:txBody>
          </p:sp>
          <p:sp>
            <p:nvSpPr>
              <p:cNvPr id="433" name="Google Shape;433;p64"/>
              <p:cNvSpPr/>
              <p:nvPr/>
            </p:nvSpPr>
            <p:spPr>
              <a:xfrm>
                <a:off x="-1" y="0"/>
                <a:ext cx="6575742" cy="3609738"/>
              </a:xfrm>
              <a:custGeom>
                <a:rect b="b" l="l" r="r" t="t"/>
                <a:pathLst>
                  <a:path extrusionOk="0" h="21600" w="21600">
                    <a:moveTo>
                      <a:pt x="20248" y="21600"/>
                    </a:moveTo>
                    <a:lnTo>
                      <a:pt x="20518" y="19630"/>
                    </a:lnTo>
                    <a:lnTo>
                      <a:pt x="21600" y="19137"/>
                    </a:lnTo>
                    <a:lnTo>
                      <a:pt x="20248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9137"/>
                    </a:lnTo>
                  </a:path>
                </a:pathLst>
              </a:custGeom>
              <a:noFill/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Franklin Gothic"/>
                  <a:ea typeface="Franklin Gothic"/>
                  <a:cs typeface="Franklin Gothic"/>
                  <a:sym typeface="Franklin Gothic"/>
                </a:endParaRPr>
              </a:p>
            </p:txBody>
          </p:sp>
        </p:grpSp>
        <p:sp>
          <p:nvSpPr>
            <p:cNvPr id="434" name="Google Shape;434;p64"/>
            <p:cNvSpPr txBox="1"/>
            <p:nvPr/>
          </p:nvSpPr>
          <p:spPr>
            <a:xfrm>
              <a:off x="14653" y="446392"/>
              <a:ext cx="6333600" cy="35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@gtscript.function</a:t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def </a:t>
              </a:r>
              <a:r>
                <a:rPr lang="en" sz="700">
                  <a:solidFill>
                    <a:srgbClr val="00AD9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delx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(q, weight):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   return weight * (q[-1, 0, 0] – q)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@gtscript.function</a:t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def </a:t>
              </a:r>
              <a:r>
                <a:rPr lang="en" sz="700">
                  <a:solidFill>
                    <a:srgbClr val="00AD9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dely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(q, weight)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   return weight * (q[0, -1, 0] – q)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@gtscript.stencil(backend=‘numpy’)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def </a:t>
              </a:r>
              <a:r>
                <a:rPr lang="en" sz="700">
                  <a:solidFill>
                    <a:srgbClr val="FF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del2_cubed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(q:field, rarea:field, del6_v:field, del6_u:field, cd:float):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   </a:t>
              </a:r>
              <a:r>
                <a:rPr lang="en" sz="700">
                  <a:solidFill>
                    <a:srgbClr val="287416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with computation(PARALLEL), interval(...):</a:t>
              </a:r>
              <a:endParaRPr sz="700"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       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fx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= </a:t>
              </a:r>
              <a:r>
                <a:rPr lang="en" sz="700">
                  <a:solidFill>
                    <a:srgbClr val="00AD9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delx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(q, del6_v)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       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fy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= </a:t>
              </a:r>
              <a:r>
                <a:rPr lang="en" sz="700">
                  <a:solidFill>
                    <a:srgbClr val="00AD98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dely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(q, del6_u)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       q = q + cd * rarea * (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fx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- 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fx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[1, 0, 0] + 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fy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- 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fy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[0, 1, 0])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FF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del2_cubed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(q, del6_u, del6_v rarea, cd,</a:t>
              </a:r>
              <a:b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</a:b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          origin=</a:t>
              </a: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grid.compute_origin()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, domain=</a:t>
              </a: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grid.compute_domain()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435" name="Google Shape;435;p64"/>
          <p:cNvSpPr txBox="1"/>
          <p:nvPr/>
        </p:nvSpPr>
        <p:spPr>
          <a:xfrm>
            <a:off x="6328638" y="497975"/>
            <a:ext cx="90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rPr>
              <a:t>GT4Py</a:t>
            </a:r>
            <a:endParaRPr>
              <a:solidFill>
                <a:srgbClr val="30384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6" name="Google Shape;436;p64"/>
          <p:cNvGrpSpPr/>
          <p:nvPr/>
        </p:nvGrpSpPr>
        <p:grpSpPr>
          <a:xfrm>
            <a:off x="236225" y="857812"/>
            <a:ext cx="3543197" cy="3945231"/>
            <a:chOff x="-5" y="168061"/>
            <a:chExt cx="5028665" cy="5837867"/>
          </a:xfrm>
        </p:grpSpPr>
        <p:grpSp>
          <p:nvGrpSpPr>
            <p:cNvPr id="437" name="Google Shape;437;p64"/>
            <p:cNvGrpSpPr/>
            <p:nvPr/>
          </p:nvGrpSpPr>
          <p:grpSpPr>
            <a:xfrm>
              <a:off x="0" y="186548"/>
              <a:ext cx="5028660" cy="5819380"/>
              <a:chOff x="0" y="0"/>
              <a:chExt cx="5028660" cy="5819380"/>
            </a:xfrm>
          </p:grpSpPr>
          <p:sp>
            <p:nvSpPr>
              <p:cNvPr id="438" name="Google Shape;438;p64"/>
              <p:cNvSpPr/>
              <p:nvPr/>
            </p:nvSpPr>
            <p:spPr>
              <a:xfrm>
                <a:off x="0" y="0"/>
                <a:ext cx="5028642" cy="5819364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0120"/>
                    </a:lnTo>
                    <a:lnTo>
                      <a:pt x="1988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Franklin Gothic"/>
                  <a:ea typeface="Franklin Gothic"/>
                  <a:cs typeface="Franklin Gothic"/>
                  <a:sym typeface="Franklin Gothic"/>
                </a:endParaRPr>
              </a:p>
            </p:txBody>
          </p:sp>
          <p:sp>
            <p:nvSpPr>
              <p:cNvPr id="439" name="Google Shape;439;p64"/>
              <p:cNvSpPr/>
              <p:nvPr/>
            </p:nvSpPr>
            <p:spPr>
              <a:xfrm>
                <a:off x="4629924" y="5420644"/>
                <a:ext cx="398736" cy="398736"/>
              </a:xfrm>
              <a:custGeom>
                <a:rect b="b" l="l" r="r" t="t"/>
                <a:pathLst>
                  <a:path extrusionOk="0" h="21600" w="21600">
                    <a:moveTo>
                      <a:pt x="0" y="21600"/>
                    </a:moveTo>
                    <a:lnTo>
                      <a:pt x="4320" y="432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Franklin Gothic"/>
                  <a:ea typeface="Franklin Gothic"/>
                  <a:cs typeface="Franklin Gothic"/>
                  <a:sym typeface="Franklin Gothic"/>
                </a:endParaRPr>
              </a:p>
            </p:txBody>
          </p:sp>
          <p:sp>
            <p:nvSpPr>
              <p:cNvPr id="440" name="Google Shape;440;p64"/>
              <p:cNvSpPr/>
              <p:nvPr/>
            </p:nvSpPr>
            <p:spPr>
              <a:xfrm>
                <a:off x="0" y="0"/>
                <a:ext cx="5028642" cy="5819364"/>
              </a:xfrm>
              <a:custGeom>
                <a:rect b="b" l="l" r="r" t="t"/>
                <a:pathLst>
                  <a:path extrusionOk="0" h="21600" w="21600">
                    <a:moveTo>
                      <a:pt x="19887" y="21600"/>
                    </a:moveTo>
                    <a:lnTo>
                      <a:pt x="20230" y="20416"/>
                    </a:lnTo>
                    <a:lnTo>
                      <a:pt x="21600" y="20120"/>
                    </a:lnTo>
                    <a:lnTo>
                      <a:pt x="19887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0120"/>
                    </a:lnTo>
                  </a:path>
                </a:pathLst>
              </a:custGeom>
              <a:noFill/>
              <a:ln cap="flat" cmpd="sng" w="381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Franklin Gothic"/>
                  <a:ea typeface="Franklin Gothic"/>
                  <a:cs typeface="Franklin Gothic"/>
                  <a:sym typeface="Franklin Gothic"/>
                </a:endParaRPr>
              </a:p>
            </p:txBody>
          </p:sp>
        </p:grpSp>
        <p:sp>
          <p:nvSpPr>
            <p:cNvPr id="441" name="Google Shape;441;p64"/>
            <p:cNvSpPr txBox="1"/>
            <p:nvPr/>
          </p:nvSpPr>
          <p:spPr>
            <a:xfrm>
              <a:off x="-5" y="168061"/>
              <a:ext cx="4503900" cy="57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latin typeface="Roboto Mono"/>
                  <a:ea typeface="Roboto Mono"/>
                  <a:cs typeface="Roboto Mono"/>
                  <a:sym typeface="Roboto Mono"/>
                </a:rPr>
                <a:t>s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ubroutine </a:t>
              </a:r>
              <a:r>
                <a:rPr lang="en" sz="700">
                  <a:solidFill>
                    <a:srgbClr val="FF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del2_cubed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(q, cd, del6_v, del6_u, rarea, </a:t>
              </a:r>
              <a:r>
                <a:rPr lang="en" sz="700">
                  <a:solidFill>
                    <a:srgbClr val="297417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grid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real :: fx(is:ie+1, js,je), fy(is:ie, js:je+1)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287416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!$OMP parallel do default(none) shared(km, q,&amp; </a:t>
              </a:r>
              <a:endParaRPr sz="700"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287416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!$OMP is,ie,js,je, &amp; cd) &amp;</a:t>
              </a:r>
              <a:endParaRPr sz="700"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287416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!$OMP private(fx, fy)</a:t>
              </a:r>
              <a:endParaRPr sz="700">
                <a:solidFill>
                  <a:srgbClr val="287416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do k = 1, km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 do j = js, je 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  do i = is, ie + 1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    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fx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(i,j) = del6_v(i,j) * ( q(i-1,j,k) - q(i,j,k) 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  enddo</a:t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enddo</a:t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do j = js, je + 1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  do i = is, ie</a:t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    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fy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(i,j) = del6_u(i,j) * ( q(i,j-1,k) - q(i,j,k) 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  enddo</a:t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enddo</a:t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do j = js, je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  do i = is, ie</a:t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    q(i,j,k) = q(i,j,k) + cd * rarea(i,j) * ( 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        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fx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(i,j) - 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fx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(i+1,j) + 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fy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(i,j) - </a:t>
              </a:r>
              <a:r>
                <a:rPr lang="en" sz="700">
                  <a:solidFill>
                    <a:srgbClr val="7030A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fy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(i,j+1) )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  enddo</a:t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  enddo</a:t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B05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enddo</a:t>
              </a:r>
              <a:endParaRPr sz="7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...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end subroutine del2_cubed</a:t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  <a:p>
              <a:pPr indent="0" lvl="0" marL="0" marR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call </a:t>
              </a:r>
              <a:r>
                <a:rPr lang="en" sz="700">
                  <a:solidFill>
                    <a:srgbClr val="FF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del2_cubed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(q, cd, del6_v, del6_u, rarea, </a:t>
              </a:r>
              <a:r>
                <a:rPr lang="en" sz="700">
                  <a:solidFill>
                    <a:srgbClr val="297417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grid</a:t>
              </a:r>
              <a:r>
                <a:rPr lang="en" sz="700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)</a:t>
              </a:r>
              <a:endParaRPr sz="700"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442" name="Google Shape;442;p64"/>
          <p:cNvSpPr txBox="1"/>
          <p:nvPr/>
        </p:nvSpPr>
        <p:spPr>
          <a:xfrm>
            <a:off x="1520775" y="497963"/>
            <a:ext cx="974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03845"/>
                </a:solidFill>
                <a:latin typeface="Lato"/>
                <a:ea typeface="Lato"/>
                <a:cs typeface="Lato"/>
                <a:sym typeface="Lato"/>
              </a:rPr>
              <a:t>Fortran </a:t>
            </a:r>
            <a:endParaRPr>
              <a:solidFill>
                <a:srgbClr val="30384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3" name="Google Shape;443;p64"/>
          <p:cNvSpPr txBox="1"/>
          <p:nvPr/>
        </p:nvSpPr>
        <p:spPr>
          <a:xfrm>
            <a:off x="4572000" y="3464825"/>
            <a:ext cx="4842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244475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•"/>
            </a:pPr>
            <a:r>
              <a:rPr lang="en" sz="13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Horizontal </a:t>
            </a:r>
            <a:r>
              <a:rPr b="1" lang="en" sz="1350">
                <a:solidFill>
                  <a:srgbClr val="00B050"/>
                </a:solidFill>
                <a:latin typeface="Lato"/>
                <a:ea typeface="Lato"/>
                <a:cs typeface="Lato"/>
                <a:sym typeface="Lato"/>
              </a:rPr>
              <a:t>loops</a:t>
            </a:r>
            <a:r>
              <a:rPr lang="en" sz="1350">
                <a:solidFill>
                  <a:srgbClr val="A7A7A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3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removed, </a:t>
            </a:r>
            <a:r>
              <a:rPr b="1" lang="en" sz="1350">
                <a:solidFill>
                  <a:srgbClr val="287416"/>
                </a:solidFill>
                <a:latin typeface="Lato"/>
                <a:ea typeface="Lato"/>
                <a:cs typeface="Lato"/>
                <a:sym typeface="Lato"/>
              </a:rPr>
              <a:t>OMP</a:t>
            </a:r>
            <a:r>
              <a:rPr lang="en" sz="13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removed</a:t>
            </a:r>
            <a:endParaRPr sz="1350">
              <a:latin typeface="Lato"/>
              <a:ea typeface="Lato"/>
              <a:cs typeface="Lato"/>
              <a:sym typeface="Lato"/>
            </a:endParaRPr>
          </a:p>
          <a:p>
            <a:pPr indent="-244475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•"/>
            </a:pPr>
            <a:r>
              <a:rPr lang="en" sz="13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Index offsets instead of absolute indices</a:t>
            </a:r>
            <a:endParaRPr sz="1350">
              <a:latin typeface="Lato"/>
              <a:ea typeface="Lato"/>
              <a:cs typeface="Lato"/>
              <a:sym typeface="Lato"/>
            </a:endParaRPr>
          </a:p>
          <a:p>
            <a:pPr indent="-244475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•"/>
            </a:pPr>
            <a:r>
              <a:rPr lang="en" sz="13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 explicit storage statements for</a:t>
            </a:r>
            <a:r>
              <a:rPr lang="en" sz="1350">
                <a:solidFill>
                  <a:srgbClr val="A7A7A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350">
                <a:solidFill>
                  <a:srgbClr val="7030A0"/>
                </a:solidFill>
                <a:latin typeface="Lato"/>
                <a:ea typeface="Lato"/>
                <a:cs typeface="Lato"/>
                <a:sym typeface="Lato"/>
              </a:rPr>
              <a:t>temporary variables</a:t>
            </a:r>
            <a:endParaRPr b="1" sz="1350">
              <a:latin typeface="Lato"/>
              <a:ea typeface="Lato"/>
              <a:cs typeface="Lato"/>
              <a:sym typeface="Lato"/>
            </a:endParaRPr>
          </a:p>
          <a:p>
            <a:pPr indent="-244475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•"/>
            </a:pPr>
            <a:r>
              <a:rPr lang="en" sz="13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Overhead-free, reusable</a:t>
            </a:r>
            <a:r>
              <a:rPr lang="en" sz="1350">
                <a:solidFill>
                  <a:srgbClr val="A7A7A7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1350">
                <a:solidFill>
                  <a:srgbClr val="00AD98"/>
                </a:solidFill>
                <a:latin typeface="Lato"/>
                <a:ea typeface="Lato"/>
                <a:cs typeface="Lato"/>
                <a:sym typeface="Lato"/>
              </a:rPr>
              <a:t>functions</a:t>
            </a:r>
            <a:r>
              <a:rPr lang="en" sz="1350">
                <a:solidFill>
                  <a:srgbClr val="00AD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3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-- inlining</a:t>
            </a:r>
            <a:endParaRPr sz="135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244475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•"/>
            </a:pPr>
            <a:r>
              <a:rPr lang="en" sz="13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Less code</a:t>
            </a:r>
            <a:endParaRPr sz="1350">
              <a:latin typeface="Lato"/>
              <a:ea typeface="Lato"/>
              <a:cs typeface="Lato"/>
              <a:sym typeface="Lato"/>
            </a:endParaRPr>
          </a:p>
          <a:p>
            <a:pPr indent="-244475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•"/>
            </a:pPr>
            <a:r>
              <a:rPr lang="en" sz="13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 explicit parallelism or data storage layout</a:t>
            </a:r>
            <a:endParaRPr sz="1350">
              <a:latin typeface="Lato"/>
              <a:ea typeface="Lato"/>
              <a:cs typeface="Lato"/>
              <a:sym typeface="Lato"/>
            </a:endParaRPr>
          </a:p>
          <a:p>
            <a:pPr indent="-244475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Lato"/>
              <a:buChar char="•"/>
            </a:pPr>
            <a:r>
              <a:rPr lang="en" sz="135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Escaping into straight Python is possible</a:t>
            </a:r>
            <a:endParaRPr sz="135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3203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5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DaCe</a:t>
            </a:r>
            <a:endParaRPr/>
          </a:p>
        </p:txBody>
      </p:sp>
      <p:sp>
        <p:nvSpPr>
          <p:cNvPr id="449" name="Google Shape;449;p65"/>
          <p:cNvSpPr/>
          <p:nvPr/>
        </p:nvSpPr>
        <p:spPr>
          <a:xfrm>
            <a:off x="7079147" y="1109722"/>
            <a:ext cx="1679100" cy="3720000"/>
          </a:xfrm>
          <a:prstGeom prst="roundRect">
            <a:avLst>
              <a:gd fmla="val 7048" name="adj"/>
            </a:avLst>
          </a:prstGeom>
          <a:solidFill>
            <a:srgbClr val="C6C6BE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Generated Code</a:t>
            </a:r>
            <a:endParaRPr sz="1700"/>
          </a:p>
        </p:txBody>
      </p:sp>
      <p:sp>
        <p:nvSpPr>
          <p:cNvPr id="450" name="Google Shape;450;p65"/>
          <p:cNvSpPr/>
          <p:nvPr/>
        </p:nvSpPr>
        <p:spPr>
          <a:xfrm>
            <a:off x="115830" y="1111614"/>
            <a:ext cx="1428900" cy="3723000"/>
          </a:xfrm>
          <a:prstGeom prst="roundRect">
            <a:avLst>
              <a:gd fmla="val 7048" name="adj"/>
            </a:avLst>
          </a:prstGeom>
          <a:solidFill>
            <a:srgbClr val="C4E2F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Code</a:t>
            </a:r>
            <a:endParaRPr sz="1700"/>
          </a:p>
        </p:txBody>
      </p:sp>
      <p:sp>
        <p:nvSpPr>
          <p:cNvPr id="451" name="Google Shape;451;p65"/>
          <p:cNvSpPr txBox="1"/>
          <p:nvPr/>
        </p:nvSpPr>
        <p:spPr>
          <a:xfrm>
            <a:off x="8758751" y="5117276"/>
            <a:ext cx="269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5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5"/>
          <p:cNvSpPr/>
          <p:nvPr/>
        </p:nvSpPr>
        <p:spPr>
          <a:xfrm>
            <a:off x="1674107" y="1109722"/>
            <a:ext cx="5273400" cy="3720000"/>
          </a:xfrm>
          <a:prstGeom prst="roundRect">
            <a:avLst>
              <a:gd fmla="val 3293" name="adj"/>
            </a:avLst>
          </a:prstGeom>
          <a:solidFill>
            <a:srgbClr val="B7CE98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Compilation</a:t>
            </a:r>
            <a:r>
              <a:rPr b="0" i="0"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Toolchain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5"/>
          <p:cNvSpPr/>
          <p:nvPr/>
        </p:nvSpPr>
        <p:spPr>
          <a:xfrm>
            <a:off x="1794443" y="1764921"/>
            <a:ext cx="4951500" cy="2080800"/>
          </a:xfrm>
          <a:prstGeom prst="rect">
            <a:avLst/>
          </a:prstGeom>
          <a:solidFill>
            <a:srgbClr val="DEB1B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GT4Py Pipeline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65"/>
          <p:cNvSpPr/>
          <p:nvPr/>
        </p:nvSpPr>
        <p:spPr>
          <a:xfrm>
            <a:off x="3855412" y="2332254"/>
            <a:ext cx="12219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5"/>
          <p:cNvSpPr/>
          <p:nvPr/>
        </p:nvSpPr>
        <p:spPr>
          <a:xfrm>
            <a:off x="239251" y="2214802"/>
            <a:ext cx="9369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GT4Py Stencil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5"/>
          <p:cNvSpPr/>
          <p:nvPr/>
        </p:nvSpPr>
        <p:spPr>
          <a:xfrm>
            <a:off x="2209171" y="2355353"/>
            <a:ext cx="11097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</a:t>
            </a:r>
            <a:b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5"/>
          <p:cNvSpPr/>
          <p:nvPr/>
        </p:nvSpPr>
        <p:spPr>
          <a:xfrm>
            <a:off x="7329365" y="1818754"/>
            <a:ext cx="11097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NumPy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8" name="Google Shape;458;p65"/>
          <p:cNvCxnSpPr/>
          <p:nvPr/>
        </p:nvCxnSpPr>
        <p:spPr>
          <a:xfrm>
            <a:off x="1240841" y="2761997"/>
            <a:ext cx="968400" cy="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9" name="Google Shape;459;p65"/>
          <p:cNvCxnSpPr/>
          <p:nvPr/>
        </p:nvCxnSpPr>
        <p:spPr>
          <a:xfrm>
            <a:off x="3316450" y="2762009"/>
            <a:ext cx="5385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0" name="Google Shape;460;p65"/>
          <p:cNvCxnSpPr/>
          <p:nvPr/>
        </p:nvCxnSpPr>
        <p:spPr>
          <a:xfrm flipH="1" rot="10800000">
            <a:off x="5286930" y="2248370"/>
            <a:ext cx="2037000" cy="438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1" name="Google Shape;461;p65"/>
          <p:cNvSpPr/>
          <p:nvPr/>
        </p:nvSpPr>
        <p:spPr>
          <a:xfrm>
            <a:off x="3979872" y="2420029"/>
            <a:ext cx="12126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5"/>
          <p:cNvSpPr/>
          <p:nvPr/>
        </p:nvSpPr>
        <p:spPr>
          <a:xfrm>
            <a:off x="7319578" y="2858792"/>
            <a:ext cx="11097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C++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5"/>
          <p:cNvSpPr/>
          <p:nvPr/>
        </p:nvSpPr>
        <p:spPr>
          <a:xfrm>
            <a:off x="7464357" y="3249842"/>
            <a:ext cx="11097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CUDA</a:t>
            </a:r>
            <a:endParaRPr/>
          </a:p>
        </p:txBody>
      </p:sp>
      <p:cxnSp>
        <p:nvCxnSpPr>
          <p:cNvPr id="464" name="Google Shape;464;p65"/>
          <p:cNvCxnSpPr/>
          <p:nvPr/>
        </p:nvCxnSpPr>
        <p:spPr>
          <a:xfrm>
            <a:off x="5298332" y="2914462"/>
            <a:ext cx="2023800" cy="116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5" name="Google Shape;465;p65"/>
          <p:cNvSpPr/>
          <p:nvPr/>
        </p:nvSpPr>
        <p:spPr>
          <a:xfrm>
            <a:off x="371384" y="2366511"/>
            <a:ext cx="9369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65"/>
          <p:cNvSpPr/>
          <p:nvPr/>
        </p:nvSpPr>
        <p:spPr>
          <a:xfrm>
            <a:off x="503517" y="2508431"/>
            <a:ext cx="9369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GT4Py Stencils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65"/>
          <p:cNvSpPr/>
          <p:nvPr/>
        </p:nvSpPr>
        <p:spPr>
          <a:xfrm>
            <a:off x="4109225" y="2526284"/>
            <a:ext cx="1212600" cy="840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Per-target</a:t>
            </a:r>
            <a:b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Optimization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6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DaCe</a:t>
            </a:r>
            <a:endParaRPr/>
          </a:p>
        </p:txBody>
      </p:sp>
      <p:sp>
        <p:nvSpPr>
          <p:cNvPr id="473" name="Google Shape;473;p66"/>
          <p:cNvSpPr/>
          <p:nvPr/>
        </p:nvSpPr>
        <p:spPr>
          <a:xfrm>
            <a:off x="7079147" y="1109722"/>
            <a:ext cx="1679100" cy="3720000"/>
          </a:xfrm>
          <a:prstGeom prst="roundRect">
            <a:avLst>
              <a:gd fmla="val 7048" name="adj"/>
            </a:avLst>
          </a:prstGeom>
          <a:solidFill>
            <a:srgbClr val="C6C6BE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Generated Code</a:t>
            </a:r>
            <a:endParaRPr sz="1700"/>
          </a:p>
        </p:txBody>
      </p:sp>
      <p:sp>
        <p:nvSpPr>
          <p:cNvPr id="474" name="Google Shape;474;p66"/>
          <p:cNvSpPr/>
          <p:nvPr/>
        </p:nvSpPr>
        <p:spPr>
          <a:xfrm>
            <a:off x="115830" y="1111614"/>
            <a:ext cx="1428900" cy="3723000"/>
          </a:xfrm>
          <a:prstGeom prst="roundRect">
            <a:avLst>
              <a:gd fmla="val 7048" name="adj"/>
            </a:avLst>
          </a:prstGeom>
          <a:solidFill>
            <a:srgbClr val="C4E2F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Code</a:t>
            </a:r>
            <a:endParaRPr sz="1700"/>
          </a:p>
        </p:txBody>
      </p:sp>
      <p:sp>
        <p:nvSpPr>
          <p:cNvPr id="475" name="Google Shape;475;p66"/>
          <p:cNvSpPr txBox="1"/>
          <p:nvPr/>
        </p:nvSpPr>
        <p:spPr>
          <a:xfrm>
            <a:off x="8758751" y="5117276"/>
            <a:ext cx="269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5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66"/>
          <p:cNvSpPr/>
          <p:nvPr/>
        </p:nvSpPr>
        <p:spPr>
          <a:xfrm>
            <a:off x="1674107" y="1109722"/>
            <a:ext cx="5273400" cy="3720000"/>
          </a:xfrm>
          <a:prstGeom prst="roundRect">
            <a:avLst>
              <a:gd fmla="val 3293" name="adj"/>
            </a:avLst>
          </a:prstGeom>
          <a:solidFill>
            <a:srgbClr val="B7CE98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Compilation</a:t>
            </a:r>
            <a:r>
              <a:rPr b="0" i="0"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Toolchain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6"/>
          <p:cNvSpPr/>
          <p:nvPr/>
        </p:nvSpPr>
        <p:spPr>
          <a:xfrm>
            <a:off x="1794443" y="1764921"/>
            <a:ext cx="4951500" cy="2080800"/>
          </a:xfrm>
          <a:prstGeom prst="rect">
            <a:avLst/>
          </a:prstGeom>
          <a:solidFill>
            <a:srgbClr val="DEB1B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GT4Py Pipeline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6"/>
          <p:cNvSpPr/>
          <p:nvPr/>
        </p:nvSpPr>
        <p:spPr>
          <a:xfrm>
            <a:off x="3855412" y="2332254"/>
            <a:ext cx="12219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6"/>
          <p:cNvSpPr/>
          <p:nvPr/>
        </p:nvSpPr>
        <p:spPr>
          <a:xfrm>
            <a:off x="239251" y="2214802"/>
            <a:ext cx="9369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GT4Py Stencil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6"/>
          <p:cNvSpPr/>
          <p:nvPr/>
        </p:nvSpPr>
        <p:spPr>
          <a:xfrm>
            <a:off x="2209171" y="2355353"/>
            <a:ext cx="11097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</a:t>
            </a:r>
            <a:b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1" name="Google Shape;481;p66"/>
          <p:cNvCxnSpPr/>
          <p:nvPr/>
        </p:nvCxnSpPr>
        <p:spPr>
          <a:xfrm>
            <a:off x="1240841" y="2761997"/>
            <a:ext cx="968400" cy="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82" name="Google Shape;482;p66"/>
          <p:cNvCxnSpPr/>
          <p:nvPr/>
        </p:nvCxnSpPr>
        <p:spPr>
          <a:xfrm>
            <a:off x="3316450" y="2762009"/>
            <a:ext cx="5385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3" name="Google Shape;483;p66"/>
          <p:cNvSpPr/>
          <p:nvPr/>
        </p:nvSpPr>
        <p:spPr>
          <a:xfrm>
            <a:off x="3979872" y="2420029"/>
            <a:ext cx="12126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6"/>
          <p:cNvSpPr/>
          <p:nvPr/>
        </p:nvSpPr>
        <p:spPr>
          <a:xfrm>
            <a:off x="7319578" y="2858792"/>
            <a:ext cx="11097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C++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6"/>
          <p:cNvSpPr/>
          <p:nvPr/>
        </p:nvSpPr>
        <p:spPr>
          <a:xfrm>
            <a:off x="7464357" y="3249842"/>
            <a:ext cx="11097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CUDA</a:t>
            </a:r>
            <a:endParaRPr/>
          </a:p>
        </p:txBody>
      </p:sp>
      <p:sp>
        <p:nvSpPr>
          <p:cNvPr id="486" name="Google Shape;486;p66"/>
          <p:cNvSpPr/>
          <p:nvPr/>
        </p:nvSpPr>
        <p:spPr>
          <a:xfrm>
            <a:off x="371384" y="2366511"/>
            <a:ext cx="9369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66"/>
          <p:cNvSpPr/>
          <p:nvPr/>
        </p:nvSpPr>
        <p:spPr>
          <a:xfrm>
            <a:off x="503517" y="2508431"/>
            <a:ext cx="936900" cy="813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GT4Py Stencils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66"/>
          <p:cNvSpPr/>
          <p:nvPr/>
        </p:nvSpPr>
        <p:spPr>
          <a:xfrm>
            <a:off x="4109225" y="2526284"/>
            <a:ext cx="1212600" cy="8409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Per-target</a:t>
            </a:r>
            <a:b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Optimization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9" name="Google Shape;489;p66"/>
          <p:cNvCxnSpPr>
            <a:stCxn id="488" idx="2"/>
          </p:cNvCxnSpPr>
          <p:nvPr/>
        </p:nvCxnSpPr>
        <p:spPr>
          <a:xfrm>
            <a:off x="4715525" y="3367184"/>
            <a:ext cx="720600" cy="528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0" name="Google Shape;490;p66"/>
          <p:cNvCxnSpPr/>
          <p:nvPr/>
        </p:nvCxnSpPr>
        <p:spPr>
          <a:xfrm flipH="1" rot="10800000">
            <a:off x="6576351" y="3602941"/>
            <a:ext cx="741600" cy="242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1" name="Google Shape;491;p66"/>
          <p:cNvSpPr/>
          <p:nvPr/>
        </p:nvSpPr>
        <p:spPr>
          <a:xfrm>
            <a:off x="5448325" y="3745700"/>
            <a:ext cx="1143300" cy="837900"/>
          </a:xfrm>
          <a:prstGeom prst="rect">
            <a:avLst/>
          </a:prstGeom>
          <a:solidFill>
            <a:srgbClr val="DEB1B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2" name="Google Shape;492;p66"/>
          <p:cNvCxnSpPr/>
          <p:nvPr/>
        </p:nvCxnSpPr>
        <p:spPr>
          <a:xfrm flipH="1" rot="10800000">
            <a:off x="1539825" y="4324100"/>
            <a:ext cx="3907800" cy="28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93" name="Google Shape;493;p66"/>
          <p:cNvGrpSpPr/>
          <p:nvPr/>
        </p:nvGrpSpPr>
        <p:grpSpPr>
          <a:xfrm>
            <a:off x="5591722" y="3903050"/>
            <a:ext cx="2937823" cy="523200"/>
            <a:chOff x="7903531" y="4867274"/>
            <a:chExt cx="2937823" cy="523200"/>
          </a:xfrm>
        </p:grpSpPr>
        <p:pic>
          <p:nvPicPr>
            <p:cNvPr id="494" name="Google Shape;494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03531" y="4989490"/>
              <a:ext cx="281205" cy="3006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66"/>
            <p:cNvSpPr txBox="1"/>
            <p:nvPr/>
          </p:nvSpPr>
          <p:spPr>
            <a:xfrm>
              <a:off x="8098155" y="4867274"/>
              <a:ext cx="2743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aCe</a:t>
              </a:r>
              <a:endPara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7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DaCe</a:t>
            </a:r>
            <a:endParaRPr/>
          </a:p>
        </p:txBody>
      </p:sp>
      <p:sp>
        <p:nvSpPr>
          <p:cNvPr id="501" name="Google Shape;501;p67"/>
          <p:cNvSpPr txBox="1"/>
          <p:nvPr/>
        </p:nvSpPr>
        <p:spPr>
          <a:xfrm>
            <a:off x="5318851" y="3596651"/>
            <a:ext cx="2694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5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67"/>
          <p:cNvSpPr txBox="1"/>
          <p:nvPr/>
        </p:nvSpPr>
        <p:spPr>
          <a:xfrm>
            <a:off x="8511133" y="5096276"/>
            <a:ext cx="2409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5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3" name="Google Shape;50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274" y="1038565"/>
            <a:ext cx="3509379" cy="104111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7"/>
          <p:cNvSpPr/>
          <p:nvPr/>
        </p:nvSpPr>
        <p:spPr>
          <a:xfrm>
            <a:off x="694275" y="1834003"/>
            <a:ext cx="2854200" cy="31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dace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3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r>
              <a:rPr lang="en" sz="13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dace</a:t>
            </a:r>
            <a:r>
              <a:rPr lang="en" sz="13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.program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</a:t>
            </a:r>
            <a:r>
              <a:rPr lang="en" sz="13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somethingelse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   </a:t>
            </a:r>
            <a:r>
              <a:rPr lang="en" sz="13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</a:t>
            </a:r>
            <a:r>
              <a:rPr lang="en" sz="13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* </a:t>
            </a:r>
            <a:r>
              <a:rPr lang="en" sz="13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3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@</a:t>
            </a:r>
            <a:r>
              <a:rPr lang="en" sz="13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dace</a:t>
            </a:r>
            <a:r>
              <a:rPr lang="en" sz="13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.program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def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</a:t>
            </a:r>
            <a:r>
              <a:rPr lang="en" sz="13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example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 </a:t>
            </a:r>
            <a:r>
              <a:rPr lang="en" sz="13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dace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.float64[</a:t>
            </a:r>
            <a:r>
              <a:rPr lang="en" sz="13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 </a:t>
            </a:r>
            <a:r>
              <a:rPr lang="en" sz="13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20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   </a:t>
            </a:r>
            <a:r>
              <a:rPr lang="en" sz="1300">
                <a:solidFill>
                  <a:srgbClr val="0070C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= </a:t>
            </a:r>
            <a:r>
              <a:rPr lang="en" sz="13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somethingelse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   </a:t>
            </a:r>
            <a:r>
              <a:rPr lang="en" sz="1300">
                <a:solidFill>
                  <a:srgbClr val="0070C1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= </a:t>
            </a:r>
            <a:r>
              <a:rPr lang="en" sz="13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+ </a:t>
            </a:r>
            <a:r>
              <a:rPr lang="en" sz="13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   </a:t>
            </a:r>
            <a:r>
              <a:rPr lang="en" sz="1300">
                <a:solidFill>
                  <a:srgbClr val="0070C1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+= </a:t>
            </a:r>
            <a:r>
              <a:rPr lang="en" sz="1300">
                <a:solidFill>
                  <a:srgbClr val="0070C1"/>
                </a:solidFill>
                <a:latin typeface="Consolas"/>
                <a:ea typeface="Consolas"/>
                <a:cs typeface="Consolas"/>
                <a:sym typeface="Consolas"/>
              </a:rPr>
              <a:t>C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   </a:t>
            </a:r>
            <a:r>
              <a:rPr lang="en" sz="13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np.dot(</a:t>
            </a:r>
            <a:r>
              <a:rPr lang="en" sz="1300">
                <a:solidFill>
                  <a:srgbClr val="0070C1"/>
                </a:solidFill>
                <a:latin typeface="Consolas"/>
                <a:ea typeface="Consolas"/>
                <a:cs typeface="Consolas"/>
                <a:sym typeface="Consolas"/>
              </a:rPr>
              <a:t>B,</a:t>
            </a:r>
            <a: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</a:t>
            </a:r>
            <a:r>
              <a:rPr lang="en" sz="13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A)</a:t>
            </a:r>
            <a:endParaRPr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b="0" sz="13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5" name="Google Shape;505;p67"/>
          <p:cNvSpPr/>
          <p:nvPr/>
        </p:nvSpPr>
        <p:spPr>
          <a:xfrm>
            <a:off x="-1" y="4531006"/>
            <a:ext cx="1902600" cy="585300"/>
          </a:xfrm>
          <a:prstGeom prst="cloudCallout">
            <a:avLst>
              <a:gd fmla="val -24001" name="adj1"/>
              <a:gd fmla="val -18726" name="adj2"/>
            </a:avLst>
          </a:prstGeom>
          <a:solidFill>
            <a:srgbClr val="3643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imperative code</a:t>
            </a:r>
            <a:endParaRPr sz="1200"/>
          </a:p>
        </p:txBody>
      </p:sp>
      <p:pic>
        <p:nvPicPr>
          <p:cNvPr id="506" name="Google Shape;506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2201" y="898721"/>
            <a:ext cx="1015778" cy="41434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67"/>
          <p:cNvCxnSpPr/>
          <p:nvPr/>
        </p:nvCxnSpPr>
        <p:spPr>
          <a:xfrm flipH="1" rot="10800000">
            <a:off x="2297250" y="2064050"/>
            <a:ext cx="2272500" cy="704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67"/>
          <p:cNvCxnSpPr/>
          <p:nvPr/>
        </p:nvCxnSpPr>
        <p:spPr>
          <a:xfrm flipH="1" rot="10800000">
            <a:off x="1804050" y="3878300"/>
            <a:ext cx="2730300" cy="281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9" name="Google Shape;509;p67"/>
          <p:cNvCxnSpPr/>
          <p:nvPr/>
        </p:nvCxnSpPr>
        <p:spPr>
          <a:xfrm flipH="1" rot="10800000">
            <a:off x="2984225" y="2063950"/>
            <a:ext cx="1585800" cy="165570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0" name="Google Shape;510;p67"/>
          <p:cNvCxnSpPr/>
          <p:nvPr/>
        </p:nvCxnSpPr>
        <p:spPr>
          <a:xfrm flipH="1" rot="10800000">
            <a:off x="2085875" y="3296950"/>
            <a:ext cx="2536500" cy="669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11" name="Google Shape;51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7701" y="2894942"/>
            <a:ext cx="1911012" cy="22013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67"/>
          <p:cNvCxnSpPr/>
          <p:nvPr/>
        </p:nvCxnSpPr>
        <p:spPr>
          <a:xfrm flipH="1" rot="10800000">
            <a:off x="5217626" y="2941072"/>
            <a:ext cx="545700" cy="177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13" name="Google Shape;513;p67"/>
          <p:cNvCxnSpPr/>
          <p:nvPr/>
        </p:nvCxnSpPr>
        <p:spPr>
          <a:xfrm>
            <a:off x="5217626" y="4998079"/>
            <a:ext cx="549600" cy="24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514" name="Google Shape;514;p67"/>
          <p:cNvCxnSpPr/>
          <p:nvPr/>
        </p:nvCxnSpPr>
        <p:spPr>
          <a:xfrm>
            <a:off x="2878550" y="4400875"/>
            <a:ext cx="1884900" cy="340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15" name="Google Shape;515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21924" y="1154626"/>
            <a:ext cx="837801" cy="881136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7"/>
          <p:cNvSpPr txBox="1"/>
          <p:nvPr/>
        </p:nvSpPr>
        <p:spPr>
          <a:xfrm>
            <a:off x="6353080" y="1071526"/>
            <a:ext cx="1541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</a:t>
            </a:r>
            <a:endParaRPr/>
          </a:p>
        </p:txBody>
      </p:sp>
      <p:sp>
        <p:nvSpPr>
          <p:cNvPr id="517" name="Google Shape;517;p67"/>
          <p:cNvSpPr/>
          <p:nvPr/>
        </p:nvSpPr>
        <p:spPr>
          <a:xfrm>
            <a:off x="5618732" y="2195682"/>
            <a:ext cx="2198700" cy="585300"/>
          </a:xfrm>
          <a:prstGeom prst="cloudCallout">
            <a:avLst>
              <a:gd fmla="val -24001" name="adj1"/>
              <a:gd fmla="val -18726" name="adj2"/>
            </a:avLst>
          </a:prstGeom>
          <a:solidFill>
            <a:srgbClr val="36432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parametric dataflow representation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"/>
          <p:cNvSpPr txBox="1"/>
          <p:nvPr/>
        </p:nvSpPr>
        <p:spPr>
          <a:xfrm>
            <a:off x="616500" y="216425"/>
            <a:ext cx="7990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Running the Dycore</a:t>
            </a:r>
            <a:endParaRPr b="1" sz="3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23" name="Google Shape;523;p68"/>
          <p:cNvGrpSpPr/>
          <p:nvPr/>
        </p:nvGrpSpPr>
        <p:grpSpPr>
          <a:xfrm>
            <a:off x="5175088" y="82"/>
            <a:ext cx="3969232" cy="5143426"/>
            <a:chOff x="4840500" y="-425400"/>
            <a:chExt cx="3846901" cy="5275850"/>
          </a:xfrm>
        </p:grpSpPr>
        <p:pic>
          <p:nvPicPr>
            <p:cNvPr id="524" name="Google Shape;524;p6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40500" y="-425400"/>
              <a:ext cx="3846901" cy="3648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40500" y="3223195"/>
              <a:ext cx="3846900" cy="16272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6" name="Google Shape;526;p68"/>
          <p:cNvSpPr txBox="1"/>
          <p:nvPr>
            <p:ph idx="1" type="body"/>
          </p:nvPr>
        </p:nvSpPr>
        <p:spPr>
          <a:xfrm>
            <a:off x="381675" y="1144900"/>
            <a:ext cx="408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Python runfile.py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Import dynamical core, state setup modules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Load namelist from file, initialize grid, state, and dycore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Then simple loop over timesteps.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Full access to Python ecosystem for performance monitoring, postprocessing, etc.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 of HPC</a:t>
            </a:r>
            <a:endParaRPr/>
          </a:p>
        </p:txBody>
      </p:sp>
      <p:sp>
        <p:nvSpPr>
          <p:cNvPr id="303" name="Google Shape;303;p5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525" y="2089723"/>
            <a:ext cx="4154499" cy="2583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6" name="Google Shape;306;p51"/>
          <p:cNvGraphicFramePr/>
          <p:nvPr/>
        </p:nvGraphicFramePr>
        <p:xfrm>
          <a:off x="4470600" y="-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{8DD393C8-109F-48DF-91DE-2D064937D79C}</a:tableStyleId>
              </a:tblPr>
              <a:tblGrid>
                <a:gridCol w="430825"/>
                <a:gridCol w="861625"/>
                <a:gridCol w="721125"/>
                <a:gridCol w="636850"/>
                <a:gridCol w="796075"/>
                <a:gridCol w="1226900"/>
              </a:tblGrid>
              <a:tr h="800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#</a:t>
                      </a:r>
                      <a:endParaRPr b="1" sz="10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320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System</a:t>
                      </a:r>
                      <a:endParaRPr b="1" sz="10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320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Nodes</a:t>
                      </a:r>
                      <a:endParaRPr b="1" sz="10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320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Power [MW]</a:t>
                      </a:r>
                      <a:endParaRPr b="1" sz="10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320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Rmax</a:t>
                      </a:r>
                      <a:br>
                        <a:rPr b="1" lang="en" sz="10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</a:br>
                      <a:r>
                        <a:rPr b="1" lang="en" sz="10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[PFlop/s]</a:t>
                      </a:r>
                      <a:endParaRPr b="1" sz="10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320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FFF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Chip Technology</a:t>
                      </a:r>
                      <a:endParaRPr b="1" sz="1000">
                        <a:solidFill>
                          <a:srgbClr val="FFFFF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32038"/>
                    </a:solidFill>
                  </a:tcPr>
                </a:tc>
              </a:tr>
              <a:tr h="4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Frontier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9,472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21.1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1,102.0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 x AMD,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 x 250X</a:t>
                      </a:r>
                      <a:endParaRPr b="1" sz="10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</a:tr>
              <a:tr h="4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Fugaku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158,976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29.9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442.0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 x A64FX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</a:tr>
              <a:tr h="4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Lumi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2,650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*</a:t>
                      </a:r>
                      <a:endParaRPr b="1" sz="10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6.02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309.1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 x AMD,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 x 250X*</a:t>
                      </a:r>
                      <a:endParaRPr b="1" sz="10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</a:tr>
              <a:tr h="4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Leonardo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3,456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7.4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238.7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 x Xeon,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 x A100</a:t>
                      </a:r>
                      <a:endParaRPr b="1" sz="10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</a:tr>
              <a:tr h="4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Summit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4,608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10.1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148.6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 x Power9,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 x V100</a:t>
                      </a:r>
                      <a:endParaRPr b="1" sz="10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</a:tr>
              <a:tr h="429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Sierra</a:t>
                      </a:r>
                      <a:endParaRPr sz="1000"/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4,474</a:t>
                      </a:r>
                      <a:endParaRPr sz="1000"/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7.4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94.6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 x Power9,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 x V100</a:t>
                      </a:r>
                      <a:endParaRPr b="1" sz="10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</a:tr>
              <a:tr h="43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TaihuLight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40,960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15.4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93.0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FF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 x SW26010</a:t>
                      </a:r>
                      <a:endParaRPr b="1" sz="10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</a:tr>
              <a:tr h="431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8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Perlmutter</a:t>
                      </a:r>
                      <a:endParaRPr sz="1000"/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1,536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2.6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70.9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 x AMD,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 x A100</a:t>
                      </a:r>
                      <a:endParaRPr b="1" sz="10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</a:tr>
              <a:tr h="431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9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Selene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560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2.6</a:t>
                      </a:r>
                      <a:endParaRPr sz="1000"/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63.5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 x AMD,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8 x A100</a:t>
                      </a:r>
                      <a:endParaRPr b="1" sz="10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5F2"/>
                    </a:solidFill>
                  </a:tcPr>
                </a:tc>
              </a:tr>
              <a:tr h="431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10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Tianhe-2A</a:t>
                      </a:r>
                      <a:endParaRPr sz="1000"/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16,000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18.5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61.4</a:t>
                      </a:r>
                      <a:endParaRPr sz="1000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 x Xeon, </a:t>
                      </a:r>
                      <a:r>
                        <a:rPr b="1" lang="en" sz="1000">
                          <a:solidFill>
                            <a:srgbClr val="FF0000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 x Xeon Phi</a:t>
                      </a:r>
                      <a:endParaRPr b="1" sz="1000">
                        <a:solidFill>
                          <a:srgbClr val="FF0000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600" marB="45600" marR="91175" marL="91175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B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stencils live inside classes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Preserves temporary storages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Stencils compile at init-time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Simple organization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>
                <a:latin typeface="Courier New"/>
                <a:ea typeface="Courier New"/>
                <a:cs typeface="Courier New"/>
                <a:sym typeface="Courier New"/>
              </a:rPr>
              <a:t>__init__</a:t>
            </a:r>
            <a:r>
              <a:rPr lang="en"/>
              <a:t> creates an object of the class, handles stencil compilation, etc.</a:t>
            </a:r>
            <a:endParaRPr b="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0" lang="en">
                <a:latin typeface="Courier New"/>
                <a:ea typeface="Courier New"/>
                <a:cs typeface="Courier New"/>
                <a:sym typeface="Courier New"/>
              </a:rPr>
              <a:t>__call__</a:t>
            </a:r>
            <a:r>
              <a:rPr lang="en"/>
              <a:t> means objects are called like functions</a:t>
            </a:r>
            <a:endParaRPr/>
          </a:p>
        </p:txBody>
      </p:sp>
      <p:sp>
        <p:nvSpPr>
          <p:cNvPr id="532" name="Google Shape;532;p69"/>
          <p:cNvSpPr txBox="1"/>
          <p:nvPr>
            <p:ph type="title"/>
          </p:nvPr>
        </p:nvSpPr>
        <p:spPr>
          <a:xfrm>
            <a:off x="727650" y="617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Orientation</a:t>
            </a:r>
            <a:endParaRPr/>
          </a:p>
        </p:txBody>
      </p:sp>
      <p:pic>
        <p:nvPicPr>
          <p:cNvPr id="533" name="Google Shape;53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787" y="0"/>
            <a:ext cx="43802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Objects create objects inside their constructors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Ex: fvtp2d uses xppm </a:t>
            </a:r>
            <a:endParaRPr/>
          </a:p>
        </p:txBody>
      </p:sp>
      <p:sp>
        <p:nvSpPr>
          <p:cNvPr id="539" name="Google Shape;539;p70"/>
          <p:cNvSpPr txBox="1"/>
          <p:nvPr>
            <p:ph type="title"/>
          </p:nvPr>
        </p:nvSpPr>
        <p:spPr>
          <a:xfrm>
            <a:off x="727650" y="617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Orientation</a:t>
            </a:r>
            <a:endParaRPr/>
          </a:p>
        </p:txBody>
      </p:sp>
      <p:sp>
        <p:nvSpPr>
          <p:cNvPr id="540" name="Google Shape;540;p70"/>
          <p:cNvSpPr txBox="1"/>
          <p:nvPr/>
        </p:nvSpPr>
        <p:spPr>
          <a:xfrm>
            <a:off x="4463400" y="1441000"/>
            <a:ext cx="4680600" cy="1777800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x_piecewise_parabolic_inner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4EC9B0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XPiecewiseParabolic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endParaRPr sz="900">
              <a:solidFill>
                <a:srgbClr val="CCCCCC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stencil_factory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stencil_factory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900">
              <a:solidFill>
                <a:srgbClr val="CCCCCC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dxa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grid_data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.dxa,</a:t>
            </a:r>
            <a:endParaRPr sz="900">
              <a:solidFill>
                <a:srgbClr val="CCCCCC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grid_type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grid_type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900">
              <a:solidFill>
                <a:srgbClr val="CCCCCC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iord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ord_inner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900">
              <a:solidFill>
                <a:srgbClr val="CCCCCC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origin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idx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.origin_compute(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900">
                <a:solidFill>
                  <a:srgbClr val="B5CEA8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idx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.n_halo, </a:t>
            </a:r>
            <a:r>
              <a:rPr lang="en" sz="900">
                <a:solidFill>
                  <a:srgbClr val="B5CEA8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)),</a:t>
            </a:r>
            <a:endParaRPr sz="900">
              <a:solidFill>
                <a:srgbClr val="CCCCCC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domain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idx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.domain_compute(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900">
                <a:solidFill>
                  <a:srgbClr val="B5CEA8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900">
                <a:solidFill>
                  <a:srgbClr val="B5CEA8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B5CEA8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D4D4D4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idx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.n_halo, </a:t>
            </a:r>
            <a:r>
              <a:rPr lang="en" sz="900">
                <a:solidFill>
                  <a:srgbClr val="B5CEA8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)),</a:t>
            </a:r>
            <a:endParaRPr sz="900">
              <a:solidFill>
                <a:srgbClr val="CCCCCC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900">
              <a:solidFill>
                <a:srgbClr val="CCCCCC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1" name="Google Shape;541;p70"/>
          <p:cNvSpPr txBox="1"/>
          <p:nvPr/>
        </p:nvSpPr>
        <p:spPr>
          <a:xfrm>
            <a:off x="4463400" y="3902300"/>
            <a:ext cx="4680600" cy="323100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x_piecewise_parabolic_inner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q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crx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self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900">
                <a:solidFill>
                  <a:srgbClr val="9CDCFE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_q_x_advected_mean</a:t>
            </a:r>
            <a:r>
              <a:rPr lang="en" sz="900">
                <a:solidFill>
                  <a:srgbClr val="CCCCCC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900">
              <a:solidFill>
                <a:srgbClr val="CCCCCC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2" name="Google Shape;542;p70"/>
          <p:cNvSpPr txBox="1"/>
          <p:nvPr/>
        </p:nvSpPr>
        <p:spPr>
          <a:xfrm>
            <a:off x="5357400" y="979300"/>
            <a:ext cx="56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7007A"/>
                </a:solidFill>
              </a:rPr>
              <a:t>init:</a:t>
            </a:r>
            <a:endParaRPr/>
          </a:p>
        </p:txBody>
      </p:sp>
      <p:sp>
        <p:nvSpPr>
          <p:cNvPr id="543" name="Google Shape;543;p70"/>
          <p:cNvSpPr txBox="1"/>
          <p:nvPr/>
        </p:nvSpPr>
        <p:spPr>
          <a:xfrm>
            <a:off x="5357400" y="3440600"/>
            <a:ext cx="74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07007A"/>
                </a:solidFill>
              </a:rPr>
              <a:t>call: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1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Porting</a:t>
            </a:r>
            <a:endParaRPr/>
          </a:p>
        </p:txBody>
      </p:sp>
      <p:pic>
        <p:nvPicPr>
          <p:cNvPr id="549" name="Google Shape;54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386" y="796650"/>
            <a:ext cx="6275825" cy="41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2"/>
          <p:cNvSpPr txBox="1"/>
          <p:nvPr>
            <p:ph type="title"/>
          </p:nvPr>
        </p:nvSpPr>
        <p:spPr>
          <a:xfrm>
            <a:off x="0" y="-14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Porting</a:t>
            </a:r>
            <a:endParaRPr/>
          </a:p>
        </p:txBody>
      </p:sp>
      <p:sp>
        <p:nvSpPr>
          <p:cNvPr id="555" name="Google Shape;555;p72"/>
          <p:cNvSpPr txBox="1"/>
          <p:nvPr>
            <p:ph idx="1" type="body"/>
          </p:nvPr>
        </p:nvSpPr>
        <p:spPr>
          <a:xfrm>
            <a:off x="311700" y="4514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Suite of tests to make sure code matches Fortran as Pace builds up</a:t>
            </a:r>
            <a:endParaRPr/>
          </a:p>
        </p:txBody>
      </p:sp>
      <p:pic>
        <p:nvPicPr>
          <p:cNvPr id="556" name="Google Shape;55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3315"/>
            <a:ext cx="9144000" cy="3776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3"/>
          <p:cNvSpPr txBox="1"/>
          <p:nvPr>
            <p:ph idx="1" type="body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Handy tool from GridTools team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Extracts data from C++, Python, Fortran codes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Fortran: !$ser statements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Save data or execute code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Python preprocessor replaces !$ser with #ifdef SERIALIZE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Compile Fortran with -DSERIALIZE and run</a:t>
            </a:r>
            <a:endParaRPr/>
          </a:p>
        </p:txBody>
      </p:sp>
      <p:sp>
        <p:nvSpPr>
          <p:cNvPr id="562" name="Google Shape;562;p73"/>
          <p:cNvSpPr txBox="1"/>
          <p:nvPr>
            <p:ph type="title"/>
          </p:nvPr>
        </p:nvSpPr>
        <p:spPr>
          <a:xfrm>
            <a:off x="727650" y="6172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Serialbox</a:t>
            </a:r>
            <a:endParaRPr/>
          </a:p>
        </p:txBody>
      </p:sp>
      <p:pic>
        <p:nvPicPr>
          <p:cNvPr id="563" name="Google Shape;56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4175" y="-1"/>
            <a:ext cx="4189824" cy="15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5600" y="2009775"/>
            <a:ext cx="5378400" cy="93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3"/>
          <p:cNvSpPr txBox="1"/>
          <p:nvPr/>
        </p:nvSpPr>
        <p:spPr>
          <a:xfrm>
            <a:off x="4869900" y="3039075"/>
            <a:ext cx="4274100" cy="354000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A9955"/>
                </a:solidFill>
                <a:highlight>
                  <a:srgbClr val="1F1F1F"/>
                </a:highlight>
                <a:latin typeface="Courier New"/>
                <a:ea typeface="Courier New"/>
                <a:cs typeface="Courier New"/>
                <a:sym typeface="Courier New"/>
              </a:rPr>
              <a:t>!$ser verbatim bdt=dt_atmos/real(abs(p_split))</a:t>
            </a:r>
            <a:endParaRPr sz="1100">
              <a:solidFill>
                <a:srgbClr val="6A9955"/>
              </a:solidFill>
              <a:highlight>
                <a:srgbClr val="1F1F1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Approaches</a:t>
            </a:r>
            <a:endParaRPr/>
          </a:p>
        </p:txBody>
      </p:sp>
      <p:sp>
        <p:nvSpPr>
          <p:cNvPr id="312" name="Google Shape;312;p52"/>
          <p:cNvSpPr txBox="1"/>
          <p:nvPr>
            <p:ph idx="1" type="subTitle"/>
          </p:nvPr>
        </p:nvSpPr>
        <p:spPr>
          <a:xfrm>
            <a:off x="724950" y="2106175"/>
            <a:ext cx="3300900" cy="18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Rewrite model for hardware backend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Adapt code with compiler directives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Write model in a DSL</a:t>
            </a:r>
            <a:endParaRPr/>
          </a:p>
        </p:txBody>
      </p:sp>
      <p:sp>
        <p:nvSpPr>
          <p:cNvPr id="313" name="Google Shape;313;p52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762" y="166275"/>
            <a:ext cx="4489325" cy="481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GridTools for Python</a:t>
            </a:r>
            <a:endParaRPr/>
          </a:p>
        </p:txBody>
      </p:sp>
      <p:sp>
        <p:nvSpPr>
          <p:cNvPr id="320" name="Google Shape;320;p53"/>
          <p:cNvSpPr txBox="1"/>
          <p:nvPr>
            <p:ph idx="1" type="subTitle"/>
          </p:nvPr>
        </p:nvSpPr>
        <p:spPr>
          <a:xfrm>
            <a:off x="492300" y="1936675"/>
            <a:ext cx="3916500" cy="28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210"/>
              <a:t>Write model code in Python using GT4Py library</a:t>
            </a:r>
            <a:endParaRPr sz="121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210"/>
              <a:t>Have access to Python environment for infrastructure, development, testing, etc…</a:t>
            </a:r>
            <a:endParaRPr sz="121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210"/>
              <a:t>DSL compiler translates code to C++/CUDA and optimizes code for hardware target</a:t>
            </a:r>
            <a:endParaRPr sz="121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21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21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21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github.com/GridTools/gt4py</a:t>
            </a:r>
            <a:endParaRPr sz="121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210"/>
          </a:p>
        </p:txBody>
      </p:sp>
      <p:pic>
        <p:nvPicPr>
          <p:cNvPr id="321" name="Google Shape;32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8900" y="869875"/>
            <a:ext cx="3552825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3"/>
          <p:cNvSpPr txBox="1"/>
          <p:nvPr/>
        </p:nvSpPr>
        <p:spPr>
          <a:xfrm>
            <a:off x="5337200" y="1951025"/>
            <a:ext cx="3136200" cy="400200"/>
          </a:xfrm>
          <a:prstGeom prst="rect">
            <a:avLst/>
          </a:prstGeom>
          <a:solidFill>
            <a:srgbClr val="0077DE">
              <a:alpha val="498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User code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53"/>
          <p:cNvSpPr txBox="1"/>
          <p:nvPr/>
        </p:nvSpPr>
        <p:spPr>
          <a:xfrm>
            <a:off x="5337225" y="2527625"/>
            <a:ext cx="3136200" cy="400200"/>
          </a:xfrm>
          <a:prstGeom prst="rect">
            <a:avLst/>
          </a:prstGeom>
          <a:solidFill>
            <a:srgbClr val="0077DE">
              <a:alpha val="498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DSL Frontend (GT4Py)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53"/>
          <p:cNvSpPr txBox="1"/>
          <p:nvPr/>
        </p:nvSpPr>
        <p:spPr>
          <a:xfrm>
            <a:off x="5337225" y="3086288"/>
            <a:ext cx="1939200" cy="1046700"/>
          </a:xfrm>
          <a:prstGeom prst="rect">
            <a:avLst/>
          </a:prstGeom>
          <a:solidFill>
            <a:srgbClr val="0077DE">
              <a:alpha val="498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DSL Compiler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Checkers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Optimizers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Code Generators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53"/>
          <p:cNvSpPr txBox="1"/>
          <p:nvPr/>
        </p:nvSpPr>
        <p:spPr>
          <a:xfrm>
            <a:off x="7450675" y="3104225"/>
            <a:ext cx="1022700" cy="400200"/>
          </a:xfrm>
          <a:prstGeom prst="rect">
            <a:avLst/>
          </a:prstGeom>
          <a:solidFill>
            <a:srgbClr val="0077DE">
              <a:alpha val="498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Python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6" name="Google Shape;326;p53"/>
          <p:cNvSpPr txBox="1"/>
          <p:nvPr/>
        </p:nvSpPr>
        <p:spPr>
          <a:xfrm>
            <a:off x="5337225" y="4306625"/>
            <a:ext cx="916500" cy="615600"/>
          </a:xfrm>
          <a:prstGeom prst="rect">
            <a:avLst/>
          </a:prstGeom>
          <a:solidFill>
            <a:srgbClr val="0077DE">
              <a:alpha val="498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CPU Compiler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p53"/>
          <p:cNvSpPr txBox="1"/>
          <p:nvPr/>
        </p:nvSpPr>
        <p:spPr>
          <a:xfrm>
            <a:off x="6359850" y="4314200"/>
            <a:ext cx="916500" cy="615600"/>
          </a:xfrm>
          <a:prstGeom prst="rect">
            <a:avLst/>
          </a:prstGeom>
          <a:solidFill>
            <a:srgbClr val="0077DE">
              <a:alpha val="498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GPU Compiler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8" name="Google Shape;328;p53"/>
          <p:cNvCxnSpPr>
            <a:stCxn id="322" idx="2"/>
            <a:endCxn id="323" idx="0"/>
          </p:cNvCxnSpPr>
          <p:nvPr/>
        </p:nvCxnSpPr>
        <p:spPr>
          <a:xfrm>
            <a:off x="6905300" y="2351225"/>
            <a:ext cx="0" cy="176400"/>
          </a:xfrm>
          <a:prstGeom prst="straightConnector1">
            <a:avLst/>
          </a:prstGeom>
          <a:noFill/>
          <a:ln cap="flat" cmpd="sng" w="9525">
            <a:solidFill>
              <a:srgbClr val="1A45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9" name="Google Shape;329;p53"/>
          <p:cNvCxnSpPr/>
          <p:nvPr/>
        </p:nvCxnSpPr>
        <p:spPr>
          <a:xfrm>
            <a:off x="7962025" y="2921450"/>
            <a:ext cx="0" cy="176400"/>
          </a:xfrm>
          <a:prstGeom prst="straightConnector1">
            <a:avLst/>
          </a:prstGeom>
          <a:noFill/>
          <a:ln cap="flat" cmpd="sng" w="9525">
            <a:solidFill>
              <a:srgbClr val="1A45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0" name="Google Shape;330;p53"/>
          <p:cNvCxnSpPr/>
          <p:nvPr/>
        </p:nvCxnSpPr>
        <p:spPr>
          <a:xfrm>
            <a:off x="6306825" y="2921450"/>
            <a:ext cx="0" cy="176400"/>
          </a:xfrm>
          <a:prstGeom prst="straightConnector1">
            <a:avLst/>
          </a:prstGeom>
          <a:noFill/>
          <a:ln cap="flat" cmpd="sng" w="9525">
            <a:solidFill>
              <a:srgbClr val="1A45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1" name="Google Shape;331;p53"/>
          <p:cNvCxnSpPr/>
          <p:nvPr/>
        </p:nvCxnSpPr>
        <p:spPr>
          <a:xfrm>
            <a:off x="6818100" y="4135400"/>
            <a:ext cx="0" cy="176400"/>
          </a:xfrm>
          <a:prstGeom prst="straightConnector1">
            <a:avLst/>
          </a:prstGeom>
          <a:noFill/>
          <a:ln cap="flat" cmpd="sng" w="9525">
            <a:solidFill>
              <a:srgbClr val="1A459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2" name="Google Shape;332;p53"/>
          <p:cNvCxnSpPr/>
          <p:nvPr/>
        </p:nvCxnSpPr>
        <p:spPr>
          <a:xfrm>
            <a:off x="5795475" y="4135400"/>
            <a:ext cx="0" cy="176400"/>
          </a:xfrm>
          <a:prstGeom prst="straightConnector1">
            <a:avLst/>
          </a:prstGeom>
          <a:noFill/>
          <a:ln cap="flat" cmpd="sng" w="9525">
            <a:solidFill>
              <a:srgbClr val="1A459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4"/>
          <p:cNvSpPr txBox="1"/>
          <p:nvPr>
            <p:ph type="title"/>
          </p:nvPr>
        </p:nvSpPr>
        <p:spPr>
          <a:xfrm>
            <a:off x="492300" y="1014000"/>
            <a:ext cx="39165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The </a:t>
            </a: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Pace Model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8" name="Google Shape;338;p54"/>
          <p:cNvSpPr txBox="1"/>
          <p:nvPr>
            <p:ph idx="1" type="subTitle"/>
          </p:nvPr>
        </p:nvSpPr>
        <p:spPr>
          <a:xfrm>
            <a:off x="492300" y="1936675"/>
            <a:ext cx="4496100" cy="32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GT4Py port of FV3 + v2 of GFDL cloud microphysics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Rest of physics routines ported, not optimized or integrated yet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Contains infrastructure and utilities needed to run simulations, test code, profile performance…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https://github.com/NOAA-GFDL/pace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Dahm et al. 2023: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https://gmd.copernicus.org/articles/16/2719/2023/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210"/>
          </a:p>
        </p:txBody>
      </p:sp>
      <p:pic>
        <p:nvPicPr>
          <p:cNvPr id="339" name="Google Shape;339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5575" y="1365826"/>
            <a:ext cx="2842325" cy="327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Comparing to Fortran</a:t>
            </a:r>
            <a:endParaRPr/>
          </a:p>
        </p:txBody>
      </p:sp>
      <p:sp>
        <p:nvSpPr>
          <p:cNvPr id="345" name="Google Shape;345;p55"/>
          <p:cNvSpPr txBox="1"/>
          <p:nvPr>
            <p:ph idx="1" type="subTitle"/>
          </p:nvPr>
        </p:nvSpPr>
        <p:spPr>
          <a:xfrm>
            <a:off x="492300" y="1947725"/>
            <a:ext cx="4079700" cy="28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Moist baroclinic instability integrated for 9 days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Results match fairly well given arithmetic changes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Plotted: 850 mbar temperature</a:t>
            </a:r>
            <a:endParaRPr/>
          </a:p>
        </p:txBody>
      </p:sp>
      <p:pic>
        <p:nvPicPr>
          <p:cNvPr id="346" name="Google Shape;34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362850"/>
            <a:ext cx="4572000" cy="190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168" y="565375"/>
            <a:ext cx="3815658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0" y="1378563"/>
            <a:ext cx="4762500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6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</a:t>
            </a:r>
            <a:endParaRPr/>
          </a:p>
        </p:txBody>
      </p:sp>
      <p:sp>
        <p:nvSpPr>
          <p:cNvPr id="354" name="Google Shape;354;p56"/>
          <p:cNvSpPr txBox="1"/>
          <p:nvPr>
            <p:ph idx="1" type="subTitle"/>
          </p:nvPr>
        </p:nvSpPr>
        <p:spPr>
          <a:xfrm>
            <a:off x="492300" y="1947725"/>
            <a:ext cx="4079700" cy="28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~3.6x speedup over Fortran on P100 GPUs, ~8.6x on A100 GPUs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CPU performance </a:t>
            </a:r>
            <a:r>
              <a:rPr lang="en"/>
              <a:t>tuning coming soon, currently ~25% of Fortran speed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Ben-Nun et al. 2022: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https://dl.acm.org/doi/abs/10.5555/3571885.3571982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(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https://arxiv.org/pdf/2205.04148.pdf</a:t>
            </a:r>
            <a:r>
              <a:rPr lang="en" sz="1200"/>
              <a:t>)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Advantage of Python</a:t>
            </a:r>
            <a:endParaRPr/>
          </a:p>
        </p:txBody>
      </p:sp>
      <p:sp>
        <p:nvSpPr>
          <p:cNvPr id="360" name="Google Shape;360;p57"/>
          <p:cNvSpPr txBox="1"/>
          <p:nvPr>
            <p:ph idx="1" type="subTitle"/>
          </p:nvPr>
        </p:nvSpPr>
        <p:spPr>
          <a:xfrm>
            <a:off x="730000" y="2571750"/>
            <a:ext cx="3300900" cy="21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ecosystem available for model development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use Jupyter notebooks to run the model, or individual model components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Ex: run tracer advection for 10 steps and  plot the results</a:t>
            </a:r>
            <a:endParaRPr/>
          </a:p>
        </p:txBody>
      </p:sp>
      <p:sp>
        <p:nvSpPr>
          <p:cNvPr id="361" name="Google Shape;361;p5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47000"/>
            <a:ext cx="4641951" cy="2095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442075"/>
            <a:ext cx="4641951" cy="249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Ongoing Development</a:t>
            </a:r>
            <a:endParaRPr/>
          </a:p>
        </p:txBody>
      </p:sp>
      <p:sp>
        <p:nvSpPr>
          <p:cNvPr id="369" name="Google Shape;369;p58"/>
          <p:cNvSpPr txBox="1"/>
          <p:nvPr>
            <p:ph idx="1" type="body"/>
          </p:nvPr>
        </p:nvSpPr>
        <p:spPr>
          <a:xfrm>
            <a:off x="729450" y="2078875"/>
            <a:ext cx="7688700" cy="28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Latest GFDL Cloud Microphysics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Integrate and optimize more physics parameterizations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CPU performance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Additional Capabilities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600"/>
              <a:t>Put Pace to work!</a:t>
            </a:r>
            <a:endParaRPr b="1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OAA Color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I2 Dark Theme">
  <a:themeElements>
    <a:clrScheme name="Simple Light">
      <a:dk1>
        <a:srgbClr val="303845"/>
      </a:dk1>
      <a:lt1>
        <a:srgbClr val="FFFFFF"/>
      </a:lt1>
      <a:dk2>
        <a:srgbClr val="1A4595"/>
      </a:dk2>
      <a:lt2>
        <a:srgbClr val="E8ECF2"/>
      </a:lt2>
      <a:accent1>
        <a:srgbClr val="255ED3"/>
      </a:accent1>
      <a:accent2>
        <a:srgbClr val="00D5FF"/>
      </a:accent2>
      <a:accent3>
        <a:srgbClr val="8C96A3"/>
      </a:accent3>
      <a:accent4>
        <a:srgbClr val="8879DE"/>
      </a:accent4>
      <a:accent5>
        <a:srgbClr val="FFBB00"/>
      </a:accent5>
      <a:accent6>
        <a:srgbClr val="99EEFF"/>
      </a:accent6>
      <a:hlink>
        <a:srgbClr val="255ED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