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gqvCq/2VwLsHNiANyd6ZtFS38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c3f0abe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7c3f0abe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" name="Google Shape;67;p25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3" name="Google Shape;73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2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5" name="Google Shape;85;p2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6" name="Google Shape;86;p2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2" name="Google Shape;92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2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5" name="Google Shape;95;p2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2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1" name="Google Shape;101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9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1" name="Google Shape;121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">
  <p:cSld name="BLANK_1_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619" y="4753476"/>
            <a:ext cx="801675" cy="26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 txBox="1"/>
          <p:nvPr/>
        </p:nvSpPr>
        <p:spPr>
          <a:xfrm>
            <a:off x="8389583" y="4861331"/>
            <a:ext cx="4116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0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17152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1715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7c3f0abef_0_1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g237c3f0abef_0_129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40" name="Google Shape;140;g237c3f0abef_0_1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37c3f0abef_0_1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g237c3f0abef_0_12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3" name="Google Shape;143;g237c3f0abef_0_129"/>
          <p:cNvSpPr txBox="1"/>
          <p:nvPr>
            <p:ph idx="1" type="subTitle"/>
          </p:nvPr>
        </p:nvSpPr>
        <p:spPr>
          <a:xfrm>
            <a:off x="729628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g237c3f0abef_0_1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g237c3f0abef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237c3f0abef_0_138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48" name="Google Shape;148;g237c3f0abef_0_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37c3f0abef_0_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37c3f0abef_0_1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1" name="Google Shape;151;g237c3f0abef_0_1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g237c3f0abef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7c3f0abef_0_14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g237c3f0abef_0_145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56" name="Google Shape;156;g237c3f0abef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37c3f0abef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g237c3f0abef_0_1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9" name="Google Shape;159;g237c3f0abef_0_14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0" name="Google Shape;160;g237c3f0abef_0_1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g237c3f0abef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7c3f0abef_0_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64" name="Google Shape;164;g237c3f0abef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7c3f0abef_0_15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g237c3f0abef_0_157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68" name="Google Shape;168;g237c3f0abef_0_1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237c3f0abef_0_1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g237c3f0abef_0_15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71" name="Google Shape;171;g237c3f0abef_0_15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2" name="Google Shape;172;g237c3f0abef_0_15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g237c3f0abef_0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7c3f0abef_0_16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g237c3f0abef_0_166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77" name="Google Shape;177;g237c3f0abef_0_1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37c3f0abef_0_1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g237c3f0abef_0_16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80" name="Google Shape;180;g237c3f0abef_0_166"/>
          <p:cNvSpPr txBox="1"/>
          <p:nvPr>
            <p:ph idx="1" type="body"/>
          </p:nvPr>
        </p:nvSpPr>
        <p:spPr>
          <a:xfrm>
            <a:off x="729326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g237c3f0abef_0_166"/>
          <p:cNvSpPr txBox="1"/>
          <p:nvPr>
            <p:ph idx="2" type="body"/>
          </p:nvPr>
        </p:nvSpPr>
        <p:spPr>
          <a:xfrm>
            <a:off x="4643603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g237c3f0abef_0_16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g237c3f0abe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7c3f0abef_0_17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g237c3f0abef_0_176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187" name="Google Shape;187;g237c3f0abef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37c3f0abef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g237c3f0abef_0_17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90" name="Google Shape;190;g237c3f0abef_0_17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g237c3f0abef_0_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c3f0abef_0_184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g237c3f0abef_0_184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5" name="Google Shape;195;g237c3f0abef_0_184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g237c3f0abef_0_18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237c3f0abef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7c3f0abef_0_19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g237c3f0abef_0_190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201" name="Google Shape;201;g237c3f0abef_0_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37c3f0abef_0_19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g237c3f0abef_0_19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04" name="Google Shape;204;g237c3f0abef_0_19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5" name="Google Shape;205;g237c3f0abef_0_19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g237c3f0abef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37c3f0abef_0_199"/>
          <p:cNvGrpSpPr/>
          <p:nvPr/>
        </p:nvGrpSpPr>
        <p:grpSpPr>
          <a:xfrm>
            <a:off x="830391" y="4169164"/>
            <a:ext cx="745763" cy="45826"/>
            <a:chOff x="4580561" y="2589004"/>
            <a:chExt cx="1064464" cy="25200"/>
          </a:xfrm>
        </p:grpSpPr>
        <p:sp>
          <p:nvSpPr>
            <p:cNvPr id="209" name="Google Shape;209;g237c3f0abef_0_1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37c3f0abef_0_19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g237c3f0abef_0_19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g237c3f0abef_0_19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g237c3f0abef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g237c3f0abef_0_206"/>
          <p:cNvGrpSpPr/>
          <p:nvPr/>
        </p:nvGrpSpPr>
        <p:grpSpPr>
          <a:xfrm>
            <a:off x="830391" y="4169164"/>
            <a:ext cx="745763" cy="45826"/>
            <a:chOff x="4580561" y="2589004"/>
            <a:chExt cx="1064464" cy="25200"/>
          </a:xfrm>
        </p:grpSpPr>
        <p:sp>
          <p:nvSpPr>
            <p:cNvPr id="216" name="Google Shape;216;g237c3f0abef_0_20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37c3f0abef_0_20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37c3f0abef_0_206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g237c3f0abef_0_20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g237c3f0abe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7c3f0abef_0_2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237c3f0abef_0_213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224" name="Google Shape;224;g237c3f0abef_0_2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37c3f0abef_0_2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g237c3f0abef_0_2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7" name="Google Shape;227;g237c3f0abef_0_2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8" name="Google Shape;228;g237c3f0abef_0_2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9" name="Google Shape;229;g237c3f0abef_0_2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g237c3f0abef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7c3f0abef_0_2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g237c3f0abef_0_223"/>
          <p:cNvGrpSpPr/>
          <p:nvPr/>
        </p:nvGrpSpPr>
        <p:grpSpPr>
          <a:xfrm>
            <a:off x="830391" y="1191289"/>
            <a:ext cx="745763" cy="45826"/>
            <a:chOff x="4580561" y="2589004"/>
            <a:chExt cx="1064464" cy="25200"/>
          </a:xfrm>
        </p:grpSpPr>
        <p:sp>
          <p:nvSpPr>
            <p:cNvPr id="234" name="Google Shape;234;g237c3f0abef_0_2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37c3f0abef_0_2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g237c3f0abef_0_22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7" name="Google Shape;237;g237c3f0abef_0_22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8" name="Google Shape;238;g237c3f0abef_0_22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g237c3f0abef_0_2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g237c3f0abef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7c3f0abef_0_23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43" name="Google Shape;243;g237c3f0abef_0_2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4" name="Google Shape;244;g237c3f0abef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7c3f0abef_0_2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g237c3f0abef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>
  <p:cSld name="BLANK_1_2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Background ">
  <p:cSld name="TITLE_4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200" y="168200"/>
            <a:ext cx="1006500" cy="1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"/>
          <p:cNvSpPr txBox="1"/>
          <p:nvPr>
            <p:ph idx="1" type="subTitle"/>
          </p:nvPr>
        </p:nvSpPr>
        <p:spPr>
          <a:xfrm>
            <a:off x="379025" y="968900"/>
            <a:ext cx="83859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type="title"/>
          </p:nvPr>
        </p:nvSpPr>
        <p:spPr>
          <a:xfrm>
            <a:off x="379025" y="542575"/>
            <a:ext cx="8385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379025" y="1286300"/>
            <a:ext cx="49932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 1">
  <p:cSld name="BLANK_1_4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y 2">
  <p:cSld name="BLANK_1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37c3f0abef_0_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37c3f0abef_0_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5" name="Google Shape;135;g237c3f0abef_0_124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6" name="Google Shape;136;g237c3f0abef_0_1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7c3f0abef_0_120"/>
          <p:cNvSpPr txBox="1"/>
          <p:nvPr>
            <p:ph type="ctrTitle"/>
          </p:nvPr>
        </p:nvSpPr>
        <p:spPr>
          <a:xfrm>
            <a:off x="628650" y="618019"/>
            <a:ext cx="8250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"/>
              <a:t>Tuesday, July 25th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5000"/>
              <a:buNone/>
            </a:pPr>
            <a:br>
              <a:rPr lang="en" sz="2000"/>
            </a:br>
            <a:r>
              <a:rPr lang="en" sz="2000"/>
              <a:t>1PM Community Discussion: Insights from Industry and Academia</a:t>
            </a:r>
            <a:br>
              <a:rPr lang="en" sz="2000"/>
            </a:br>
            <a:br>
              <a:rPr lang="en" sz="600"/>
            </a:br>
            <a: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1:00 – 1:15 – Insights from Tomrrow.io in Operationalizing a UFS-Based Weather Forecasting System – Luke Peffers (Tomorrow.io)</a:t>
            </a:r>
            <a:br>
              <a:rPr b="0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1:15 – 1:30 – Experience of Using UFS for Academic Research: A survey from OU MAP lab – Xuguang Wang (University of Oklahoma)</a:t>
            </a:r>
            <a:b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1:30 – 1:45 – Can Today’s UFS be Used as a Teaching and Development Tool? – Christiane Jablonowski (University of Michigan)</a:t>
            </a:r>
            <a:b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1:45 – 2:00 – Codefest, HSD, GST and UFS Usability Tests – Shih-Wei Wei (University at Albany, SUNY) and Ligia Bernardet (NOAA GSL and DTC)</a:t>
            </a:r>
            <a:endParaRPr b="0"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0" lang="en" sz="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/>
              <a:t>2PM Panel Discussion on Use Cases &amp; Needs of UFS Applications by New Professionals, Professors &amp; Industry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"/>
          <p:cNvSpPr txBox="1"/>
          <p:nvPr>
            <p:ph idx="1" type="body"/>
          </p:nvPr>
        </p:nvSpPr>
        <p:spPr>
          <a:xfrm>
            <a:off x="0" y="1327625"/>
            <a:ext cx="89289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Tutorials, academies, and workshops are a great way to introduce new users to the system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NOAA's transition to GitHub has made it much easier to understand their systems.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Shared computing resources (like the Orion supercomputer) make collaboration easier</a:t>
            </a:r>
            <a:endParaRPr sz="1800"/>
          </a:p>
        </p:txBody>
      </p:sp>
      <p:sp>
        <p:nvSpPr>
          <p:cNvPr id="422" name="Google Shape;422;p9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Helpful Government Support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"/>
          <p:cNvSpPr txBox="1"/>
          <p:nvPr>
            <p:ph idx="1" type="body"/>
          </p:nvPr>
        </p:nvSpPr>
        <p:spPr>
          <a:xfrm>
            <a:off x="0" y="1319275"/>
            <a:ext cx="89289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JCSDA/NOAA/NASA effort to unify the software stack needed to perform DA and run models is fantastically implemented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Users can be confident that codes are portable and decently tested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Containerization and cloud migration efforts also help users to use NOAA models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missed opportunities for optimizing code to reduce runtime and overall cost.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GMAO has novel work on automatic differentiation and GPU offload of models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Overall system needs considerable performance profiling.</a:t>
            </a:r>
            <a:endParaRPr sz="1800"/>
          </a:p>
        </p:txBody>
      </p:sp>
      <p:sp>
        <p:nvSpPr>
          <p:cNvPr id="428" name="Google Shape;428;p10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HPC Considerations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"/>
          <p:cNvSpPr txBox="1"/>
          <p:nvPr>
            <p:ph idx="1" type="body"/>
          </p:nvPr>
        </p:nvSpPr>
        <p:spPr>
          <a:xfrm>
            <a:off x="0" y="1352675"/>
            <a:ext cx="89289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Too much code is still hardcoded to NOAA systems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This is being addressed, but there is a ton of remaining technical debt</a:t>
            </a:r>
            <a:endParaRPr sz="1800"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At present, there is no good method to work closely with JCSDA, even on a NOAA CRADA project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This blocks shared research and development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There is also no policy for community contributions to JCSDA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Contributions are somewhat discouraged, and this goes against the UFS/EPIC vision</a:t>
            </a:r>
            <a:endParaRPr sz="1800"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Documentation practices need work</a:t>
            </a:r>
            <a:endParaRPr sz="1800"/>
          </a:p>
          <a:p>
            <a:pPr indent="-33432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JCSDA example: rationale for changes and change logs are kept internal</a:t>
            </a:r>
            <a:endParaRPr sz="1800"/>
          </a:p>
          <a:p>
            <a:pPr indent="-33432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This breaks downstream applications, and it makes it hard for EPIC to prepare for JEDI</a:t>
            </a:r>
            <a:endParaRPr sz="1800"/>
          </a:p>
        </p:txBody>
      </p:sp>
      <p:sp>
        <p:nvSpPr>
          <p:cNvPr id="434" name="Google Shape;434;p11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Barriers to Development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"/>
          <p:cNvSpPr txBox="1"/>
          <p:nvPr>
            <p:ph idx="1" type="body"/>
          </p:nvPr>
        </p:nvSpPr>
        <p:spPr>
          <a:xfrm>
            <a:off x="0" y="1327625"/>
            <a:ext cx="89289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would like to work with CRTM, JEDI, and the wider community to develop the core science needed to use satellite radar in a global DA system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It would help if CRTM development were more open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need a radar operator, and we need an open source CRTM coefficient generation package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want to make instruments with the best possible impact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Shared experiments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need a framework for open collaboration.</a:t>
            </a:r>
            <a:endParaRPr sz="1600"/>
          </a:p>
        </p:txBody>
      </p:sp>
      <p:sp>
        <p:nvSpPr>
          <p:cNvPr id="440" name="Google Shape;440;p12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we would want to contribute: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783"/>
              <a:buNone/>
            </a:pPr>
            <a:r>
              <a:rPr lang="en"/>
              <a:t>Insights from Tomrrow.io in Operationalizing a UFS-Based Weather Forecasting System</a:t>
            </a:r>
            <a:endParaRPr/>
          </a:p>
        </p:txBody>
      </p:sp>
      <p:sp>
        <p:nvSpPr>
          <p:cNvPr id="258" name="Google Shape;258;p1"/>
          <p:cNvSpPr txBox="1"/>
          <p:nvPr>
            <p:ph idx="1" type="subTitle"/>
          </p:nvPr>
        </p:nvSpPr>
        <p:spPr>
          <a:xfrm>
            <a:off x="729625" y="3172900"/>
            <a:ext cx="76881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Session: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Community Discussion: Insights from Industry and Academia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UCAR Center Green Campus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Tuesday July 25, 2023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1:00pm Mountain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"/>
          <p:cNvSpPr txBox="1"/>
          <p:nvPr>
            <p:ph type="title"/>
          </p:nvPr>
        </p:nvSpPr>
        <p:spPr>
          <a:xfrm>
            <a:off x="0" y="560200"/>
            <a:ext cx="9144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Tomorrow.io’s dashboard can be </a:t>
            </a:r>
            <a:r>
              <a:rPr lang="en">
                <a:solidFill>
                  <a:srgbClr val="4B85DC"/>
                </a:solidFill>
              </a:rPr>
              <a:t>tailored to your specific needs</a:t>
            </a:r>
            <a:endParaRPr>
              <a:solidFill>
                <a:srgbClr val="4B85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64" name="Google Shape;264;p2"/>
          <p:cNvPicPr preferRelativeResize="0"/>
          <p:nvPr/>
        </p:nvPicPr>
        <p:blipFill rotWithShape="1">
          <a:blip r:embed="rId3">
            <a:alphaModFix/>
          </a:blip>
          <a:srcRect b="0" l="20115" r="0" t="0"/>
          <a:stretch/>
        </p:blipFill>
        <p:spPr>
          <a:xfrm>
            <a:off x="300238" y="1451547"/>
            <a:ext cx="2369100" cy="1773900"/>
          </a:xfrm>
          <a:prstGeom prst="roundRect">
            <a:avLst>
              <a:gd fmla="val 52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65" name="Google Shape;2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0408" y="1451554"/>
            <a:ext cx="2369100" cy="1773900"/>
          </a:xfrm>
          <a:prstGeom prst="roundRect">
            <a:avLst>
              <a:gd fmla="val 3824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66" name="Google Shape;266;p2"/>
          <p:cNvPicPr preferRelativeResize="0"/>
          <p:nvPr/>
        </p:nvPicPr>
        <p:blipFill rotWithShape="1">
          <a:blip r:embed="rId5">
            <a:alphaModFix/>
          </a:blip>
          <a:srcRect b="0" l="10028" r="18897" t="0"/>
          <a:stretch/>
        </p:blipFill>
        <p:spPr>
          <a:xfrm>
            <a:off x="6046274" y="1442950"/>
            <a:ext cx="2797500" cy="1791600"/>
          </a:xfrm>
          <a:prstGeom prst="roundRect">
            <a:avLst>
              <a:gd fmla="val 5209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67" name="Google Shape;267;p2"/>
          <p:cNvSpPr txBox="1"/>
          <p:nvPr/>
        </p:nvSpPr>
        <p:spPr>
          <a:xfrm>
            <a:off x="300250" y="3234550"/>
            <a:ext cx="236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 fixed routes point location or use the routing endpoint for dynamic routes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3253353" y="3250023"/>
            <a:ext cx="2367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insights and alerts based on specific weather parameters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 txBox="1"/>
          <p:nvPr/>
        </p:nvSpPr>
        <p:spPr>
          <a:xfrm>
            <a:off x="6475867" y="3250027"/>
            <a:ext cx="2367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Visualize and manage alerts along routes in real time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75" name="Google Shape;2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25" y="0"/>
            <a:ext cx="8178350" cy="42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 txBox="1"/>
          <p:nvPr/>
        </p:nvSpPr>
        <p:spPr>
          <a:xfrm>
            <a:off x="7247611" y="1318151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ExtendCast</a:t>
            </a:r>
            <a:endParaRPr b="1" i="0" sz="9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 txBox="1"/>
          <p:nvPr/>
        </p:nvSpPr>
        <p:spPr>
          <a:xfrm rot="-5400000">
            <a:off x="-1137784" y="2540699"/>
            <a:ext cx="32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forecast accuracy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 txBox="1"/>
          <p:nvPr>
            <p:ph idx="4294967295" type="title"/>
          </p:nvPr>
        </p:nvSpPr>
        <p:spPr>
          <a:xfrm>
            <a:off x="379025" y="218725"/>
            <a:ext cx="8385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Leveraging multiple models to optimize accuracy across time scales</a:t>
            </a: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693375" y="1155175"/>
            <a:ext cx="8071500" cy="3195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4"/>
          <p:cNvCxnSpPr/>
          <p:nvPr/>
        </p:nvCxnSpPr>
        <p:spPr>
          <a:xfrm>
            <a:off x="693379" y="1153080"/>
            <a:ext cx="3217800" cy="3195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5" name="Google Shape;285;p4"/>
          <p:cNvCxnSpPr/>
          <p:nvPr/>
        </p:nvCxnSpPr>
        <p:spPr>
          <a:xfrm flipH="1" rot="10800000">
            <a:off x="730875" y="2069600"/>
            <a:ext cx="2915700" cy="109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286" name="Google Shape;286;p4"/>
          <p:cNvSpPr txBox="1"/>
          <p:nvPr/>
        </p:nvSpPr>
        <p:spPr>
          <a:xfrm>
            <a:off x="693375" y="4326500"/>
            <a:ext cx="832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0h						6h										5+ days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lead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 rot="-5400000">
            <a:off x="142721" y="1365372"/>
            <a:ext cx="714300" cy="24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4"/>
          <p:cNvCxnSpPr/>
          <p:nvPr/>
        </p:nvCxnSpPr>
        <p:spPr>
          <a:xfrm>
            <a:off x="6647756" y="1291452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89" name="Google Shape;289;p4"/>
          <p:cNvCxnSpPr/>
          <p:nvPr/>
        </p:nvCxnSpPr>
        <p:spPr>
          <a:xfrm>
            <a:off x="6647756" y="1667980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290" name="Google Shape;290;p4"/>
          <p:cNvSpPr txBox="1"/>
          <p:nvPr/>
        </p:nvSpPr>
        <p:spPr>
          <a:xfrm>
            <a:off x="7247611" y="1129888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NowCast</a:t>
            </a:r>
            <a:endParaRPr b="1" i="0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/>
          <p:nvPr/>
        </p:nvSpPr>
        <p:spPr>
          <a:xfrm>
            <a:off x="7247599" y="1519154"/>
            <a:ext cx="1002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NWP (alone)</a:t>
            </a:r>
            <a:endParaRPr b="1" i="0" sz="9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4"/>
          <p:cNvCxnSpPr/>
          <p:nvPr/>
        </p:nvCxnSpPr>
        <p:spPr>
          <a:xfrm>
            <a:off x="6647756" y="1829397"/>
            <a:ext cx="599700" cy="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4"/>
          <p:cNvSpPr txBox="1"/>
          <p:nvPr/>
        </p:nvSpPr>
        <p:spPr>
          <a:xfrm>
            <a:off x="7247608" y="1680563"/>
            <a:ext cx="125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1F (ML + NWP)</a:t>
            </a:r>
            <a:endParaRPr b="1" i="0" sz="9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4"/>
          <p:cNvCxnSpPr/>
          <p:nvPr/>
        </p:nvCxnSpPr>
        <p:spPr>
          <a:xfrm>
            <a:off x="3692350" y="2060650"/>
            <a:ext cx="5068800" cy="1978200"/>
          </a:xfrm>
          <a:prstGeom prst="curvedConnector3">
            <a:avLst>
              <a:gd fmla="val 41368" name="adj1"/>
            </a:avLst>
          </a:prstGeom>
          <a:noFill/>
          <a:ln cap="flat" cmpd="sng" w="19050">
            <a:solidFill>
              <a:srgbClr val="6AA84F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295" name="Google Shape;295;p4"/>
          <p:cNvCxnSpPr/>
          <p:nvPr/>
        </p:nvCxnSpPr>
        <p:spPr>
          <a:xfrm>
            <a:off x="3592075" y="2069775"/>
            <a:ext cx="5169000" cy="89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4"/>
          <p:cNvCxnSpPr/>
          <p:nvPr/>
        </p:nvCxnSpPr>
        <p:spPr>
          <a:xfrm>
            <a:off x="6647756" y="1479715"/>
            <a:ext cx="5997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97" name="Google Shape;297;p4"/>
          <p:cNvCxnSpPr/>
          <p:nvPr/>
        </p:nvCxnSpPr>
        <p:spPr>
          <a:xfrm>
            <a:off x="729450" y="1158100"/>
            <a:ext cx="2853600" cy="911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990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"/>
          <p:cNvSpPr/>
          <p:nvPr/>
        </p:nvSpPr>
        <p:spPr>
          <a:xfrm>
            <a:off x="693375" y="1155175"/>
            <a:ext cx="8071500" cy="3195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7247597" y="1318150"/>
            <a:ext cx="127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Tomorrow.io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 rot="-5400000">
            <a:off x="-1137784" y="2540699"/>
            <a:ext cx="32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forecast accuracy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"/>
          <p:cNvSpPr txBox="1"/>
          <p:nvPr>
            <p:ph idx="4294967295" type="title"/>
          </p:nvPr>
        </p:nvSpPr>
        <p:spPr>
          <a:xfrm>
            <a:off x="379050" y="185150"/>
            <a:ext cx="8385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Integrated Modeling View From the Eyes of Our Customers</a:t>
            </a:r>
            <a:endParaRPr/>
          </a:p>
        </p:txBody>
      </p:sp>
      <p:sp>
        <p:nvSpPr>
          <p:cNvPr id="306" name="Google Shape;306;p5"/>
          <p:cNvSpPr txBox="1"/>
          <p:nvPr/>
        </p:nvSpPr>
        <p:spPr>
          <a:xfrm>
            <a:off x="693375" y="4326500"/>
            <a:ext cx="832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0h						6h										5+ days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lead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"/>
          <p:cNvSpPr/>
          <p:nvPr/>
        </p:nvSpPr>
        <p:spPr>
          <a:xfrm rot="-5400000">
            <a:off x="142721" y="1365372"/>
            <a:ext cx="714300" cy="24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5"/>
          <p:cNvCxnSpPr/>
          <p:nvPr/>
        </p:nvCxnSpPr>
        <p:spPr>
          <a:xfrm>
            <a:off x="6647756" y="1479715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9" name="Google Shape;309;p5"/>
          <p:cNvGrpSpPr/>
          <p:nvPr/>
        </p:nvGrpSpPr>
        <p:grpSpPr>
          <a:xfrm>
            <a:off x="729450" y="1158100"/>
            <a:ext cx="8031625" cy="1805075"/>
            <a:chOff x="729450" y="1158100"/>
            <a:chExt cx="8031625" cy="1805075"/>
          </a:xfrm>
        </p:grpSpPr>
        <p:cxnSp>
          <p:nvCxnSpPr>
            <p:cNvPr id="310" name="Google Shape;310;p5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5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2" name="Google Shape;312;p5"/>
          <p:cNvSpPr txBox="1"/>
          <p:nvPr/>
        </p:nvSpPr>
        <p:spPr>
          <a:xfrm>
            <a:off x="1094125" y="3017900"/>
            <a:ext cx="5114400" cy="1046700"/>
          </a:xfrm>
          <a:prstGeom prst="rect">
            <a:avLst/>
          </a:prstGeom>
          <a:solidFill>
            <a:srgbClr val="0D5DD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Tomorrow.io’s weather forecast leverage the strengths of multiple complex modeling strategies to provide our customers with the most accurate forecast and associated forecast uncertainty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5"/>
          <p:cNvCxnSpPr/>
          <p:nvPr/>
        </p:nvCxnSpPr>
        <p:spPr>
          <a:xfrm>
            <a:off x="6647756" y="1404190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4" name="Google Shape;314;p5"/>
          <p:cNvCxnSpPr/>
          <p:nvPr/>
        </p:nvCxnSpPr>
        <p:spPr>
          <a:xfrm>
            <a:off x="6647756" y="1556590"/>
            <a:ext cx="59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15" name="Google Shape;315;p5"/>
          <p:cNvGrpSpPr/>
          <p:nvPr/>
        </p:nvGrpSpPr>
        <p:grpSpPr>
          <a:xfrm>
            <a:off x="693426" y="1158065"/>
            <a:ext cx="8071783" cy="1520234"/>
            <a:chOff x="729450" y="1158100"/>
            <a:chExt cx="8031625" cy="1805075"/>
          </a:xfrm>
        </p:grpSpPr>
        <p:cxnSp>
          <p:nvCxnSpPr>
            <p:cNvPr id="316" name="Google Shape;316;p5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169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17" name="Google Shape;317;p5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996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318" name="Google Shape;318;p5"/>
          <p:cNvGrpSpPr/>
          <p:nvPr/>
        </p:nvGrpSpPr>
        <p:grpSpPr>
          <a:xfrm>
            <a:off x="693451" y="1158031"/>
            <a:ext cx="8071783" cy="2115006"/>
            <a:chOff x="729450" y="1158100"/>
            <a:chExt cx="8031625" cy="1805075"/>
          </a:xfrm>
        </p:grpSpPr>
        <p:cxnSp>
          <p:nvCxnSpPr>
            <p:cNvPr id="319" name="Google Shape;319;p5"/>
            <p:cNvCxnSpPr/>
            <p:nvPr/>
          </p:nvCxnSpPr>
          <p:spPr>
            <a:xfrm>
              <a:off x="3592075" y="2069775"/>
              <a:ext cx="5169000" cy="893400"/>
            </a:xfrm>
            <a:prstGeom prst="curvedConnector3">
              <a:avLst>
                <a:gd fmla="val 50169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5"/>
            <p:cNvCxnSpPr/>
            <p:nvPr/>
          </p:nvCxnSpPr>
          <p:spPr>
            <a:xfrm>
              <a:off x="729450" y="1158100"/>
              <a:ext cx="2878800" cy="912000"/>
            </a:xfrm>
            <a:prstGeom prst="curvedConnector3">
              <a:avLst>
                <a:gd fmla="val 50996" name="adj1"/>
              </a:avLst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"/>
          <p:cNvPicPr preferRelativeResize="0"/>
          <p:nvPr/>
        </p:nvPicPr>
        <p:blipFill rotWithShape="1">
          <a:blip r:embed="rId3">
            <a:alphaModFix/>
          </a:blip>
          <a:srcRect b="0" l="11744" r="9222" t="0"/>
          <a:stretch/>
        </p:blipFill>
        <p:spPr>
          <a:xfrm>
            <a:off x="5608688" y="468694"/>
            <a:ext cx="3441600" cy="257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"/>
          <p:cNvSpPr txBox="1"/>
          <p:nvPr>
            <p:ph type="title"/>
          </p:nvPr>
        </p:nvSpPr>
        <p:spPr>
          <a:xfrm>
            <a:off x="379031" y="390169"/>
            <a:ext cx="5976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Partnerships and Plans</a:t>
            </a:r>
            <a:endParaRPr/>
          </a:p>
        </p:txBody>
      </p:sp>
      <p:sp>
        <p:nvSpPr>
          <p:cNvPr id="327" name="Google Shape;327;p6"/>
          <p:cNvSpPr txBox="1"/>
          <p:nvPr/>
        </p:nvSpPr>
        <p:spPr>
          <a:xfrm>
            <a:off x="443006" y="987881"/>
            <a:ext cx="4494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Science/Development Support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 CRADA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JCSDA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Weather Team Development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UFS/JEDI Cycling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using nature runs to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 observations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on building up our testbed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to assimilate the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simulated observations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Radar operators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+ 3DVAR / 4DVAR / EnKF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Many observations</a:t>
            </a:r>
            <a:b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OSSE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0481" y="2976750"/>
            <a:ext cx="3665756" cy="20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/>
          <p:nvPr/>
        </p:nvSpPr>
        <p:spPr>
          <a:xfrm rot="10800000">
            <a:off x="4714994" y="-2014665"/>
            <a:ext cx="9401100" cy="94011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2698631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208350" y="438975"/>
            <a:ext cx="4036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Our Global DA System</a:t>
            </a:r>
            <a:endParaRPr b="0" i="0" sz="2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491501" y="1384850"/>
            <a:ext cx="365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UFS/JEDI 3DVAR is working! Our simulated data has an impact on our model.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shows model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temperature at 540 hPa, based on multiple TMS orbits ingested over a six hour window.</a:t>
            </a: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work: Adding more instruments.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1164703" y="4368919"/>
            <a:ext cx="1200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input obs + model results from previous cycle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2343212" y="4372348"/>
            <a:ext cx="1648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Preprocess data</a:t>
            </a: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Thinning, obs error</a:t>
            </a: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estimation, QC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3940341" y="4372348"/>
            <a:ext cx="1247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assimilation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 txBox="1"/>
          <p:nvPr/>
        </p:nvSpPr>
        <p:spPr>
          <a:xfrm>
            <a:off x="5318455" y="4372348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model to reflect the new observations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7"/>
          <p:cNvCxnSpPr/>
          <p:nvPr/>
        </p:nvCxnSpPr>
        <p:spPr>
          <a:xfrm>
            <a:off x="2090965" y="3999346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1" name="Google Shape;341;p7"/>
          <p:cNvCxnSpPr/>
          <p:nvPr/>
        </p:nvCxnSpPr>
        <p:spPr>
          <a:xfrm>
            <a:off x="3542248" y="399738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342" name="Google Shape;342;p7"/>
          <p:cNvGrpSpPr/>
          <p:nvPr/>
        </p:nvGrpSpPr>
        <p:grpSpPr>
          <a:xfrm>
            <a:off x="2930682" y="3762756"/>
            <a:ext cx="473175" cy="473175"/>
            <a:chOff x="5034426" y="5084259"/>
            <a:chExt cx="630900" cy="630900"/>
          </a:xfrm>
        </p:grpSpPr>
        <p:sp>
          <p:nvSpPr>
            <p:cNvPr id="343" name="Google Shape;343;p7"/>
            <p:cNvSpPr/>
            <p:nvPr/>
          </p:nvSpPr>
          <p:spPr>
            <a:xfrm rot="10800000">
              <a:off x="5034426" y="5084259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4" name="Google Shape;34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4475" y="5172749"/>
              <a:ext cx="451050" cy="451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7"/>
          <p:cNvGrpSpPr/>
          <p:nvPr/>
        </p:nvGrpSpPr>
        <p:grpSpPr>
          <a:xfrm>
            <a:off x="4327451" y="3762754"/>
            <a:ext cx="473175" cy="473175"/>
            <a:chOff x="5946392" y="5082656"/>
            <a:chExt cx="630900" cy="630900"/>
          </a:xfrm>
        </p:grpSpPr>
        <p:sp>
          <p:nvSpPr>
            <p:cNvPr id="346" name="Google Shape;346;p7"/>
            <p:cNvSpPr/>
            <p:nvPr/>
          </p:nvSpPr>
          <p:spPr>
            <a:xfrm rot="10800000">
              <a:off x="5946392" y="5082656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" name="Google Shape;34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1984" y="5235111"/>
              <a:ext cx="419982" cy="3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7"/>
          <p:cNvGrpSpPr/>
          <p:nvPr/>
        </p:nvGrpSpPr>
        <p:grpSpPr>
          <a:xfrm>
            <a:off x="5726483" y="3761986"/>
            <a:ext cx="473175" cy="473175"/>
            <a:chOff x="4017132" y="5082656"/>
            <a:chExt cx="630900" cy="630900"/>
          </a:xfrm>
        </p:grpSpPr>
        <p:sp>
          <p:nvSpPr>
            <p:cNvPr id="349" name="Google Shape;349;p7"/>
            <p:cNvSpPr/>
            <p:nvPr/>
          </p:nvSpPr>
          <p:spPr>
            <a:xfrm rot="10800000">
              <a:off x="401713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0" name="Google Shape;35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38719" y="5178632"/>
              <a:ext cx="387959" cy="41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7"/>
          <p:cNvGrpSpPr/>
          <p:nvPr/>
        </p:nvGrpSpPr>
        <p:grpSpPr>
          <a:xfrm>
            <a:off x="1529998" y="3764329"/>
            <a:ext cx="470020" cy="470020"/>
            <a:chOff x="1114425" y="2476500"/>
            <a:chExt cx="462300" cy="462300"/>
          </a:xfrm>
        </p:grpSpPr>
        <p:sp>
          <p:nvSpPr>
            <p:cNvPr id="352" name="Google Shape;352;p7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3" name="Google Shape;35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4" name="Google Shape;354;p7"/>
          <p:cNvCxnSpPr/>
          <p:nvPr/>
        </p:nvCxnSpPr>
        <p:spPr>
          <a:xfrm>
            <a:off x="4930955" y="399933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5" name="Google Shape;355;p7"/>
          <p:cNvSpPr txBox="1"/>
          <p:nvPr/>
        </p:nvSpPr>
        <p:spPr>
          <a:xfrm>
            <a:off x="6762741" y="4355696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a new forecast and repeat the cycle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7"/>
          <p:cNvGrpSpPr/>
          <p:nvPr/>
        </p:nvGrpSpPr>
        <p:grpSpPr>
          <a:xfrm>
            <a:off x="7126215" y="3761977"/>
            <a:ext cx="473175" cy="473175"/>
            <a:chOff x="7770566" y="5084545"/>
            <a:chExt cx="630900" cy="630900"/>
          </a:xfrm>
        </p:grpSpPr>
        <p:sp>
          <p:nvSpPr>
            <p:cNvPr id="357" name="Google Shape;357;p7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9" name="Google Shape;359;p7"/>
          <p:cNvCxnSpPr/>
          <p:nvPr/>
        </p:nvCxnSpPr>
        <p:spPr>
          <a:xfrm>
            <a:off x="6302555" y="3999333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60" name="Google Shape;36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7444" y="5873"/>
            <a:ext cx="4816558" cy="361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"/>
          <p:cNvSpPr txBox="1"/>
          <p:nvPr/>
        </p:nvSpPr>
        <p:spPr>
          <a:xfrm>
            <a:off x="1841306" y="2371725"/>
            <a:ext cx="1200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many input obs + model “guess” for previous cycle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019815" y="2375154"/>
            <a:ext cx="1648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Preprocess data</a:t>
            </a: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Thinning, obs error</a:t>
            </a:r>
            <a:b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estimation, QC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4616944" y="2375154"/>
            <a:ext cx="1247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assimilation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5995058" y="2375154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model to make predictions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7392513" y="2375154"/>
            <a:ext cx="128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model outputs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345019" y="509681"/>
            <a:ext cx="49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Global DA System:</a:t>
            </a:r>
            <a:b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Cycle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8"/>
          <p:cNvGrpSpPr/>
          <p:nvPr/>
        </p:nvGrpSpPr>
        <p:grpSpPr>
          <a:xfrm>
            <a:off x="345054" y="343123"/>
            <a:ext cx="432401" cy="71435"/>
            <a:chOff x="1415325" y="815725"/>
            <a:chExt cx="576227" cy="95209"/>
          </a:xfrm>
        </p:grpSpPr>
        <p:sp>
          <p:nvSpPr>
            <p:cNvPr id="372" name="Google Shape;372;p8"/>
            <p:cNvSpPr/>
            <p:nvPr/>
          </p:nvSpPr>
          <p:spPr>
            <a:xfrm>
              <a:off x="1415325" y="817934"/>
              <a:ext cx="394200" cy="93000"/>
            </a:xfrm>
            <a:prstGeom prst="roundRect">
              <a:avLst>
                <a:gd fmla="val 1133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883252" y="815725"/>
              <a:ext cx="108300" cy="93000"/>
            </a:xfrm>
            <a:prstGeom prst="roundRect">
              <a:avLst>
                <a:gd fmla="val 10303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4" name="Google Shape;374;p8"/>
          <p:cNvCxnSpPr/>
          <p:nvPr/>
        </p:nvCxnSpPr>
        <p:spPr>
          <a:xfrm>
            <a:off x="2767568" y="200215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5" name="Google Shape;375;p8"/>
          <p:cNvCxnSpPr/>
          <p:nvPr/>
        </p:nvCxnSpPr>
        <p:spPr>
          <a:xfrm>
            <a:off x="4218851" y="2000189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376" name="Google Shape;376;p8"/>
          <p:cNvGrpSpPr/>
          <p:nvPr/>
        </p:nvGrpSpPr>
        <p:grpSpPr>
          <a:xfrm>
            <a:off x="3607285" y="1765563"/>
            <a:ext cx="473175" cy="473175"/>
            <a:chOff x="5034426" y="5084259"/>
            <a:chExt cx="630900" cy="630900"/>
          </a:xfrm>
        </p:grpSpPr>
        <p:sp>
          <p:nvSpPr>
            <p:cNvPr id="377" name="Google Shape;377;p8"/>
            <p:cNvSpPr/>
            <p:nvPr/>
          </p:nvSpPr>
          <p:spPr>
            <a:xfrm rot="10800000">
              <a:off x="5034426" y="5084259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4475" y="5172749"/>
              <a:ext cx="451050" cy="451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Google Shape;379;p8"/>
          <p:cNvGrpSpPr/>
          <p:nvPr/>
        </p:nvGrpSpPr>
        <p:grpSpPr>
          <a:xfrm>
            <a:off x="5004054" y="1765561"/>
            <a:ext cx="473175" cy="473175"/>
            <a:chOff x="5946392" y="5082656"/>
            <a:chExt cx="630900" cy="630900"/>
          </a:xfrm>
        </p:grpSpPr>
        <p:sp>
          <p:nvSpPr>
            <p:cNvPr id="380" name="Google Shape;380;p8"/>
            <p:cNvSpPr/>
            <p:nvPr/>
          </p:nvSpPr>
          <p:spPr>
            <a:xfrm rot="10800000">
              <a:off x="594639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1" name="Google Shape;38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51984" y="5235111"/>
              <a:ext cx="419982" cy="3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8"/>
          <p:cNvGrpSpPr/>
          <p:nvPr/>
        </p:nvGrpSpPr>
        <p:grpSpPr>
          <a:xfrm>
            <a:off x="6403086" y="1764792"/>
            <a:ext cx="473175" cy="473175"/>
            <a:chOff x="4017132" y="5082656"/>
            <a:chExt cx="630900" cy="630900"/>
          </a:xfrm>
        </p:grpSpPr>
        <p:sp>
          <p:nvSpPr>
            <p:cNvPr id="383" name="Google Shape;383;p8"/>
            <p:cNvSpPr/>
            <p:nvPr/>
          </p:nvSpPr>
          <p:spPr>
            <a:xfrm rot="10800000">
              <a:off x="4017132" y="5082656"/>
              <a:ext cx="630900" cy="63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4" name="Google Shape;38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38719" y="5178632"/>
              <a:ext cx="387959" cy="41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8"/>
          <p:cNvGrpSpPr/>
          <p:nvPr/>
        </p:nvGrpSpPr>
        <p:grpSpPr>
          <a:xfrm>
            <a:off x="7802118" y="1764792"/>
            <a:ext cx="470020" cy="470020"/>
            <a:chOff x="1114425" y="2476500"/>
            <a:chExt cx="462300" cy="462300"/>
          </a:xfrm>
        </p:grpSpPr>
        <p:sp>
          <p:nvSpPr>
            <p:cNvPr id="386" name="Google Shape;386;p8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7" name="Google Shape;38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8"/>
          <p:cNvGrpSpPr/>
          <p:nvPr/>
        </p:nvGrpSpPr>
        <p:grpSpPr>
          <a:xfrm>
            <a:off x="2206601" y="1767135"/>
            <a:ext cx="470020" cy="470020"/>
            <a:chOff x="1114425" y="2476500"/>
            <a:chExt cx="462300" cy="462300"/>
          </a:xfrm>
        </p:grpSpPr>
        <p:sp>
          <p:nvSpPr>
            <p:cNvPr id="389" name="Google Shape;389;p8"/>
            <p:cNvSpPr/>
            <p:nvPr/>
          </p:nvSpPr>
          <p:spPr>
            <a:xfrm>
              <a:off x="1114425" y="24765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" name="Google Shape;39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91625" y="2561800"/>
              <a:ext cx="307900" cy="2916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8"/>
          <p:cNvSpPr txBox="1"/>
          <p:nvPr/>
        </p:nvSpPr>
        <p:spPr>
          <a:xfrm>
            <a:off x="1842516" y="3908396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previous cycle of weather model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8"/>
          <p:cNvGrpSpPr/>
          <p:nvPr/>
        </p:nvGrpSpPr>
        <p:grpSpPr>
          <a:xfrm>
            <a:off x="2205990" y="3314677"/>
            <a:ext cx="473175" cy="473175"/>
            <a:chOff x="7770566" y="5084545"/>
            <a:chExt cx="630900" cy="630900"/>
          </a:xfrm>
        </p:grpSpPr>
        <p:sp>
          <p:nvSpPr>
            <p:cNvPr id="393" name="Google Shape;393;p8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solidFill>
              <a:srgbClr val="F47723"/>
            </a:solidFill>
            <a:ln cap="flat" cmpd="sng" w="9525">
              <a:solidFill>
                <a:srgbClr val="EB56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4" name="Google Shape;394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8"/>
          <p:cNvSpPr txBox="1"/>
          <p:nvPr/>
        </p:nvSpPr>
        <p:spPr>
          <a:xfrm>
            <a:off x="661390" y="2375154"/>
            <a:ext cx="86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Upstream data tanks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8"/>
          <p:cNvGrpSpPr/>
          <p:nvPr/>
        </p:nvGrpSpPr>
        <p:grpSpPr>
          <a:xfrm>
            <a:off x="855563" y="1764792"/>
            <a:ext cx="473175" cy="473175"/>
            <a:chOff x="6858600" y="5084545"/>
            <a:chExt cx="630900" cy="630900"/>
          </a:xfrm>
        </p:grpSpPr>
        <p:sp>
          <p:nvSpPr>
            <p:cNvPr id="397" name="Google Shape;397;p8"/>
            <p:cNvSpPr/>
            <p:nvPr/>
          </p:nvSpPr>
          <p:spPr>
            <a:xfrm>
              <a:off x="6858600" y="5084545"/>
              <a:ext cx="630900" cy="6309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8" name="Google Shape;398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79931" y="5184519"/>
              <a:ext cx="387959" cy="43065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99" name="Google Shape;399;p8"/>
          <p:cNvCxnSpPr/>
          <p:nvPr/>
        </p:nvCxnSpPr>
        <p:spPr>
          <a:xfrm>
            <a:off x="5607558" y="2002139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0" name="Google Shape;400;p8"/>
          <p:cNvCxnSpPr/>
          <p:nvPr/>
        </p:nvCxnSpPr>
        <p:spPr>
          <a:xfrm>
            <a:off x="6983730" y="200482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1" name="Google Shape;401;p8"/>
          <p:cNvCxnSpPr/>
          <p:nvPr/>
        </p:nvCxnSpPr>
        <p:spPr>
          <a:xfrm>
            <a:off x="1395968" y="2002152"/>
            <a:ext cx="7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2" name="Google Shape;402;p8"/>
          <p:cNvCxnSpPr/>
          <p:nvPr/>
        </p:nvCxnSpPr>
        <p:spPr>
          <a:xfrm rot="10800000">
            <a:off x="2441678" y="2872027"/>
            <a:ext cx="900" cy="38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3" name="Google Shape;403;p8"/>
          <p:cNvCxnSpPr>
            <a:stCxn id="368" idx="2"/>
          </p:cNvCxnSpPr>
          <p:nvPr/>
        </p:nvCxnSpPr>
        <p:spPr>
          <a:xfrm rot="5400000">
            <a:off x="4368008" y="1265904"/>
            <a:ext cx="777600" cy="37659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04" name="Google Shape;404;p8"/>
          <p:cNvSpPr txBox="1"/>
          <p:nvPr/>
        </p:nvSpPr>
        <p:spPr>
          <a:xfrm>
            <a:off x="6039591" y="893978"/>
            <a:ext cx="120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user forecast products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8"/>
          <p:cNvGrpSpPr/>
          <p:nvPr/>
        </p:nvGrpSpPr>
        <p:grpSpPr>
          <a:xfrm>
            <a:off x="6403065" y="300258"/>
            <a:ext cx="473175" cy="473175"/>
            <a:chOff x="7770566" y="5084545"/>
            <a:chExt cx="630900" cy="630900"/>
          </a:xfrm>
        </p:grpSpPr>
        <p:sp>
          <p:nvSpPr>
            <p:cNvPr id="406" name="Google Shape;406;p8"/>
            <p:cNvSpPr/>
            <p:nvPr/>
          </p:nvSpPr>
          <p:spPr>
            <a:xfrm>
              <a:off x="7770566" y="5084545"/>
              <a:ext cx="630900" cy="6309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7" name="Google Shape;40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93935" y="5192102"/>
              <a:ext cx="370907" cy="3708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8" name="Google Shape;408;p8"/>
          <p:cNvCxnSpPr/>
          <p:nvPr/>
        </p:nvCxnSpPr>
        <p:spPr>
          <a:xfrm rot="10800000">
            <a:off x="6639300" y="1273744"/>
            <a:ext cx="600" cy="41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09" name="Google Shape;409;p8"/>
          <p:cNvGrpSpPr/>
          <p:nvPr/>
        </p:nvGrpSpPr>
        <p:grpSpPr>
          <a:xfrm>
            <a:off x="5004041" y="300239"/>
            <a:ext cx="473210" cy="473210"/>
            <a:chOff x="8429910" y="3924300"/>
            <a:chExt cx="462300" cy="462300"/>
          </a:xfrm>
        </p:grpSpPr>
        <p:sp>
          <p:nvSpPr>
            <p:cNvPr id="410" name="Google Shape;410;p8"/>
            <p:cNvSpPr/>
            <p:nvPr/>
          </p:nvSpPr>
          <p:spPr>
            <a:xfrm rot="10800000">
              <a:off x="8429910" y="3924300"/>
              <a:ext cx="462300" cy="462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1" name="Google Shape;411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42363" y="3990139"/>
              <a:ext cx="237385" cy="330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8"/>
          <p:cNvSpPr txBox="1"/>
          <p:nvPr/>
        </p:nvSpPr>
        <p:spPr>
          <a:xfrm>
            <a:off x="4598719" y="901481"/>
            <a:ext cx="128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of error in model “guess”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8"/>
          <p:cNvCxnSpPr/>
          <p:nvPr/>
        </p:nvCxnSpPr>
        <p:spPr>
          <a:xfrm>
            <a:off x="5243119" y="1278469"/>
            <a:ext cx="600" cy="41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4" name="Google Shape;414;p8"/>
          <p:cNvSpPr txBox="1"/>
          <p:nvPr/>
        </p:nvSpPr>
        <p:spPr>
          <a:xfrm>
            <a:off x="7041251" y="3730700"/>
            <a:ext cx="2102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work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Cross-org connections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7195650" y="4397348"/>
            <a:ext cx="137400" cy="137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2698631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7195650" y="4130648"/>
            <a:ext cx="137400" cy="13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