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Raleway"/>
      <p:regular r:id="rId19"/>
      <p:bold r:id="rId20"/>
      <p:italic r:id="rId21"/>
      <p:boldItalic r:id="rId22"/>
    </p:embeddedFont>
    <p:embeddedFont>
      <p:font typeface="Lato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bold.fntdata"/><Relationship Id="rId22" Type="http://schemas.openxmlformats.org/officeDocument/2006/relationships/font" Target="fonts/Raleway-boldItalic.fntdata"/><Relationship Id="rId21" Type="http://schemas.openxmlformats.org/officeDocument/2006/relationships/font" Target="fonts/Raleway-italic.fntdata"/><Relationship Id="rId24" Type="http://schemas.openxmlformats.org/officeDocument/2006/relationships/font" Target="fonts/Lato-bold.fntdata"/><Relationship Id="rId23" Type="http://schemas.openxmlformats.org/officeDocument/2006/relationships/font" Target="fonts/Lat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Italic.fntdata"/><Relationship Id="rId25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aleway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59e1d30c1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59e1d30c1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59e1d30c1b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59e1d30c1b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 paper principally about precipitation and clouds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59e1d30c1b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59e1d30c1b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59e1d30c1b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59e1d30c1b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1d410c3dd8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1d410c3dd8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1d410c3dd8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1d410c3dd8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59e1d30c1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59e1d30c1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59e1d30c1b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59e1d30c1b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59e1d30c1b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59e1d30c1b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59e1d30c1b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59e1d30c1b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59e1d30c1b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59e1d30c1b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59e1d30c1b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59e1d30c1b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type="title">
  <p:cSld name="TITLE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" name="Google Shape;15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">
    <p:bg>
      <p:bgPr>
        <a:solidFill>
          <a:schemeClr val="accent3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2" name="Google Shape;82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1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" name="Google Shape;85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">
  <p:cSld name="MAIN_POINT_1">
    <p:bg>
      <p:bgPr>
        <a:solidFill>
          <a:schemeClr val="accent3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2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9" name="Google Shape;89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" name="Google Shape;91;p12"/>
          <p:cNvSpPr txBox="1"/>
          <p:nvPr>
            <p:ph type="title"/>
          </p:nvPr>
        </p:nvSpPr>
        <p:spPr>
          <a:xfrm>
            <a:off x="729450" y="117935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" name="Google Shape;92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" name="Google Shape;93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-49599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1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7" name="Google Shape;97;p1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1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00" name="Google Shape;100;p13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1" name="Google Shape;101;p13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3" name="Google Shape;10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7025" y="4397176"/>
            <a:ext cx="1542375" cy="58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2">
  <p:cSld name="SECTION_TITLE_AND_DESCRIPTION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477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6" name="Google Shape;106;p1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7" name="Google Shape;107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2851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" name="Google Shape;109;p14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10" name="Google Shape;110;p14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1" name="Google Shape;111;p14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2" name="Google Shape;112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" name="Google Shape;113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7025" y="4397176"/>
            <a:ext cx="1542375" cy="58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16" name="Google Shape;116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7" name="Google Shape;117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-39449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0" name="Google Shape;12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-39449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 type="secHead">
  <p:cSld name="SECTION_HEADER">
    <p:bg>
      <p:bgPr>
        <a:solidFill>
          <a:srgbClr val="1155CC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1" name="Google Shape;21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" name="Google Shape;23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9" name="Google Shape;29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" name="Google Shape;31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2" name="Google Shape;32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" name="Google Shape;34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37" name="Google Shape;37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1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F477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" name="Google Shape;40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1" name="Google Shape;41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" name="Google Shape;43;p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4" name="Google Shape;44;p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" name="Google Shape;46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" name="Google Shape;56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" name="Google Shape;59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0" name="Google Shape;60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" name="Google Shape;62;p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3" name="Google Shape;63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CUSTOM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>
            <p:ph idx="2" type="pic"/>
          </p:nvPr>
        </p:nvSpPr>
        <p:spPr>
          <a:xfrm>
            <a:off x="5070005" y="1014000"/>
            <a:ext cx="3497400" cy="34977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9"/>
          <p:cNvSpPr txBox="1"/>
          <p:nvPr>
            <p:ph type="title"/>
          </p:nvPr>
        </p:nvSpPr>
        <p:spPr>
          <a:xfrm>
            <a:off x="492300" y="1014000"/>
            <a:ext cx="3916500" cy="127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8" name="Google Shape;68;p9"/>
          <p:cNvSpPr txBox="1"/>
          <p:nvPr>
            <p:ph idx="1" type="subTitle"/>
          </p:nvPr>
        </p:nvSpPr>
        <p:spPr>
          <a:xfrm>
            <a:off x="492300" y="2490900"/>
            <a:ext cx="3916500" cy="202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7025" y="4397176"/>
            <a:ext cx="1542375" cy="58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3" name="Google Shape;73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4" name="Google Shape;74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0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77" name="Google Shape;77;p10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8" name="Google Shape;78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" name="Google Shape;79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61525" y="-40100"/>
            <a:ext cx="9377576" cy="527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0562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gfdl.noaa.gov/noaa-research-global-nest-initiative/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23.png"/><Relationship Id="rId7" Type="http://schemas.openxmlformats.org/officeDocument/2006/relationships/image" Target="../media/image30.png"/><Relationship Id="rId8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5" Type="http://schemas.openxmlformats.org/officeDocument/2006/relationships/image" Target="../media/image13.png"/><Relationship Id="rId6" Type="http://schemas.openxmlformats.org/officeDocument/2006/relationships/image" Target="../media/image19.png"/><Relationship Id="rId7" Type="http://schemas.openxmlformats.org/officeDocument/2006/relationships/image" Target="../media/image16.png"/><Relationship Id="rId8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github.com/NOAA-GFDL/GFDL_atmos_cubed_sphere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Worldwide, Federated FV3 Community</a:t>
            </a:r>
            <a:endParaRPr/>
          </a:p>
        </p:txBody>
      </p:sp>
      <p:sp>
        <p:nvSpPr>
          <p:cNvPr id="126" name="Google Shape;126;p17"/>
          <p:cNvSpPr txBox="1"/>
          <p:nvPr>
            <p:ph idx="1" type="subTitle"/>
          </p:nvPr>
        </p:nvSpPr>
        <p:spPr>
          <a:xfrm>
            <a:off x="729625" y="3172900"/>
            <a:ext cx="7688100" cy="107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Lucas Harris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the GFDL FV3 Team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 July 2023</a:t>
            </a:r>
            <a:endParaRPr/>
          </a:p>
        </p:txBody>
      </p:sp>
      <p:sp>
        <p:nvSpPr>
          <p:cNvPr id="127" name="Google Shape;127;p17"/>
          <p:cNvSpPr txBox="1"/>
          <p:nvPr/>
        </p:nvSpPr>
        <p:spPr>
          <a:xfrm>
            <a:off x="2044575" y="4394825"/>
            <a:ext cx="4947900" cy="6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FV3 and SHiELD development are principally funded </a:t>
            </a:r>
            <a:br>
              <a:rPr lang="en" sz="1000">
                <a:latin typeface="Calibri"/>
                <a:ea typeface="Calibri"/>
                <a:cs typeface="Calibri"/>
                <a:sym typeface="Calibri"/>
              </a:rPr>
            </a:b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by the NOAA Global-Nest Initiative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https://www.gfdl.noaa.gov/noaa-research-global-nest-initiative/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6"/>
          <p:cNvSpPr/>
          <p:nvPr/>
        </p:nvSpPr>
        <p:spPr>
          <a:xfrm>
            <a:off x="-143500" y="73725"/>
            <a:ext cx="4637400" cy="3060600"/>
          </a:xfrm>
          <a:prstGeom prst="rect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753" y="1239700"/>
            <a:ext cx="4441947" cy="21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6"/>
          <p:cNvSpPr txBox="1"/>
          <p:nvPr>
            <p:ph type="title"/>
          </p:nvPr>
        </p:nvSpPr>
        <p:spPr>
          <a:xfrm>
            <a:off x="4831250" y="107575"/>
            <a:ext cx="4315800" cy="9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latin typeface="Calibri"/>
                <a:ea typeface="Calibri"/>
                <a:cs typeface="Calibri"/>
                <a:sym typeface="Calibri"/>
              </a:rPr>
              <a:t>“There’s p</a:t>
            </a:r>
            <a:r>
              <a:rPr lang="en" sz="2520">
                <a:latin typeface="Calibri"/>
                <a:ea typeface="Calibri"/>
                <a:cs typeface="Calibri"/>
                <a:sym typeface="Calibri"/>
              </a:rPr>
              <a:t>lenty of room at the bottom”: towards sub-k-scale</a:t>
            </a:r>
            <a:endParaRPr sz="252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26"/>
          <p:cNvPicPr preferRelativeResize="0"/>
          <p:nvPr/>
        </p:nvPicPr>
        <p:blipFill rotWithShape="1">
          <a:blip r:embed="rId4">
            <a:alphaModFix/>
          </a:blip>
          <a:srcRect b="0" l="0" r="66156" t="0"/>
          <a:stretch/>
        </p:blipFill>
        <p:spPr>
          <a:xfrm>
            <a:off x="-76212" y="204100"/>
            <a:ext cx="2223926" cy="21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 rotWithShape="1">
          <a:blip r:embed="rId5">
            <a:alphaModFix/>
          </a:blip>
          <a:srcRect b="15815" l="4971" r="1927" t="1162"/>
          <a:stretch/>
        </p:blipFill>
        <p:spPr>
          <a:xfrm>
            <a:off x="7409374" y="2307900"/>
            <a:ext cx="1588425" cy="961025"/>
          </a:xfrm>
          <a:prstGeom prst="rect">
            <a:avLst/>
          </a:prstGeom>
          <a:noFill/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4" name="Google Shape;254;p26"/>
          <p:cNvSpPr txBox="1"/>
          <p:nvPr/>
        </p:nvSpPr>
        <p:spPr>
          <a:xfrm>
            <a:off x="4714874" y="2744700"/>
            <a:ext cx="14838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Tornado-like vortices in super-stretched 1-km domain.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Cheng &amp; Harris, 2022 SLS Conference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95925" y="435425"/>
            <a:ext cx="2293925" cy="205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6"/>
          <p:cNvSpPr txBox="1"/>
          <p:nvPr/>
        </p:nvSpPr>
        <p:spPr>
          <a:xfrm>
            <a:off x="328325" y="1214225"/>
            <a:ext cx="15885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Convection is fully resolved at </a:t>
            </a:r>
            <a:br>
              <a:rPr lang="en"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∆x = 250 m as per G. Bryan, NCAR</a:t>
            </a:r>
            <a:endParaRPr sz="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6"/>
          <p:cNvSpPr/>
          <p:nvPr/>
        </p:nvSpPr>
        <p:spPr>
          <a:xfrm>
            <a:off x="25225" y="2476154"/>
            <a:ext cx="4315800" cy="599100"/>
          </a:xfrm>
          <a:prstGeom prst="roundRect">
            <a:avLst>
              <a:gd fmla="val 16667" name="adj"/>
            </a:avLst>
          </a:prstGeom>
          <a:solidFill>
            <a:srgbClr val="4B85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Weakly-forced convection </a:t>
            </a:r>
            <a:b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Radiative-Convective Equilibrium</a:t>
            </a:r>
            <a:b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100s of updrafts: Jeevanjee (2017, JAMES); Jeevanjee and Zhou (2022, JAMES)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58" name="Google Shape;25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76200" y="3268925"/>
            <a:ext cx="1696061" cy="170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6"/>
          <p:cNvSpPr txBox="1"/>
          <p:nvPr/>
        </p:nvSpPr>
        <p:spPr>
          <a:xfrm>
            <a:off x="1507225" y="3326200"/>
            <a:ext cx="15594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1.4 km Tele-SHiELD for hyper-local impacts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Courtesy Jan-Huey Chen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440173" y="3249565"/>
            <a:ext cx="1131825" cy="17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6"/>
          <p:cNvSpPr txBox="1"/>
          <p:nvPr/>
        </p:nvSpPr>
        <p:spPr>
          <a:xfrm>
            <a:off x="1834175" y="4461200"/>
            <a:ext cx="15594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LES experiments: 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35-m forced shallow convection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7"/>
          <p:cNvSpPr txBox="1"/>
          <p:nvPr>
            <p:ph type="title"/>
          </p:nvPr>
        </p:nvSpPr>
        <p:spPr>
          <a:xfrm>
            <a:off x="729450" y="556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FV3 Ongoing Development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7"/>
          <p:cNvSpPr txBox="1"/>
          <p:nvPr>
            <p:ph idx="1" type="body"/>
          </p:nvPr>
        </p:nvSpPr>
        <p:spPr>
          <a:xfrm>
            <a:off x="729450" y="1171700"/>
            <a:ext cx="7688700" cy="29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908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5"/>
              <a:buFont typeface="Calibri"/>
              <a:buChar char="●"/>
            </a:pPr>
            <a:r>
              <a:rPr lang="en" sz="142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Advanced telescoping, moving, and vertical nesting (GFDL, AOML &amp; EMC)</a:t>
            </a:r>
            <a:endParaRPr sz="142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9087" lvl="1" marL="914400" rtl="0" algn="l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25"/>
              <a:buFont typeface="Calibri"/>
              <a:buChar char="○"/>
            </a:pPr>
            <a:r>
              <a:rPr lang="en" sz="142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See Bill Ramstrom’s talk this session</a:t>
            </a:r>
            <a:endParaRPr sz="142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9087" lvl="0" marL="457200" rtl="0" algn="l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25"/>
              <a:buFont typeface="Calibri"/>
              <a:buChar char="●"/>
            </a:pPr>
            <a:r>
              <a:rPr lang="en" sz="142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New numerics: Duo-Grid &amp; LMARS (GFDL) and n</a:t>
            </a:r>
            <a:r>
              <a:rPr lang="en" sz="142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umerics upgrades (GFDL &amp; EMC)</a:t>
            </a:r>
            <a:endParaRPr sz="142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9087" lvl="1" marL="914400" rtl="0" algn="l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25"/>
              <a:buFont typeface="Calibri"/>
              <a:buChar char="○"/>
            </a:pPr>
            <a:r>
              <a:rPr lang="en" sz="142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See Joseph Mouallem’s talk this session</a:t>
            </a:r>
            <a:endParaRPr sz="142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9087" lvl="1" marL="914400" rtl="0" algn="l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25"/>
              <a:buFont typeface="Calibri"/>
              <a:buChar char="○"/>
            </a:pPr>
            <a:r>
              <a:rPr lang="en" sz="142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Saw</a:t>
            </a:r>
            <a:r>
              <a:rPr lang="en" sz="142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Kun Gao’s talk in HAFS session</a:t>
            </a:r>
            <a:endParaRPr sz="142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9087" lvl="0" marL="457200" rtl="0" algn="l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25"/>
              <a:buFont typeface="Calibri"/>
              <a:buChar char="●"/>
            </a:pPr>
            <a:r>
              <a:rPr lang="en" sz="142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Super-regular regional domain (EMC)</a:t>
            </a:r>
            <a:endParaRPr sz="142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9087" lvl="1" marL="914400" rtl="0" algn="l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25"/>
              <a:buFont typeface="Calibri"/>
              <a:buChar char="○"/>
            </a:pPr>
            <a:r>
              <a:rPr lang="en" sz="142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See Jim Purser’s talk this session</a:t>
            </a:r>
            <a:endParaRPr sz="142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9087" lvl="0" marL="457200" rtl="0" algn="l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25"/>
              <a:buFont typeface="Calibri"/>
              <a:buChar char="●"/>
            </a:pPr>
            <a:r>
              <a:rPr lang="en" sz="142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OpenACC (UWyoming) and GT4Py for performance portability (GFDL, GMAO, et al.)</a:t>
            </a:r>
            <a:endParaRPr sz="142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9087" lvl="1" marL="914400" rtl="0" algn="l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25"/>
              <a:buFont typeface="Calibri"/>
              <a:buChar char="○"/>
            </a:pPr>
            <a:r>
              <a:rPr lang="en" sz="142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See Oliver Elbert’s talk in System Architecture session</a:t>
            </a:r>
            <a:endParaRPr sz="142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9087" lvl="0" marL="457200" rtl="0" algn="l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25"/>
              <a:buFont typeface="Calibri"/>
              <a:buChar char="●"/>
            </a:pPr>
            <a:r>
              <a:rPr lang="en" sz="142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Whole &amp; Deep Atmospheres (EMC &amp; SWPC)</a:t>
            </a:r>
            <a:endParaRPr sz="142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9087" lvl="0" marL="457200" rtl="0" algn="l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25"/>
              <a:buFont typeface="Calibri"/>
              <a:buChar char="●"/>
            </a:pPr>
            <a:r>
              <a:rPr lang="en" sz="142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FV3 Integrated Physics (GFDL, AOML, EMC)</a:t>
            </a:r>
            <a:endParaRPr sz="142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9087" lvl="0" marL="457200" rtl="0" algn="l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25"/>
              <a:buFont typeface="Calibri"/>
              <a:buChar char="●"/>
            </a:pPr>
            <a:r>
              <a:rPr lang="en" sz="142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Subgrid turbulence (GFDL, Clemson, FIU, AOML)</a:t>
            </a:r>
            <a:endParaRPr sz="142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9087" lvl="1" marL="914400" rtl="0" algn="l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25"/>
              <a:buFont typeface="Calibri"/>
              <a:buChar char="○"/>
            </a:pPr>
            <a:r>
              <a:rPr lang="en" sz="142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See Ping Zhu’s talk this session</a:t>
            </a:r>
            <a:endParaRPr sz="142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9087" lvl="0" marL="457200" rtl="0" algn="l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25"/>
              <a:buFont typeface="Calibri"/>
              <a:buChar char="●"/>
            </a:pPr>
            <a:r>
              <a:rPr lang="en" sz="142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GitHub CI/CD (GFDL)</a:t>
            </a:r>
            <a:endParaRPr sz="142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9087" lvl="0" marL="457200" rtl="0" algn="l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25"/>
              <a:buFont typeface="Calibri"/>
              <a:buChar char="●"/>
            </a:pPr>
            <a:r>
              <a:rPr lang="en" sz="142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FV3 Adjoint (GMAO &amp; JSCDA)</a:t>
            </a:r>
            <a:endParaRPr sz="142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9087" lvl="0" marL="457200" rtl="0" algn="l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25"/>
              <a:buFont typeface="Calibri"/>
              <a:buChar char="●"/>
            </a:pPr>
            <a:r>
              <a:rPr lang="en" sz="142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FV3net ML + Python Wrapper (AI2)</a:t>
            </a:r>
            <a:endParaRPr sz="142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9087" lvl="0" marL="457200" rtl="0" algn="l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Clr>
                <a:schemeClr val="dk2"/>
              </a:buClr>
              <a:buSzPts val="1425"/>
              <a:buFont typeface="Calibri"/>
              <a:buChar char="●"/>
            </a:pPr>
            <a:r>
              <a:rPr lang="en" sz="142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1425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8"/>
          <p:cNvSpPr txBox="1"/>
          <p:nvPr>
            <p:ph type="title"/>
          </p:nvPr>
        </p:nvSpPr>
        <p:spPr>
          <a:xfrm>
            <a:off x="729450" y="556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On Community and Cooperation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8"/>
          <p:cNvSpPr txBox="1"/>
          <p:nvPr>
            <p:ph idx="1" type="body"/>
          </p:nvPr>
        </p:nvSpPr>
        <p:spPr>
          <a:xfrm>
            <a:off x="729450" y="1455625"/>
            <a:ext cx="7688700" cy="33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●"/>
            </a:pPr>
            <a:r>
              <a:rPr b="1"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worldwide FV3 community has been a great opportunity to bring together some of the best model developers in the world.</a:t>
            </a:r>
            <a:endParaRPr b="1"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FV3’s flexibility, accuracy, and efficiency enable many different applications.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</a:pPr>
            <a:r>
              <a:rPr lang="en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Portable nature of FV3 enable development of models tailored for each mission.</a:t>
            </a:r>
            <a:endParaRPr sz="1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FV3 crosses all scales, allowing exchange of innovations and accelerating development.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There is a lot to learn from cooperation with other modeling efforts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</a:pPr>
            <a:r>
              <a:rPr lang="en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ECMWF, UKMO, SCREAM (see Paul Ullrich’s talk next)</a:t>
            </a:r>
            <a:endParaRPr sz="1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Community is a two-way street</a:t>
            </a:r>
            <a:endParaRPr sz="1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8"/>
          <p:cNvSpPr/>
          <p:nvPr/>
        </p:nvSpPr>
        <p:spPr>
          <a:xfrm>
            <a:off x="81725" y="4395925"/>
            <a:ext cx="6039600" cy="6399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“A key element that makes collaborations successful is having individuals who enjoy working together and are able to do so.”—Morris Bender, BAMS 2019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00" y="37825"/>
            <a:ext cx="3619049" cy="344847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9"/>
          <p:cNvSpPr txBox="1"/>
          <p:nvPr/>
        </p:nvSpPr>
        <p:spPr>
          <a:xfrm>
            <a:off x="52175" y="3728200"/>
            <a:ext cx="3743100" cy="11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“There are no shortcuts around quality, and quality starts with people” — Steve Jobs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7675" y="37825"/>
            <a:ext cx="5043925" cy="378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9"/>
          <p:cNvSpPr txBox="1"/>
          <p:nvPr/>
        </p:nvSpPr>
        <p:spPr>
          <a:xfrm>
            <a:off x="4572000" y="4111625"/>
            <a:ext cx="39021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Thanks to GFDL Modeling Systems and collaborators at EMC, AOML, Princeton CIMES, OU CAPS, and the Allen Institute for AI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/>
          <p:nvPr>
            <p:ph type="title"/>
          </p:nvPr>
        </p:nvSpPr>
        <p:spPr>
          <a:xfrm>
            <a:off x="149650" y="923150"/>
            <a:ext cx="4942800" cy="43455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FV3 is the fluid solver (“engine”) for a community of atmosphere models</a:t>
            </a:r>
            <a:endParaRPr b="0"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★"/>
            </a:pPr>
            <a:r>
              <a:rPr b="0" lang="en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Accurate, physical numerics</a:t>
            </a:r>
            <a:endParaRPr b="0"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★"/>
            </a:pPr>
            <a:r>
              <a:rPr b="0" lang="en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Computationally efficient</a:t>
            </a:r>
            <a:endParaRPr b="0"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★"/>
            </a:pPr>
            <a:r>
              <a:rPr b="0" lang="en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Flexible solver and interface</a:t>
            </a:r>
            <a:endParaRPr b="0"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➔"/>
            </a:pPr>
            <a:r>
              <a:rPr b="0" lang="en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Timely forecasts</a:t>
            </a:r>
            <a:endParaRPr b="0"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➔"/>
            </a:pPr>
            <a:r>
              <a:rPr b="0" lang="en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Accelerated development</a:t>
            </a:r>
            <a:endParaRPr b="0"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➔"/>
            </a:pPr>
            <a:r>
              <a:rPr b="0" lang="en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Ultra high-resolution models</a:t>
            </a:r>
            <a:endParaRPr b="0"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➔"/>
            </a:pPr>
            <a:r>
              <a:rPr b="0" lang="en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Many applications</a:t>
            </a:r>
            <a:br>
              <a:rPr b="0" lang="en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lang="en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Weather, climate, DA, atmospheric chemistry, reanalysis, planetary atmospheres, and more</a:t>
            </a:r>
            <a:endParaRPr b="0"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8"/>
          <p:cNvSpPr txBox="1"/>
          <p:nvPr/>
        </p:nvSpPr>
        <p:spPr>
          <a:xfrm>
            <a:off x="149653" y="51850"/>
            <a:ext cx="12096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FV3</a:t>
            </a:r>
            <a:endParaRPr b="1" sz="50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8"/>
          <p:cNvSpPr txBox="1"/>
          <p:nvPr/>
        </p:nvSpPr>
        <p:spPr>
          <a:xfrm>
            <a:off x="1421100" y="199260"/>
            <a:ext cx="73791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3C78D8"/>
                </a:solidFill>
                <a:latin typeface="Lato"/>
                <a:ea typeface="Lato"/>
                <a:cs typeface="Lato"/>
                <a:sym typeface="Lato"/>
              </a:rPr>
              <a:t>The GFDL Finite-Volume Cubed-Sphere Dynamical Core</a:t>
            </a:r>
            <a:endParaRPr b="1" sz="2100">
              <a:solidFill>
                <a:srgbClr val="3C78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5" name="Google Shape;13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8150" y="1120660"/>
            <a:ext cx="3746749" cy="210965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 txBox="1"/>
          <p:nvPr/>
        </p:nvSpPr>
        <p:spPr>
          <a:xfrm>
            <a:off x="5199780" y="3145600"/>
            <a:ext cx="3666900" cy="2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Carbon dioxide in FV3-based NASA GEOS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5206430" y="3335520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https://svs.gsfc.nasa.gov/11719</a:t>
            </a:r>
            <a:endParaRPr sz="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1024" y="1641249"/>
            <a:ext cx="1950895" cy="199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9"/>
          <p:cNvSpPr txBox="1"/>
          <p:nvPr/>
        </p:nvSpPr>
        <p:spPr>
          <a:xfrm>
            <a:off x="35500" y="0"/>
            <a:ext cx="3873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The Worldwide FV3 Community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Many missions, many models, one dynamical core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9"/>
          <p:cNvSpPr/>
          <p:nvPr/>
        </p:nvSpPr>
        <p:spPr>
          <a:xfrm>
            <a:off x="6184725" y="-28850"/>
            <a:ext cx="2950500" cy="1191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45" name="Google Shape;145;p19"/>
          <p:cNvGrpSpPr/>
          <p:nvPr/>
        </p:nvGrpSpPr>
        <p:grpSpPr>
          <a:xfrm>
            <a:off x="71750" y="714686"/>
            <a:ext cx="3873300" cy="4419000"/>
            <a:chOff x="-4450" y="834100"/>
            <a:chExt cx="3873300" cy="4419000"/>
          </a:xfrm>
        </p:grpSpPr>
        <p:sp>
          <p:nvSpPr>
            <p:cNvPr id="146" name="Google Shape;146;p19"/>
            <p:cNvSpPr/>
            <p:nvPr/>
          </p:nvSpPr>
          <p:spPr>
            <a:xfrm>
              <a:off x="-4450" y="834100"/>
              <a:ext cx="3873300" cy="4419000"/>
            </a:xfrm>
            <a:prstGeom prst="roundRect">
              <a:avLst>
                <a:gd fmla="val 16667" name="adj"/>
              </a:avLst>
            </a:prstGeom>
            <a:solidFill>
              <a:srgbClr val="4B85DC"/>
            </a:solidFill>
            <a:ln cap="flat" cmpd="sng" w="9525">
              <a:solidFill>
                <a:srgbClr val="28519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47" name="Google Shape;147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48900" y="1547124"/>
              <a:ext cx="2646500" cy="1586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65437" y="3451325"/>
              <a:ext cx="2950575" cy="1501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p19"/>
            <p:cNvSpPr txBox="1"/>
            <p:nvPr/>
          </p:nvSpPr>
          <p:spPr>
            <a:xfrm>
              <a:off x="328425" y="1004150"/>
              <a:ext cx="3163800" cy="44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NOAA Minutes-to-Millennia </a:t>
              </a:r>
              <a:b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Unified Modeling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9"/>
            <p:cNvSpPr txBox="1"/>
            <p:nvPr/>
          </p:nvSpPr>
          <p:spPr>
            <a:xfrm>
              <a:off x="857715" y="3189190"/>
              <a:ext cx="2169600" cy="15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Unified Forecast System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9"/>
            <p:cNvSpPr txBox="1"/>
            <p:nvPr/>
          </p:nvSpPr>
          <p:spPr>
            <a:xfrm>
              <a:off x="465625" y="5018000"/>
              <a:ext cx="2950500" cy="15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GFDL Seamless Modeling Suite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" name="Google Shape;152;p19"/>
          <p:cNvGrpSpPr/>
          <p:nvPr/>
        </p:nvGrpSpPr>
        <p:grpSpPr>
          <a:xfrm>
            <a:off x="4335530" y="40825"/>
            <a:ext cx="1843500" cy="1657180"/>
            <a:chOff x="4335530" y="40825"/>
            <a:chExt cx="1843500" cy="1657180"/>
          </a:xfrm>
        </p:grpSpPr>
        <p:pic>
          <p:nvPicPr>
            <p:cNvPr id="153" name="Google Shape;153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560525" y="40825"/>
              <a:ext cx="1490650" cy="1242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p19"/>
            <p:cNvSpPr txBox="1"/>
            <p:nvPr/>
          </p:nvSpPr>
          <p:spPr>
            <a:xfrm>
              <a:off x="4335530" y="1256405"/>
              <a:ext cx="1843500" cy="44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Calibri"/>
                  <a:ea typeface="Calibri"/>
                  <a:cs typeface="Calibri"/>
                  <a:sym typeface="Calibri"/>
                </a:rPr>
                <a:t>GEOS, MERRA</a:t>
              </a:r>
              <a:endParaRPr sz="1000"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Calibri"/>
                  <a:ea typeface="Calibri"/>
                  <a:cs typeface="Calibri"/>
                  <a:sym typeface="Calibri"/>
                </a:rPr>
                <a:t>Ames Mars GCM</a:t>
              </a: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155;p19"/>
          <p:cNvGrpSpPr/>
          <p:nvPr/>
        </p:nvGrpSpPr>
        <p:grpSpPr>
          <a:xfrm>
            <a:off x="6738230" y="834100"/>
            <a:ext cx="1843500" cy="1528750"/>
            <a:chOff x="6738230" y="834100"/>
            <a:chExt cx="1843500" cy="1528750"/>
          </a:xfrm>
        </p:grpSpPr>
        <p:pic>
          <p:nvPicPr>
            <p:cNvPr id="156" name="Google Shape;156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119475" y="834100"/>
              <a:ext cx="1081000" cy="1054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19"/>
            <p:cNvSpPr txBox="1"/>
            <p:nvPr/>
          </p:nvSpPr>
          <p:spPr>
            <a:xfrm>
              <a:off x="6738230" y="1921250"/>
              <a:ext cx="1843500" cy="44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Calibri"/>
                  <a:ea typeface="Calibri"/>
                  <a:cs typeface="Calibri"/>
                  <a:sym typeface="Calibri"/>
                </a:rPr>
                <a:t>GEOS-Chem</a:t>
              </a:r>
              <a:endParaRPr sz="1000"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Calibri"/>
                  <a:ea typeface="Calibri"/>
                  <a:cs typeface="Calibri"/>
                  <a:sym typeface="Calibri"/>
                </a:rPr>
                <a:t>GEOS-Chem High Performance</a:t>
              </a: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158;p19"/>
          <p:cNvGrpSpPr/>
          <p:nvPr/>
        </p:nvGrpSpPr>
        <p:grpSpPr>
          <a:xfrm>
            <a:off x="6934000" y="2602313"/>
            <a:ext cx="2102851" cy="882575"/>
            <a:chOff x="6934000" y="2602313"/>
            <a:chExt cx="2102851" cy="882575"/>
          </a:xfrm>
        </p:grpSpPr>
        <p:pic>
          <p:nvPicPr>
            <p:cNvPr id="159" name="Google Shape;159;p1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934000" y="2602313"/>
              <a:ext cx="1304253" cy="88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" name="Google Shape;160;p19"/>
            <p:cNvSpPr txBox="1"/>
            <p:nvPr/>
          </p:nvSpPr>
          <p:spPr>
            <a:xfrm>
              <a:off x="8238251" y="2747600"/>
              <a:ext cx="798600" cy="44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Calibri"/>
                  <a:ea typeface="Calibri"/>
                  <a:cs typeface="Calibri"/>
                  <a:sym typeface="Calibri"/>
                </a:rPr>
                <a:t>CAM-FV</a:t>
              </a:r>
              <a:endParaRPr sz="1000"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Calibri"/>
                  <a:ea typeface="Calibri"/>
                  <a:cs typeface="Calibri"/>
                  <a:sym typeface="Calibri"/>
                </a:rPr>
                <a:t>CAM-FV3</a:t>
              </a: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p19"/>
          <p:cNvGrpSpPr/>
          <p:nvPr/>
        </p:nvGrpSpPr>
        <p:grpSpPr>
          <a:xfrm>
            <a:off x="4533425" y="3810950"/>
            <a:ext cx="1517550" cy="1376725"/>
            <a:chOff x="4381025" y="3810950"/>
            <a:chExt cx="1517550" cy="1376725"/>
          </a:xfrm>
        </p:grpSpPr>
        <p:pic>
          <p:nvPicPr>
            <p:cNvPr id="162" name="Google Shape;162;p1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381025" y="3810950"/>
              <a:ext cx="1517550" cy="940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" name="Google Shape;163;p19"/>
            <p:cNvSpPr txBox="1"/>
            <p:nvPr/>
          </p:nvSpPr>
          <p:spPr>
            <a:xfrm>
              <a:off x="4514545" y="4662700"/>
              <a:ext cx="1294500" cy="35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Lato"/>
                  <a:ea typeface="Lato"/>
                  <a:cs typeface="Lato"/>
                  <a:sym typeface="Lato"/>
                </a:rPr>
                <a:t>Taiwan Central Weather Bureau</a:t>
              </a:r>
              <a:endParaRPr sz="6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4" name="Google Shape;164;p19"/>
            <p:cNvSpPr txBox="1"/>
            <p:nvPr/>
          </p:nvSpPr>
          <p:spPr>
            <a:xfrm>
              <a:off x="4647050" y="4746075"/>
              <a:ext cx="985500" cy="44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Calibri"/>
                  <a:ea typeface="Calibri"/>
                  <a:cs typeface="Calibri"/>
                  <a:sym typeface="Calibri"/>
                </a:rPr>
                <a:t>CWBGFS</a:t>
              </a: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" name="Google Shape;165;p19"/>
          <p:cNvGrpSpPr/>
          <p:nvPr/>
        </p:nvGrpSpPr>
        <p:grpSpPr>
          <a:xfrm>
            <a:off x="6751425" y="3833725"/>
            <a:ext cx="2252050" cy="1385750"/>
            <a:chOff x="6751425" y="3833725"/>
            <a:chExt cx="2252050" cy="1385750"/>
          </a:xfrm>
        </p:grpSpPr>
        <p:sp>
          <p:nvSpPr>
            <p:cNvPr id="166" name="Google Shape;166;p19"/>
            <p:cNvSpPr txBox="1"/>
            <p:nvPr/>
          </p:nvSpPr>
          <p:spPr>
            <a:xfrm>
              <a:off x="6751425" y="4866675"/>
              <a:ext cx="1164600" cy="35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Lato"/>
                  <a:ea typeface="Lato"/>
                  <a:cs typeface="Lato"/>
                  <a:sym typeface="Lato"/>
                </a:rPr>
                <a:t>Chinese Academy of Sciences</a:t>
              </a:r>
              <a:endParaRPr sz="6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7" name="Google Shape;167;p19"/>
            <p:cNvSpPr txBox="1"/>
            <p:nvPr/>
          </p:nvSpPr>
          <p:spPr>
            <a:xfrm>
              <a:off x="8017975" y="4221100"/>
              <a:ext cx="985500" cy="44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Calibri"/>
                  <a:ea typeface="Calibri"/>
                  <a:cs typeface="Calibri"/>
                  <a:sym typeface="Calibri"/>
                </a:rPr>
                <a:t>LASG FAMIL, F-GOALS</a:t>
              </a:r>
              <a:endParaRPr sz="1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8" name="Google Shape;168;p1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779150" y="3833725"/>
              <a:ext cx="1109150" cy="11091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/>
          <p:nvPr/>
        </p:nvSpPr>
        <p:spPr>
          <a:xfrm>
            <a:off x="5158350" y="48800"/>
            <a:ext cx="4067700" cy="4417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0"/>
          <p:cNvSpPr txBox="1"/>
          <p:nvPr>
            <p:ph idx="4294967295" type="title"/>
          </p:nvPr>
        </p:nvSpPr>
        <p:spPr>
          <a:xfrm>
            <a:off x="424650" y="994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FV3 Reference Information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550" y="771000"/>
            <a:ext cx="4319499" cy="3569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6500" y="28475"/>
            <a:ext cx="3171201" cy="43822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0"/>
          <p:cNvSpPr txBox="1"/>
          <p:nvPr/>
        </p:nvSpPr>
        <p:spPr>
          <a:xfrm>
            <a:off x="196050" y="4532100"/>
            <a:ext cx="4445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Documentation on FV3 Portal: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www.gfdl.noaa.gov/fv3/fv3-documentation-and-references/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0"/>
          <p:cNvSpPr txBox="1"/>
          <p:nvPr/>
        </p:nvSpPr>
        <p:spPr>
          <a:xfrm>
            <a:off x="5466563" y="4379700"/>
            <a:ext cx="33420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Harris et al. (2021)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109-page FV3 Scientific Documentation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on GitHub and NOAA Institutional Repository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/>
          <p:nvPr/>
        </p:nvSpPr>
        <p:spPr>
          <a:xfrm>
            <a:off x="5158350" y="48800"/>
            <a:ext cx="4067700" cy="4417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1"/>
          <p:cNvSpPr txBox="1"/>
          <p:nvPr>
            <p:ph idx="4294967295" type="title"/>
          </p:nvPr>
        </p:nvSpPr>
        <p:spPr>
          <a:xfrm>
            <a:off x="196050" y="994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FV3 Community GitHub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1"/>
          <p:cNvSpPr txBox="1"/>
          <p:nvPr/>
        </p:nvSpPr>
        <p:spPr>
          <a:xfrm>
            <a:off x="196050" y="4532100"/>
            <a:ext cx="4445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github.com/NOAA-GFDL/GFDL_atmos_cubed_sphere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787050"/>
            <a:ext cx="4473865" cy="359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5975" y="2001525"/>
            <a:ext cx="3087626" cy="24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1"/>
          <p:cNvSpPr txBox="1"/>
          <p:nvPr/>
        </p:nvSpPr>
        <p:spPr>
          <a:xfrm>
            <a:off x="5649788" y="4532100"/>
            <a:ext cx="3000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Examples directory: Jupyter notebooks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demonstrating FV3 capabilities.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Updates released regularly.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1"/>
          <p:cNvSpPr txBox="1"/>
          <p:nvPr/>
        </p:nvSpPr>
        <p:spPr>
          <a:xfrm>
            <a:off x="5692200" y="500975"/>
            <a:ext cx="3000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Official site for FV3 releases, examples, issue tracking, code submissions, documentation, </a:t>
            </a:r>
            <a:br>
              <a:rPr lang="en" sz="1600">
                <a:latin typeface="Calibri"/>
                <a:ea typeface="Calibri"/>
                <a:cs typeface="Calibri"/>
                <a:sym typeface="Calibri"/>
              </a:rPr>
            </a:b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and more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2"/>
          <p:cNvSpPr/>
          <p:nvPr/>
        </p:nvSpPr>
        <p:spPr>
          <a:xfrm>
            <a:off x="5158350" y="48800"/>
            <a:ext cx="4067700" cy="4417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2"/>
          <p:cNvSpPr txBox="1"/>
          <p:nvPr>
            <p:ph idx="4294967295" type="title"/>
          </p:nvPr>
        </p:nvSpPr>
        <p:spPr>
          <a:xfrm>
            <a:off x="271125" y="3973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R2O: Improving Hurricane Forecasts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3875" y="1747350"/>
            <a:ext cx="3526600" cy="2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550" y="1225525"/>
            <a:ext cx="3904675" cy="293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2"/>
          <p:cNvSpPr txBox="1"/>
          <p:nvPr/>
        </p:nvSpPr>
        <p:spPr>
          <a:xfrm>
            <a:off x="5825000" y="406135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Courtesy Kun Gao and Jan-Huey Chen</a:t>
            </a:r>
            <a:endParaRPr i="1" sz="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2"/>
          <p:cNvSpPr/>
          <p:nvPr/>
        </p:nvSpPr>
        <p:spPr>
          <a:xfrm>
            <a:off x="3923400" y="2085825"/>
            <a:ext cx="1324200" cy="1610400"/>
          </a:xfrm>
          <a:prstGeom prst="rightArrow">
            <a:avLst>
              <a:gd fmla="val 50000" name="adj1"/>
              <a:gd fmla="val 4087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Operational Transition 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+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Improved DA</a:t>
            </a:r>
            <a:endParaRPr sz="1000"/>
          </a:p>
        </p:txBody>
      </p:sp>
      <p:sp>
        <p:nvSpPr>
          <p:cNvPr id="200" name="Google Shape;200;p22"/>
          <p:cNvSpPr txBox="1"/>
          <p:nvPr/>
        </p:nvSpPr>
        <p:spPr>
          <a:xfrm>
            <a:off x="5793376" y="1117685"/>
            <a:ext cx="30000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2021-2022</a:t>
            </a:r>
            <a:endParaRPr b="1" sz="1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Mean Atlantic TC Track Error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2"/>
          <p:cNvSpPr/>
          <p:nvPr/>
        </p:nvSpPr>
        <p:spPr>
          <a:xfrm>
            <a:off x="2480600" y="4428600"/>
            <a:ext cx="4101900" cy="6684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See also J-H Chen et al (2023, Earth Space Sci) for DIMOSIC intercomparison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3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Advances in 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continental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convection prediction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250" y="707100"/>
            <a:ext cx="3253050" cy="189064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3"/>
          <p:cNvSpPr txBox="1"/>
          <p:nvPr/>
        </p:nvSpPr>
        <p:spPr>
          <a:xfrm>
            <a:off x="480050" y="4040375"/>
            <a:ext cx="3822000" cy="9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Revised advection (hord=5) and new GFDL MP v3 greatly reduce heavy precipitation biases and improve storm structure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Courtesy Kai Cheng and Linjiong Zhou, Princeton CIMES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4">
            <a:alphaModFix/>
          </a:blip>
          <a:srcRect b="16487" l="54158" r="903" t="48567"/>
          <a:stretch/>
        </p:blipFill>
        <p:spPr>
          <a:xfrm>
            <a:off x="439825" y="2744325"/>
            <a:ext cx="1899758" cy="129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3"/>
          <p:cNvPicPr preferRelativeResize="0"/>
          <p:nvPr/>
        </p:nvPicPr>
        <p:blipFill rotWithShape="1">
          <a:blip r:embed="rId4">
            <a:alphaModFix/>
          </a:blip>
          <a:srcRect b="54152" l="1341" r="51920" t="11584"/>
          <a:stretch/>
        </p:blipFill>
        <p:spPr>
          <a:xfrm>
            <a:off x="2220200" y="2765975"/>
            <a:ext cx="1981464" cy="1274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23"/>
          <p:cNvCxnSpPr/>
          <p:nvPr/>
        </p:nvCxnSpPr>
        <p:spPr>
          <a:xfrm>
            <a:off x="3616665" y="1066730"/>
            <a:ext cx="0" cy="945000"/>
          </a:xfrm>
          <a:prstGeom prst="straightConnector1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2" name="Google Shape;212;p23"/>
          <p:cNvSpPr txBox="1"/>
          <p:nvPr/>
        </p:nvSpPr>
        <p:spPr>
          <a:xfrm>
            <a:off x="830525" y="875827"/>
            <a:ext cx="1350900" cy="81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May 2022 CONUS Forecasts &amp; Hindcasts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2BA02B"/>
                </a:solidFill>
                <a:latin typeface="Calibri"/>
                <a:ea typeface="Calibri"/>
                <a:cs typeface="Calibri"/>
                <a:sym typeface="Calibri"/>
              </a:rPr>
              <a:t>C-SHiELD 2021</a:t>
            </a:r>
            <a:endParaRPr b="1" sz="900">
              <a:solidFill>
                <a:srgbClr val="2BA02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C-SHiELD 2022</a:t>
            </a:r>
            <a:endParaRPr b="1" sz="9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1F77B4"/>
                </a:solidFill>
                <a:latin typeface="Calibri"/>
                <a:ea typeface="Calibri"/>
                <a:cs typeface="Calibri"/>
                <a:sym typeface="Calibri"/>
              </a:rPr>
              <a:t>C-SHiELD 2023</a:t>
            </a:r>
            <a:endParaRPr b="1" sz="900">
              <a:solidFill>
                <a:srgbClr val="1F77B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3"/>
          <p:cNvSpPr txBox="1"/>
          <p:nvPr/>
        </p:nvSpPr>
        <p:spPr>
          <a:xfrm>
            <a:off x="785995" y="2601423"/>
            <a:ext cx="1350900" cy="3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OBS Radar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23Z </a:t>
            </a: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1 May 2019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3"/>
          <p:cNvSpPr txBox="1"/>
          <p:nvPr/>
        </p:nvSpPr>
        <p:spPr>
          <a:xfrm>
            <a:off x="2594950" y="2601428"/>
            <a:ext cx="1350900" cy="3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C-SHiELD 2023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00</a:t>
            </a: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 1 May 2019 + 23h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23"/>
          <p:cNvGrpSpPr/>
          <p:nvPr/>
        </p:nvGrpSpPr>
        <p:grpSpPr>
          <a:xfrm>
            <a:off x="5214414" y="665248"/>
            <a:ext cx="3585390" cy="3068356"/>
            <a:chOff x="4670925" y="723425"/>
            <a:chExt cx="3865650" cy="3308200"/>
          </a:xfrm>
        </p:grpSpPr>
        <p:pic>
          <p:nvPicPr>
            <p:cNvPr id="216" name="Google Shape;216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670925" y="723425"/>
              <a:ext cx="3865650" cy="3308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" name="Google Shape;217;p23"/>
            <p:cNvSpPr txBox="1"/>
            <p:nvPr/>
          </p:nvSpPr>
          <p:spPr>
            <a:xfrm>
              <a:off x="4883050" y="771925"/>
              <a:ext cx="925200" cy="26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No DA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8" name="Google Shape;218;p23"/>
            <p:cNvSpPr txBox="1"/>
            <p:nvPr/>
          </p:nvSpPr>
          <p:spPr>
            <a:xfrm>
              <a:off x="6178450" y="771925"/>
              <a:ext cx="925200" cy="26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GSI</a:t>
              </a: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 DA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9" name="Google Shape;219;p23"/>
            <p:cNvSpPr txBox="1"/>
            <p:nvPr/>
          </p:nvSpPr>
          <p:spPr>
            <a:xfrm>
              <a:off x="7473850" y="771925"/>
              <a:ext cx="925200" cy="26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JEDI</a:t>
              </a: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 DA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20" name="Google Shape;220;p23"/>
            <p:cNvSpPr txBox="1"/>
            <p:nvPr/>
          </p:nvSpPr>
          <p:spPr>
            <a:xfrm>
              <a:off x="5471557" y="2330138"/>
              <a:ext cx="1119600" cy="26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Ops HRRR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21" name="Google Shape;221;p23"/>
            <p:cNvSpPr txBox="1"/>
            <p:nvPr/>
          </p:nvSpPr>
          <p:spPr>
            <a:xfrm>
              <a:off x="6764100" y="2330150"/>
              <a:ext cx="1032000" cy="26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RRFS p2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22" name="Google Shape;222;p23"/>
          <p:cNvSpPr txBox="1"/>
          <p:nvPr/>
        </p:nvSpPr>
        <p:spPr>
          <a:xfrm>
            <a:off x="4862025" y="4039050"/>
            <a:ext cx="4257300" cy="81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CAPS Radar DA in UFS SRW significantly improves convective-scale hazard prediction</a:t>
            </a:r>
            <a:br>
              <a:rPr lang="en">
                <a:latin typeface="Calibri"/>
                <a:ea typeface="Calibri"/>
                <a:cs typeface="Calibri"/>
                <a:sym typeface="Calibri"/>
              </a:rPr>
            </a:b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OU CAPS w/ EMC &amp; GSL—courtesy Chengsi Liu and Ming Xue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See Jun Park’s poster on Thursday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3"/>
          <p:cNvSpPr txBox="1"/>
          <p:nvPr/>
        </p:nvSpPr>
        <p:spPr>
          <a:xfrm>
            <a:off x="4866150" y="2232525"/>
            <a:ext cx="890100" cy="81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13 May 2022 predicted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UH &gt; 75 vs. SPC storm reports</a:t>
            </a:r>
            <a:endParaRPr b="1" sz="900">
              <a:solidFill>
                <a:srgbClr val="1F77B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4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Improved MJO Forecasts with FV3’s Grid Nesting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4"/>
          <p:cNvSpPr txBox="1"/>
          <p:nvPr/>
        </p:nvSpPr>
        <p:spPr>
          <a:xfrm>
            <a:off x="282225" y="707900"/>
            <a:ext cx="3926400" cy="44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GFDL SPEAR and SHiELD get 25+ days of MJO at 100-50-25 km resolution. Higher resolution gives better forecasts.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AOML &amp; GFDL Collaboration: </a:t>
            </a:r>
            <a:br>
              <a:rPr lang="en" sz="1900">
                <a:latin typeface="Calibri"/>
                <a:ea typeface="Calibri"/>
                <a:cs typeface="Calibri"/>
                <a:sym typeface="Calibri"/>
              </a:rPr>
            </a:b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40-day runs during DYNAMO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Maritime Continent nest gives a full </a:t>
            </a:r>
            <a:r>
              <a:rPr b="1" lang="en" sz="1900">
                <a:latin typeface="Calibri"/>
                <a:ea typeface="Calibri"/>
                <a:cs typeface="Calibri"/>
                <a:sym typeface="Calibri"/>
              </a:rPr>
              <a:t>39 days</a:t>
            </a: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 of useful predictability!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Enhanced resolution improves precipitation and diurnal cycle over Maritime Continent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4050" y="317275"/>
            <a:ext cx="2016975" cy="201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571750"/>
            <a:ext cx="4470074" cy="248440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4"/>
          <p:cNvSpPr txBox="1"/>
          <p:nvPr/>
        </p:nvSpPr>
        <p:spPr>
          <a:xfrm>
            <a:off x="4156325" y="1185025"/>
            <a:ext cx="2711400" cy="65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SHiELD global 16-km grid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4-km Maritime Continent nest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40-days in 8 hours with 4K Gaea cores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5"/>
          <p:cNvSpPr txBox="1"/>
          <p:nvPr>
            <p:ph type="title"/>
          </p:nvPr>
        </p:nvSpPr>
        <p:spPr>
          <a:xfrm>
            <a:off x="597103" y="556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Global Storm-Resolving Modeling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5"/>
          <p:cNvSpPr txBox="1"/>
          <p:nvPr>
            <p:ph idx="1" type="body"/>
          </p:nvPr>
        </p:nvSpPr>
        <p:spPr>
          <a:xfrm>
            <a:off x="618700" y="1377025"/>
            <a:ext cx="4137000" cy="35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3.25-km </a:t>
            </a:r>
            <a:r>
              <a:rPr lang="en"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GFDL X-SHiELD and NASA GEOS latest FV3-based GSRMs—</a:t>
            </a:r>
            <a:r>
              <a:rPr b="1" lang="en"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big wins</a:t>
            </a:r>
            <a:r>
              <a:rPr lang="en"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with FV3 accuracy and efficiency.</a:t>
            </a:r>
            <a:endParaRPr sz="17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Unprecedented</a:t>
            </a:r>
            <a:r>
              <a:rPr b="1" lang="en"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years-long simulations</a:t>
            </a:r>
            <a:r>
              <a:rPr lang="en"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in current &amp; warmed climates for</a:t>
            </a:r>
            <a:r>
              <a:rPr lang="en"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effect on</a:t>
            </a:r>
            <a:r>
              <a:rPr lang="en"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convection, water resources, clouds, etc.</a:t>
            </a:r>
            <a:endParaRPr sz="17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Allen Institute for AI trains ML with</a:t>
            </a:r>
            <a:r>
              <a:rPr lang="en"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X-SHiELD output</a:t>
            </a:r>
            <a:r>
              <a:rPr lang="en"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 correct 200-km FV3GFS</a:t>
            </a:r>
            <a:br>
              <a:rPr lang="en"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⇒ Much improved precipitation, land diurnal cycle, and Tsfc—at 10000x less cost.</a:t>
            </a:r>
            <a:endParaRPr sz="17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6325" y="787050"/>
            <a:ext cx="3094149" cy="178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5"/>
          <p:cNvSpPr txBox="1"/>
          <p:nvPr/>
        </p:nvSpPr>
        <p:spPr>
          <a:xfrm>
            <a:off x="7974850" y="1165325"/>
            <a:ext cx="1269600" cy="65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Shift in intense convection under warming in year-long X-SHiELD simulations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(O(10</a:t>
            </a:r>
            <a:r>
              <a:rPr baseline="30000" lang="en" sz="90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) updrafts)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Cheng et al. 2022, GRL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6875" y="2867125"/>
            <a:ext cx="3775945" cy="196517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5"/>
          <p:cNvSpPr txBox="1"/>
          <p:nvPr/>
        </p:nvSpPr>
        <p:spPr>
          <a:xfrm>
            <a:off x="5292551" y="2690325"/>
            <a:ext cx="1269600" cy="21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ML-Corrected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5"/>
          <p:cNvSpPr txBox="1"/>
          <p:nvPr/>
        </p:nvSpPr>
        <p:spPr>
          <a:xfrm>
            <a:off x="6937524" y="2690325"/>
            <a:ext cx="1406100" cy="21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200-km FV3GFS Baseline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5"/>
          <p:cNvSpPr txBox="1"/>
          <p:nvPr/>
        </p:nvSpPr>
        <p:spPr>
          <a:xfrm>
            <a:off x="5190013" y="4796025"/>
            <a:ext cx="31677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Courtesy Chris Bretherton (AI2 &amp; UWashington)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Bretherton et al. (2022, JAMES) and Kwa et al. (2023, JAMES)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