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5" r:id="rId2"/>
  </p:sldMasterIdLst>
  <p:notesMasterIdLst>
    <p:notesMasterId r:id="rId24"/>
  </p:notesMasterIdLst>
  <p:sldIdLst>
    <p:sldId id="256" r:id="rId3"/>
    <p:sldId id="257" r:id="rId4"/>
    <p:sldId id="258" r:id="rId5"/>
    <p:sldId id="259" r:id="rId6"/>
    <p:sldId id="271" r:id="rId7"/>
    <p:sldId id="272" r:id="rId8"/>
    <p:sldId id="273" r:id="rId9"/>
    <p:sldId id="274" r:id="rId10"/>
    <p:sldId id="276" r:id="rId11"/>
    <p:sldId id="302" r:id="rId12"/>
    <p:sldId id="303" r:id="rId13"/>
    <p:sldId id="307" r:id="rId14"/>
    <p:sldId id="308" r:id="rId15"/>
    <p:sldId id="309" r:id="rId16"/>
    <p:sldId id="269" r:id="rId17"/>
    <p:sldId id="310" r:id="rId18"/>
    <p:sldId id="312" r:id="rId19"/>
    <p:sldId id="270" r:id="rId20"/>
    <p:sldId id="299" r:id="rId21"/>
    <p:sldId id="300" r:id="rId22"/>
    <p:sldId id="311"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Cambria Math" panose="02040503050406030204" pitchFamily="18" charset="0"/>
      <p:regular r:id="rId33"/>
    </p:embeddedFont>
    <p:embeddedFont>
      <p:font typeface="Lato" panose="020F0502020204030203" pitchFamily="34" charset="0"/>
      <p:regular r:id="rId34"/>
      <p:bold r:id="rId35"/>
      <p:italic r:id="rId36"/>
      <p:boldItalic r:id="rId37"/>
    </p:embeddedFont>
    <p:embeddedFont>
      <p:font typeface="Raleway"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6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600" y="3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CEC034-6332-40AF-A7CE-C667C5E8EFB2}" type="doc">
      <dgm:prSet loTypeId="urn:microsoft.com/office/officeart/2005/8/layout/hList2" loCatId="picture" qsTypeId="urn:microsoft.com/office/officeart/2005/8/quickstyle/simple4" qsCatId="simple" csTypeId="urn:microsoft.com/office/officeart/2005/8/colors/colorful3" csCatId="colorful" phldr="1"/>
      <dgm:spPr/>
      <dgm:t>
        <a:bodyPr/>
        <a:lstStyle/>
        <a:p>
          <a:endParaRPr lang="en-US"/>
        </a:p>
      </dgm:t>
    </dgm:pt>
    <dgm:pt modelId="{A8C38F6D-0105-494B-8FD1-B00147813276}">
      <dgm:prSet phldrT="[Text]" custT="1"/>
      <dgm:spPr/>
      <dgm:t>
        <a:bodyPr/>
        <a:lstStyle/>
        <a:p>
          <a:pPr algn="l">
            <a:lnSpc>
              <a:spcPct val="100000"/>
            </a:lnSpc>
            <a:spcAft>
              <a:spcPts val="0"/>
            </a:spcAft>
          </a:pPr>
          <a:r>
            <a:rPr lang="en-US" sz="1100" b="1" dirty="0">
              <a:latin typeface="+mj-lt"/>
              <a:cs typeface="Calibri Light"/>
            </a:rPr>
            <a:t>Sensitivity Variables</a:t>
          </a:r>
        </a:p>
        <a:p>
          <a:pPr algn="l">
            <a:lnSpc>
              <a:spcPct val="100000"/>
            </a:lnSpc>
            <a:spcAft>
              <a:spcPts val="0"/>
            </a:spcAft>
          </a:pPr>
          <a:r>
            <a:rPr lang="en-US" sz="800" b="1" dirty="0">
              <a:latin typeface="+mn-lt"/>
              <a:cs typeface="Calibri Light"/>
            </a:rPr>
            <a:t>(Predictors)</a:t>
          </a:r>
        </a:p>
      </dgm:t>
    </dgm:pt>
    <dgm:pt modelId="{8392034B-F384-4785-B2D4-293238F35E0A}" type="parTrans" cxnId="{DAE47C43-12AC-4423-A2CD-E854CA33CDF6}">
      <dgm:prSet/>
      <dgm:spPr/>
      <dgm:t>
        <a:bodyPr/>
        <a:lstStyle/>
        <a:p>
          <a:endParaRPr lang="en-US" sz="1050"/>
        </a:p>
      </dgm:t>
    </dgm:pt>
    <dgm:pt modelId="{F1B3FE59-1258-4DB6-8B3F-2C885E281299}" type="sibTrans" cxnId="{DAE47C43-12AC-4423-A2CD-E854CA33CDF6}">
      <dgm:prSet/>
      <dgm:spPr/>
      <dgm:t>
        <a:bodyPr/>
        <a:lstStyle/>
        <a:p>
          <a:endParaRPr lang="en-US" sz="1050"/>
        </a:p>
      </dgm:t>
    </dgm:pt>
    <dgm:pt modelId="{14FEEADF-FFA0-460F-8844-A883E35A1B2F}">
      <dgm:prSet phldrT="[Text]" custT="1"/>
      <dgm:spPr/>
      <dgm:t>
        <a:bodyPr/>
        <a:lstStyle/>
        <a:p>
          <a:r>
            <a:rPr lang="en-US" sz="1000" dirty="0">
              <a:latin typeface="+mn-lt"/>
              <a:cs typeface="Calibri Light"/>
            </a:rPr>
            <a:t>500 </a:t>
          </a:r>
          <a:r>
            <a:rPr lang="en-US" sz="1000" dirty="0" err="1">
              <a:latin typeface="+mn-lt"/>
              <a:cs typeface="Calibri Light"/>
            </a:rPr>
            <a:t>hPa</a:t>
          </a:r>
          <a:r>
            <a:rPr lang="en-US" sz="1000" dirty="0">
              <a:latin typeface="+mn-lt"/>
              <a:cs typeface="Calibri Light"/>
            </a:rPr>
            <a:t> GPH</a:t>
          </a:r>
        </a:p>
      </dgm:t>
    </dgm:pt>
    <dgm:pt modelId="{CE7F28C4-D305-4FA7-B8D7-20A68902A1F8}" type="parTrans" cxnId="{D6208227-1293-4E17-98B9-89DD76174A60}">
      <dgm:prSet/>
      <dgm:spPr/>
      <dgm:t>
        <a:bodyPr/>
        <a:lstStyle/>
        <a:p>
          <a:endParaRPr lang="en-US" sz="1050"/>
        </a:p>
      </dgm:t>
    </dgm:pt>
    <dgm:pt modelId="{65722977-F413-46E5-A1C8-A3F9F1B8482F}" type="sibTrans" cxnId="{D6208227-1293-4E17-98B9-89DD76174A60}">
      <dgm:prSet/>
      <dgm:spPr/>
      <dgm:t>
        <a:bodyPr/>
        <a:lstStyle/>
        <a:p>
          <a:endParaRPr lang="en-US" sz="1050"/>
        </a:p>
      </dgm:t>
    </dgm:pt>
    <dgm:pt modelId="{0F7742A2-2274-41CF-8B6E-34D7BB65C91F}">
      <dgm:prSet phldrT="[Text]" custT="1"/>
      <dgm:spPr/>
      <dgm:t>
        <a:bodyPr/>
        <a:lstStyle/>
        <a:p>
          <a:r>
            <a:rPr lang="en-US" sz="1000" dirty="0">
              <a:latin typeface="+mn-lt"/>
              <a:cs typeface="Calibri Light"/>
            </a:rPr>
            <a:t>2m Temperature</a:t>
          </a:r>
        </a:p>
      </dgm:t>
    </dgm:pt>
    <dgm:pt modelId="{B89A59F9-FEC2-402A-BC95-3C96A0656A6F}" type="parTrans" cxnId="{23AAF1CB-0814-4AF6-83E5-2F1D040D007C}">
      <dgm:prSet/>
      <dgm:spPr/>
      <dgm:t>
        <a:bodyPr/>
        <a:lstStyle/>
        <a:p>
          <a:endParaRPr lang="en-US" sz="1050"/>
        </a:p>
      </dgm:t>
    </dgm:pt>
    <dgm:pt modelId="{347760B0-8F41-4142-A884-0E224106139E}" type="sibTrans" cxnId="{23AAF1CB-0814-4AF6-83E5-2F1D040D007C}">
      <dgm:prSet/>
      <dgm:spPr/>
      <dgm:t>
        <a:bodyPr/>
        <a:lstStyle/>
        <a:p>
          <a:endParaRPr lang="en-US" sz="1050"/>
        </a:p>
      </dgm:t>
    </dgm:pt>
    <dgm:pt modelId="{5BA07B2F-5173-44B3-9F03-059B7179E920}">
      <dgm:prSet phldrT="[Text]" custT="1"/>
      <dgm:spPr/>
      <dgm:t>
        <a:bodyPr/>
        <a:lstStyle/>
        <a:p>
          <a:r>
            <a:rPr lang="en-US" sz="1000">
              <a:latin typeface="+mn-lt"/>
              <a:cs typeface="Calibri Light"/>
            </a:rPr>
            <a:t>700 hPa Temperature</a:t>
          </a:r>
          <a:endParaRPr lang="en-US" sz="1000" dirty="0">
            <a:latin typeface="+mn-lt"/>
            <a:cs typeface="Calibri Light"/>
          </a:endParaRPr>
        </a:p>
      </dgm:t>
    </dgm:pt>
    <dgm:pt modelId="{05BECFEA-61E4-4A03-A524-676E37948F55}" type="parTrans" cxnId="{47A4D6B0-BCFD-4A25-A7A2-AD389057DCF0}">
      <dgm:prSet/>
      <dgm:spPr/>
      <dgm:t>
        <a:bodyPr/>
        <a:lstStyle/>
        <a:p>
          <a:endParaRPr lang="en-US" sz="1050"/>
        </a:p>
      </dgm:t>
    </dgm:pt>
    <dgm:pt modelId="{B5D4DB78-16C4-4310-8BE6-08A509D04621}" type="sibTrans" cxnId="{47A4D6B0-BCFD-4A25-A7A2-AD389057DCF0}">
      <dgm:prSet/>
      <dgm:spPr/>
      <dgm:t>
        <a:bodyPr/>
        <a:lstStyle/>
        <a:p>
          <a:endParaRPr lang="en-US" sz="1050"/>
        </a:p>
      </dgm:t>
    </dgm:pt>
    <dgm:pt modelId="{32D3DAE8-70E1-45C5-B133-EF2071D82A68}">
      <dgm:prSet phldrT="[Text]" custT="1"/>
      <dgm:spPr/>
      <dgm:t>
        <a:bodyPr/>
        <a:lstStyle/>
        <a:p>
          <a:r>
            <a:rPr lang="en-US" sz="1000" dirty="0">
              <a:latin typeface="+mn-lt"/>
              <a:cs typeface="Calibri Light"/>
            </a:rPr>
            <a:t>SLP</a:t>
          </a:r>
        </a:p>
      </dgm:t>
    </dgm:pt>
    <dgm:pt modelId="{35DEFEFA-AF6A-4688-B8F4-F1233714D596}" type="parTrans" cxnId="{56DD4482-C2F9-44C8-9285-9CBB44C24130}">
      <dgm:prSet/>
      <dgm:spPr/>
      <dgm:t>
        <a:bodyPr/>
        <a:lstStyle/>
        <a:p>
          <a:endParaRPr lang="en-US" sz="1050"/>
        </a:p>
      </dgm:t>
    </dgm:pt>
    <dgm:pt modelId="{BB3FB833-8737-4B25-8932-B5B8E5664159}" type="sibTrans" cxnId="{56DD4482-C2F9-44C8-9285-9CBB44C24130}">
      <dgm:prSet/>
      <dgm:spPr/>
      <dgm:t>
        <a:bodyPr/>
        <a:lstStyle/>
        <a:p>
          <a:endParaRPr lang="en-US" sz="1050"/>
        </a:p>
      </dgm:t>
    </dgm:pt>
    <dgm:pt modelId="{8BE5FFA4-ECD3-455A-A3F6-69A5B20A8417}">
      <dgm:prSet phldrT="[Text]" custT="1"/>
      <dgm:spPr/>
      <dgm:t>
        <a:bodyPr/>
        <a:lstStyle/>
        <a:p>
          <a:r>
            <a:rPr lang="en-US" sz="1000" dirty="0">
              <a:latin typeface="+mn-lt"/>
              <a:cs typeface="Calibri Light"/>
            </a:rPr>
            <a:t>300 </a:t>
          </a:r>
          <a:r>
            <a:rPr lang="en-US" sz="1000" dirty="0" err="1">
              <a:latin typeface="+mn-lt"/>
              <a:cs typeface="Calibri Light"/>
            </a:rPr>
            <a:t>hPa</a:t>
          </a:r>
          <a:r>
            <a:rPr lang="en-US" sz="1000" dirty="0">
              <a:latin typeface="+mn-lt"/>
              <a:cs typeface="Calibri Light"/>
            </a:rPr>
            <a:t> U, V</a:t>
          </a:r>
        </a:p>
      </dgm:t>
    </dgm:pt>
    <dgm:pt modelId="{DA615F32-8319-4D7B-B8A6-9FEA8F7E3A95}" type="parTrans" cxnId="{396D076A-6141-4C02-A678-483739F3FBF7}">
      <dgm:prSet/>
      <dgm:spPr/>
      <dgm:t>
        <a:bodyPr/>
        <a:lstStyle/>
        <a:p>
          <a:endParaRPr lang="en-US" sz="1050"/>
        </a:p>
      </dgm:t>
    </dgm:pt>
    <dgm:pt modelId="{5834D470-FB63-41CB-903B-3E2E8D8C7C62}" type="sibTrans" cxnId="{396D076A-6141-4C02-A678-483739F3FBF7}">
      <dgm:prSet/>
      <dgm:spPr/>
      <dgm:t>
        <a:bodyPr/>
        <a:lstStyle/>
        <a:p>
          <a:endParaRPr lang="en-US" sz="1050"/>
        </a:p>
      </dgm:t>
    </dgm:pt>
    <dgm:pt modelId="{1B5D9DED-5B51-4346-B284-9D0883F2F136}">
      <dgm:prSet phldrT="[Text]" custT="1"/>
      <dgm:spPr/>
      <dgm:t>
        <a:bodyPr/>
        <a:lstStyle/>
        <a:p>
          <a:r>
            <a:rPr lang="en-US" sz="1000" dirty="0">
              <a:latin typeface="+mn-lt"/>
              <a:cs typeface="Calibri Light"/>
            </a:rPr>
            <a:t>850 </a:t>
          </a:r>
          <a:r>
            <a:rPr lang="en-US" sz="1000" dirty="0" err="1">
              <a:latin typeface="+mn-lt"/>
              <a:cs typeface="Calibri Light"/>
            </a:rPr>
            <a:t>hPa</a:t>
          </a:r>
          <a:r>
            <a:rPr lang="en-US" sz="1000" dirty="0">
              <a:latin typeface="+mn-lt"/>
              <a:cs typeface="Calibri Light"/>
            </a:rPr>
            <a:t> Temperature</a:t>
          </a:r>
        </a:p>
      </dgm:t>
    </dgm:pt>
    <dgm:pt modelId="{B30DD103-BE92-4CF7-801E-67D2EDB2C77E}" type="parTrans" cxnId="{E6FC195B-5D4C-4155-B844-7754AE2B1933}">
      <dgm:prSet/>
      <dgm:spPr/>
      <dgm:t>
        <a:bodyPr/>
        <a:lstStyle/>
        <a:p>
          <a:endParaRPr lang="en-US" sz="1050"/>
        </a:p>
      </dgm:t>
    </dgm:pt>
    <dgm:pt modelId="{FFF2C705-9C3B-4C02-97D6-7DCDE9BD5FC0}" type="sibTrans" cxnId="{E6FC195B-5D4C-4155-B844-7754AE2B1933}">
      <dgm:prSet/>
      <dgm:spPr/>
      <dgm:t>
        <a:bodyPr/>
        <a:lstStyle/>
        <a:p>
          <a:endParaRPr lang="en-US" sz="1050"/>
        </a:p>
      </dgm:t>
    </dgm:pt>
    <dgm:pt modelId="{EF60FCC9-DDBC-4953-9EA5-C6DB324F0FBE}">
      <dgm:prSet phldrT="[Text]" custT="1"/>
      <dgm:spPr/>
      <dgm:t>
        <a:bodyPr/>
        <a:lstStyle/>
        <a:p>
          <a:r>
            <a:rPr lang="en-US" sz="1000">
              <a:latin typeface="+mn-lt"/>
              <a:cs typeface="Calibri Light"/>
            </a:rPr>
            <a:t>850 hPa Moisture</a:t>
          </a:r>
          <a:endParaRPr lang="en-US" sz="1000" dirty="0">
            <a:latin typeface="+mn-lt"/>
            <a:cs typeface="Calibri Light"/>
          </a:endParaRPr>
        </a:p>
      </dgm:t>
    </dgm:pt>
    <dgm:pt modelId="{A16D2E3D-F3E7-4811-89C9-CA3E17DBDDF3}" type="parTrans" cxnId="{93D87E68-1900-4BF0-8E44-D9E6A12A8665}">
      <dgm:prSet/>
      <dgm:spPr/>
      <dgm:t>
        <a:bodyPr/>
        <a:lstStyle/>
        <a:p>
          <a:endParaRPr lang="en-US" sz="1050"/>
        </a:p>
      </dgm:t>
    </dgm:pt>
    <dgm:pt modelId="{E9BFF239-BCC5-48B8-830D-38E9F81AEA27}" type="sibTrans" cxnId="{93D87E68-1900-4BF0-8E44-D9E6A12A8665}">
      <dgm:prSet/>
      <dgm:spPr/>
      <dgm:t>
        <a:bodyPr/>
        <a:lstStyle/>
        <a:p>
          <a:endParaRPr lang="en-US" sz="1050"/>
        </a:p>
      </dgm:t>
    </dgm:pt>
    <dgm:pt modelId="{77F7FD77-0BD6-4452-AE81-D9DFD0D4F6DA}">
      <dgm:prSet phldrT="[Text]" custT="1"/>
      <dgm:spPr/>
      <dgm:t>
        <a:bodyPr/>
        <a:lstStyle/>
        <a:p>
          <a:r>
            <a:rPr lang="en-US" sz="1000" dirty="0">
              <a:latin typeface="+mn-lt"/>
              <a:cs typeface="Calibri Light"/>
            </a:rPr>
            <a:t>High 10m Wind Speed (&gt;40 mph) Coverage</a:t>
          </a:r>
        </a:p>
      </dgm:t>
    </dgm:pt>
    <dgm:pt modelId="{3DD9A376-BE35-48CA-BE50-0EFB48F56035}" type="parTrans" cxnId="{7A5573B0-CB47-4AAD-95ED-4081C0019303}">
      <dgm:prSet/>
      <dgm:spPr/>
      <dgm:t>
        <a:bodyPr/>
        <a:lstStyle/>
        <a:p>
          <a:endParaRPr lang="en-US" sz="1050"/>
        </a:p>
      </dgm:t>
    </dgm:pt>
    <dgm:pt modelId="{4F6D2DDC-1BDF-487F-8924-3BD64C45C82E}" type="sibTrans" cxnId="{7A5573B0-CB47-4AAD-95ED-4081C0019303}">
      <dgm:prSet/>
      <dgm:spPr/>
      <dgm:t>
        <a:bodyPr/>
        <a:lstStyle/>
        <a:p>
          <a:endParaRPr lang="en-US" sz="1050"/>
        </a:p>
      </dgm:t>
    </dgm:pt>
    <dgm:pt modelId="{6BAE3A61-3A22-4582-875C-1276CB2092D6}">
      <dgm:prSet phldrT="[Text]" custT="1"/>
      <dgm:spPr/>
      <dgm:t>
        <a:bodyPr/>
        <a:lstStyle/>
        <a:p>
          <a:r>
            <a:rPr lang="en-US" sz="1000" dirty="0">
              <a:latin typeface="+mn-lt"/>
              <a:cs typeface="Calibri Light"/>
            </a:rPr>
            <a:t>High UH (&gt;25 m2/s2) Coverage</a:t>
          </a:r>
        </a:p>
      </dgm:t>
    </dgm:pt>
    <dgm:pt modelId="{6EC03A38-78B2-49C2-9465-D7A8BAD186B7}" type="parTrans" cxnId="{B99893A5-8582-4917-93C1-9B15B7E30EAF}">
      <dgm:prSet/>
      <dgm:spPr/>
      <dgm:t>
        <a:bodyPr/>
        <a:lstStyle/>
        <a:p>
          <a:endParaRPr lang="en-US" sz="1050"/>
        </a:p>
      </dgm:t>
    </dgm:pt>
    <dgm:pt modelId="{CBF0787D-09F6-483A-AB2A-6BE9F6BDBC30}" type="sibTrans" cxnId="{B99893A5-8582-4917-93C1-9B15B7E30EAF}">
      <dgm:prSet/>
      <dgm:spPr/>
      <dgm:t>
        <a:bodyPr/>
        <a:lstStyle/>
        <a:p>
          <a:endParaRPr lang="en-US" sz="1050"/>
        </a:p>
      </dgm:t>
    </dgm:pt>
    <dgm:pt modelId="{48D694E5-CCBE-4C5B-90F4-EBD90F0EA6DB}">
      <dgm:prSet phldrT="[Text]" custT="1"/>
      <dgm:spPr/>
      <dgm:t>
        <a:bodyPr/>
        <a:lstStyle/>
        <a:p>
          <a:pPr>
            <a:buNone/>
          </a:pPr>
          <a:r>
            <a:rPr lang="en-US" sz="1000" b="1" dirty="0">
              <a:latin typeface="+mn-lt"/>
              <a:cs typeface="Calibri Light"/>
            </a:rPr>
            <a:t>Coverage Responses</a:t>
          </a:r>
        </a:p>
      </dgm:t>
    </dgm:pt>
    <dgm:pt modelId="{8B4B9508-8888-4638-B656-62EA0E66BC27}" type="parTrans" cxnId="{6D4EDFBD-7FDC-4460-B150-D37EA3A7AA0E}">
      <dgm:prSet/>
      <dgm:spPr/>
      <dgm:t>
        <a:bodyPr/>
        <a:lstStyle/>
        <a:p>
          <a:endParaRPr lang="en-US" sz="1050"/>
        </a:p>
      </dgm:t>
    </dgm:pt>
    <dgm:pt modelId="{C199BD2E-85C5-45CD-A19A-D8DBEA62EE45}" type="sibTrans" cxnId="{6D4EDFBD-7FDC-4460-B150-D37EA3A7AA0E}">
      <dgm:prSet/>
      <dgm:spPr/>
      <dgm:t>
        <a:bodyPr/>
        <a:lstStyle/>
        <a:p>
          <a:endParaRPr lang="en-US" sz="1050"/>
        </a:p>
      </dgm:t>
    </dgm:pt>
    <dgm:pt modelId="{8E5E51DC-55B2-4493-9766-1137E3F36B7D}">
      <dgm:prSet phldrT="[Text]" custT="1"/>
      <dgm:spPr/>
      <dgm:t>
        <a:bodyPr/>
        <a:lstStyle/>
        <a:p>
          <a:r>
            <a:rPr lang="en-US" sz="1000" dirty="0">
              <a:latin typeface="+mn-lt"/>
              <a:cs typeface="Calibri Light"/>
            </a:rPr>
            <a:t>Max Precipitation Accumulation</a:t>
          </a:r>
        </a:p>
      </dgm:t>
    </dgm:pt>
    <dgm:pt modelId="{0258161F-B733-4065-BE2C-64233BD509EA}" type="parTrans" cxnId="{5FC11385-DC41-4ABD-A910-4821C1A9AD3F}">
      <dgm:prSet/>
      <dgm:spPr/>
      <dgm:t>
        <a:bodyPr/>
        <a:lstStyle/>
        <a:p>
          <a:endParaRPr lang="en-US" sz="1050"/>
        </a:p>
      </dgm:t>
    </dgm:pt>
    <dgm:pt modelId="{D174A8BC-B879-4A8A-ABB9-E486DDC18213}" type="sibTrans" cxnId="{5FC11385-DC41-4ABD-A910-4821C1A9AD3F}">
      <dgm:prSet/>
      <dgm:spPr/>
      <dgm:t>
        <a:bodyPr/>
        <a:lstStyle/>
        <a:p>
          <a:endParaRPr lang="en-US" sz="1050"/>
        </a:p>
      </dgm:t>
    </dgm:pt>
    <dgm:pt modelId="{6A0B1F82-04E1-4DE0-9207-65C41F7E7B25}">
      <dgm:prSet phldrT="[Text]" custT="1"/>
      <dgm:spPr/>
      <dgm:t>
        <a:bodyPr/>
        <a:lstStyle/>
        <a:p>
          <a:r>
            <a:rPr lang="en-US" sz="1000" dirty="0">
              <a:latin typeface="+mn-lt"/>
              <a:cs typeface="Calibri Light"/>
            </a:rPr>
            <a:t>Max Updraft Helicity</a:t>
          </a:r>
        </a:p>
      </dgm:t>
    </dgm:pt>
    <dgm:pt modelId="{AD51FFC9-353F-4E1D-86AA-2C84988C5F9C}" type="parTrans" cxnId="{60706F83-3A41-4AA8-AEC4-F583764C98BA}">
      <dgm:prSet/>
      <dgm:spPr/>
      <dgm:t>
        <a:bodyPr/>
        <a:lstStyle/>
        <a:p>
          <a:endParaRPr lang="en-US" sz="1050"/>
        </a:p>
      </dgm:t>
    </dgm:pt>
    <dgm:pt modelId="{E855A694-093F-49E4-97D5-4E6A9072C329}" type="sibTrans" cxnId="{60706F83-3A41-4AA8-AEC4-F583764C98BA}">
      <dgm:prSet/>
      <dgm:spPr/>
      <dgm:t>
        <a:bodyPr/>
        <a:lstStyle/>
        <a:p>
          <a:endParaRPr lang="en-US" sz="1050"/>
        </a:p>
      </dgm:t>
    </dgm:pt>
    <dgm:pt modelId="{B46ACE1A-EC21-4155-B94B-0A90D99FCDE5}">
      <dgm:prSet phldrT="[Text]" custT="1"/>
      <dgm:spPr/>
      <dgm:t>
        <a:bodyPr/>
        <a:lstStyle/>
        <a:p>
          <a:pPr>
            <a:buNone/>
          </a:pPr>
          <a:r>
            <a:rPr lang="en-US" sz="1000" b="1" dirty="0">
              <a:latin typeface="+mn-lt"/>
              <a:cs typeface="Calibri Light"/>
            </a:rPr>
            <a:t>Magnitude Responses</a:t>
          </a:r>
        </a:p>
      </dgm:t>
    </dgm:pt>
    <dgm:pt modelId="{BE3DD32A-4DA9-4D81-BE47-395F86AAD794}" type="parTrans" cxnId="{3C032A2F-DA85-4658-A693-5A8EB4A3ADF3}">
      <dgm:prSet/>
      <dgm:spPr/>
      <dgm:t>
        <a:bodyPr/>
        <a:lstStyle/>
        <a:p>
          <a:endParaRPr lang="en-US" sz="1050"/>
        </a:p>
      </dgm:t>
    </dgm:pt>
    <dgm:pt modelId="{9B55A564-BFEB-4E91-BB74-B08DBBA8367A}" type="sibTrans" cxnId="{3C032A2F-DA85-4658-A693-5A8EB4A3ADF3}">
      <dgm:prSet/>
      <dgm:spPr/>
      <dgm:t>
        <a:bodyPr/>
        <a:lstStyle/>
        <a:p>
          <a:endParaRPr lang="en-US" sz="1050"/>
        </a:p>
      </dgm:t>
    </dgm:pt>
    <dgm:pt modelId="{306FF104-2FF9-465E-BE13-CC425A4C63D1}">
      <dgm:prSet phldrT="[Text]" custT="1"/>
      <dgm:spPr/>
      <dgm:t>
        <a:bodyPr/>
        <a:lstStyle/>
        <a:p>
          <a:pPr algn="l">
            <a:spcAft>
              <a:spcPts val="0"/>
            </a:spcAft>
          </a:pPr>
          <a:r>
            <a:rPr lang="en-US" sz="1100" b="1">
              <a:latin typeface="+mj-lt"/>
              <a:cs typeface="Calibri Light"/>
            </a:rPr>
            <a:t>Response Functions</a:t>
          </a:r>
        </a:p>
        <a:p>
          <a:pPr algn="l">
            <a:spcAft>
              <a:spcPts val="0"/>
            </a:spcAft>
          </a:pPr>
          <a:r>
            <a:rPr lang="en-US" sz="900" b="1">
              <a:latin typeface="+mj-lt"/>
              <a:cs typeface="Calibri Light"/>
            </a:rPr>
            <a:t>(High-Impact </a:t>
          </a:r>
          <a:r>
            <a:rPr lang="en-US" sz="900" b="1">
              <a:latin typeface="+mn-lt"/>
              <a:cs typeface="Calibri Light"/>
            </a:rPr>
            <a:t>Forecast Features)</a:t>
          </a:r>
          <a:endParaRPr lang="en-US" sz="900" b="1" dirty="0">
            <a:latin typeface="+mn-lt"/>
            <a:cs typeface="Calibri Light"/>
          </a:endParaRPr>
        </a:p>
      </dgm:t>
    </dgm:pt>
    <dgm:pt modelId="{04714ED0-63F3-4872-997A-52E2F44BD448}" type="parTrans" cxnId="{62B74FDA-E9C0-43EF-9242-B049782986D9}">
      <dgm:prSet/>
      <dgm:spPr/>
      <dgm:t>
        <a:bodyPr/>
        <a:lstStyle/>
        <a:p>
          <a:endParaRPr lang="en-US" sz="1050"/>
        </a:p>
      </dgm:t>
    </dgm:pt>
    <dgm:pt modelId="{F415D5EA-ECCA-4591-8972-03CBCC160ECB}" type="sibTrans" cxnId="{62B74FDA-E9C0-43EF-9242-B049782986D9}">
      <dgm:prSet/>
      <dgm:spPr/>
      <dgm:t>
        <a:bodyPr/>
        <a:lstStyle/>
        <a:p>
          <a:endParaRPr lang="en-US" sz="1050"/>
        </a:p>
      </dgm:t>
    </dgm:pt>
    <dgm:pt modelId="{201C1535-606A-4F0B-800F-D56E47BB9087}">
      <dgm:prSet phldrT="[Text]" custT="1"/>
      <dgm:spPr/>
      <dgm:t>
        <a:bodyPr/>
        <a:lstStyle/>
        <a:p>
          <a:endParaRPr lang="en-US" sz="1000" dirty="0">
            <a:latin typeface="+mn-lt"/>
            <a:cs typeface="Calibri Light"/>
          </a:endParaRPr>
        </a:p>
      </dgm:t>
    </dgm:pt>
    <dgm:pt modelId="{5A427A2A-AD9B-44AC-8250-56228F2A3A49}" type="parTrans" cxnId="{D26029ED-909A-4291-983F-1ED81EDF4A6B}">
      <dgm:prSet/>
      <dgm:spPr/>
      <dgm:t>
        <a:bodyPr/>
        <a:lstStyle/>
        <a:p>
          <a:endParaRPr lang="en-US"/>
        </a:p>
      </dgm:t>
    </dgm:pt>
    <dgm:pt modelId="{E5F28182-48CA-4480-A80A-A60617527324}" type="sibTrans" cxnId="{D26029ED-909A-4291-983F-1ED81EDF4A6B}">
      <dgm:prSet/>
      <dgm:spPr/>
      <dgm:t>
        <a:bodyPr/>
        <a:lstStyle/>
        <a:p>
          <a:endParaRPr lang="en-US"/>
        </a:p>
      </dgm:t>
    </dgm:pt>
    <dgm:pt modelId="{4780635A-9037-49E1-8A20-0CC7586B79FE}">
      <dgm:prSet phldrT="[Text]" custT="1"/>
      <dgm:spPr/>
      <dgm:t>
        <a:bodyPr/>
        <a:lstStyle/>
        <a:p>
          <a:r>
            <a:rPr lang="en-US" sz="1000" dirty="0">
              <a:latin typeface="+mn-lt"/>
              <a:cs typeface="Calibri Light"/>
            </a:rPr>
            <a:t>Min Sea Level Pressure</a:t>
          </a:r>
        </a:p>
      </dgm:t>
    </dgm:pt>
    <dgm:pt modelId="{A67F7A94-2968-40B3-8BF0-9A220610A3B8}" type="parTrans" cxnId="{0F56187D-08AD-4609-BA2A-8B5098412647}">
      <dgm:prSet/>
      <dgm:spPr/>
      <dgm:t>
        <a:bodyPr/>
        <a:lstStyle/>
        <a:p>
          <a:endParaRPr lang="en-US"/>
        </a:p>
      </dgm:t>
    </dgm:pt>
    <dgm:pt modelId="{459164AE-5FDE-4E86-A2B7-3277E49E3B74}" type="sibTrans" cxnId="{0F56187D-08AD-4609-BA2A-8B5098412647}">
      <dgm:prSet/>
      <dgm:spPr/>
      <dgm:t>
        <a:bodyPr/>
        <a:lstStyle/>
        <a:p>
          <a:endParaRPr lang="en-US"/>
        </a:p>
      </dgm:t>
    </dgm:pt>
    <dgm:pt modelId="{77157AF3-F9AA-4872-8F47-D75325E42F96}">
      <dgm:prSet phldrT="[Text]" custT="1"/>
      <dgm:spPr/>
      <dgm:t>
        <a:bodyPr/>
        <a:lstStyle/>
        <a:p>
          <a:r>
            <a:rPr lang="en-US" sz="1000" dirty="0">
              <a:latin typeface="+mn-lt"/>
              <a:cs typeface="Calibri Light"/>
            </a:rPr>
            <a:t>Max 2m Temperature</a:t>
          </a:r>
        </a:p>
      </dgm:t>
    </dgm:pt>
    <dgm:pt modelId="{0297774E-99A8-41CA-A903-56C760F4A2D4}" type="parTrans" cxnId="{C9C194E4-2F81-4794-B8C8-259F3E41A336}">
      <dgm:prSet/>
      <dgm:spPr/>
      <dgm:t>
        <a:bodyPr/>
        <a:lstStyle/>
        <a:p>
          <a:endParaRPr lang="en-US"/>
        </a:p>
      </dgm:t>
    </dgm:pt>
    <dgm:pt modelId="{1060845C-969A-4ACF-93C5-FE3A7257E8E3}" type="sibTrans" cxnId="{C9C194E4-2F81-4794-B8C8-259F3E41A336}">
      <dgm:prSet/>
      <dgm:spPr/>
      <dgm:t>
        <a:bodyPr/>
        <a:lstStyle/>
        <a:p>
          <a:endParaRPr lang="en-US"/>
        </a:p>
      </dgm:t>
    </dgm:pt>
    <dgm:pt modelId="{390BB9C3-7637-4FC4-A1B7-50FFC6B3567A}">
      <dgm:prSet phldrT="[Text]" custT="1"/>
      <dgm:spPr/>
      <dgm:t>
        <a:bodyPr/>
        <a:lstStyle/>
        <a:p>
          <a:r>
            <a:rPr lang="en-US" sz="1000" dirty="0">
              <a:latin typeface="+mn-lt"/>
              <a:cs typeface="Calibri Light"/>
            </a:rPr>
            <a:t>Max 10m Wind Speed</a:t>
          </a:r>
        </a:p>
      </dgm:t>
    </dgm:pt>
    <dgm:pt modelId="{5EB48E07-AB6B-4915-8695-64FA21C3E3CA}" type="parTrans" cxnId="{35374C48-FD52-42DF-A597-50BFE13B7B11}">
      <dgm:prSet/>
      <dgm:spPr/>
      <dgm:t>
        <a:bodyPr/>
        <a:lstStyle/>
        <a:p>
          <a:endParaRPr lang="en-US"/>
        </a:p>
      </dgm:t>
    </dgm:pt>
    <dgm:pt modelId="{9890555B-0A4F-414C-982A-1407AC215B27}" type="sibTrans" cxnId="{35374C48-FD52-42DF-A597-50BFE13B7B11}">
      <dgm:prSet/>
      <dgm:spPr/>
      <dgm:t>
        <a:bodyPr/>
        <a:lstStyle/>
        <a:p>
          <a:endParaRPr lang="en-US"/>
        </a:p>
      </dgm:t>
    </dgm:pt>
    <dgm:pt modelId="{752BA3A6-854D-4B1D-BF29-E37B11FD72C1}" type="pres">
      <dgm:prSet presAssocID="{71CEC034-6332-40AF-A7CE-C667C5E8EFB2}" presName="linearFlow" presStyleCnt="0">
        <dgm:presLayoutVars>
          <dgm:dir/>
          <dgm:animLvl val="lvl"/>
          <dgm:resizeHandles/>
        </dgm:presLayoutVars>
      </dgm:prSet>
      <dgm:spPr/>
    </dgm:pt>
    <dgm:pt modelId="{24255D18-B0AF-4282-92A5-9172A5C6DFED}" type="pres">
      <dgm:prSet presAssocID="{A8C38F6D-0105-494B-8FD1-B00147813276}" presName="compositeNode" presStyleCnt="0">
        <dgm:presLayoutVars>
          <dgm:bulletEnabled val="1"/>
        </dgm:presLayoutVars>
      </dgm:prSet>
      <dgm:spPr/>
    </dgm:pt>
    <dgm:pt modelId="{58C1826B-941A-4049-93E9-476AECADD9F5}" type="pres">
      <dgm:prSet presAssocID="{A8C38F6D-0105-494B-8FD1-B00147813276}" presName="image" presStyleLbl="fgImgPlace1" presStyleIdx="0" presStyleCnt="2" custLinFactNeighborX="-8193" custLinFactNeighborY="-16927"/>
      <dgm:spPr>
        <a:blipFill rotWithShape="1">
          <a:blip xmlns:r="http://schemas.openxmlformats.org/officeDocument/2006/relationships" r:embed="rId1"/>
          <a:stretch>
            <a:fillRect/>
          </a:stretch>
        </a:blipFill>
      </dgm:spPr>
    </dgm:pt>
    <dgm:pt modelId="{67959737-4B08-40F1-83BB-AC57911CAFFD}" type="pres">
      <dgm:prSet presAssocID="{A8C38F6D-0105-494B-8FD1-B00147813276}" presName="childNode" presStyleLbl="node1" presStyleIdx="0" presStyleCnt="2" custScaleX="123311" custLinFactNeighborX="985">
        <dgm:presLayoutVars>
          <dgm:bulletEnabled val="1"/>
        </dgm:presLayoutVars>
      </dgm:prSet>
      <dgm:spPr/>
    </dgm:pt>
    <dgm:pt modelId="{0F5527B2-15BB-4FC3-8431-3A37642F6173}" type="pres">
      <dgm:prSet presAssocID="{A8C38F6D-0105-494B-8FD1-B00147813276}" presName="parentNode" presStyleLbl="revTx" presStyleIdx="0" presStyleCnt="2" custAng="5400000" custScaleX="141181" custScaleY="80324" custLinFactX="200000" custLinFactNeighborX="238685" custLinFactNeighborY="-61676">
        <dgm:presLayoutVars>
          <dgm:chMax val="0"/>
          <dgm:bulletEnabled val="1"/>
        </dgm:presLayoutVars>
      </dgm:prSet>
      <dgm:spPr/>
    </dgm:pt>
    <dgm:pt modelId="{8CB3DCC9-5664-40C1-822A-E80A175330C8}" type="pres">
      <dgm:prSet presAssocID="{F1B3FE59-1258-4DB6-8B3F-2C885E281299}" presName="sibTrans" presStyleCnt="0"/>
      <dgm:spPr/>
    </dgm:pt>
    <dgm:pt modelId="{BD110F95-5325-44A9-923F-442D55C14FE3}" type="pres">
      <dgm:prSet presAssocID="{306FF104-2FF9-465E-BE13-CC425A4C63D1}" presName="compositeNode" presStyleCnt="0">
        <dgm:presLayoutVars>
          <dgm:bulletEnabled val="1"/>
        </dgm:presLayoutVars>
      </dgm:prSet>
      <dgm:spPr/>
    </dgm:pt>
    <dgm:pt modelId="{3DD1B23C-1DD6-4916-97AE-CE7F98AE27B2}" type="pres">
      <dgm:prSet presAssocID="{306FF104-2FF9-465E-BE13-CC425A4C63D1}" presName="image" presStyleLbl="fgImgPlace1" presStyleIdx="1" presStyleCnt="2" custLinFactNeighborX="-74956" custLinFactNeighborY="-2123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5ED6FEC2-F481-41A0-81DC-46F38577C0B6}" type="pres">
      <dgm:prSet presAssocID="{306FF104-2FF9-465E-BE13-CC425A4C63D1}" presName="childNode" presStyleLbl="node1" presStyleIdx="1" presStyleCnt="2" custScaleX="178562" custLinFactNeighborX="2102" custLinFactNeighborY="371">
        <dgm:presLayoutVars>
          <dgm:bulletEnabled val="1"/>
        </dgm:presLayoutVars>
      </dgm:prSet>
      <dgm:spPr/>
    </dgm:pt>
    <dgm:pt modelId="{BD633BDC-F7F4-4171-B3FD-D45487C5FA9B}" type="pres">
      <dgm:prSet presAssocID="{306FF104-2FF9-465E-BE13-CC425A4C63D1}" presName="parentNode" presStyleLbl="revTx" presStyleIdx="1" presStyleCnt="2" custAng="5400000" custScaleX="149049" custScaleY="98766" custLinFactX="200000" custLinFactNeighborX="280254" custLinFactNeighborY="-60758">
        <dgm:presLayoutVars>
          <dgm:chMax val="0"/>
          <dgm:bulletEnabled val="1"/>
        </dgm:presLayoutVars>
      </dgm:prSet>
      <dgm:spPr/>
    </dgm:pt>
  </dgm:ptLst>
  <dgm:cxnLst>
    <dgm:cxn modelId="{3DA7B403-F85F-44E8-8ABB-AAEDA6971F10}" type="presOf" srcId="{77157AF3-F9AA-4872-8F47-D75325E42F96}" destId="{5ED6FEC2-F481-41A0-81DC-46F38577C0B6}" srcOrd="0" destOrd="4" presId="urn:microsoft.com/office/officeart/2005/8/layout/hList2"/>
    <dgm:cxn modelId="{6070200D-4575-4759-8E87-A4080CF6FD0B}" type="presOf" srcId="{6A0B1F82-04E1-4DE0-9207-65C41F7E7B25}" destId="{5ED6FEC2-F481-41A0-81DC-46F38577C0B6}" srcOrd="0" destOrd="1" presId="urn:microsoft.com/office/officeart/2005/8/layout/hList2"/>
    <dgm:cxn modelId="{B55C0122-105E-4093-AB6C-6B247F2FA200}" type="presOf" srcId="{EF60FCC9-DDBC-4953-9EA5-C6DB324F0FBE}" destId="{67959737-4B08-40F1-83BB-AC57911CAFFD}" srcOrd="0" destOrd="3" presId="urn:microsoft.com/office/officeart/2005/8/layout/hList2"/>
    <dgm:cxn modelId="{D6208227-1293-4E17-98B9-89DD76174A60}" srcId="{A8C38F6D-0105-494B-8FD1-B00147813276}" destId="{14FEEADF-FFA0-460F-8844-A883E35A1B2F}" srcOrd="5" destOrd="0" parTransId="{CE7F28C4-D305-4FA7-B8D7-20A68902A1F8}" sibTransId="{65722977-F413-46E5-A1C8-A3F9F1B8482F}"/>
    <dgm:cxn modelId="{3C032A2F-DA85-4658-A693-5A8EB4A3ADF3}" srcId="{306FF104-2FF9-465E-BE13-CC425A4C63D1}" destId="{B46ACE1A-EC21-4155-B94B-0A90D99FCDE5}" srcOrd="0" destOrd="0" parTransId="{BE3DD32A-4DA9-4D81-BE47-395F86AAD794}" sibTransId="{9B55A564-BFEB-4E91-BB74-B08DBBA8367A}"/>
    <dgm:cxn modelId="{E6FC195B-5D4C-4155-B844-7754AE2B1933}" srcId="{A8C38F6D-0105-494B-8FD1-B00147813276}" destId="{1B5D9DED-5B51-4346-B284-9D0883F2F136}" srcOrd="2" destOrd="0" parTransId="{B30DD103-BE92-4CF7-801E-67D2EDB2C77E}" sibTransId="{FFF2C705-9C3B-4C02-97D6-7DCDE9BD5FC0}"/>
    <dgm:cxn modelId="{DAE47C43-12AC-4423-A2CD-E854CA33CDF6}" srcId="{71CEC034-6332-40AF-A7CE-C667C5E8EFB2}" destId="{A8C38F6D-0105-494B-8FD1-B00147813276}" srcOrd="0" destOrd="0" parTransId="{8392034B-F384-4785-B2D4-293238F35E0A}" sibTransId="{F1B3FE59-1258-4DB6-8B3F-2C885E281299}"/>
    <dgm:cxn modelId="{35374C48-FD52-42DF-A597-50BFE13B7B11}" srcId="{B46ACE1A-EC21-4155-B94B-0A90D99FCDE5}" destId="{390BB9C3-7637-4FC4-A1B7-50FFC6B3567A}" srcOrd="2" destOrd="0" parTransId="{5EB48E07-AB6B-4915-8695-64FA21C3E3CA}" sibTransId="{9890555B-0A4F-414C-982A-1407AC215B27}"/>
    <dgm:cxn modelId="{93D87E68-1900-4BF0-8E44-D9E6A12A8665}" srcId="{A8C38F6D-0105-494B-8FD1-B00147813276}" destId="{EF60FCC9-DDBC-4953-9EA5-C6DB324F0FBE}" srcOrd="3" destOrd="0" parTransId="{A16D2E3D-F3E7-4811-89C9-CA3E17DBDDF3}" sibTransId="{E9BFF239-BCC5-48B8-830D-38E9F81AEA27}"/>
    <dgm:cxn modelId="{B5D3D349-9930-4723-B578-F57AF7E8A4FC}" type="presOf" srcId="{1B5D9DED-5B51-4346-B284-9D0883F2F136}" destId="{67959737-4B08-40F1-83BB-AC57911CAFFD}" srcOrd="0" destOrd="2" presId="urn:microsoft.com/office/officeart/2005/8/layout/hList2"/>
    <dgm:cxn modelId="{396D076A-6141-4C02-A678-483739F3FBF7}" srcId="{A8C38F6D-0105-494B-8FD1-B00147813276}" destId="{8BE5FFA4-ECD3-455A-A3F6-69A5B20A8417}" srcOrd="6" destOrd="0" parTransId="{DA615F32-8319-4D7B-B8A6-9FEA8F7E3A95}" sibTransId="{5834D470-FB63-41CB-903B-3E2E8D8C7C62}"/>
    <dgm:cxn modelId="{54117372-0F30-41B1-91E5-9975FE707BD9}" type="presOf" srcId="{32D3DAE8-70E1-45C5-B133-EF2071D82A68}" destId="{67959737-4B08-40F1-83BB-AC57911CAFFD}" srcOrd="0" destOrd="1" presId="urn:microsoft.com/office/officeart/2005/8/layout/hList2"/>
    <dgm:cxn modelId="{80C69254-EDB6-4BC4-BA27-A1E102CAC4F0}" type="presOf" srcId="{71CEC034-6332-40AF-A7CE-C667C5E8EFB2}" destId="{752BA3A6-854D-4B1D-BF29-E37B11FD72C1}" srcOrd="0" destOrd="0" presId="urn:microsoft.com/office/officeart/2005/8/layout/hList2"/>
    <dgm:cxn modelId="{D8BB4E76-9BA4-4C5E-8924-F1C583D768A6}" type="presOf" srcId="{A8C38F6D-0105-494B-8FD1-B00147813276}" destId="{0F5527B2-15BB-4FC3-8431-3A37642F6173}" srcOrd="0" destOrd="0" presId="urn:microsoft.com/office/officeart/2005/8/layout/hList2"/>
    <dgm:cxn modelId="{3F9B7A79-DBA0-4AA6-B245-2B0D7F9D2C8F}" type="presOf" srcId="{306FF104-2FF9-465E-BE13-CC425A4C63D1}" destId="{BD633BDC-F7F4-4171-B3FD-D45487C5FA9B}" srcOrd="0" destOrd="0" presId="urn:microsoft.com/office/officeart/2005/8/layout/hList2"/>
    <dgm:cxn modelId="{0F56187D-08AD-4609-BA2A-8B5098412647}" srcId="{B46ACE1A-EC21-4155-B94B-0A90D99FCDE5}" destId="{4780635A-9037-49E1-8A20-0CC7586B79FE}" srcOrd="4" destOrd="0" parTransId="{A67F7A94-2968-40B3-8BF0-9A220610A3B8}" sibTransId="{459164AE-5FDE-4E86-A2B7-3277E49E3B74}"/>
    <dgm:cxn modelId="{56DD4482-C2F9-44C8-9285-9CBB44C24130}" srcId="{A8C38F6D-0105-494B-8FD1-B00147813276}" destId="{32D3DAE8-70E1-45C5-B133-EF2071D82A68}" srcOrd="1" destOrd="0" parTransId="{35DEFEFA-AF6A-4688-B8F4-F1233714D596}" sibTransId="{BB3FB833-8737-4B25-8932-B5B8E5664159}"/>
    <dgm:cxn modelId="{60706F83-3A41-4AA8-AEC4-F583764C98BA}" srcId="{B46ACE1A-EC21-4155-B94B-0A90D99FCDE5}" destId="{6A0B1F82-04E1-4DE0-9207-65C41F7E7B25}" srcOrd="0" destOrd="0" parTransId="{AD51FFC9-353F-4E1D-86AA-2C84988C5F9C}" sibTransId="{E855A694-093F-49E4-97D5-4E6A9072C329}"/>
    <dgm:cxn modelId="{F81AD984-CA3D-4E41-902B-19E06D2120D3}" type="presOf" srcId="{48D694E5-CCBE-4C5B-90F4-EBD90F0EA6DB}" destId="{5ED6FEC2-F481-41A0-81DC-46F38577C0B6}" srcOrd="0" destOrd="7" presId="urn:microsoft.com/office/officeart/2005/8/layout/hList2"/>
    <dgm:cxn modelId="{5FC11385-DC41-4ABD-A910-4821C1A9AD3F}" srcId="{B46ACE1A-EC21-4155-B94B-0A90D99FCDE5}" destId="{8E5E51DC-55B2-4493-9766-1137E3F36B7D}" srcOrd="1" destOrd="0" parTransId="{0258161F-B733-4065-BE2C-64233BD509EA}" sibTransId="{D174A8BC-B879-4A8A-ABB9-E486DDC18213}"/>
    <dgm:cxn modelId="{B99893A5-8582-4917-93C1-9B15B7E30EAF}" srcId="{48D694E5-CCBE-4C5B-90F4-EBD90F0EA6DB}" destId="{6BAE3A61-3A22-4582-875C-1276CB2092D6}" srcOrd="0" destOrd="0" parTransId="{6EC03A38-78B2-49C2-9465-D7A8BAD186B7}" sibTransId="{CBF0787D-09F6-483A-AB2A-6BE9F6BDBC30}"/>
    <dgm:cxn modelId="{7A5573B0-CB47-4AAD-95ED-4081C0019303}" srcId="{48D694E5-CCBE-4C5B-90F4-EBD90F0EA6DB}" destId="{77F7FD77-0BD6-4452-AE81-D9DFD0D4F6DA}" srcOrd="1" destOrd="0" parTransId="{3DD9A376-BE35-48CA-BE50-0EFB48F56035}" sibTransId="{4F6D2DDC-1BDF-487F-8924-3BD64C45C82E}"/>
    <dgm:cxn modelId="{47A4D6B0-BCFD-4A25-A7A2-AD389057DCF0}" srcId="{A8C38F6D-0105-494B-8FD1-B00147813276}" destId="{5BA07B2F-5173-44B3-9F03-059B7179E920}" srcOrd="4" destOrd="0" parTransId="{05BECFEA-61E4-4A03-A524-676E37948F55}" sibTransId="{B5D4DB78-16C4-4310-8BE6-08A509D04621}"/>
    <dgm:cxn modelId="{D96C67B1-BE8B-4AD5-8FCF-CFE447A4F450}" type="presOf" srcId="{6BAE3A61-3A22-4582-875C-1276CB2092D6}" destId="{5ED6FEC2-F481-41A0-81DC-46F38577C0B6}" srcOrd="0" destOrd="8" presId="urn:microsoft.com/office/officeart/2005/8/layout/hList2"/>
    <dgm:cxn modelId="{729778B4-CDF7-4ABE-B2BF-2BEFC498CE31}" type="presOf" srcId="{0F7742A2-2274-41CF-8B6E-34D7BB65C91F}" destId="{67959737-4B08-40F1-83BB-AC57911CAFFD}" srcOrd="0" destOrd="0" presId="urn:microsoft.com/office/officeart/2005/8/layout/hList2"/>
    <dgm:cxn modelId="{883027B8-FFBB-4BD6-BED9-284F742D2E30}" type="presOf" srcId="{4780635A-9037-49E1-8A20-0CC7586B79FE}" destId="{5ED6FEC2-F481-41A0-81DC-46F38577C0B6}" srcOrd="0" destOrd="5" presId="urn:microsoft.com/office/officeart/2005/8/layout/hList2"/>
    <dgm:cxn modelId="{3B9F12B9-3CA5-46A2-9C8E-0F8F34E37F5D}" type="presOf" srcId="{5BA07B2F-5173-44B3-9F03-059B7179E920}" destId="{67959737-4B08-40F1-83BB-AC57911CAFFD}" srcOrd="0" destOrd="4" presId="urn:microsoft.com/office/officeart/2005/8/layout/hList2"/>
    <dgm:cxn modelId="{6D4EDFBD-7FDC-4460-B150-D37EA3A7AA0E}" srcId="{306FF104-2FF9-465E-BE13-CC425A4C63D1}" destId="{48D694E5-CCBE-4C5B-90F4-EBD90F0EA6DB}" srcOrd="2" destOrd="0" parTransId="{8B4B9508-8888-4638-B656-62EA0E66BC27}" sibTransId="{C199BD2E-85C5-45CD-A19A-D8DBEA62EE45}"/>
    <dgm:cxn modelId="{23AAF1CB-0814-4AF6-83E5-2F1D040D007C}" srcId="{A8C38F6D-0105-494B-8FD1-B00147813276}" destId="{0F7742A2-2274-41CF-8B6E-34D7BB65C91F}" srcOrd="0" destOrd="0" parTransId="{B89A59F9-FEC2-402A-BC95-3C96A0656A6F}" sibTransId="{347760B0-8F41-4142-A884-0E224106139E}"/>
    <dgm:cxn modelId="{816F4ACF-1392-47E1-9B97-E57D8148F5C2}" type="presOf" srcId="{8BE5FFA4-ECD3-455A-A3F6-69A5B20A8417}" destId="{67959737-4B08-40F1-83BB-AC57911CAFFD}" srcOrd="0" destOrd="6" presId="urn:microsoft.com/office/officeart/2005/8/layout/hList2"/>
    <dgm:cxn modelId="{599E77D4-7298-4900-9B57-8357C95D050A}" type="presOf" srcId="{B46ACE1A-EC21-4155-B94B-0A90D99FCDE5}" destId="{5ED6FEC2-F481-41A0-81DC-46F38577C0B6}" srcOrd="0" destOrd="0" presId="urn:microsoft.com/office/officeart/2005/8/layout/hList2"/>
    <dgm:cxn modelId="{AA5027D7-CA8A-4D2F-9424-2C5254ED8D12}" type="presOf" srcId="{14FEEADF-FFA0-460F-8844-A883E35A1B2F}" destId="{67959737-4B08-40F1-83BB-AC57911CAFFD}" srcOrd="0" destOrd="5" presId="urn:microsoft.com/office/officeart/2005/8/layout/hList2"/>
    <dgm:cxn modelId="{62B74FDA-E9C0-43EF-9242-B049782986D9}" srcId="{71CEC034-6332-40AF-A7CE-C667C5E8EFB2}" destId="{306FF104-2FF9-465E-BE13-CC425A4C63D1}" srcOrd="1" destOrd="0" parTransId="{04714ED0-63F3-4872-997A-52E2F44BD448}" sibTransId="{F415D5EA-ECCA-4591-8972-03CBCC160ECB}"/>
    <dgm:cxn modelId="{F690E5E2-87E9-4C2D-B642-8B5118E21EE0}" type="presOf" srcId="{8E5E51DC-55B2-4493-9766-1137E3F36B7D}" destId="{5ED6FEC2-F481-41A0-81DC-46F38577C0B6}" srcOrd="0" destOrd="2" presId="urn:microsoft.com/office/officeart/2005/8/layout/hList2"/>
    <dgm:cxn modelId="{C9C194E4-2F81-4794-B8C8-259F3E41A336}" srcId="{B46ACE1A-EC21-4155-B94B-0A90D99FCDE5}" destId="{77157AF3-F9AA-4872-8F47-D75325E42F96}" srcOrd="3" destOrd="0" parTransId="{0297774E-99A8-41CA-A903-56C760F4A2D4}" sibTransId="{1060845C-969A-4ACF-93C5-FE3A7257E8E3}"/>
    <dgm:cxn modelId="{D26029ED-909A-4291-983F-1ED81EDF4A6B}" srcId="{306FF104-2FF9-465E-BE13-CC425A4C63D1}" destId="{201C1535-606A-4F0B-800F-D56E47BB9087}" srcOrd="1" destOrd="0" parTransId="{5A427A2A-AD9B-44AC-8250-56228F2A3A49}" sibTransId="{E5F28182-48CA-4480-A80A-A60617527324}"/>
    <dgm:cxn modelId="{5EECDEF4-17A5-4F6A-BBC5-E0E62AA63C06}" type="presOf" srcId="{77F7FD77-0BD6-4452-AE81-D9DFD0D4F6DA}" destId="{5ED6FEC2-F481-41A0-81DC-46F38577C0B6}" srcOrd="0" destOrd="9" presId="urn:microsoft.com/office/officeart/2005/8/layout/hList2"/>
    <dgm:cxn modelId="{32F138F5-7EE9-4B63-A77F-4A8825317203}" type="presOf" srcId="{201C1535-606A-4F0B-800F-D56E47BB9087}" destId="{5ED6FEC2-F481-41A0-81DC-46F38577C0B6}" srcOrd="0" destOrd="6" presId="urn:microsoft.com/office/officeart/2005/8/layout/hList2"/>
    <dgm:cxn modelId="{B53C7EFF-F6D2-40A3-9D75-14936B8260F6}" type="presOf" srcId="{390BB9C3-7637-4FC4-A1B7-50FFC6B3567A}" destId="{5ED6FEC2-F481-41A0-81DC-46F38577C0B6}" srcOrd="0" destOrd="3" presId="urn:microsoft.com/office/officeart/2005/8/layout/hList2"/>
    <dgm:cxn modelId="{156FC407-3468-4E2F-911E-450D0D9A6CF0}" type="presParOf" srcId="{752BA3A6-854D-4B1D-BF29-E37B11FD72C1}" destId="{24255D18-B0AF-4282-92A5-9172A5C6DFED}" srcOrd="0" destOrd="0" presId="urn:microsoft.com/office/officeart/2005/8/layout/hList2"/>
    <dgm:cxn modelId="{8FEBF461-6726-470B-9EA4-3ED667EBD6AA}" type="presParOf" srcId="{24255D18-B0AF-4282-92A5-9172A5C6DFED}" destId="{58C1826B-941A-4049-93E9-476AECADD9F5}" srcOrd="0" destOrd="0" presId="urn:microsoft.com/office/officeart/2005/8/layout/hList2"/>
    <dgm:cxn modelId="{2CBA959B-D07C-429E-BA5A-D5C41A7A9675}" type="presParOf" srcId="{24255D18-B0AF-4282-92A5-9172A5C6DFED}" destId="{67959737-4B08-40F1-83BB-AC57911CAFFD}" srcOrd="1" destOrd="0" presId="urn:microsoft.com/office/officeart/2005/8/layout/hList2"/>
    <dgm:cxn modelId="{91B40376-E6D8-4B8B-9B48-3E7292D45D63}" type="presParOf" srcId="{24255D18-B0AF-4282-92A5-9172A5C6DFED}" destId="{0F5527B2-15BB-4FC3-8431-3A37642F6173}" srcOrd="2" destOrd="0" presId="urn:microsoft.com/office/officeart/2005/8/layout/hList2"/>
    <dgm:cxn modelId="{F03DFA68-C069-4131-B999-271714BB87B7}" type="presParOf" srcId="{752BA3A6-854D-4B1D-BF29-E37B11FD72C1}" destId="{8CB3DCC9-5664-40C1-822A-E80A175330C8}" srcOrd="1" destOrd="0" presId="urn:microsoft.com/office/officeart/2005/8/layout/hList2"/>
    <dgm:cxn modelId="{80A11630-6F61-4BF7-A3A1-CAAB4E5C328B}" type="presParOf" srcId="{752BA3A6-854D-4B1D-BF29-E37B11FD72C1}" destId="{BD110F95-5325-44A9-923F-442D55C14FE3}" srcOrd="2" destOrd="0" presId="urn:microsoft.com/office/officeart/2005/8/layout/hList2"/>
    <dgm:cxn modelId="{566E5D0E-12CE-486A-9D3E-CE8881145397}" type="presParOf" srcId="{BD110F95-5325-44A9-923F-442D55C14FE3}" destId="{3DD1B23C-1DD6-4916-97AE-CE7F98AE27B2}" srcOrd="0" destOrd="0" presId="urn:microsoft.com/office/officeart/2005/8/layout/hList2"/>
    <dgm:cxn modelId="{9BE5FC35-F52E-4C15-B601-786A305F4E93}" type="presParOf" srcId="{BD110F95-5325-44A9-923F-442D55C14FE3}" destId="{5ED6FEC2-F481-41A0-81DC-46F38577C0B6}" srcOrd="1" destOrd="0" presId="urn:microsoft.com/office/officeart/2005/8/layout/hList2"/>
    <dgm:cxn modelId="{5734E6E1-76FB-4066-876D-5FB2A7B4830A}" type="presParOf" srcId="{BD110F95-5325-44A9-923F-442D55C14FE3}" destId="{BD633BDC-F7F4-4171-B3FD-D45487C5FA9B}"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527B2-15BB-4FC3-8431-3A37642F6173}">
      <dsp:nvSpPr>
        <dsp:cNvPr id="0" name=""/>
        <dsp:cNvSpPr/>
      </dsp:nvSpPr>
      <dsp:spPr>
        <a:xfrm>
          <a:off x="512193" y="28100"/>
          <a:ext cx="1239171" cy="287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9330" bIns="0" numCol="1" spcCol="1270" anchor="t" anchorCtr="0">
          <a:noAutofit/>
        </a:bodyPr>
        <a:lstStyle/>
        <a:p>
          <a:pPr marL="0" lvl="0" indent="0" algn="l" defTabSz="488950">
            <a:lnSpc>
              <a:spcPct val="100000"/>
            </a:lnSpc>
            <a:spcBef>
              <a:spcPct val="0"/>
            </a:spcBef>
            <a:spcAft>
              <a:spcPts val="0"/>
            </a:spcAft>
            <a:buNone/>
          </a:pPr>
          <a:r>
            <a:rPr lang="en-US" sz="1100" b="1" kern="1200" dirty="0">
              <a:latin typeface="+mj-lt"/>
              <a:cs typeface="Calibri Light"/>
            </a:rPr>
            <a:t>Sensitivity Variables</a:t>
          </a:r>
        </a:p>
        <a:p>
          <a:pPr marL="0" lvl="0" indent="0" algn="l" defTabSz="488950">
            <a:lnSpc>
              <a:spcPct val="100000"/>
            </a:lnSpc>
            <a:spcBef>
              <a:spcPct val="0"/>
            </a:spcBef>
            <a:spcAft>
              <a:spcPts val="0"/>
            </a:spcAft>
            <a:buNone/>
          </a:pPr>
          <a:r>
            <a:rPr lang="en-US" sz="800" b="1" kern="1200" dirty="0">
              <a:latin typeface="+mn-lt"/>
              <a:cs typeface="Calibri Light"/>
            </a:rPr>
            <a:t>(Predictors)</a:t>
          </a:r>
        </a:p>
      </dsp:txBody>
      <dsp:txXfrm>
        <a:off x="512193" y="28100"/>
        <a:ext cx="1239171" cy="287070"/>
      </dsp:txXfrm>
    </dsp:sp>
    <dsp:sp modelId="{67959737-4B08-40F1-83BB-AC57911CAFFD}">
      <dsp:nvSpPr>
        <dsp:cNvPr id="0" name=""/>
        <dsp:cNvSpPr/>
      </dsp:nvSpPr>
      <dsp:spPr>
        <a:xfrm>
          <a:off x="233372" y="351763"/>
          <a:ext cx="1248925" cy="15427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17933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latin typeface="+mn-lt"/>
              <a:cs typeface="Calibri Light"/>
            </a:rPr>
            <a:t>2m Temperature</a:t>
          </a:r>
        </a:p>
        <a:p>
          <a:pPr marL="57150" lvl="1" indent="-57150" algn="l" defTabSz="444500">
            <a:lnSpc>
              <a:spcPct val="90000"/>
            </a:lnSpc>
            <a:spcBef>
              <a:spcPct val="0"/>
            </a:spcBef>
            <a:spcAft>
              <a:spcPct val="15000"/>
            </a:spcAft>
            <a:buChar char="•"/>
          </a:pPr>
          <a:r>
            <a:rPr lang="en-US" sz="1000" kern="1200" dirty="0">
              <a:latin typeface="+mn-lt"/>
              <a:cs typeface="Calibri Light"/>
            </a:rPr>
            <a:t>SLP</a:t>
          </a:r>
        </a:p>
        <a:p>
          <a:pPr marL="57150" lvl="1" indent="-57150" algn="l" defTabSz="444500">
            <a:lnSpc>
              <a:spcPct val="90000"/>
            </a:lnSpc>
            <a:spcBef>
              <a:spcPct val="0"/>
            </a:spcBef>
            <a:spcAft>
              <a:spcPct val="15000"/>
            </a:spcAft>
            <a:buChar char="•"/>
          </a:pPr>
          <a:r>
            <a:rPr lang="en-US" sz="1000" kern="1200" dirty="0">
              <a:latin typeface="+mn-lt"/>
              <a:cs typeface="Calibri Light"/>
            </a:rPr>
            <a:t>850 </a:t>
          </a:r>
          <a:r>
            <a:rPr lang="en-US" sz="1000" kern="1200" dirty="0" err="1">
              <a:latin typeface="+mn-lt"/>
              <a:cs typeface="Calibri Light"/>
            </a:rPr>
            <a:t>hPa</a:t>
          </a:r>
          <a:r>
            <a:rPr lang="en-US" sz="1000" kern="1200" dirty="0">
              <a:latin typeface="+mn-lt"/>
              <a:cs typeface="Calibri Light"/>
            </a:rPr>
            <a:t> Temperature</a:t>
          </a:r>
        </a:p>
        <a:p>
          <a:pPr marL="57150" lvl="1" indent="-57150" algn="l" defTabSz="444500">
            <a:lnSpc>
              <a:spcPct val="90000"/>
            </a:lnSpc>
            <a:spcBef>
              <a:spcPct val="0"/>
            </a:spcBef>
            <a:spcAft>
              <a:spcPct val="15000"/>
            </a:spcAft>
            <a:buChar char="•"/>
          </a:pPr>
          <a:r>
            <a:rPr lang="en-US" sz="1000" kern="1200">
              <a:latin typeface="+mn-lt"/>
              <a:cs typeface="Calibri Light"/>
            </a:rPr>
            <a:t>850 hPa Moisture</a:t>
          </a:r>
          <a:endParaRPr lang="en-US" sz="1000" kern="1200" dirty="0">
            <a:latin typeface="+mn-lt"/>
            <a:cs typeface="Calibri Light"/>
          </a:endParaRPr>
        </a:p>
        <a:p>
          <a:pPr marL="57150" lvl="1" indent="-57150" algn="l" defTabSz="444500">
            <a:lnSpc>
              <a:spcPct val="90000"/>
            </a:lnSpc>
            <a:spcBef>
              <a:spcPct val="0"/>
            </a:spcBef>
            <a:spcAft>
              <a:spcPct val="15000"/>
            </a:spcAft>
            <a:buChar char="•"/>
          </a:pPr>
          <a:r>
            <a:rPr lang="en-US" sz="1000" kern="1200">
              <a:latin typeface="+mn-lt"/>
              <a:cs typeface="Calibri Light"/>
            </a:rPr>
            <a:t>700 hPa Temperature</a:t>
          </a:r>
          <a:endParaRPr lang="en-US" sz="1000" kern="1200" dirty="0">
            <a:latin typeface="+mn-lt"/>
            <a:cs typeface="Calibri Light"/>
          </a:endParaRPr>
        </a:p>
        <a:p>
          <a:pPr marL="57150" lvl="1" indent="-57150" algn="l" defTabSz="444500">
            <a:lnSpc>
              <a:spcPct val="90000"/>
            </a:lnSpc>
            <a:spcBef>
              <a:spcPct val="0"/>
            </a:spcBef>
            <a:spcAft>
              <a:spcPct val="15000"/>
            </a:spcAft>
            <a:buChar char="•"/>
          </a:pPr>
          <a:r>
            <a:rPr lang="en-US" sz="1000" kern="1200" dirty="0">
              <a:latin typeface="+mn-lt"/>
              <a:cs typeface="Calibri Light"/>
            </a:rPr>
            <a:t>500 </a:t>
          </a:r>
          <a:r>
            <a:rPr lang="en-US" sz="1000" kern="1200" dirty="0" err="1">
              <a:latin typeface="+mn-lt"/>
              <a:cs typeface="Calibri Light"/>
            </a:rPr>
            <a:t>hPa</a:t>
          </a:r>
          <a:r>
            <a:rPr lang="en-US" sz="1000" kern="1200" dirty="0">
              <a:latin typeface="+mn-lt"/>
              <a:cs typeface="Calibri Light"/>
            </a:rPr>
            <a:t> GPH</a:t>
          </a:r>
        </a:p>
        <a:p>
          <a:pPr marL="57150" lvl="1" indent="-57150" algn="l" defTabSz="444500">
            <a:lnSpc>
              <a:spcPct val="90000"/>
            </a:lnSpc>
            <a:spcBef>
              <a:spcPct val="0"/>
            </a:spcBef>
            <a:spcAft>
              <a:spcPct val="15000"/>
            </a:spcAft>
            <a:buChar char="•"/>
          </a:pPr>
          <a:r>
            <a:rPr lang="en-US" sz="1000" kern="1200" dirty="0">
              <a:latin typeface="+mn-lt"/>
              <a:cs typeface="Calibri Light"/>
            </a:rPr>
            <a:t>300 </a:t>
          </a:r>
          <a:r>
            <a:rPr lang="en-US" sz="1000" kern="1200" dirty="0" err="1">
              <a:latin typeface="+mn-lt"/>
              <a:cs typeface="Calibri Light"/>
            </a:rPr>
            <a:t>hPa</a:t>
          </a:r>
          <a:r>
            <a:rPr lang="en-US" sz="1000" kern="1200" dirty="0">
              <a:latin typeface="+mn-lt"/>
              <a:cs typeface="Calibri Light"/>
            </a:rPr>
            <a:t> U, V</a:t>
          </a:r>
        </a:p>
      </dsp:txBody>
      <dsp:txXfrm>
        <a:off x="233372" y="351763"/>
        <a:ext cx="1248925" cy="1542716"/>
      </dsp:txXfrm>
    </dsp:sp>
    <dsp:sp modelId="{58C1826B-941A-4049-93E9-476AECADD9F5}">
      <dsp:nvSpPr>
        <dsp:cNvPr id="0" name=""/>
        <dsp:cNvSpPr/>
      </dsp:nvSpPr>
      <dsp:spPr>
        <a:xfrm>
          <a:off x="104791" y="14524"/>
          <a:ext cx="406670" cy="406670"/>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BD633BDC-F7F4-4171-B3FD-D45487C5FA9B}">
      <dsp:nvSpPr>
        <dsp:cNvPr id="0" name=""/>
        <dsp:cNvSpPr/>
      </dsp:nvSpPr>
      <dsp:spPr>
        <a:xfrm>
          <a:off x="2115696" y="34263"/>
          <a:ext cx="1523679" cy="30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9330" bIns="0" numCol="1" spcCol="1270" anchor="t" anchorCtr="0">
          <a:noAutofit/>
        </a:bodyPr>
        <a:lstStyle/>
        <a:p>
          <a:pPr marL="0" lvl="0" indent="0" algn="l" defTabSz="488950">
            <a:lnSpc>
              <a:spcPct val="90000"/>
            </a:lnSpc>
            <a:spcBef>
              <a:spcPct val="0"/>
            </a:spcBef>
            <a:spcAft>
              <a:spcPts val="0"/>
            </a:spcAft>
            <a:buNone/>
          </a:pPr>
          <a:r>
            <a:rPr lang="en-US" sz="1100" b="1" kern="1200">
              <a:latin typeface="+mj-lt"/>
              <a:cs typeface="Calibri Light"/>
            </a:rPr>
            <a:t>Response Functions</a:t>
          </a:r>
        </a:p>
        <a:p>
          <a:pPr marL="0" lvl="0" indent="0" algn="l" defTabSz="488950">
            <a:lnSpc>
              <a:spcPct val="90000"/>
            </a:lnSpc>
            <a:spcBef>
              <a:spcPct val="0"/>
            </a:spcBef>
            <a:spcAft>
              <a:spcPts val="0"/>
            </a:spcAft>
            <a:buNone/>
          </a:pPr>
          <a:r>
            <a:rPr lang="en-US" sz="900" b="1" kern="1200">
              <a:latin typeface="+mj-lt"/>
              <a:cs typeface="Calibri Light"/>
            </a:rPr>
            <a:t>(High-Impact </a:t>
          </a:r>
          <a:r>
            <a:rPr lang="en-US" sz="900" b="1" kern="1200">
              <a:latin typeface="+mn-lt"/>
              <a:cs typeface="Calibri Light"/>
            </a:rPr>
            <a:t>Forecast Features)</a:t>
          </a:r>
          <a:endParaRPr lang="en-US" sz="900" b="1" kern="1200" dirty="0">
            <a:latin typeface="+mn-lt"/>
            <a:cs typeface="Calibri Light"/>
          </a:endParaRPr>
        </a:p>
      </dsp:txBody>
      <dsp:txXfrm>
        <a:off x="2115696" y="34263"/>
        <a:ext cx="1523679" cy="303069"/>
      </dsp:txXfrm>
    </dsp:sp>
    <dsp:sp modelId="{5ED6FEC2-F481-41A0-81DC-46F38577C0B6}">
      <dsp:nvSpPr>
        <dsp:cNvPr id="0" name=""/>
        <dsp:cNvSpPr/>
      </dsp:nvSpPr>
      <dsp:spPr>
        <a:xfrm>
          <a:off x="1755901" y="357487"/>
          <a:ext cx="1808521" cy="1542716"/>
        </a:xfrm>
        <a:prstGeom prst="rect">
          <a:avLst/>
        </a:prstGeom>
        <a:gradFill rotWithShape="0">
          <a:gsLst>
            <a:gs pos="0">
              <a:schemeClr val="accent3">
                <a:hueOff val="-768630"/>
                <a:satOff val="-23867"/>
                <a:lumOff val="-12156"/>
                <a:alphaOff val="0"/>
                <a:satMod val="103000"/>
                <a:lumMod val="102000"/>
                <a:tint val="94000"/>
              </a:schemeClr>
            </a:gs>
            <a:gs pos="50000">
              <a:schemeClr val="accent3">
                <a:hueOff val="-768630"/>
                <a:satOff val="-23867"/>
                <a:lumOff val="-12156"/>
                <a:alphaOff val="0"/>
                <a:satMod val="110000"/>
                <a:lumMod val="100000"/>
                <a:shade val="100000"/>
              </a:schemeClr>
            </a:gs>
            <a:gs pos="100000">
              <a:schemeClr val="accent3">
                <a:hueOff val="-768630"/>
                <a:satOff val="-23867"/>
                <a:lumOff val="-1215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179330" rIns="71120" bIns="71120" numCol="1" spcCol="1270" anchor="t" anchorCtr="0">
          <a:noAutofit/>
        </a:bodyPr>
        <a:lstStyle/>
        <a:p>
          <a:pPr marL="57150" lvl="1" indent="-57150" algn="l" defTabSz="444500">
            <a:lnSpc>
              <a:spcPct val="90000"/>
            </a:lnSpc>
            <a:spcBef>
              <a:spcPct val="0"/>
            </a:spcBef>
            <a:spcAft>
              <a:spcPct val="15000"/>
            </a:spcAft>
            <a:buNone/>
          </a:pPr>
          <a:r>
            <a:rPr lang="en-US" sz="1000" b="1" kern="1200" dirty="0">
              <a:latin typeface="+mn-lt"/>
              <a:cs typeface="Calibri Light"/>
            </a:rPr>
            <a:t>Magnitude Responses</a:t>
          </a:r>
        </a:p>
        <a:p>
          <a:pPr marL="114300" lvl="2" indent="-57150" algn="l" defTabSz="444500">
            <a:lnSpc>
              <a:spcPct val="90000"/>
            </a:lnSpc>
            <a:spcBef>
              <a:spcPct val="0"/>
            </a:spcBef>
            <a:spcAft>
              <a:spcPct val="15000"/>
            </a:spcAft>
            <a:buChar char="•"/>
          </a:pPr>
          <a:r>
            <a:rPr lang="en-US" sz="1000" kern="1200" dirty="0">
              <a:latin typeface="+mn-lt"/>
              <a:cs typeface="Calibri Light"/>
            </a:rPr>
            <a:t>Max Updraft Helicity</a:t>
          </a:r>
        </a:p>
        <a:p>
          <a:pPr marL="114300" lvl="2" indent="-57150" algn="l" defTabSz="444500">
            <a:lnSpc>
              <a:spcPct val="90000"/>
            </a:lnSpc>
            <a:spcBef>
              <a:spcPct val="0"/>
            </a:spcBef>
            <a:spcAft>
              <a:spcPct val="15000"/>
            </a:spcAft>
            <a:buChar char="•"/>
          </a:pPr>
          <a:r>
            <a:rPr lang="en-US" sz="1000" kern="1200" dirty="0">
              <a:latin typeface="+mn-lt"/>
              <a:cs typeface="Calibri Light"/>
            </a:rPr>
            <a:t>Max Precipitation Accumulation</a:t>
          </a:r>
        </a:p>
        <a:p>
          <a:pPr marL="114300" lvl="2" indent="-57150" algn="l" defTabSz="444500">
            <a:lnSpc>
              <a:spcPct val="90000"/>
            </a:lnSpc>
            <a:spcBef>
              <a:spcPct val="0"/>
            </a:spcBef>
            <a:spcAft>
              <a:spcPct val="15000"/>
            </a:spcAft>
            <a:buChar char="•"/>
          </a:pPr>
          <a:r>
            <a:rPr lang="en-US" sz="1000" kern="1200" dirty="0">
              <a:latin typeface="+mn-lt"/>
              <a:cs typeface="Calibri Light"/>
            </a:rPr>
            <a:t>Max 10m Wind Speed</a:t>
          </a:r>
        </a:p>
        <a:p>
          <a:pPr marL="114300" lvl="2" indent="-57150" algn="l" defTabSz="444500">
            <a:lnSpc>
              <a:spcPct val="90000"/>
            </a:lnSpc>
            <a:spcBef>
              <a:spcPct val="0"/>
            </a:spcBef>
            <a:spcAft>
              <a:spcPct val="15000"/>
            </a:spcAft>
            <a:buChar char="•"/>
          </a:pPr>
          <a:r>
            <a:rPr lang="en-US" sz="1000" kern="1200" dirty="0">
              <a:latin typeface="+mn-lt"/>
              <a:cs typeface="Calibri Light"/>
            </a:rPr>
            <a:t>Max 2m Temperature</a:t>
          </a:r>
        </a:p>
        <a:p>
          <a:pPr marL="114300" lvl="2" indent="-57150" algn="l" defTabSz="444500">
            <a:lnSpc>
              <a:spcPct val="90000"/>
            </a:lnSpc>
            <a:spcBef>
              <a:spcPct val="0"/>
            </a:spcBef>
            <a:spcAft>
              <a:spcPct val="15000"/>
            </a:spcAft>
            <a:buChar char="•"/>
          </a:pPr>
          <a:r>
            <a:rPr lang="en-US" sz="1000" kern="1200" dirty="0">
              <a:latin typeface="+mn-lt"/>
              <a:cs typeface="Calibri Light"/>
            </a:rPr>
            <a:t>Min Sea Level Pressure</a:t>
          </a:r>
        </a:p>
        <a:p>
          <a:pPr marL="57150" lvl="1" indent="-57150" algn="l" defTabSz="444500">
            <a:lnSpc>
              <a:spcPct val="90000"/>
            </a:lnSpc>
            <a:spcBef>
              <a:spcPct val="0"/>
            </a:spcBef>
            <a:spcAft>
              <a:spcPct val="15000"/>
            </a:spcAft>
            <a:buChar char="•"/>
          </a:pPr>
          <a:endParaRPr lang="en-US" sz="1000" kern="1200" dirty="0">
            <a:latin typeface="+mn-lt"/>
            <a:cs typeface="Calibri Light"/>
          </a:endParaRPr>
        </a:p>
        <a:p>
          <a:pPr marL="57150" lvl="1" indent="-57150" algn="l" defTabSz="444500">
            <a:lnSpc>
              <a:spcPct val="90000"/>
            </a:lnSpc>
            <a:spcBef>
              <a:spcPct val="0"/>
            </a:spcBef>
            <a:spcAft>
              <a:spcPct val="15000"/>
            </a:spcAft>
            <a:buNone/>
          </a:pPr>
          <a:r>
            <a:rPr lang="en-US" sz="1000" b="1" kern="1200" dirty="0">
              <a:latin typeface="+mn-lt"/>
              <a:cs typeface="Calibri Light"/>
            </a:rPr>
            <a:t>Coverage Responses</a:t>
          </a:r>
        </a:p>
        <a:p>
          <a:pPr marL="114300" lvl="2" indent="-57150" algn="l" defTabSz="444500">
            <a:lnSpc>
              <a:spcPct val="90000"/>
            </a:lnSpc>
            <a:spcBef>
              <a:spcPct val="0"/>
            </a:spcBef>
            <a:spcAft>
              <a:spcPct val="15000"/>
            </a:spcAft>
            <a:buChar char="•"/>
          </a:pPr>
          <a:r>
            <a:rPr lang="en-US" sz="1000" kern="1200" dirty="0">
              <a:latin typeface="+mn-lt"/>
              <a:cs typeface="Calibri Light"/>
            </a:rPr>
            <a:t>High UH (&gt;25 m2/s2) Coverage</a:t>
          </a:r>
        </a:p>
        <a:p>
          <a:pPr marL="114300" lvl="2" indent="-57150" algn="l" defTabSz="444500">
            <a:lnSpc>
              <a:spcPct val="90000"/>
            </a:lnSpc>
            <a:spcBef>
              <a:spcPct val="0"/>
            </a:spcBef>
            <a:spcAft>
              <a:spcPct val="15000"/>
            </a:spcAft>
            <a:buChar char="•"/>
          </a:pPr>
          <a:r>
            <a:rPr lang="en-US" sz="1000" kern="1200" dirty="0">
              <a:latin typeface="+mn-lt"/>
              <a:cs typeface="Calibri Light"/>
            </a:rPr>
            <a:t>High 10m Wind Speed (&gt;40 mph) Coverage</a:t>
          </a:r>
        </a:p>
      </dsp:txBody>
      <dsp:txXfrm>
        <a:off x="1755901" y="357487"/>
        <a:ext cx="1808521" cy="1542716"/>
      </dsp:txXfrm>
    </dsp:sp>
    <dsp:sp modelId="{3DD1B23C-1DD6-4916-97AE-CE7F98AE27B2}">
      <dsp:nvSpPr>
        <dsp:cNvPr id="0" name=""/>
        <dsp:cNvSpPr/>
      </dsp:nvSpPr>
      <dsp:spPr>
        <a:xfrm>
          <a:off x="1624300" y="0"/>
          <a:ext cx="406670" cy="406670"/>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313d848b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313d848b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the atmosphere evolves a particular way, you could use the sensitivity fields and “truth” at early forecast times to hedge your bets towards a particular cluster. For instance, if at 18Z today (the time for which this sensitivity is valid), the shortwave ridge just east of Japan ends up being very amplified &amp; the broad cut-off low in the Pacific is regressed, you might expect the cutoff low early next week to be shifted further west than expected.</a:t>
            </a:r>
          </a:p>
        </p:txBody>
      </p:sp>
      <p:sp>
        <p:nvSpPr>
          <p:cNvPr id="4" name="Slide Number Placeholder 3"/>
          <p:cNvSpPr>
            <a:spLocks noGrp="1"/>
          </p:cNvSpPr>
          <p:nvPr>
            <p:ph type="sldNum" sz="quarter" idx="5"/>
          </p:nvPr>
        </p:nvSpPr>
        <p:spPr/>
        <p:txBody>
          <a:bodyPr/>
          <a:lstStyle/>
          <a:p>
            <a:fld id="{B1C95F6B-9261-414D-B767-D3026344D9C2}" type="slidenum">
              <a:rPr lang="en-US" smtClean="0"/>
              <a:t>14</a:t>
            </a:fld>
            <a:endParaRPr lang="en-US"/>
          </a:p>
        </p:txBody>
      </p:sp>
    </p:spTree>
    <p:extLst>
      <p:ext uri="{BB962C8B-B14F-4D97-AF65-F5344CB8AC3E}">
        <p14:creationId xmlns:p14="http://schemas.microsoft.com/office/powerpoint/2010/main" val="3462658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95F6B-9261-414D-B767-D3026344D9C2}" type="slidenum">
              <a:rPr lang="en-US" smtClean="0"/>
              <a:t>20</a:t>
            </a:fld>
            <a:endParaRPr lang="en-US"/>
          </a:p>
        </p:txBody>
      </p:sp>
    </p:spTree>
    <p:extLst>
      <p:ext uri="{BB962C8B-B14F-4D97-AF65-F5344CB8AC3E}">
        <p14:creationId xmlns:p14="http://schemas.microsoft.com/office/powerpoint/2010/main" val="344305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atmosphere evolves a particular way, you could use the sensitivity fields and “truth” at early forecast times to hedge your bets towards a particular cluster. For instance, if at 18Z today (the time for which this sensitivity is valid), the shortwave ridge just east of Japan ends up being very amplified &amp; the broad cut-off low in the Pacific is regressed, you might expect the cutoff low early next week to be shifted further west than the ensemble mean would suggest.</a:t>
            </a:r>
          </a:p>
        </p:txBody>
      </p:sp>
      <p:sp>
        <p:nvSpPr>
          <p:cNvPr id="4" name="Slide Number Placeholder 3"/>
          <p:cNvSpPr>
            <a:spLocks noGrp="1"/>
          </p:cNvSpPr>
          <p:nvPr>
            <p:ph type="sldNum" sz="quarter" idx="5"/>
          </p:nvPr>
        </p:nvSpPr>
        <p:spPr/>
        <p:txBody>
          <a:bodyPr/>
          <a:lstStyle/>
          <a:p>
            <a:fld id="{B1C95F6B-9261-414D-B767-D3026344D9C2}" type="slidenum">
              <a:rPr lang="en-US" smtClean="0"/>
              <a:t>21</a:t>
            </a:fld>
            <a:endParaRPr lang="en-US"/>
          </a:p>
        </p:txBody>
      </p:sp>
    </p:spTree>
    <p:extLst>
      <p:ext uri="{BB962C8B-B14F-4D97-AF65-F5344CB8AC3E}">
        <p14:creationId xmlns:p14="http://schemas.microsoft.com/office/powerpoint/2010/main" val="3575877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313d848bc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313d848bc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313d848bc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313d848bc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that we know how the leading modes of ensemble forecast uncertainty look spatially, we can analyze each ensemble member in the context of those uncertainty modes by displaying them in principal component space. Basically, members with a positive PC1 will look more like EOF1 and members with a negative EOF1 will look opposite EOF1. The same goes for the secondary leading mode EOF2, and PC2. And the fact that we can summarize all of this information into 2 dimensions is pretty incredible! After plotting members in PC1-PC2 phase space, we see that some of them cluster together. To create the clusters, we use k-means clustering to assign each member to a group of similar forecasts. These are denoted by the number shown for each ensemble member.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97073-5BE2-4345-AD59-0C3529A5F9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09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313d848bc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313d848bc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8113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We can’t say the highest membership cluster is always the best cluster or performs better than the ensemble mean. That’s an open research question we’re exploring, but anecdotally forecasters have told me that oftentimes they see near-outlier clusters, or clusters with less membership but a more extreme scenario, verifying pretty well. I’ll pause here for questions or if anyone has any experiences with clusters/cluster verification they’d like to share!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5F6B-9261-414D-B767-D3026344D9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11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95F6B-9261-414D-B767-D3026344D9C2}" type="slidenum">
              <a:rPr lang="en-US" smtClean="0"/>
              <a:t>12</a:t>
            </a:fld>
            <a:endParaRPr lang="en-US"/>
          </a:p>
        </p:txBody>
      </p:sp>
    </p:spTree>
    <p:extLst>
      <p:ext uri="{BB962C8B-B14F-4D97-AF65-F5344CB8AC3E}">
        <p14:creationId xmlns:p14="http://schemas.microsoft.com/office/powerpoint/2010/main" val="1255997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Mention 4 pre-defined response domains corresponding with cluster domains, and 1 potential floater domain we’re trying to figure out how to implement</a:t>
            </a:r>
          </a:p>
        </p:txBody>
      </p:sp>
      <p:sp>
        <p:nvSpPr>
          <p:cNvPr id="4" name="Slide Number Placeholder 3"/>
          <p:cNvSpPr>
            <a:spLocks noGrp="1"/>
          </p:cNvSpPr>
          <p:nvPr>
            <p:ph type="sldNum" sz="quarter" idx="5"/>
          </p:nvPr>
        </p:nvSpPr>
        <p:spPr/>
        <p:txBody>
          <a:bodyPr/>
          <a:lstStyle/>
          <a:p>
            <a:fld id="{B1C95F6B-9261-414D-B767-D3026344D9C2}" type="slidenum">
              <a:rPr lang="en-US" smtClean="0"/>
              <a:t>13</a:t>
            </a:fld>
            <a:endParaRPr lang="en-US"/>
          </a:p>
        </p:txBody>
      </p:sp>
    </p:spTree>
    <p:extLst>
      <p:ext uri="{BB962C8B-B14F-4D97-AF65-F5344CB8AC3E}">
        <p14:creationId xmlns:p14="http://schemas.microsoft.com/office/powerpoint/2010/main" val="1752166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bg>
      <p:bgPr>
        <a:solidFill>
          <a:schemeClr val="lt1"/>
        </a:solidFill>
        <a:effectLst/>
      </p:bgPr>
    </p:bg>
    <p:spTree>
      <p:nvGrpSpPr>
        <p:cNvPr id="1" name="Shape 10"/>
        <p:cNvGrpSpPr/>
        <p:nvPr/>
      </p:nvGrpSpPr>
      <p:grpSpPr>
        <a:xfrm>
          <a:off x="0" y="0"/>
          <a:ext cx="0" cy="0"/>
          <a:chOff x="0" y="0"/>
          <a:chExt cx="0" cy="0"/>
        </a:xfrm>
      </p:grpSpPr>
      <p:sp>
        <p:nvSpPr>
          <p:cNvPr id="11" name="Google Shape;11;p2"/>
          <p:cNvSpPr/>
          <p:nvPr/>
        </p:nvSpPr>
        <p:spPr>
          <a:xfrm>
            <a:off x="0" y="0"/>
            <a:ext cx="9144000" cy="487800"/>
          </a:xfrm>
          <a:prstGeom prst="rect">
            <a:avLst/>
          </a:prstGeom>
          <a:solidFill>
            <a:srgbClr val="285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8" name="Google Shape;18;p2"/>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8ACB-C402-3D16-A0D3-21AF2178F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F62D3-2EF5-FC69-2942-31C453B31F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0EF1B-AF15-2BA4-3FDA-CFF79655D9A9}"/>
              </a:ext>
            </a:extLst>
          </p:cNvPr>
          <p:cNvSpPr>
            <a:spLocks noGrp="1"/>
          </p:cNvSpPr>
          <p:nvPr>
            <p:ph type="dt" sz="half" idx="10"/>
          </p:nvPr>
        </p:nvSpPr>
        <p:spPr/>
        <p:txBody>
          <a:bodyPr/>
          <a:lstStyle/>
          <a:p>
            <a:fld id="{AEE8BA69-48CA-451B-9B78-875A2FF66E98}" type="datetimeFigureOut">
              <a:rPr lang="en-US" smtClean="0"/>
              <a:t>7/21/2023</a:t>
            </a:fld>
            <a:endParaRPr lang="en-US"/>
          </a:p>
        </p:txBody>
      </p:sp>
      <p:sp>
        <p:nvSpPr>
          <p:cNvPr id="5" name="Footer Placeholder 4">
            <a:extLst>
              <a:ext uri="{FF2B5EF4-FFF2-40B4-BE49-F238E27FC236}">
                <a16:creationId xmlns:a16="http://schemas.microsoft.com/office/drawing/2014/main" id="{0BC2326A-6262-A4C3-6A3B-E6142150F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FFDB2-F878-2DC5-2090-B41C5FB0B26C}"/>
              </a:ext>
            </a:extLst>
          </p:cNvPr>
          <p:cNvSpPr>
            <a:spLocks noGrp="1"/>
          </p:cNvSpPr>
          <p:nvPr>
            <p:ph type="sldNum" sz="quarter" idx="12"/>
          </p:nvPr>
        </p:nvSpPr>
        <p:spPr/>
        <p:txBody>
          <a:bodyPr/>
          <a:lstStyle/>
          <a:p>
            <a:fld id="{6D491906-50F1-4832-9B18-83D88805B0CD}" type="slidenum">
              <a:rPr lang="en-US" smtClean="0"/>
              <a:t>‹#›</a:t>
            </a:fld>
            <a:endParaRPr lang="en-US"/>
          </a:p>
        </p:txBody>
      </p:sp>
    </p:spTree>
    <p:extLst>
      <p:ext uri="{BB962C8B-B14F-4D97-AF65-F5344CB8AC3E}">
        <p14:creationId xmlns:p14="http://schemas.microsoft.com/office/powerpoint/2010/main" val="40547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BF5CD-5162-B412-D998-163CD5A62BA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EE6F516-BF88-CD8C-7A00-5F014AB3A1E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641A47-75B4-712C-F613-AF88B05D3BA6}"/>
              </a:ext>
            </a:extLst>
          </p:cNvPr>
          <p:cNvSpPr>
            <a:spLocks noGrp="1"/>
          </p:cNvSpPr>
          <p:nvPr>
            <p:ph type="dt" sz="half" idx="10"/>
          </p:nvPr>
        </p:nvSpPr>
        <p:spPr/>
        <p:txBody>
          <a:bodyPr/>
          <a:lstStyle/>
          <a:p>
            <a:fld id="{AEE8BA69-48CA-451B-9B78-875A2FF66E98}" type="datetimeFigureOut">
              <a:rPr lang="en-US" smtClean="0"/>
              <a:t>7/21/2023</a:t>
            </a:fld>
            <a:endParaRPr lang="en-US"/>
          </a:p>
        </p:txBody>
      </p:sp>
      <p:sp>
        <p:nvSpPr>
          <p:cNvPr id="5" name="Footer Placeholder 4">
            <a:extLst>
              <a:ext uri="{FF2B5EF4-FFF2-40B4-BE49-F238E27FC236}">
                <a16:creationId xmlns:a16="http://schemas.microsoft.com/office/drawing/2014/main" id="{1245736D-143E-EDEE-3F56-5E34609C3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6F239-BFF4-0600-C9DC-CA3B14C9246C}"/>
              </a:ext>
            </a:extLst>
          </p:cNvPr>
          <p:cNvSpPr>
            <a:spLocks noGrp="1"/>
          </p:cNvSpPr>
          <p:nvPr>
            <p:ph type="sldNum" sz="quarter" idx="12"/>
          </p:nvPr>
        </p:nvSpPr>
        <p:spPr/>
        <p:txBody>
          <a:bodyPr/>
          <a:lstStyle/>
          <a:p>
            <a:fld id="{6D491906-50F1-4832-9B18-83D88805B0CD}" type="slidenum">
              <a:rPr lang="en-US" smtClean="0"/>
              <a:t>‹#›</a:t>
            </a:fld>
            <a:endParaRPr lang="en-US"/>
          </a:p>
        </p:txBody>
      </p:sp>
    </p:spTree>
    <p:extLst>
      <p:ext uri="{BB962C8B-B14F-4D97-AF65-F5344CB8AC3E}">
        <p14:creationId xmlns:p14="http://schemas.microsoft.com/office/powerpoint/2010/main" val="4221865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5D8C2-0DEE-DB35-1D23-6AE9C9EDE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4FEE4B-410C-4E0C-D75D-CD58FA78A8A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334CB-910A-674E-D70D-14400CDD22E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D28DEB-0EB1-121C-2C48-0B1B72B3FCD1}"/>
              </a:ext>
            </a:extLst>
          </p:cNvPr>
          <p:cNvSpPr>
            <a:spLocks noGrp="1"/>
          </p:cNvSpPr>
          <p:nvPr>
            <p:ph type="dt" sz="half" idx="10"/>
          </p:nvPr>
        </p:nvSpPr>
        <p:spPr/>
        <p:txBody>
          <a:bodyPr/>
          <a:lstStyle/>
          <a:p>
            <a:fld id="{AEE8BA69-48CA-451B-9B78-875A2FF66E98}" type="datetimeFigureOut">
              <a:rPr lang="en-US" smtClean="0"/>
              <a:t>7/21/2023</a:t>
            </a:fld>
            <a:endParaRPr lang="en-US"/>
          </a:p>
        </p:txBody>
      </p:sp>
      <p:sp>
        <p:nvSpPr>
          <p:cNvPr id="6" name="Footer Placeholder 5">
            <a:extLst>
              <a:ext uri="{FF2B5EF4-FFF2-40B4-BE49-F238E27FC236}">
                <a16:creationId xmlns:a16="http://schemas.microsoft.com/office/drawing/2014/main" id="{F6C2E30A-C32C-DB0B-24AA-793FC71A7B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3452A-EB6C-D678-07C1-B7C36ED5F931}"/>
              </a:ext>
            </a:extLst>
          </p:cNvPr>
          <p:cNvSpPr>
            <a:spLocks noGrp="1"/>
          </p:cNvSpPr>
          <p:nvPr>
            <p:ph type="sldNum" sz="quarter" idx="12"/>
          </p:nvPr>
        </p:nvSpPr>
        <p:spPr/>
        <p:txBody>
          <a:bodyPr/>
          <a:lstStyle/>
          <a:p>
            <a:fld id="{6D491906-50F1-4832-9B18-83D88805B0CD}" type="slidenum">
              <a:rPr lang="en-US" smtClean="0"/>
              <a:t>‹#›</a:t>
            </a:fld>
            <a:endParaRPr lang="en-US"/>
          </a:p>
        </p:txBody>
      </p:sp>
    </p:spTree>
    <p:extLst>
      <p:ext uri="{BB962C8B-B14F-4D97-AF65-F5344CB8AC3E}">
        <p14:creationId xmlns:p14="http://schemas.microsoft.com/office/powerpoint/2010/main" val="1167246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2A24C-D627-3BD4-6712-31596C75A81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3006E9-A319-4697-C83F-584FAF7D603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F069E-BB3F-A7AE-F3F2-D596A52273C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16B522-E136-3087-7632-ECFC6B5E094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44E3258-627C-35D0-0193-94057217258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2887FB-D55F-29E4-221B-205EA8861AC3}"/>
              </a:ext>
            </a:extLst>
          </p:cNvPr>
          <p:cNvSpPr>
            <a:spLocks noGrp="1"/>
          </p:cNvSpPr>
          <p:nvPr>
            <p:ph type="dt" sz="half" idx="10"/>
          </p:nvPr>
        </p:nvSpPr>
        <p:spPr/>
        <p:txBody>
          <a:bodyPr/>
          <a:lstStyle/>
          <a:p>
            <a:fld id="{AEE8BA69-48CA-451B-9B78-875A2FF66E98}" type="datetimeFigureOut">
              <a:rPr lang="en-US" smtClean="0"/>
              <a:t>7/21/2023</a:t>
            </a:fld>
            <a:endParaRPr lang="en-US"/>
          </a:p>
        </p:txBody>
      </p:sp>
      <p:sp>
        <p:nvSpPr>
          <p:cNvPr id="8" name="Footer Placeholder 7">
            <a:extLst>
              <a:ext uri="{FF2B5EF4-FFF2-40B4-BE49-F238E27FC236}">
                <a16:creationId xmlns:a16="http://schemas.microsoft.com/office/drawing/2014/main" id="{CD29BA77-BEEE-4703-D178-9CCE9E41A5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EF0190-808E-A5BE-AF98-3960C8547CAD}"/>
              </a:ext>
            </a:extLst>
          </p:cNvPr>
          <p:cNvSpPr>
            <a:spLocks noGrp="1"/>
          </p:cNvSpPr>
          <p:nvPr>
            <p:ph type="sldNum" sz="quarter" idx="12"/>
          </p:nvPr>
        </p:nvSpPr>
        <p:spPr/>
        <p:txBody>
          <a:bodyPr/>
          <a:lstStyle/>
          <a:p>
            <a:fld id="{6D491906-50F1-4832-9B18-83D88805B0CD}" type="slidenum">
              <a:rPr lang="en-US" smtClean="0"/>
              <a:t>‹#›</a:t>
            </a:fld>
            <a:endParaRPr lang="en-US"/>
          </a:p>
        </p:txBody>
      </p:sp>
    </p:spTree>
    <p:extLst>
      <p:ext uri="{BB962C8B-B14F-4D97-AF65-F5344CB8AC3E}">
        <p14:creationId xmlns:p14="http://schemas.microsoft.com/office/powerpoint/2010/main" val="3582415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CC038-25A0-81A2-E341-B40A83DA37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B7CA29-1AF1-6C01-C370-FD2C65F6D589}"/>
              </a:ext>
            </a:extLst>
          </p:cNvPr>
          <p:cNvSpPr>
            <a:spLocks noGrp="1"/>
          </p:cNvSpPr>
          <p:nvPr>
            <p:ph type="dt" sz="half" idx="10"/>
          </p:nvPr>
        </p:nvSpPr>
        <p:spPr/>
        <p:txBody>
          <a:bodyPr/>
          <a:lstStyle/>
          <a:p>
            <a:fld id="{AEE8BA69-48CA-451B-9B78-875A2FF66E98}" type="datetimeFigureOut">
              <a:rPr lang="en-US" smtClean="0"/>
              <a:t>7/21/2023</a:t>
            </a:fld>
            <a:endParaRPr lang="en-US"/>
          </a:p>
        </p:txBody>
      </p:sp>
      <p:sp>
        <p:nvSpPr>
          <p:cNvPr id="4" name="Footer Placeholder 3">
            <a:extLst>
              <a:ext uri="{FF2B5EF4-FFF2-40B4-BE49-F238E27FC236}">
                <a16:creationId xmlns:a16="http://schemas.microsoft.com/office/drawing/2014/main" id="{03312F38-2351-5EF5-0489-B7F1BB270F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1714AC-637F-FDC0-A5D2-28ACD48705B0}"/>
              </a:ext>
            </a:extLst>
          </p:cNvPr>
          <p:cNvSpPr>
            <a:spLocks noGrp="1"/>
          </p:cNvSpPr>
          <p:nvPr>
            <p:ph type="sldNum" sz="quarter" idx="12"/>
          </p:nvPr>
        </p:nvSpPr>
        <p:spPr/>
        <p:txBody>
          <a:bodyPr/>
          <a:lstStyle/>
          <a:p>
            <a:fld id="{6D491906-50F1-4832-9B18-83D88805B0CD}" type="slidenum">
              <a:rPr lang="en-US" smtClean="0"/>
              <a:t>‹#›</a:t>
            </a:fld>
            <a:endParaRPr lang="en-US"/>
          </a:p>
        </p:txBody>
      </p:sp>
    </p:spTree>
    <p:extLst>
      <p:ext uri="{BB962C8B-B14F-4D97-AF65-F5344CB8AC3E}">
        <p14:creationId xmlns:p14="http://schemas.microsoft.com/office/powerpoint/2010/main" val="3988098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8EE75F-1437-03D2-9E23-7A501848488D}"/>
              </a:ext>
            </a:extLst>
          </p:cNvPr>
          <p:cNvSpPr>
            <a:spLocks noGrp="1"/>
          </p:cNvSpPr>
          <p:nvPr>
            <p:ph type="dt" sz="half" idx="10"/>
          </p:nvPr>
        </p:nvSpPr>
        <p:spPr/>
        <p:txBody>
          <a:bodyPr/>
          <a:lstStyle/>
          <a:p>
            <a:fld id="{AEE8BA69-48CA-451B-9B78-875A2FF66E98}" type="datetimeFigureOut">
              <a:rPr lang="en-US" smtClean="0"/>
              <a:t>7/21/2023</a:t>
            </a:fld>
            <a:endParaRPr lang="en-US"/>
          </a:p>
        </p:txBody>
      </p:sp>
      <p:sp>
        <p:nvSpPr>
          <p:cNvPr id="3" name="Footer Placeholder 2">
            <a:extLst>
              <a:ext uri="{FF2B5EF4-FFF2-40B4-BE49-F238E27FC236}">
                <a16:creationId xmlns:a16="http://schemas.microsoft.com/office/drawing/2014/main" id="{FD6D6919-C8B3-2C88-2D2A-46A4EDBCA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163A7C-F158-3FB6-4622-04BA317FD356}"/>
              </a:ext>
            </a:extLst>
          </p:cNvPr>
          <p:cNvSpPr>
            <a:spLocks noGrp="1"/>
          </p:cNvSpPr>
          <p:nvPr>
            <p:ph type="sldNum" sz="quarter" idx="12"/>
          </p:nvPr>
        </p:nvSpPr>
        <p:spPr/>
        <p:txBody>
          <a:bodyPr/>
          <a:lstStyle/>
          <a:p>
            <a:fld id="{6D491906-50F1-4832-9B18-83D88805B0CD}" type="slidenum">
              <a:rPr lang="en-US" smtClean="0"/>
              <a:t>‹#›</a:t>
            </a:fld>
            <a:endParaRPr lang="en-US"/>
          </a:p>
        </p:txBody>
      </p:sp>
    </p:spTree>
    <p:extLst>
      <p:ext uri="{BB962C8B-B14F-4D97-AF65-F5344CB8AC3E}">
        <p14:creationId xmlns:p14="http://schemas.microsoft.com/office/powerpoint/2010/main" val="1317174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6E4B-CCB7-2199-7408-B635D417902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4E9F98F-A4F5-1151-516D-1F0E4D3B532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EA45B6-02AD-E741-9891-77ADD17A1F3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AB5A8EF-1D60-2ACE-982B-4D138A3E1CCE}"/>
              </a:ext>
            </a:extLst>
          </p:cNvPr>
          <p:cNvSpPr>
            <a:spLocks noGrp="1"/>
          </p:cNvSpPr>
          <p:nvPr>
            <p:ph type="dt" sz="half" idx="10"/>
          </p:nvPr>
        </p:nvSpPr>
        <p:spPr/>
        <p:txBody>
          <a:bodyPr/>
          <a:lstStyle/>
          <a:p>
            <a:fld id="{AEE8BA69-48CA-451B-9B78-875A2FF66E98}" type="datetimeFigureOut">
              <a:rPr lang="en-US" smtClean="0"/>
              <a:t>7/21/2023</a:t>
            </a:fld>
            <a:endParaRPr lang="en-US"/>
          </a:p>
        </p:txBody>
      </p:sp>
      <p:sp>
        <p:nvSpPr>
          <p:cNvPr id="6" name="Footer Placeholder 5">
            <a:extLst>
              <a:ext uri="{FF2B5EF4-FFF2-40B4-BE49-F238E27FC236}">
                <a16:creationId xmlns:a16="http://schemas.microsoft.com/office/drawing/2014/main" id="{D31FF9DA-F2B4-D462-05FA-7120E9DB67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415B9-FCBA-CD34-0181-E9BFE806A2D4}"/>
              </a:ext>
            </a:extLst>
          </p:cNvPr>
          <p:cNvSpPr>
            <a:spLocks noGrp="1"/>
          </p:cNvSpPr>
          <p:nvPr>
            <p:ph type="sldNum" sz="quarter" idx="12"/>
          </p:nvPr>
        </p:nvSpPr>
        <p:spPr/>
        <p:txBody>
          <a:bodyPr/>
          <a:lstStyle/>
          <a:p>
            <a:fld id="{6D491906-50F1-4832-9B18-83D88805B0CD}" type="slidenum">
              <a:rPr lang="en-US" smtClean="0"/>
              <a:t>‹#›</a:t>
            </a:fld>
            <a:endParaRPr lang="en-US"/>
          </a:p>
        </p:txBody>
      </p:sp>
    </p:spTree>
    <p:extLst>
      <p:ext uri="{BB962C8B-B14F-4D97-AF65-F5344CB8AC3E}">
        <p14:creationId xmlns:p14="http://schemas.microsoft.com/office/powerpoint/2010/main" val="977604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1398A-32F1-A941-9C67-64AF11A91DC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2A784F3-38A9-A71B-4A21-1C4F5E44FB7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7B516CD-BB9B-927B-E4CD-CD51C9528D6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94FE2B-5A13-A0D6-A5E2-966D652731EC}"/>
              </a:ext>
            </a:extLst>
          </p:cNvPr>
          <p:cNvSpPr>
            <a:spLocks noGrp="1"/>
          </p:cNvSpPr>
          <p:nvPr>
            <p:ph type="dt" sz="half" idx="10"/>
          </p:nvPr>
        </p:nvSpPr>
        <p:spPr/>
        <p:txBody>
          <a:bodyPr/>
          <a:lstStyle/>
          <a:p>
            <a:fld id="{AEE8BA69-48CA-451B-9B78-875A2FF66E98}" type="datetimeFigureOut">
              <a:rPr lang="en-US" smtClean="0"/>
              <a:t>7/21/2023</a:t>
            </a:fld>
            <a:endParaRPr lang="en-US"/>
          </a:p>
        </p:txBody>
      </p:sp>
      <p:sp>
        <p:nvSpPr>
          <p:cNvPr id="6" name="Footer Placeholder 5">
            <a:extLst>
              <a:ext uri="{FF2B5EF4-FFF2-40B4-BE49-F238E27FC236}">
                <a16:creationId xmlns:a16="http://schemas.microsoft.com/office/drawing/2014/main" id="{82F5C1B1-AC31-AE23-ABEA-BF6952E036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D40C6-0F96-8CD8-41B3-586C4EE43CDA}"/>
              </a:ext>
            </a:extLst>
          </p:cNvPr>
          <p:cNvSpPr>
            <a:spLocks noGrp="1"/>
          </p:cNvSpPr>
          <p:nvPr>
            <p:ph type="sldNum" sz="quarter" idx="12"/>
          </p:nvPr>
        </p:nvSpPr>
        <p:spPr/>
        <p:txBody>
          <a:bodyPr/>
          <a:lstStyle/>
          <a:p>
            <a:fld id="{6D491906-50F1-4832-9B18-83D88805B0CD}" type="slidenum">
              <a:rPr lang="en-US" smtClean="0"/>
              <a:t>‹#›</a:t>
            </a:fld>
            <a:endParaRPr lang="en-US"/>
          </a:p>
        </p:txBody>
      </p:sp>
    </p:spTree>
    <p:extLst>
      <p:ext uri="{BB962C8B-B14F-4D97-AF65-F5344CB8AC3E}">
        <p14:creationId xmlns:p14="http://schemas.microsoft.com/office/powerpoint/2010/main" val="553445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3778-E0A1-4146-F444-2B8E4E6B13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84A90B-F8F9-922E-ED55-19E2BFD49D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E88B9-8220-ECE2-A4ED-A81F93E53473}"/>
              </a:ext>
            </a:extLst>
          </p:cNvPr>
          <p:cNvSpPr>
            <a:spLocks noGrp="1"/>
          </p:cNvSpPr>
          <p:nvPr>
            <p:ph type="dt" sz="half" idx="10"/>
          </p:nvPr>
        </p:nvSpPr>
        <p:spPr/>
        <p:txBody>
          <a:bodyPr/>
          <a:lstStyle/>
          <a:p>
            <a:fld id="{AEE8BA69-48CA-451B-9B78-875A2FF66E98}" type="datetimeFigureOut">
              <a:rPr lang="en-US" smtClean="0"/>
              <a:t>7/21/2023</a:t>
            </a:fld>
            <a:endParaRPr lang="en-US"/>
          </a:p>
        </p:txBody>
      </p:sp>
      <p:sp>
        <p:nvSpPr>
          <p:cNvPr id="5" name="Footer Placeholder 4">
            <a:extLst>
              <a:ext uri="{FF2B5EF4-FFF2-40B4-BE49-F238E27FC236}">
                <a16:creationId xmlns:a16="http://schemas.microsoft.com/office/drawing/2014/main" id="{D4723552-829E-A9C4-538F-F47F034D8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FEF0C-A8AE-EEB0-889A-255E65E1CA8B}"/>
              </a:ext>
            </a:extLst>
          </p:cNvPr>
          <p:cNvSpPr>
            <a:spLocks noGrp="1"/>
          </p:cNvSpPr>
          <p:nvPr>
            <p:ph type="sldNum" sz="quarter" idx="12"/>
          </p:nvPr>
        </p:nvSpPr>
        <p:spPr/>
        <p:txBody>
          <a:bodyPr/>
          <a:lstStyle/>
          <a:p>
            <a:fld id="{6D491906-50F1-4832-9B18-83D88805B0CD}" type="slidenum">
              <a:rPr lang="en-US" smtClean="0"/>
              <a:t>‹#›</a:t>
            </a:fld>
            <a:endParaRPr lang="en-US"/>
          </a:p>
        </p:txBody>
      </p:sp>
    </p:spTree>
    <p:extLst>
      <p:ext uri="{BB962C8B-B14F-4D97-AF65-F5344CB8AC3E}">
        <p14:creationId xmlns:p14="http://schemas.microsoft.com/office/powerpoint/2010/main" val="1780092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1BFC8-8E42-5AD3-D69A-811BF62E390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60216A-A4AE-EA57-1974-97F759927D2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1120C-396B-2A50-E125-C9F110018065}"/>
              </a:ext>
            </a:extLst>
          </p:cNvPr>
          <p:cNvSpPr>
            <a:spLocks noGrp="1"/>
          </p:cNvSpPr>
          <p:nvPr>
            <p:ph type="dt" sz="half" idx="10"/>
          </p:nvPr>
        </p:nvSpPr>
        <p:spPr/>
        <p:txBody>
          <a:bodyPr/>
          <a:lstStyle/>
          <a:p>
            <a:fld id="{AEE8BA69-48CA-451B-9B78-875A2FF66E98}" type="datetimeFigureOut">
              <a:rPr lang="en-US" smtClean="0"/>
              <a:t>7/21/2023</a:t>
            </a:fld>
            <a:endParaRPr lang="en-US"/>
          </a:p>
        </p:txBody>
      </p:sp>
      <p:sp>
        <p:nvSpPr>
          <p:cNvPr id="5" name="Footer Placeholder 4">
            <a:extLst>
              <a:ext uri="{FF2B5EF4-FFF2-40B4-BE49-F238E27FC236}">
                <a16:creationId xmlns:a16="http://schemas.microsoft.com/office/drawing/2014/main" id="{0E561359-5B00-0D30-9E20-B8352431C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02041-EE4F-92A5-6AEF-E16C5035C640}"/>
              </a:ext>
            </a:extLst>
          </p:cNvPr>
          <p:cNvSpPr>
            <a:spLocks noGrp="1"/>
          </p:cNvSpPr>
          <p:nvPr>
            <p:ph type="sldNum" sz="quarter" idx="12"/>
          </p:nvPr>
        </p:nvSpPr>
        <p:spPr/>
        <p:txBody>
          <a:bodyPr/>
          <a:lstStyle/>
          <a:p>
            <a:fld id="{6D491906-50F1-4832-9B18-83D88805B0CD}" type="slidenum">
              <a:rPr lang="en-US" smtClean="0"/>
              <a:t>‹#›</a:t>
            </a:fld>
            <a:endParaRPr lang="en-US"/>
          </a:p>
        </p:txBody>
      </p:sp>
    </p:spTree>
    <p:extLst>
      <p:ext uri="{BB962C8B-B14F-4D97-AF65-F5344CB8AC3E}">
        <p14:creationId xmlns:p14="http://schemas.microsoft.com/office/powerpoint/2010/main" val="154316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1" type="secHead">
  <p:cSld name="SECTION_HEADER">
    <p:bg>
      <p:bgPr>
        <a:solidFill>
          <a:srgbClr val="1155CC"/>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830392" y="1191256"/>
            <a:ext cx="745763" cy="45826"/>
            <a:chOff x="4580561" y="2589004"/>
            <a:chExt cx="1064464" cy="25200"/>
          </a:xfrm>
        </p:grpSpPr>
        <p:sp>
          <p:nvSpPr>
            <p:cNvPr id="21" name="Google Shape;21;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4" name="Google Shape;24;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5" name="Google Shape;25;p3"/>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1" type="tx">
  <p:cSld name="TITLE_AND_BODY">
    <p:spTree>
      <p:nvGrpSpPr>
        <p:cNvPr id="1" name="Shape 26"/>
        <p:cNvGrpSpPr/>
        <p:nvPr/>
      </p:nvGrpSpPr>
      <p:grpSpPr>
        <a:xfrm>
          <a:off x="0" y="0"/>
          <a:ext cx="0" cy="0"/>
          <a:chOff x="0" y="0"/>
          <a:chExt cx="0" cy="0"/>
        </a:xfrm>
      </p:grpSpPr>
      <p:sp>
        <p:nvSpPr>
          <p:cNvPr id="27" name="Google Shape;27;p4"/>
          <p:cNvSpPr/>
          <p:nvPr/>
        </p:nvSpPr>
        <p:spPr>
          <a:xfrm>
            <a:off x="0" y="0"/>
            <a:ext cx="9144000" cy="487800"/>
          </a:xfrm>
          <a:prstGeom prst="rect">
            <a:avLst/>
          </a:prstGeom>
          <a:solidFill>
            <a:srgbClr val="285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4"/>
          <p:cNvGrpSpPr/>
          <p:nvPr/>
        </p:nvGrpSpPr>
        <p:grpSpPr>
          <a:xfrm>
            <a:off x="830392" y="1191256"/>
            <a:ext cx="745763" cy="45826"/>
            <a:chOff x="4580561" y="2589004"/>
            <a:chExt cx="1064464" cy="25200"/>
          </a:xfrm>
        </p:grpSpPr>
        <p:sp>
          <p:nvSpPr>
            <p:cNvPr id="29" name="Google Shape;29;p4"/>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32" name="Google Shape;32;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3" name="Google Shape;33;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4" name="Google Shape;34;p4"/>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pic>
        <p:nvPicPr>
          <p:cNvPr id="37" name="Google Shape;37;p5"/>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7"/>
        <p:cNvGrpSpPr/>
        <p:nvPr/>
      </p:nvGrpSpPr>
      <p:grpSpPr>
        <a:xfrm>
          <a:off x="0" y="0"/>
          <a:ext cx="0" cy="0"/>
          <a:chOff x="0" y="0"/>
          <a:chExt cx="0" cy="0"/>
        </a:xfrm>
      </p:grpSpPr>
      <p:sp>
        <p:nvSpPr>
          <p:cNvPr id="58" name="Google Shape;58;p8"/>
          <p:cNvSpPr/>
          <p:nvPr/>
        </p:nvSpPr>
        <p:spPr>
          <a:xfrm>
            <a:off x="0" y="0"/>
            <a:ext cx="9144000" cy="487800"/>
          </a:xfrm>
          <a:prstGeom prst="rect">
            <a:avLst/>
          </a:prstGeom>
          <a:solidFill>
            <a:srgbClr val="285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8"/>
          <p:cNvGrpSpPr/>
          <p:nvPr/>
        </p:nvGrpSpPr>
        <p:grpSpPr>
          <a:xfrm>
            <a:off x="830392" y="1191256"/>
            <a:ext cx="745763" cy="45826"/>
            <a:chOff x="4580561" y="2589004"/>
            <a:chExt cx="1064464" cy="25200"/>
          </a:xfrm>
        </p:grpSpPr>
        <p:sp>
          <p:nvSpPr>
            <p:cNvPr id="60" name="Google Shape;60;p8"/>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3" name="Google Shape;63;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8"/>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10"/>
          <p:cNvSpPr/>
          <p:nvPr/>
        </p:nvSpPr>
        <p:spPr>
          <a:xfrm>
            <a:off x="0" y="0"/>
            <a:ext cx="9144000" cy="487800"/>
          </a:xfrm>
          <a:prstGeom prst="rect">
            <a:avLst/>
          </a:prstGeom>
          <a:solidFill>
            <a:srgbClr val="285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10"/>
          <p:cNvGrpSpPr/>
          <p:nvPr/>
        </p:nvGrpSpPr>
        <p:grpSpPr>
          <a:xfrm>
            <a:off x="830392" y="1191256"/>
            <a:ext cx="745763" cy="45826"/>
            <a:chOff x="4580561" y="2589004"/>
            <a:chExt cx="1064464" cy="25200"/>
          </a:xfrm>
        </p:grpSpPr>
        <p:sp>
          <p:nvSpPr>
            <p:cNvPr id="74" name="Google Shape;74;p10"/>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77" name="Google Shape;77;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8" name="Google Shape;78;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9" name="Google Shape;79;p10"/>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1">
  <p:cSld name="MAIN_POINT">
    <p:bg>
      <p:bgPr>
        <a:solidFill>
          <a:schemeClr val="accent3"/>
        </a:solidFill>
        <a:effectLst/>
      </p:bgPr>
    </p:bg>
    <p:spTree>
      <p:nvGrpSpPr>
        <p:cNvPr id="1" name="Shape 80"/>
        <p:cNvGrpSpPr/>
        <p:nvPr/>
      </p:nvGrpSpPr>
      <p:grpSpPr>
        <a:xfrm>
          <a:off x="0" y="0"/>
          <a:ext cx="0" cy="0"/>
          <a:chOff x="0" y="0"/>
          <a:chExt cx="0" cy="0"/>
        </a:xfrm>
      </p:grpSpPr>
      <p:grpSp>
        <p:nvGrpSpPr>
          <p:cNvPr id="81" name="Google Shape;81;p11"/>
          <p:cNvGrpSpPr/>
          <p:nvPr/>
        </p:nvGrpSpPr>
        <p:grpSpPr>
          <a:xfrm>
            <a:off x="830392" y="4169130"/>
            <a:ext cx="745763" cy="45826"/>
            <a:chOff x="4580561" y="2589004"/>
            <a:chExt cx="1064464" cy="25200"/>
          </a:xfrm>
        </p:grpSpPr>
        <p:sp>
          <p:nvSpPr>
            <p:cNvPr id="82" name="Google Shape;82;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85" name="Google Shape;85;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86" name="Google Shape;86;p11"/>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
        <p:cNvGrpSpPr/>
        <p:nvPr/>
      </p:nvGrpSpPr>
      <p:grpSpPr>
        <a:xfrm>
          <a:off x="0" y="0"/>
          <a:ext cx="0" cy="0"/>
          <a:chOff x="0" y="0"/>
          <a:chExt cx="0" cy="0"/>
        </a:xfrm>
      </p:grpSpPr>
      <p:sp>
        <p:nvSpPr>
          <p:cNvPr id="119" name="Google Shape;119;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0" name="Google Shape;120;p16"/>
          <p:cNvPicPr preferRelativeResize="0"/>
          <p:nvPr/>
        </p:nvPicPr>
        <p:blipFill rotWithShape="1">
          <a:blip r:embed="rId2">
            <a:alphaModFix/>
          </a:blip>
          <a:srcRect/>
          <a:stretch/>
        </p:blipFill>
        <p:spPr>
          <a:xfrm>
            <a:off x="5987875" y="-39449"/>
            <a:ext cx="3221525" cy="12289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8C4F-A25B-BF8A-E23D-D4018BB86ED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F317EE8-2153-B0D5-0600-BDBEA8C113C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88B3931-E6B0-38B6-88DA-C2371C8DE4B9}"/>
              </a:ext>
            </a:extLst>
          </p:cNvPr>
          <p:cNvSpPr>
            <a:spLocks noGrp="1"/>
          </p:cNvSpPr>
          <p:nvPr>
            <p:ph type="dt" sz="half" idx="10"/>
          </p:nvPr>
        </p:nvSpPr>
        <p:spPr/>
        <p:txBody>
          <a:bodyPr/>
          <a:lstStyle/>
          <a:p>
            <a:fld id="{AEE8BA69-48CA-451B-9B78-875A2FF66E98}" type="datetimeFigureOut">
              <a:rPr lang="en-US" smtClean="0"/>
              <a:t>7/21/2023</a:t>
            </a:fld>
            <a:endParaRPr lang="en-US"/>
          </a:p>
        </p:txBody>
      </p:sp>
      <p:sp>
        <p:nvSpPr>
          <p:cNvPr id="5" name="Footer Placeholder 4">
            <a:extLst>
              <a:ext uri="{FF2B5EF4-FFF2-40B4-BE49-F238E27FC236}">
                <a16:creationId xmlns:a16="http://schemas.microsoft.com/office/drawing/2014/main" id="{EC555749-D393-7249-5914-D21EBAC99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5E5E8-B702-A93B-17DF-02B788B55329}"/>
              </a:ext>
            </a:extLst>
          </p:cNvPr>
          <p:cNvSpPr>
            <a:spLocks noGrp="1"/>
          </p:cNvSpPr>
          <p:nvPr>
            <p:ph type="sldNum" sz="quarter" idx="12"/>
          </p:nvPr>
        </p:nvSpPr>
        <p:spPr/>
        <p:txBody>
          <a:bodyPr/>
          <a:lstStyle/>
          <a:p>
            <a:fld id="{6D491906-50F1-4832-9B18-83D88805B0CD}" type="slidenum">
              <a:rPr lang="en-US" smtClean="0"/>
              <a:t>‹#›</a:t>
            </a:fld>
            <a:endParaRPr lang="en-US"/>
          </a:p>
        </p:txBody>
      </p:sp>
    </p:spTree>
    <p:extLst>
      <p:ext uri="{BB962C8B-B14F-4D97-AF65-F5344CB8AC3E}">
        <p14:creationId xmlns:p14="http://schemas.microsoft.com/office/powerpoint/2010/main" val="175723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0">
            <a:alphaModFix/>
          </a:blip>
          <a:srcRect/>
          <a:stretch/>
        </p:blipFill>
        <p:spPr>
          <a:xfrm>
            <a:off x="-161525" y="-40100"/>
            <a:ext cx="9377576" cy="5274875"/>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8" name="Google Shape;8;p1"/>
          <p:cNvSpPr txBox="1">
            <a:spLocks noGrp="1"/>
          </p:cNvSpPr>
          <p:nvPr>
            <p:ph type="body" idx="1"/>
          </p:nvPr>
        </p:nvSpPr>
        <p:spPr>
          <a:xfrm>
            <a:off x="311700" y="105622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9" name="Google Shape;9;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6" r:id="rId6"/>
    <p:sldLayoutId id="2147483657" r:id="rId7"/>
    <p:sldLayoutId id="214748366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8AA644-8220-98A3-AEA8-157BAD0E539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78BED2-7EA9-3ED7-5C8C-482CE083445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FFBC4-3EEC-FA10-A9CB-E676790936A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E8BA69-48CA-451B-9B78-875A2FF66E98}" type="datetimeFigureOut">
              <a:rPr lang="en-US" smtClean="0"/>
              <a:t>7/21/2023</a:t>
            </a:fld>
            <a:endParaRPr lang="en-US"/>
          </a:p>
        </p:txBody>
      </p:sp>
      <p:sp>
        <p:nvSpPr>
          <p:cNvPr id="5" name="Footer Placeholder 4">
            <a:extLst>
              <a:ext uri="{FF2B5EF4-FFF2-40B4-BE49-F238E27FC236}">
                <a16:creationId xmlns:a16="http://schemas.microsoft.com/office/drawing/2014/main" id="{723FCA02-D7FD-1F95-10C4-E234C7D0655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55B64E-59A2-60AD-FCF2-92045507F54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D491906-50F1-4832-9B18-83D88805B0CD}" type="slidenum">
              <a:rPr lang="en-US" smtClean="0"/>
              <a:t>‹#›</a:t>
            </a:fld>
            <a:endParaRPr lang="en-US"/>
          </a:p>
        </p:txBody>
      </p:sp>
    </p:spTree>
    <p:extLst>
      <p:ext uri="{BB962C8B-B14F-4D97-AF65-F5344CB8AC3E}">
        <p14:creationId xmlns:p14="http://schemas.microsoft.com/office/powerpoint/2010/main" val="16033760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729450" y="1322450"/>
            <a:ext cx="7688400" cy="181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chemeClr val="accent1"/>
                </a:solidFill>
              </a:rPr>
              <a:t>Better Use of Ensembles in Operations Through Clustering and Ensemble Sensitivity Analysis</a:t>
            </a:r>
            <a:endParaRPr dirty="0">
              <a:solidFill>
                <a:schemeClr val="accent1"/>
              </a:solidFill>
            </a:endParaRPr>
          </a:p>
        </p:txBody>
      </p:sp>
      <p:sp>
        <p:nvSpPr>
          <p:cNvPr id="126" name="Google Shape;126;p17"/>
          <p:cNvSpPr txBox="1"/>
          <p:nvPr/>
        </p:nvSpPr>
        <p:spPr>
          <a:xfrm>
            <a:off x="729450" y="3212350"/>
            <a:ext cx="596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Lato"/>
                <a:ea typeface="Lato"/>
                <a:cs typeface="Lato"/>
                <a:sym typeface="Lato"/>
              </a:rPr>
              <a:t>Austin Coleman, Brian Colle, Jim Nelson, and Travis Wilson</a:t>
            </a:r>
            <a:endParaRPr dirty="0">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628649" y="165612"/>
            <a:ext cx="7886700" cy="613018"/>
          </a:xfrm>
        </p:spPr>
        <p:txBody>
          <a:bodyPr>
            <a:noAutofit/>
          </a:bodyPr>
          <a:lstStyle/>
          <a:p>
            <a:r>
              <a:rPr lang="en-US" sz="2100" b="1" dirty="0">
                <a:solidFill>
                  <a:srgbClr val="1C3678"/>
                </a:solidFill>
                <a:latin typeface="Lato" panose="020F0502020204030203" pitchFamily="34" charset="0"/>
                <a:ea typeface="Lato" panose="020F0502020204030203" pitchFamily="34" charset="0"/>
                <a:cs typeface="Lato" panose="020F0502020204030203" pitchFamily="34" charset="0"/>
              </a:rPr>
              <a:t>We also have a page that clusters on QPF uncertainty!</a:t>
            </a:r>
            <a:br>
              <a:rPr lang="en-US" sz="2100" b="1" dirty="0">
                <a:solidFill>
                  <a:srgbClr val="1C3678"/>
                </a:solidFill>
                <a:latin typeface="Lato" panose="020F0502020204030203" pitchFamily="34" charset="0"/>
                <a:ea typeface="Lato" panose="020F0502020204030203" pitchFamily="34" charset="0"/>
                <a:cs typeface="Lato" panose="020F0502020204030203" pitchFamily="34" charset="0"/>
              </a:rPr>
            </a:br>
            <a:r>
              <a:rPr lang="en-US" sz="1800" dirty="0">
                <a:solidFill>
                  <a:srgbClr val="1C3678"/>
                </a:solidFill>
                <a:latin typeface="Lato" panose="020F0502020204030203" pitchFamily="34" charset="0"/>
                <a:ea typeface="Lato" panose="020F0502020204030203" pitchFamily="34" charset="0"/>
                <a:cs typeface="Lato" panose="020F0502020204030203" pitchFamily="34" charset="0"/>
              </a:rPr>
              <a:t>48-hr QPF 50</a:t>
            </a:r>
            <a:r>
              <a:rPr lang="en-US" sz="1800" baseline="30000" dirty="0">
                <a:solidFill>
                  <a:srgbClr val="1C3678"/>
                </a:solidFill>
                <a:latin typeface="Lato" panose="020F0502020204030203" pitchFamily="34" charset="0"/>
                <a:ea typeface="Lato" panose="020F0502020204030203" pitchFamily="34" charset="0"/>
                <a:cs typeface="Lato" panose="020F0502020204030203" pitchFamily="34" charset="0"/>
              </a:rPr>
              <a:t>th  </a:t>
            </a:r>
            <a:r>
              <a:rPr lang="en-US" sz="1800" dirty="0">
                <a:solidFill>
                  <a:srgbClr val="1C3678"/>
                </a:solidFill>
                <a:latin typeface="Lato" panose="020F0502020204030203" pitchFamily="34" charset="0"/>
                <a:ea typeface="Lato" panose="020F0502020204030203" pitchFamily="34" charset="0"/>
                <a:cs typeface="Lato" panose="020F0502020204030203" pitchFamily="34" charset="0"/>
              </a:rPr>
              <a:t>Percentile by Cluster</a:t>
            </a:r>
            <a:endParaRPr lang="en-US" sz="2100" dirty="0">
              <a:solidFill>
                <a:srgbClr val="1C3678"/>
              </a:solidFill>
              <a:latin typeface="Lato" panose="020F0502020204030203" pitchFamily="34" charset="0"/>
              <a:ea typeface="Lato" panose="020F0502020204030203" pitchFamily="34" charset="0"/>
              <a:cs typeface="Lato" panose="020F0502020204030203" pitchFamily="34" charset="0"/>
            </a:endParaRPr>
          </a:p>
        </p:txBody>
      </p:sp>
      <p:pic>
        <p:nvPicPr>
          <p:cNvPr id="2050" name="Picture 2" descr="This image is unavailable.">
            <a:extLst>
              <a:ext uri="{FF2B5EF4-FFF2-40B4-BE49-F238E27FC236}">
                <a16:creationId xmlns:a16="http://schemas.microsoft.com/office/drawing/2014/main" id="{0778DCCD-C378-96C1-0E57-CCCDCE005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6459"/>
            <a:ext cx="9144000" cy="394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517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p:txBody>
          <a:bodyPr>
            <a:noAutofit/>
          </a:bodyPr>
          <a:lstStyle/>
          <a:p>
            <a:r>
              <a:rPr lang="en-US" sz="2700" b="1" dirty="0">
                <a:solidFill>
                  <a:srgbClr val="1C3678"/>
                </a:solidFill>
                <a:latin typeface="Lato" panose="020F0502020204030203" pitchFamily="34" charset="0"/>
                <a:ea typeface="Lato" panose="020F0502020204030203" pitchFamily="34" charset="0"/>
                <a:cs typeface="Lato" panose="020F0502020204030203" pitchFamily="34" charset="0"/>
              </a:rPr>
              <a:t>Forecasters regularly use this guidance!</a:t>
            </a:r>
            <a:endParaRPr lang="en-US" sz="2700" dirty="0">
              <a:solidFill>
                <a:srgbClr val="1C3678"/>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6B54579C-676E-F7F1-9C7A-A1A71B1A8C2A}"/>
              </a:ext>
            </a:extLst>
          </p:cNvPr>
          <p:cNvSpPr>
            <a:spLocks noGrp="1"/>
          </p:cNvSpPr>
          <p:nvPr>
            <p:ph idx="1"/>
          </p:nvPr>
        </p:nvSpPr>
        <p:spPr/>
        <p:txBody>
          <a:bodyPr>
            <a:normAutofit lnSpcReduction="10000"/>
          </a:bodyPr>
          <a:lstStyle/>
          <a:p>
            <a:pPr>
              <a:lnSpc>
                <a:spcPct val="110000"/>
              </a:lnSpc>
            </a:pPr>
            <a:r>
              <a:rPr lang="en-US" dirty="0">
                <a:latin typeface="Lato" panose="020F0502020204030203" pitchFamily="34" charset="0"/>
                <a:ea typeface="Lato" panose="020F0502020204030203" pitchFamily="34" charset="0"/>
                <a:cs typeface="Lato" panose="020F0502020204030203" pitchFamily="34" charset="0"/>
              </a:rPr>
              <a:t>Clustering technique has quickly gained popularity within the NWS (largely due to Western &amp; Central Region championing it!)</a:t>
            </a:r>
          </a:p>
          <a:p>
            <a:pPr lvl="1">
              <a:lnSpc>
                <a:spcPct val="110000"/>
              </a:lnSpc>
            </a:pPr>
            <a:r>
              <a:rPr lang="en-US" dirty="0">
                <a:latin typeface="Lato" panose="020F0502020204030203" pitchFamily="34" charset="0"/>
                <a:ea typeface="Lato" panose="020F0502020204030203" pitchFamily="34" charset="0"/>
                <a:cs typeface="Lato" panose="020F0502020204030203" pitchFamily="34" charset="0"/>
              </a:rPr>
              <a:t>In </a:t>
            </a:r>
            <a:r>
              <a:rPr lang="en-US" dirty="0">
                <a:solidFill>
                  <a:srgbClr val="1C3678"/>
                </a:solidFill>
                <a:latin typeface="Lato" panose="020F0502020204030203" pitchFamily="34" charset="0"/>
                <a:ea typeface="Lato" panose="020F0502020204030203" pitchFamily="34" charset="0"/>
                <a:cs typeface="Lato" panose="020F0502020204030203" pitchFamily="34" charset="0"/>
              </a:rPr>
              <a:t>2019</a:t>
            </a:r>
            <a:r>
              <a:rPr lang="en-US" dirty="0">
                <a:latin typeface="Lato" panose="020F0502020204030203" pitchFamily="34" charset="0"/>
                <a:ea typeface="Lato" panose="020F0502020204030203" pitchFamily="34" charset="0"/>
                <a:cs typeface="Lato" panose="020F0502020204030203" pitchFamily="34" charset="0"/>
              </a:rPr>
              <a:t>, ensemble clustering tool was mentioned </a:t>
            </a:r>
            <a:r>
              <a:rPr lang="en-US" b="1" dirty="0">
                <a:solidFill>
                  <a:srgbClr val="1C3678"/>
                </a:solidFill>
                <a:latin typeface="Lato" panose="020F0502020204030203" pitchFamily="34" charset="0"/>
                <a:ea typeface="Lato" panose="020F0502020204030203" pitchFamily="34" charset="0"/>
                <a:cs typeface="Lato" panose="020F0502020204030203" pitchFamily="34" charset="0"/>
              </a:rPr>
              <a:t>38x</a:t>
            </a:r>
            <a:r>
              <a:rPr lang="en-US" dirty="0">
                <a:solidFill>
                  <a:srgbClr val="1C3678"/>
                </a:solidFill>
                <a:latin typeface="Lato" panose="020F0502020204030203" pitchFamily="34" charset="0"/>
                <a:ea typeface="Lato" panose="020F0502020204030203" pitchFamily="34" charset="0"/>
                <a:cs typeface="Lato" panose="020F0502020204030203" pitchFamily="34" charset="0"/>
              </a:rPr>
              <a:t> in NWS AFDs</a:t>
            </a:r>
          </a:p>
          <a:p>
            <a:pPr lvl="1">
              <a:lnSpc>
                <a:spcPct val="110000"/>
              </a:lnSpc>
            </a:pPr>
            <a:r>
              <a:rPr lang="en-US" dirty="0">
                <a:latin typeface="Lato" panose="020F0502020204030203" pitchFamily="34" charset="0"/>
                <a:ea typeface="Lato" panose="020F0502020204030203" pitchFamily="34" charset="0"/>
                <a:cs typeface="Lato" panose="020F0502020204030203" pitchFamily="34" charset="0"/>
              </a:rPr>
              <a:t>By </a:t>
            </a:r>
            <a:r>
              <a:rPr lang="en-US" dirty="0">
                <a:solidFill>
                  <a:srgbClr val="1C3678"/>
                </a:solidFill>
                <a:latin typeface="Lato" panose="020F0502020204030203" pitchFamily="34" charset="0"/>
                <a:ea typeface="Lato" panose="020F0502020204030203" pitchFamily="34" charset="0"/>
                <a:cs typeface="Lato" panose="020F0502020204030203" pitchFamily="34" charset="0"/>
              </a:rPr>
              <a:t>2021</a:t>
            </a:r>
            <a:r>
              <a:rPr lang="en-US" dirty="0">
                <a:latin typeface="Lato" panose="020F0502020204030203" pitchFamily="34" charset="0"/>
                <a:ea typeface="Lato" panose="020F0502020204030203" pitchFamily="34" charset="0"/>
                <a:cs typeface="Lato" panose="020F0502020204030203" pitchFamily="34" charset="0"/>
              </a:rPr>
              <a:t>, it was referenced over </a:t>
            </a:r>
            <a:r>
              <a:rPr lang="en-US" b="1" dirty="0">
                <a:solidFill>
                  <a:srgbClr val="1C3678"/>
                </a:solidFill>
                <a:latin typeface="Lato" panose="020F0502020204030203" pitchFamily="34" charset="0"/>
                <a:ea typeface="Lato" panose="020F0502020204030203" pitchFamily="34" charset="0"/>
                <a:cs typeface="Lato" panose="020F0502020204030203" pitchFamily="34" charset="0"/>
              </a:rPr>
              <a:t>3,600x</a:t>
            </a:r>
            <a:r>
              <a:rPr lang="en-US" dirty="0">
                <a:solidFill>
                  <a:srgbClr val="1C3678"/>
                </a:solidFill>
                <a:latin typeface="Lato" panose="020F0502020204030203" pitchFamily="34" charset="0"/>
                <a:ea typeface="Lato" panose="020F0502020204030203" pitchFamily="34" charset="0"/>
                <a:cs typeface="Lato" panose="020F0502020204030203" pitchFamily="34" charset="0"/>
              </a:rPr>
              <a:t> in AFDs </a:t>
            </a:r>
          </a:p>
          <a:p>
            <a:pPr>
              <a:lnSpc>
                <a:spcPct val="110000"/>
              </a:lnSpc>
            </a:pPr>
            <a:r>
              <a:rPr lang="en-US" dirty="0">
                <a:latin typeface="Lato" panose="020F0502020204030203" pitchFamily="34" charset="0"/>
                <a:ea typeface="Lato" panose="020F0502020204030203" pitchFamily="34" charset="0"/>
                <a:cs typeface="Lato" panose="020F0502020204030203" pitchFamily="34" charset="0"/>
              </a:rPr>
              <a:t>Clustering also used as a centerpiece of the experimental ensemble visualization platform known as the Dynamic Ensemble-based Scenarios for IDSS (DESI)</a:t>
            </a:r>
          </a:p>
          <a:p>
            <a:pPr lvl="1">
              <a:lnSpc>
                <a:spcPct val="110000"/>
              </a:lnSpc>
            </a:pPr>
            <a:r>
              <a:rPr lang="en-US" dirty="0">
                <a:latin typeface="Lato" panose="020F0502020204030203" pitchFamily="34" charset="0"/>
                <a:ea typeface="Lato" panose="020F0502020204030203" pitchFamily="34" charset="0"/>
                <a:cs typeface="Lato" panose="020F0502020204030203" pitchFamily="34" charset="0"/>
              </a:rPr>
              <a:t>As part of DESI, the clustering technique is used as both a scientific forecasting tool and a communication tool</a:t>
            </a:r>
          </a:p>
        </p:txBody>
      </p:sp>
    </p:spTree>
    <p:extLst>
      <p:ext uri="{BB962C8B-B14F-4D97-AF65-F5344CB8AC3E}">
        <p14:creationId xmlns:p14="http://schemas.microsoft.com/office/powerpoint/2010/main" val="734280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p:txBody>
          <a:bodyPr>
            <a:noAutofit/>
          </a:bodyPr>
          <a:lstStyle/>
          <a:p>
            <a:r>
              <a:rPr lang="en-US" sz="2700" b="1" dirty="0">
                <a:solidFill>
                  <a:srgbClr val="1C3678"/>
                </a:solidFill>
                <a:latin typeface="Lato" panose="020F0502020204030203" pitchFamily="34" charset="0"/>
                <a:ea typeface="Lato" panose="020F0502020204030203" pitchFamily="34" charset="0"/>
                <a:cs typeface="Lato" panose="020F0502020204030203" pitchFamily="34" charset="0"/>
              </a:rPr>
              <a:t>But they want more context about how the different clusters came to be…</a:t>
            </a:r>
            <a:br>
              <a:rPr lang="en-US" sz="2700" b="1" dirty="0">
                <a:solidFill>
                  <a:srgbClr val="1C3678"/>
                </a:solidFill>
                <a:latin typeface="Lato" panose="020F0502020204030203" pitchFamily="34" charset="0"/>
                <a:ea typeface="Lato" panose="020F0502020204030203" pitchFamily="34" charset="0"/>
                <a:cs typeface="Lato" panose="020F0502020204030203" pitchFamily="34" charset="0"/>
              </a:rPr>
            </a:br>
            <a:r>
              <a:rPr lang="en-US" sz="2100" dirty="0">
                <a:solidFill>
                  <a:srgbClr val="1C3678"/>
                </a:solidFill>
                <a:latin typeface="Lato" panose="020F0502020204030203" pitchFamily="34" charset="0"/>
                <a:ea typeface="Lato" panose="020F0502020204030203" pitchFamily="34" charset="0"/>
                <a:cs typeface="Lato" panose="020F0502020204030203" pitchFamily="34" charset="0"/>
              </a:rPr>
              <a:t>…Cue ensemble sensitivity analysis (ESA)!</a:t>
            </a:r>
            <a:endParaRPr lang="en-US" sz="2700" dirty="0">
              <a:solidFill>
                <a:srgbClr val="1C3678"/>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0562E035-281B-8D70-4CB5-DC07B25E1F35}"/>
              </a:ext>
            </a:extLst>
          </p:cNvPr>
          <p:cNvSpPr>
            <a:spLocks noGrp="1"/>
          </p:cNvSpPr>
          <p:nvPr>
            <p:ph idx="1"/>
          </p:nvPr>
        </p:nvSpPr>
        <p:spPr>
          <a:xfrm>
            <a:off x="628650" y="1657351"/>
            <a:ext cx="7886700" cy="3057525"/>
          </a:xfrm>
        </p:spPr>
        <p:txBody>
          <a:bodyPr>
            <a:normAutofit fontScale="62500" lnSpcReduction="20000"/>
          </a:bodyPr>
          <a:lstStyle/>
          <a:p>
            <a:pPr>
              <a:lnSpc>
                <a:spcPct val="120000"/>
              </a:lnSpc>
            </a:pPr>
            <a:r>
              <a:rPr lang="en-US" sz="2400" dirty="0">
                <a:latin typeface="Lato" panose="020F0502020204030203" pitchFamily="34" charset="0"/>
                <a:ea typeface="Lato" panose="020F0502020204030203" pitchFamily="34" charset="0"/>
                <a:cs typeface="Lato" panose="020F0502020204030203" pitchFamily="34" charset="0"/>
              </a:rPr>
              <a:t>Clusters tell you the different prevalent forecast outcomes, but don’t provide any context on what leads to those outcomes</a:t>
            </a:r>
          </a:p>
          <a:p>
            <a:pPr lvl="1">
              <a:lnSpc>
                <a:spcPct val="120000"/>
              </a:lnSpc>
            </a:pPr>
            <a:r>
              <a:rPr lang="en-US" sz="2100" dirty="0">
                <a:latin typeface="Lato" panose="020F0502020204030203" pitchFamily="34" charset="0"/>
                <a:ea typeface="Lato" panose="020F0502020204030203" pitchFamily="34" charset="0"/>
                <a:cs typeface="Lato" panose="020F0502020204030203" pitchFamily="34" charset="0"/>
              </a:rPr>
              <a:t>Forecasters can look at the forecast evolution of each cluster and infer which early forecast differences lead to different outcomes, but takes a lot of time/energy and can be tricky</a:t>
            </a:r>
          </a:p>
          <a:p>
            <a:pPr lvl="1">
              <a:lnSpc>
                <a:spcPct val="120000"/>
              </a:lnSpc>
            </a:pPr>
            <a:r>
              <a:rPr lang="en-US" sz="2100" dirty="0">
                <a:latin typeface="Lato" panose="020F0502020204030203" pitchFamily="34" charset="0"/>
                <a:ea typeface="Lato" panose="020F0502020204030203" pitchFamily="34" charset="0"/>
                <a:cs typeface="Lato" panose="020F0502020204030203" pitchFamily="34" charset="0"/>
              </a:rPr>
              <a:t>Ensemble sensitivity analysis relates the possible forecast outcomes back to the early forecast state – quantifies which early features are most relevant to scenario</a:t>
            </a:r>
          </a:p>
          <a:p>
            <a:pPr lvl="1">
              <a:lnSpc>
                <a:spcPct val="120000"/>
              </a:lnSpc>
            </a:pPr>
            <a:r>
              <a:rPr lang="en-US" sz="2100" b="1" dirty="0">
                <a:solidFill>
                  <a:srgbClr val="1C3678"/>
                </a:solidFill>
                <a:latin typeface="Lato" panose="020F0502020204030203" pitchFamily="34" charset="0"/>
                <a:ea typeface="Lato" panose="020F0502020204030203" pitchFamily="34" charset="0"/>
                <a:cs typeface="Lato" panose="020F0502020204030203" pitchFamily="34" charset="0"/>
              </a:rPr>
              <a:t>Clustering describes the “what”, and ensemble sensitivity explains the “why”</a:t>
            </a:r>
          </a:p>
          <a:p>
            <a:pPr>
              <a:lnSpc>
                <a:spcPct val="120000"/>
              </a:lnSpc>
            </a:pPr>
            <a:r>
              <a:rPr lang="en-US" sz="2400" dirty="0">
                <a:latin typeface="Lato" panose="020F0502020204030203" pitchFamily="34" charset="0"/>
                <a:ea typeface="Lato" panose="020F0502020204030203" pitchFamily="34" charset="0"/>
                <a:cs typeface="Lato" panose="020F0502020204030203" pitchFamily="34" charset="0"/>
              </a:rPr>
              <a:t>Forecasters often ask for the “why” in DESI feedback surveys</a:t>
            </a:r>
          </a:p>
          <a:p>
            <a:pPr>
              <a:lnSpc>
                <a:spcPct val="120000"/>
              </a:lnSpc>
            </a:pPr>
            <a:r>
              <a:rPr lang="en-US" sz="2400" dirty="0">
                <a:latin typeface="Lato" panose="020F0502020204030203" pitchFamily="34" charset="0"/>
                <a:ea typeface="Lato" panose="020F0502020204030203" pitchFamily="34" charset="0"/>
                <a:cs typeface="Lato" panose="020F0502020204030203" pitchFamily="34" charset="0"/>
              </a:rPr>
              <a:t>Actively developing this product as a web-based tool (should be available on the main WPC cluster page in the next few weeks)</a:t>
            </a:r>
            <a:endParaRPr lang="en-US" dirty="0">
              <a:latin typeface="Lato" panose="020F0502020204030203" pitchFamily="34" charset="0"/>
              <a:ea typeface="Lato" panose="020F0502020204030203" pitchFamily="34" charset="0"/>
              <a:cs typeface="Lato" panose="020F0502020204030203" pitchFamily="34" charset="0"/>
            </a:endParaRPr>
          </a:p>
          <a:p>
            <a:pPr marL="0" indent="0">
              <a:lnSpc>
                <a:spcPct val="120000"/>
              </a:lnSpc>
              <a:buNone/>
            </a:pPr>
            <a:r>
              <a:rPr lang="en-US" sz="2400" dirty="0">
                <a:latin typeface="Lato" panose="020F0502020204030203" pitchFamily="34" charset="0"/>
                <a:ea typeface="Lato" panose="020F0502020204030203" pitchFamily="34" charset="0"/>
                <a:cs typeface="Lato" panose="020F0502020204030203" pitchFamily="34" charset="0"/>
              </a:rPr>
              <a:t>Also in collaboration with Brian Colle at Stony Brook</a:t>
            </a:r>
          </a:p>
        </p:txBody>
      </p:sp>
    </p:spTree>
    <p:extLst>
      <p:ext uri="{BB962C8B-B14F-4D97-AF65-F5344CB8AC3E}">
        <p14:creationId xmlns:p14="http://schemas.microsoft.com/office/powerpoint/2010/main" val="3030699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628649" y="49647"/>
            <a:ext cx="7886700" cy="1039070"/>
          </a:xfrm>
        </p:spPr>
        <p:txBody>
          <a:bodyPr>
            <a:noAutofit/>
          </a:bodyPr>
          <a:lstStyle/>
          <a:p>
            <a:r>
              <a:rPr lang="en-US" sz="1800" dirty="0">
                <a:solidFill>
                  <a:srgbClr val="1C3678"/>
                </a:solidFill>
                <a:latin typeface="Lato" panose="020F0502020204030203" pitchFamily="34" charset="0"/>
                <a:ea typeface="Lato" panose="020F0502020204030203" pitchFamily="34" charset="0"/>
                <a:cs typeface="Lato" panose="020F0502020204030203" pitchFamily="34" charset="0"/>
              </a:rPr>
              <a:t>ESA tells us how the atmosphere needs to evolve early on in order to look like a given EOF!</a:t>
            </a:r>
            <a:br>
              <a:rPr lang="en-US" sz="1800" b="1" dirty="0">
                <a:solidFill>
                  <a:srgbClr val="1C3678"/>
                </a:solidFill>
                <a:latin typeface="Lato" panose="020F0502020204030203" pitchFamily="34" charset="0"/>
                <a:ea typeface="Lato" panose="020F0502020204030203" pitchFamily="34" charset="0"/>
                <a:cs typeface="Lato" panose="020F0502020204030203" pitchFamily="34" charset="0"/>
              </a:rPr>
            </a:br>
            <a:r>
              <a:rPr lang="en-US" sz="825" b="1" dirty="0">
                <a:solidFill>
                  <a:srgbClr val="1C3678"/>
                </a:solidFill>
                <a:latin typeface="Lato" panose="020F0502020204030203" pitchFamily="34" charset="0"/>
                <a:ea typeface="Lato" panose="020F0502020204030203" pitchFamily="34" charset="0"/>
                <a:cs typeface="Lato" panose="020F0502020204030203" pitchFamily="34" charset="0"/>
              </a:rPr>
              <a:t> </a:t>
            </a:r>
            <a:r>
              <a:rPr lang="en-US" sz="600" b="1" dirty="0">
                <a:solidFill>
                  <a:srgbClr val="1C3678"/>
                </a:solidFill>
                <a:latin typeface="Lato" panose="020F0502020204030203" pitchFamily="34" charset="0"/>
                <a:ea typeface="Lato" panose="020F0502020204030203" pitchFamily="34" charset="0"/>
                <a:cs typeface="Lato" panose="020F0502020204030203" pitchFamily="34" charset="0"/>
              </a:rPr>
              <a:t> </a:t>
            </a:r>
            <a:br>
              <a:rPr lang="en-US" sz="1800" b="1" dirty="0">
                <a:solidFill>
                  <a:srgbClr val="1C3678"/>
                </a:solidFill>
                <a:latin typeface="Lato" panose="020F0502020204030203" pitchFamily="34" charset="0"/>
                <a:ea typeface="Lato" panose="020F0502020204030203" pitchFamily="34" charset="0"/>
                <a:cs typeface="Lato" panose="020F0502020204030203" pitchFamily="34" charset="0"/>
              </a:rPr>
            </a:br>
            <a:r>
              <a:rPr lang="en-US" sz="1500" b="1" dirty="0">
                <a:solidFill>
                  <a:srgbClr val="1C3678"/>
                </a:solidFill>
                <a:latin typeface="Lato" panose="020F0502020204030203" pitchFamily="34" charset="0"/>
                <a:ea typeface="Lato" panose="020F0502020204030203" pitchFamily="34" charset="0"/>
                <a:cs typeface="Lato" panose="020F0502020204030203" pitchFamily="34" charset="0"/>
              </a:rPr>
              <a:t>Response Function: PC Values (in this case, positioning of the cut-off low)</a:t>
            </a:r>
            <a:endParaRPr lang="en-US" sz="1800" b="1" dirty="0">
              <a:solidFill>
                <a:srgbClr val="1C3678"/>
              </a:solidFill>
              <a:latin typeface="Lato" panose="020F0502020204030203" pitchFamily="34" charset="0"/>
              <a:ea typeface="Lato" panose="020F0502020204030203" pitchFamily="34" charset="0"/>
              <a:cs typeface="Lato" panose="020F0502020204030203" pitchFamily="34" charset="0"/>
            </a:endParaRPr>
          </a:p>
        </p:txBody>
      </p:sp>
      <p:grpSp>
        <p:nvGrpSpPr>
          <p:cNvPr id="6" name="Group 5">
            <a:extLst>
              <a:ext uri="{FF2B5EF4-FFF2-40B4-BE49-F238E27FC236}">
                <a16:creationId xmlns:a16="http://schemas.microsoft.com/office/drawing/2014/main" id="{70C2E3FA-6190-5147-083F-1F26E15AAB69}"/>
              </a:ext>
            </a:extLst>
          </p:cNvPr>
          <p:cNvGrpSpPr/>
          <p:nvPr/>
        </p:nvGrpSpPr>
        <p:grpSpPr>
          <a:xfrm>
            <a:off x="1276656" y="1093942"/>
            <a:ext cx="6590687" cy="3928474"/>
            <a:chOff x="1257861" y="841089"/>
            <a:chExt cx="10020029" cy="5972583"/>
          </a:xfrm>
        </p:grpSpPr>
        <p:pic>
          <p:nvPicPr>
            <p:cNvPr id="3078" name="Picture 6">
              <a:extLst>
                <a:ext uri="{FF2B5EF4-FFF2-40B4-BE49-F238E27FC236}">
                  <a16:creationId xmlns:a16="http://schemas.microsoft.com/office/drawing/2014/main" id="{6C2D89CD-CD77-5EE8-E3CF-288D1EFFC9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6" t="15323" r="48957" b="18607"/>
            <a:stretch/>
          </p:blipFill>
          <p:spPr bwMode="auto">
            <a:xfrm>
              <a:off x="3139630" y="1490177"/>
              <a:ext cx="6256495" cy="4775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47834F7F-6072-33DD-C4FF-C9F56A55AC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 t="812" r="20432" b="90432"/>
            <a:stretch/>
          </p:blipFill>
          <p:spPr bwMode="auto">
            <a:xfrm>
              <a:off x="1257861" y="841089"/>
              <a:ext cx="10020029" cy="6212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CF7141F6-41FF-E4D2-E5D4-DEE829B23C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4" t="83367" r="-882" b="925"/>
            <a:stretch/>
          </p:blipFill>
          <p:spPr bwMode="auto">
            <a:xfrm>
              <a:off x="1966702" y="6049398"/>
              <a:ext cx="8602349" cy="76427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177F6A42-DE28-40F7-5B8A-A9787F4C08EB}"/>
              </a:ext>
            </a:extLst>
          </p:cNvPr>
          <p:cNvSpPr txBox="1"/>
          <p:nvPr/>
        </p:nvSpPr>
        <p:spPr>
          <a:xfrm>
            <a:off x="6634746" y="2520950"/>
            <a:ext cx="2306356" cy="577081"/>
          </a:xfrm>
          <a:prstGeom prst="rect">
            <a:avLst/>
          </a:prstGeom>
          <a:solidFill>
            <a:srgbClr val="1C3678"/>
          </a:solidFill>
        </p:spPr>
        <p:txBody>
          <a:bodyPr wrap="square" rtlCol="0">
            <a:spAutoFit/>
          </a:bodyPr>
          <a:lstStyle/>
          <a:p>
            <a:pPr algn="ct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Positive PC1 </a:t>
            </a:r>
            <a:r>
              <a:rPr lang="en-US" sz="1050" dirty="0">
                <a:solidFill>
                  <a:schemeClr val="bg1"/>
                </a:solidFill>
                <a:latin typeface="Lato" panose="020F0502020204030203" pitchFamily="34" charset="0"/>
                <a:ea typeface="Lato" panose="020F0502020204030203" pitchFamily="34" charset="0"/>
                <a:cs typeface="Lato" panose="020F0502020204030203" pitchFamily="34" charset="0"/>
              </a:rPr>
              <a:t>means </a:t>
            </a: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cut-off low shifted West </a:t>
            </a:r>
            <a:r>
              <a:rPr lang="en-US" sz="1050" dirty="0">
                <a:solidFill>
                  <a:schemeClr val="bg1"/>
                </a:solidFill>
                <a:latin typeface="Lato" panose="020F0502020204030203" pitchFamily="34" charset="0"/>
                <a:ea typeface="Lato" panose="020F0502020204030203" pitchFamily="34" charset="0"/>
                <a:cs typeface="Lato" panose="020F0502020204030203" pitchFamily="34" charset="0"/>
              </a:rPr>
              <a:t>and </a:t>
            </a: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higher heights for Pacific NW</a:t>
            </a:r>
          </a:p>
        </p:txBody>
      </p:sp>
      <p:sp>
        <p:nvSpPr>
          <p:cNvPr id="10" name="TextBox 9">
            <a:extLst>
              <a:ext uri="{FF2B5EF4-FFF2-40B4-BE49-F238E27FC236}">
                <a16:creationId xmlns:a16="http://schemas.microsoft.com/office/drawing/2014/main" id="{267251FC-AC57-D60A-B0D2-7FC3D5C0BBEF}"/>
              </a:ext>
            </a:extLst>
          </p:cNvPr>
          <p:cNvSpPr txBox="1"/>
          <p:nvPr/>
        </p:nvSpPr>
        <p:spPr>
          <a:xfrm>
            <a:off x="202899" y="2360665"/>
            <a:ext cx="2006221" cy="738664"/>
          </a:xfrm>
          <a:prstGeom prst="rect">
            <a:avLst/>
          </a:prstGeom>
          <a:solidFill>
            <a:srgbClr val="1C3678"/>
          </a:solidFill>
        </p:spPr>
        <p:txBody>
          <a:bodyPr wrap="square" rtlCol="0">
            <a:spAutoFit/>
          </a:bodyPr>
          <a:lstStyle/>
          <a:p>
            <a:pPr algn="ct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Primary Uncertainty: </a:t>
            </a:r>
          </a:p>
          <a:p>
            <a:pPr algn="ctr"/>
            <a:r>
              <a:rPr lang="en-US" sz="1050" dirty="0">
                <a:solidFill>
                  <a:schemeClr val="bg1"/>
                </a:solidFill>
                <a:latin typeface="Lato" panose="020F0502020204030203" pitchFamily="34" charset="0"/>
                <a:ea typeface="Lato" panose="020F0502020204030203" pitchFamily="34" charset="0"/>
                <a:cs typeface="Lato" panose="020F0502020204030203" pitchFamily="34" charset="0"/>
              </a:rPr>
              <a:t>Position of Cutoff Low &amp; Amplitude of Pattern over Pacific NW</a:t>
            </a:r>
          </a:p>
        </p:txBody>
      </p:sp>
      <p:sp>
        <p:nvSpPr>
          <p:cNvPr id="5" name="Rectangle 4">
            <a:extLst>
              <a:ext uri="{FF2B5EF4-FFF2-40B4-BE49-F238E27FC236}">
                <a16:creationId xmlns:a16="http://schemas.microsoft.com/office/drawing/2014/main" id="{EC739F3B-F962-CF75-A08E-5EC45FFCD4B1}"/>
              </a:ext>
            </a:extLst>
          </p:cNvPr>
          <p:cNvSpPr/>
          <p:nvPr/>
        </p:nvSpPr>
        <p:spPr>
          <a:xfrm>
            <a:off x="2809875" y="1709738"/>
            <a:ext cx="3529013" cy="2647950"/>
          </a:xfrm>
          <a:prstGeom prst="rect">
            <a:avLst/>
          </a:prstGeom>
          <a:noFill/>
          <a:ln w="57150">
            <a:solidFill>
              <a:srgbClr val="1C36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3747F62F-5FA5-9255-3F0F-AF24882D455B}"/>
              </a:ext>
            </a:extLst>
          </p:cNvPr>
          <p:cNvSpPr/>
          <p:nvPr/>
        </p:nvSpPr>
        <p:spPr>
          <a:xfrm>
            <a:off x="628649" y="685800"/>
            <a:ext cx="6496052" cy="368600"/>
          </a:xfrm>
          <a:prstGeom prst="rect">
            <a:avLst/>
          </a:prstGeom>
          <a:noFill/>
          <a:ln w="57150">
            <a:solidFill>
              <a:srgbClr val="1C36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9620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168595C-46D6-A839-4BF3-50DD537401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20"/>
          <a:stretch/>
        </p:blipFill>
        <p:spPr bwMode="auto">
          <a:xfrm>
            <a:off x="884035" y="910771"/>
            <a:ext cx="7375928" cy="415915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E113B9E-99EC-8351-2872-8704D7851C25}"/>
              </a:ext>
            </a:extLst>
          </p:cNvPr>
          <p:cNvGrpSpPr/>
          <p:nvPr/>
        </p:nvGrpSpPr>
        <p:grpSpPr>
          <a:xfrm>
            <a:off x="7520542" y="3229732"/>
            <a:ext cx="1519951" cy="634622"/>
            <a:chOff x="10167582" y="4176214"/>
            <a:chExt cx="1833195" cy="846162"/>
          </a:xfrm>
          <a:solidFill>
            <a:srgbClr val="1C3678"/>
          </a:solidFill>
        </p:grpSpPr>
        <p:cxnSp>
          <p:nvCxnSpPr>
            <p:cNvPr id="8" name="Straight Arrow Connector 7">
              <a:extLst>
                <a:ext uri="{FF2B5EF4-FFF2-40B4-BE49-F238E27FC236}">
                  <a16:creationId xmlns:a16="http://schemas.microsoft.com/office/drawing/2014/main" id="{BCF7DCF2-5D01-0AF2-12BA-028040A2DF9E}"/>
                </a:ext>
              </a:extLst>
            </p:cNvPr>
            <p:cNvCxnSpPr>
              <a:cxnSpLocks/>
            </p:cNvCxnSpPr>
            <p:nvPr/>
          </p:nvCxnSpPr>
          <p:spPr>
            <a:xfrm flipH="1">
              <a:off x="10167582" y="4708478"/>
              <a:ext cx="746340" cy="313898"/>
            </a:xfrm>
            <a:prstGeom prst="straightConnector1">
              <a:avLst/>
            </a:prstGeom>
            <a:grpFill/>
            <a:ln w="76200">
              <a:solidFill>
                <a:srgbClr val="1C3678"/>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265DEF-B572-BCD4-75E9-A95E13439693}"/>
                </a:ext>
              </a:extLst>
            </p:cNvPr>
            <p:cNvSpPr txBox="1"/>
            <p:nvPr/>
          </p:nvSpPr>
          <p:spPr>
            <a:xfrm>
              <a:off x="10706820" y="4176214"/>
              <a:ext cx="1293957" cy="553997"/>
            </a:xfrm>
            <a:prstGeom prst="rect">
              <a:avLst/>
            </a:prstGeom>
            <a:grpFill/>
            <a:ln>
              <a:solidFill>
                <a:srgbClr val="1C3678"/>
              </a:solidFill>
            </a:ln>
          </p:spPr>
          <p:txBody>
            <a:bodyPr wrap="square" rtlCol="0">
              <a:spAutoFit/>
            </a:bodyPr>
            <a:lstStyle/>
            <a:p>
              <a:r>
                <a:rPr lang="en-US" sz="1050" dirty="0">
                  <a:solidFill>
                    <a:schemeClr val="bg1"/>
                  </a:solidFill>
                  <a:latin typeface="Lato" panose="020F0502020204030203" pitchFamily="34" charset="0"/>
                  <a:ea typeface="Lato" panose="020F0502020204030203" pitchFamily="34" charset="0"/>
                  <a:cs typeface="Lato" panose="020F0502020204030203" pitchFamily="34" charset="0"/>
                </a:rPr>
                <a:t>EOF1 for reference</a:t>
              </a:r>
            </a:p>
          </p:txBody>
        </p:sp>
      </p:grpSp>
      <p:sp>
        <p:nvSpPr>
          <p:cNvPr id="15" name="TextBox 14">
            <a:extLst>
              <a:ext uri="{FF2B5EF4-FFF2-40B4-BE49-F238E27FC236}">
                <a16:creationId xmlns:a16="http://schemas.microsoft.com/office/drawing/2014/main" id="{73CEB102-83AC-3E12-45A8-2EEBECDB7C71}"/>
              </a:ext>
            </a:extLst>
          </p:cNvPr>
          <p:cNvSpPr txBox="1"/>
          <p:nvPr/>
        </p:nvSpPr>
        <p:spPr>
          <a:xfrm>
            <a:off x="7967639" y="1638388"/>
            <a:ext cx="1072854" cy="1384995"/>
          </a:xfrm>
          <a:prstGeom prst="rect">
            <a:avLst/>
          </a:prstGeom>
          <a:solidFill>
            <a:srgbClr val="1C3678"/>
          </a:solidFill>
        </p:spPr>
        <p:txBody>
          <a:bodyPr wrap="square" rtlCol="0">
            <a:spAutoFit/>
          </a:bodyPr>
          <a:lstStyle/>
          <a:p>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Positive PC1 </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means </a:t>
            </a: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cut-off low shifted West </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and </a:t>
            </a: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higher heights for Pacific NW</a:t>
            </a:r>
          </a:p>
        </p:txBody>
      </p:sp>
      <p:sp>
        <p:nvSpPr>
          <p:cNvPr id="16" name="Oval 15">
            <a:extLst>
              <a:ext uri="{FF2B5EF4-FFF2-40B4-BE49-F238E27FC236}">
                <a16:creationId xmlns:a16="http://schemas.microsoft.com/office/drawing/2014/main" id="{FF51E70A-B31C-541E-539D-8BDAD1102580}"/>
              </a:ext>
            </a:extLst>
          </p:cNvPr>
          <p:cNvSpPr/>
          <p:nvPr/>
        </p:nvSpPr>
        <p:spPr>
          <a:xfrm>
            <a:off x="2416629" y="2380738"/>
            <a:ext cx="1690007" cy="1078970"/>
          </a:xfrm>
          <a:prstGeom prst="ellipse">
            <a:avLst/>
          </a:prstGeom>
          <a:noFill/>
          <a:ln w="57150">
            <a:solidFill>
              <a:srgbClr val="1C36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17" name="Oval 16">
            <a:extLst>
              <a:ext uri="{FF2B5EF4-FFF2-40B4-BE49-F238E27FC236}">
                <a16:creationId xmlns:a16="http://schemas.microsoft.com/office/drawing/2014/main" id="{961B49B5-EE7C-23BB-B950-53107B880E20}"/>
              </a:ext>
            </a:extLst>
          </p:cNvPr>
          <p:cNvSpPr/>
          <p:nvPr/>
        </p:nvSpPr>
        <p:spPr>
          <a:xfrm>
            <a:off x="1519511" y="2490264"/>
            <a:ext cx="740620" cy="1078970"/>
          </a:xfrm>
          <a:prstGeom prst="ellipse">
            <a:avLst/>
          </a:prstGeom>
          <a:noFill/>
          <a:ln w="57150">
            <a:solidFill>
              <a:srgbClr val="1C36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18" name="Oval 17">
            <a:extLst>
              <a:ext uri="{FF2B5EF4-FFF2-40B4-BE49-F238E27FC236}">
                <a16:creationId xmlns:a16="http://schemas.microsoft.com/office/drawing/2014/main" id="{E340FC8E-BB12-54E9-DCA9-0D47196453B1}"/>
              </a:ext>
            </a:extLst>
          </p:cNvPr>
          <p:cNvSpPr/>
          <p:nvPr/>
        </p:nvSpPr>
        <p:spPr>
          <a:xfrm rot="2727093">
            <a:off x="4289705" y="2421561"/>
            <a:ext cx="866123" cy="1078970"/>
          </a:xfrm>
          <a:prstGeom prst="ellipse">
            <a:avLst/>
          </a:prstGeom>
          <a:noFill/>
          <a:ln w="57150">
            <a:solidFill>
              <a:srgbClr val="1C36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B6F3196D-8DF1-BF49-4265-559C85483E64}"/>
              </a:ext>
            </a:extLst>
          </p:cNvPr>
          <p:cNvSpPr txBox="1">
            <a:spLocks/>
          </p:cNvSpPr>
          <p:nvPr/>
        </p:nvSpPr>
        <p:spPr>
          <a:xfrm>
            <a:off x="628649" y="121085"/>
            <a:ext cx="7886700" cy="77293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a:solidFill>
                  <a:srgbClr val="1C3678"/>
                </a:solidFill>
                <a:latin typeface="Lato" panose="020F0502020204030203" pitchFamily="34" charset="0"/>
                <a:ea typeface="Lato" panose="020F0502020204030203" pitchFamily="34" charset="0"/>
                <a:cs typeface="Lato" panose="020F0502020204030203" pitchFamily="34" charset="0"/>
              </a:rPr>
              <a:t>ESA tells us how the atmosphere needs to evolve early on in order to look like a given EOF!</a:t>
            </a:r>
            <a:endParaRPr lang="en-US" sz="2100" b="1" dirty="0">
              <a:solidFill>
                <a:srgbClr val="1C3678"/>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61085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p:txBody>
          <a:bodyPr>
            <a:noAutofit/>
          </a:bodyPr>
          <a:lstStyle/>
          <a:p>
            <a:r>
              <a:rPr lang="en-US" sz="2700" b="1" dirty="0">
                <a:solidFill>
                  <a:srgbClr val="1C3678"/>
                </a:solidFill>
                <a:latin typeface="Lato" panose="020F0502020204030203" pitchFamily="34" charset="0"/>
                <a:ea typeface="Lato" panose="020F0502020204030203" pitchFamily="34" charset="0"/>
                <a:cs typeface="Lato" panose="020F0502020204030203" pitchFamily="34" charset="0"/>
              </a:rPr>
              <a:t>Take-Home Points</a:t>
            </a:r>
            <a:endParaRPr lang="en-US" sz="2700" dirty="0">
              <a:solidFill>
                <a:srgbClr val="1C3678"/>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A190DE1C-F9A1-4EC0-1341-F9C352E8B263}"/>
              </a:ext>
            </a:extLst>
          </p:cNvPr>
          <p:cNvSpPr>
            <a:spLocks noGrp="1"/>
          </p:cNvSpPr>
          <p:nvPr>
            <p:ph idx="1"/>
          </p:nvPr>
        </p:nvSpPr>
        <p:spPr>
          <a:xfrm>
            <a:off x="628650" y="1268017"/>
            <a:ext cx="7886700" cy="3601640"/>
          </a:xfrm>
        </p:spPr>
        <p:txBody>
          <a:bodyPr>
            <a:normAutofit fontScale="92500" lnSpcReduction="20000"/>
          </a:bodyPr>
          <a:lstStyle/>
          <a:p>
            <a:pPr marL="0" indent="0">
              <a:lnSpc>
                <a:spcPct val="120000"/>
              </a:lnSpc>
              <a:buNone/>
            </a:pPr>
            <a:r>
              <a:rPr lang="en-US" dirty="0">
                <a:solidFill>
                  <a:srgbClr val="1C3678"/>
                </a:solidFill>
                <a:latin typeface="Lato" panose="020F0502020204030203" pitchFamily="34" charset="0"/>
                <a:ea typeface="Lato" panose="020F0502020204030203" pitchFamily="34" charset="0"/>
                <a:cs typeface="Lato" panose="020F0502020204030203" pitchFamily="34" charset="0"/>
              </a:rPr>
              <a:t>Ensemble clustering is a quick way to distill an ensemble forecast down to its prevalent scenarios</a:t>
            </a:r>
          </a:p>
          <a:p>
            <a:pPr lvl="1">
              <a:lnSpc>
                <a:spcPct val="120000"/>
              </a:lnSpc>
            </a:pPr>
            <a:r>
              <a:rPr lang="en-US" dirty="0">
                <a:latin typeface="Lato" panose="020F0502020204030203" pitchFamily="34" charset="0"/>
                <a:ea typeface="Lato" panose="020F0502020204030203" pitchFamily="34" charset="0"/>
                <a:cs typeface="Lato" panose="020F0502020204030203" pitchFamily="34" charset="0"/>
              </a:rPr>
              <a:t>Lots of potential as a scientific tool (best cluster verifies better than best deterministic or best ensemble mean forecast)</a:t>
            </a:r>
          </a:p>
          <a:p>
            <a:pPr lvl="1">
              <a:lnSpc>
                <a:spcPct val="120000"/>
              </a:lnSpc>
            </a:pPr>
            <a:r>
              <a:rPr lang="en-US" dirty="0">
                <a:latin typeface="Lato" panose="020F0502020204030203" pitchFamily="34" charset="0"/>
                <a:ea typeface="Lato" panose="020F0502020204030203" pitchFamily="34" charset="0"/>
                <a:cs typeface="Lato" panose="020F0502020204030203" pitchFamily="34" charset="0"/>
              </a:rPr>
              <a:t>Feedback suggests utility as a communication tool as well</a:t>
            </a:r>
          </a:p>
          <a:p>
            <a:pPr marL="0" indent="0">
              <a:lnSpc>
                <a:spcPct val="120000"/>
              </a:lnSpc>
              <a:buNone/>
            </a:pPr>
            <a:r>
              <a:rPr lang="en-US" dirty="0">
                <a:solidFill>
                  <a:srgbClr val="1C3678"/>
                </a:solidFill>
                <a:latin typeface="Lato" panose="020F0502020204030203" pitchFamily="34" charset="0"/>
                <a:ea typeface="Lato" panose="020F0502020204030203" pitchFamily="34" charset="0"/>
                <a:cs typeface="Lato" panose="020F0502020204030203" pitchFamily="34" charset="0"/>
              </a:rPr>
              <a:t>Ensemble sensitivity analysis (ESA) provides context on how the atmosphere must evolve to lead to different cluster scenarios</a:t>
            </a:r>
          </a:p>
          <a:p>
            <a:pPr marL="0" indent="0">
              <a:lnSpc>
                <a:spcPct val="120000"/>
              </a:lnSpc>
              <a:buNone/>
            </a:pPr>
            <a:r>
              <a:rPr lang="en-US" dirty="0">
                <a:solidFill>
                  <a:srgbClr val="1C3678"/>
                </a:solidFill>
                <a:latin typeface="Lato" panose="020F0502020204030203" pitchFamily="34" charset="0"/>
                <a:ea typeface="Lato" panose="020F0502020204030203" pitchFamily="34" charset="0"/>
                <a:cs typeface="Lato" panose="020F0502020204030203" pitchFamily="34" charset="0"/>
              </a:rPr>
              <a:t>Testament to the potential of data mining ensemble systems</a:t>
            </a:r>
          </a:p>
          <a:p>
            <a:pPr lvl="1">
              <a:lnSpc>
                <a:spcPct val="120000"/>
              </a:lnSpc>
            </a:pPr>
            <a:r>
              <a:rPr lang="en-US" dirty="0">
                <a:latin typeface="Lato" panose="020F0502020204030203" pitchFamily="34" charset="0"/>
                <a:ea typeface="Lato" panose="020F0502020204030203" pitchFamily="34" charset="0"/>
                <a:cs typeface="Lato" panose="020F0502020204030203" pitchFamily="34" charset="0"/>
              </a:rPr>
              <a:t>As we continue to build techniques that extract information from these datasets, need to keep forecaster needs at the forefront (lots of room for O2R/R2O in these spaces)!</a:t>
            </a:r>
          </a:p>
        </p:txBody>
      </p:sp>
    </p:spTree>
    <p:extLst>
      <p:ext uri="{BB962C8B-B14F-4D97-AF65-F5344CB8AC3E}">
        <p14:creationId xmlns:p14="http://schemas.microsoft.com/office/powerpoint/2010/main" val="2839717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9DFCEE-E796-94E0-37E1-1BB709CF8149}"/>
              </a:ext>
            </a:extLst>
          </p:cNvPr>
          <p:cNvSpPr>
            <a:spLocks noGrp="1"/>
          </p:cNvSpPr>
          <p:nvPr>
            <p:ph type="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Bonus Slides</a:t>
            </a:r>
          </a:p>
        </p:txBody>
      </p:sp>
      <p:sp>
        <p:nvSpPr>
          <p:cNvPr id="5" name="Text Placeholder 4">
            <a:extLst>
              <a:ext uri="{FF2B5EF4-FFF2-40B4-BE49-F238E27FC236}">
                <a16:creationId xmlns:a16="http://schemas.microsoft.com/office/drawing/2014/main" id="{43012095-88E0-5FB4-75AB-E515D1718CEB}"/>
              </a:ext>
            </a:extLst>
          </p:cNvPr>
          <p:cNvSpPr>
            <a:spLocks noGrp="1"/>
          </p:cNvSpPr>
          <p:nvPr>
            <p:ph type="body" idx="1"/>
          </p:nvPr>
        </p:nvSpPr>
        <p:spPr/>
        <p:txBody>
          <a:bodyPr/>
          <a:lstStyle/>
          <a:p>
            <a:endParaRPr lang="en-US">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69579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83B736-3836-5D35-BC82-606921D32293}"/>
              </a:ext>
            </a:extLst>
          </p:cNvPr>
          <p:cNvPicPr>
            <a:picLocks noChangeAspect="1"/>
          </p:cNvPicPr>
          <p:nvPr/>
        </p:nvPicPr>
        <p:blipFill>
          <a:blip r:embed="rId2"/>
          <a:stretch>
            <a:fillRect/>
          </a:stretch>
        </p:blipFill>
        <p:spPr>
          <a:xfrm>
            <a:off x="795093" y="174009"/>
            <a:ext cx="7553815" cy="4795482"/>
          </a:xfrm>
          <a:prstGeom prst="rect">
            <a:avLst/>
          </a:prstGeom>
        </p:spPr>
      </p:pic>
      <p:sp>
        <p:nvSpPr>
          <p:cNvPr id="13" name="TextBox 12">
            <a:extLst>
              <a:ext uri="{FF2B5EF4-FFF2-40B4-BE49-F238E27FC236}">
                <a16:creationId xmlns:a16="http://schemas.microsoft.com/office/drawing/2014/main" id="{90F5B87C-3E7C-3D2E-CCE7-C75DCB12CB1D}"/>
              </a:ext>
            </a:extLst>
          </p:cNvPr>
          <p:cNvSpPr txBox="1"/>
          <p:nvPr/>
        </p:nvSpPr>
        <p:spPr>
          <a:xfrm>
            <a:off x="6492607" y="3473983"/>
            <a:ext cx="1555816" cy="415498"/>
          </a:xfrm>
          <a:prstGeom prst="rect">
            <a:avLst/>
          </a:prstGeom>
          <a:solidFill>
            <a:schemeClr val="tx2"/>
          </a:solidFill>
        </p:spPr>
        <p:txBody>
          <a:bodyPr wrap="square" rtlCol="0">
            <a:spAutoFit/>
          </a:bodyPr>
          <a:lstStyle/>
          <a:p>
            <a:pPr algn="ctr"/>
            <a:r>
              <a:rPr lang="en-US" sz="1050" b="1" dirty="0">
                <a:solidFill>
                  <a:schemeClr val="bg1"/>
                </a:solidFill>
              </a:rPr>
              <a:t>75th percentile QPF from each Cluster</a:t>
            </a:r>
          </a:p>
        </p:txBody>
      </p:sp>
    </p:spTree>
    <p:extLst>
      <p:ext uri="{BB962C8B-B14F-4D97-AF65-F5344CB8AC3E}">
        <p14:creationId xmlns:p14="http://schemas.microsoft.com/office/powerpoint/2010/main" val="947021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411C8C-67FB-F714-BB47-538D2E0317A4}"/>
              </a:ext>
            </a:extLst>
          </p:cNvPr>
          <p:cNvPicPr>
            <a:picLocks noChangeAspect="1"/>
          </p:cNvPicPr>
          <p:nvPr/>
        </p:nvPicPr>
        <p:blipFill>
          <a:blip r:embed="rId2"/>
          <a:stretch>
            <a:fillRect/>
          </a:stretch>
        </p:blipFill>
        <p:spPr>
          <a:xfrm>
            <a:off x="795093" y="174009"/>
            <a:ext cx="7553815" cy="4795482"/>
          </a:xfrm>
          <a:prstGeom prst="rect">
            <a:avLst/>
          </a:prstGeom>
        </p:spPr>
      </p:pic>
      <p:sp>
        <p:nvSpPr>
          <p:cNvPr id="10" name="Rectangle 9">
            <a:extLst>
              <a:ext uri="{FF2B5EF4-FFF2-40B4-BE49-F238E27FC236}">
                <a16:creationId xmlns:a16="http://schemas.microsoft.com/office/drawing/2014/main" id="{23385897-C059-F0AD-48E2-2B6B695D28E5}"/>
              </a:ext>
            </a:extLst>
          </p:cNvPr>
          <p:cNvSpPr/>
          <p:nvPr/>
        </p:nvSpPr>
        <p:spPr>
          <a:xfrm>
            <a:off x="226813" y="90487"/>
            <a:ext cx="8690372" cy="505301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TextBox 5">
            <a:extLst>
              <a:ext uri="{FF2B5EF4-FFF2-40B4-BE49-F238E27FC236}">
                <a16:creationId xmlns:a16="http://schemas.microsoft.com/office/drawing/2014/main" id="{A5509AC3-A199-29BF-A759-1F73E63AD8C2}"/>
              </a:ext>
            </a:extLst>
          </p:cNvPr>
          <p:cNvSpPr txBox="1"/>
          <p:nvPr/>
        </p:nvSpPr>
        <p:spPr>
          <a:xfrm>
            <a:off x="1294885" y="1125952"/>
            <a:ext cx="4570214" cy="13849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2100" b="1" dirty="0"/>
              <a:t>“Helps the forecaster determine why uncertainty exists which can be passed along to the core partner which helps build trust.”</a:t>
            </a:r>
          </a:p>
        </p:txBody>
      </p:sp>
      <p:sp>
        <p:nvSpPr>
          <p:cNvPr id="4" name="TextBox 3">
            <a:extLst>
              <a:ext uri="{FF2B5EF4-FFF2-40B4-BE49-F238E27FC236}">
                <a16:creationId xmlns:a16="http://schemas.microsoft.com/office/drawing/2014/main" id="{E3B99DCC-C97D-F9F7-E707-2F3E398EE67F}"/>
              </a:ext>
            </a:extLst>
          </p:cNvPr>
          <p:cNvSpPr txBox="1"/>
          <p:nvPr/>
        </p:nvSpPr>
        <p:spPr>
          <a:xfrm>
            <a:off x="2341167" y="3025033"/>
            <a:ext cx="5456767" cy="17081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r"/>
            <a:r>
              <a:rPr lang="en-US" sz="2100" b="1" dirty="0"/>
              <a:t>“Aids in communicating with our partners and the public. Cluster information gives me a better idea of where there is lots of uncertainty, and in those cases I avoid speaking in terms of absolutes.”</a:t>
            </a:r>
          </a:p>
        </p:txBody>
      </p:sp>
      <p:sp>
        <p:nvSpPr>
          <p:cNvPr id="11" name="TextBox 10">
            <a:extLst>
              <a:ext uri="{FF2B5EF4-FFF2-40B4-BE49-F238E27FC236}">
                <a16:creationId xmlns:a16="http://schemas.microsoft.com/office/drawing/2014/main" id="{9F2E2171-98FF-F0F9-8481-3A430D44DFDF}"/>
              </a:ext>
            </a:extLst>
          </p:cNvPr>
          <p:cNvSpPr txBox="1"/>
          <p:nvPr/>
        </p:nvSpPr>
        <p:spPr>
          <a:xfrm>
            <a:off x="895689" y="242534"/>
            <a:ext cx="7352621" cy="369332"/>
          </a:xfrm>
          <a:prstGeom prst="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800" b="1" dirty="0"/>
              <a:t>Forecaster Feedback on Clustering in DESI as a Communication Tool</a:t>
            </a:r>
          </a:p>
        </p:txBody>
      </p:sp>
    </p:spTree>
    <p:extLst>
      <p:ext uri="{BB962C8B-B14F-4D97-AF65-F5344CB8AC3E}">
        <p14:creationId xmlns:p14="http://schemas.microsoft.com/office/powerpoint/2010/main" val="297887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38">
            <a:extLst>
              <a:ext uri="{FF2B5EF4-FFF2-40B4-BE49-F238E27FC236}">
                <a16:creationId xmlns:a16="http://schemas.microsoft.com/office/drawing/2014/main" id="{53D8E945-D200-7BB6-92BF-A6A9D8EDDD87}"/>
              </a:ext>
            </a:extLst>
          </p:cNvPr>
          <p:cNvSpPr>
            <a:spLocks noGrp="1"/>
          </p:cNvSpPr>
          <p:nvPr>
            <p:ph type="title"/>
          </p:nvPr>
        </p:nvSpPr>
        <p:spPr>
          <a:xfrm>
            <a:off x="354378" y="195149"/>
            <a:ext cx="7786669" cy="467271"/>
          </a:xfrm>
        </p:spPr>
        <p:txBody>
          <a:bodyPr anchor="t">
            <a:normAutofit fontScale="90000"/>
          </a:bodyPr>
          <a:lstStyle/>
          <a:p>
            <a:r>
              <a:rPr lang="en-US" sz="3000" b="1" dirty="0">
                <a:solidFill>
                  <a:schemeClr val="tx2"/>
                </a:solidFill>
              </a:rPr>
              <a:t>How does Ensemble Sensitivity Analysis work?</a:t>
            </a:r>
          </a:p>
        </p:txBody>
      </p:sp>
      <mc:AlternateContent xmlns:mc="http://schemas.openxmlformats.org/markup-compatibility/2006">
        <mc:Choice xmlns:a14="http://schemas.microsoft.com/office/drawing/2010/main" Requires="a14">
          <p:sp>
            <p:nvSpPr>
              <p:cNvPr id="140" name="Content Placeholder 139">
                <a:extLst>
                  <a:ext uri="{FF2B5EF4-FFF2-40B4-BE49-F238E27FC236}">
                    <a16:creationId xmlns:a16="http://schemas.microsoft.com/office/drawing/2014/main" id="{EE733D8F-D566-BF4E-A287-858F03C6D44D}"/>
                  </a:ext>
                </a:extLst>
              </p:cNvPr>
              <p:cNvSpPr>
                <a:spLocks noGrp="1"/>
              </p:cNvSpPr>
              <p:nvPr>
                <p:ph idx="1"/>
              </p:nvPr>
            </p:nvSpPr>
            <p:spPr>
              <a:xfrm>
                <a:off x="354378" y="889687"/>
                <a:ext cx="4088731" cy="3879537"/>
              </a:xfrm>
            </p:spPr>
            <p:txBody>
              <a:bodyPr>
                <a:normAutofit lnSpcReduction="10000"/>
              </a:bodyPr>
              <a:lstStyle/>
              <a:p>
                <a:pPr marL="0" indent="0">
                  <a:lnSpc>
                    <a:spcPct val="110000"/>
                  </a:lnSpc>
                  <a:buNone/>
                </a:pPr>
                <a:r>
                  <a:rPr lang="en-US" sz="1500" dirty="0"/>
                  <a:t>Reveals how </a:t>
                </a:r>
                <a:r>
                  <a:rPr lang="en-US" sz="1500" dirty="0">
                    <a:solidFill>
                      <a:schemeClr val="accent1">
                        <a:lumMod val="75000"/>
                      </a:schemeClr>
                    </a:solidFill>
                  </a:rPr>
                  <a:t>meteorological conditions early in the forecast </a:t>
                </a:r>
                <a:r>
                  <a:rPr lang="en-US" sz="1500" dirty="0"/>
                  <a:t>(</a:t>
                </a:r>
                <a:r>
                  <a:rPr lang="en-US" sz="1500" b="1" dirty="0">
                    <a:solidFill>
                      <a:schemeClr val="accent1">
                        <a:lumMod val="50000"/>
                      </a:schemeClr>
                    </a:solidFill>
                  </a:rPr>
                  <a:t>sensitivity variable</a:t>
                </a:r>
                <a:r>
                  <a:rPr lang="en-US" sz="1500" dirty="0"/>
                  <a:t>) are linked to the evolution of </a:t>
                </a:r>
                <a:r>
                  <a:rPr lang="en-US" sz="1500" dirty="0">
                    <a:solidFill>
                      <a:schemeClr val="accent5">
                        <a:lumMod val="75000"/>
                      </a:schemeClr>
                    </a:solidFill>
                  </a:rPr>
                  <a:t>a chosen high-impact forecast feature </a:t>
                </a:r>
                <a:r>
                  <a:rPr lang="en-US" sz="1500" dirty="0"/>
                  <a:t>(</a:t>
                </a:r>
                <a:r>
                  <a:rPr lang="en-US" sz="1500" b="1" dirty="0">
                    <a:solidFill>
                      <a:schemeClr val="accent5">
                        <a:lumMod val="50000"/>
                      </a:schemeClr>
                    </a:solidFill>
                  </a:rPr>
                  <a:t>response function</a:t>
                </a:r>
                <a:r>
                  <a:rPr lang="en-US" sz="1500" dirty="0"/>
                  <a:t>)</a:t>
                </a:r>
                <a:endParaRPr lang="en-US" sz="1800" dirty="0"/>
              </a:p>
              <a:p>
                <a:pPr marL="0" indent="0">
                  <a:lnSpc>
                    <a:spcPct val="110000"/>
                  </a:lnSpc>
                  <a:buNone/>
                </a:pPr>
                <a:r>
                  <a:rPr lang="en-US" sz="1050" dirty="0">
                    <a:solidFill>
                      <a:schemeClr val="bg1">
                        <a:lumMod val="65000"/>
                      </a:schemeClr>
                    </a:solidFill>
                  </a:rPr>
                  <a:t>(Hakim and Torn 2008, </a:t>
                </a:r>
                <a:r>
                  <a:rPr lang="en-US" sz="1050" dirty="0" err="1">
                    <a:solidFill>
                      <a:schemeClr val="bg1">
                        <a:lumMod val="65000"/>
                      </a:schemeClr>
                    </a:solidFill>
                  </a:rPr>
                  <a:t>Ancell</a:t>
                </a:r>
                <a:r>
                  <a:rPr lang="en-US" sz="1050" dirty="0">
                    <a:solidFill>
                      <a:schemeClr val="bg1">
                        <a:lumMod val="65000"/>
                      </a:schemeClr>
                    </a:solidFill>
                  </a:rPr>
                  <a:t> and Hakim 2007, Torn and Hakim 2008)</a:t>
                </a:r>
              </a:p>
              <a:p>
                <a:pPr marL="0" indent="0">
                  <a:lnSpc>
                    <a:spcPct val="110000"/>
                  </a:lnSpc>
                  <a:buNone/>
                </a:pPr>
                <a:endParaRPr lang="en-US" sz="1050" dirty="0">
                  <a:solidFill>
                    <a:schemeClr val="bg1">
                      <a:lumMod val="65000"/>
                    </a:schemeClr>
                  </a:solidFill>
                </a:endParaRPr>
              </a:p>
              <a:p>
                <a:pPr marL="0" indent="0">
                  <a:lnSpc>
                    <a:spcPct val="110000"/>
                  </a:lnSpc>
                  <a:buNone/>
                </a:pPr>
                <a:r>
                  <a:rPr lang="en-US" sz="1500" dirty="0"/>
                  <a:t>Simply the slope of a linear regression line:</a:t>
                </a:r>
              </a:p>
              <a:p>
                <a:pPr marL="0" indent="0">
                  <a:lnSpc>
                    <a:spcPct val="110000"/>
                  </a:lnSpc>
                  <a:buNone/>
                </a:pPr>
                <a:endParaRPr lang="en-US" sz="750" dirty="0"/>
              </a:p>
              <a:p>
                <a:pPr marL="0" indent="0" algn="ctr">
                  <a:lnSpc>
                    <a:spcPct val="110000"/>
                  </a:lnSpc>
                  <a:buNone/>
                </a:pPr>
                <a14:m>
                  <m:oMathPara xmlns:m="http://schemas.openxmlformats.org/officeDocument/2006/math">
                    <m:oMathParaPr>
                      <m:jc m:val="centerGroup"/>
                    </m:oMathParaPr>
                    <m:oMath xmlns:m="http://schemas.openxmlformats.org/officeDocument/2006/math">
                      <m:f>
                        <m:fPr>
                          <m:ctrlPr>
                            <a:rPr lang="en-US" sz="2250" i="1">
                              <a:latin typeface="Cambria Math" panose="02040503050406030204" pitchFamily="18" charset="0"/>
                              <a:ea typeface="Cambria Math" panose="02040503050406030204" pitchFamily="18" charset="0"/>
                            </a:rPr>
                          </m:ctrlPr>
                        </m:fPr>
                        <m:num>
                          <m:r>
                            <a:rPr lang="en-US" sz="2250" i="1">
                              <a:latin typeface="Cambria Math" panose="02040503050406030204" pitchFamily="18" charset="0"/>
                              <a:ea typeface="Cambria Math" panose="02040503050406030204" pitchFamily="18" charset="0"/>
                            </a:rPr>
                            <m:t>𝜕</m:t>
                          </m:r>
                          <m:r>
                            <a:rPr lang="en-US" sz="2250" i="1">
                              <a:latin typeface="Cambria Math" panose="02040503050406030204" pitchFamily="18" charset="0"/>
                              <a:ea typeface="Cambria Math" panose="02040503050406030204" pitchFamily="18" charset="0"/>
                            </a:rPr>
                            <m:t>𝐽</m:t>
                          </m:r>
                        </m:num>
                        <m:den>
                          <m:r>
                            <a:rPr lang="en-US" sz="2250" i="1">
                              <a:latin typeface="Cambria Math" panose="02040503050406030204" pitchFamily="18" charset="0"/>
                              <a:ea typeface="Cambria Math" panose="02040503050406030204" pitchFamily="18" charset="0"/>
                            </a:rPr>
                            <m:t>𝜕</m:t>
                          </m:r>
                          <m:sSub>
                            <m:sSubPr>
                              <m:ctrlPr>
                                <a:rPr lang="en-US" sz="2250" i="1">
                                  <a:latin typeface="Cambria Math" panose="02040503050406030204" pitchFamily="18" charset="0"/>
                                  <a:ea typeface="Cambria Math" panose="02040503050406030204" pitchFamily="18" charset="0"/>
                                </a:rPr>
                              </m:ctrlPr>
                            </m:sSubPr>
                            <m:e>
                              <m:r>
                                <a:rPr lang="en-US" sz="2250" i="1">
                                  <a:latin typeface="Cambria Math" panose="02040503050406030204" pitchFamily="18" charset="0"/>
                                  <a:ea typeface="Cambria Math" panose="02040503050406030204" pitchFamily="18" charset="0"/>
                                </a:rPr>
                                <m:t>𝑥</m:t>
                              </m:r>
                            </m:e>
                            <m:sub>
                              <m:r>
                                <a:rPr lang="en-US" sz="2250" i="1">
                                  <a:latin typeface="Cambria Math" panose="02040503050406030204" pitchFamily="18" charset="0"/>
                                  <a:ea typeface="Cambria Math" panose="02040503050406030204" pitchFamily="18" charset="0"/>
                                </a:rPr>
                                <m:t>0</m:t>
                              </m:r>
                            </m:sub>
                          </m:sSub>
                        </m:den>
                      </m:f>
                    </m:oMath>
                  </m:oMathPara>
                </a14:m>
                <a:endParaRPr lang="en-US" sz="2400" dirty="0">
                  <a:ea typeface="Cambria Math" panose="02040503050406030204" pitchFamily="18" charset="0"/>
                </a:endParaRPr>
              </a:p>
              <a:p>
                <a:pPr marL="0" indent="0" algn="ctr">
                  <a:lnSpc>
                    <a:spcPct val="110000"/>
                  </a:lnSpc>
                  <a:buNone/>
                </a:pPr>
                <a:endParaRPr lang="en-US" sz="750" dirty="0"/>
              </a:p>
              <a:p>
                <a:pPr marL="0" indent="0">
                  <a:lnSpc>
                    <a:spcPct val="110000"/>
                  </a:lnSpc>
                  <a:buNone/>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𝐽</m:t>
                      </m:r>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𝑟𝑒𝑠𝑝𝑜𝑛𝑠𝑒</m:t>
                      </m:r>
                      <m:r>
                        <a:rPr lang="en-US" sz="1500" i="1">
                          <a:latin typeface="Cambria Math" panose="02040503050406030204" pitchFamily="18" charset="0"/>
                          <a:ea typeface="Cambria Math" panose="02040503050406030204" pitchFamily="18" charset="0"/>
                        </a:rPr>
                        <m:t> </m:t>
                      </m:r>
                      <m:r>
                        <a:rPr lang="en-US" sz="1500" i="1">
                          <a:latin typeface="Cambria Math" panose="02040503050406030204" pitchFamily="18" charset="0"/>
                          <a:ea typeface="Cambria Math" panose="02040503050406030204" pitchFamily="18" charset="0"/>
                        </a:rPr>
                        <m:t>𝑓𝑢𝑛𝑐𝑡𝑖𝑜𝑛</m:t>
                      </m:r>
                    </m:oMath>
                  </m:oMathPara>
                </a14:m>
                <a:endParaRPr lang="en-US" sz="1500" dirty="0">
                  <a:ea typeface="Cambria Math" panose="02040503050406030204"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𝑥</m:t>
                          </m:r>
                        </m:e>
                        <m:sub>
                          <m:r>
                            <a:rPr lang="en-US" sz="1500" i="1">
                              <a:latin typeface="Cambria Math" panose="02040503050406030204" pitchFamily="18" charset="0"/>
                              <a:ea typeface="Cambria Math" panose="02040503050406030204" pitchFamily="18" charset="0"/>
                            </a:rPr>
                            <m:t>0</m:t>
                          </m:r>
                        </m:sub>
                      </m:sSub>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𝑠𝑒𝑛𝑠𝑖𝑡𝑖𝑣𝑖𝑡𝑦</m:t>
                      </m:r>
                      <m:r>
                        <a:rPr lang="en-US" sz="1500" i="1">
                          <a:latin typeface="Cambria Math" panose="02040503050406030204" pitchFamily="18" charset="0"/>
                          <a:ea typeface="Cambria Math" panose="02040503050406030204" pitchFamily="18" charset="0"/>
                        </a:rPr>
                        <m:t> </m:t>
                      </m:r>
                      <m:r>
                        <a:rPr lang="en-US" sz="1500" i="1">
                          <a:latin typeface="Cambria Math" panose="02040503050406030204" pitchFamily="18" charset="0"/>
                          <a:ea typeface="Cambria Math" panose="02040503050406030204" pitchFamily="18" charset="0"/>
                        </a:rPr>
                        <m:t>𝑣𝑎𝑟𝑖𝑎𝑏𝑙𝑒</m:t>
                      </m:r>
                    </m:oMath>
                  </m:oMathPara>
                </a14:m>
                <a:endParaRPr lang="en-US" sz="1500" dirty="0">
                  <a:ea typeface="Cambria Math" panose="02040503050406030204" pitchFamily="18" charset="0"/>
                </a:endParaRPr>
              </a:p>
              <a:p>
                <a:pPr marL="0" indent="0">
                  <a:lnSpc>
                    <a:spcPct val="110000"/>
                  </a:lnSpc>
                  <a:buNone/>
                </a:pPr>
                <a:endParaRPr lang="en-US" sz="1800" dirty="0"/>
              </a:p>
            </p:txBody>
          </p:sp>
        </mc:Choice>
        <mc:Fallback>
          <p:sp>
            <p:nvSpPr>
              <p:cNvPr id="140" name="Content Placeholder 139">
                <a:extLst>
                  <a:ext uri="{FF2B5EF4-FFF2-40B4-BE49-F238E27FC236}">
                    <a16:creationId xmlns:a16="http://schemas.microsoft.com/office/drawing/2014/main" id="{EE733D8F-D566-BF4E-A287-858F03C6D44D}"/>
                  </a:ext>
                </a:extLst>
              </p:cNvPr>
              <p:cNvSpPr>
                <a:spLocks noGrp="1" noRot="1" noChangeAspect="1" noMove="1" noResize="1" noEditPoints="1" noAdjustHandles="1" noChangeArrowheads="1" noChangeShapeType="1" noTextEdit="1"/>
              </p:cNvSpPr>
              <p:nvPr>
                <p:ph idx="1"/>
              </p:nvPr>
            </p:nvSpPr>
            <p:spPr>
              <a:xfrm>
                <a:off x="354378" y="889687"/>
                <a:ext cx="4088731" cy="3879537"/>
              </a:xfrm>
              <a:blipFill>
                <a:blip r:embed="rId2"/>
                <a:stretch>
                  <a:fillRect l="-596" t="-314" r="-894"/>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FF5CA230-3545-7DAD-7474-683B981208FC}"/>
              </a:ext>
            </a:extLst>
          </p:cNvPr>
          <p:cNvGrpSpPr/>
          <p:nvPr/>
        </p:nvGrpSpPr>
        <p:grpSpPr>
          <a:xfrm>
            <a:off x="4489278" y="1116646"/>
            <a:ext cx="4300345" cy="3333683"/>
            <a:chOff x="5985703" y="1568742"/>
            <a:chExt cx="5733793" cy="4444911"/>
          </a:xfrm>
        </p:grpSpPr>
        <p:pic>
          <p:nvPicPr>
            <p:cNvPr id="3" name="Picture 5" descr="A picture containing sky, photo&#10;&#10;Description generated with very high confidence">
              <a:extLst>
                <a:ext uri="{FF2B5EF4-FFF2-40B4-BE49-F238E27FC236}">
                  <a16:creationId xmlns:a16="http://schemas.microsoft.com/office/drawing/2014/main" id="{E0D77BBE-3988-25F5-3895-9FDE1D5F0966}"/>
                </a:ext>
              </a:extLst>
            </p:cNvPr>
            <p:cNvPicPr>
              <a:picLocks noChangeAspect="1"/>
            </p:cNvPicPr>
            <p:nvPr/>
          </p:nvPicPr>
          <p:blipFill rotWithShape="1">
            <a:blip r:embed="rId3"/>
            <a:stretch/>
          </p:blipFill>
          <p:spPr>
            <a:xfrm>
              <a:off x="6723951" y="2039081"/>
              <a:ext cx="4938712" cy="3411225"/>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9CF1482C-E44C-938C-5FC6-7F15DA59A47B}"/>
                    </a:ext>
                  </a:extLst>
                </p:cNvPr>
                <p:cNvSpPr txBox="1"/>
                <p:nvPr/>
              </p:nvSpPr>
              <p:spPr>
                <a:xfrm>
                  <a:off x="6338030" y="1568742"/>
                  <a:ext cx="5381466" cy="369332"/>
                </a:xfrm>
                <a:prstGeom prst="rect">
                  <a:avLst/>
                </a:prstGeom>
                <a:solidFill>
                  <a:schemeClr val="accent3">
                    <a:lumMod val="75000"/>
                  </a:schemeClr>
                </a:solidFill>
                <a:ln>
                  <a:solidFill>
                    <a:schemeClr val="accent3">
                      <a:lumMod val="50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200" dirty="0">
                      <a:latin typeface="+mj-lt"/>
                    </a:rPr>
                    <a:t>Ensemble Sensitivity </a:t>
                  </a:r>
                  <a14:m>
                    <m:oMath xmlns:m="http://schemas.openxmlformats.org/officeDocument/2006/math">
                      <m:r>
                        <a:rPr lang="en-US" sz="1200" i="1">
                          <a:latin typeface="Cambria Math" panose="02040503050406030204" pitchFamily="18" charset="0"/>
                          <a:ea typeface="Cambria Math" panose="02040503050406030204" pitchFamily="18" charset="0"/>
                        </a:rPr>
                        <m:t>≡</m:t>
                      </m:r>
                    </m:oMath>
                  </a14:m>
                  <a:r>
                    <a:rPr lang="en-US" sz="1200" dirty="0">
                      <a:latin typeface="+mj-lt"/>
                    </a:rPr>
                    <a:t> Slope of </a:t>
                  </a:r>
                  <a:r>
                    <a:rPr lang="en-US" sz="1050" dirty="0">
                      <a:latin typeface="+mj-lt"/>
                    </a:rPr>
                    <a:t>the</a:t>
                  </a:r>
                  <a:r>
                    <a:rPr lang="en-US" sz="1200" dirty="0">
                      <a:latin typeface="+mj-lt"/>
                    </a:rPr>
                    <a:t> Linear Regression</a:t>
                  </a:r>
                </a:p>
              </p:txBody>
            </p:sp>
          </mc:Choice>
          <mc:Fallback>
            <p:sp>
              <p:nvSpPr>
                <p:cNvPr id="4" name="TextBox 3">
                  <a:extLst>
                    <a:ext uri="{FF2B5EF4-FFF2-40B4-BE49-F238E27FC236}">
                      <a16:creationId xmlns:a16="http://schemas.microsoft.com/office/drawing/2014/main" id="{9CF1482C-E44C-938C-5FC6-7F15DA59A47B}"/>
                    </a:ext>
                  </a:extLst>
                </p:cNvPr>
                <p:cNvSpPr txBox="1">
                  <a:spLocks noRot="1" noChangeAspect="1" noMove="1" noResize="1" noEditPoints="1" noAdjustHandles="1" noChangeArrowheads="1" noChangeShapeType="1" noTextEdit="1"/>
                </p:cNvSpPr>
                <p:nvPr/>
              </p:nvSpPr>
              <p:spPr>
                <a:xfrm>
                  <a:off x="6338030" y="1568742"/>
                  <a:ext cx="5381466" cy="369332"/>
                </a:xfrm>
                <a:prstGeom prst="rect">
                  <a:avLst/>
                </a:prstGeom>
                <a:blipFill>
                  <a:blip r:embed="rId4"/>
                  <a:stretch>
                    <a:fillRect b="-12766"/>
                  </a:stretch>
                </a:blipFill>
                <a:ln>
                  <a:solidFill>
                    <a:schemeClr val="accent3">
                      <a:lumMod val="50000"/>
                    </a:schemeClr>
                  </a:solidFill>
                </a:ln>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B08A3E91-1868-BDBC-E8B8-8945A0F2D4A0}"/>
                </a:ext>
              </a:extLst>
            </p:cNvPr>
            <p:cNvCxnSpPr>
              <a:cxnSpLocks/>
            </p:cNvCxnSpPr>
            <p:nvPr/>
          </p:nvCxnSpPr>
          <p:spPr>
            <a:xfrm flipH="1">
              <a:off x="7229470" y="2503471"/>
              <a:ext cx="3523311" cy="2522571"/>
            </a:xfrm>
            <a:prstGeom prst="straightConnector1">
              <a:avLst/>
            </a:prstGeom>
            <a:ln>
              <a:solidFill>
                <a:schemeClr val="accent3">
                  <a:lumMod val="75000"/>
                </a:schemeClr>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499658BA-1FDD-262D-2903-F301B49A967C}"/>
                </a:ext>
              </a:extLst>
            </p:cNvPr>
            <p:cNvSpPr txBox="1"/>
            <p:nvPr/>
          </p:nvSpPr>
          <p:spPr>
            <a:xfrm rot="16200000">
              <a:off x="4339271" y="3503146"/>
              <a:ext cx="3816083" cy="52322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b="1" dirty="0">
                  <a:solidFill>
                    <a:schemeClr val="accent5">
                      <a:lumMod val="50000"/>
                    </a:schemeClr>
                  </a:solidFill>
                  <a:latin typeface="+mj-lt"/>
                  <a:cs typeface="Calibri Light"/>
                </a:rPr>
                <a:t>Member 1-hour UH Max at f25</a:t>
              </a:r>
            </a:p>
            <a:p>
              <a:pPr algn="ctr"/>
              <a:r>
                <a:rPr lang="en-US" sz="1050" b="1" dirty="0">
                  <a:solidFill>
                    <a:schemeClr val="accent5">
                      <a:lumMod val="50000"/>
                    </a:schemeClr>
                  </a:solidFill>
                  <a:latin typeface="+mj-lt"/>
                  <a:cs typeface="Calibri Light"/>
                </a:rPr>
                <a:t>(Response Function = J)</a:t>
              </a:r>
            </a:p>
          </p:txBody>
        </p:sp>
        <p:sp>
          <p:nvSpPr>
            <p:cNvPr id="7" name="TextBox 6">
              <a:extLst>
                <a:ext uri="{FF2B5EF4-FFF2-40B4-BE49-F238E27FC236}">
                  <a16:creationId xmlns:a16="http://schemas.microsoft.com/office/drawing/2014/main" id="{BD9F0C2E-CA00-906D-BA01-480D4444F09C}"/>
                </a:ext>
              </a:extLst>
            </p:cNvPr>
            <p:cNvSpPr txBox="1"/>
            <p:nvPr/>
          </p:nvSpPr>
          <p:spPr>
            <a:xfrm>
              <a:off x="6777308" y="5490433"/>
              <a:ext cx="4427634" cy="52322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b="1" dirty="0">
                  <a:solidFill>
                    <a:schemeClr val="accent1">
                      <a:lumMod val="75000"/>
                    </a:schemeClr>
                  </a:solidFill>
                  <a:latin typeface="+mj-lt"/>
                  <a:cs typeface="Calibri Light"/>
                </a:rPr>
                <a:t>Member 850 </a:t>
              </a:r>
              <a:r>
                <a:rPr lang="en-US" sz="1050" b="1" dirty="0" err="1">
                  <a:solidFill>
                    <a:schemeClr val="accent1">
                      <a:lumMod val="75000"/>
                    </a:schemeClr>
                  </a:solidFill>
                  <a:latin typeface="+mj-lt"/>
                  <a:cs typeface="Calibri Light"/>
                </a:rPr>
                <a:t>hPa</a:t>
              </a:r>
              <a:r>
                <a:rPr lang="en-US" sz="1050" b="1" dirty="0">
                  <a:solidFill>
                    <a:schemeClr val="accent1">
                      <a:lumMod val="75000"/>
                    </a:schemeClr>
                  </a:solidFill>
                  <a:latin typeface="+mj-lt"/>
                  <a:cs typeface="Calibri Light"/>
                </a:rPr>
                <a:t> Temperature at f6</a:t>
              </a:r>
            </a:p>
            <a:p>
              <a:pPr algn="ctr"/>
              <a:r>
                <a:rPr lang="en-US" sz="1050" b="1" dirty="0">
                  <a:solidFill>
                    <a:schemeClr val="accent1">
                      <a:lumMod val="75000"/>
                    </a:schemeClr>
                  </a:solidFill>
                  <a:latin typeface="+mj-lt"/>
                  <a:cs typeface="Calibri Light"/>
                </a:rPr>
                <a:t>(Sensitivity Variable = x</a:t>
              </a:r>
              <a:r>
                <a:rPr lang="en-US" sz="1050" b="1" baseline="-25000" dirty="0">
                  <a:solidFill>
                    <a:schemeClr val="accent1">
                      <a:lumMod val="75000"/>
                    </a:schemeClr>
                  </a:solidFill>
                  <a:latin typeface="+mj-lt"/>
                  <a:cs typeface="Calibri Light"/>
                </a:rPr>
                <a:t>0</a:t>
              </a:r>
              <a:r>
                <a:rPr lang="en-US" sz="1050" b="1" dirty="0">
                  <a:solidFill>
                    <a:schemeClr val="accent1">
                      <a:lumMod val="75000"/>
                    </a:schemeClr>
                  </a:solidFill>
                  <a:latin typeface="+mj-lt"/>
                  <a:cs typeface="Calibri Light"/>
                </a:rPr>
                <a:t>)</a:t>
              </a:r>
            </a:p>
          </p:txBody>
        </p:sp>
      </p:grpSp>
    </p:spTree>
    <p:extLst>
      <p:ext uri="{BB962C8B-B14F-4D97-AF65-F5344CB8AC3E}">
        <p14:creationId xmlns:p14="http://schemas.microsoft.com/office/powerpoint/2010/main" val="629091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Motivation</a:t>
            </a:r>
            <a:endParaRPr/>
          </a:p>
        </p:txBody>
      </p:sp>
      <p:sp>
        <p:nvSpPr>
          <p:cNvPr id="132" name="Google Shape;132;p18"/>
          <p:cNvSpPr txBox="1">
            <a:spLocks noGrp="1"/>
          </p:cNvSpPr>
          <p:nvPr>
            <p:ph type="body" idx="1"/>
          </p:nvPr>
        </p:nvSpPr>
        <p:spPr>
          <a:xfrm>
            <a:off x="729450" y="2078875"/>
            <a:ext cx="7688700" cy="2199600"/>
          </a:xfrm>
          <a:prstGeom prst="rect">
            <a:avLst/>
          </a:prstGeom>
        </p:spPr>
        <p:txBody>
          <a:bodyPr spcFirstLastPara="1" wrap="square" lIns="91425" tIns="91425" rIns="91425" bIns="91425" anchor="t" anchorCtr="0">
            <a:normAutofit fontScale="55000" lnSpcReduction="20000"/>
          </a:bodyPr>
          <a:lstStyle/>
          <a:p>
            <a:pPr marL="457200" lvl="0" indent="-326390" algn="l" rtl="0">
              <a:spcBef>
                <a:spcPts val="1000"/>
              </a:spcBef>
              <a:spcAft>
                <a:spcPts val="0"/>
              </a:spcAft>
              <a:buClr>
                <a:srgbClr val="000000"/>
              </a:buClr>
              <a:buSzPct val="100000"/>
              <a:buChar char="●"/>
            </a:pPr>
            <a:r>
              <a:rPr lang="en" sz="2800">
                <a:solidFill>
                  <a:srgbClr val="000000"/>
                </a:solidFill>
              </a:rPr>
              <a:t>As technology improves and NWS responsibilities expand</a:t>
            </a:r>
            <a:endParaRPr sz="2800">
              <a:solidFill>
                <a:srgbClr val="000000"/>
              </a:solidFill>
            </a:endParaRPr>
          </a:p>
          <a:p>
            <a:pPr marL="914400" lvl="1" indent="-326390" algn="l" rtl="0">
              <a:spcBef>
                <a:spcPts val="0"/>
              </a:spcBef>
              <a:spcAft>
                <a:spcPts val="0"/>
              </a:spcAft>
              <a:buClr>
                <a:srgbClr val="000000"/>
              </a:buClr>
              <a:buSzPct val="140000"/>
              <a:buChar char="○"/>
            </a:pPr>
            <a:r>
              <a:rPr lang="en" sz="2000">
                <a:solidFill>
                  <a:srgbClr val="000000"/>
                </a:solidFill>
              </a:rPr>
              <a:t>Forecasters have access to </a:t>
            </a:r>
            <a:r>
              <a:rPr lang="en" sz="2000">
                <a:solidFill>
                  <a:schemeClr val="accent2"/>
                </a:solidFill>
              </a:rPr>
              <a:t>more data</a:t>
            </a:r>
            <a:r>
              <a:rPr lang="en" sz="2000">
                <a:solidFill>
                  <a:srgbClr val="378583"/>
                </a:solidFill>
              </a:rPr>
              <a:t> </a:t>
            </a:r>
            <a:r>
              <a:rPr lang="en" sz="2000">
                <a:solidFill>
                  <a:srgbClr val="000000"/>
                </a:solidFill>
              </a:rPr>
              <a:t>with simultaneously </a:t>
            </a:r>
            <a:r>
              <a:rPr lang="en" sz="2000">
                <a:solidFill>
                  <a:schemeClr val="accent2"/>
                </a:solidFill>
              </a:rPr>
              <a:t>less time</a:t>
            </a:r>
            <a:r>
              <a:rPr lang="en" sz="2000">
                <a:solidFill>
                  <a:srgbClr val="378583"/>
                </a:solidFill>
              </a:rPr>
              <a:t> </a:t>
            </a:r>
            <a:r>
              <a:rPr lang="en" sz="2000">
                <a:solidFill>
                  <a:srgbClr val="000000"/>
                </a:solidFill>
              </a:rPr>
              <a:t>to interrogate those data</a:t>
            </a:r>
            <a:endParaRPr sz="2000">
              <a:solidFill>
                <a:srgbClr val="000000"/>
              </a:solidFill>
            </a:endParaRPr>
          </a:p>
          <a:p>
            <a:pPr marL="457200" lvl="0" indent="-326390" algn="l" rtl="0">
              <a:spcBef>
                <a:spcPts val="0"/>
              </a:spcBef>
              <a:spcAft>
                <a:spcPts val="0"/>
              </a:spcAft>
              <a:buClr>
                <a:srgbClr val="000000"/>
              </a:buClr>
              <a:buSzPct val="100000"/>
              <a:buChar char="●"/>
            </a:pPr>
            <a:r>
              <a:rPr lang="en" sz="2800">
                <a:solidFill>
                  <a:srgbClr val="000000"/>
                </a:solidFill>
              </a:rPr>
              <a:t>The National Blend of Models (NBM) is frequently used as a first-guess for said forecasts</a:t>
            </a:r>
            <a:endParaRPr sz="2800">
              <a:solidFill>
                <a:srgbClr val="000000"/>
              </a:solidFill>
            </a:endParaRPr>
          </a:p>
          <a:p>
            <a:pPr marL="914400" lvl="1" indent="-298450" algn="l" rtl="0">
              <a:spcBef>
                <a:spcPts val="0"/>
              </a:spcBef>
              <a:spcAft>
                <a:spcPts val="0"/>
              </a:spcAft>
              <a:buClr>
                <a:srgbClr val="000000"/>
              </a:buClr>
              <a:buSzPct val="100000"/>
              <a:buChar char="○"/>
            </a:pPr>
            <a:r>
              <a:rPr lang="en" sz="2000">
                <a:solidFill>
                  <a:srgbClr val="000000"/>
                </a:solidFill>
              </a:rPr>
              <a:t>Blends a large amount of forecast data, but can be seen as a black box</a:t>
            </a:r>
            <a:endParaRPr sz="2000">
              <a:solidFill>
                <a:srgbClr val="000000"/>
              </a:solidFill>
            </a:endParaRPr>
          </a:p>
          <a:p>
            <a:pPr marL="914400" lvl="1" indent="-298450" algn="l" rtl="0">
              <a:spcBef>
                <a:spcPts val="0"/>
              </a:spcBef>
              <a:spcAft>
                <a:spcPts val="0"/>
              </a:spcAft>
              <a:buClr>
                <a:srgbClr val="000000"/>
              </a:buClr>
              <a:buSzPct val="100000"/>
              <a:buChar char="○"/>
            </a:pPr>
            <a:r>
              <a:rPr lang="en" sz="2000">
                <a:solidFill>
                  <a:srgbClr val="000000"/>
                </a:solidFill>
              </a:rPr>
              <a:t>Forecasters desire more information about what makes up the NBM</a:t>
            </a:r>
            <a:endParaRPr sz="2000">
              <a:solidFill>
                <a:srgbClr val="000000"/>
              </a:solidFill>
            </a:endParaRPr>
          </a:p>
          <a:p>
            <a:pPr marL="457200" lvl="0" indent="-326390" algn="l" rtl="0">
              <a:spcBef>
                <a:spcPts val="0"/>
              </a:spcBef>
              <a:spcAft>
                <a:spcPts val="0"/>
              </a:spcAft>
              <a:buClr>
                <a:srgbClr val="000000"/>
              </a:buClr>
              <a:buSzPct val="100000"/>
              <a:buChar char="●"/>
            </a:pPr>
            <a:r>
              <a:rPr lang="en" sz="2800">
                <a:solidFill>
                  <a:srgbClr val="000000"/>
                </a:solidFill>
              </a:rPr>
              <a:t>Ensemble mean of NBM’s sub-ensemble systems (CMCE, GEFS, and ECMWF) is one way to quickly summarize solutions</a:t>
            </a:r>
            <a:endParaRPr sz="2800">
              <a:solidFill>
                <a:srgbClr val="000000"/>
              </a:solidFill>
            </a:endParaRPr>
          </a:p>
          <a:p>
            <a:pPr marL="914400" lvl="1" indent="-298450" algn="l" rtl="0">
              <a:spcBef>
                <a:spcPts val="0"/>
              </a:spcBef>
              <a:spcAft>
                <a:spcPts val="0"/>
              </a:spcAft>
              <a:buClr>
                <a:schemeClr val="accent3"/>
              </a:buClr>
              <a:buSzPct val="100000"/>
              <a:buChar char="○"/>
            </a:pPr>
            <a:r>
              <a:rPr lang="en" sz="2000">
                <a:solidFill>
                  <a:schemeClr val="accent3"/>
                </a:solidFill>
              </a:rPr>
              <a:t>Problem: it often washes out important nuance amongst ensemble membership</a:t>
            </a:r>
            <a:endParaRPr>
              <a:solidFill>
                <a:schemeClr val="accent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38">
            <a:extLst>
              <a:ext uri="{FF2B5EF4-FFF2-40B4-BE49-F238E27FC236}">
                <a16:creationId xmlns:a16="http://schemas.microsoft.com/office/drawing/2014/main" id="{53D8E945-D200-7BB6-92BF-A6A9D8EDDD87}"/>
              </a:ext>
            </a:extLst>
          </p:cNvPr>
          <p:cNvSpPr>
            <a:spLocks noGrp="1"/>
          </p:cNvSpPr>
          <p:nvPr>
            <p:ph type="title"/>
          </p:nvPr>
        </p:nvSpPr>
        <p:spPr>
          <a:xfrm>
            <a:off x="302078" y="195149"/>
            <a:ext cx="7838969" cy="467271"/>
          </a:xfrm>
        </p:spPr>
        <p:txBody>
          <a:bodyPr anchor="t">
            <a:normAutofit fontScale="90000"/>
          </a:bodyPr>
          <a:lstStyle/>
          <a:p>
            <a:r>
              <a:rPr lang="en-US" sz="3000" b="1" dirty="0">
                <a:solidFill>
                  <a:schemeClr val="tx2">
                    <a:lumMod val="75000"/>
                  </a:schemeClr>
                </a:solidFill>
              </a:rPr>
              <a:t>Ensemble Sensitivity Fields</a:t>
            </a:r>
          </a:p>
        </p:txBody>
      </p:sp>
      <p:sp>
        <p:nvSpPr>
          <p:cNvPr id="11" name="TextBox 10">
            <a:extLst>
              <a:ext uri="{FF2B5EF4-FFF2-40B4-BE49-F238E27FC236}">
                <a16:creationId xmlns:a16="http://schemas.microsoft.com/office/drawing/2014/main" id="{96F08C71-8A8A-2DD1-E317-D30C5D7A5B87}"/>
              </a:ext>
            </a:extLst>
          </p:cNvPr>
          <p:cNvSpPr txBox="1"/>
          <p:nvPr/>
        </p:nvSpPr>
        <p:spPr>
          <a:xfrm>
            <a:off x="706862" y="808774"/>
            <a:ext cx="3473035" cy="1015663"/>
          </a:xfrm>
          <a:prstGeom prst="rect">
            <a:avLst/>
          </a:prstGeom>
          <a:noFill/>
        </p:spPr>
        <p:txBody>
          <a:bodyPr wrap="square" rtlCol="0">
            <a:spAutoFit/>
          </a:bodyPr>
          <a:lstStyle/>
          <a:p>
            <a:pPr algn="ctr"/>
            <a:r>
              <a:rPr lang="en-US" sz="1500" u="sng" dirty="0"/>
              <a:t>Powerful tool</a:t>
            </a:r>
            <a:r>
              <a:rPr lang="en-US" sz="1500" dirty="0"/>
              <a:t>: Sensitivity fields show us which early forecast features the ensemble “cares” most about in predicting high-impact weather!</a:t>
            </a:r>
          </a:p>
        </p:txBody>
      </p:sp>
      <p:pic>
        <p:nvPicPr>
          <p:cNvPr id="10" name="Content Placeholder 3">
            <a:extLst>
              <a:ext uri="{FF2B5EF4-FFF2-40B4-BE49-F238E27FC236}">
                <a16:creationId xmlns:a16="http://schemas.microsoft.com/office/drawing/2014/main" id="{99EA9731-B0CE-7BE8-93C0-46213CCC8F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87" t="14582" r="7023" b="6490"/>
          <a:stretch/>
        </p:blipFill>
        <p:spPr>
          <a:xfrm>
            <a:off x="4794358" y="808774"/>
            <a:ext cx="4000662" cy="3759592"/>
          </a:xfrm>
          <a:prstGeom prst="rect">
            <a:avLst/>
          </a:prstGeom>
        </p:spPr>
      </p:pic>
      <p:grpSp>
        <p:nvGrpSpPr>
          <p:cNvPr id="137" name="Group 136">
            <a:extLst>
              <a:ext uri="{FF2B5EF4-FFF2-40B4-BE49-F238E27FC236}">
                <a16:creationId xmlns:a16="http://schemas.microsoft.com/office/drawing/2014/main" id="{B497D2BC-CBEC-3E3D-6C46-11ABB4ED83DD}"/>
              </a:ext>
            </a:extLst>
          </p:cNvPr>
          <p:cNvGrpSpPr/>
          <p:nvPr/>
        </p:nvGrpSpPr>
        <p:grpSpPr>
          <a:xfrm>
            <a:off x="6555960" y="2638042"/>
            <a:ext cx="786016" cy="534651"/>
            <a:chOff x="8935734" y="3532770"/>
            <a:chExt cx="1048021" cy="712868"/>
          </a:xfrm>
        </p:grpSpPr>
        <p:sp>
          <p:nvSpPr>
            <p:cNvPr id="12" name="Arrow: Up 11">
              <a:extLst>
                <a:ext uri="{FF2B5EF4-FFF2-40B4-BE49-F238E27FC236}">
                  <a16:creationId xmlns:a16="http://schemas.microsoft.com/office/drawing/2014/main" id="{04770591-8E04-C44F-E7C4-CE5E5A1803F3}"/>
                </a:ext>
              </a:extLst>
            </p:cNvPr>
            <p:cNvSpPr/>
            <p:nvPr/>
          </p:nvSpPr>
          <p:spPr>
            <a:xfrm>
              <a:off x="9401397" y="3532770"/>
              <a:ext cx="116697" cy="170664"/>
            </a:xfrm>
            <a:prstGeom prst="upArrow">
              <a:avLst/>
            </a:prstGeom>
            <a:solidFill>
              <a:srgbClr val="11830C"/>
            </a:solidFill>
            <a:ln>
              <a:solidFill>
                <a:srgbClr val="1183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a:extLst>
                <a:ext uri="{FF2B5EF4-FFF2-40B4-BE49-F238E27FC236}">
                  <a16:creationId xmlns:a16="http://schemas.microsoft.com/office/drawing/2014/main" id="{6ABD1EA6-ADC1-50EE-E9CB-AA7209D83254}"/>
                </a:ext>
              </a:extLst>
            </p:cNvPr>
            <p:cNvSpPr txBox="1"/>
            <p:nvPr/>
          </p:nvSpPr>
          <p:spPr>
            <a:xfrm>
              <a:off x="8935734" y="3691641"/>
              <a:ext cx="1048021" cy="553997"/>
            </a:xfrm>
            <a:prstGeom prst="rect">
              <a:avLst/>
            </a:prstGeom>
            <a:solidFill>
              <a:srgbClr val="FFFFFF">
                <a:alpha val="56863"/>
              </a:srgbClr>
            </a:solidFill>
            <a:ln>
              <a:solidFill>
                <a:schemeClr val="bg1"/>
              </a:solidFill>
            </a:ln>
          </p:spPr>
          <p:txBody>
            <a:bodyPr wrap="square" rtlCol="0">
              <a:spAutoFit/>
            </a:bodyPr>
            <a:lstStyle/>
            <a:p>
              <a:pPr algn="ctr"/>
              <a:r>
                <a:rPr lang="en-US" sz="1050" b="1" dirty="0">
                  <a:solidFill>
                    <a:srgbClr val="11830C"/>
                  </a:solidFill>
                </a:rPr>
                <a:t>Response Box</a:t>
              </a:r>
            </a:p>
          </p:txBody>
        </p:sp>
      </p:grpSp>
      <p:cxnSp>
        <p:nvCxnSpPr>
          <p:cNvPr id="14" name="Straight Connector 13">
            <a:extLst>
              <a:ext uri="{FF2B5EF4-FFF2-40B4-BE49-F238E27FC236}">
                <a16:creationId xmlns:a16="http://schemas.microsoft.com/office/drawing/2014/main" id="{8F7F64F7-BC0D-2D96-CF7C-6078E5C451CC}"/>
              </a:ext>
            </a:extLst>
          </p:cNvPr>
          <p:cNvCxnSpPr>
            <a:cxnSpLocks/>
          </p:cNvCxnSpPr>
          <p:nvPr/>
        </p:nvCxnSpPr>
        <p:spPr>
          <a:xfrm flipV="1">
            <a:off x="5014172" y="1295472"/>
            <a:ext cx="1339180" cy="903977"/>
          </a:xfrm>
          <a:prstGeom prst="line">
            <a:avLst/>
          </a:prstGeom>
          <a:ln w="28575">
            <a:solidFill>
              <a:schemeClr val="bg1">
                <a:lumMod val="65000"/>
              </a:schemeClr>
            </a:solidFill>
            <a:prstDash val="dash"/>
          </a:ln>
        </p:spPr>
        <p:style>
          <a:lnRef idx="1">
            <a:schemeClr val="accent6"/>
          </a:lnRef>
          <a:fillRef idx="0">
            <a:schemeClr val="accent6"/>
          </a:fillRef>
          <a:effectRef idx="0">
            <a:schemeClr val="accent6"/>
          </a:effectRef>
          <a:fontRef idx="minor">
            <a:schemeClr val="tx1"/>
          </a:fontRef>
        </p:style>
      </p:cxnSp>
      <p:grpSp>
        <p:nvGrpSpPr>
          <p:cNvPr id="134" name="Group 133">
            <a:extLst>
              <a:ext uri="{FF2B5EF4-FFF2-40B4-BE49-F238E27FC236}">
                <a16:creationId xmlns:a16="http://schemas.microsoft.com/office/drawing/2014/main" id="{DFEFFD67-EDB4-63BE-741F-3F575BD1ECFF}"/>
              </a:ext>
            </a:extLst>
          </p:cNvPr>
          <p:cNvGrpSpPr/>
          <p:nvPr/>
        </p:nvGrpSpPr>
        <p:grpSpPr>
          <a:xfrm>
            <a:off x="551958" y="2098677"/>
            <a:ext cx="3758170" cy="2652861"/>
            <a:chOff x="1760634" y="2798235"/>
            <a:chExt cx="5010893" cy="3537148"/>
          </a:xfrm>
        </p:grpSpPr>
        <p:grpSp>
          <p:nvGrpSpPr>
            <p:cNvPr id="15" name="Group 14">
              <a:extLst>
                <a:ext uri="{FF2B5EF4-FFF2-40B4-BE49-F238E27FC236}">
                  <a16:creationId xmlns:a16="http://schemas.microsoft.com/office/drawing/2014/main" id="{E33F7D22-DCC6-D57C-F7FD-29F5F3B9131F}"/>
                </a:ext>
              </a:extLst>
            </p:cNvPr>
            <p:cNvGrpSpPr/>
            <p:nvPr/>
          </p:nvGrpSpPr>
          <p:grpSpPr>
            <a:xfrm>
              <a:off x="1760634" y="3440670"/>
              <a:ext cx="4957858" cy="2894713"/>
              <a:chOff x="194588" y="2738138"/>
              <a:chExt cx="6397747" cy="4334501"/>
            </a:xfrm>
          </p:grpSpPr>
          <p:graphicFrame>
            <p:nvGraphicFramePr>
              <p:cNvPr id="16" name="Diagram 4">
                <a:extLst>
                  <a:ext uri="{FF2B5EF4-FFF2-40B4-BE49-F238E27FC236}">
                    <a16:creationId xmlns:a16="http://schemas.microsoft.com/office/drawing/2014/main" id="{24EAAA91-ED80-9F6E-E681-CCDEAADFF346}"/>
                  </a:ext>
                </a:extLst>
              </p:cNvPr>
              <p:cNvGraphicFramePr>
                <a:graphicFrameLocks/>
              </p:cNvGraphicFramePr>
              <p:nvPr/>
            </p:nvGraphicFramePr>
            <p:xfrm>
              <a:off x="194588" y="2738138"/>
              <a:ext cx="6261792" cy="39487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1" name="Group 30">
                <a:extLst>
                  <a:ext uri="{FF2B5EF4-FFF2-40B4-BE49-F238E27FC236}">
                    <a16:creationId xmlns:a16="http://schemas.microsoft.com/office/drawing/2014/main" id="{D526B21F-1AE1-98BD-9EE8-A1D30ABDCB89}"/>
                  </a:ext>
                </a:extLst>
              </p:cNvPr>
              <p:cNvGrpSpPr/>
              <p:nvPr/>
            </p:nvGrpSpPr>
            <p:grpSpPr>
              <a:xfrm>
                <a:off x="659876" y="6394941"/>
                <a:ext cx="5932459" cy="677698"/>
                <a:chOff x="676275" y="6282045"/>
                <a:chExt cx="10772775" cy="677698"/>
              </a:xfrm>
            </p:grpSpPr>
            <p:sp>
              <p:nvSpPr>
                <p:cNvPr id="128" name="Arrow: Right 1734">
                  <a:extLst>
                    <a:ext uri="{FF2B5EF4-FFF2-40B4-BE49-F238E27FC236}">
                      <a16:creationId xmlns:a16="http://schemas.microsoft.com/office/drawing/2014/main" id="{BADEABBC-C197-E6F8-C32E-E6AFF495A7D7}"/>
                    </a:ext>
                  </a:extLst>
                </p:cNvPr>
                <p:cNvSpPr/>
                <p:nvPr/>
              </p:nvSpPr>
              <p:spPr>
                <a:xfrm>
                  <a:off x="676275" y="6282045"/>
                  <a:ext cx="10772775" cy="282750"/>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50" dirty="0"/>
                </a:p>
              </p:txBody>
            </p:sp>
            <p:sp>
              <p:nvSpPr>
                <p:cNvPr id="130" name="TextBox 129">
                  <a:extLst>
                    <a:ext uri="{FF2B5EF4-FFF2-40B4-BE49-F238E27FC236}">
                      <a16:creationId xmlns:a16="http://schemas.microsoft.com/office/drawing/2014/main" id="{4F3F8B44-DF6E-3D12-DBA6-FD718DD30478}"/>
                    </a:ext>
                  </a:extLst>
                </p:cNvPr>
                <p:cNvSpPr txBox="1"/>
                <p:nvPr/>
              </p:nvSpPr>
              <p:spPr>
                <a:xfrm>
                  <a:off x="676275" y="6498883"/>
                  <a:ext cx="5064612" cy="46086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dirty="0">
                      <a:solidFill>
                        <a:schemeClr val="accent1">
                          <a:lumMod val="75000"/>
                        </a:schemeClr>
                      </a:solidFill>
                    </a:rPr>
                    <a:t>Sensitivity time (early)</a:t>
                  </a:r>
                </a:p>
              </p:txBody>
            </p:sp>
            <p:sp>
              <p:nvSpPr>
                <p:cNvPr id="131" name="TextBox 130">
                  <a:extLst>
                    <a:ext uri="{FF2B5EF4-FFF2-40B4-BE49-F238E27FC236}">
                      <a16:creationId xmlns:a16="http://schemas.microsoft.com/office/drawing/2014/main" id="{51EF9838-1D82-EF75-5270-DDD89AD84F26}"/>
                    </a:ext>
                  </a:extLst>
                </p:cNvPr>
                <p:cNvSpPr txBox="1"/>
                <p:nvPr/>
              </p:nvSpPr>
              <p:spPr>
                <a:xfrm>
                  <a:off x="6452172" y="6498882"/>
                  <a:ext cx="4859077" cy="46085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1050" dirty="0">
                      <a:solidFill>
                        <a:schemeClr val="accent1">
                          <a:lumMod val="75000"/>
                        </a:schemeClr>
                      </a:solidFill>
                    </a:rPr>
                    <a:t>Response time (later)</a:t>
                  </a:r>
                </a:p>
              </p:txBody>
            </p:sp>
          </p:grpSp>
        </p:grpSp>
        <p:sp>
          <p:nvSpPr>
            <p:cNvPr id="132" name="TextBox 131">
              <a:extLst>
                <a:ext uri="{FF2B5EF4-FFF2-40B4-BE49-F238E27FC236}">
                  <a16:creationId xmlns:a16="http://schemas.microsoft.com/office/drawing/2014/main" id="{0627675A-1E07-CFCC-E922-F0DC750C28FE}"/>
                </a:ext>
              </a:extLst>
            </p:cNvPr>
            <p:cNvSpPr txBox="1"/>
            <p:nvPr/>
          </p:nvSpPr>
          <p:spPr>
            <a:xfrm>
              <a:off x="1793533" y="2798235"/>
              <a:ext cx="4977994" cy="615553"/>
            </a:xfrm>
            <a:prstGeom prst="rect">
              <a:avLst/>
            </a:prstGeom>
            <a:noFill/>
          </p:spPr>
          <p:txBody>
            <a:bodyPr wrap="square" rtlCol="0">
              <a:spAutoFit/>
            </a:bodyPr>
            <a:lstStyle/>
            <a:p>
              <a:pPr algn="ctr"/>
              <a:r>
                <a:rPr lang="en-US" sz="1200" b="1" dirty="0"/>
                <a:t>More Examples of (Traditional) Sensitivity Variables and Response Functions:</a:t>
              </a:r>
            </a:p>
          </p:txBody>
        </p:sp>
      </p:grpSp>
      <p:sp>
        <p:nvSpPr>
          <p:cNvPr id="3" name="TextBox 2">
            <a:extLst>
              <a:ext uri="{FF2B5EF4-FFF2-40B4-BE49-F238E27FC236}">
                <a16:creationId xmlns:a16="http://schemas.microsoft.com/office/drawing/2014/main" id="{75A5BBC0-3FCB-1C67-FCBD-97122F05F6E7}"/>
              </a:ext>
            </a:extLst>
          </p:cNvPr>
          <p:cNvSpPr txBox="1"/>
          <p:nvPr/>
        </p:nvSpPr>
        <p:spPr>
          <a:xfrm>
            <a:off x="5794896" y="4568366"/>
            <a:ext cx="2056973" cy="196208"/>
          </a:xfrm>
          <a:prstGeom prst="rect">
            <a:avLst/>
          </a:prstGeom>
          <a:noFill/>
        </p:spPr>
        <p:txBody>
          <a:bodyPr wrap="none" rtlCol="0">
            <a:spAutoFit/>
          </a:bodyPr>
          <a:lstStyle/>
          <a:p>
            <a:r>
              <a:rPr lang="en-US" sz="675" b="1" dirty="0">
                <a:latin typeface="+mj-lt"/>
                <a:ea typeface="Source Sans Pro" panose="020B0503030403020204" pitchFamily="34" charset="0"/>
              </a:rPr>
              <a:t>(# high UH points / meter geopotential height) </a:t>
            </a:r>
          </a:p>
        </p:txBody>
      </p:sp>
    </p:spTree>
    <p:extLst>
      <p:ext uri="{BB962C8B-B14F-4D97-AF65-F5344CB8AC3E}">
        <p14:creationId xmlns:p14="http://schemas.microsoft.com/office/powerpoint/2010/main" val="165331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168595C-46D6-A839-4BF3-50DD537401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20"/>
          <a:stretch/>
        </p:blipFill>
        <p:spPr bwMode="auto">
          <a:xfrm>
            <a:off x="884035" y="910771"/>
            <a:ext cx="7375928" cy="41591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054732F-B7DA-70CD-617D-911C34D56585}"/>
              </a:ext>
            </a:extLst>
          </p:cNvPr>
          <p:cNvSpPr>
            <a:spLocks noGrp="1"/>
          </p:cNvSpPr>
          <p:nvPr>
            <p:ph type="title"/>
          </p:nvPr>
        </p:nvSpPr>
        <p:spPr>
          <a:xfrm>
            <a:off x="649322" y="12076"/>
            <a:ext cx="7857517" cy="994172"/>
          </a:xfrm>
        </p:spPr>
        <p:txBody>
          <a:bodyPr>
            <a:noAutofit/>
          </a:bodyPr>
          <a:lstStyle/>
          <a:p>
            <a:r>
              <a:rPr lang="en-US" sz="2100" b="1" dirty="0">
                <a:solidFill>
                  <a:schemeClr val="tx2"/>
                </a:solidFill>
              </a:rPr>
              <a:t>Can use ESA and truth at early forecast times to hedge your bets on a particular cluster verifying</a:t>
            </a:r>
          </a:p>
        </p:txBody>
      </p:sp>
      <p:grpSp>
        <p:nvGrpSpPr>
          <p:cNvPr id="10" name="Group 9">
            <a:extLst>
              <a:ext uri="{FF2B5EF4-FFF2-40B4-BE49-F238E27FC236}">
                <a16:creationId xmlns:a16="http://schemas.microsoft.com/office/drawing/2014/main" id="{3E113B9E-99EC-8351-2872-8704D7851C25}"/>
              </a:ext>
            </a:extLst>
          </p:cNvPr>
          <p:cNvGrpSpPr/>
          <p:nvPr/>
        </p:nvGrpSpPr>
        <p:grpSpPr>
          <a:xfrm>
            <a:off x="7520542" y="3229732"/>
            <a:ext cx="1519951" cy="634622"/>
            <a:chOff x="10167582" y="4176214"/>
            <a:chExt cx="1833195" cy="846162"/>
          </a:xfrm>
        </p:grpSpPr>
        <p:cxnSp>
          <p:nvCxnSpPr>
            <p:cNvPr id="8" name="Straight Arrow Connector 7">
              <a:extLst>
                <a:ext uri="{FF2B5EF4-FFF2-40B4-BE49-F238E27FC236}">
                  <a16:creationId xmlns:a16="http://schemas.microsoft.com/office/drawing/2014/main" id="{BCF7DCF2-5D01-0AF2-12BA-028040A2DF9E}"/>
                </a:ext>
              </a:extLst>
            </p:cNvPr>
            <p:cNvCxnSpPr>
              <a:cxnSpLocks/>
            </p:cNvCxnSpPr>
            <p:nvPr/>
          </p:nvCxnSpPr>
          <p:spPr>
            <a:xfrm flipH="1">
              <a:off x="10167582" y="4708478"/>
              <a:ext cx="746340" cy="313898"/>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265DEF-B572-BCD4-75E9-A95E13439693}"/>
                </a:ext>
              </a:extLst>
            </p:cNvPr>
            <p:cNvSpPr txBox="1"/>
            <p:nvPr/>
          </p:nvSpPr>
          <p:spPr>
            <a:xfrm>
              <a:off x="10706820" y="4176214"/>
              <a:ext cx="1293957" cy="553997"/>
            </a:xfrm>
            <a:prstGeom prst="rect">
              <a:avLst/>
            </a:prstGeom>
            <a:solidFill>
              <a:schemeClr val="tx2"/>
            </a:solidFill>
          </p:spPr>
          <p:txBody>
            <a:bodyPr wrap="square" rtlCol="0">
              <a:spAutoFit/>
            </a:bodyPr>
            <a:lstStyle/>
            <a:p>
              <a:r>
                <a:rPr lang="en-US" sz="1050" dirty="0">
                  <a:solidFill>
                    <a:schemeClr val="bg1"/>
                  </a:solidFill>
                </a:rPr>
                <a:t>EOF1 for reference</a:t>
              </a:r>
            </a:p>
          </p:txBody>
        </p:sp>
      </p:grpSp>
      <p:sp>
        <p:nvSpPr>
          <p:cNvPr id="11" name="Oval 10">
            <a:extLst>
              <a:ext uri="{FF2B5EF4-FFF2-40B4-BE49-F238E27FC236}">
                <a16:creationId xmlns:a16="http://schemas.microsoft.com/office/drawing/2014/main" id="{0C612567-C90A-D0FC-E7FD-047CD283B69D}"/>
              </a:ext>
            </a:extLst>
          </p:cNvPr>
          <p:cNvSpPr/>
          <p:nvPr/>
        </p:nvSpPr>
        <p:spPr>
          <a:xfrm>
            <a:off x="2416629" y="2380738"/>
            <a:ext cx="1690007" cy="1078970"/>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Oval 11">
            <a:extLst>
              <a:ext uri="{FF2B5EF4-FFF2-40B4-BE49-F238E27FC236}">
                <a16:creationId xmlns:a16="http://schemas.microsoft.com/office/drawing/2014/main" id="{2D72DE63-D9AB-291B-A6EB-2647E861C716}"/>
              </a:ext>
            </a:extLst>
          </p:cNvPr>
          <p:cNvSpPr/>
          <p:nvPr/>
        </p:nvSpPr>
        <p:spPr>
          <a:xfrm>
            <a:off x="1519511" y="2490264"/>
            <a:ext cx="740620" cy="1078970"/>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90B78547-0D65-A4EA-C0BC-A1CA8430C8E1}"/>
              </a:ext>
            </a:extLst>
          </p:cNvPr>
          <p:cNvSpPr/>
          <p:nvPr/>
        </p:nvSpPr>
        <p:spPr>
          <a:xfrm rot="2727093">
            <a:off x="4289705" y="2421561"/>
            <a:ext cx="866123" cy="1078970"/>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73CEB102-83AC-3E12-45A8-2EEBECDB7C71}"/>
              </a:ext>
            </a:extLst>
          </p:cNvPr>
          <p:cNvSpPr txBox="1"/>
          <p:nvPr/>
        </p:nvSpPr>
        <p:spPr>
          <a:xfrm>
            <a:off x="7967639" y="1822833"/>
            <a:ext cx="1072854" cy="1569660"/>
          </a:xfrm>
          <a:prstGeom prst="rect">
            <a:avLst/>
          </a:prstGeom>
          <a:solidFill>
            <a:schemeClr val="tx2"/>
          </a:solidFill>
        </p:spPr>
        <p:txBody>
          <a:bodyPr wrap="square" rtlCol="0">
            <a:spAutoFit/>
          </a:bodyPr>
          <a:lstStyle/>
          <a:p>
            <a:r>
              <a:rPr lang="en-US" sz="1200" b="1" dirty="0">
                <a:solidFill>
                  <a:schemeClr val="bg1"/>
                </a:solidFill>
              </a:rPr>
              <a:t>Positive PC1 </a:t>
            </a:r>
            <a:r>
              <a:rPr lang="en-US" sz="1200" dirty="0">
                <a:solidFill>
                  <a:schemeClr val="bg1"/>
                </a:solidFill>
              </a:rPr>
              <a:t>means </a:t>
            </a:r>
            <a:r>
              <a:rPr lang="en-US" sz="1200" b="1" dirty="0">
                <a:solidFill>
                  <a:schemeClr val="bg1"/>
                </a:solidFill>
              </a:rPr>
              <a:t>cut-off low shifted West </a:t>
            </a:r>
            <a:r>
              <a:rPr lang="en-US" sz="1200" dirty="0">
                <a:solidFill>
                  <a:schemeClr val="bg1"/>
                </a:solidFill>
              </a:rPr>
              <a:t>and </a:t>
            </a:r>
            <a:r>
              <a:rPr lang="en-US" sz="1200" b="1" dirty="0">
                <a:solidFill>
                  <a:schemeClr val="bg1"/>
                </a:solidFill>
              </a:rPr>
              <a:t>higher heights for Pacific NW</a:t>
            </a:r>
          </a:p>
        </p:txBody>
      </p:sp>
    </p:spTree>
    <p:extLst>
      <p:ext uri="{BB962C8B-B14F-4D97-AF65-F5344CB8AC3E}">
        <p14:creationId xmlns:p14="http://schemas.microsoft.com/office/powerpoint/2010/main" val="60442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Motivation</a:t>
            </a:r>
            <a:endParaRPr/>
          </a:p>
        </p:txBody>
      </p:sp>
      <p:sp>
        <p:nvSpPr>
          <p:cNvPr id="138" name="Google Shape;138;p19"/>
          <p:cNvSpPr txBox="1">
            <a:spLocks noGrp="1"/>
          </p:cNvSpPr>
          <p:nvPr>
            <p:ph type="body" idx="1"/>
          </p:nvPr>
        </p:nvSpPr>
        <p:spPr>
          <a:xfrm>
            <a:off x="729450" y="2078875"/>
            <a:ext cx="7688700" cy="2199600"/>
          </a:xfrm>
          <a:prstGeom prst="rect">
            <a:avLst/>
          </a:prstGeom>
        </p:spPr>
        <p:txBody>
          <a:bodyPr spcFirstLastPara="1" wrap="square" lIns="91425" tIns="91425" rIns="91425" bIns="91425" anchor="t" anchorCtr="0">
            <a:normAutofit fontScale="55000" lnSpcReduction="20000"/>
          </a:bodyPr>
          <a:lstStyle/>
          <a:p>
            <a:pPr marL="457200" lvl="0" indent="-326390" algn="l" rtl="0">
              <a:spcBef>
                <a:spcPts val="1000"/>
              </a:spcBef>
              <a:spcAft>
                <a:spcPts val="0"/>
              </a:spcAft>
              <a:buClr>
                <a:srgbClr val="000000"/>
              </a:buClr>
              <a:buSzPct val="100000"/>
              <a:buChar char="●"/>
            </a:pPr>
            <a:r>
              <a:rPr lang="en" sz="2800" dirty="0">
                <a:solidFill>
                  <a:srgbClr val="000000"/>
                </a:solidFill>
              </a:rPr>
              <a:t>As technology improves and NWS responsibilities expand</a:t>
            </a:r>
            <a:endParaRPr sz="2800" dirty="0">
              <a:solidFill>
                <a:srgbClr val="000000"/>
              </a:solidFill>
            </a:endParaRPr>
          </a:p>
          <a:p>
            <a:pPr marL="914400" lvl="1" indent="-326390" algn="l" rtl="0">
              <a:spcBef>
                <a:spcPts val="0"/>
              </a:spcBef>
              <a:spcAft>
                <a:spcPts val="0"/>
              </a:spcAft>
              <a:buClr>
                <a:srgbClr val="000000"/>
              </a:buClr>
              <a:buSzPct val="140000"/>
              <a:buChar char="○"/>
            </a:pPr>
            <a:r>
              <a:rPr lang="en" sz="2000" dirty="0">
                <a:solidFill>
                  <a:srgbClr val="000000"/>
                </a:solidFill>
              </a:rPr>
              <a:t>Forecasters have access to </a:t>
            </a:r>
            <a:r>
              <a:rPr lang="en" sz="2000" dirty="0">
                <a:solidFill>
                  <a:schemeClr val="accent2"/>
                </a:solidFill>
              </a:rPr>
              <a:t>more data</a:t>
            </a:r>
            <a:r>
              <a:rPr lang="en" sz="2000" dirty="0">
                <a:solidFill>
                  <a:srgbClr val="378583"/>
                </a:solidFill>
              </a:rPr>
              <a:t> </a:t>
            </a:r>
            <a:r>
              <a:rPr lang="en" sz="2000" dirty="0">
                <a:solidFill>
                  <a:srgbClr val="000000"/>
                </a:solidFill>
              </a:rPr>
              <a:t>with simultaneously </a:t>
            </a:r>
            <a:r>
              <a:rPr lang="en" sz="2000" dirty="0">
                <a:solidFill>
                  <a:schemeClr val="accent2"/>
                </a:solidFill>
              </a:rPr>
              <a:t>less time</a:t>
            </a:r>
            <a:r>
              <a:rPr lang="en" sz="2000" dirty="0">
                <a:solidFill>
                  <a:srgbClr val="378583"/>
                </a:solidFill>
              </a:rPr>
              <a:t> </a:t>
            </a:r>
            <a:r>
              <a:rPr lang="en" sz="2000" dirty="0">
                <a:solidFill>
                  <a:srgbClr val="000000"/>
                </a:solidFill>
              </a:rPr>
              <a:t>to interrogate those data</a:t>
            </a:r>
            <a:endParaRPr sz="2000" dirty="0">
              <a:solidFill>
                <a:srgbClr val="000000"/>
              </a:solidFill>
            </a:endParaRPr>
          </a:p>
          <a:p>
            <a:pPr marL="457200" lvl="0" indent="-326390" algn="l" rtl="0">
              <a:spcBef>
                <a:spcPts val="0"/>
              </a:spcBef>
              <a:spcAft>
                <a:spcPts val="0"/>
              </a:spcAft>
              <a:buClr>
                <a:srgbClr val="000000"/>
              </a:buClr>
              <a:buSzPct val="100000"/>
              <a:buChar char="●"/>
            </a:pPr>
            <a:r>
              <a:rPr lang="en" sz="2800" dirty="0">
                <a:solidFill>
                  <a:srgbClr val="000000"/>
                </a:solidFill>
              </a:rPr>
              <a:t>The National Blend of Models (NBM) is frequently used as a first-guess for said forecasts</a:t>
            </a:r>
            <a:endParaRPr sz="2800" dirty="0">
              <a:solidFill>
                <a:srgbClr val="000000"/>
              </a:solidFill>
            </a:endParaRPr>
          </a:p>
          <a:p>
            <a:pPr marL="914400" lvl="1" indent="-298450" algn="l" rtl="0">
              <a:spcBef>
                <a:spcPts val="0"/>
              </a:spcBef>
              <a:spcAft>
                <a:spcPts val="0"/>
              </a:spcAft>
              <a:buClr>
                <a:srgbClr val="000000"/>
              </a:buClr>
              <a:buSzPct val="100000"/>
              <a:buChar char="○"/>
            </a:pPr>
            <a:r>
              <a:rPr lang="en" sz="2000" dirty="0">
                <a:solidFill>
                  <a:srgbClr val="000000"/>
                </a:solidFill>
              </a:rPr>
              <a:t>Blends a large amount of forecast data, but can be seen as a black box</a:t>
            </a:r>
            <a:endParaRPr sz="2000" dirty="0">
              <a:solidFill>
                <a:srgbClr val="000000"/>
              </a:solidFill>
            </a:endParaRPr>
          </a:p>
          <a:p>
            <a:pPr marL="914400" lvl="1" indent="-298450" algn="l" rtl="0">
              <a:spcBef>
                <a:spcPts val="0"/>
              </a:spcBef>
              <a:spcAft>
                <a:spcPts val="0"/>
              </a:spcAft>
              <a:buClr>
                <a:srgbClr val="000000"/>
              </a:buClr>
              <a:buSzPct val="100000"/>
              <a:buChar char="○"/>
            </a:pPr>
            <a:r>
              <a:rPr lang="en" sz="2000" dirty="0">
                <a:solidFill>
                  <a:srgbClr val="000000"/>
                </a:solidFill>
              </a:rPr>
              <a:t>Forecasters desire more information about what makes up the NBM</a:t>
            </a:r>
            <a:endParaRPr sz="2000" dirty="0">
              <a:solidFill>
                <a:srgbClr val="000000"/>
              </a:solidFill>
            </a:endParaRPr>
          </a:p>
          <a:p>
            <a:pPr marL="457200" lvl="0" indent="-326390" algn="l" rtl="0">
              <a:spcBef>
                <a:spcPts val="0"/>
              </a:spcBef>
              <a:spcAft>
                <a:spcPts val="0"/>
              </a:spcAft>
              <a:buClr>
                <a:srgbClr val="000000"/>
              </a:buClr>
              <a:buSzPct val="100000"/>
              <a:buChar char="●"/>
            </a:pPr>
            <a:r>
              <a:rPr lang="en" sz="2800" dirty="0">
                <a:solidFill>
                  <a:srgbClr val="000000"/>
                </a:solidFill>
              </a:rPr>
              <a:t>Ensemble mean of NBM’s sub-ensemble systems (CMCE, GEFS, and ECMWF) is one way to quickly summarize solutions</a:t>
            </a:r>
            <a:endParaRPr sz="2800" dirty="0">
              <a:solidFill>
                <a:srgbClr val="000000"/>
              </a:solidFill>
            </a:endParaRPr>
          </a:p>
          <a:p>
            <a:pPr marL="914400" lvl="1" indent="-298450" algn="l" rtl="0">
              <a:spcBef>
                <a:spcPts val="0"/>
              </a:spcBef>
              <a:spcAft>
                <a:spcPts val="0"/>
              </a:spcAft>
              <a:buClr>
                <a:schemeClr val="accent3"/>
              </a:buClr>
              <a:buSzPct val="100000"/>
              <a:buChar char="○"/>
            </a:pPr>
            <a:r>
              <a:rPr lang="en" sz="2000" dirty="0">
                <a:solidFill>
                  <a:schemeClr val="accent3"/>
                </a:solidFill>
              </a:rPr>
              <a:t>Problem: it often washes out important nuance amongst ensemble membership</a:t>
            </a:r>
            <a:endParaRPr dirty="0">
              <a:solidFill>
                <a:schemeClr val="accent3"/>
              </a:solidFill>
            </a:endParaRPr>
          </a:p>
        </p:txBody>
      </p:sp>
      <p:grpSp>
        <p:nvGrpSpPr>
          <p:cNvPr id="2" name="Group 1">
            <a:extLst>
              <a:ext uri="{FF2B5EF4-FFF2-40B4-BE49-F238E27FC236}">
                <a16:creationId xmlns:a16="http://schemas.microsoft.com/office/drawing/2014/main" id="{907818D7-DFF7-552A-9F9C-1B257513F9D0}"/>
              </a:ext>
            </a:extLst>
          </p:cNvPr>
          <p:cNvGrpSpPr/>
          <p:nvPr/>
        </p:nvGrpSpPr>
        <p:grpSpPr>
          <a:xfrm>
            <a:off x="-14689" y="1339563"/>
            <a:ext cx="9158689" cy="3803937"/>
            <a:chOff x="312596" y="5465299"/>
            <a:chExt cx="11566808" cy="4804116"/>
          </a:xfrm>
        </p:grpSpPr>
        <p:sp>
          <p:nvSpPr>
            <p:cNvPr id="3" name="Rectangle 2">
              <a:extLst>
                <a:ext uri="{FF2B5EF4-FFF2-40B4-BE49-F238E27FC236}">
                  <a16:creationId xmlns:a16="http://schemas.microsoft.com/office/drawing/2014/main" id="{5ED0C257-4941-CBE8-F995-B7ED421D2A48}"/>
                </a:ext>
              </a:extLst>
            </p:cNvPr>
            <p:cNvSpPr/>
            <p:nvPr/>
          </p:nvSpPr>
          <p:spPr>
            <a:xfrm>
              <a:off x="312596" y="5465299"/>
              <a:ext cx="11566808" cy="4804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B933B74-8456-4A18-3FDA-500B8ACA77F2}"/>
                </a:ext>
              </a:extLst>
            </p:cNvPr>
            <p:cNvGrpSpPr/>
            <p:nvPr/>
          </p:nvGrpSpPr>
          <p:grpSpPr>
            <a:xfrm>
              <a:off x="312596" y="5465299"/>
              <a:ext cx="11566808" cy="4587842"/>
              <a:chOff x="312596" y="1607570"/>
              <a:chExt cx="11566808" cy="4587842"/>
            </a:xfrm>
          </p:grpSpPr>
          <p:pic>
            <p:nvPicPr>
              <p:cNvPr id="5" name="Google Shape;120;p23">
                <a:extLst>
                  <a:ext uri="{FF2B5EF4-FFF2-40B4-BE49-F238E27FC236}">
                    <a16:creationId xmlns:a16="http://schemas.microsoft.com/office/drawing/2014/main" id="{609A1174-5149-6F8D-1B01-967B055E3E4F}"/>
                  </a:ext>
                </a:extLst>
              </p:cNvPr>
              <p:cNvPicPr preferRelativeResize="0"/>
              <p:nvPr/>
            </p:nvPicPr>
            <p:blipFill>
              <a:blip r:embed="rId3">
                <a:alphaModFix/>
              </a:blip>
              <a:stretch>
                <a:fillRect/>
              </a:stretch>
            </p:blipFill>
            <p:spPr>
              <a:xfrm>
                <a:off x="312596" y="1607570"/>
                <a:ext cx="11566808" cy="3642859"/>
              </a:xfrm>
              <a:prstGeom prst="rect">
                <a:avLst/>
              </a:prstGeom>
              <a:noFill/>
              <a:ln>
                <a:noFill/>
              </a:ln>
            </p:spPr>
          </p:pic>
          <p:sp>
            <p:nvSpPr>
              <p:cNvPr id="6" name="TextBox 5">
                <a:extLst>
                  <a:ext uri="{FF2B5EF4-FFF2-40B4-BE49-F238E27FC236}">
                    <a16:creationId xmlns:a16="http://schemas.microsoft.com/office/drawing/2014/main" id="{7F197053-F8FD-3BDF-6A75-760FE6B0CD93}"/>
                  </a:ext>
                </a:extLst>
              </p:cNvPr>
              <p:cNvSpPr txBox="1"/>
              <p:nvPr/>
            </p:nvSpPr>
            <p:spPr>
              <a:xfrm>
                <a:off x="2037456" y="5534620"/>
                <a:ext cx="8117085" cy="660792"/>
              </a:xfrm>
              <a:prstGeom prst="rect">
                <a:avLst/>
              </a:prstGeom>
              <a:solidFill>
                <a:srgbClr val="FB945E"/>
              </a:solidFill>
              <a:ln>
                <a:solidFill>
                  <a:srgbClr val="F0744B"/>
                </a:solidFill>
              </a:ln>
            </p:spPr>
            <p:txBody>
              <a:bodyPr wrap="square" rtlCol="0">
                <a:spAutoFit/>
              </a:bodyP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This isn’t a viable answer either!</a:t>
                </a:r>
              </a:p>
            </p:txBody>
          </p:sp>
        </p:grpSp>
      </p:grpSp>
      <p:grpSp>
        <p:nvGrpSpPr>
          <p:cNvPr id="7" name="Group 6">
            <a:extLst>
              <a:ext uri="{FF2B5EF4-FFF2-40B4-BE49-F238E27FC236}">
                <a16:creationId xmlns:a16="http://schemas.microsoft.com/office/drawing/2014/main" id="{974D4C2F-EBC5-CA48-3C8A-8D2AD583C96A}"/>
              </a:ext>
            </a:extLst>
          </p:cNvPr>
          <p:cNvGrpSpPr/>
          <p:nvPr/>
        </p:nvGrpSpPr>
        <p:grpSpPr>
          <a:xfrm>
            <a:off x="-71988" y="571828"/>
            <a:ext cx="9273283" cy="4419913"/>
            <a:chOff x="312596" y="1568548"/>
            <a:chExt cx="11566808" cy="5317188"/>
          </a:xfrm>
        </p:grpSpPr>
        <p:sp>
          <p:nvSpPr>
            <p:cNvPr id="8" name="Rectangle 7">
              <a:extLst>
                <a:ext uri="{FF2B5EF4-FFF2-40B4-BE49-F238E27FC236}">
                  <a16:creationId xmlns:a16="http://schemas.microsoft.com/office/drawing/2014/main" id="{AEC7F6D2-D781-38BB-036D-D3BF41085E0F}"/>
                </a:ext>
              </a:extLst>
            </p:cNvPr>
            <p:cNvSpPr/>
            <p:nvPr/>
          </p:nvSpPr>
          <p:spPr>
            <a:xfrm>
              <a:off x="312596" y="1568548"/>
              <a:ext cx="11566808" cy="480411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0E19D155-5759-2D55-88B4-37EB165E1ACC}"/>
                </a:ext>
              </a:extLst>
            </p:cNvPr>
            <p:cNvSpPr txBox="1"/>
            <p:nvPr/>
          </p:nvSpPr>
          <p:spPr>
            <a:xfrm>
              <a:off x="676057" y="1646593"/>
              <a:ext cx="10839886" cy="5239143"/>
            </a:xfrm>
            <a:prstGeom prst="rect">
              <a:avLst/>
            </a:prstGeom>
            <a:solidFill>
              <a:srgbClr val="FB945E"/>
            </a:solidFill>
            <a:ln>
              <a:solidFill>
                <a:srgbClr val="F0744B"/>
              </a:solidFill>
            </a:ln>
          </p:spPr>
          <p:txBody>
            <a:bodyPr wrap="square" rtlCol="0">
              <a:spAutoFit/>
            </a:bodyPr>
            <a:lstStyle/>
            <a:p>
              <a:pPr algn="ctr">
                <a:spcAft>
                  <a:spcPts val="600"/>
                </a:spcAft>
              </a:pPr>
              <a:r>
                <a:rPr lang="en-US" sz="4000" b="1" dirty="0">
                  <a:solidFill>
                    <a:schemeClr val="bg1"/>
                  </a:solidFill>
                  <a:latin typeface="Lato" panose="020F0502020204030203" pitchFamily="34" charset="0"/>
                  <a:ea typeface="Lato" panose="020F0502020204030203" pitchFamily="34" charset="0"/>
                  <a:cs typeface="Lato" panose="020F0502020204030203" pitchFamily="34" charset="0"/>
                </a:rPr>
                <a:t>Solution? Develop a clustering approach to break down an ensemble forecast into its most prevalent scenarios!</a:t>
              </a:r>
            </a:p>
            <a:p>
              <a:pPr algn="ctr"/>
              <a:endParaRPr lang="en-US" sz="2800" dirty="0">
                <a:solidFill>
                  <a:schemeClr val="bg1"/>
                </a:solidFill>
                <a:latin typeface="Lato" panose="020F0502020204030203" pitchFamily="34" charset="0"/>
                <a:ea typeface="Lato" panose="020F0502020204030203" pitchFamily="34" charset="0"/>
                <a:cs typeface="Lato" panose="020F0502020204030203" pitchFamily="34" charset="0"/>
              </a:endParaRPr>
            </a:p>
            <a:p>
              <a:pPr algn="ctr"/>
              <a:endParaRPr lang="en-US" sz="2800" dirty="0">
                <a:solidFill>
                  <a:schemeClr val="bg1"/>
                </a:solidFill>
                <a:latin typeface="Lato" panose="020F0502020204030203" pitchFamily="34" charset="0"/>
                <a:ea typeface="Lato" panose="020F0502020204030203" pitchFamily="34" charset="0"/>
                <a:cs typeface="Lato" panose="020F0502020204030203" pitchFamily="34" charset="0"/>
              </a:endParaRPr>
            </a:p>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Inspired by and in collaboration with fuzzy clustering work conducted at Stony Brook</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727650" y="635730"/>
            <a:ext cx="7688700" cy="1136933"/>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How does it work?</a:t>
            </a:r>
            <a:br>
              <a:rPr lang="en" dirty="0"/>
            </a:br>
            <a:br>
              <a:rPr lang="en" sz="1200" dirty="0"/>
            </a:br>
            <a:r>
              <a:rPr lang="en-US" sz="1200" dirty="0"/>
              <a:t>First, we break down the forecast (super-ensemble of CMCE, GEFS, &amp; ECMWF) into its leading modes of variability via EOF Analysis (traditionally known as PCA)</a:t>
            </a:r>
            <a:endParaRPr dirty="0"/>
          </a:p>
        </p:txBody>
      </p:sp>
      <p:pic>
        <p:nvPicPr>
          <p:cNvPr id="2" name="Picture 2">
            <a:extLst>
              <a:ext uri="{FF2B5EF4-FFF2-40B4-BE49-F238E27FC236}">
                <a16:creationId xmlns:a16="http://schemas.microsoft.com/office/drawing/2014/main" id="{968B514E-722B-CCF0-5063-7DD0022CE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650" y="1840756"/>
            <a:ext cx="5088026" cy="287524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F6AC9E3-8125-963B-E46E-34DCDA6FBB62}"/>
              </a:ext>
            </a:extLst>
          </p:cNvPr>
          <p:cNvGrpSpPr/>
          <p:nvPr/>
        </p:nvGrpSpPr>
        <p:grpSpPr>
          <a:xfrm>
            <a:off x="402604" y="2280413"/>
            <a:ext cx="3158019" cy="2109425"/>
            <a:chOff x="1917894" y="2925635"/>
            <a:chExt cx="4178105" cy="2790800"/>
          </a:xfrm>
        </p:grpSpPr>
        <p:cxnSp>
          <p:nvCxnSpPr>
            <p:cNvPr id="4" name="Straight Arrow Connector 3">
              <a:extLst>
                <a:ext uri="{FF2B5EF4-FFF2-40B4-BE49-F238E27FC236}">
                  <a16:creationId xmlns:a16="http://schemas.microsoft.com/office/drawing/2014/main" id="{6849B589-7B59-ED51-EC53-D8F27C70BE44}"/>
                </a:ext>
              </a:extLst>
            </p:cNvPr>
            <p:cNvCxnSpPr>
              <a:cxnSpLocks/>
              <a:endCxn id="6" idx="4"/>
            </p:cNvCxnSpPr>
            <p:nvPr/>
          </p:nvCxnSpPr>
          <p:spPr>
            <a:xfrm flipV="1">
              <a:off x="3056665" y="4455748"/>
              <a:ext cx="316491" cy="360356"/>
            </a:xfrm>
            <a:prstGeom prst="straightConnector1">
              <a:avLst/>
            </a:prstGeom>
            <a:ln w="76200">
              <a:solidFill>
                <a:schemeClr val="accent5"/>
              </a:solidFill>
              <a:tailEnd type="triangle"/>
            </a:ln>
            <a:effectLst>
              <a:outerShdw blurRad="50800" dist="38100" dir="2700000" algn="tl"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1E3F594-21CF-82F9-12C0-82D69698DCA0}"/>
                </a:ext>
              </a:extLst>
            </p:cNvPr>
            <p:cNvSpPr/>
            <p:nvPr/>
          </p:nvSpPr>
          <p:spPr>
            <a:xfrm>
              <a:off x="1917894" y="4816104"/>
              <a:ext cx="4178105" cy="90033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Lato" panose="020F0502020204030203" pitchFamily="34" charset="0"/>
                  <a:ea typeface="Lato" panose="020F0502020204030203" pitchFamily="34" charset="0"/>
                  <a:cs typeface="Lato" panose="020F0502020204030203" pitchFamily="34" charset="0"/>
                </a:rPr>
                <a:t>Leading mode of uncertainty: </a:t>
              </a:r>
            </a:p>
            <a:p>
              <a:pPr algn="ctr"/>
              <a:r>
                <a:rPr lang="en-US" sz="1800" b="1" dirty="0">
                  <a:latin typeface="Lato" panose="020F0502020204030203" pitchFamily="34" charset="0"/>
                  <a:ea typeface="Lato" panose="020F0502020204030203" pitchFamily="34" charset="0"/>
                  <a:cs typeface="Lato" panose="020F0502020204030203" pitchFamily="34" charset="0"/>
                </a:rPr>
                <a:t>Amplitude of trough</a:t>
              </a:r>
            </a:p>
          </p:txBody>
        </p:sp>
        <p:sp>
          <p:nvSpPr>
            <p:cNvPr id="6" name="Oval 5">
              <a:extLst>
                <a:ext uri="{FF2B5EF4-FFF2-40B4-BE49-F238E27FC236}">
                  <a16:creationId xmlns:a16="http://schemas.microsoft.com/office/drawing/2014/main" id="{FC71CC70-3C9F-D747-F6EF-531A02D9A6EC}"/>
                </a:ext>
              </a:extLst>
            </p:cNvPr>
            <p:cNvSpPr/>
            <p:nvPr/>
          </p:nvSpPr>
          <p:spPr>
            <a:xfrm rot="3140611">
              <a:off x="3509412" y="2541895"/>
              <a:ext cx="1608609" cy="2376090"/>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16EA39B-51DC-F021-BCF1-DF259B281A6B}"/>
              </a:ext>
            </a:extLst>
          </p:cNvPr>
          <p:cNvGrpSpPr/>
          <p:nvPr/>
        </p:nvGrpSpPr>
        <p:grpSpPr>
          <a:xfrm>
            <a:off x="3628887" y="2280413"/>
            <a:ext cx="4380353" cy="2109424"/>
            <a:chOff x="6586607" y="2746276"/>
            <a:chExt cx="6316342" cy="3041729"/>
          </a:xfrm>
        </p:grpSpPr>
        <p:cxnSp>
          <p:nvCxnSpPr>
            <p:cNvPr id="8" name="Straight Arrow Connector 7">
              <a:extLst>
                <a:ext uri="{FF2B5EF4-FFF2-40B4-BE49-F238E27FC236}">
                  <a16:creationId xmlns:a16="http://schemas.microsoft.com/office/drawing/2014/main" id="{48848E57-BDE6-7C7C-15DB-A0040A908F1F}"/>
                </a:ext>
              </a:extLst>
            </p:cNvPr>
            <p:cNvCxnSpPr>
              <a:cxnSpLocks/>
            </p:cNvCxnSpPr>
            <p:nvPr/>
          </p:nvCxnSpPr>
          <p:spPr>
            <a:xfrm flipH="1" flipV="1">
              <a:off x="7676622" y="4203068"/>
              <a:ext cx="97666" cy="919691"/>
            </a:xfrm>
            <a:prstGeom prst="straightConnector1">
              <a:avLst/>
            </a:prstGeom>
            <a:ln w="76200">
              <a:solidFill>
                <a:schemeClr val="accent5"/>
              </a:solidFill>
              <a:tailEnd type="triangle"/>
            </a:ln>
            <a:effectLst>
              <a:outerShdw blurRad="50800" dist="38100" dir="2700000" algn="tl"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E17D3FD-89EE-D118-979E-43F04EC5030C}"/>
                </a:ext>
              </a:extLst>
            </p:cNvPr>
            <p:cNvSpPr/>
            <p:nvPr/>
          </p:nvSpPr>
          <p:spPr>
            <a:xfrm>
              <a:off x="6956881" y="4806722"/>
              <a:ext cx="5946068" cy="98128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Lato" panose="020F0502020204030203" pitchFamily="34" charset="0"/>
                  <a:ea typeface="Lato" panose="020F0502020204030203" pitchFamily="34" charset="0"/>
                  <a:cs typeface="Lato" panose="020F0502020204030203" pitchFamily="34" charset="0"/>
                </a:rPr>
                <a:t>Secondary mode of uncertainty: </a:t>
              </a:r>
            </a:p>
            <a:p>
              <a:pPr algn="ctr"/>
              <a:r>
                <a:rPr lang="en-US" sz="1800" b="1" dirty="0">
                  <a:latin typeface="Lato" panose="020F0502020204030203" pitchFamily="34" charset="0"/>
                  <a:ea typeface="Lato" panose="020F0502020204030203" pitchFamily="34" charset="0"/>
                  <a:cs typeface="Lato" panose="020F0502020204030203" pitchFamily="34" charset="0"/>
                </a:rPr>
                <a:t>NW-SE positioning of trough</a:t>
              </a:r>
            </a:p>
          </p:txBody>
        </p:sp>
        <p:sp>
          <p:nvSpPr>
            <p:cNvPr id="10" name="Oval 9">
              <a:extLst>
                <a:ext uri="{FF2B5EF4-FFF2-40B4-BE49-F238E27FC236}">
                  <a16:creationId xmlns:a16="http://schemas.microsoft.com/office/drawing/2014/main" id="{89CE3FFC-39C0-7AF4-EFEA-D819A981D8C0}"/>
                </a:ext>
              </a:extLst>
            </p:cNvPr>
            <p:cNvSpPr/>
            <p:nvPr/>
          </p:nvSpPr>
          <p:spPr>
            <a:xfrm rot="6306432">
              <a:off x="7486654" y="1846229"/>
              <a:ext cx="1742510" cy="3542603"/>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265865" y="273844"/>
            <a:ext cx="4367143" cy="994172"/>
          </a:xfrm>
        </p:spPr>
        <p:txBody>
          <a:bodyPr>
            <a:normAutofit fontScale="90000"/>
          </a:bodyPr>
          <a:lstStyle/>
          <a:p>
            <a:r>
              <a:rPr lang="en-US" b="1" dirty="0">
                <a:solidFill>
                  <a:srgbClr val="1C3678"/>
                </a:solidFill>
                <a:latin typeface="Lato" panose="020F0502020204030203" pitchFamily="34" charset="0"/>
                <a:ea typeface="Lato" panose="020F0502020204030203" pitchFamily="34" charset="0"/>
                <a:cs typeface="Lato" panose="020F0502020204030203" pitchFamily="34" charset="0"/>
              </a:rPr>
              <a:t>How does it work?</a:t>
            </a:r>
            <a:br>
              <a:rPr lang="en-US" b="1" dirty="0">
                <a:solidFill>
                  <a:srgbClr val="1C3678"/>
                </a:solidFill>
                <a:latin typeface="Lato" panose="020F0502020204030203" pitchFamily="34" charset="0"/>
                <a:ea typeface="Lato" panose="020F0502020204030203" pitchFamily="34" charset="0"/>
                <a:cs typeface="Lato" panose="020F0502020204030203" pitchFamily="34" charset="0"/>
              </a:rPr>
            </a:br>
            <a:r>
              <a:rPr lang="en-US" sz="2325" dirty="0">
                <a:solidFill>
                  <a:srgbClr val="1C3678"/>
                </a:solidFill>
                <a:latin typeface="Lato" panose="020F0502020204030203" pitchFamily="34" charset="0"/>
                <a:ea typeface="Lato" panose="020F0502020204030203" pitchFamily="34" charset="0"/>
                <a:cs typeface="Lato" panose="020F0502020204030203" pitchFamily="34" charset="0"/>
              </a:rPr>
              <a:t>Next, we use k-means clustering to assign members to cluster scenarios</a:t>
            </a:r>
            <a:endParaRPr lang="en-US" dirty="0">
              <a:solidFill>
                <a:srgbClr val="1C3678"/>
              </a:solidFill>
              <a:latin typeface="Lato" panose="020F0502020204030203" pitchFamily="34" charset="0"/>
              <a:ea typeface="Lato" panose="020F0502020204030203" pitchFamily="34" charset="0"/>
              <a:cs typeface="Lato" panose="020F0502020204030203" pitchFamily="34" charset="0"/>
            </a:endParaRPr>
          </a:p>
        </p:txBody>
      </p:sp>
      <p:pic>
        <p:nvPicPr>
          <p:cNvPr id="2050" name="Picture 2">
            <a:extLst>
              <a:ext uri="{FF2B5EF4-FFF2-40B4-BE49-F238E27FC236}">
                <a16:creationId xmlns:a16="http://schemas.microsoft.com/office/drawing/2014/main" id="{68547788-DC55-8635-777E-DEF801B066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94082" y="273844"/>
            <a:ext cx="4504499" cy="4719884"/>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01A290AA-09D1-F88D-AFA0-97761E7CD9D5}"/>
              </a:ext>
            </a:extLst>
          </p:cNvPr>
          <p:cNvGrpSpPr/>
          <p:nvPr/>
        </p:nvGrpSpPr>
        <p:grpSpPr>
          <a:xfrm>
            <a:off x="5096757" y="997764"/>
            <a:ext cx="3790343" cy="3564823"/>
            <a:chOff x="7229707" y="2347662"/>
            <a:chExt cx="3835394" cy="3607192"/>
          </a:xfrm>
        </p:grpSpPr>
        <p:sp>
          <p:nvSpPr>
            <p:cNvPr id="19" name="Rectangle 18">
              <a:extLst>
                <a:ext uri="{FF2B5EF4-FFF2-40B4-BE49-F238E27FC236}">
                  <a16:creationId xmlns:a16="http://schemas.microsoft.com/office/drawing/2014/main" id="{6B03E300-23CC-8969-5026-E4BB4F925CFA}"/>
                </a:ext>
              </a:extLst>
            </p:cNvPr>
            <p:cNvSpPr/>
            <p:nvPr/>
          </p:nvSpPr>
          <p:spPr>
            <a:xfrm rot="16200000">
              <a:off x="9569277" y="3904437"/>
              <a:ext cx="2584111" cy="40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Shallower Trough</a:t>
              </a:r>
            </a:p>
          </p:txBody>
        </p:sp>
        <p:sp>
          <p:nvSpPr>
            <p:cNvPr id="20" name="Rectangle 19">
              <a:extLst>
                <a:ext uri="{FF2B5EF4-FFF2-40B4-BE49-F238E27FC236}">
                  <a16:creationId xmlns:a16="http://schemas.microsoft.com/office/drawing/2014/main" id="{4473346D-ACA0-6A73-915A-40838626CDD8}"/>
                </a:ext>
              </a:extLst>
            </p:cNvPr>
            <p:cNvSpPr/>
            <p:nvPr/>
          </p:nvSpPr>
          <p:spPr>
            <a:xfrm rot="16200000">
              <a:off x="6141421" y="3904437"/>
              <a:ext cx="2584110" cy="40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Deeper Trough</a:t>
              </a:r>
            </a:p>
          </p:txBody>
        </p:sp>
        <p:sp>
          <p:nvSpPr>
            <p:cNvPr id="21" name="Rectangle 20">
              <a:extLst>
                <a:ext uri="{FF2B5EF4-FFF2-40B4-BE49-F238E27FC236}">
                  <a16:creationId xmlns:a16="http://schemas.microsoft.com/office/drawing/2014/main" id="{F910DEE1-E46E-B747-E53B-62D30D65595C}"/>
                </a:ext>
              </a:extLst>
            </p:cNvPr>
            <p:cNvSpPr/>
            <p:nvPr/>
          </p:nvSpPr>
          <p:spPr>
            <a:xfrm>
              <a:off x="8182150" y="2347662"/>
              <a:ext cx="2020739" cy="40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Trough Shifted SE</a:t>
              </a:r>
            </a:p>
          </p:txBody>
        </p:sp>
        <p:sp>
          <p:nvSpPr>
            <p:cNvPr id="22" name="Rectangle 21">
              <a:extLst>
                <a:ext uri="{FF2B5EF4-FFF2-40B4-BE49-F238E27FC236}">
                  <a16:creationId xmlns:a16="http://schemas.microsoft.com/office/drawing/2014/main" id="{D9CD36A9-8A4D-BE36-43B0-7BA422CA6364}"/>
                </a:ext>
              </a:extLst>
            </p:cNvPr>
            <p:cNvSpPr/>
            <p:nvPr/>
          </p:nvSpPr>
          <p:spPr>
            <a:xfrm>
              <a:off x="8074974" y="5547317"/>
              <a:ext cx="2387584" cy="40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Trough Shifted NW</a:t>
              </a:r>
            </a:p>
          </p:txBody>
        </p:sp>
      </p:grpSp>
      <p:grpSp>
        <p:nvGrpSpPr>
          <p:cNvPr id="30" name="Group 29">
            <a:extLst>
              <a:ext uri="{FF2B5EF4-FFF2-40B4-BE49-F238E27FC236}">
                <a16:creationId xmlns:a16="http://schemas.microsoft.com/office/drawing/2014/main" id="{5FE102E9-F456-C056-C9D9-B1BED005A9D7}"/>
              </a:ext>
            </a:extLst>
          </p:cNvPr>
          <p:cNvGrpSpPr/>
          <p:nvPr/>
        </p:nvGrpSpPr>
        <p:grpSpPr>
          <a:xfrm>
            <a:off x="355939" y="1540374"/>
            <a:ext cx="1884581" cy="2929933"/>
            <a:chOff x="838200" y="1957266"/>
            <a:chExt cx="2795662" cy="4346377"/>
          </a:xfrm>
        </p:grpSpPr>
        <p:grpSp>
          <p:nvGrpSpPr>
            <p:cNvPr id="28" name="Group 27">
              <a:extLst>
                <a:ext uri="{FF2B5EF4-FFF2-40B4-BE49-F238E27FC236}">
                  <a16:creationId xmlns:a16="http://schemas.microsoft.com/office/drawing/2014/main" id="{44EB8BDF-C095-FDC1-264D-F265F054D35F}"/>
                </a:ext>
              </a:extLst>
            </p:cNvPr>
            <p:cNvGrpSpPr/>
            <p:nvPr/>
          </p:nvGrpSpPr>
          <p:grpSpPr>
            <a:xfrm>
              <a:off x="838200" y="2291169"/>
              <a:ext cx="2622868" cy="4012474"/>
              <a:chOff x="835550" y="2081848"/>
              <a:chExt cx="2622868" cy="4012474"/>
            </a:xfrm>
          </p:grpSpPr>
          <p:grpSp>
            <p:nvGrpSpPr>
              <p:cNvPr id="18" name="Group 17">
                <a:extLst>
                  <a:ext uri="{FF2B5EF4-FFF2-40B4-BE49-F238E27FC236}">
                    <a16:creationId xmlns:a16="http://schemas.microsoft.com/office/drawing/2014/main" id="{DCB2F9B7-FCE3-4F31-42FA-2F0F68542948}"/>
                  </a:ext>
                </a:extLst>
              </p:cNvPr>
              <p:cNvGrpSpPr/>
              <p:nvPr/>
            </p:nvGrpSpPr>
            <p:grpSpPr>
              <a:xfrm>
                <a:off x="838200" y="2081848"/>
                <a:ext cx="2620218" cy="4012474"/>
                <a:chOff x="1033371" y="1934453"/>
                <a:chExt cx="2960560" cy="4533657"/>
              </a:xfrm>
            </p:grpSpPr>
            <p:pic>
              <p:nvPicPr>
                <p:cNvPr id="14" name="Picture 2">
                  <a:extLst>
                    <a:ext uri="{FF2B5EF4-FFF2-40B4-BE49-F238E27FC236}">
                      <a16:creationId xmlns:a16="http://schemas.microsoft.com/office/drawing/2014/main" id="{7F7FDE52-B533-3D8C-1F8C-AE1B0C7C59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64" t="19227" r="51983" b="24242"/>
                <a:stretch/>
              </p:blipFill>
              <p:spPr bwMode="auto">
                <a:xfrm>
                  <a:off x="1033371" y="1934453"/>
                  <a:ext cx="2960560" cy="22331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5E86BF8-4B2A-E1F6-04D5-B161D3A9E4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757" t="19187" r="1891" b="24283"/>
                <a:stretch/>
              </p:blipFill>
              <p:spPr bwMode="auto">
                <a:xfrm>
                  <a:off x="1033371" y="4235002"/>
                  <a:ext cx="2960560" cy="22331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03BFA06-66F1-26C8-4EB5-A90F43ED1931}"/>
                    </a:ext>
                  </a:extLst>
                </p:cNvPr>
                <p:cNvSpPr txBox="1"/>
                <p:nvPr/>
              </p:nvSpPr>
              <p:spPr>
                <a:xfrm>
                  <a:off x="1043882" y="1944964"/>
                  <a:ext cx="1078648" cy="464285"/>
                </a:xfrm>
                <a:prstGeom prst="rect">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685800">
                    <a:buClrTx/>
                  </a:pPr>
                  <a:r>
                    <a:rPr lang="en-US" sz="1200" kern="1200" dirty="0">
                      <a:solidFill>
                        <a:prstClr val="white"/>
                      </a:solidFill>
                      <a:latin typeface="Lato" panose="020F0502020204030203" pitchFamily="34" charset="0"/>
                      <a:ea typeface="Lato" panose="020F0502020204030203" pitchFamily="34" charset="0"/>
                      <a:cs typeface="Lato" panose="020F0502020204030203" pitchFamily="34" charset="0"/>
                    </a:rPr>
                    <a:t>EOF 1</a:t>
                  </a:r>
                </a:p>
              </p:txBody>
            </p:sp>
            <p:sp>
              <p:nvSpPr>
                <p:cNvPr id="17" name="TextBox 16">
                  <a:extLst>
                    <a:ext uri="{FF2B5EF4-FFF2-40B4-BE49-F238E27FC236}">
                      <a16:creationId xmlns:a16="http://schemas.microsoft.com/office/drawing/2014/main" id="{321ECBBD-FEED-F6FA-A141-1CCE5DDB6765}"/>
                    </a:ext>
                  </a:extLst>
                </p:cNvPr>
                <p:cNvSpPr txBox="1"/>
                <p:nvPr/>
              </p:nvSpPr>
              <p:spPr>
                <a:xfrm>
                  <a:off x="1043882" y="4245513"/>
                  <a:ext cx="1078648" cy="464285"/>
                </a:xfrm>
                <a:prstGeom prst="rect">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685800">
                    <a:buClrTx/>
                  </a:pPr>
                  <a:r>
                    <a:rPr lang="en-US" sz="1200" kern="1200" dirty="0">
                      <a:solidFill>
                        <a:prstClr val="white"/>
                      </a:solidFill>
                      <a:latin typeface="Lato" panose="020F0502020204030203" pitchFamily="34" charset="0"/>
                      <a:ea typeface="Lato" panose="020F0502020204030203" pitchFamily="34" charset="0"/>
                      <a:cs typeface="Lato" panose="020F0502020204030203" pitchFamily="34" charset="0"/>
                    </a:rPr>
                    <a:t>EOF 2</a:t>
                  </a:r>
                </a:p>
              </p:txBody>
            </p:sp>
          </p:grpSp>
          <p:sp>
            <p:nvSpPr>
              <p:cNvPr id="26" name="Rectangle 25">
                <a:extLst>
                  <a:ext uri="{FF2B5EF4-FFF2-40B4-BE49-F238E27FC236}">
                    <a16:creationId xmlns:a16="http://schemas.microsoft.com/office/drawing/2014/main" id="{BF1BD9A6-083E-4096-069D-70115110331C}"/>
                  </a:ext>
                </a:extLst>
              </p:cNvPr>
              <p:cNvSpPr/>
              <p:nvPr/>
            </p:nvSpPr>
            <p:spPr>
              <a:xfrm>
                <a:off x="835550" y="3502212"/>
                <a:ext cx="2598964" cy="529547"/>
              </a:xfrm>
              <a:prstGeom prst="rect">
                <a:avLst/>
              </a:prstGeom>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r>
                  <a:rPr lang="en-US" sz="900" kern="1200" dirty="0">
                    <a:solidFill>
                      <a:prstClr val="white"/>
                    </a:solidFill>
                    <a:latin typeface="Lato" panose="020F0502020204030203" pitchFamily="34" charset="0"/>
                    <a:ea typeface="Lato" panose="020F0502020204030203" pitchFamily="34" charset="0"/>
                    <a:cs typeface="Lato" panose="020F0502020204030203" pitchFamily="34" charset="0"/>
                  </a:rPr>
                  <a:t>Leading uncertainty mode: </a:t>
                </a:r>
              </a:p>
              <a:p>
                <a:pPr algn="ctr" defTabSz="685800">
                  <a:buClrTx/>
                </a:pPr>
                <a:r>
                  <a:rPr lang="en-US" sz="900" b="1" kern="1200" dirty="0">
                    <a:solidFill>
                      <a:prstClr val="white"/>
                    </a:solidFill>
                    <a:latin typeface="Lato" panose="020F0502020204030203" pitchFamily="34" charset="0"/>
                    <a:ea typeface="Lato" panose="020F0502020204030203" pitchFamily="34" charset="0"/>
                    <a:cs typeface="Lato" panose="020F0502020204030203" pitchFamily="34" charset="0"/>
                  </a:rPr>
                  <a:t>Amplitude of trough</a:t>
                </a:r>
              </a:p>
            </p:txBody>
          </p:sp>
          <p:sp>
            <p:nvSpPr>
              <p:cNvPr id="27" name="Rectangle 26">
                <a:extLst>
                  <a:ext uri="{FF2B5EF4-FFF2-40B4-BE49-F238E27FC236}">
                    <a16:creationId xmlns:a16="http://schemas.microsoft.com/office/drawing/2014/main" id="{ED8D4FC1-862C-3DA1-0166-4D71DDAF1F6C}"/>
                  </a:ext>
                </a:extLst>
              </p:cNvPr>
              <p:cNvSpPr/>
              <p:nvPr/>
            </p:nvSpPr>
            <p:spPr>
              <a:xfrm>
                <a:off x="847502" y="5557322"/>
                <a:ext cx="2587012" cy="529547"/>
              </a:xfrm>
              <a:prstGeom prst="rect">
                <a:avLst/>
              </a:prstGeom>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r>
                  <a:rPr lang="en-US" sz="900" kern="1200" dirty="0">
                    <a:solidFill>
                      <a:prstClr val="white"/>
                    </a:solidFill>
                    <a:latin typeface="Lato" panose="020F0502020204030203" pitchFamily="34" charset="0"/>
                    <a:ea typeface="Lato" panose="020F0502020204030203" pitchFamily="34" charset="0"/>
                    <a:cs typeface="Lato" panose="020F0502020204030203" pitchFamily="34" charset="0"/>
                  </a:rPr>
                  <a:t>Secondary uncertainty mode: </a:t>
                </a:r>
              </a:p>
              <a:p>
                <a:pPr algn="ctr" defTabSz="685800">
                  <a:buClrTx/>
                </a:pPr>
                <a:r>
                  <a:rPr lang="en-US" sz="900" b="1" kern="1200" dirty="0">
                    <a:solidFill>
                      <a:prstClr val="white"/>
                    </a:solidFill>
                    <a:latin typeface="Lato" panose="020F0502020204030203" pitchFamily="34" charset="0"/>
                    <a:ea typeface="Lato" panose="020F0502020204030203" pitchFamily="34" charset="0"/>
                    <a:cs typeface="Lato" panose="020F0502020204030203" pitchFamily="34" charset="0"/>
                  </a:rPr>
                  <a:t>NW-SE trough position</a:t>
                </a:r>
              </a:p>
            </p:txBody>
          </p:sp>
        </p:grpSp>
        <p:sp>
          <p:nvSpPr>
            <p:cNvPr id="29" name="TextBox 28">
              <a:extLst>
                <a:ext uri="{FF2B5EF4-FFF2-40B4-BE49-F238E27FC236}">
                  <a16:creationId xmlns:a16="http://schemas.microsoft.com/office/drawing/2014/main" id="{7E274B68-D52B-240B-399C-9140EF2F1028}"/>
                </a:ext>
              </a:extLst>
            </p:cNvPr>
            <p:cNvSpPr txBox="1"/>
            <p:nvPr/>
          </p:nvSpPr>
          <p:spPr>
            <a:xfrm>
              <a:off x="838200" y="1957266"/>
              <a:ext cx="2795662" cy="376669"/>
            </a:xfrm>
            <a:prstGeom prst="rect">
              <a:avLst/>
            </a:prstGeom>
            <a:noFill/>
          </p:spPr>
          <p:txBody>
            <a:bodyPr wrap="square" rtlCol="0">
              <a:spAutoFit/>
            </a:bodyPr>
            <a:lstStyle/>
            <a:p>
              <a:pPr defTabSz="685800">
                <a:buClrTx/>
              </a:pPr>
              <a:r>
                <a:rPr lang="en-US" sz="1050" kern="1200" dirty="0">
                  <a:solidFill>
                    <a:prstClr val="black"/>
                  </a:solidFill>
                  <a:latin typeface="Lato" panose="020F0502020204030203" pitchFamily="34" charset="0"/>
                  <a:ea typeface="Lato" panose="020F0502020204030203" pitchFamily="34" charset="0"/>
                  <a:cs typeface="Lato" panose="020F0502020204030203" pitchFamily="34" charset="0"/>
                </a:rPr>
                <a:t>First two EOFs for reference</a:t>
              </a:r>
            </a:p>
          </p:txBody>
        </p:sp>
      </p:grpSp>
      <p:grpSp>
        <p:nvGrpSpPr>
          <p:cNvPr id="2049" name="Group 2048">
            <a:extLst>
              <a:ext uri="{FF2B5EF4-FFF2-40B4-BE49-F238E27FC236}">
                <a16:creationId xmlns:a16="http://schemas.microsoft.com/office/drawing/2014/main" id="{9D956A2E-037A-FB33-86D4-7CEB9C27B1D4}"/>
              </a:ext>
            </a:extLst>
          </p:cNvPr>
          <p:cNvGrpSpPr/>
          <p:nvPr/>
        </p:nvGrpSpPr>
        <p:grpSpPr>
          <a:xfrm>
            <a:off x="6396695" y="1304825"/>
            <a:ext cx="2168619" cy="1801565"/>
            <a:chOff x="8528926" y="1739766"/>
            <a:chExt cx="2891492" cy="2402087"/>
          </a:xfrm>
        </p:grpSpPr>
        <p:sp>
          <p:nvSpPr>
            <p:cNvPr id="31" name="Oval 30">
              <a:extLst>
                <a:ext uri="{FF2B5EF4-FFF2-40B4-BE49-F238E27FC236}">
                  <a16:creationId xmlns:a16="http://schemas.microsoft.com/office/drawing/2014/main" id="{769D5828-0572-422F-1AE1-F6FF43D601E7}"/>
                </a:ext>
              </a:extLst>
            </p:cNvPr>
            <p:cNvSpPr/>
            <p:nvPr/>
          </p:nvSpPr>
          <p:spPr>
            <a:xfrm rot="7891666">
              <a:off x="9340200" y="2101396"/>
              <a:ext cx="1697991" cy="2382923"/>
            </a:xfrm>
            <a:prstGeom prst="ellipse">
              <a:avLst/>
            </a:prstGeom>
            <a:solidFill>
              <a:schemeClr val="tx2">
                <a:lumMod val="60000"/>
                <a:lumOff val="40000"/>
                <a:alpha val="20000"/>
              </a:schemeClr>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Lato" panose="020F0502020204030203" pitchFamily="34" charset="0"/>
                <a:ea typeface="Lato" panose="020F0502020204030203" pitchFamily="34" charset="0"/>
                <a:cs typeface="Lato" panose="020F0502020204030203" pitchFamily="34" charset="0"/>
              </a:endParaRPr>
            </a:p>
          </p:txBody>
        </p:sp>
        <p:sp>
          <p:nvSpPr>
            <p:cNvPr id="2048" name="TextBox 2047">
              <a:extLst>
                <a:ext uri="{FF2B5EF4-FFF2-40B4-BE49-F238E27FC236}">
                  <a16:creationId xmlns:a16="http://schemas.microsoft.com/office/drawing/2014/main" id="{C374958C-6C67-BD62-5663-407DE8E9A756}"/>
                </a:ext>
              </a:extLst>
            </p:cNvPr>
            <p:cNvSpPr txBox="1"/>
            <p:nvPr/>
          </p:nvSpPr>
          <p:spPr>
            <a:xfrm>
              <a:off x="8528926" y="1739766"/>
              <a:ext cx="2891492" cy="615553"/>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pPr defTabSz="685800">
                <a:buClrTx/>
              </a:pPr>
              <a:r>
                <a:rPr lang="en-US" sz="1350" i="1" kern="1200" dirty="0">
                  <a:solidFill>
                    <a:prstClr val="white"/>
                  </a:solidFill>
                  <a:latin typeface="Lato" panose="020F0502020204030203" pitchFamily="34" charset="0"/>
                  <a:ea typeface="Lato" panose="020F0502020204030203" pitchFamily="34" charset="0"/>
                  <a:cs typeface="Lato" panose="020F0502020204030203" pitchFamily="34" charset="0"/>
                </a:rPr>
                <a:t>Cluster 1</a:t>
              </a:r>
            </a:p>
            <a:p>
              <a:pPr defTabSz="685800">
                <a:buClrTx/>
              </a:pPr>
              <a:r>
                <a:rPr lang="en-US" sz="1050" b="1" kern="1200" dirty="0">
                  <a:solidFill>
                    <a:prstClr val="white"/>
                  </a:solidFill>
                  <a:latin typeface="Lato" panose="020F0502020204030203" pitchFamily="34" charset="0"/>
                  <a:ea typeface="Lato" panose="020F0502020204030203" pitchFamily="34" charset="0"/>
                  <a:cs typeface="Lato" panose="020F0502020204030203" pitchFamily="34" charset="0"/>
                </a:rPr>
                <a:t>Shallower</a:t>
              </a:r>
              <a:r>
                <a:rPr lang="en-US" sz="1050" kern="1200" dirty="0">
                  <a:solidFill>
                    <a:prstClr val="white"/>
                  </a:solidFill>
                  <a:latin typeface="Lato" panose="020F0502020204030203" pitchFamily="34" charset="0"/>
                  <a:ea typeface="Lato" panose="020F0502020204030203" pitchFamily="34" charset="0"/>
                  <a:cs typeface="Lato" panose="020F0502020204030203" pitchFamily="34" charset="0"/>
                </a:rPr>
                <a:t> trough likely </a:t>
              </a:r>
              <a:r>
                <a:rPr lang="en-US" sz="1050" b="1" kern="1200" dirty="0">
                  <a:solidFill>
                    <a:prstClr val="white"/>
                  </a:solidFill>
                  <a:latin typeface="Lato" panose="020F0502020204030203" pitchFamily="34" charset="0"/>
                  <a:ea typeface="Lato" panose="020F0502020204030203" pitchFamily="34" charset="0"/>
                  <a:cs typeface="Lato" panose="020F0502020204030203" pitchFamily="34" charset="0"/>
                </a:rPr>
                <a:t>shifted SE</a:t>
              </a:r>
            </a:p>
          </p:txBody>
        </p:sp>
      </p:grpSp>
      <p:grpSp>
        <p:nvGrpSpPr>
          <p:cNvPr id="2053" name="Group 2052">
            <a:extLst>
              <a:ext uri="{FF2B5EF4-FFF2-40B4-BE49-F238E27FC236}">
                <a16:creationId xmlns:a16="http://schemas.microsoft.com/office/drawing/2014/main" id="{BA3BEDBE-0BC6-707D-ED94-44DBBD82868E}"/>
              </a:ext>
            </a:extLst>
          </p:cNvPr>
          <p:cNvGrpSpPr/>
          <p:nvPr/>
        </p:nvGrpSpPr>
        <p:grpSpPr>
          <a:xfrm>
            <a:off x="5433614" y="2383386"/>
            <a:ext cx="1709253" cy="1615444"/>
            <a:chOff x="7244818" y="3177848"/>
            <a:chExt cx="2279004" cy="2153925"/>
          </a:xfrm>
        </p:grpSpPr>
        <p:sp>
          <p:nvSpPr>
            <p:cNvPr id="2051" name="Oval 2050">
              <a:extLst>
                <a:ext uri="{FF2B5EF4-FFF2-40B4-BE49-F238E27FC236}">
                  <a16:creationId xmlns:a16="http://schemas.microsoft.com/office/drawing/2014/main" id="{0F773702-5A1B-3A57-875F-A316DC387DFC}"/>
                </a:ext>
              </a:extLst>
            </p:cNvPr>
            <p:cNvSpPr/>
            <p:nvPr/>
          </p:nvSpPr>
          <p:spPr>
            <a:xfrm rot="9436837">
              <a:off x="7244818" y="3177848"/>
              <a:ext cx="2279004" cy="1169044"/>
            </a:xfrm>
            <a:prstGeom prst="ellipse">
              <a:avLst/>
            </a:prstGeom>
            <a:solidFill>
              <a:schemeClr val="tx2">
                <a:alpha val="20000"/>
              </a:schemeClr>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0"/>
                <a:ea typeface="Lato" panose="020F0502020204030203" pitchFamily="34" charset="0"/>
                <a:cs typeface="Lato" panose="020F0502020204030203" pitchFamily="34" charset="0"/>
              </a:endParaRPr>
            </a:p>
          </p:txBody>
        </p:sp>
        <p:sp>
          <p:nvSpPr>
            <p:cNvPr id="2052" name="TextBox 2051">
              <a:extLst>
                <a:ext uri="{FF2B5EF4-FFF2-40B4-BE49-F238E27FC236}">
                  <a16:creationId xmlns:a16="http://schemas.microsoft.com/office/drawing/2014/main" id="{9D9C94BA-013F-AAE0-DF54-DE9B39FA2191}"/>
                </a:ext>
              </a:extLst>
            </p:cNvPr>
            <p:cNvSpPr txBox="1"/>
            <p:nvPr/>
          </p:nvSpPr>
          <p:spPr>
            <a:xfrm>
              <a:off x="7332677" y="4285333"/>
              <a:ext cx="1766555" cy="1046440"/>
            </a:xfrm>
            <a:prstGeom prst="rect">
              <a:avLst/>
            </a:prstGeom>
            <a:solidFill>
              <a:schemeClr val="tx2"/>
            </a:solidFill>
            <a:ln>
              <a:solidFill>
                <a:schemeClr val="tx2"/>
              </a:solidFill>
            </a:ln>
          </p:spPr>
          <p:txBody>
            <a:bodyPr wrap="square" rtlCol="0">
              <a:spAutoFit/>
            </a:bodyPr>
            <a:lstStyle/>
            <a:p>
              <a:pPr defTabSz="685800">
                <a:buClrTx/>
              </a:pPr>
              <a:r>
                <a:rPr lang="en-US" sz="1350" i="1" kern="1200" dirty="0">
                  <a:solidFill>
                    <a:prstClr val="white"/>
                  </a:solidFill>
                  <a:latin typeface="Lato" panose="020F0502020204030203" pitchFamily="34" charset="0"/>
                  <a:ea typeface="Lato" panose="020F0502020204030203" pitchFamily="34" charset="0"/>
                  <a:cs typeface="Lato" panose="020F0502020204030203" pitchFamily="34" charset="0"/>
                </a:rPr>
                <a:t>Cluster 2</a:t>
              </a:r>
            </a:p>
            <a:p>
              <a:pPr defTabSz="685800">
                <a:buClrTx/>
              </a:pPr>
              <a:r>
                <a:rPr lang="en-US" sz="1050" b="1" kern="1200" dirty="0">
                  <a:solidFill>
                    <a:prstClr val="white"/>
                  </a:solidFill>
                  <a:latin typeface="Lato" panose="020F0502020204030203" pitchFamily="34" charset="0"/>
                  <a:ea typeface="Lato" panose="020F0502020204030203" pitchFamily="34" charset="0"/>
                  <a:cs typeface="Lato" panose="020F0502020204030203" pitchFamily="34" charset="0"/>
                </a:rPr>
                <a:t>Deeper</a:t>
              </a:r>
              <a:r>
                <a:rPr lang="en-US" sz="1050" kern="1200" dirty="0">
                  <a:solidFill>
                    <a:prstClr val="white"/>
                  </a:solidFill>
                  <a:latin typeface="Lato" panose="020F0502020204030203" pitchFamily="34" charset="0"/>
                  <a:ea typeface="Lato" panose="020F0502020204030203" pitchFamily="34" charset="0"/>
                  <a:cs typeface="Lato" panose="020F0502020204030203" pitchFamily="34" charset="0"/>
                </a:rPr>
                <a:t> trough with little shift in position</a:t>
              </a:r>
            </a:p>
          </p:txBody>
        </p:sp>
      </p:grpSp>
      <p:grpSp>
        <p:nvGrpSpPr>
          <p:cNvPr id="2056" name="Group 2055">
            <a:extLst>
              <a:ext uri="{FF2B5EF4-FFF2-40B4-BE49-F238E27FC236}">
                <a16:creationId xmlns:a16="http://schemas.microsoft.com/office/drawing/2014/main" id="{4EAFDD5F-59E8-D10C-64B3-EC6297E24DF4}"/>
              </a:ext>
            </a:extLst>
          </p:cNvPr>
          <p:cNvGrpSpPr/>
          <p:nvPr/>
        </p:nvGrpSpPr>
        <p:grpSpPr>
          <a:xfrm>
            <a:off x="5936275" y="3088979"/>
            <a:ext cx="2533352" cy="1197675"/>
            <a:chOff x="7915033" y="4118639"/>
            <a:chExt cx="3377802" cy="1596900"/>
          </a:xfrm>
        </p:grpSpPr>
        <p:sp>
          <p:nvSpPr>
            <p:cNvPr id="2054" name="Oval 2053">
              <a:extLst>
                <a:ext uri="{FF2B5EF4-FFF2-40B4-BE49-F238E27FC236}">
                  <a16:creationId xmlns:a16="http://schemas.microsoft.com/office/drawing/2014/main" id="{8B189FD3-E92B-04CD-E0AD-48AEC5F06A55}"/>
                </a:ext>
              </a:extLst>
            </p:cNvPr>
            <p:cNvSpPr/>
            <p:nvPr/>
          </p:nvSpPr>
          <p:spPr>
            <a:xfrm rot="13556821">
              <a:off x="8512094" y="3521578"/>
              <a:ext cx="1364000" cy="2558121"/>
            </a:xfrm>
            <a:prstGeom prst="ellipse">
              <a:avLst/>
            </a:prstGeom>
            <a:solidFill>
              <a:schemeClr val="tx2">
                <a:lumMod val="75000"/>
                <a:alpha val="2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0"/>
                <a:ea typeface="Lato" panose="020F0502020204030203" pitchFamily="34" charset="0"/>
                <a:cs typeface="Lato" panose="020F0502020204030203" pitchFamily="34" charset="0"/>
              </a:endParaRPr>
            </a:p>
          </p:txBody>
        </p:sp>
        <p:sp>
          <p:nvSpPr>
            <p:cNvPr id="2055" name="TextBox 2054">
              <a:extLst>
                <a:ext uri="{FF2B5EF4-FFF2-40B4-BE49-F238E27FC236}">
                  <a16:creationId xmlns:a16="http://schemas.microsoft.com/office/drawing/2014/main" id="{FE88587D-A440-98A1-6618-05911C744774}"/>
                </a:ext>
              </a:extLst>
            </p:cNvPr>
            <p:cNvSpPr txBox="1"/>
            <p:nvPr/>
          </p:nvSpPr>
          <p:spPr>
            <a:xfrm>
              <a:off x="9608613" y="4884542"/>
              <a:ext cx="1684222" cy="830997"/>
            </a:xfrm>
            <a:prstGeom prst="rect">
              <a:avLst/>
            </a:prstGeom>
            <a:solidFill>
              <a:schemeClr val="tx2">
                <a:lumMod val="75000"/>
              </a:schemeClr>
            </a:solidFill>
            <a:ln>
              <a:solidFill>
                <a:schemeClr val="tx2">
                  <a:lumMod val="75000"/>
                </a:schemeClr>
              </a:solidFill>
            </a:ln>
          </p:spPr>
          <p:txBody>
            <a:bodyPr wrap="square" rtlCol="0">
              <a:spAutoFit/>
            </a:bodyPr>
            <a:lstStyle/>
            <a:p>
              <a:pPr defTabSz="685800">
                <a:buClrTx/>
              </a:pPr>
              <a:r>
                <a:rPr lang="en-US" sz="1350" i="1" kern="1200" dirty="0">
                  <a:solidFill>
                    <a:prstClr val="white"/>
                  </a:solidFill>
                  <a:latin typeface="Lato" panose="020F0502020204030203" pitchFamily="34" charset="0"/>
                  <a:ea typeface="Lato" panose="020F0502020204030203" pitchFamily="34" charset="0"/>
                  <a:cs typeface="Lato" panose="020F0502020204030203" pitchFamily="34" charset="0"/>
                </a:rPr>
                <a:t>Cluster 3</a:t>
              </a:r>
            </a:p>
            <a:p>
              <a:pPr defTabSz="685800">
                <a:buClrTx/>
              </a:pPr>
              <a:r>
                <a:rPr lang="en-US" sz="1050" kern="1200" dirty="0">
                  <a:solidFill>
                    <a:prstClr val="white"/>
                  </a:solidFill>
                  <a:latin typeface="Lato" panose="020F0502020204030203" pitchFamily="34" charset="0"/>
                  <a:ea typeface="Lato" panose="020F0502020204030203" pitchFamily="34" charset="0"/>
                  <a:cs typeface="Lato" panose="020F0502020204030203" pitchFamily="34" charset="0"/>
                </a:rPr>
                <a:t>Trough </a:t>
              </a:r>
              <a:r>
                <a:rPr lang="en-US" sz="1050" b="1" kern="1200" dirty="0">
                  <a:solidFill>
                    <a:prstClr val="white"/>
                  </a:solidFill>
                  <a:latin typeface="Lato" panose="020F0502020204030203" pitchFamily="34" charset="0"/>
                  <a:ea typeface="Lato" panose="020F0502020204030203" pitchFamily="34" charset="0"/>
                  <a:cs typeface="Lato" panose="020F0502020204030203" pitchFamily="34" charset="0"/>
                </a:rPr>
                <a:t>shifted NW</a:t>
              </a:r>
            </a:p>
          </p:txBody>
        </p:sp>
      </p:grpSp>
      <p:grpSp>
        <p:nvGrpSpPr>
          <p:cNvPr id="2057" name="Group 2056">
            <a:extLst>
              <a:ext uri="{FF2B5EF4-FFF2-40B4-BE49-F238E27FC236}">
                <a16:creationId xmlns:a16="http://schemas.microsoft.com/office/drawing/2014/main" id="{E9B6550A-2CC7-41BA-59AF-425A092CC222}"/>
              </a:ext>
            </a:extLst>
          </p:cNvPr>
          <p:cNvGrpSpPr/>
          <p:nvPr/>
        </p:nvGrpSpPr>
        <p:grpSpPr>
          <a:xfrm>
            <a:off x="4981711" y="962680"/>
            <a:ext cx="2215548" cy="1426301"/>
            <a:chOff x="7594019" y="3893378"/>
            <a:chExt cx="2954064" cy="1901735"/>
          </a:xfrm>
        </p:grpSpPr>
        <p:sp>
          <p:nvSpPr>
            <p:cNvPr id="2058" name="Oval 2057">
              <a:extLst>
                <a:ext uri="{FF2B5EF4-FFF2-40B4-BE49-F238E27FC236}">
                  <a16:creationId xmlns:a16="http://schemas.microsoft.com/office/drawing/2014/main" id="{D34CD82F-8D4B-D3EF-0277-EA510458C75F}"/>
                </a:ext>
              </a:extLst>
            </p:cNvPr>
            <p:cNvSpPr/>
            <p:nvPr/>
          </p:nvSpPr>
          <p:spPr>
            <a:xfrm rot="13556821">
              <a:off x="8524647" y="3771678"/>
              <a:ext cx="1901735" cy="2145136"/>
            </a:xfrm>
            <a:prstGeom prst="ellipse">
              <a:avLst/>
            </a:prstGeom>
            <a:solidFill>
              <a:schemeClr val="tx2">
                <a:lumMod val="50000"/>
                <a:alpha val="20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Lato" panose="020F0502020204030203" pitchFamily="34" charset="0"/>
                <a:ea typeface="Lato" panose="020F0502020204030203" pitchFamily="34" charset="0"/>
                <a:cs typeface="Lato" panose="020F0502020204030203" pitchFamily="34" charset="0"/>
              </a:endParaRPr>
            </a:p>
          </p:txBody>
        </p:sp>
        <p:sp>
          <p:nvSpPr>
            <p:cNvPr id="2059" name="TextBox 2058">
              <a:extLst>
                <a:ext uri="{FF2B5EF4-FFF2-40B4-BE49-F238E27FC236}">
                  <a16:creationId xmlns:a16="http://schemas.microsoft.com/office/drawing/2014/main" id="{C47FFB63-CFF5-2978-380A-2985A73657DB}"/>
                </a:ext>
              </a:extLst>
            </p:cNvPr>
            <p:cNvSpPr txBox="1"/>
            <p:nvPr/>
          </p:nvSpPr>
          <p:spPr>
            <a:xfrm>
              <a:off x="7594019" y="4058070"/>
              <a:ext cx="1379263" cy="1046440"/>
            </a:xfrm>
            <a:prstGeom prst="rect">
              <a:avLst/>
            </a:prstGeom>
            <a:solidFill>
              <a:schemeClr val="tx2">
                <a:lumMod val="50000"/>
              </a:schemeClr>
            </a:solidFill>
            <a:ln>
              <a:solidFill>
                <a:schemeClr val="tx2">
                  <a:lumMod val="50000"/>
                </a:schemeClr>
              </a:solidFill>
            </a:ln>
          </p:spPr>
          <p:txBody>
            <a:bodyPr wrap="square" rtlCol="0">
              <a:spAutoFit/>
            </a:bodyPr>
            <a:lstStyle/>
            <a:p>
              <a:pPr defTabSz="685800">
                <a:buClrTx/>
              </a:pPr>
              <a:r>
                <a:rPr lang="en-US" sz="1350" i="1" kern="1200" dirty="0">
                  <a:solidFill>
                    <a:prstClr val="white"/>
                  </a:solidFill>
                  <a:latin typeface="Lato" panose="020F0502020204030203" pitchFamily="34" charset="0"/>
                  <a:ea typeface="Lato" panose="020F0502020204030203" pitchFamily="34" charset="0"/>
                  <a:cs typeface="Lato" panose="020F0502020204030203" pitchFamily="34" charset="0"/>
                </a:rPr>
                <a:t>Cluster 4</a:t>
              </a:r>
            </a:p>
            <a:p>
              <a:pPr defTabSz="685800">
                <a:buClrTx/>
              </a:pPr>
              <a:r>
                <a:rPr lang="en-US" sz="1050" b="1" kern="1200" dirty="0">
                  <a:solidFill>
                    <a:prstClr val="white"/>
                  </a:solidFill>
                  <a:latin typeface="Lato" panose="020F0502020204030203" pitchFamily="34" charset="0"/>
                  <a:ea typeface="Lato" panose="020F0502020204030203" pitchFamily="34" charset="0"/>
                  <a:cs typeface="Lato" panose="020F0502020204030203" pitchFamily="34" charset="0"/>
                </a:rPr>
                <a:t>Deeper</a:t>
              </a:r>
              <a:r>
                <a:rPr lang="en-US" sz="1050" kern="1200" dirty="0">
                  <a:solidFill>
                    <a:prstClr val="white"/>
                  </a:solidFill>
                  <a:latin typeface="Lato" panose="020F0502020204030203" pitchFamily="34" charset="0"/>
                  <a:ea typeface="Lato" panose="020F0502020204030203" pitchFamily="34" charset="0"/>
                  <a:cs typeface="Lato" panose="020F0502020204030203" pitchFamily="34" charset="0"/>
                </a:rPr>
                <a:t> trough </a:t>
              </a:r>
              <a:r>
                <a:rPr lang="en-US" sz="1050" b="1" kern="1200" dirty="0">
                  <a:solidFill>
                    <a:prstClr val="white"/>
                  </a:solidFill>
                  <a:latin typeface="Lato" panose="020F0502020204030203" pitchFamily="34" charset="0"/>
                  <a:ea typeface="Lato" panose="020F0502020204030203" pitchFamily="34" charset="0"/>
                  <a:cs typeface="Lato" panose="020F0502020204030203" pitchFamily="34" charset="0"/>
                </a:rPr>
                <a:t>shifted</a:t>
              </a:r>
              <a:r>
                <a:rPr lang="en-US" sz="1050" kern="1200" dirty="0">
                  <a:solidFill>
                    <a:prstClr val="white"/>
                  </a:solidFill>
                  <a:latin typeface="Lato" panose="020F0502020204030203" pitchFamily="34" charset="0"/>
                  <a:ea typeface="Lato" panose="020F0502020204030203" pitchFamily="34" charset="0"/>
                  <a:cs typeface="Lato" panose="020F0502020204030203" pitchFamily="34" charset="0"/>
                </a:rPr>
                <a:t> </a:t>
              </a:r>
              <a:r>
                <a:rPr lang="en-US" sz="1050" b="1" kern="1200" dirty="0">
                  <a:solidFill>
                    <a:prstClr val="white"/>
                  </a:solidFill>
                  <a:latin typeface="Lato" panose="020F0502020204030203" pitchFamily="34" charset="0"/>
                  <a:ea typeface="Lato" panose="020F0502020204030203" pitchFamily="34" charset="0"/>
                  <a:cs typeface="Lato" panose="020F0502020204030203" pitchFamily="34" charset="0"/>
                </a:rPr>
                <a:t>SE</a:t>
              </a:r>
            </a:p>
          </p:txBody>
        </p:sp>
      </p:grpSp>
      <p:grpSp>
        <p:nvGrpSpPr>
          <p:cNvPr id="2062" name="Group 2061">
            <a:extLst>
              <a:ext uri="{FF2B5EF4-FFF2-40B4-BE49-F238E27FC236}">
                <a16:creationId xmlns:a16="http://schemas.microsoft.com/office/drawing/2014/main" id="{96E98DB3-CFDD-A640-E7B3-5B89A55C1811}"/>
              </a:ext>
            </a:extLst>
          </p:cNvPr>
          <p:cNvGrpSpPr/>
          <p:nvPr/>
        </p:nvGrpSpPr>
        <p:grpSpPr>
          <a:xfrm>
            <a:off x="2416001" y="1533517"/>
            <a:ext cx="2336337" cy="1015663"/>
            <a:chOff x="3321734" y="2044442"/>
            <a:chExt cx="3115116" cy="1354218"/>
          </a:xfrm>
          <a:solidFill>
            <a:srgbClr val="1C3678"/>
          </a:solidFill>
        </p:grpSpPr>
        <p:sp>
          <p:nvSpPr>
            <p:cNvPr id="2060" name="TextBox 2059">
              <a:extLst>
                <a:ext uri="{FF2B5EF4-FFF2-40B4-BE49-F238E27FC236}">
                  <a16:creationId xmlns:a16="http://schemas.microsoft.com/office/drawing/2014/main" id="{C5EB97D3-CF86-3E4D-13B3-7DF283B2078F}"/>
                </a:ext>
              </a:extLst>
            </p:cNvPr>
            <p:cNvSpPr txBox="1"/>
            <p:nvPr/>
          </p:nvSpPr>
          <p:spPr>
            <a:xfrm>
              <a:off x="3321734" y="2044442"/>
              <a:ext cx="2514473" cy="1354218"/>
            </a:xfrm>
            <a:prstGeom prst="rect">
              <a:avLst/>
            </a:prstGeom>
            <a:grpFill/>
          </p:spPr>
          <p:txBody>
            <a:bodyPr wrap="square" rtlCol="0">
              <a:spAutoFit/>
            </a:bodyPr>
            <a:lstStyle/>
            <a:p>
              <a:pPr defTabSz="685800">
                <a:buClrTx/>
              </a:pPr>
              <a:r>
                <a:rPr lang="en-US" sz="1200" kern="1200" dirty="0">
                  <a:solidFill>
                    <a:prstClr val="white"/>
                  </a:solidFill>
                  <a:latin typeface="Lato" panose="020F0502020204030203" pitchFamily="34" charset="0"/>
                  <a:ea typeface="Lato" panose="020F0502020204030203" pitchFamily="34" charset="0"/>
                  <a:cs typeface="Lato" panose="020F0502020204030203" pitchFamily="34" charset="0"/>
                </a:rPr>
                <a:t>Principal component (PC) phase space shows us the forecast scenario for each ensemble member (and system)</a:t>
              </a:r>
            </a:p>
          </p:txBody>
        </p:sp>
        <p:sp>
          <p:nvSpPr>
            <p:cNvPr id="2061" name="Arrow: Right 2060">
              <a:extLst>
                <a:ext uri="{FF2B5EF4-FFF2-40B4-BE49-F238E27FC236}">
                  <a16:creationId xmlns:a16="http://schemas.microsoft.com/office/drawing/2014/main" id="{A631E0CA-DDF6-4165-2AC4-696133B3AF01}"/>
                </a:ext>
              </a:extLst>
            </p:cNvPr>
            <p:cNvSpPr/>
            <p:nvPr/>
          </p:nvSpPr>
          <p:spPr>
            <a:xfrm>
              <a:off x="5836207" y="2201254"/>
              <a:ext cx="600643" cy="37863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200" kern="1200">
                <a:solidFill>
                  <a:prstClr val="white"/>
                </a:solidFill>
                <a:latin typeface="Lato" panose="020F0502020204030203" pitchFamily="34" charset="0"/>
                <a:ea typeface="Lato" panose="020F0502020204030203" pitchFamily="34" charset="0"/>
                <a:cs typeface="Lato" panose="020F0502020204030203" pitchFamily="34" charset="0"/>
              </a:endParaRPr>
            </a:p>
          </p:txBody>
        </p:sp>
      </p:grpSp>
      <p:sp>
        <p:nvSpPr>
          <p:cNvPr id="2063" name="TextBox 2062">
            <a:extLst>
              <a:ext uri="{FF2B5EF4-FFF2-40B4-BE49-F238E27FC236}">
                <a16:creationId xmlns:a16="http://schemas.microsoft.com/office/drawing/2014/main" id="{9FF9BEB2-4072-2341-024B-484F9319B5B6}"/>
              </a:ext>
            </a:extLst>
          </p:cNvPr>
          <p:cNvSpPr txBox="1"/>
          <p:nvPr/>
        </p:nvSpPr>
        <p:spPr>
          <a:xfrm>
            <a:off x="2406852" y="2678464"/>
            <a:ext cx="1885855" cy="1015663"/>
          </a:xfrm>
          <a:prstGeom prst="rect">
            <a:avLst/>
          </a:prstGeom>
          <a:solidFill>
            <a:srgbClr val="1C3678"/>
          </a:solidFill>
        </p:spPr>
        <p:txBody>
          <a:bodyPr wrap="square" rtlCol="0">
            <a:spAutoFit/>
          </a:bodyPr>
          <a:lstStyle/>
          <a:p>
            <a:pPr defTabSz="685800">
              <a:buClrTx/>
            </a:pPr>
            <a:r>
              <a:rPr lang="en-US" sz="1200" kern="1200" dirty="0">
                <a:solidFill>
                  <a:prstClr val="white"/>
                </a:solidFill>
                <a:latin typeface="Lato" panose="020F0502020204030203" pitchFamily="34" charset="0"/>
                <a:ea typeface="Lato" panose="020F0502020204030203" pitchFamily="34" charset="0"/>
                <a:cs typeface="Lato" panose="020F0502020204030203" pitchFamily="34" charset="0"/>
              </a:rPr>
              <a:t>Members with positive PC1 will look more like EOF1 whereas members with negative PC1 will look opposite EOF1</a:t>
            </a:r>
          </a:p>
        </p:txBody>
      </p:sp>
      <p:sp>
        <p:nvSpPr>
          <p:cNvPr id="2064" name="TextBox 2063">
            <a:extLst>
              <a:ext uri="{FF2B5EF4-FFF2-40B4-BE49-F238E27FC236}">
                <a16:creationId xmlns:a16="http://schemas.microsoft.com/office/drawing/2014/main" id="{C2EEE0FC-46B5-450C-F931-147563D986AE}"/>
              </a:ext>
            </a:extLst>
          </p:cNvPr>
          <p:cNvSpPr txBox="1"/>
          <p:nvPr/>
        </p:nvSpPr>
        <p:spPr>
          <a:xfrm>
            <a:off x="2406852" y="3834153"/>
            <a:ext cx="1885855" cy="877163"/>
          </a:xfrm>
          <a:prstGeom prst="rect">
            <a:avLst/>
          </a:prstGeom>
          <a:solidFill>
            <a:srgbClr val="1C3678"/>
          </a:solidFill>
        </p:spPr>
        <p:txBody>
          <a:bodyPr wrap="square" rtlCol="0">
            <a:spAutoFit/>
          </a:bodyPr>
          <a:lstStyle/>
          <a:p>
            <a:pPr defTabSz="685800">
              <a:buClrTx/>
            </a:pPr>
            <a:r>
              <a:rPr lang="en-US" sz="1200" kern="1200" dirty="0">
                <a:solidFill>
                  <a:prstClr val="white"/>
                </a:solidFill>
                <a:latin typeface="Lato" panose="020F0502020204030203" pitchFamily="34" charset="0"/>
                <a:ea typeface="Lato" panose="020F0502020204030203" pitchFamily="34" charset="0"/>
                <a:cs typeface="Lato" panose="020F0502020204030203" pitchFamily="34" charset="0"/>
              </a:rPr>
              <a:t>K-means clustering groups members with similar scenarios</a:t>
            </a:r>
          </a:p>
          <a:p>
            <a:pPr defTabSz="685800">
              <a:buClrTx/>
            </a:pPr>
            <a:endParaRPr lang="en-US" sz="70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defTabSz="685800">
              <a:buClrTx/>
            </a:pPr>
            <a:r>
              <a:rPr lang="en-US" sz="800" kern="1200" dirty="0">
                <a:solidFill>
                  <a:prstClr val="white"/>
                </a:solidFill>
                <a:latin typeface="Lato" panose="020F0502020204030203" pitchFamily="34" charset="0"/>
                <a:ea typeface="Lato" panose="020F0502020204030203" pitchFamily="34" charset="0"/>
                <a:cs typeface="Lato" panose="020F0502020204030203" pitchFamily="34" charset="0"/>
              </a:rPr>
              <a:t>(WPC </a:t>
            </a:r>
            <a:r>
              <a:rPr lang="en-US" sz="800" kern="1200" dirty="0" err="1">
                <a:solidFill>
                  <a:prstClr val="white"/>
                </a:solidFill>
                <a:latin typeface="Lato" panose="020F0502020204030203" pitchFamily="34" charset="0"/>
                <a:ea typeface="Lato" panose="020F0502020204030203" pitchFamily="34" charset="0"/>
                <a:cs typeface="Lato" panose="020F0502020204030203" pitchFamily="34" charset="0"/>
              </a:rPr>
              <a:t>pg</a:t>
            </a:r>
            <a:r>
              <a:rPr lang="en-US" sz="800" kern="1200" dirty="0">
                <a:solidFill>
                  <a:prstClr val="white"/>
                </a:solidFill>
                <a:latin typeface="Lato" panose="020F0502020204030203" pitchFamily="34" charset="0"/>
                <a:ea typeface="Lato" panose="020F0502020204030203" pitchFamily="34" charset="0"/>
                <a:cs typeface="Lato" panose="020F0502020204030203" pitchFamily="34" charset="0"/>
              </a:rPr>
              <a:t> keeps # clusters fixed at 4)</a:t>
            </a:r>
          </a:p>
        </p:txBody>
      </p:sp>
    </p:spTree>
    <p:extLst>
      <p:ext uri="{BB962C8B-B14F-4D97-AF65-F5344CB8AC3E}">
        <p14:creationId xmlns:p14="http://schemas.microsoft.com/office/powerpoint/2010/main" val="171030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0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3" grpId="0" animBg="1"/>
      <p:bldP spid="206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727650" y="476654"/>
            <a:ext cx="7688700" cy="773293"/>
          </a:xfrm>
          <a:prstGeom prst="rect">
            <a:avLst/>
          </a:prstGeom>
        </p:spPr>
        <p:txBody>
          <a:bodyPr spcFirstLastPara="1" wrap="square" lIns="91425" tIns="91425" rIns="91425" bIns="91425" anchor="t" anchorCtr="0">
            <a:noAutofit/>
          </a:bodyPr>
          <a:lstStyle/>
          <a:p>
            <a:pPr lvl="0"/>
            <a:r>
              <a:rPr lang="en-US" sz="1800" dirty="0"/>
              <a:t>Don’t even need to look at EOFs or PCs to use!</a:t>
            </a:r>
            <a:br>
              <a:rPr lang="en-US" sz="1800" dirty="0"/>
            </a:br>
            <a:r>
              <a:rPr lang="en-US" sz="1600" dirty="0"/>
              <a:t>Can skip straight to the cluster forecasts (of 500-hPa heights in this case)</a:t>
            </a:r>
            <a:endParaRPr lang="en-US" sz="1400" dirty="0"/>
          </a:p>
        </p:txBody>
      </p:sp>
      <p:grpSp>
        <p:nvGrpSpPr>
          <p:cNvPr id="18" name="Group 17">
            <a:extLst>
              <a:ext uri="{FF2B5EF4-FFF2-40B4-BE49-F238E27FC236}">
                <a16:creationId xmlns:a16="http://schemas.microsoft.com/office/drawing/2014/main" id="{07FF4129-5379-1A05-7D94-E65C4C314E7E}"/>
              </a:ext>
            </a:extLst>
          </p:cNvPr>
          <p:cNvGrpSpPr/>
          <p:nvPr/>
        </p:nvGrpSpPr>
        <p:grpSpPr>
          <a:xfrm>
            <a:off x="795383" y="1249947"/>
            <a:ext cx="5944083" cy="3888905"/>
            <a:chOff x="2408236" y="1702070"/>
            <a:chExt cx="7375525" cy="4825423"/>
          </a:xfrm>
        </p:grpSpPr>
        <p:pic>
          <p:nvPicPr>
            <p:cNvPr id="19" name="Picture 2">
              <a:extLst>
                <a:ext uri="{FF2B5EF4-FFF2-40B4-BE49-F238E27FC236}">
                  <a16:creationId xmlns:a16="http://schemas.microsoft.com/office/drawing/2014/main" id="{27FE9599-14C7-E29F-C675-6E34432CC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236" y="1702070"/>
              <a:ext cx="7375525" cy="48254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1B7C80F-92F1-7EF7-7F3A-EAA1252917B5}"/>
                </a:ext>
              </a:extLst>
            </p:cNvPr>
            <p:cNvSpPr txBox="1"/>
            <p:nvPr/>
          </p:nvSpPr>
          <p:spPr>
            <a:xfrm>
              <a:off x="5176989" y="3643403"/>
              <a:ext cx="2062908" cy="390099"/>
            </a:xfrm>
            <a:prstGeom prst="rect">
              <a:avLst/>
            </a:prstGeom>
            <a:solidFill>
              <a:srgbClr val="378583"/>
            </a:solidFill>
            <a:ln>
              <a:solidFill>
                <a:sysClr val="window" lastClr="FFFFFF">
                  <a:lumMod val="50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Deeper Trough</a:t>
              </a:r>
            </a:p>
          </p:txBody>
        </p:sp>
        <p:sp>
          <p:nvSpPr>
            <p:cNvPr id="21" name="TextBox 20">
              <a:extLst>
                <a:ext uri="{FF2B5EF4-FFF2-40B4-BE49-F238E27FC236}">
                  <a16:creationId xmlns:a16="http://schemas.microsoft.com/office/drawing/2014/main" id="{C8D11025-93F6-BEDB-659D-0BD76BB3FF23}"/>
                </a:ext>
              </a:extLst>
            </p:cNvPr>
            <p:cNvSpPr txBox="1"/>
            <p:nvPr/>
          </p:nvSpPr>
          <p:spPr>
            <a:xfrm>
              <a:off x="7631580" y="3643403"/>
              <a:ext cx="2062908" cy="368427"/>
            </a:xfrm>
            <a:prstGeom prst="rect">
              <a:avLst/>
            </a:prstGeom>
            <a:solidFill>
              <a:srgbClr val="378583">
                <a:lumMod val="75000"/>
              </a:srgbClr>
            </a:solidFill>
            <a:ln>
              <a:solidFill>
                <a:sysClr val="window" lastClr="FFFFFF">
                  <a:lumMod val="50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Trough shifted NW</a:t>
              </a:r>
            </a:p>
          </p:txBody>
        </p:sp>
        <p:sp>
          <p:nvSpPr>
            <p:cNvPr id="22" name="TextBox 21">
              <a:extLst>
                <a:ext uri="{FF2B5EF4-FFF2-40B4-BE49-F238E27FC236}">
                  <a16:creationId xmlns:a16="http://schemas.microsoft.com/office/drawing/2014/main" id="{F6686EF6-C295-66A7-713A-543B399BECE6}"/>
                </a:ext>
              </a:extLst>
            </p:cNvPr>
            <p:cNvSpPr txBox="1"/>
            <p:nvPr/>
          </p:nvSpPr>
          <p:spPr>
            <a:xfrm>
              <a:off x="2717020" y="3429000"/>
              <a:ext cx="2058761" cy="606820"/>
            </a:xfrm>
            <a:prstGeom prst="rect">
              <a:avLst/>
            </a:prstGeom>
            <a:solidFill>
              <a:srgbClr val="378583">
                <a:lumMod val="60000"/>
                <a:lumOff val="40000"/>
              </a:srgbClr>
            </a:solidFill>
            <a:ln>
              <a:solidFill>
                <a:sysClr val="window" lastClr="FFFFFF">
                  <a:lumMod val="50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Shallower Trough shifted SE</a:t>
              </a:r>
            </a:p>
          </p:txBody>
        </p:sp>
        <p:sp>
          <p:nvSpPr>
            <p:cNvPr id="23" name="TextBox 22">
              <a:extLst>
                <a:ext uri="{FF2B5EF4-FFF2-40B4-BE49-F238E27FC236}">
                  <a16:creationId xmlns:a16="http://schemas.microsoft.com/office/drawing/2014/main" id="{670569AC-4569-420A-7AE8-0C864A9E1F07}"/>
                </a:ext>
              </a:extLst>
            </p:cNvPr>
            <p:cNvSpPr txBox="1"/>
            <p:nvPr/>
          </p:nvSpPr>
          <p:spPr>
            <a:xfrm>
              <a:off x="2717020" y="5240183"/>
              <a:ext cx="2058761" cy="650165"/>
            </a:xfrm>
            <a:prstGeom prst="rect">
              <a:avLst/>
            </a:prstGeom>
            <a:solidFill>
              <a:srgbClr val="378583">
                <a:lumMod val="50000"/>
              </a:srgbClr>
            </a:solidFill>
            <a:ln>
              <a:solidFill>
                <a:sysClr val="window" lastClr="FFFFFF">
                  <a:lumMod val="50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Deeper Trough shifted slightly SE</a:t>
              </a:r>
            </a:p>
          </p:txBody>
        </p:sp>
        <p:sp>
          <p:nvSpPr>
            <p:cNvPr id="24" name="TextBox 23">
              <a:extLst>
                <a:ext uri="{FF2B5EF4-FFF2-40B4-BE49-F238E27FC236}">
                  <a16:creationId xmlns:a16="http://schemas.microsoft.com/office/drawing/2014/main" id="{715E862C-9440-855D-255D-2083D4585E9D}"/>
                </a:ext>
              </a:extLst>
            </p:cNvPr>
            <p:cNvSpPr txBox="1"/>
            <p:nvPr/>
          </p:nvSpPr>
          <p:spPr>
            <a:xfrm>
              <a:off x="5176989" y="5521600"/>
              <a:ext cx="2053382" cy="368427"/>
            </a:xfrm>
            <a:prstGeom prst="rect">
              <a:avLst/>
            </a:prstGeom>
            <a:solidFill>
              <a:sysClr val="windowText" lastClr="000000"/>
            </a:solidFill>
            <a:ln>
              <a:solidFill>
                <a:sysClr val="window" lastClr="FFFFFF">
                  <a:lumMod val="50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Multi-model Mean</a:t>
              </a:r>
            </a:p>
          </p:txBody>
        </p:sp>
      </p:grpSp>
      <p:sp>
        <p:nvSpPr>
          <p:cNvPr id="25" name="TextBox 24">
            <a:extLst>
              <a:ext uri="{FF2B5EF4-FFF2-40B4-BE49-F238E27FC236}">
                <a16:creationId xmlns:a16="http://schemas.microsoft.com/office/drawing/2014/main" id="{3A15DA22-F432-FA0F-82F2-45287E0E7B0F}"/>
              </a:ext>
            </a:extLst>
          </p:cNvPr>
          <p:cNvSpPr txBox="1"/>
          <p:nvPr/>
        </p:nvSpPr>
        <p:spPr>
          <a:xfrm>
            <a:off x="4788641" y="3399426"/>
            <a:ext cx="2112496" cy="1077218"/>
          </a:xfrm>
          <a:prstGeom prst="rect">
            <a:avLst/>
          </a:prstGeom>
          <a:noFill/>
          <a:ln>
            <a:noFill/>
          </a:ln>
        </p:spPr>
        <p:txBody>
          <a:bodyPr wrap="square" rtlCol="0">
            <a:spAutoFit/>
          </a:bodyPr>
          <a:lstStyle/>
          <a:p>
            <a:pPr algn="ctr"/>
            <a:r>
              <a:rPr lang="en-US" sz="1600" b="1" dirty="0">
                <a:latin typeface="Lato" panose="020F0502020204030203" pitchFamily="34" charset="0"/>
                <a:ea typeface="Lato" panose="020F0502020204030203" pitchFamily="34" charset="0"/>
                <a:cs typeface="Lato" panose="020F0502020204030203" pitchFamily="34" charset="0"/>
              </a:rPr>
              <a:t>Color-filled contours show differences from multi-model ensemble mean</a:t>
            </a:r>
          </a:p>
        </p:txBody>
      </p:sp>
    </p:spTree>
    <p:extLst>
      <p:ext uri="{BB962C8B-B14F-4D97-AF65-F5344CB8AC3E}">
        <p14:creationId xmlns:p14="http://schemas.microsoft.com/office/powerpoint/2010/main" val="2541231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628650" y="247881"/>
            <a:ext cx="7886700" cy="994172"/>
          </a:xfrm>
        </p:spPr>
        <p:txBody>
          <a:bodyPr>
            <a:noAutofit/>
          </a:bodyPr>
          <a:lstStyle/>
          <a:p>
            <a:r>
              <a:rPr lang="en-US" sz="2700" b="1" dirty="0">
                <a:solidFill>
                  <a:srgbClr val="1C3678"/>
                </a:solidFill>
                <a:latin typeface="Lato" panose="020F0502020204030203" pitchFamily="34" charset="0"/>
                <a:ea typeface="Lato" panose="020F0502020204030203" pitchFamily="34" charset="0"/>
                <a:cs typeface="Lato" panose="020F0502020204030203" pitchFamily="34" charset="0"/>
              </a:rPr>
              <a:t>Don’t even need to look at EOFs or PCs to use!</a:t>
            </a:r>
            <a:br>
              <a:rPr lang="en-US" sz="2700" b="1" dirty="0">
                <a:solidFill>
                  <a:srgbClr val="1C3678"/>
                </a:solidFill>
                <a:latin typeface="Lato" panose="020F0502020204030203" pitchFamily="34" charset="0"/>
                <a:ea typeface="Lato" panose="020F0502020204030203" pitchFamily="34" charset="0"/>
                <a:cs typeface="Lato" panose="020F0502020204030203" pitchFamily="34" charset="0"/>
              </a:rPr>
            </a:br>
            <a:r>
              <a:rPr lang="en-US" sz="2100" dirty="0">
                <a:solidFill>
                  <a:srgbClr val="1C3678"/>
                </a:solidFill>
                <a:latin typeface="Lato" panose="020F0502020204030203" pitchFamily="34" charset="0"/>
                <a:ea typeface="Lato" panose="020F0502020204030203" pitchFamily="34" charset="0"/>
                <a:cs typeface="Lato" panose="020F0502020204030203" pitchFamily="34" charset="0"/>
              </a:rPr>
              <a:t>Can skip straight to the cluster forecasts </a:t>
            </a:r>
            <a:r>
              <a:rPr lang="en-US" sz="1350" dirty="0">
                <a:solidFill>
                  <a:srgbClr val="1C3678"/>
                </a:solidFill>
                <a:latin typeface="Lato" panose="020F0502020204030203" pitchFamily="34" charset="0"/>
                <a:ea typeface="Lato" panose="020F0502020204030203" pitchFamily="34" charset="0"/>
                <a:cs typeface="Lato" panose="020F0502020204030203" pitchFamily="34" charset="0"/>
              </a:rPr>
              <a:t>(of 500-hPa heights in this case)</a:t>
            </a:r>
            <a:endParaRPr lang="en-US" sz="2700" dirty="0">
              <a:solidFill>
                <a:srgbClr val="1C3678"/>
              </a:solidFill>
              <a:latin typeface="Lato" panose="020F0502020204030203" pitchFamily="34" charset="0"/>
              <a:ea typeface="Lato" panose="020F0502020204030203" pitchFamily="34" charset="0"/>
              <a:cs typeface="Lato" panose="020F0502020204030203" pitchFamily="34" charset="0"/>
            </a:endParaRPr>
          </a:p>
        </p:txBody>
      </p:sp>
      <p:pic>
        <p:nvPicPr>
          <p:cNvPr id="3078" name="Picture 6">
            <a:extLst>
              <a:ext uri="{FF2B5EF4-FFF2-40B4-BE49-F238E27FC236}">
                <a16:creationId xmlns:a16="http://schemas.microsoft.com/office/drawing/2014/main" id="{47CB3249-F022-1D17-FD02-95E992475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175" y="1277186"/>
            <a:ext cx="5531643" cy="361906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6452328-E97B-A178-2295-A0271D32E787}"/>
              </a:ext>
            </a:extLst>
          </p:cNvPr>
          <p:cNvGrpSpPr/>
          <p:nvPr/>
        </p:nvGrpSpPr>
        <p:grpSpPr>
          <a:xfrm>
            <a:off x="2034653" y="2571751"/>
            <a:ext cx="5236210" cy="1866217"/>
            <a:chOff x="2712873" y="3429000"/>
            <a:chExt cx="6981613" cy="2488290"/>
          </a:xfrm>
        </p:grpSpPr>
        <p:sp>
          <p:nvSpPr>
            <p:cNvPr id="7" name="TextBox 6">
              <a:extLst>
                <a:ext uri="{FF2B5EF4-FFF2-40B4-BE49-F238E27FC236}">
                  <a16:creationId xmlns:a16="http://schemas.microsoft.com/office/drawing/2014/main" id="{311B7D81-A9E3-84EA-F86D-C343D7E51576}"/>
                </a:ext>
              </a:extLst>
            </p:cNvPr>
            <p:cNvSpPr txBox="1"/>
            <p:nvPr/>
          </p:nvSpPr>
          <p:spPr>
            <a:xfrm>
              <a:off x="5176989" y="3643403"/>
              <a:ext cx="2062907" cy="400109"/>
            </a:xfrm>
            <a:prstGeom prst="rect">
              <a:avLst/>
            </a:prstGeom>
            <a:solidFill>
              <a:schemeClr val="tx2"/>
            </a:solidFill>
            <a:ln>
              <a:solidFill>
                <a:schemeClr val="bg1">
                  <a:lumMod val="50000"/>
                </a:schemeClr>
              </a:solidFill>
            </a:ln>
          </p:spPr>
          <p:txBody>
            <a:bodyPr wrap="square" rtlCol="0">
              <a:spAutoFit/>
            </a:bodyPr>
            <a:lstStyle/>
            <a:p>
              <a:pPr algn="ctr" defTabSz="685800">
                <a:buClrTx/>
              </a:pPr>
              <a:r>
                <a:rPr lang="en-US" sz="1350" b="1" kern="1200" dirty="0">
                  <a:solidFill>
                    <a:prstClr val="white"/>
                  </a:solidFill>
                  <a:latin typeface="Lato" panose="020F0502020204030203" pitchFamily="34" charset="0"/>
                  <a:ea typeface="Lato" panose="020F0502020204030203" pitchFamily="34" charset="0"/>
                  <a:cs typeface="Lato" panose="020F0502020204030203" pitchFamily="34" charset="0"/>
                </a:rPr>
                <a:t>Deeper Trough</a:t>
              </a:r>
            </a:p>
          </p:txBody>
        </p:sp>
        <p:sp>
          <p:nvSpPr>
            <p:cNvPr id="8" name="TextBox 7">
              <a:extLst>
                <a:ext uri="{FF2B5EF4-FFF2-40B4-BE49-F238E27FC236}">
                  <a16:creationId xmlns:a16="http://schemas.microsoft.com/office/drawing/2014/main" id="{8238BA27-C365-811D-8959-7D96C87C76C4}"/>
                </a:ext>
              </a:extLst>
            </p:cNvPr>
            <p:cNvSpPr txBox="1"/>
            <p:nvPr/>
          </p:nvSpPr>
          <p:spPr>
            <a:xfrm>
              <a:off x="7631579" y="3643403"/>
              <a:ext cx="2062907" cy="369332"/>
            </a:xfrm>
            <a:prstGeom prst="rect">
              <a:avLst/>
            </a:prstGeom>
            <a:solidFill>
              <a:schemeClr val="tx2">
                <a:lumMod val="75000"/>
              </a:schemeClr>
            </a:solidFill>
            <a:ln>
              <a:solidFill>
                <a:schemeClr val="bg1">
                  <a:lumMod val="50000"/>
                </a:schemeClr>
              </a:solidFill>
            </a:ln>
          </p:spPr>
          <p:txBody>
            <a:bodyPr wrap="square" rtlCol="0">
              <a:spAutoFit/>
            </a:bodyPr>
            <a:lstStyle/>
            <a:p>
              <a:pPr algn="ctr" defTabSz="685800">
                <a:buClrTx/>
              </a:pPr>
              <a:r>
                <a:rPr lang="en-US" sz="1200" b="1" kern="1200" dirty="0">
                  <a:solidFill>
                    <a:prstClr val="white"/>
                  </a:solidFill>
                  <a:latin typeface="Lato" panose="020F0502020204030203" pitchFamily="34" charset="0"/>
                  <a:ea typeface="Lato" panose="020F0502020204030203" pitchFamily="34" charset="0"/>
                  <a:cs typeface="Lato" panose="020F0502020204030203" pitchFamily="34" charset="0"/>
                </a:rPr>
                <a:t>Trough shifted NW</a:t>
              </a:r>
            </a:p>
          </p:txBody>
        </p:sp>
        <p:sp>
          <p:nvSpPr>
            <p:cNvPr id="9" name="TextBox 8">
              <a:extLst>
                <a:ext uri="{FF2B5EF4-FFF2-40B4-BE49-F238E27FC236}">
                  <a16:creationId xmlns:a16="http://schemas.microsoft.com/office/drawing/2014/main" id="{AFE86CC7-F0AD-69F8-750F-0CBF5A39E34F}"/>
                </a:ext>
              </a:extLst>
            </p:cNvPr>
            <p:cNvSpPr txBox="1"/>
            <p:nvPr/>
          </p:nvSpPr>
          <p:spPr>
            <a:xfrm>
              <a:off x="2712873" y="3429000"/>
              <a:ext cx="2062907" cy="615553"/>
            </a:xfrm>
            <a:prstGeom prst="rect">
              <a:avLst/>
            </a:prstGeom>
            <a:solidFill>
              <a:schemeClr val="tx2">
                <a:lumMod val="60000"/>
                <a:lumOff val="40000"/>
              </a:schemeClr>
            </a:solidFill>
            <a:ln>
              <a:solidFill>
                <a:schemeClr val="bg1">
                  <a:lumMod val="50000"/>
                </a:schemeClr>
              </a:solidFill>
            </a:ln>
          </p:spPr>
          <p:txBody>
            <a:bodyPr wrap="square" rtlCol="0">
              <a:spAutoFit/>
            </a:bodyPr>
            <a:lstStyle/>
            <a:p>
              <a:pPr algn="ctr" defTabSz="685800">
                <a:buClrTx/>
              </a:pPr>
              <a:r>
                <a:rPr lang="en-US" sz="1200" b="1" kern="1200" dirty="0">
                  <a:solidFill>
                    <a:prstClr val="white"/>
                  </a:solidFill>
                  <a:latin typeface="Lato" panose="020F0502020204030203" pitchFamily="34" charset="0"/>
                  <a:ea typeface="Lato" panose="020F0502020204030203" pitchFamily="34" charset="0"/>
                  <a:cs typeface="Lato" panose="020F0502020204030203" pitchFamily="34" charset="0"/>
                </a:rPr>
                <a:t>Shallower Trough shifted SE</a:t>
              </a:r>
            </a:p>
          </p:txBody>
        </p:sp>
        <p:sp>
          <p:nvSpPr>
            <p:cNvPr id="12" name="TextBox 11">
              <a:extLst>
                <a:ext uri="{FF2B5EF4-FFF2-40B4-BE49-F238E27FC236}">
                  <a16:creationId xmlns:a16="http://schemas.microsoft.com/office/drawing/2014/main" id="{53E8B498-31AD-B2D9-63C6-79A9373BE693}"/>
                </a:ext>
              </a:extLst>
            </p:cNvPr>
            <p:cNvSpPr txBox="1"/>
            <p:nvPr/>
          </p:nvSpPr>
          <p:spPr>
            <a:xfrm>
              <a:off x="2712873" y="5240182"/>
              <a:ext cx="2062907" cy="677108"/>
            </a:xfrm>
            <a:prstGeom prst="rect">
              <a:avLst/>
            </a:prstGeom>
            <a:solidFill>
              <a:schemeClr val="tx2">
                <a:lumMod val="50000"/>
              </a:schemeClr>
            </a:solidFill>
            <a:ln>
              <a:solidFill>
                <a:schemeClr val="bg1">
                  <a:lumMod val="50000"/>
                </a:schemeClr>
              </a:solidFill>
            </a:ln>
          </p:spPr>
          <p:txBody>
            <a:bodyPr wrap="square" rtlCol="0">
              <a:spAutoFit/>
            </a:bodyPr>
            <a:lstStyle/>
            <a:p>
              <a:pPr algn="ctr" defTabSz="685800">
                <a:buClrTx/>
              </a:pPr>
              <a:r>
                <a:rPr lang="en-US" sz="1350" b="1" kern="1200" dirty="0">
                  <a:solidFill>
                    <a:prstClr val="white"/>
                  </a:solidFill>
                  <a:latin typeface="Lato" panose="020F0502020204030203" pitchFamily="34" charset="0"/>
                  <a:ea typeface="Lato" panose="020F0502020204030203" pitchFamily="34" charset="0"/>
                  <a:cs typeface="Lato" panose="020F0502020204030203" pitchFamily="34" charset="0"/>
                </a:rPr>
                <a:t>Deeper Trough shifted slightly SE</a:t>
              </a:r>
            </a:p>
          </p:txBody>
        </p:sp>
        <p:sp>
          <p:nvSpPr>
            <p:cNvPr id="13" name="TextBox 12">
              <a:extLst>
                <a:ext uri="{FF2B5EF4-FFF2-40B4-BE49-F238E27FC236}">
                  <a16:creationId xmlns:a16="http://schemas.microsoft.com/office/drawing/2014/main" id="{D0BC96B9-2A90-7315-6A12-D47134A0F95A}"/>
                </a:ext>
              </a:extLst>
            </p:cNvPr>
            <p:cNvSpPr txBox="1"/>
            <p:nvPr/>
          </p:nvSpPr>
          <p:spPr>
            <a:xfrm>
              <a:off x="5176989" y="5521601"/>
              <a:ext cx="2053383" cy="369332"/>
            </a:xfrm>
            <a:prstGeom prst="rect">
              <a:avLst/>
            </a:prstGeom>
            <a:solidFill>
              <a:schemeClr val="tx1"/>
            </a:solidFill>
            <a:ln>
              <a:solidFill>
                <a:schemeClr val="bg1">
                  <a:lumMod val="50000"/>
                </a:schemeClr>
              </a:solidFill>
            </a:ln>
          </p:spPr>
          <p:txBody>
            <a:bodyPr wrap="square" rtlCol="0">
              <a:spAutoFit/>
            </a:bodyPr>
            <a:lstStyle/>
            <a:p>
              <a:pPr algn="ctr" defTabSz="685800">
                <a:buClrTx/>
              </a:pPr>
              <a:r>
                <a:rPr lang="en-US" sz="1200" b="1" kern="1200" dirty="0">
                  <a:solidFill>
                    <a:prstClr val="white"/>
                  </a:solidFill>
                  <a:latin typeface="Lato" panose="020F0502020204030203" pitchFamily="34" charset="0"/>
                  <a:ea typeface="Lato" panose="020F0502020204030203" pitchFamily="34" charset="0"/>
                  <a:cs typeface="Lato" panose="020F0502020204030203" pitchFamily="34" charset="0"/>
                </a:rPr>
                <a:t>Multi-model Mean</a:t>
              </a:r>
            </a:p>
          </p:txBody>
        </p:sp>
      </p:grpSp>
      <p:grpSp>
        <p:nvGrpSpPr>
          <p:cNvPr id="3" name="Group 2">
            <a:extLst>
              <a:ext uri="{FF2B5EF4-FFF2-40B4-BE49-F238E27FC236}">
                <a16:creationId xmlns:a16="http://schemas.microsoft.com/office/drawing/2014/main" id="{042850A7-8806-198E-4278-5E9511FAEF4E}"/>
              </a:ext>
            </a:extLst>
          </p:cNvPr>
          <p:cNvGrpSpPr/>
          <p:nvPr/>
        </p:nvGrpSpPr>
        <p:grpSpPr>
          <a:xfrm>
            <a:off x="769997" y="0"/>
            <a:ext cx="7010400" cy="5143500"/>
            <a:chOff x="1026663" y="0"/>
            <a:chExt cx="9347200" cy="6858000"/>
          </a:xfrm>
        </p:grpSpPr>
        <p:pic>
          <p:nvPicPr>
            <p:cNvPr id="1028" name="Picture 4">
              <a:extLst>
                <a:ext uri="{FF2B5EF4-FFF2-40B4-BE49-F238E27FC236}">
                  <a16:creationId xmlns:a16="http://schemas.microsoft.com/office/drawing/2014/main" id="{59557FC0-8C61-8BFD-0E62-E8FFC3181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663" y="0"/>
              <a:ext cx="934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515D942-B6CD-D21B-117C-31B49E3A826D}"/>
                </a:ext>
              </a:extLst>
            </p:cNvPr>
            <p:cNvSpPr txBox="1"/>
            <p:nvPr/>
          </p:nvSpPr>
          <p:spPr>
            <a:xfrm>
              <a:off x="2052535" y="1413063"/>
              <a:ext cx="3472776" cy="2031325"/>
            </a:xfrm>
            <a:prstGeom prst="rect">
              <a:avLst/>
            </a:prstGeom>
            <a:solidFill>
              <a:srgbClr val="1C3678"/>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685800">
                <a:buClrTx/>
              </a:pPr>
              <a:r>
                <a:rPr lang="en-US" sz="1500" b="1" kern="1200" dirty="0">
                  <a:solidFill>
                    <a:prstClr val="white"/>
                  </a:solidFill>
                  <a:latin typeface="Lato" panose="020F0502020204030203" pitchFamily="34" charset="0"/>
                  <a:ea typeface="Lato" panose="020F0502020204030203" pitchFamily="34" charset="0"/>
                  <a:cs typeface="Lato" panose="020F0502020204030203" pitchFamily="34" charset="0"/>
                </a:rPr>
                <a:t>Best cluster forecast verifies better than best ensemble or deterministic forecast!**</a:t>
              </a:r>
            </a:p>
            <a:p>
              <a:pPr algn="ctr" defTabSz="685800">
                <a:buClrTx/>
              </a:pPr>
              <a:r>
                <a:rPr lang="en-US" sz="1500" kern="1200" dirty="0">
                  <a:solidFill>
                    <a:prstClr val="white"/>
                  </a:solidFill>
                  <a:latin typeface="Lato" panose="020F0502020204030203" pitchFamily="34" charset="0"/>
                  <a:ea typeface="Lato" panose="020F0502020204030203" pitchFamily="34" charset="0"/>
                  <a:cs typeface="Lato" panose="020F0502020204030203" pitchFamily="34" charset="0"/>
                </a:rPr>
                <a:t>(</a:t>
              </a:r>
              <a:r>
                <a:rPr lang="en-US" sz="1500" kern="1200" dirty="0" err="1">
                  <a:solidFill>
                    <a:prstClr val="white"/>
                  </a:solidFill>
                  <a:latin typeface="Lato" panose="020F0502020204030203" pitchFamily="34" charset="0"/>
                  <a:ea typeface="Lato" panose="020F0502020204030203" pitchFamily="34" charset="0"/>
                  <a:cs typeface="Lato" panose="020F0502020204030203" pitchFamily="34" charset="0"/>
                </a:rPr>
                <a:t>Lamberson</a:t>
              </a:r>
              <a:r>
                <a:rPr lang="en-US" sz="1500" kern="1200" dirty="0">
                  <a:solidFill>
                    <a:prstClr val="white"/>
                  </a:solidFill>
                  <a:latin typeface="Lato" panose="020F0502020204030203" pitchFamily="34" charset="0"/>
                  <a:ea typeface="Lato" panose="020F0502020204030203" pitchFamily="34" charset="0"/>
                  <a:cs typeface="Lato" panose="020F0502020204030203" pitchFamily="34" charset="0"/>
                </a:rPr>
                <a:t> et al. 2023)</a:t>
              </a:r>
            </a:p>
            <a:p>
              <a:pPr algn="ctr" defTabSz="685800">
                <a:buClrTx/>
              </a:pPr>
              <a:endParaRPr lang="en-US" sz="1500" kern="1200" dirty="0">
                <a:solidFill>
                  <a:prstClr val="white"/>
                </a:solidFill>
                <a:latin typeface="Lato" panose="020F0502020204030203" pitchFamily="34" charset="0"/>
                <a:ea typeface="Lato" panose="020F0502020204030203" pitchFamily="34" charset="0"/>
                <a:cs typeface="Lato" panose="020F0502020204030203" pitchFamily="34" charset="0"/>
              </a:endParaRPr>
            </a:p>
            <a:p>
              <a:pPr algn="ctr" defTabSz="685800">
                <a:buClrTx/>
              </a:pPr>
              <a:r>
                <a:rPr lang="en-US" sz="900" kern="1200" dirty="0">
                  <a:solidFill>
                    <a:prstClr val="white"/>
                  </a:solidFill>
                  <a:latin typeface="Lato" panose="020F0502020204030203" pitchFamily="34" charset="0"/>
                  <a:ea typeface="Lato" panose="020F0502020204030203" pitchFamily="34" charset="0"/>
                  <a:cs typeface="Lato" panose="020F0502020204030203" pitchFamily="34" charset="0"/>
                </a:rPr>
                <a:t>**Doesn’t mean we should be trying to identify the best cluster ahead of time</a:t>
              </a:r>
            </a:p>
          </p:txBody>
        </p:sp>
      </p:grpSp>
    </p:spTree>
    <p:extLst>
      <p:ext uri="{BB962C8B-B14F-4D97-AF65-F5344CB8AC3E}">
        <p14:creationId xmlns:p14="http://schemas.microsoft.com/office/powerpoint/2010/main" val="354977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34D0F9A-8385-677D-E877-20D6771E4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547" y="1286305"/>
            <a:ext cx="5664618" cy="36093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628650" y="247881"/>
            <a:ext cx="7886700" cy="994172"/>
          </a:xfrm>
        </p:spPr>
        <p:txBody>
          <a:bodyPr>
            <a:noAutofit/>
          </a:bodyPr>
          <a:lstStyle/>
          <a:p>
            <a:r>
              <a:rPr lang="en-US" sz="2400" b="1" dirty="0">
                <a:solidFill>
                  <a:srgbClr val="1C3678"/>
                </a:solidFill>
                <a:latin typeface="Lato" panose="020F0502020204030203" pitchFamily="34" charset="0"/>
                <a:ea typeface="Lato" panose="020F0502020204030203" pitchFamily="34" charset="0"/>
                <a:cs typeface="Lato" panose="020F0502020204030203" pitchFamily="34" charset="0"/>
              </a:rPr>
              <a:t>Can use 500-hPa height clusters to predict other fields</a:t>
            </a:r>
            <a:br>
              <a:rPr lang="en-US" sz="2400" b="1" dirty="0">
                <a:solidFill>
                  <a:srgbClr val="1C3678"/>
                </a:solidFill>
                <a:latin typeface="Lato" panose="020F0502020204030203" pitchFamily="34" charset="0"/>
                <a:ea typeface="Lato" panose="020F0502020204030203" pitchFamily="34" charset="0"/>
                <a:cs typeface="Lato" panose="020F0502020204030203" pitchFamily="34" charset="0"/>
              </a:rPr>
            </a:br>
            <a:r>
              <a:rPr lang="en-US" sz="1800" dirty="0">
                <a:solidFill>
                  <a:srgbClr val="1C3678"/>
                </a:solidFill>
                <a:latin typeface="Lato" panose="020F0502020204030203" pitchFamily="34" charset="0"/>
                <a:ea typeface="Lato" panose="020F0502020204030203" pitchFamily="34" charset="0"/>
                <a:cs typeface="Lato" panose="020F0502020204030203" pitchFamily="34" charset="0"/>
              </a:rPr>
              <a:t>24-hr QPF</a:t>
            </a:r>
            <a:endParaRPr lang="en-US" sz="2400" dirty="0">
              <a:solidFill>
                <a:srgbClr val="1C3678"/>
              </a:solidFill>
              <a:latin typeface="Lato" panose="020F0502020204030203" pitchFamily="34" charset="0"/>
              <a:ea typeface="Lato" panose="020F0502020204030203" pitchFamily="34" charset="0"/>
              <a:cs typeface="Lato" panose="020F0502020204030203" pitchFamily="34" charset="0"/>
            </a:endParaRPr>
          </a:p>
        </p:txBody>
      </p:sp>
      <p:grpSp>
        <p:nvGrpSpPr>
          <p:cNvPr id="14" name="Group 13">
            <a:extLst>
              <a:ext uri="{FF2B5EF4-FFF2-40B4-BE49-F238E27FC236}">
                <a16:creationId xmlns:a16="http://schemas.microsoft.com/office/drawing/2014/main" id="{06452328-E97B-A178-2295-A0271D32E787}"/>
              </a:ext>
            </a:extLst>
          </p:cNvPr>
          <p:cNvGrpSpPr/>
          <p:nvPr/>
        </p:nvGrpSpPr>
        <p:grpSpPr>
          <a:xfrm>
            <a:off x="2044908" y="2732552"/>
            <a:ext cx="5225957" cy="1701976"/>
            <a:chOff x="2726544" y="3643403"/>
            <a:chExt cx="6967942" cy="2269301"/>
          </a:xfrm>
        </p:grpSpPr>
        <p:sp>
          <p:nvSpPr>
            <p:cNvPr id="7" name="TextBox 6">
              <a:extLst>
                <a:ext uri="{FF2B5EF4-FFF2-40B4-BE49-F238E27FC236}">
                  <a16:creationId xmlns:a16="http://schemas.microsoft.com/office/drawing/2014/main" id="{311B7D81-A9E3-84EA-F86D-C343D7E51576}"/>
                </a:ext>
              </a:extLst>
            </p:cNvPr>
            <p:cNvSpPr txBox="1"/>
            <p:nvPr/>
          </p:nvSpPr>
          <p:spPr>
            <a:xfrm>
              <a:off x="5176989" y="3643403"/>
              <a:ext cx="2062906" cy="338555"/>
            </a:xfrm>
            <a:prstGeom prst="rect">
              <a:avLst/>
            </a:prstGeom>
            <a:solidFill>
              <a:schemeClr val="tx2"/>
            </a:solidFill>
            <a:ln>
              <a:solidFill>
                <a:schemeClr val="bg1">
                  <a:lumMod val="50000"/>
                </a:schemeClr>
              </a:solidFill>
            </a:ln>
          </p:spPr>
          <p:txBody>
            <a:bodyPr wrap="square" rtlCol="0">
              <a:spAutoFit/>
            </a:bodyPr>
            <a:lstStyle/>
            <a:p>
              <a:pPr algn="ct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Cluster 2</a:t>
              </a:r>
            </a:p>
          </p:txBody>
        </p:sp>
        <p:sp>
          <p:nvSpPr>
            <p:cNvPr id="8" name="TextBox 7">
              <a:extLst>
                <a:ext uri="{FF2B5EF4-FFF2-40B4-BE49-F238E27FC236}">
                  <a16:creationId xmlns:a16="http://schemas.microsoft.com/office/drawing/2014/main" id="{8238BA27-C365-811D-8959-7D96C87C76C4}"/>
                </a:ext>
              </a:extLst>
            </p:cNvPr>
            <p:cNvSpPr txBox="1"/>
            <p:nvPr/>
          </p:nvSpPr>
          <p:spPr>
            <a:xfrm>
              <a:off x="7631580" y="3643403"/>
              <a:ext cx="2062906" cy="338555"/>
            </a:xfrm>
            <a:prstGeom prst="rect">
              <a:avLst/>
            </a:prstGeom>
            <a:solidFill>
              <a:schemeClr val="tx2">
                <a:lumMod val="75000"/>
              </a:schemeClr>
            </a:solidFill>
            <a:ln>
              <a:solidFill>
                <a:schemeClr val="bg1">
                  <a:lumMod val="50000"/>
                </a:schemeClr>
              </a:solidFill>
            </a:ln>
          </p:spPr>
          <p:txBody>
            <a:bodyPr wrap="square" rtlCol="0">
              <a:spAutoFit/>
            </a:bodyPr>
            <a:lstStyle/>
            <a:p>
              <a:pPr algn="ct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Cluster 3</a:t>
              </a:r>
            </a:p>
          </p:txBody>
        </p:sp>
        <p:sp>
          <p:nvSpPr>
            <p:cNvPr id="9" name="TextBox 8">
              <a:extLst>
                <a:ext uri="{FF2B5EF4-FFF2-40B4-BE49-F238E27FC236}">
                  <a16:creationId xmlns:a16="http://schemas.microsoft.com/office/drawing/2014/main" id="{AFE86CC7-F0AD-69F8-750F-0CBF5A39E34F}"/>
                </a:ext>
              </a:extLst>
            </p:cNvPr>
            <p:cNvSpPr txBox="1"/>
            <p:nvPr/>
          </p:nvSpPr>
          <p:spPr>
            <a:xfrm>
              <a:off x="2726545" y="3643403"/>
              <a:ext cx="2058761" cy="369332"/>
            </a:xfrm>
            <a:prstGeom prst="rect">
              <a:avLst/>
            </a:prstGeom>
            <a:solidFill>
              <a:schemeClr val="tx2">
                <a:lumMod val="60000"/>
                <a:lumOff val="40000"/>
              </a:schemeClr>
            </a:solidFill>
            <a:ln>
              <a:solidFill>
                <a:schemeClr val="bg1">
                  <a:lumMod val="50000"/>
                </a:schemeClr>
              </a:solidFill>
            </a:ln>
          </p:spPr>
          <p:txBody>
            <a:bodyPr wrap="square" rtlCol="0">
              <a:spAutoFit/>
            </a:bodyPr>
            <a:lstStyle/>
            <a:p>
              <a:pPr algn="ct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Cluster 1</a:t>
              </a:r>
            </a:p>
          </p:txBody>
        </p:sp>
        <p:sp>
          <p:nvSpPr>
            <p:cNvPr id="12" name="TextBox 11">
              <a:extLst>
                <a:ext uri="{FF2B5EF4-FFF2-40B4-BE49-F238E27FC236}">
                  <a16:creationId xmlns:a16="http://schemas.microsoft.com/office/drawing/2014/main" id="{53E8B498-31AD-B2D9-63C6-79A9373BE693}"/>
                </a:ext>
              </a:extLst>
            </p:cNvPr>
            <p:cNvSpPr txBox="1"/>
            <p:nvPr/>
          </p:nvSpPr>
          <p:spPr>
            <a:xfrm>
              <a:off x="2726544" y="5521600"/>
              <a:ext cx="2058761" cy="338555"/>
            </a:xfrm>
            <a:prstGeom prst="rect">
              <a:avLst/>
            </a:prstGeom>
            <a:solidFill>
              <a:schemeClr val="tx2">
                <a:lumMod val="50000"/>
              </a:schemeClr>
            </a:solidFill>
            <a:ln>
              <a:solidFill>
                <a:schemeClr val="bg1">
                  <a:lumMod val="50000"/>
                </a:schemeClr>
              </a:solidFill>
            </a:ln>
          </p:spPr>
          <p:txBody>
            <a:bodyPr wrap="square" rtlCol="0">
              <a:spAutoFit/>
            </a:bodyPr>
            <a:lstStyle/>
            <a:p>
              <a:pPr algn="ctr"/>
              <a:r>
                <a:rPr lang="en-US" sz="1050" b="1" dirty="0">
                  <a:solidFill>
                    <a:schemeClr val="bg1"/>
                  </a:solidFill>
                  <a:latin typeface="Lato" panose="020F0502020204030203" pitchFamily="34" charset="0"/>
                  <a:ea typeface="Lato" panose="020F0502020204030203" pitchFamily="34" charset="0"/>
                  <a:cs typeface="Lato" panose="020F0502020204030203" pitchFamily="34" charset="0"/>
                </a:rPr>
                <a:t>Cluster 4</a:t>
              </a:r>
            </a:p>
          </p:txBody>
        </p:sp>
        <p:sp>
          <p:nvSpPr>
            <p:cNvPr id="13" name="TextBox 12">
              <a:extLst>
                <a:ext uri="{FF2B5EF4-FFF2-40B4-BE49-F238E27FC236}">
                  <a16:creationId xmlns:a16="http://schemas.microsoft.com/office/drawing/2014/main" id="{D0BC96B9-2A90-7315-6A12-D47134A0F95A}"/>
                </a:ext>
              </a:extLst>
            </p:cNvPr>
            <p:cNvSpPr txBox="1"/>
            <p:nvPr/>
          </p:nvSpPr>
          <p:spPr>
            <a:xfrm>
              <a:off x="5176988" y="5543372"/>
              <a:ext cx="2058761" cy="369332"/>
            </a:xfrm>
            <a:prstGeom prst="rect">
              <a:avLst/>
            </a:prstGeom>
            <a:solidFill>
              <a:schemeClr val="tx1"/>
            </a:solidFill>
            <a:ln>
              <a:solidFill>
                <a:schemeClr val="bg1">
                  <a:lumMod val="50000"/>
                </a:schemeClr>
              </a:solidFill>
            </a:ln>
          </p:spPr>
          <p:txBody>
            <a:bodyPr wrap="square" rtlCol="0">
              <a:spAutoFit/>
            </a:bodyPr>
            <a:lstStyle/>
            <a:p>
              <a:pPr algn="ct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Multi-model Mean</a:t>
              </a:r>
            </a:p>
          </p:txBody>
        </p:sp>
      </p:grpSp>
    </p:spTree>
    <p:extLst>
      <p:ext uri="{BB962C8B-B14F-4D97-AF65-F5344CB8AC3E}">
        <p14:creationId xmlns:p14="http://schemas.microsoft.com/office/powerpoint/2010/main" val="3377436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4C45-1047-AF33-1FB5-1FEC1523FE2A}"/>
              </a:ext>
            </a:extLst>
          </p:cNvPr>
          <p:cNvSpPr>
            <a:spLocks noGrp="1"/>
          </p:cNvSpPr>
          <p:nvPr>
            <p:ph type="title"/>
          </p:nvPr>
        </p:nvSpPr>
        <p:spPr>
          <a:xfrm>
            <a:off x="628649" y="165612"/>
            <a:ext cx="7886700" cy="613018"/>
          </a:xfrm>
        </p:spPr>
        <p:txBody>
          <a:bodyPr>
            <a:noAutofit/>
          </a:bodyPr>
          <a:lstStyle/>
          <a:p>
            <a:r>
              <a:rPr lang="en-US" sz="2100" b="1" dirty="0">
                <a:solidFill>
                  <a:srgbClr val="1C3678"/>
                </a:solidFill>
                <a:latin typeface="Lato" panose="020F0502020204030203" pitchFamily="34" charset="0"/>
                <a:ea typeface="Lato" panose="020F0502020204030203" pitchFamily="34" charset="0"/>
                <a:cs typeface="Lato" panose="020F0502020204030203" pitchFamily="34" charset="0"/>
              </a:rPr>
              <a:t>We also have a page that clusters on QPF uncertainty!</a:t>
            </a:r>
            <a:br>
              <a:rPr lang="en-US" sz="2100" b="1" dirty="0">
                <a:solidFill>
                  <a:srgbClr val="1C3678"/>
                </a:solidFill>
                <a:latin typeface="Lato" panose="020F0502020204030203" pitchFamily="34" charset="0"/>
                <a:ea typeface="Lato" panose="020F0502020204030203" pitchFamily="34" charset="0"/>
                <a:cs typeface="Lato" panose="020F0502020204030203" pitchFamily="34" charset="0"/>
              </a:rPr>
            </a:br>
            <a:r>
              <a:rPr lang="en-US" sz="1800" dirty="0">
                <a:solidFill>
                  <a:srgbClr val="1C3678"/>
                </a:solidFill>
                <a:latin typeface="Lato" panose="020F0502020204030203" pitchFamily="34" charset="0"/>
                <a:ea typeface="Lato" panose="020F0502020204030203" pitchFamily="34" charset="0"/>
                <a:cs typeface="Lato" panose="020F0502020204030203" pitchFamily="34" charset="0"/>
              </a:rPr>
              <a:t>Based on NBM QMDs (100 members)</a:t>
            </a:r>
            <a:endParaRPr lang="en-US" sz="2100" dirty="0">
              <a:solidFill>
                <a:srgbClr val="1C3678"/>
              </a:solidFill>
              <a:latin typeface="Lato" panose="020F0502020204030203" pitchFamily="34" charset="0"/>
              <a:ea typeface="Lato" panose="020F0502020204030203" pitchFamily="34" charset="0"/>
              <a:cs typeface="Lato" panose="020F0502020204030203" pitchFamily="34" charset="0"/>
            </a:endParaRPr>
          </a:p>
        </p:txBody>
      </p:sp>
      <p:pic>
        <p:nvPicPr>
          <p:cNvPr id="1026" name="Picture 2" descr="This image is unavailable.">
            <a:extLst>
              <a:ext uri="{FF2B5EF4-FFF2-40B4-BE49-F238E27FC236}">
                <a16:creationId xmlns:a16="http://schemas.microsoft.com/office/drawing/2014/main" id="{32F22988-3F4A-573B-933D-F8F95CBD7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82" y="804306"/>
            <a:ext cx="3810037" cy="40913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0DAF399-41F9-3F69-D804-120B8BD32995}"/>
              </a:ext>
            </a:extLst>
          </p:cNvPr>
          <p:cNvGrpSpPr/>
          <p:nvPr/>
        </p:nvGrpSpPr>
        <p:grpSpPr>
          <a:xfrm>
            <a:off x="209092" y="1177325"/>
            <a:ext cx="2431037" cy="1334512"/>
            <a:chOff x="225469" y="1355757"/>
            <a:chExt cx="3241382" cy="1779349"/>
          </a:xfrm>
          <a:solidFill>
            <a:srgbClr val="1C3678"/>
          </a:solidFill>
        </p:grpSpPr>
        <p:sp>
          <p:nvSpPr>
            <p:cNvPr id="6" name="Arrow: Bent 5">
              <a:extLst>
                <a:ext uri="{FF2B5EF4-FFF2-40B4-BE49-F238E27FC236}">
                  <a16:creationId xmlns:a16="http://schemas.microsoft.com/office/drawing/2014/main" id="{6BA527CC-5C0E-70A4-7180-F43CE4D2582E}"/>
                </a:ext>
              </a:extLst>
            </p:cNvPr>
            <p:cNvSpPr/>
            <p:nvPr/>
          </p:nvSpPr>
          <p:spPr>
            <a:xfrm rot="9887583" flipH="1">
              <a:off x="2843185" y="2320914"/>
              <a:ext cx="526093" cy="81419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595F2D74-868B-E4BE-A1A9-53479E5F92E9}"/>
                </a:ext>
              </a:extLst>
            </p:cNvPr>
            <p:cNvSpPr txBox="1"/>
            <p:nvPr/>
          </p:nvSpPr>
          <p:spPr>
            <a:xfrm>
              <a:off x="225469" y="1355757"/>
              <a:ext cx="3241382" cy="1107996"/>
            </a:xfrm>
            <a:prstGeom prst="rect">
              <a:avLst/>
            </a:prstGeom>
            <a:grpFill/>
            <a:ln>
              <a:noFill/>
            </a:ln>
          </p:spPr>
          <p:txBody>
            <a:bodyPr wrap="square" rtlCol="0">
              <a:spAutoFit/>
            </a:bodyPr>
            <a:lstStyle/>
            <a:p>
              <a:pPr algn="ct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Leading mode of 48hr QPF uncertainty is precipitation amounts</a:t>
              </a:r>
            </a:p>
          </p:txBody>
        </p:sp>
      </p:grpSp>
      <p:grpSp>
        <p:nvGrpSpPr>
          <p:cNvPr id="7" name="Group 6">
            <a:extLst>
              <a:ext uri="{FF2B5EF4-FFF2-40B4-BE49-F238E27FC236}">
                <a16:creationId xmlns:a16="http://schemas.microsoft.com/office/drawing/2014/main" id="{A04BDF9E-B7F7-3848-43E1-AD8A60C5FCCE}"/>
              </a:ext>
            </a:extLst>
          </p:cNvPr>
          <p:cNvGrpSpPr/>
          <p:nvPr/>
        </p:nvGrpSpPr>
        <p:grpSpPr>
          <a:xfrm>
            <a:off x="6337103" y="2849962"/>
            <a:ext cx="2710617" cy="1316075"/>
            <a:chOff x="8430016" y="3799950"/>
            <a:chExt cx="3614156" cy="1754766"/>
          </a:xfrm>
          <a:solidFill>
            <a:srgbClr val="1C3678"/>
          </a:solidFill>
        </p:grpSpPr>
        <p:sp>
          <p:nvSpPr>
            <p:cNvPr id="10" name="Arrow: Bent 9">
              <a:extLst>
                <a:ext uri="{FF2B5EF4-FFF2-40B4-BE49-F238E27FC236}">
                  <a16:creationId xmlns:a16="http://schemas.microsoft.com/office/drawing/2014/main" id="{03279FA4-9A22-0CFE-BF19-4635DDB3300B}"/>
                </a:ext>
              </a:extLst>
            </p:cNvPr>
            <p:cNvSpPr/>
            <p:nvPr/>
          </p:nvSpPr>
          <p:spPr>
            <a:xfrm rot="11712417">
              <a:off x="8733597" y="4740524"/>
              <a:ext cx="526093" cy="81419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9491D7B4-CBFD-F32F-8AA7-7BE05D5B820E}"/>
                </a:ext>
              </a:extLst>
            </p:cNvPr>
            <p:cNvSpPr txBox="1"/>
            <p:nvPr/>
          </p:nvSpPr>
          <p:spPr>
            <a:xfrm>
              <a:off x="8430016" y="3799950"/>
              <a:ext cx="3614156" cy="1107996"/>
            </a:xfrm>
            <a:prstGeom prst="rect">
              <a:avLst/>
            </a:prstGeom>
            <a:grpFill/>
            <a:ln>
              <a:noFill/>
            </a:ln>
          </p:spPr>
          <p:txBody>
            <a:bodyPr wrap="square" rtlCol="0">
              <a:spAutoFit/>
            </a:bodyPr>
            <a:lstStyle/>
            <a:p>
              <a:pPr algn="ct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Secondary mode of 48hr QPF uncertainty is position of precipitation max</a:t>
              </a:r>
            </a:p>
          </p:txBody>
        </p:sp>
      </p:grpSp>
    </p:spTree>
    <p:extLst>
      <p:ext uri="{BB962C8B-B14F-4D97-AF65-F5344CB8AC3E}">
        <p14:creationId xmlns:p14="http://schemas.microsoft.com/office/powerpoint/2010/main" val="3225460679"/>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34">
      <a:dk1>
        <a:sysClr val="windowText" lastClr="000000"/>
      </a:dk1>
      <a:lt1>
        <a:sysClr val="window" lastClr="FFFFFF"/>
      </a:lt1>
      <a:dk2>
        <a:srgbClr val="378583"/>
      </a:dk2>
      <a:lt2>
        <a:srgbClr val="FFFFFF"/>
      </a:lt2>
      <a:accent1>
        <a:srgbClr val="84AEA4"/>
      </a:accent1>
      <a:accent2>
        <a:srgbClr val="B15821"/>
      </a:accent2>
      <a:accent3>
        <a:srgbClr val="F69D1A"/>
      </a:accent3>
      <a:accent4>
        <a:srgbClr val="B15821"/>
      </a:accent4>
      <a:accent5>
        <a:srgbClr val="F1CCB5"/>
      </a:accent5>
      <a:accent6>
        <a:srgbClr val="808759"/>
      </a:accent6>
      <a:hlink>
        <a:srgbClr val="69796C"/>
      </a:hlink>
      <a:folHlink>
        <a:srgbClr val="704404"/>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1355</TotalTime>
  <Words>1886</Words>
  <Application>Microsoft Office PowerPoint</Application>
  <PresentationFormat>On-screen Show (16:9)</PresentationFormat>
  <Paragraphs>170</Paragraphs>
  <Slides>21</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Lato</vt:lpstr>
      <vt:lpstr>Raleway</vt:lpstr>
      <vt:lpstr>Calibri</vt:lpstr>
      <vt:lpstr>Arial</vt:lpstr>
      <vt:lpstr>Cambria Math</vt:lpstr>
      <vt:lpstr>Cambria</vt:lpstr>
      <vt:lpstr>Streamline</vt:lpstr>
      <vt:lpstr>Office Theme</vt:lpstr>
      <vt:lpstr>Better Use of Ensembles in Operations Through Clustering and Ensemble Sensitivity Analysis</vt:lpstr>
      <vt:lpstr>Motivation</vt:lpstr>
      <vt:lpstr>Motivation</vt:lpstr>
      <vt:lpstr>How does it work?  First, we break down the forecast (super-ensemble of CMCE, GEFS, &amp; ECMWF) into its leading modes of variability via EOF Analysis (traditionally known as PCA)</vt:lpstr>
      <vt:lpstr>How does it work? Next, we use k-means clustering to assign members to cluster scenarios</vt:lpstr>
      <vt:lpstr>Don’t even need to look at EOFs or PCs to use! Can skip straight to the cluster forecasts (of 500-hPa heights in this case)</vt:lpstr>
      <vt:lpstr>Don’t even need to look at EOFs or PCs to use! Can skip straight to the cluster forecasts (of 500-hPa heights in this case)</vt:lpstr>
      <vt:lpstr>Can use 500-hPa height clusters to predict other fields 24-hr QPF</vt:lpstr>
      <vt:lpstr>We also have a page that clusters on QPF uncertainty! Based on NBM QMDs (100 members)</vt:lpstr>
      <vt:lpstr>We also have a page that clusters on QPF uncertainty! 48-hr QPF 50th  Percentile by Cluster</vt:lpstr>
      <vt:lpstr>Forecasters regularly use this guidance!</vt:lpstr>
      <vt:lpstr>But they want more context about how the different clusters came to be… …Cue ensemble sensitivity analysis (ESA)!</vt:lpstr>
      <vt:lpstr>ESA tells us how the atmosphere needs to evolve early on in order to look like a given EOF!    Response Function: PC Values (in this case, positioning of the cut-off low)</vt:lpstr>
      <vt:lpstr>PowerPoint Presentation</vt:lpstr>
      <vt:lpstr>Take-Home Points</vt:lpstr>
      <vt:lpstr>Bonus Slides</vt:lpstr>
      <vt:lpstr>PowerPoint Presentation</vt:lpstr>
      <vt:lpstr>PowerPoint Presentation</vt:lpstr>
      <vt:lpstr>How does Ensemble Sensitivity Analysis work?</vt:lpstr>
      <vt:lpstr>Ensemble Sensitivity Fields</vt:lpstr>
      <vt:lpstr>Can use ESA and truth at early forecast times to hedge your bets on a particular cluster verifying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Use of Ensembles in Operations Through Clustering and Ensemble Sensitivity Analysis</dc:title>
  <dc:creator>Austin Coleman</dc:creator>
  <cp:lastModifiedBy>Coleman, Austin</cp:lastModifiedBy>
  <cp:revision>9</cp:revision>
  <dcterms:modified xsi:type="dcterms:W3CDTF">2023-07-21T15:25:52Z</dcterms:modified>
</cp:coreProperties>
</file>