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Roboto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5936E0-1FE1-4BDD-AB11-6202EEA8F163}">
  <a:tblStyle styleId="{8C5936E0-1FE1-4BDD-AB11-6202EEA8F163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472C4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472C4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33" Type="http://schemas.openxmlformats.org/officeDocument/2006/relationships/font" Target="fonts/Lato-italic.fntdata"/><Relationship Id="rId10" Type="http://schemas.openxmlformats.org/officeDocument/2006/relationships/slide" Target="slides/slide4.xml"/><Relationship Id="rId32" Type="http://schemas.openxmlformats.org/officeDocument/2006/relationships/font" Target="fonts/Lato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Lato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3194e7df7b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3194e7df7b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3194e7df7b_0_7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3194e7df7b_0_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3194e7df7b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3194e7df7b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3194e7df7b_0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3194e7df7b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3194e7df7b_0_7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3194e7df7b_0_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3194e7df7b_0_7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3194e7df7b_0_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319aad0c3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319aad0c3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3194e7df7b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3194e7df7b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3194e7df7b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3194e7df7b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3194e7df7b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3194e7df7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3194e7df7b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3194e7df7b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3194e7df7b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3194e7df7b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3194e7df7b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3194e7df7b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3194e7df7b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3194e7df7b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3194e7df7b_0_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3194e7df7b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Google Shape;15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3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2" name="Google Shape;8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1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1">
    <p:bg>
      <p:bgPr>
        <a:solidFill>
          <a:schemeClr val="accent3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9" name="Google Shape;89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12"/>
          <p:cNvSpPr txBox="1"/>
          <p:nvPr>
            <p:ph type="title"/>
          </p:nvPr>
        </p:nvSpPr>
        <p:spPr>
          <a:xfrm>
            <a:off x="729450" y="117935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4959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" name="Google Shape;96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7" name="Google Shape;97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1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0" name="Google Shape;100;p1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1" name="Google Shape;101;p1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" name="Google Shape;106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7" name="Google Shape;107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851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14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0" name="Google Shape;110;p14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1" name="Google Shape;111;p14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bg>
      <p:bgPr>
        <a:solidFill>
          <a:srgbClr val="1155CC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1" name="Google Shape;21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" name="Google Shape;23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9" name="Google Shape;29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" name="Google Shape;31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" name="Google Shape;40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1" name="Google Shape;41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Google Shape;43;p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Google Shape;60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CUSTOM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>
            <p:ph idx="2" type="pic"/>
          </p:nvPr>
        </p:nvSpPr>
        <p:spPr>
          <a:xfrm>
            <a:off x="5070005" y="1014000"/>
            <a:ext cx="3497400" cy="34977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9"/>
          <p:cNvSpPr txBox="1"/>
          <p:nvPr>
            <p:ph type="title"/>
          </p:nvPr>
        </p:nvSpPr>
        <p:spPr>
          <a:xfrm>
            <a:off x="492300" y="1014000"/>
            <a:ext cx="3916500" cy="12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subTitle"/>
          </p:nvPr>
        </p:nvSpPr>
        <p:spPr>
          <a:xfrm>
            <a:off x="492300" y="2490900"/>
            <a:ext cx="3916500" cy="20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" name="Google Shape;73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4" name="Google Shape;7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0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61525" y="-40100"/>
            <a:ext cx="9377576" cy="52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0562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tsluka@ucar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tsluka@ucar.edu" TargetMode="External"/><Relationship Id="rId4" Type="http://schemas.openxmlformats.org/officeDocument/2006/relationships/hyperlink" Target="https://github.com/jcsda/soca" TargetMode="External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JEDI-based data assimilation for the UFS marine components</a:t>
            </a:r>
            <a:endParaRPr/>
          </a:p>
        </p:txBody>
      </p:sp>
      <p:sp>
        <p:nvSpPr>
          <p:cNvPr id="126" name="Google Shape;126;p17"/>
          <p:cNvSpPr txBox="1"/>
          <p:nvPr>
            <p:ph idx="1" type="subTitle"/>
          </p:nvPr>
        </p:nvSpPr>
        <p:spPr>
          <a:xfrm>
            <a:off x="729625" y="3172900"/>
            <a:ext cx="7688100" cy="11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Travis Sluka (</a:t>
            </a:r>
            <a:r>
              <a:rPr lang="en" u="sng">
                <a:solidFill>
                  <a:schemeClr val="hlink"/>
                </a:solidFill>
                <a:hlinkClick r:id="rId3"/>
              </a:rPr>
              <a:t>tsluka@ucar.edu</a:t>
            </a:r>
            <a:r>
              <a:rPr lang="en"/>
              <a:t>)</a:t>
            </a:r>
            <a:br>
              <a:rPr lang="en"/>
            </a:br>
            <a:r>
              <a:rPr lang="en"/>
              <a:t>SOCA (Sea-ice, Ocean, and Coupled Assimilation) Project Lead, </a:t>
            </a:r>
            <a:br>
              <a:rPr lang="en"/>
            </a:br>
            <a:r>
              <a:rPr lang="en"/>
              <a:t>JCSDA/UCAR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75"/>
              <a:t>(With help from numerous JCSDA, NOAA, and NASA in-kinds)</a:t>
            </a:r>
            <a:endParaRPr i="1" sz="1275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/>
          <p:nvPr/>
        </p:nvSpPr>
        <p:spPr>
          <a:xfrm rot="-5565452">
            <a:off x="6924579" y="3108682"/>
            <a:ext cx="1309516" cy="2892052"/>
          </a:xfrm>
          <a:prstGeom prst="trapezoid">
            <a:avLst>
              <a:gd fmla="val 146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2850" y="1192475"/>
            <a:ext cx="3782277" cy="2805323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6"/>
          <p:cNvSpPr txBox="1"/>
          <p:nvPr>
            <p:ph idx="1" type="body"/>
          </p:nvPr>
        </p:nvSpPr>
        <p:spPr>
          <a:xfrm>
            <a:off x="144075" y="1342775"/>
            <a:ext cx="5103600" cy="322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NOAA/EMC using SOCA for GFSv17/GEFSv13</a:t>
            </a:r>
            <a:endParaRPr b="1" sz="1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ocean/ice DA is SOCA Hybrid LETKF-EnVAR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atmo DA is existing GSI (i.e. not JEDI)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/>
              <a:t>The current weakly coupled EMC testbed</a:t>
            </a:r>
            <a:br>
              <a:rPr b="1" lang="en" sz="1600"/>
            </a:br>
            <a:r>
              <a:rPr lang="en" sz="1600"/>
              <a:t>results so far are very encouraging</a:t>
            </a:r>
            <a:endParaRPr sz="1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Foundation temperature is increasingly better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GSI’s AVHRR radiance O-B improves when SST foundation improves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Ocean current slightly better defined</a:t>
            </a:r>
            <a:endParaRPr sz="1400"/>
          </a:p>
        </p:txBody>
      </p:sp>
      <p:sp>
        <p:nvSpPr>
          <p:cNvPr id="275" name="Google Shape;275;p26"/>
          <p:cNvSpPr txBox="1"/>
          <p:nvPr/>
        </p:nvSpPr>
        <p:spPr>
          <a:xfrm>
            <a:off x="5862600" y="4054200"/>
            <a:ext cx="32814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Hybrid EnVAR w/ static ens</a:t>
            </a:r>
            <a:r>
              <a:rPr b="1" lang="en">
                <a:solidFill>
                  <a:srgbClr val="38761D"/>
                </a:solidFill>
              </a:rPr>
              <a:t>:</a:t>
            </a:r>
            <a:r>
              <a:rPr lang="en"/>
              <a:t> Status as of 07-11-2023.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Hybrid EnVAR with 30 offline members</a:t>
            </a:r>
            <a:endParaRPr/>
          </a:p>
        </p:txBody>
      </p:sp>
      <p:cxnSp>
        <p:nvCxnSpPr>
          <p:cNvPr id="276" name="Google Shape;276;p26"/>
          <p:cNvCxnSpPr>
            <a:stCxn id="275" idx="0"/>
          </p:cNvCxnSpPr>
          <p:nvPr/>
        </p:nvCxnSpPr>
        <p:spPr>
          <a:xfrm rot="10800000">
            <a:off x="6865800" y="3403200"/>
            <a:ext cx="637500" cy="651000"/>
          </a:xfrm>
          <a:prstGeom prst="straightConnector1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7" name="Google Shape;277;p26"/>
          <p:cNvSpPr txBox="1"/>
          <p:nvPr/>
        </p:nvSpPr>
        <p:spPr>
          <a:xfrm>
            <a:off x="4319475" y="4819500"/>
            <a:ext cx="482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200">
                <a:solidFill>
                  <a:srgbClr val="434343"/>
                </a:solidFill>
              </a:rPr>
              <a:t>G</a:t>
            </a:r>
            <a:r>
              <a:rPr lang="en" sz="1200">
                <a:solidFill>
                  <a:srgbClr val="434343"/>
                </a:solidFill>
              </a:rPr>
              <a:t>.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solidFill>
                  <a:srgbClr val="434343"/>
                </a:solidFill>
              </a:rPr>
              <a:t>Vernieres</a:t>
            </a:r>
            <a:r>
              <a:rPr lang="en" sz="1200">
                <a:solidFill>
                  <a:srgbClr val="434343"/>
                </a:solidFill>
              </a:rPr>
              <a:t>, NOAA/EMC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6"/>
          <p:cNvSpPr txBox="1"/>
          <p:nvPr>
            <p:ph type="title"/>
          </p:nvPr>
        </p:nvSpPr>
        <p:spPr>
          <a:xfrm>
            <a:off x="1198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SOCA: Highlight on adoption at NOAA/EMC</a:t>
            </a:r>
            <a:endParaRPr/>
          </a:p>
        </p:txBody>
      </p:sp>
      <p:sp>
        <p:nvSpPr>
          <p:cNvPr id="279" name="Google Shape;279;p26"/>
          <p:cNvSpPr txBox="1"/>
          <p:nvPr/>
        </p:nvSpPr>
        <p:spPr>
          <a:xfrm>
            <a:off x="5898300" y="1465375"/>
            <a:ext cx="156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current operations</a:t>
            </a:r>
            <a:endParaRPr sz="120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" name="Google Shape;280;p26"/>
          <p:cNvSpPr txBox="1"/>
          <p:nvPr/>
        </p:nvSpPr>
        <p:spPr>
          <a:xfrm>
            <a:off x="5786400" y="2200625"/>
            <a:ext cx="146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472C4"/>
                </a:solidFill>
                <a:latin typeface="Lato"/>
                <a:ea typeface="Lato"/>
                <a:cs typeface="Lato"/>
                <a:sym typeface="Lato"/>
              </a:rPr>
              <a:t>ocean only 3DVAR</a:t>
            </a:r>
            <a:endParaRPr sz="1200">
              <a:solidFill>
                <a:srgbClr val="4472C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1" name="Google Shape;281;p26"/>
          <p:cNvSpPr txBox="1"/>
          <p:nvPr/>
        </p:nvSpPr>
        <p:spPr>
          <a:xfrm>
            <a:off x="6027350" y="919200"/>
            <a:ext cx="313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SST  compared with OSTIA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2" name="Google Shape;282;p26"/>
          <p:cNvSpPr txBox="1"/>
          <p:nvPr/>
        </p:nvSpPr>
        <p:spPr>
          <a:xfrm>
            <a:off x="5898300" y="2840425"/>
            <a:ext cx="135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47723"/>
                </a:solidFill>
                <a:latin typeface="Lato"/>
                <a:ea typeface="Lato"/>
                <a:cs typeface="Lato"/>
                <a:sym typeface="Lato"/>
              </a:rPr>
              <a:t>coupled UFS w/ 3DVAR</a:t>
            </a:r>
            <a:endParaRPr sz="1200">
              <a:solidFill>
                <a:srgbClr val="F4772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/>
          <p:nvPr/>
        </p:nvSpPr>
        <p:spPr>
          <a:xfrm rot="-5565452">
            <a:off x="6924579" y="3108682"/>
            <a:ext cx="1309516" cy="2892052"/>
          </a:xfrm>
          <a:prstGeom prst="trapezoid">
            <a:avLst>
              <a:gd fmla="val 146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2850" y="1192475"/>
            <a:ext cx="3782277" cy="280532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7"/>
          <p:cNvSpPr txBox="1"/>
          <p:nvPr>
            <p:ph idx="1" type="body"/>
          </p:nvPr>
        </p:nvSpPr>
        <p:spPr>
          <a:xfrm>
            <a:off x="144075" y="1342775"/>
            <a:ext cx="5103600" cy="322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NOAA/EMC using SOCA for GFSv17/GEFSv13</a:t>
            </a:r>
            <a:endParaRPr b="1" sz="1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ocean/ice DA is SOCA Hybrid LETKF-EnVAR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atmo DA is existing GSI (i.e. not JEDI)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/>
              <a:t>The current weakly coupled EMC testbed</a:t>
            </a:r>
            <a:br>
              <a:rPr b="1" lang="en" sz="1600"/>
            </a:br>
            <a:r>
              <a:rPr lang="en" sz="1600"/>
              <a:t>results so far are very encouraging</a:t>
            </a:r>
            <a:endParaRPr sz="1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Foundation temperature is increasingly better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GSI’s AVHRR radiance O-B improves when SST foundation improves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Ocean current slightly better defined</a:t>
            </a:r>
            <a:endParaRPr sz="1400"/>
          </a:p>
        </p:txBody>
      </p:sp>
      <p:sp>
        <p:nvSpPr>
          <p:cNvPr id="290" name="Google Shape;290;p27"/>
          <p:cNvSpPr txBox="1"/>
          <p:nvPr/>
        </p:nvSpPr>
        <p:spPr>
          <a:xfrm>
            <a:off x="6079900" y="4054200"/>
            <a:ext cx="27681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cp0:</a:t>
            </a:r>
            <a:r>
              <a:rPr lang="en"/>
              <a:t> Status as of 07-11-2023.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Hybrid EnVAR with 30 offline members</a:t>
            </a:r>
            <a:endParaRPr/>
          </a:p>
        </p:txBody>
      </p:sp>
      <p:cxnSp>
        <p:nvCxnSpPr>
          <p:cNvPr id="291" name="Google Shape;291;p27"/>
          <p:cNvCxnSpPr>
            <a:stCxn id="290" idx="0"/>
          </p:cNvCxnSpPr>
          <p:nvPr/>
        </p:nvCxnSpPr>
        <p:spPr>
          <a:xfrm rot="10800000">
            <a:off x="6826450" y="3403200"/>
            <a:ext cx="637500" cy="651000"/>
          </a:xfrm>
          <a:prstGeom prst="straightConnector1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92" name="Google Shape;292;p27"/>
          <p:cNvGrpSpPr/>
          <p:nvPr/>
        </p:nvGrpSpPr>
        <p:grpSpPr>
          <a:xfrm>
            <a:off x="4872400" y="749525"/>
            <a:ext cx="4191250" cy="4322700"/>
            <a:chOff x="4872400" y="749525"/>
            <a:chExt cx="4191250" cy="4322700"/>
          </a:xfrm>
        </p:grpSpPr>
        <p:grpSp>
          <p:nvGrpSpPr>
            <p:cNvPr id="293" name="Google Shape;293;p27"/>
            <p:cNvGrpSpPr/>
            <p:nvPr/>
          </p:nvGrpSpPr>
          <p:grpSpPr>
            <a:xfrm>
              <a:off x="4872400" y="749525"/>
              <a:ext cx="4191250" cy="4322700"/>
              <a:chOff x="2785925" y="749525"/>
              <a:chExt cx="4191250" cy="4322700"/>
            </a:xfrm>
          </p:grpSpPr>
          <p:sp>
            <p:nvSpPr>
              <p:cNvPr id="294" name="Google Shape;294;p27"/>
              <p:cNvSpPr/>
              <p:nvPr/>
            </p:nvSpPr>
            <p:spPr>
              <a:xfrm>
                <a:off x="2916975" y="749525"/>
                <a:ext cx="4060200" cy="4322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95" name="Google Shape;295;p27"/>
              <p:cNvPicPr preferRelativeResize="0"/>
              <p:nvPr/>
            </p:nvPicPr>
            <p:blipFill rotWithShape="1">
              <a:blip r:embed="rId4">
                <a:alphaModFix/>
              </a:blip>
              <a:srcRect b="24828" l="0" r="5517" t="35559"/>
              <a:stretch/>
            </p:blipFill>
            <p:spPr>
              <a:xfrm>
                <a:off x="2957407" y="1163775"/>
                <a:ext cx="3814943" cy="1600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6" name="Google Shape;296;p27"/>
              <p:cNvPicPr preferRelativeResize="0"/>
              <p:nvPr/>
            </p:nvPicPr>
            <p:blipFill rotWithShape="1">
              <a:blip r:embed="rId5">
                <a:alphaModFix/>
              </a:blip>
              <a:srcRect b="18211" l="0" r="5517" t="35751"/>
              <a:stretch/>
            </p:blipFill>
            <p:spPr>
              <a:xfrm>
                <a:off x="2950725" y="2707975"/>
                <a:ext cx="3814943" cy="19325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7" name="Google Shape;297;p27"/>
              <p:cNvSpPr txBox="1"/>
              <p:nvPr/>
            </p:nvSpPr>
            <p:spPr>
              <a:xfrm>
                <a:off x="2879475" y="820176"/>
                <a:ext cx="40602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solidFill>
                      <a:srgbClr val="4A86E8"/>
                    </a:solidFill>
                  </a:rPr>
                  <a:t>AVHRR NOAA-18, channel 3 &lt;|Obs-Bkg|&gt;  from GSI/CRTM </a:t>
                </a:r>
                <a:endParaRPr b="1" sz="1100">
                  <a:solidFill>
                    <a:srgbClr val="4A86E8"/>
                  </a:solidFill>
                </a:endParaRPr>
              </a:p>
            </p:txBody>
          </p:sp>
          <p:sp>
            <p:nvSpPr>
              <p:cNvPr id="298" name="Google Shape;298;p27"/>
              <p:cNvSpPr txBox="1"/>
              <p:nvPr/>
            </p:nvSpPr>
            <p:spPr>
              <a:xfrm rot="-5400000">
                <a:off x="2740325" y="1687150"/>
                <a:ext cx="922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rgbClr val="4A86E8"/>
                    </a:solidFill>
                  </a:rPr>
                  <a:t>GFS</a:t>
                </a:r>
                <a:endParaRPr b="1">
                  <a:solidFill>
                    <a:srgbClr val="4A86E8"/>
                  </a:solidFill>
                </a:endParaRPr>
              </a:p>
            </p:txBody>
          </p:sp>
          <p:sp>
            <p:nvSpPr>
              <p:cNvPr id="299" name="Google Shape;299;p27"/>
              <p:cNvSpPr txBox="1"/>
              <p:nvPr/>
            </p:nvSpPr>
            <p:spPr>
              <a:xfrm rot="-5400000">
                <a:off x="2017625" y="3256625"/>
                <a:ext cx="21522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rgbClr val="4A86E8"/>
                    </a:solidFill>
                  </a:rPr>
                  <a:t>WCDA test (GSI+JEDI/SOCA)</a:t>
                </a:r>
                <a:endParaRPr b="1">
                  <a:solidFill>
                    <a:srgbClr val="4A86E8"/>
                  </a:solidFill>
                </a:endParaRPr>
              </a:p>
            </p:txBody>
          </p:sp>
          <p:sp>
            <p:nvSpPr>
              <p:cNvPr id="300" name="Google Shape;300;p27"/>
              <p:cNvSpPr txBox="1"/>
              <p:nvPr/>
            </p:nvSpPr>
            <p:spPr>
              <a:xfrm>
                <a:off x="3260700" y="4525975"/>
                <a:ext cx="36522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85725" spcFirstLastPara="1" rIns="91425" wrap="square" tIns="91425">
                <a:spAutoFit/>
              </a:bodyPr>
              <a:lstStyle/>
              <a:p>
                <a:pPr indent="-109220" lvl="0" marL="27432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666666"/>
                  </a:buClr>
                  <a:buSzPts val="1000"/>
                  <a:buChar char="●"/>
                </a:pPr>
                <a:r>
                  <a:rPr lang="en" sz="1000">
                    <a:solidFill>
                      <a:srgbClr val="666666"/>
                    </a:solidFill>
                  </a:rPr>
                  <a:t>More obs passed the GSI QC</a:t>
                </a:r>
                <a:endParaRPr sz="1000">
                  <a:solidFill>
                    <a:srgbClr val="666666"/>
                  </a:solidFill>
                </a:endParaRPr>
              </a:p>
              <a:p>
                <a:pPr indent="-109220" lvl="0" marL="27432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666666"/>
                  </a:buClr>
                  <a:buSzPts val="1000"/>
                  <a:buChar char="●"/>
                </a:pPr>
                <a:r>
                  <a:rPr lang="en" sz="1000">
                    <a:solidFill>
                      <a:srgbClr val="666666"/>
                    </a:solidFill>
                  </a:rPr>
                  <a:t>Smaller O-B almost everywhere</a:t>
                </a:r>
                <a:endParaRPr sz="1000">
                  <a:solidFill>
                    <a:srgbClr val="666666"/>
                  </a:solidFill>
                </a:endParaRPr>
              </a:p>
            </p:txBody>
          </p:sp>
        </p:grpSp>
        <p:cxnSp>
          <p:nvCxnSpPr>
            <p:cNvPr id="301" name="Google Shape;301;p27"/>
            <p:cNvCxnSpPr/>
            <p:nvPr/>
          </p:nvCxnSpPr>
          <p:spPr>
            <a:xfrm flipH="1">
              <a:off x="8695599" y="1618338"/>
              <a:ext cx="8700" cy="2207400"/>
            </a:xfrm>
            <a:prstGeom prst="curvedConnector3">
              <a:avLst>
                <a:gd fmla="val -2737069" name="adj1"/>
              </a:avLst>
            </a:prstGeom>
            <a:noFill/>
            <a:ln cap="flat" cmpd="sng" w="3810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302" name="Google Shape;302;p27"/>
          <p:cNvSpPr txBox="1"/>
          <p:nvPr/>
        </p:nvSpPr>
        <p:spPr>
          <a:xfrm>
            <a:off x="4319475" y="4819500"/>
            <a:ext cx="482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200">
                <a:solidFill>
                  <a:srgbClr val="434343"/>
                </a:solidFill>
              </a:rPr>
              <a:t>G.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solidFill>
                  <a:srgbClr val="434343"/>
                </a:solidFill>
              </a:rPr>
              <a:t>Vernieres, NOAA/EMC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7"/>
          <p:cNvSpPr txBox="1"/>
          <p:nvPr>
            <p:ph type="title"/>
          </p:nvPr>
        </p:nvSpPr>
        <p:spPr>
          <a:xfrm>
            <a:off x="1198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SOCA: Highlight on adoption at NOAA/EMC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"/>
          <p:cNvSpPr txBox="1"/>
          <p:nvPr>
            <p:ph idx="1" type="body"/>
          </p:nvPr>
        </p:nvSpPr>
        <p:spPr>
          <a:xfrm>
            <a:off x="144075" y="1342775"/>
            <a:ext cx="3933600" cy="322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NOAA/CPC performing experiments with UFSp8</a:t>
            </a:r>
            <a:endParaRPr b="1" sz="16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ENSO hindcast experiments with UFSp8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initialized with SOCA ocean/ice DA</a:t>
            </a:r>
            <a:br>
              <a:rPr lang="en" sz="1400"/>
            </a:br>
            <a:r>
              <a:rPr lang="en" sz="1400"/>
              <a:t>(called GLORe here)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rPr lang="en" sz="1400"/>
              <a:t>The UFSp8 initialized with GLORe has better ENSO forecast than the current operational system (CFSv2)</a:t>
            </a:r>
            <a:endParaRPr sz="1400"/>
          </a:p>
        </p:txBody>
      </p:sp>
      <p:sp>
        <p:nvSpPr>
          <p:cNvPr id="309" name="Google Shape;309;p28"/>
          <p:cNvSpPr txBox="1"/>
          <p:nvPr/>
        </p:nvSpPr>
        <p:spPr>
          <a:xfrm>
            <a:off x="4319475" y="4819500"/>
            <a:ext cx="482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(J</a:t>
            </a:r>
            <a:r>
              <a:rPr lang="en" sz="1200">
                <a:solidFill>
                  <a:srgbClr val="434343"/>
                </a:solidFill>
              </a:rPr>
              <a:t>.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Zhu</a:t>
            </a:r>
            <a:r>
              <a:rPr lang="en" sz="1200">
                <a:solidFill>
                  <a:srgbClr val="434343"/>
                </a:solidFill>
              </a:rPr>
              <a:t>, NOAA/CPC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7723" y="980999"/>
            <a:ext cx="4465127" cy="263985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8"/>
          <p:cNvSpPr/>
          <p:nvPr/>
        </p:nvSpPr>
        <p:spPr>
          <a:xfrm>
            <a:off x="4271350" y="2680850"/>
            <a:ext cx="4644300" cy="759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12" name="Google Shape;312;p28"/>
          <p:cNvGraphicFramePr/>
          <p:nvPr/>
        </p:nvGraphicFramePr>
        <p:xfrm>
          <a:off x="4118347" y="38211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{8C5936E0-1FE1-4BDD-AB11-6202EEA8F163}</a:tableStyleId>
              </a:tblPr>
              <a:tblGrid>
                <a:gridCol w="652950"/>
                <a:gridCol w="911150"/>
                <a:gridCol w="790325"/>
                <a:gridCol w="558225"/>
                <a:gridCol w="558225"/>
                <a:gridCol w="552675"/>
                <a:gridCol w="453200"/>
                <a:gridCol w="486350"/>
              </a:tblGrid>
              <a:tr h="293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ATM.</a:t>
                      </a: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model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ATM.</a:t>
                      </a: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resolution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OCN./ICE model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OCN./ICE</a:t>
                      </a: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resolution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ATM.</a:t>
                      </a: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IC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OCN. IC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ICE IC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293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CFSv2</a:t>
                      </a:r>
                      <a:endParaRPr b="1"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Spectral</a:t>
                      </a: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GFS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T126 (~100km)</a:t>
                      </a: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3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L64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MOM4</a:t>
                      </a:r>
                      <a:endParaRPr sz="3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+SIS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1/2deg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CFSR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CFSR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CFSR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293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UFSp8L</a:t>
                      </a:r>
                      <a:endParaRPr b="1"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FV3+Thompson microphysics+…</a:t>
                      </a:r>
                      <a:endParaRPr sz="70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C96 (~100km)  L64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MOM6</a:t>
                      </a:r>
                      <a:endParaRPr sz="3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+CICE6</a:t>
                      </a:r>
                      <a:endParaRPr sz="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1deg</a:t>
                      </a:r>
                      <a:endParaRPr sz="70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CFSR</a:t>
                      </a:r>
                      <a:endParaRPr sz="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GLORe</a:t>
                      </a:r>
                      <a:endParaRPr sz="70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GLORe</a:t>
                      </a:r>
                      <a:endParaRPr sz="70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13" name="Google Shape;313;p28"/>
          <p:cNvSpPr txBox="1"/>
          <p:nvPr>
            <p:ph type="title"/>
          </p:nvPr>
        </p:nvSpPr>
        <p:spPr>
          <a:xfrm>
            <a:off x="1198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SOCA: Highlight on adoption at NOAA/CPC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/>
          <p:nvPr/>
        </p:nvSpPr>
        <p:spPr>
          <a:xfrm rot="-5565452">
            <a:off x="6924579" y="3108682"/>
            <a:ext cx="1309516" cy="2892052"/>
          </a:xfrm>
          <a:prstGeom prst="trapezoid">
            <a:avLst>
              <a:gd fmla="val 146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9"/>
          <p:cNvSpPr txBox="1"/>
          <p:nvPr>
            <p:ph idx="1" type="body"/>
          </p:nvPr>
        </p:nvSpPr>
        <p:spPr>
          <a:xfrm>
            <a:off x="43425" y="1212850"/>
            <a:ext cx="4684800" cy="38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By having all earth system component DA under JEDI, we can make progress on coupled DA.</a:t>
            </a:r>
            <a:br>
              <a:rPr lang="en"/>
            </a:br>
            <a:r>
              <a:rPr b="1" lang="en" sz="1600">
                <a:solidFill>
                  <a:srgbClr val="2980B9"/>
                </a:solidFill>
              </a:rPr>
              <a:t>Plan to focus heavily on this in 2023/2024</a:t>
            </a:r>
            <a:endParaRPr b="1" sz="1600">
              <a:solidFill>
                <a:srgbClr val="2980B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/>
              <a:t>2023: C</a:t>
            </a:r>
            <a:r>
              <a:rPr b="1" lang="en" sz="1700"/>
              <a:t>oupled hofx</a:t>
            </a:r>
            <a:br>
              <a:rPr lang="en" sz="1400"/>
            </a:br>
            <a:r>
              <a:rPr lang="en" sz="1400"/>
              <a:t>(surface sensitive radiances)</a:t>
            </a:r>
            <a:endParaRPr sz="14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CRTM </a:t>
            </a:r>
            <a:r>
              <a:rPr lang="en"/>
              <a:t>- </a:t>
            </a:r>
            <a:r>
              <a:rPr lang="en" sz="1400"/>
              <a:t>infrared (AVHRR), microwave (GMI),</a:t>
            </a:r>
            <a:endParaRPr sz="14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OASIM -</a:t>
            </a:r>
            <a:r>
              <a:rPr lang="en"/>
              <a:t> ocean color </a:t>
            </a:r>
            <a:r>
              <a:rPr lang="en" sz="1400"/>
              <a:t>(PACE/VIIRS/MODIS)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700"/>
              <a:t>2024: C</a:t>
            </a:r>
            <a:r>
              <a:rPr b="1" lang="en" sz="1700"/>
              <a:t>oupled covariances</a:t>
            </a:r>
            <a:br>
              <a:rPr b="1" lang="en" sz="1600"/>
            </a:br>
            <a:r>
              <a:rPr lang="en" sz="1400"/>
              <a:t>(observation</a:t>
            </a:r>
            <a:r>
              <a:rPr lang="en" sz="1400"/>
              <a:t> impacts across components)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via explicit balances (e.g. sea-ice/SST)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via ensemble (LETKF/EnVAR)</a:t>
            </a:r>
            <a:endParaRPr/>
          </a:p>
        </p:txBody>
      </p:sp>
      <p:grpSp>
        <p:nvGrpSpPr>
          <p:cNvPr id="320" name="Google Shape;320;p29"/>
          <p:cNvGrpSpPr/>
          <p:nvPr/>
        </p:nvGrpSpPr>
        <p:grpSpPr>
          <a:xfrm>
            <a:off x="4685275" y="1302925"/>
            <a:ext cx="5045950" cy="3767675"/>
            <a:chOff x="4685275" y="1302925"/>
            <a:chExt cx="5045950" cy="3767675"/>
          </a:xfrm>
        </p:grpSpPr>
        <p:sp>
          <p:nvSpPr>
            <p:cNvPr id="321" name="Google Shape;321;p29"/>
            <p:cNvSpPr/>
            <p:nvPr/>
          </p:nvSpPr>
          <p:spPr>
            <a:xfrm>
              <a:off x="4709125" y="2041200"/>
              <a:ext cx="4305600" cy="3029400"/>
            </a:xfrm>
            <a:prstGeom prst="rect">
              <a:avLst/>
            </a:prstGeom>
            <a:solidFill>
              <a:srgbClr val="C9DAF8">
                <a:alpha val="31550"/>
              </a:srgbClr>
            </a:solidFill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5297100" y="2421305"/>
              <a:ext cx="979200" cy="979200"/>
            </a:xfrm>
            <a:prstGeom prst="ellipse">
              <a:avLst/>
            </a:prstGeom>
            <a:solidFill>
              <a:srgbClr val="4A86E8"/>
            </a:solidFill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</a:rPr>
                <a:t>ocean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5663739" y="3952800"/>
              <a:ext cx="979200" cy="979200"/>
            </a:xfrm>
            <a:prstGeom prst="ellipse">
              <a:avLst/>
            </a:prstGeom>
            <a:solidFill>
              <a:srgbClr val="CFE2F3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</a:rPr>
                <a:t>waves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7194115" y="3952811"/>
              <a:ext cx="979200" cy="979200"/>
            </a:xfrm>
            <a:prstGeom prst="ellipse">
              <a:avLst/>
            </a:prstGeom>
            <a:solidFill>
              <a:srgbClr val="93C47D"/>
            </a:solidFill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</a:rPr>
                <a:t>biogeochem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7453036" y="2421296"/>
              <a:ext cx="979200" cy="979200"/>
            </a:xfrm>
            <a:prstGeom prst="ellipse">
              <a:avLst/>
            </a:prstGeom>
            <a:solidFill>
              <a:srgbClr val="EEEEEE"/>
            </a:solidFill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sea ice</a:t>
              </a:r>
              <a:endParaRPr sz="1200"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6409000" y="1505849"/>
              <a:ext cx="979200" cy="9792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200"/>
                <a:t>atmo </a:t>
              </a:r>
              <a:endParaRPr i="1" sz="1200"/>
            </a:p>
          </p:txBody>
        </p:sp>
        <p:cxnSp>
          <p:nvCxnSpPr>
            <p:cNvPr id="327" name="Google Shape;327;p29"/>
            <p:cNvCxnSpPr>
              <a:stCxn id="322" idx="5"/>
              <a:endCxn id="324" idx="1"/>
            </p:cNvCxnSpPr>
            <p:nvPr/>
          </p:nvCxnSpPr>
          <p:spPr>
            <a:xfrm>
              <a:off x="6132899" y="3257105"/>
              <a:ext cx="1204500" cy="8391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328" name="Google Shape;328;p29"/>
            <p:cNvCxnSpPr/>
            <p:nvPr/>
          </p:nvCxnSpPr>
          <p:spPr>
            <a:xfrm flipH="1" rot="10800000">
              <a:off x="6353850" y="2458475"/>
              <a:ext cx="388800" cy="1525200"/>
            </a:xfrm>
            <a:prstGeom prst="straightConnector1">
              <a:avLst/>
            </a:prstGeom>
            <a:noFill/>
            <a:ln cap="flat" cmpd="sng" w="19050">
              <a:solidFill>
                <a:srgbClr val="B7B7B7"/>
              </a:solidFill>
              <a:prstDash val="dash"/>
              <a:round/>
              <a:headEnd len="med" w="med" type="triangle"/>
              <a:tailEnd len="med" w="med" type="triangle"/>
            </a:ln>
          </p:spPr>
        </p:cxnSp>
        <p:cxnSp>
          <p:nvCxnSpPr>
            <p:cNvPr id="329" name="Google Shape;329;p29"/>
            <p:cNvCxnSpPr>
              <a:stCxn id="325" idx="1"/>
              <a:endCxn id="326" idx="5"/>
            </p:cNvCxnSpPr>
            <p:nvPr/>
          </p:nvCxnSpPr>
          <p:spPr>
            <a:xfrm rot="10800000">
              <a:off x="7244836" y="2341796"/>
              <a:ext cx="351600" cy="222900"/>
            </a:xfrm>
            <a:prstGeom prst="straightConnector1">
              <a:avLst/>
            </a:prstGeom>
            <a:noFill/>
            <a:ln cap="flat" cmpd="sng" w="19050">
              <a:solidFill>
                <a:srgbClr val="B7B7B7"/>
              </a:solidFill>
              <a:prstDash val="dash"/>
              <a:round/>
              <a:headEnd len="med" w="med" type="triangle"/>
              <a:tailEnd len="med" w="med" type="triangle"/>
            </a:ln>
          </p:spPr>
        </p:cxnSp>
        <p:cxnSp>
          <p:nvCxnSpPr>
            <p:cNvPr id="330" name="Google Shape;330;p29"/>
            <p:cNvCxnSpPr/>
            <p:nvPr/>
          </p:nvCxnSpPr>
          <p:spPr>
            <a:xfrm rot="10800000">
              <a:off x="7071400" y="2478449"/>
              <a:ext cx="428700" cy="1505400"/>
            </a:xfrm>
            <a:prstGeom prst="straightConnector1">
              <a:avLst/>
            </a:prstGeom>
            <a:noFill/>
            <a:ln cap="flat" cmpd="sng" w="19050">
              <a:solidFill>
                <a:srgbClr val="B7B7B7"/>
              </a:solidFill>
              <a:prstDash val="dash"/>
              <a:round/>
              <a:headEnd len="med" w="med" type="triangle"/>
              <a:tailEnd len="med" w="med" type="triangle"/>
            </a:ln>
          </p:spPr>
        </p:cxnSp>
        <p:cxnSp>
          <p:nvCxnSpPr>
            <p:cNvPr id="331" name="Google Shape;331;p29"/>
            <p:cNvCxnSpPr>
              <a:stCxn id="322" idx="7"/>
              <a:endCxn id="326" idx="3"/>
            </p:cNvCxnSpPr>
            <p:nvPr/>
          </p:nvCxnSpPr>
          <p:spPr>
            <a:xfrm flipH="1" rot="10800000">
              <a:off x="6132899" y="2341506"/>
              <a:ext cx="419400" cy="2232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332" name="Google Shape;332;p29"/>
            <p:cNvCxnSpPr>
              <a:stCxn id="322" idx="6"/>
              <a:endCxn id="325" idx="2"/>
            </p:cNvCxnSpPr>
            <p:nvPr/>
          </p:nvCxnSpPr>
          <p:spPr>
            <a:xfrm>
              <a:off x="6276300" y="2910905"/>
              <a:ext cx="1176600" cy="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333" name="Google Shape;333;p29"/>
            <p:cNvCxnSpPr>
              <a:stCxn id="324" idx="0"/>
              <a:endCxn id="325" idx="4"/>
            </p:cNvCxnSpPr>
            <p:nvPr/>
          </p:nvCxnSpPr>
          <p:spPr>
            <a:xfrm flipH="1" rot="10800000">
              <a:off x="7683715" y="3400511"/>
              <a:ext cx="258900" cy="552300"/>
            </a:xfrm>
            <a:prstGeom prst="straightConnector1">
              <a:avLst/>
            </a:prstGeom>
            <a:noFill/>
            <a:ln cap="flat" cmpd="sng" w="19050">
              <a:solidFill>
                <a:srgbClr val="B7B7B7"/>
              </a:solidFill>
              <a:prstDash val="dash"/>
              <a:round/>
              <a:headEnd len="med" w="med" type="triangle"/>
              <a:tailEnd len="med" w="med" type="triangle"/>
            </a:ln>
          </p:spPr>
        </p:cxnSp>
        <p:cxnSp>
          <p:nvCxnSpPr>
            <p:cNvPr id="334" name="Google Shape;334;p29"/>
            <p:cNvCxnSpPr>
              <a:stCxn id="323" idx="0"/>
              <a:endCxn id="322" idx="4"/>
            </p:cNvCxnSpPr>
            <p:nvPr/>
          </p:nvCxnSpPr>
          <p:spPr>
            <a:xfrm rot="10800000">
              <a:off x="5786739" y="3400500"/>
              <a:ext cx="366600" cy="552300"/>
            </a:xfrm>
            <a:prstGeom prst="straightConnector1">
              <a:avLst/>
            </a:prstGeom>
            <a:noFill/>
            <a:ln cap="flat" cmpd="sng" w="19050">
              <a:solidFill>
                <a:srgbClr val="B7B7B7"/>
              </a:solidFill>
              <a:prstDash val="dash"/>
              <a:round/>
              <a:headEnd len="med" w="med" type="triangle"/>
              <a:tailEnd len="med" w="med" type="triangle"/>
            </a:ln>
          </p:spPr>
        </p:cxnSp>
        <p:cxnSp>
          <p:nvCxnSpPr>
            <p:cNvPr id="335" name="Google Shape;335;p29"/>
            <p:cNvCxnSpPr>
              <a:stCxn id="323" idx="7"/>
              <a:endCxn id="325" idx="3"/>
            </p:cNvCxnSpPr>
            <p:nvPr/>
          </p:nvCxnSpPr>
          <p:spPr>
            <a:xfrm flipH="1" rot="10800000">
              <a:off x="6499539" y="3257101"/>
              <a:ext cx="1096800" cy="839100"/>
            </a:xfrm>
            <a:prstGeom prst="straightConnector1">
              <a:avLst/>
            </a:prstGeom>
            <a:noFill/>
            <a:ln cap="flat" cmpd="sng" w="19050">
              <a:solidFill>
                <a:srgbClr val="B7B7B7"/>
              </a:solidFill>
              <a:prstDash val="dash"/>
              <a:round/>
              <a:headEnd len="med" w="med" type="triangle"/>
              <a:tailEnd len="med" w="med" type="triangle"/>
            </a:ln>
          </p:spPr>
        </p:cxnSp>
        <p:sp>
          <p:nvSpPr>
            <p:cNvPr id="336" name="Google Shape;336;p29"/>
            <p:cNvSpPr txBox="1"/>
            <p:nvPr/>
          </p:nvSpPr>
          <p:spPr>
            <a:xfrm>
              <a:off x="7110425" y="1302925"/>
              <a:ext cx="1405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FV3</a:t>
              </a:r>
              <a:endParaRPr b="1"/>
            </a:p>
          </p:txBody>
        </p:sp>
        <p:sp>
          <p:nvSpPr>
            <p:cNvPr id="337" name="Google Shape;337;p29"/>
            <p:cNvSpPr txBox="1"/>
            <p:nvPr/>
          </p:nvSpPr>
          <p:spPr>
            <a:xfrm>
              <a:off x="4709125" y="2329350"/>
              <a:ext cx="731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MOM6</a:t>
              </a:r>
              <a:endParaRPr b="1"/>
            </a:p>
          </p:txBody>
        </p:sp>
        <p:sp>
          <p:nvSpPr>
            <p:cNvPr id="338" name="Google Shape;338;p29"/>
            <p:cNvSpPr txBox="1"/>
            <p:nvPr/>
          </p:nvSpPr>
          <p:spPr>
            <a:xfrm>
              <a:off x="4976450" y="4096188"/>
              <a:ext cx="1405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WW3</a:t>
              </a:r>
              <a:endParaRPr b="1"/>
            </a:p>
          </p:txBody>
        </p:sp>
        <p:sp>
          <p:nvSpPr>
            <p:cNvPr id="339" name="Google Shape;339;p29"/>
            <p:cNvSpPr txBox="1"/>
            <p:nvPr/>
          </p:nvSpPr>
          <p:spPr>
            <a:xfrm>
              <a:off x="8173325" y="3983663"/>
              <a:ext cx="1405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BLING</a:t>
              </a:r>
              <a:endParaRPr b="1"/>
            </a:p>
          </p:txBody>
        </p:sp>
        <p:sp>
          <p:nvSpPr>
            <p:cNvPr id="340" name="Google Shape;340;p29"/>
            <p:cNvSpPr txBox="1"/>
            <p:nvPr/>
          </p:nvSpPr>
          <p:spPr>
            <a:xfrm>
              <a:off x="8325725" y="2316888"/>
              <a:ext cx="1405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CICE6</a:t>
              </a:r>
              <a:endParaRPr b="1"/>
            </a:p>
          </p:txBody>
        </p:sp>
        <p:sp>
          <p:nvSpPr>
            <p:cNvPr id="341" name="Google Shape;341;p29"/>
            <p:cNvSpPr txBox="1"/>
            <p:nvPr/>
          </p:nvSpPr>
          <p:spPr>
            <a:xfrm>
              <a:off x="4685275" y="1965000"/>
              <a:ext cx="1166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4A86E8"/>
                  </a:solidFill>
                </a:rPr>
                <a:t>SOCA</a:t>
              </a:r>
              <a:endParaRPr b="1">
                <a:solidFill>
                  <a:srgbClr val="4A86E8"/>
                </a:solidFill>
              </a:endParaRPr>
            </a:p>
          </p:txBody>
        </p:sp>
      </p:grpSp>
      <p:sp>
        <p:nvSpPr>
          <p:cNvPr id="342" name="Google Shape;342;p29"/>
          <p:cNvSpPr txBox="1"/>
          <p:nvPr>
            <p:ph type="title"/>
          </p:nvPr>
        </p:nvSpPr>
        <p:spPr>
          <a:xfrm>
            <a:off x="1198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SOCA: The future: </a:t>
            </a:r>
            <a:r>
              <a:rPr lang="en"/>
              <a:t>coupled</a:t>
            </a:r>
            <a:r>
              <a:rPr lang="en"/>
              <a:t> DA!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0"/>
          <p:cNvSpPr/>
          <p:nvPr/>
        </p:nvSpPr>
        <p:spPr>
          <a:xfrm rot="-5565452">
            <a:off x="6924579" y="3108682"/>
            <a:ext cx="1309516" cy="2892052"/>
          </a:xfrm>
          <a:prstGeom prst="trapezoid">
            <a:avLst>
              <a:gd fmla="val 146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8" name="Google Shape;34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8226" y="1372275"/>
            <a:ext cx="4314573" cy="236720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0"/>
          <p:cNvSpPr txBox="1"/>
          <p:nvPr/>
        </p:nvSpPr>
        <p:spPr>
          <a:xfrm>
            <a:off x="5332900" y="3739475"/>
            <a:ext cx="34194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9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rPr>
              <a:t>AVHRR METOP-A (Dec 15, 2020), 24 hour window, GEOS (C360 atmosphere, ¼ degree ocean),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0"/>
          <p:cNvSpPr txBox="1"/>
          <p:nvPr/>
        </p:nvSpPr>
        <p:spPr>
          <a:xfrm>
            <a:off x="7833200" y="4702900"/>
            <a:ext cx="128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(H. Ebrahimi)</a:t>
            </a:r>
            <a:endParaRPr/>
          </a:p>
        </p:txBody>
      </p:sp>
      <p:sp>
        <p:nvSpPr>
          <p:cNvPr id="351" name="Google Shape;351;p30"/>
          <p:cNvSpPr txBox="1"/>
          <p:nvPr>
            <p:ph idx="1" type="body"/>
          </p:nvPr>
        </p:nvSpPr>
        <p:spPr>
          <a:xfrm>
            <a:off x="43425" y="1212850"/>
            <a:ext cx="4684800" cy="38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By having all earth system component DA under JEDI, we can make progress on coupled DA.</a:t>
            </a:r>
            <a:br>
              <a:rPr lang="en"/>
            </a:br>
            <a:r>
              <a:rPr b="1" lang="en" sz="1600">
                <a:solidFill>
                  <a:srgbClr val="2980B9"/>
                </a:solidFill>
              </a:rPr>
              <a:t>Plan to focus heavily on this in 2023/2024</a:t>
            </a:r>
            <a:endParaRPr b="1" sz="1600">
              <a:solidFill>
                <a:srgbClr val="2980B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/>
              <a:t>2023: Coupled hofx</a:t>
            </a:r>
            <a:br>
              <a:rPr lang="en" sz="1400"/>
            </a:br>
            <a:r>
              <a:rPr lang="en" sz="1400"/>
              <a:t>(surface sensitive radiances)</a:t>
            </a:r>
            <a:endParaRPr sz="14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b="1" lang="en">
                <a:solidFill>
                  <a:srgbClr val="FF0000"/>
                </a:solidFill>
              </a:rPr>
              <a:t>CRTM </a:t>
            </a:r>
            <a:r>
              <a:rPr lang="en">
                <a:solidFill>
                  <a:srgbClr val="FF0000"/>
                </a:solidFill>
              </a:rPr>
              <a:t>- </a:t>
            </a:r>
            <a:r>
              <a:rPr lang="en" sz="1400">
                <a:solidFill>
                  <a:srgbClr val="FF0000"/>
                </a:solidFill>
              </a:rPr>
              <a:t>infrared (AVHRR), microwave (GMI),</a:t>
            </a:r>
            <a:endParaRPr sz="1400">
              <a:solidFill>
                <a:srgbClr val="FF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OASIM -</a:t>
            </a:r>
            <a:r>
              <a:rPr lang="en"/>
              <a:t> ocean color </a:t>
            </a:r>
            <a:r>
              <a:rPr lang="en" sz="1400"/>
              <a:t>(PACE/VIIRS/MODIS)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700"/>
              <a:t>2024: Coupled covariances</a:t>
            </a:r>
            <a:br>
              <a:rPr b="1" lang="en" sz="1600"/>
            </a:br>
            <a:r>
              <a:rPr lang="en" sz="1400"/>
              <a:t>(observation impacts across components)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via explicit balances (e.g. sea-ice/SST)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via ensemble (LETKF/EnVAR)</a:t>
            </a:r>
            <a:endParaRPr/>
          </a:p>
        </p:txBody>
      </p:sp>
      <p:sp>
        <p:nvSpPr>
          <p:cNvPr id="352" name="Google Shape;352;p30"/>
          <p:cNvSpPr txBox="1"/>
          <p:nvPr>
            <p:ph type="title"/>
          </p:nvPr>
        </p:nvSpPr>
        <p:spPr>
          <a:xfrm>
            <a:off x="1198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SOCA: The future: coupled DA!</a:t>
            </a:r>
            <a:endParaRPr/>
          </a:p>
        </p:txBody>
      </p:sp>
      <p:sp>
        <p:nvSpPr>
          <p:cNvPr id="353" name="Google Shape;353;p30"/>
          <p:cNvSpPr txBox="1"/>
          <p:nvPr/>
        </p:nvSpPr>
        <p:spPr>
          <a:xfrm>
            <a:off x="5588225" y="943125"/>
            <a:ext cx="342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CRTM: SST sensitive IR channels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1"/>
          <p:cNvSpPr/>
          <p:nvPr/>
        </p:nvSpPr>
        <p:spPr>
          <a:xfrm rot="-5565452">
            <a:off x="6924579" y="3108682"/>
            <a:ext cx="1309516" cy="2892052"/>
          </a:xfrm>
          <a:prstGeom prst="trapezoid">
            <a:avLst>
              <a:gd fmla="val 146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9" name="Google Shape;3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0100" y="1275250"/>
            <a:ext cx="4401226" cy="274667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1"/>
          <p:cNvSpPr txBox="1"/>
          <p:nvPr/>
        </p:nvSpPr>
        <p:spPr>
          <a:xfrm>
            <a:off x="6210075" y="4626700"/>
            <a:ext cx="290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(H. Ebrahimi, X. Liu NOAA/</a:t>
            </a:r>
            <a:r>
              <a:rPr i="1" lang="en"/>
              <a:t>EMC</a:t>
            </a:r>
            <a:r>
              <a:rPr lang="en"/>
              <a:t>)</a:t>
            </a:r>
            <a:endParaRPr/>
          </a:p>
        </p:txBody>
      </p:sp>
      <p:sp>
        <p:nvSpPr>
          <p:cNvPr id="361" name="Google Shape;361;p31"/>
          <p:cNvSpPr txBox="1"/>
          <p:nvPr>
            <p:ph idx="1" type="body"/>
          </p:nvPr>
        </p:nvSpPr>
        <p:spPr>
          <a:xfrm>
            <a:off x="43425" y="1212850"/>
            <a:ext cx="4684800" cy="38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By having all earth system component DA under JEDI, we can make progress on coupled DA.</a:t>
            </a:r>
            <a:br>
              <a:rPr lang="en"/>
            </a:br>
            <a:r>
              <a:rPr b="1" lang="en" sz="1600">
                <a:solidFill>
                  <a:srgbClr val="2980B9"/>
                </a:solidFill>
              </a:rPr>
              <a:t>Plan to focus heavily on this in 2023/2024</a:t>
            </a:r>
            <a:endParaRPr b="1" sz="1600">
              <a:solidFill>
                <a:srgbClr val="2980B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/>
              <a:t>2023: Coupled hofx</a:t>
            </a:r>
            <a:br>
              <a:rPr lang="en" sz="1400"/>
            </a:br>
            <a:r>
              <a:rPr lang="en" sz="1400"/>
              <a:t>(surface sensitive radiances)</a:t>
            </a:r>
            <a:endParaRPr sz="14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●"/>
            </a:pPr>
            <a:r>
              <a:rPr b="1" lang="en">
                <a:solidFill>
                  <a:srgbClr val="222222"/>
                </a:solidFill>
              </a:rPr>
              <a:t>CRTM </a:t>
            </a:r>
            <a:r>
              <a:rPr lang="en">
                <a:solidFill>
                  <a:srgbClr val="222222"/>
                </a:solidFill>
              </a:rPr>
              <a:t>- </a:t>
            </a:r>
            <a:r>
              <a:rPr lang="en" sz="1400">
                <a:solidFill>
                  <a:srgbClr val="222222"/>
                </a:solidFill>
              </a:rPr>
              <a:t>infrared (AVHRR), microwave (GMI),</a:t>
            </a:r>
            <a:endParaRPr sz="1400">
              <a:solidFill>
                <a:srgbClr val="22222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b="1" lang="en">
                <a:solidFill>
                  <a:srgbClr val="FF0000"/>
                </a:solidFill>
              </a:rPr>
              <a:t>OASIM -</a:t>
            </a:r>
            <a:r>
              <a:rPr lang="en">
                <a:solidFill>
                  <a:srgbClr val="FF0000"/>
                </a:solidFill>
              </a:rPr>
              <a:t> ocean color </a:t>
            </a:r>
            <a:r>
              <a:rPr lang="en" sz="1400">
                <a:solidFill>
                  <a:srgbClr val="FF0000"/>
                </a:solidFill>
              </a:rPr>
              <a:t>(PACE/VIIRS/MODIS)</a:t>
            </a:r>
            <a:endParaRPr sz="1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700"/>
              <a:t>2024: Coupled covariances</a:t>
            </a:r>
            <a:br>
              <a:rPr b="1" lang="en" sz="1600"/>
            </a:br>
            <a:r>
              <a:rPr lang="en" sz="1400"/>
              <a:t>(observation impacts across components)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via explicit balances (e.g. sea-ice/SST)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●"/>
            </a:pPr>
            <a:r>
              <a:rPr lang="en" sz="1600">
                <a:solidFill>
                  <a:srgbClr val="FF0000"/>
                </a:solidFill>
              </a:rPr>
              <a:t>via ensemble (LETKF/EnVAR)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62" name="Google Shape;362;p31"/>
          <p:cNvSpPr txBox="1"/>
          <p:nvPr>
            <p:ph type="title"/>
          </p:nvPr>
        </p:nvSpPr>
        <p:spPr>
          <a:xfrm>
            <a:off x="1198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SOCA: The future: coupled DA!</a:t>
            </a:r>
            <a:endParaRPr/>
          </a:p>
        </p:txBody>
      </p:sp>
      <p:sp>
        <p:nvSpPr>
          <p:cNvPr id="363" name="Google Shape;363;p31"/>
          <p:cNvSpPr txBox="1"/>
          <p:nvPr/>
        </p:nvSpPr>
        <p:spPr>
          <a:xfrm>
            <a:off x="5791050" y="943125"/>
            <a:ext cx="314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OASIM: Ocean Color DA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2"/>
          <p:cNvSpPr/>
          <p:nvPr/>
        </p:nvSpPr>
        <p:spPr>
          <a:xfrm>
            <a:off x="0" y="0"/>
            <a:ext cx="4496400" cy="515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2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2"/>
          <p:cNvSpPr txBox="1"/>
          <p:nvPr>
            <p:ph idx="2" type="body"/>
          </p:nvPr>
        </p:nvSpPr>
        <p:spPr>
          <a:xfrm>
            <a:off x="4745425" y="673400"/>
            <a:ext cx="4531500" cy="3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277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JEDI-based data assimilation for the UFS marine components</a:t>
            </a:r>
            <a:endParaRPr b="1" sz="277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277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Travis Sluka (</a:t>
            </a:r>
            <a:r>
              <a:rPr lang="en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tsluka@ucar.edu</a:t>
            </a:r>
            <a:r>
              <a:rPr lang="en" sz="1800"/>
              <a:t>)</a:t>
            </a:r>
            <a:br>
              <a:rPr lang="en" sz="1600"/>
            </a:br>
            <a:r>
              <a:rPr lang="en" sz="1600"/>
              <a:t>SOCA Project Lead</a:t>
            </a:r>
            <a:br>
              <a:rPr lang="en" sz="1600"/>
            </a:br>
            <a:r>
              <a:rPr lang="en" sz="1600"/>
              <a:t>(Sea-ice, Ocean, and Coupled Assimilation)</a:t>
            </a:r>
            <a:br>
              <a:rPr lang="en" sz="1600"/>
            </a:br>
            <a:r>
              <a:rPr lang="en" sz="1600"/>
              <a:t>JCSDA/UCAR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SOCA: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https://github.com/jcsda/soca</a:t>
            </a:r>
            <a:endParaRPr sz="1600"/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305"/>
          </a:p>
        </p:txBody>
      </p:sp>
      <p:sp>
        <p:nvSpPr>
          <p:cNvPr id="371" name="Google Shape;371;p32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2" name="Google Shape;372;p32"/>
          <p:cNvPicPr preferRelativeResize="0"/>
          <p:nvPr/>
        </p:nvPicPr>
        <p:blipFill rotWithShape="1">
          <a:blip r:embed="rId5">
            <a:alphaModFix/>
          </a:blip>
          <a:srcRect b="5988" l="0" r="51014" t="0"/>
          <a:stretch/>
        </p:blipFill>
        <p:spPr>
          <a:xfrm>
            <a:off x="380038" y="462875"/>
            <a:ext cx="3811926" cy="4079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JCSDA?</a:t>
            </a: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1195588" y="1064850"/>
            <a:ext cx="66420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2100">
                <a:solidFill>
                  <a:srgbClr val="666666"/>
                </a:solidFill>
              </a:rPr>
            </a:br>
            <a:r>
              <a:rPr b="1" lang="en" sz="2000">
                <a:solidFill>
                  <a:srgbClr val="0B5394"/>
                </a:solidFill>
              </a:rPr>
              <a:t>Joint Center for Satellite Data Assimilation (JCSDA):</a:t>
            </a:r>
            <a:br>
              <a:rPr b="1" lang="en" sz="1500">
                <a:solidFill>
                  <a:srgbClr val="666666"/>
                </a:solidFill>
              </a:rPr>
            </a:br>
            <a:r>
              <a:rPr lang="en" sz="1500">
                <a:solidFill>
                  <a:srgbClr val="666666"/>
                </a:solidFill>
              </a:rPr>
              <a:t> Interagency partnership dedicated to improving and accelerating use of research and operational satellite data in weather, ocean, climate and environmental analysis and prediction systems</a:t>
            </a:r>
            <a:endParaRPr sz="1500">
              <a:solidFill>
                <a:srgbClr val="666666"/>
              </a:solidFill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 b="5731" l="0" r="0" t="0"/>
          <a:stretch/>
        </p:blipFill>
        <p:spPr>
          <a:xfrm>
            <a:off x="3761133" y="2552050"/>
            <a:ext cx="1510927" cy="13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4">
            <a:alphaModFix/>
          </a:blip>
          <a:srcRect b="29234" l="0" r="0" t="23399"/>
          <a:stretch/>
        </p:blipFill>
        <p:spPr>
          <a:xfrm>
            <a:off x="1581325" y="3006356"/>
            <a:ext cx="2020911" cy="804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 rotWithShape="1">
          <a:blip r:embed="rId5">
            <a:alphaModFix/>
          </a:blip>
          <a:srcRect b="29234" l="0" r="0" t="23399"/>
          <a:stretch/>
        </p:blipFill>
        <p:spPr>
          <a:xfrm>
            <a:off x="5430957" y="2968374"/>
            <a:ext cx="2131718" cy="8047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18"/>
          <p:cNvGrpSpPr/>
          <p:nvPr/>
        </p:nvGrpSpPr>
        <p:grpSpPr>
          <a:xfrm>
            <a:off x="7331228" y="3163271"/>
            <a:ext cx="627975" cy="394275"/>
            <a:chOff x="7331228" y="3315671"/>
            <a:chExt cx="627975" cy="394275"/>
          </a:xfrm>
        </p:grpSpPr>
        <p:pic>
          <p:nvPicPr>
            <p:cNvPr id="137" name="Google Shape;137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564908" y="3315671"/>
              <a:ext cx="394296" cy="394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18"/>
            <p:cNvSpPr/>
            <p:nvPr/>
          </p:nvSpPr>
          <p:spPr>
            <a:xfrm>
              <a:off x="7331228" y="3395975"/>
              <a:ext cx="233700" cy="233700"/>
            </a:xfrm>
            <a:prstGeom prst="mathPlus">
              <a:avLst>
                <a:gd fmla="val 23520" name="adj1"/>
              </a:avLst>
            </a:prstGeom>
            <a:solidFill>
              <a:srgbClr val="6666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8"/>
          <p:cNvSpPr txBox="1"/>
          <p:nvPr/>
        </p:nvSpPr>
        <p:spPr>
          <a:xfrm>
            <a:off x="3321475" y="4154600"/>
            <a:ext cx="2223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Marine DA in-kinds</a:t>
            </a:r>
            <a:br>
              <a:rPr lang="en"/>
            </a:br>
            <a:r>
              <a:rPr lang="en"/>
              <a:t>and collaborators</a:t>
            </a:r>
            <a:endParaRPr/>
          </a:p>
        </p:txBody>
      </p:sp>
      <p:cxnSp>
        <p:nvCxnSpPr>
          <p:cNvPr id="140" name="Google Shape;140;p18"/>
          <p:cNvCxnSpPr/>
          <p:nvPr/>
        </p:nvCxnSpPr>
        <p:spPr>
          <a:xfrm rot="10800000">
            <a:off x="2013675" y="3875500"/>
            <a:ext cx="1734300" cy="3288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" name="Google Shape;141;p18"/>
          <p:cNvCxnSpPr/>
          <p:nvPr/>
        </p:nvCxnSpPr>
        <p:spPr>
          <a:xfrm rot="10800000">
            <a:off x="3249525" y="3775750"/>
            <a:ext cx="917100" cy="4086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" name="Google Shape;142;p18"/>
          <p:cNvCxnSpPr/>
          <p:nvPr/>
        </p:nvCxnSpPr>
        <p:spPr>
          <a:xfrm flipH="1" rot="10800000">
            <a:off x="4884325" y="3725800"/>
            <a:ext cx="2880900" cy="4785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3" name="Google Shape;143;p18"/>
          <p:cNvSpPr/>
          <p:nvPr/>
        </p:nvSpPr>
        <p:spPr>
          <a:xfrm rot="-5565452">
            <a:off x="6924579" y="3108682"/>
            <a:ext cx="1309516" cy="2892052"/>
          </a:xfrm>
          <a:prstGeom prst="trapezoid">
            <a:avLst>
              <a:gd fmla="val 146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/>
          <p:nvPr/>
        </p:nvSpPr>
        <p:spPr>
          <a:xfrm rot="-5565452">
            <a:off x="6924579" y="3108682"/>
            <a:ext cx="1309516" cy="2892052"/>
          </a:xfrm>
          <a:prstGeom prst="trapezoid">
            <a:avLst>
              <a:gd fmla="val 146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729450" y="1292800"/>
            <a:ext cx="7038600" cy="3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Overall Goals: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Provide a “menu of marine DA options” based on JEDI</a:t>
            </a:r>
            <a:br>
              <a:rPr lang="en" sz="1800">
                <a:latin typeface="Arial"/>
                <a:ea typeface="Arial"/>
                <a:cs typeface="Arial"/>
                <a:sym typeface="Arial"/>
              </a:rPr>
            </a:br>
            <a:r>
              <a:rPr lang="en" sz="1600">
                <a:latin typeface="Arial"/>
                <a:ea typeface="Arial"/>
                <a:cs typeface="Arial"/>
                <a:sym typeface="Arial"/>
              </a:rPr>
              <a:t>for operational DA implementation at NOAA / NASA, and use by the community, focusing on the marine UFS components.</a:t>
            </a:r>
            <a:br>
              <a:rPr lang="en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Consolidate DA development efforts and code sharing</a:t>
            </a:r>
            <a:br>
              <a:rPr lang="en" sz="1800">
                <a:latin typeface="Arial"/>
                <a:ea typeface="Arial"/>
                <a:cs typeface="Arial"/>
                <a:sym typeface="Arial"/>
              </a:rPr>
            </a:br>
            <a:r>
              <a:rPr lang="en" sz="1600">
                <a:latin typeface="Arial"/>
                <a:ea typeface="Arial"/>
                <a:cs typeface="Arial"/>
                <a:sym typeface="Arial"/>
              </a:rPr>
              <a:t>share components across models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(i.e. steal from the atmosphere people!)</a:t>
            </a:r>
            <a:br>
              <a:rPr lang="en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lang="en" sz="1800">
                <a:latin typeface="Arial"/>
                <a:ea typeface="Arial"/>
                <a:cs typeface="Arial"/>
                <a:sym typeface="Arial"/>
              </a:rPr>
              <a:t>ccelerate marine DA R2O and innovation</a:t>
            </a:r>
            <a:br>
              <a:rPr lang="en" sz="1800">
                <a:latin typeface="Arial"/>
                <a:ea typeface="Arial"/>
                <a:cs typeface="Arial"/>
                <a:sym typeface="Arial"/>
              </a:rPr>
            </a:br>
            <a:r>
              <a:rPr lang="en" sz="1600">
                <a:latin typeface="Arial"/>
                <a:ea typeface="Arial"/>
                <a:cs typeface="Arial"/>
                <a:sym typeface="Arial"/>
              </a:rPr>
              <a:t>Advance “coupled assimilation” methods. Engage community development</a:t>
            </a:r>
            <a:endParaRPr/>
          </a:p>
        </p:txBody>
      </p:sp>
      <p:sp>
        <p:nvSpPr>
          <p:cNvPr id="150" name="Google Shape;150;p19"/>
          <p:cNvSpPr txBox="1"/>
          <p:nvPr>
            <p:ph type="title"/>
          </p:nvPr>
        </p:nvSpPr>
        <p:spPr>
          <a:xfrm>
            <a:off x="1198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</a:t>
            </a:r>
            <a:r>
              <a:rPr lang="en"/>
              <a:t>SOCA: </a:t>
            </a:r>
            <a:r>
              <a:rPr lang="en" sz="2377"/>
              <a:t>Sea-ice, Ocean, and Coupled Assimilation</a:t>
            </a:r>
            <a:endParaRPr sz="2377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/>
          <p:nvPr/>
        </p:nvSpPr>
        <p:spPr>
          <a:xfrm rot="-5565452">
            <a:off x="6924579" y="3108682"/>
            <a:ext cx="1309516" cy="2892052"/>
          </a:xfrm>
          <a:prstGeom prst="trapezoid">
            <a:avLst>
              <a:gd fmla="val 146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177550" y="1292800"/>
            <a:ext cx="4263300" cy="370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The components of SOCA</a:t>
            </a:r>
            <a:br>
              <a:rPr b="1" lang="en" sz="1800"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latin typeface="Arial"/>
                <a:ea typeface="Arial"/>
                <a:cs typeface="Arial"/>
                <a:sym typeface="Arial"/>
              </a:rPr>
              <a:t>we are developing data assimilation for: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ocean </a:t>
            </a:r>
            <a:r>
              <a:rPr b="1" lang="en" sz="1600">
                <a:latin typeface="Arial"/>
                <a:ea typeface="Arial"/>
                <a:cs typeface="Arial"/>
                <a:sym typeface="Arial"/>
              </a:rPr>
              <a:t>(MOM6)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sea ice </a:t>
            </a:r>
            <a:r>
              <a:rPr b="1" lang="en" sz="1600">
                <a:latin typeface="Arial"/>
                <a:ea typeface="Arial"/>
                <a:cs typeface="Arial"/>
                <a:sym typeface="Arial"/>
              </a:rPr>
              <a:t>(CICE6)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i="1" lang="en" sz="1800">
                <a:latin typeface="Arial"/>
                <a:ea typeface="Arial"/>
                <a:cs typeface="Arial"/>
                <a:sym typeface="Arial"/>
              </a:rPr>
              <a:t>ocean biogeochemistry</a:t>
            </a:r>
            <a:r>
              <a:rPr b="1" i="1" lang="en" sz="1600">
                <a:latin typeface="Arial"/>
                <a:ea typeface="Arial"/>
                <a:cs typeface="Arial"/>
                <a:sym typeface="Arial"/>
              </a:rPr>
              <a:t> (BLING)</a:t>
            </a:r>
            <a:endParaRPr b="1" i="1" sz="16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air-sea interactions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waves 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(Wavewatch3)</a:t>
            </a:r>
            <a:br>
              <a:rPr b="1" lang="en" sz="1800">
                <a:latin typeface="Arial"/>
                <a:ea typeface="Arial"/>
                <a:cs typeface="Arial"/>
                <a:sym typeface="Arial"/>
              </a:rPr>
            </a:br>
            <a:r>
              <a:rPr lang="en" sz="1200">
                <a:latin typeface="Arial"/>
                <a:ea typeface="Arial"/>
                <a:cs typeface="Arial"/>
                <a:sym typeface="Arial"/>
              </a:rPr>
              <a:t>(insufficient resources to focus on waves at this time, any volunteers??)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 txBox="1"/>
          <p:nvPr>
            <p:ph type="title"/>
          </p:nvPr>
        </p:nvSpPr>
        <p:spPr>
          <a:xfrm>
            <a:off x="1198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SOCA: </a:t>
            </a:r>
            <a:r>
              <a:rPr lang="en" sz="2377"/>
              <a:t>Sea-ice, Ocean, and Coupled Assimilation</a:t>
            </a:r>
            <a:endParaRPr/>
          </a:p>
        </p:txBody>
      </p:sp>
      <p:sp>
        <p:nvSpPr>
          <p:cNvPr id="158" name="Google Shape;158;p20"/>
          <p:cNvSpPr/>
          <p:nvPr/>
        </p:nvSpPr>
        <p:spPr>
          <a:xfrm>
            <a:off x="4595850" y="1869575"/>
            <a:ext cx="4305600" cy="3029400"/>
          </a:xfrm>
          <a:prstGeom prst="rect">
            <a:avLst/>
          </a:prstGeom>
          <a:solidFill>
            <a:srgbClr val="C9DAF8">
              <a:alpha val="31550"/>
            </a:srgbClr>
          </a:solidFill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0"/>
          <p:cNvSpPr/>
          <p:nvPr/>
        </p:nvSpPr>
        <p:spPr>
          <a:xfrm>
            <a:off x="5183825" y="2249680"/>
            <a:ext cx="979200" cy="979200"/>
          </a:xfrm>
          <a:prstGeom prst="ellipse">
            <a:avLst/>
          </a:prstGeom>
          <a:solidFill>
            <a:srgbClr val="4A86E8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ocean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5550464" y="3781175"/>
            <a:ext cx="979200" cy="9792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waves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7080840" y="3781186"/>
            <a:ext cx="979200" cy="979200"/>
          </a:xfrm>
          <a:prstGeom prst="ellipse">
            <a:avLst/>
          </a:prstGeom>
          <a:solidFill>
            <a:srgbClr val="93C47D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biogeochem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7339761" y="2249671"/>
            <a:ext cx="979200" cy="979200"/>
          </a:xfrm>
          <a:prstGeom prst="ellipse">
            <a:avLst/>
          </a:prstGeom>
          <a:solidFill>
            <a:srgbClr val="EEEEEE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sea ice</a:t>
            </a:r>
            <a:endParaRPr sz="1200"/>
          </a:p>
        </p:txBody>
      </p:sp>
      <p:sp>
        <p:nvSpPr>
          <p:cNvPr id="163" name="Google Shape;163;p20"/>
          <p:cNvSpPr/>
          <p:nvPr/>
        </p:nvSpPr>
        <p:spPr>
          <a:xfrm>
            <a:off x="6295725" y="1334224"/>
            <a:ext cx="979200" cy="979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atmo </a:t>
            </a:r>
            <a:endParaRPr i="1" sz="1200"/>
          </a:p>
        </p:txBody>
      </p:sp>
      <p:cxnSp>
        <p:nvCxnSpPr>
          <p:cNvPr id="164" name="Google Shape;164;p20"/>
          <p:cNvCxnSpPr>
            <a:stCxn id="159" idx="5"/>
            <a:endCxn id="161" idx="1"/>
          </p:cNvCxnSpPr>
          <p:nvPr/>
        </p:nvCxnSpPr>
        <p:spPr>
          <a:xfrm>
            <a:off x="6019624" y="3085480"/>
            <a:ext cx="1204500" cy="8391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65" name="Google Shape;165;p20"/>
          <p:cNvCxnSpPr/>
          <p:nvPr/>
        </p:nvCxnSpPr>
        <p:spPr>
          <a:xfrm flipH="1" rot="10800000">
            <a:off x="6240575" y="2286850"/>
            <a:ext cx="388800" cy="15252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dash"/>
            <a:round/>
            <a:headEnd len="med" w="med" type="triangle"/>
            <a:tailEnd len="med" w="med" type="triangle"/>
          </a:ln>
        </p:spPr>
      </p:cxnSp>
      <p:cxnSp>
        <p:nvCxnSpPr>
          <p:cNvPr id="166" name="Google Shape;166;p20"/>
          <p:cNvCxnSpPr>
            <a:stCxn id="162" idx="1"/>
            <a:endCxn id="163" idx="5"/>
          </p:cNvCxnSpPr>
          <p:nvPr/>
        </p:nvCxnSpPr>
        <p:spPr>
          <a:xfrm rot="10800000">
            <a:off x="7131561" y="2170171"/>
            <a:ext cx="351600" cy="2229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dash"/>
            <a:round/>
            <a:headEnd len="med" w="med" type="triangle"/>
            <a:tailEnd len="med" w="med" type="triangle"/>
          </a:ln>
        </p:spPr>
      </p:cxnSp>
      <p:cxnSp>
        <p:nvCxnSpPr>
          <p:cNvPr id="167" name="Google Shape;167;p20"/>
          <p:cNvCxnSpPr/>
          <p:nvPr/>
        </p:nvCxnSpPr>
        <p:spPr>
          <a:xfrm rot="10800000">
            <a:off x="6958125" y="2306824"/>
            <a:ext cx="428700" cy="15054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dash"/>
            <a:round/>
            <a:headEnd len="med" w="med" type="triangle"/>
            <a:tailEnd len="med" w="med" type="triangle"/>
          </a:ln>
        </p:spPr>
      </p:cxnSp>
      <p:cxnSp>
        <p:nvCxnSpPr>
          <p:cNvPr id="168" name="Google Shape;168;p20"/>
          <p:cNvCxnSpPr>
            <a:stCxn id="159" idx="7"/>
            <a:endCxn id="163" idx="3"/>
          </p:cNvCxnSpPr>
          <p:nvPr/>
        </p:nvCxnSpPr>
        <p:spPr>
          <a:xfrm flipH="1" rot="10800000">
            <a:off x="6019624" y="2169881"/>
            <a:ext cx="419400" cy="2232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69" name="Google Shape;169;p20"/>
          <p:cNvCxnSpPr>
            <a:stCxn id="159" idx="6"/>
            <a:endCxn id="162" idx="2"/>
          </p:cNvCxnSpPr>
          <p:nvPr/>
        </p:nvCxnSpPr>
        <p:spPr>
          <a:xfrm>
            <a:off x="6163025" y="2739280"/>
            <a:ext cx="11766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70" name="Google Shape;170;p20"/>
          <p:cNvCxnSpPr>
            <a:stCxn id="161" idx="0"/>
            <a:endCxn id="162" idx="4"/>
          </p:cNvCxnSpPr>
          <p:nvPr/>
        </p:nvCxnSpPr>
        <p:spPr>
          <a:xfrm flipH="1" rot="10800000">
            <a:off x="7570440" y="3228886"/>
            <a:ext cx="258900" cy="5523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dash"/>
            <a:round/>
            <a:headEnd len="med" w="med" type="triangle"/>
            <a:tailEnd len="med" w="med" type="triangle"/>
          </a:ln>
        </p:spPr>
      </p:cxnSp>
      <p:cxnSp>
        <p:nvCxnSpPr>
          <p:cNvPr id="171" name="Google Shape;171;p20"/>
          <p:cNvCxnSpPr>
            <a:stCxn id="160" idx="0"/>
            <a:endCxn id="159" idx="4"/>
          </p:cNvCxnSpPr>
          <p:nvPr/>
        </p:nvCxnSpPr>
        <p:spPr>
          <a:xfrm rot="10800000">
            <a:off x="5673464" y="3228875"/>
            <a:ext cx="366600" cy="5523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dash"/>
            <a:round/>
            <a:headEnd len="med" w="med" type="triangle"/>
            <a:tailEnd len="med" w="med" type="triangle"/>
          </a:ln>
        </p:spPr>
      </p:cxnSp>
      <p:cxnSp>
        <p:nvCxnSpPr>
          <p:cNvPr id="172" name="Google Shape;172;p20"/>
          <p:cNvCxnSpPr>
            <a:stCxn id="160" idx="7"/>
            <a:endCxn id="162" idx="3"/>
          </p:cNvCxnSpPr>
          <p:nvPr/>
        </p:nvCxnSpPr>
        <p:spPr>
          <a:xfrm flipH="1" rot="10800000">
            <a:off x="6386264" y="3085476"/>
            <a:ext cx="1096800" cy="83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dash"/>
            <a:round/>
            <a:headEnd len="med" w="med" type="triangle"/>
            <a:tailEnd len="med" w="med" type="triangle"/>
          </a:ln>
        </p:spPr>
      </p:cxnSp>
      <p:sp>
        <p:nvSpPr>
          <p:cNvPr id="173" name="Google Shape;173;p20"/>
          <p:cNvSpPr txBox="1"/>
          <p:nvPr/>
        </p:nvSpPr>
        <p:spPr>
          <a:xfrm>
            <a:off x="6997150" y="1131300"/>
            <a:ext cx="140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FV3</a:t>
            </a:r>
            <a:endParaRPr b="1"/>
          </a:p>
        </p:txBody>
      </p:sp>
      <p:sp>
        <p:nvSpPr>
          <p:cNvPr id="174" name="Google Shape;174;p20"/>
          <p:cNvSpPr txBox="1"/>
          <p:nvPr/>
        </p:nvSpPr>
        <p:spPr>
          <a:xfrm>
            <a:off x="4595850" y="2157725"/>
            <a:ext cx="73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MOM6</a:t>
            </a:r>
            <a:endParaRPr b="1"/>
          </a:p>
        </p:txBody>
      </p:sp>
      <p:sp>
        <p:nvSpPr>
          <p:cNvPr id="175" name="Google Shape;175;p20"/>
          <p:cNvSpPr txBox="1"/>
          <p:nvPr/>
        </p:nvSpPr>
        <p:spPr>
          <a:xfrm>
            <a:off x="4863175" y="3924563"/>
            <a:ext cx="140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WW3</a:t>
            </a:r>
            <a:endParaRPr b="1"/>
          </a:p>
        </p:txBody>
      </p:sp>
      <p:sp>
        <p:nvSpPr>
          <p:cNvPr id="176" name="Google Shape;176;p20"/>
          <p:cNvSpPr txBox="1"/>
          <p:nvPr/>
        </p:nvSpPr>
        <p:spPr>
          <a:xfrm>
            <a:off x="8060050" y="3812038"/>
            <a:ext cx="140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BLING</a:t>
            </a:r>
            <a:endParaRPr b="1"/>
          </a:p>
        </p:txBody>
      </p:sp>
      <p:sp>
        <p:nvSpPr>
          <p:cNvPr id="177" name="Google Shape;177;p20"/>
          <p:cNvSpPr txBox="1"/>
          <p:nvPr/>
        </p:nvSpPr>
        <p:spPr>
          <a:xfrm>
            <a:off x="8212450" y="2145263"/>
            <a:ext cx="140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CICE6</a:t>
            </a:r>
            <a:endParaRPr b="1"/>
          </a:p>
        </p:txBody>
      </p:sp>
      <p:sp>
        <p:nvSpPr>
          <p:cNvPr id="178" name="Google Shape;178;p20"/>
          <p:cNvSpPr txBox="1"/>
          <p:nvPr/>
        </p:nvSpPr>
        <p:spPr>
          <a:xfrm>
            <a:off x="4572000" y="1793375"/>
            <a:ext cx="116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A86E8"/>
                </a:solidFill>
              </a:rPr>
              <a:t>SOCA</a:t>
            </a:r>
            <a:endParaRPr b="1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/>
          <p:nvPr/>
        </p:nvSpPr>
        <p:spPr>
          <a:xfrm rot="-5565452">
            <a:off x="6924579" y="3108682"/>
            <a:ext cx="1309516" cy="2892052"/>
          </a:xfrm>
          <a:prstGeom prst="trapezoid">
            <a:avLst>
              <a:gd fmla="val 146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1"/>
          <p:cNvSpPr txBox="1"/>
          <p:nvPr>
            <p:ph idx="1" type="body"/>
          </p:nvPr>
        </p:nvSpPr>
        <p:spPr>
          <a:xfrm>
            <a:off x="177550" y="1292800"/>
            <a:ext cx="4484100" cy="370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Global DA</a:t>
            </a:r>
            <a:br>
              <a:rPr b="1" lang="en" sz="1800">
                <a:latin typeface="Arial"/>
                <a:ea typeface="Arial"/>
                <a:cs typeface="Arial"/>
                <a:sym typeface="Arial"/>
              </a:rPr>
            </a:br>
            <a:r>
              <a:rPr lang="en" sz="1800">
                <a:latin typeface="Arial"/>
                <a:ea typeface="Arial"/>
                <a:cs typeface="Arial"/>
                <a:sym typeface="Arial"/>
              </a:rPr>
              <a:t>¼ degree ocean/ice initialization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16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NOAA NG-GODAS ✅</a:t>
            </a:r>
            <a:br>
              <a:rPr lang="en" sz="1800">
                <a:latin typeface="Arial"/>
                <a:ea typeface="Arial"/>
                <a:cs typeface="Arial"/>
                <a:sym typeface="Arial"/>
              </a:rPr>
            </a:br>
            <a:r>
              <a:rPr lang="en" sz="1800">
                <a:latin typeface="Arial"/>
                <a:ea typeface="Arial"/>
                <a:cs typeface="Arial"/>
                <a:sym typeface="Arial"/>
              </a:rPr>
              <a:t>(40 year 3DVAR reanalysis on AWS)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NOAA GFSv17 / GEFSv13</a:t>
            </a:r>
            <a:br>
              <a:rPr lang="en" sz="1800">
                <a:latin typeface="Arial"/>
                <a:ea typeface="Arial"/>
                <a:cs typeface="Arial"/>
                <a:sym typeface="Arial"/>
              </a:rPr>
            </a:br>
            <a:r>
              <a:rPr lang="en" sz="1800">
                <a:latin typeface="Arial"/>
                <a:ea typeface="Arial"/>
                <a:cs typeface="Arial"/>
                <a:sym typeface="Arial"/>
              </a:rPr>
              <a:t>(initialized using Hybrid LETKF-EnVAR)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NASA GEOS</a:t>
            </a:r>
            <a:br>
              <a:rPr b="1" lang="en" sz="1800">
                <a:latin typeface="Arial"/>
                <a:ea typeface="Arial"/>
                <a:cs typeface="Arial"/>
                <a:sym typeface="Arial"/>
              </a:rPr>
            </a:br>
            <a:r>
              <a:rPr lang="en" sz="18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n development for next GEOS system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Regional DA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NOAA 1/12 deg HAT10 regional</a:t>
            </a:r>
            <a:br>
              <a:rPr lang="en" sz="1800">
                <a:latin typeface="Arial"/>
                <a:ea typeface="Arial"/>
                <a:cs typeface="Arial"/>
                <a:sym typeface="Arial"/>
              </a:rPr>
            </a:br>
            <a:r>
              <a:rPr lang="en" sz="1800">
                <a:latin typeface="Arial"/>
                <a:ea typeface="Arial"/>
                <a:cs typeface="Arial"/>
                <a:sym typeface="Arial"/>
              </a:rPr>
              <a:t>with eventual benefits for HAFS initialization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1"/>
          <p:cNvSpPr txBox="1"/>
          <p:nvPr>
            <p:ph type="title"/>
          </p:nvPr>
        </p:nvSpPr>
        <p:spPr>
          <a:xfrm>
            <a:off x="1198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SOCA: targets for NOAA/NASA </a:t>
            </a:r>
            <a:endParaRPr/>
          </a:p>
        </p:txBody>
      </p:sp>
      <p:pic>
        <p:nvPicPr>
          <p:cNvPr id="186" name="Google Shape;186;p21"/>
          <p:cNvPicPr preferRelativeResize="0"/>
          <p:nvPr/>
        </p:nvPicPr>
        <p:blipFill rotWithShape="1">
          <a:blip r:embed="rId3">
            <a:alphaModFix/>
          </a:blip>
          <a:srcRect b="16198" l="0" r="0" t="0"/>
          <a:stretch/>
        </p:blipFill>
        <p:spPr>
          <a:xfrm>
            <a:off x="4808325" y="2845929"/>
            <a:ext cx="4093499" cy="23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2000" y="1007747"/>
            <a:ext cx="3864299" cy="215509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188" name="Google Shape;188;p21"/>
          <p:cNvCxnSpPr>
            <a:endCxn id="187" idx="1"/>
          </p:cNvCxnSpPr>
          <p:nvPr/>
        </p:nvCxnSpPr>
        <p:spPr>
          <a:xfrm flipH="1" rot="10800000">
            <a:off x="3850900" y="2085294"/>
            <a:ext cx="1061100" cy="211800"/>
          </a:xfrm>
          <a:prstGeom prst="straightConnector1">
            <a:avLst/>
          </a:prstGeom>
          <a:noFill/>
          <a:ln cap="flat" cmpd="sng" w="38100">
            <a:solidFill>
              <a:srgbClr val="5DB6E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" name="Google Shape;189;p21"/>
          <p:cNvCxnSpPr/>
          <p:nvPr/>
        </p:nvCxnSpPr>
        <p:spPr>
          <a:xfrm flipH="1" rot="10800000">
            <a:off x="3945025" y="4217275"/>
            <a:ext cx="809700" cy="260400"/>
          </a:xfrm>
          <a:prstGeom prst="straightConnector1">
            <a:avLst/>
          </a:prstGeom>
          <a:noFill/>
          <a:ln cap="flat" cmpd="sng" w="38100">
            <a:solidFill>
              <a:srgbClr val="5DB6E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>
            <p:ph idx="1" type="body"/>
          </p:nvPr>
        </p:nvSpPr>
        <p:spPr>
          <a:xfrm>
            <a:off x="2358025" y="3114300"/>
            <a:ext cx="4493100" cy="9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Arial"/>
              <a:buChar char="●"/>
            </a:pPr>
            <a:r>
              <a:rPr b="1" lang="en" sz="150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4DLETKF / </a:t>
            </a:r>
            <a:r>
              <a:rPr b="1" lang="en" sz="150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4DEnVAR </a:t>
            </a:r>
            <a:endParaRPr b="1" sz="1500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SOCA/UFS supported in JCSDA Skylab</a:t>
            </a:r>
            <a:endParaRPr sz="1500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2"/>
          <p:cNvSpPr txBox="1"/>
          <p:nvPr>
            <p:ph idx="1" type="body"/>
          </p:nvPr>
        </p:nvSpPr>
        <p:spPr>
          <a:xfrm>
            <a:off x="2358025" y="3906250"/>
            <a:ext cx="4535100" cy="14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Arial"/>
              <a:buChar char="●"/>
            </a:pPr>
            <a:r>
              <a:rPr b="1" lang="en" sz="160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4DVAR</a:t>
            </a:r>
            <a:endParaRPr sz="1600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coupled multi-component covariance </a:t>
            </a:r>
            <a:endParaRPr b="1" sz="1600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800"/>
              <a:buFont typeface="Arial"/>
              <a:buChar char="●"/>
            </a:pPr>
            <a:r>
              <a:rPr lang="en" sz="160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future JEDI methods</a:t>
            </a:r>
            <a:br>
              <a:rPr lang="en" sz="160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(e.g. particle filter)</a:t>
            </a:r>
            <a:endParaRPr sz="1200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22"/>
          <p:cNvCxnSpPr/>
          <p:nvPr/>
        </p:nvCxnSpPr>
        <p:spPr>
          <a:xfrm>
            <a:off x="2554540" y="3880216"/>
            <a:ext cx="3333600" cy="0"/>
          </a:xfrm>
          <a:prstGeom prst="straightConnector1">
            <a:avLst/>
          </a:prstGeom>
          <a:noFill/>
          <a:ln cap="flat" cmpd="sng" w="19050">
            <a:solidFill>
              <a:srgbClr val="2980B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22"/>
          <p:cNvCxnSpPr/>
          <p:nvPr/>
        </p:nvCxnSpPr>
        <p:spPr>
          <a:xfrm>
            <a:off x="1752600" y="3065850"/>
            <a:ext cx="5485500" cy="0"/>
          </a:xfrm>
          <a:prstGeom prst="straightConnector1">
            <a:avLst/>
          </a:prstGeom>
          <a:noFill/>
          <a:ln cap="flat" cmpd="sng" w="19050">
            <a:solidFill>
              <a:srgbClr val="2980B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22"/>
          <p:cNvSpPr/>
          <p:nvPr/>
        </p:nvSpPr>
        <p:spPr>
          <a:xfrm rot="-5565452">
            <a:off x="6924579" y="3108682"/>
            <a:ext cx="1309516" cy="2892052"/>
          </a:xfrm>
          <a:prstGeom prst="trapezoid">
            <a:avLst>
              <a:gd fmla="val 146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2"/>
          <p:cNvSpPr txBox="1"/>
          <p:nvPr>
            <p:ph idx="1" type="body"/>
          </p:nvPr>
        </p:nvSpPr>
        <p:spPr>
          <a:xfrm>
            <a:off x="2358025" y="1249050"/>
            <a:ext cx="3984000" cy="19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b="1" lang="en" sz="1500">
                <a:latin typeface="Arial"/>
                <a:ea typeface="Arial"/>
                <a:cs typeface="Arial"/>
                <a:sym typeface="Arial"/>
              </a:rPr>
              <a:t>3DVAR                      </a:t>
            </a:r>
            <a:endParaRPr b="1"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b="1" lang="en" sz="1500">
                <a:latin typeface="Arial"/>
                <a:ea typeface="Arial"/>
                <a:cs typeface="Arial"/>
                <a:sym typeface="Arial"/>
              </a:rPr>
              <a:t>3DVAR-FGAT</a:t>
            </a:r>
            <a:endParaRPr b="1"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b="1" lang="en" sz="1500">
                <a:latin typeface="Arial"/>
                <a:ea typeface="Arial"/>
                <a:cs typeface="Arial"/>
                <a:sym typeface="Arial"/>
              </a:rPr>
              <a:t>LETKF</a:t>
            </a:r>
            <a:endParaRPr b="1" sz="15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en" sz="1500">
                <a:latin typeface="Arial"/>
                <a:ea typeface="Arial"/>
                <a:cs typeface="Arial"/>
                <a:sym typeface="Arial"/>
              </a:rPr>
              <a:t>Hybrid LETKF-EnVAR ⭐</a:t>
            </a:r>
            <a:br>
              <a:rPr lang="en" sz="1500">
                <a:latin typeface="Arial"/>
                <a:ea typeface="Arial"/>
                <a:cs typeface="Arial"/>
                <a:sym typeface="Arial"/>
              </a:rPr>
            </a:br>
            <a:r>
              <a:rPr i="1" lang="en" sz="1100">
                <a:solidFill>
                  <a:srgbClr val="2980B9"/>
                </a:solidFill>
                <a:latin typeface="Arial"/>
                <a:ea typeface="Arial"/>
                <a:cs typeface="Arial"/>
                <a:sym typeface="Arial"/>
              </a:rPr>
              <a:t>(target for NOAA operations)</a:t>
            </a:r>
            <a:endParaRPr i="1" sz="1100">
              <a:solidFill>
                <a:srgbClr val="2980B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en" sz="1500">
                <a:latin typeface="Arial"/>
                <a:ea typeface="Arial"/>
                <a:cs typeface="Arial"/>
                <a:sym typeface="Arial"/>
              </a:rPr>
              <a:t>Hybrid EDA-EnVAR</a:t>
            </a:r>
            <a:r>
              <a:rPr b="1" i="1" lang="en" sz="1100">
                <a:solidFill>
                  <a:srgbClr val="2980B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2"/>
          <p:cNvSpPr txBox="1"/>
          <p:nvPr>
            <p:ph type="title"/>
          </p:nvPr>
        </p:nvSpPr>
        <p:spPr>
          <a:xfrm>
            <a:off x="1198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SOCA: developing a “menu” of ocean/ice DA options</a:t>
            </a:r>
            <a:endParaRPr/>
          </a:p>
        </p:txBody>
      </p:sp>
      <p:sp>
        <p:nvSpPr>
          <p:cNvPr id="201" name="Google Shape;201;p22"/>
          <p:cNvSpPr/>
          <p:nvPr/>
        </p:nvSpPr>
        <p:spPr>
          <a:xfrm rot="5400000">
            <a:off x="1310400" y="4233000"/>
            <a:ext cx="1488300" cy="669000"/>
          </a:xfrm>
          <a:prstGeom prst="homePlat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   2024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2"/>
          <p:cNvSpPr/>
          <p:nvPr/>
        </p:nvSpPr>
        <p:spPr>
          <a:xfrm rot="5400000">
            <a:off x="1365750" y="3271350"/>
            <a:ext cx="1377600" cy="669000"/>
          </a:xfrm>
          <a:prstGeom prst="homePlate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 2023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22"/>
          <p:cNvSpPr/>
          <p:nvPr/>
        </p:nvSpPr>
        <p:spPr>
          <a:xfrm rot="5400000">
            <a:off x="987600" y="1914275"/>
            <a:ext cx="2133900" cy="669000"/>
          </a:xfrm>
          <a:prstGeom prst="homePlate">
            <a:avLst>
              <a:gd fmla="val 50000" name="adj"/>
            </a:avLst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Working now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2"/>
          <p:cNvSpPr txBox="1"/>
          <p:nvPr/>
        </p:nvSpPr>
        <p:spPr>
          <a:xfrm rot="5400000">
            <a:off x="6330144" y="3995979"/>
            <a:ext cx="135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in progress</a:t>
            </a:r>
            <a:endParaRPr sz="1800">
              <a:solidFill>
                <a:srgbClr val="4A86E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/>
          <p:nvPr/>
        </p:nvSpPr>
        <p:spPr>
          <a:xfrm rot="-5565452">
            <a:off x="6924579" y="3108682"/>
            <a:ext cx="1309516" cy="2892052"/>
          </a:xfrm>
          <a:prstGeom prst="trapezoid">
            <a:avLst>
              <a:gd fmla="val 146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3896025" y="1429725"/>
            <a:ext cx="3456900" cy="32544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6FA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1" name="Google Shape;211;p23"/>
          <p:cNvCxnSpPr/>
          <p:nvPr/>
        </p:nvCxnSpPr>
        <p:spPr>
          <a:xfrm rot="10800000">
            <a:off x="7352925" y="2290375"/>
            <a:ext cx="1017900" cy="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2" name="Google Shape;212;p23"/>
          <p:cNvCxnSpPr/>
          <p:nvPr/>
        </p:nvCxnSpPr>
        <p:spPr>
          <a:xfrm rot="10800000">
            <a:off x="7352925" y="1675875"/>
            <a:ext cx="1017900" cy="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3" name="Google Shape;213;p23"/>
          <p:cNvCxnSpPr/>
          <p:nvPr/>
        </p:nvCxnSpPr>
        <p:spPr>
          <a:xfrm rot="10800000">
            <a:off x="7352925" y="3244375"/>
            <a:ext cx="1017900" cy="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4" name="Google Shape;214;p23"/>
          <p:cNvCxnSpPr/>
          <p:nvPr/>
        </p:nvCxnSpPr>
        <p:spPr>
          <a:xfrm rot="10800000">
            <a:off x="7352925" y="3858875"/>
            <a:ext cx="1017900" cy="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5" name="Google Shape;215;p23"/>
          <p:cNvSpPr txBox="1"/>
          <p:nvPr>
            <p:ph idx="1" type="body"/>
          </p:nvPr>
        </p:nvSpPr>
        <p:spPr>
          <a:xfrm>
            <a:off x="54700" y="1292800"/>
            <a:ext cx="3790800" cy="3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rial"/>
                <a:ea typeface="Arial"/>
                <a:cs typeface="Arial"/>
                <a:sym typeface="Arial"/>
              </a:rPr>
              <a:t>JEDI: Joint Effort for Data assimilation Integration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 model and component agnostic toolkit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ocean DA community is small, any common JEDI parts we use that were developed by other groups (i.e. atmosphere DA) is a win!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100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 common DA system for all UFS components will accelerate coupled DA science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3"/>
          <p:cNvSpPr txBox="1"/>
          <p:nvPr>
            <p:ph type="title"/>
          </p:nvPr>
        </p:nvSpPr>
        <p:spPr>
          <a:xfrm>
            <a:off x="1198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SOCA: Built on JEDI</a:t>
            </a:r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3947601" y="1484775"/>
            <a:ext cx="993000" cy="492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</a:rPr>
              <a:t>OOPS</a:t>
            </a:r>
            <a:br>
              <a:rPr b="1" lang="en">
                <a:solidFill>
                  <a:srgbClr val="0B5394"/>
                </a:solidFill>
              </a:rPr>
            </a:br>
            <a:r>
              <a:rPr b="1" lang="en" sz="900">
                <a:solidFill>
                  <a:srgbClr val="0B5394"/>
                </a:solidFill>
              </a:rPr>
              <a:t>generic DA</a:t>
            </a:r>
            <a:endParaRPr b="1" sz="900">
              <a:solidFill>
                <a:srgbClr val="0B5394"/>
              </a:solidFill>
            </a:endParaRPr>
          </a:p>
        </p:txBody>
      </p:sp>
      <p:sp>
        <p:nvSpPr>
          <p:cNvPr id="218" name="Google Shape;218;p23"/>
          <p:cNvSpPr/>
          <p:nvPr/>
        </p:nvSpPr>
        <p:spPr>
          <a:xfrm>
            <a:off x="4581583" y="2792125"/>
            <a:ext cx="1175400" cy="492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</a:rPr>
              <a:t>UFO</a:t>
            </a:r>
            <a:br>
              <a:rPr b="1" lang="en">
                <a:solidFill>
                  <a:srgbClr val="0B5394"/>
                </a:solidFill>
              </a:rPr>
            </a:br>
            <a:r>
              <a:rPr b="1" lang="en" sz="900">
                <a:solidFill>
                  <a:srgbClr val="0B5394"/>
                </a:solidFill>
              </a:rPr>
              <a:t>obs operators / obs QC</a:t>
            </a:r>
            <a:endParaRPr b="1" sz="900">
              <a:solidFill>
                <a:srgbClr val="0B5394"/>
              </a:solidFill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4581576" y="3483900"/>
            <a:ext cx="1175400" cy="492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</a:rPr>
              <a:t>IODA</a:t>
            </a:r>
            <a:br>
              <a:rPr b="1" lang="en">
                <a:solidFill>
                  <a:srgbClr val="0B5394"/>
                </a:solidFill>
              </a:rPr>
            </a:br>
            <a:r>
              <a:rPr b="1" lang="en" sz="900">
                <a:solidFill>
                  <a:srgbClr val="0B5394"/>
                </a:solidFill>
              </a:rPr>
              <a:t>obs IO / database</a:t>
            </a:r>
            <a:endParaRPr b="1" sz="900">
              <a:solidFill>
                <a:srgbClr val="0B5394"/>
              </a:solidFill>
            </a:endParaRPr>
          </a:p>
        </p:txBody>
      </p:sp>
      <p:sp>
        <p:nvSpPr>
          <p:cNvPr id="220" name="Google Shape;220;p23"/>
          <p:cNvSpPr/>
          <p:nvPr/>
        </p:nvSpPr>
        <p:spPr>
          <a:xfrm>
            <a:off x="4581583" y="2100350"/>
            <a:ext cx="1175400" cy="492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</a:rPr>
              <a:t>SABER</a:t>
            </a:r>
            <a:br>
              <a:rPr b="1" lang="en">
                <a:solidFill>
                  <a:srgbClr val="0B5394"/>
                </a:solidFill>
              </a:rPr>
            </a:br>
            <a:r>
              <a:rPr b="1" lang="en" sz="900">
                <a:solidFill>
                  <a:srgbClr val="0B5394"/>
                </a:solidFill>
              </a:rPr>
              <a:t>B-matrix tools</a:t>
            </a:r>
            <a:endParaRPr b="1" sz="900">
              <a:solidFill>
                <a:srgbClr val="0B5394"/>
              </a:solidFill>
            </a:endParaRPr>
          </a:p>
        </p:txBody>
      </p:sp>
      <p:sp>
        <p:nvSpPr>
          <p:cNvPr id="221" name="Google Shape;221;p23"/>
          <p:cNvSpPr/>
          <p:nvPr/>
        </p:nvSpPr>
        <p:spPr>
          <a:xfrm>
            <a:off x="6055783" y="2792125"/>
            <a:ext cx="1175400" cy="492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</a:rPr>
              <a:t>CRTM</a:t>
            </a:r>
            <a:br>
              <a:rPr b="1" lang="en">
                <a:solidFill>
                  <a:srgbClr val="0B5394"/>
                </a:solidFill>
              </a:rPr>
            </a:br>
            <a:r>
              <a:rPr b="1" lang="en" sz="900">
                <a:solidFill>
                  <a:srgbClr val="0B5394"/>
                </a:solidFill>
              </a:rPr>
              <a:t>radiative transfer model</a:t>
            </a:r>
            <a:endParaRPr b="1" sz="900">
              <a:solidFill>
                <a:srgbClr val="0B5394"/>
              </a:solidFill>
            </a:endParaRPr>
          </a:p>
        </p:txBody>
      </p:sp>
      <p:sp>
        <p:nvSpPr>
          <p:cNvPr id="222" name="Google Shape;222;p23"/>
          <p:cNvSpPr/>
          <p:nvPr/>
        </p:nvSpPr>
        <p:spPr>
          <a:xfrm>
            <a:off x="4581583" y="4124600"/>
            <a:ext cx="1175400" cy="492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</a:rPr>
              <a:t>VADER</a:t>
            </a:r>
            <a:br>
              <a:rPr b="1" lang="en">
                <a:solidFill>
                  <a:srgbClr val="0B5394"/>
                </a:solidFill>
              </a:rPr>
            </a:br>
            <a:r>
              <a:rPr b="1" lang="en" sz="900">
                <a:solidFill>
                  <a:srgbClr val="0B5394"/>
                </a:solidFill>
              </a:rPr>
              <a:t>variable transforms</a:t>
            </a:r>
            <a:endParaRPr b="1" sz="900">
              <a:solidFill>
                <a:srgbClr val="0B5394"/>
              </a:solidFill>
            </a:endParaRPr>
          </a:p>
        </p:txBody>
      </p:sp>
      <p:cxnSp>
        <p:nvCxnSpPr>
          <p:cNvPr id="223" name="Google Shape;223;p23"/>
          <p:cNvCxnSpPr>
            <a:stCxn id="221" idx="1"/>
            <a:endCxn id="218" idx="3"/>
          </p:cNvCxnSpPr>
          <p:nvPr/>
        </p:nvCxnSpPr>
        <p:spPr>
          <a:xfrm rot="10800000">
            <a:off x="5756983" y="3038275"/>
            <a:ext cx="298800" cy="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4" name="Google Shape;224;p23"/>
          <p:cNvCxnSpPr>
            <a:stCxn id="220" idx="1"/>
            <a:endCxn id="217" idx="2"/>
          </p:cNvCxnSpPr>
          <p:nvPr/>
        </p:nvCxnSpPr>
        <p:spPr>
          <a:xfrm rot="10800000">
            <a:off x="4444183" y="1977200"/>
            <a:ext cx="137400" cy="369300"/>
          </a:xfrm>
          <a:prstGeom prst="bentConnector2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5" name="Google Shape;225;p23"/>
          <p:cNvCxnSpPr>
            <a:stCxn id="218" idx="1"/>
            <a:endCxn id="217" idx="2"/>
          </p:cNvCxnSpPr>
          <p:nvPr/>
        </p:nvCxnSpPr>
        <p:spPr>
          <a:xfrm rot="10800000">
            <a:off x="4444183" y="1977175"/>
            <a:ext cx="137400" cy="1061100"/>
          </a:xfrm>
          <a:prstGeom prst="bentConnector2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6" name="Google Shape;226;p23"/>
          <p:cNvCxnSpPr>
            <a:stCxn id="219" idx="1"/>
            <a:endCxn id="217" idx="2"/>
          </p:cNvCxnSpPr>
          <p:nvPr/>
        </p:nvCxnSpPr>
        <p:spPr>
          <a:xfrm rot="10800000">
            <a:off x="4444176" y="1977150"/>
            <a:ext cx="137400" cy="1752900"/>
          </a:xfrm>
          <a:prstGeom prst="bentConnector2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7" name="Google Shape;227;p23"/>
          <p:cNvCxnSpPr>
            <a:stCxn id="222" idx="1"/>
            <a:endCxn id="217" idx="2"/>
          </p:cNvCxnSpPr>
          <p:nvPr/>
        </p:nvCxnSpPr>
        <p:spPr>
          <a:xfrm rot="10800000">
            <a:off x="4444183" y="1977050"/>
            <a:ext cx="137400" cy="2393700"/>
          </a:xfrm>
          <a:prstGeom prst="bentConnector2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8" name="Google Shape;228;p23"/>
          <p:cNvSpPr txBox="1"/>
          <p:nvPr/>
        </p:nvSpPr>
        <p:spPr>
          <a:xfrm>
            <a:off x="3845796" y="1097529"/>
            <a:ext cx="109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A8DC"/>
                </a:solidFill>
              </a:rPr>
              <a:t>JEDI</a:t>
            </a:r>
            <a:endParaRPr b="1">
              <a:solidFill>
                <a:srgbClr val="6FA8DC"/>
              </a:solidFill>
            </a:endParaRPr>
          </a:p>
        </p:txBody>
      </p:sp>
      <p:sp>
        <p:nvSpPr>
          <p:cNvPr id="229" name="Google Shape;229;p23"/>
          <p:cNvSpPr txBox="1"/>
          <p:nvPr/>
        </p:nvSpPr>
        <p:spPr>
          <a:xfrm>
            <a:off x="7942271" y="956167"/>
            <a:ext cx="109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5200C"/>
                </a:solidFill>
              </a:rPr>
              <a:t>Models</a:t>
            </a:r>
            <a:endParaRPr b="1">
              <a:solidFill>
                <a:srgbClr val="85200C"/>
              </a:solidFill>
            </a:endParaRPr>
          </a:p>
        </p:txBody>
      </p:sp>
      <p:sp>
        <p:nvSpPr>
          <p:cNvPr id="230" name="Google Shape;230;p23"/>
          <p:cNvSpPr/>
          <p:nvPr/>
        </p:nvSpPr>
        <p:spPr>
          <a:xfrm>
            <a:off x="7761225" y="1429725"/>
            <a:ext cx="1372800" cy="492300"/>
          </a:xfrm>
          <a:prstGeom prst="roundRect">
            <a:avLst>
              <a:gd fmla="val 16667" name="adj"/>
            </a:avLst>
          </a:prstGeom>
          <a:solidFill>
            <a:srgbClr val="E6B8AF"/>
          </a:solidFill>
          <a:ln cap="flat" cmpd="sng" w="1905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5200C"/>
                </a:solidFill>
              </a:rPr>
              <a:t>SOCA </a:t>
            </a:r>
            <a:r>
              <a:rPr b="1" lang="en" sz="1300">
                <a:solidFill>
                  <a:srgbClr val="85200C"/>
                </a:solidFill>
              </a:rPr>
              <a:t>(MOM6/CICE6)</a:t>
            </a:r>
            <a:endParaRPr b="1" sz="800">
              <a:solidFill>
                <a:srgbClr val="85200C"/>
              </a:solidFill>
            </a:endParaRPr>
          </a:p>
        </p:txBody>
      </p:sp>
      <p:sp>
        <p:nvSpPr>
          <p:cNvPr id="231" name="Google Shape;231;p23"/>
          <p:cNvSpPr/>
          <p:nvPr/>
        </p:nvSpPr>
        <p:spPr>
          <a:xfrm>
            <a:off x="7845524" y="2044225"/>
            <a:ext cx="1288500" cy="492300"/>
          </a:xfrm>
          <a:prstGeom prst="roundRect">
            <a:avLst>
              <a:gd fmla="val 16667" name="adj"/>
            </a:avLst>
          </a:prstGeom>
          <a:solidFill>
            <a:srgbClr val="E6B8AF"/>
          </a:solidFill>
          <a:ln cap="flat" cmpd="sng" w="1905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5200C"/>
                </a:solidFill>
              </a:rPr>
              <a:t>ROMS</a:t>
            </a:r>
            <a:endParaRPr b="1" sz="900">
              <a:solidFill>
                <a:srgbClr val="85200C"/>
              </a:solidFill>
            </a:endParaRPr>
          </a:p>
        </p:txBody>
      </p:sp>
      <p:sp>
        <p:nvSpPr>
          <p:cNvPr id="232" name="Google Shape;232;p23"/>
          <p:cNvSpPr/>
          <p:nvPr/>
        </p:nvSpPr>
        <p:spPr>
          <a:xfrm>
            <a:off x="7862074" y="2998225"/>
            <a:ext cx="1288500" cy="492300"/>
          </a:xfrm>
          <a:prstGeom prst="roundRect">
            <a:avLst>
              <a:gd fmla="val 16667" name="adj"/>
            </a:avLst>
          </a:prstGeom>
          <a:solidFill>
            <a:srgbClr val="E6B8AF"/>
          </a:solidFill>
          <a:ln cap="flat" cmpd="sng" w="1905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5200C"/>
                </a:solidFill>
              </a:rPr>
              <a:t>FV3</a:t>
            </a:r>
            <a:endParaRPr b="1" sz="900">
              <a:solidFill>
                <a:srgbClr val="85200C"/>
              </a:solidFill>
            </a:endParaRPr>
          </a:p>
        </p:txBody>
      </p:sp>
      <p:sp>
        <p:nvSpPr>
          <p:cNvPr id="233" name="Google Shape;233;p23"/>
          <p:cNvSpPr/>
          <p:nvPr/>
        </p:nvSpPr>
        <p:spPr>
          <a:xfrm>
            <a:off x="7862074" y="3612725"/>
            <a:ext cx="1288500" cy="492300"/>
          </a:xfrm>
          <a:prstGeom prst="roundRect">
            <a:avLst>
              <a:gd fmla="val 16667" name="adj"/>
            </a:avLst>
          </a:prstGeom>
          <a:solidFill>
            <a:srgbClr val="E6B8AF"/>
          </a:solidFill>
          <a:ln cap="flat" cmpd="sng" w="1905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5200C"/>
                </a:solidFill>
              </a:rPr>
              <a:t>…</a:t>
            </a:r>
            <a:endParaRPr b="1" sz="900">
              <a:solidFill>
                <a:srgbClr val="85200C"/>
              </a:solidFill>
            </a:endParaRPr>
          </a:p>
        </p:txBody>
      </p:sp>
      <p:sp>
        <p:nvSpPr>
          <p:cNvPr id="234" name="Google Shape;234;p23"/>
          <p:cNvSpPr txBox="1"/>
          <p:nvPr/>
        </p:nvSpPr>
        <p:spPr>
          <a:xfrm>
            <a:off x="7845525" y="4139900"/>
            <a:ext cx="128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5200C"/>
                </a:solidFill>
              </a:rPr>
              <a:t>…</a:t>
            </a:r>
            <a:endParaRPr b="1" sz="1800">
              <a:solidFill>
                <a:srgbClr val="85200C"/>
              </a:solidFill>
            </a:endParaRPr>
          </a:p>
        </p:txBody>
      </p:sp>
      <p:sp>
        <p:nvSpPr>
          <p:cNvPr id="235" name="Google Shape;235;p23"/>
          <p:cNvSpPr/>
          <p:nvPr/>
        </p:nvSpPr>
        <p:spPr>
          <a:xfrm>
            <a:off x="5053775" y="4713400"/>
            <a:ext cx="3364500" cy="492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472C4"/>
          </a:solidFill>
          <a:ln cap="flat" cmpd="sng" w="9525">
            <a:solidFill>
              <a:srgbClr val="0944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</a:rPr>
              <a:t>continuing to move specific code into generic layers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6065958" y="3366575"/>
            <a:ext cx="1175400" cy="492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</a:rPr>
              <a:t>OASIM</a:t>
            </a:r>
            <a:br>
              <a:rPr b="1" lang="en">
                <a:solidFill>
                  <a:srgbClr val="0B5394"/>
                </a:solidFill>
              </a:rPr>
            </a:br>
            <a:r>
              <a:rPr b="1" lang="en" sz="900">
                <a:solidFill>
                  <a:srgbClr val="0B5394"/>
                </a:solidFill>
              </a:rPr>
              <a:t>ocean color model</a:t>
            </a:r>
            <a:endParaRPr b="1" sz="900">
              <a:solidFill>
                <a:srgbClr val="0B5394"/>
              </a:solidFill>
            </a:endParaRPr>
          </a:p>
        </p:txBody>
      </p:sp>
      <p:cxnSp>
        <p:nvCxnSpPr>
          <p:cNvPr id="237" name="Google Shape;237;p23"/>
          <p:cNvCxnSpPr>
            <a:stCxn id="236" idx="1"/>
            <a:endCxn id="218" idx="3"/>
          </p:cNvCxnSpPr>
          <p:nvPr/>
        </p:nvCxnSpPr>
        <p:spPr>
          <a:xfrm rot="10800000">
            <a:off x="5756958" y="3038225"/>
            <a:ext cx="309000" cy="574500"/>
          </a:xfrm>
          <a:prstGeom prst="bentConnector3">
            <a:avLst>
              <a:gd fmla="val 35739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 txBox="1"/>
          <p:nvPr>
            <p:ph idx="1" type="body"/>
          </p:nvPr>
        </p:nvSpPr>
        <p:spPr>
          <a:xfrm>
            <a:off x="172675" y="1497825"/>
            <a:ext cx="5050500" cy="30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Examples of generic JEDI components used</a:t>
            </a:r>
            <a:br>
              <a:rPr lang="en" sz="1800"/>
            </a:br>
            <a:r>
              <a:rPr i="1" lang="en" sz="1800"/>
              <a:t>(with no, or minimal, coding on our part!)</a:t>
            </a:r>
            <a:br>
              <a:rPr lang="en" sz="1800"/>
            </a:b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 sz="1900"/>
              <a:t>SABER </a:t>
            </a:r>
            <a:r>
              <a:rPr lang="en" sz="1900"/>
              <a:t>- static B model.</a:t>
            </a:r>
            <a:br>
              <a:rPr lang="en" sz="1800"/>
            </a:br>
            <a:r>
              <a:rPr lang="en" sz="1800"/>
              <a:t>Able to simulate a diffusion operator (normally ocean specific, and difficult to implement correctly), but faster!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id="243" name="Google Shape;243;p24"/>
          <p:cNvPicPr preferRelativeResize="0"/>
          <p:nvPr/>
        </p:nvPicPr>
        <p:blipFill rotWithShape="1">
          <a:blip r:embed="rId3">
            <a:alphaModFix/>
          </a:blip>
          <a:srcRect b="4619" l="3350" r="11398" t="46961"/>
          <a:stretch/>
        </p:blipFill>
        <p:spPr>
          <a:xfrm>
            <a:off x="5087100" y="1684600"/>
            <a:ext cx="3943926" cy="230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4"/>
          <p:cNvSpPr txBox="1"/>
          <p:nvPr/>
        </p:nvSpPr>
        <p:spPr>
          <a:xfrm>
            <a:off x="5422324" y="1325750"/>
            <a:ext cx="372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472C4"/>
                </a:solidFill>
              </a:rPr>
              <a:t>SABER - emulating a diffusion operator</a:t>
            </a:r>
            <a:endParaRPr>
              <a:solidFill>
                <a:srgbClr val="4472C4"/>
              </a:solidFill>
            </a:endParaRPr>
          </a:p>
        </p:txBody>
      </p:sp>
      <p:sp>
        <p:nvSpPr>
          <p:cNvPr id="245" name="Google Shape;245;p24"/>
          <p:cNvSpPr txBox="1"/>
          <p:nvPr>
            <p:ph type="title"/>
          </p:nvPr>
        </p:nvSpPr>
        <p:spPr>
          <a:xfrm>
            <a:off x="119850" y="556650"/>
            <a:ext cx="81393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JEDI: example of common components used by SOCA</a:t>
            </a:r>
            <a:endParaRPr/>
          </a:p>
        </p:txBody>
      </p:sp>
      <p:sp>
        <p:nvSpPr>
          <p:cNvPr id="246" name="Google Shape;246;p24"/>
          <p:cNvSpPr/>
          <p:nvPr/>
        </p:nvSpPr>
        <p:spPr>
          <a:xfrm rot="-5565452">
            <a:off x="6924579" y="3108682"/>
            <a:ext cx="1309516" cy="2892052"/>
          </a:xfrm>
          <a:prstGeom prst="trapezoid">
            <a:avLst>
              <a:gd fmla="val 146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 txBox="1"/>
          <p:nvPr>
            <p:ph type="title"/>
          </p:nvPr>
        </p:nvSpPr>
        <p:spPr>
          <a:xfrm>
            <a:off x="958050" y="16234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SOCA - use of generic JEDI components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25"/>
          <p:cNvPicPr preferRelativeResize="0"/>
          <p:nvPr/>
        </p:nvPicPr>
        <p:blipFill rotWithShape="1">
          <a:blip r:embed="rId3">
            <a:alphaModFix/>
          </a:blip>
          <a:srcRect b="0" l="0" r="17197" t="0"/>
          <a:stretch/>
        </p:blipFill>
        <p:spPr>
          <a:xfrm>
            <a:off x="5963475" y="1035150"/>
            <a:ext cx="3216999" cy="42053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53" name="Google Shape;253;p25"/>
          <p:cNvPicPr preferRelativeResize="0"/>
          <p:nvPr/>
        </p:nvPicPr>
        <p:blipFill rotWithShape="1">
          <a:blip r:embed="rId4">
            <a:alphaModFix/>
          </a:blip>
          <a:srcRect b="7377" l="51679" r="0" t="11997"/>
          <a:stretch/>
        </p:blipFill>
        <p:spPr>
          <a:xfrm>
            <a:off x="1597025" y="3138150"/>
            <a:ext cx="3116750" cy="203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5"/>
          <p:cNvSpPr txBox="1"/>
          <p:nvPr/>
        </p:nvSpPr>
        <p:spPr>
          <a:xfrm>
            <a:off x="4800600" y="1035150"/>
            <a:ext cx="833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4125"/>
                </a:solidFill>
              </a:rPr>
              <a:t>land mask</a:t>
            </a:r>
            <a:endParaRPr sz="1100">
              <a:solidFill>
                <a:srgbClr val="CC4125"/>
              </a:solidFill>
            </a:endParaRPr>
          </a:p>
        </p:txBody>
      </p:sp>
      <p:cxnSp>
        <p:nvCxnSpPr>
          <p:cNvPr id="255" name="Google Shape;255;p25"/>
          <p:cNvCxnSpPr>
            <a:stCxn id="254" idx="3"/>
          </p:cNvCxnSpPr>
          <p:nvPr/>
        </p:nvCxnSpPr>
        <p:spPr>
          <a:xfrm>
            <a:off x="5634300" y="1212150"/>
            <a:ext cx="285600" cy="0"/>
          </a:xfrm>
          <a:prstGeom prst="straightConnector1">
            <a:avLst/>
          </a:prstGeom>
          <a:noFill/>
          <a:ln cap="flat" cmpd="sng" w="9525">
            <a:solidFill>
              <a:srgbClr val="CC412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6" name="Google Shape;256;p25"/>
          <p:cNvSpPr txBox="1"/>
          <p:nvPr/>
        </p:nvSpPr>
        <p:spPr>
          <a:xfrm>
            <a:off x="4570600" y="1570875"/>
            <a:ext cx="110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4125"/>
                </a:solidFill>
              </a:rPr>
              <a:t>remove if bkg too cold</a:t>
            </a:r>
            <a:endParaRPr sz="1100">
              <a:solidFill>
                <a:srgbClr val="CC4125"/>
              </a:solidFill>
            </a:endParaRPr>
          </a:p>
        </p:txBody>
      </p:sp>
      <p:cxnSp>
        <p:nvCxnSpPr>
          <p:cNvPr id="257" name="Google Shape;257;p25"/>
          <p:cNvCxnSpPr>
            <a:stCxn id="256" idx="3"/>
          </p:cNvCxnSpPr>
          <p:nvPr/>
        </p:nvCxnSpPr>
        <p:spPr>
          <a:xfrm>
            <a:off x="5677900" y="1832475"/>
            <a:ext cx="285600" cy="0"/>
          </a:xfrm>
          <a:prstGeom prst="straightConnector1">
            <a:avLst/>
          </a:prstGeom>
          <a:noFill/>
          <a:ln cap="flat" cmpd="sng" w="9525">
            <a:solidFill>
              <a:srgbClr val="CC412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8" name="Google Shape;258;p25"/>
          <p:cNvSpPr txBox="1"/>
          <p:nvPr/>
        </p:nvSpPr>
        <p:spPr>
          <a:xfrm>
            <a:off x="4619400" y="2120525"/>
            <a:ext cx="1058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4125"/>
                </a:solidFill>
              </a:rPr>
              <a:t>O-B check</a:t>
            </a:r>
            <a:endParaRPr sz="1100">
              <a:solidFill>
                <a:srgbClr val="CC4125"/>
              </a:solidFill>
            </a:endParaRPr>
          </a:p>
        </p:txBody>
      </p:sp>
      <p:cxnSp>
        <p:nvCxnSpPr>
          <p:cNvPr id="259" name="Google Shape;259;p25"/>
          <p:cNvCxnSpPr>
            <a:stCxn id="258" idx="3"/>
          </p:cNvCxnSpPr>
          <p:nvPr/>
        </p:nvCxnSpPr>
        <p:spPr>
          <a:xfrm>
            <a:off x="5677800" y="2297525"/>
            <a:ext cx="285600" cy="0"/>
          </a:xfrm>
          <a:prstGeom prst="straightConnector1">
            <a:avLst/>
          </a:prstGeom>
          <a:noFill/>
          <a:ln cap="flat" cmpd="sng" w="9525">
            <a:solidFill>
              <a:srgbClr val="CC412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0" name="Google Shape;260;p25"/>
          <p:cNvSpPr txBox="1"/>
          <p:nvPr/>
        </p:nvSpPr>
        <p:spPr>
          <a:xfrm>
            <a:off x="4466075" y="2447175"/>
            <a:ext cx="121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4125"/>
                </a:solidFill>
              </a:rPr>
              <a:t>gross bounds check</a:t>
            </a:r>
            <a:endParaRPr sz="1100">
              <a:solidFill>
                <a:srgbClr val="CC4125"/>
              </a:solidFill>
            </a:endParaRPr>
          </a:p>
        </p:txBody>
      </p:sp>
      <p:cxnSp>
        <p:nvCxnSpPr>
          <p:cNvPr id="261" name="Google Shape;261;p25"/>
          <p:cNvCxnSpPr>
            <a:stCxn id="260" idx="3"/>
          </p:cNvCxnSpPr>
          <p:nvPr/>
        </p:nvCxnSpPr>
        <p:spPr>
          <a:xfrm>
            <a:off x="5677775" y="2708775"/>
            <a:ext cx="285600" cy="0"/>
          </a:xfrm>
          <a:prstGeom prst="straightConnector1">
            <a:avLst/>
          </a:prstGeom>
          <a:noFill/>
          <a:ln cap="flat" cmpd="sng" w="9525">
            <a:solidFill>
              <a:srgbClr val="CC412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2" name="Google Shape;262;p25"/>
          <p:cNvSpPr txBox="1"/>
          <p:nvPr/>
        </p:nvSpPr>
        <p:spPr>
          <a:xfrm>
            <a:off x="4844175" y="2876545"/>
            <a:ext cx="83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4125"/>
                </a:solidFill>
              </a:rPr>
              <a:t>obs error inflation</a:t>
            </a:r>
            <a:endParaRPr sz="1100">
              <a:solidFill>
                <a:srgbClr val="CC4125"/>
              </a:solidFill>
            </a:endParaRPr>
          </a:p>
        </p:txBody>
      </p:sp>
      <p:cxnSp>
        <p:nvCxnSpPr>
          <p:cNvPr id="263" name="Google Shape;263;p25"/>
          <p:cNvCxnSpPr>
            <a:stCxn id="262" idx="3"/>
          </p:cNvCxnSpPr>
          <p:nvPr/>
        </p:nvCxnSpPr>
        <p:spPr>
          <a:xfrm>
            <a:off x="5677875" y="3138145"/>
            <a:ext cx="285600" cy="0"/>
          </a:xfrm>
          <a:prstGeom prst="straightConnector1">
            <a:avLst/>
          </a:prstGeom>
          <a:noFill/>
          <a:ln cap="flat" cmpd="sng" w="9525">
            <a:solidFill>
              <a:srgbClr val="CC412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4" name="Google Shape;264;p25"/>
          <p:cNvSpPr txBox="1"/>
          <p:nvPr/>
        </p:nvSpPr>
        <p:spPr>
          <a:xfrm>
            <a:off x="4570575" y="4036200"/>
            <a:ext cx="1107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4125"/>
                </a:solidFill>
              </a:rPr>
              <a:t>remove troublesome regions</a:t>
            </a:r>
            <a:endParaRPr sz="1100">
              <a:solidFill>
                <a:srgbClr val="CC4125"/>
              </a:solidFill>
            </a:endParaRPr>
          </a:p>
        </p:txBody>
      </p:sp>
      <p:cxnSp>
        <p:nvCxnSpPr>
          <p:cNvPr id="265" name="Google Shape;265;p25"/>
          <p:cNvCxnSpPr>
            <a:stCxn id="264" idx="3"/>
          </p:cNvCxnSpPr>
          <p:nvPr/>
        </p:nvCxnSpPr>
        <p:spPr>
          <a:xfrm>
            <a:off x="5677875" y="4382550"/>
            <a:ext cx="285600" cy="0"/>
          </a:xfrm>
          <a:prstGeom prst="straightConnector1">
            <a:avLst/>
          </a:prstGeom>
          <a:noFill/>
          <a:ln cap="flat" cmpd="sng" w="9525">
            <a:solidFill>
              <a:srgbClr val="CC412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6" name="Google Shape;266;p25"/>
          <p:cNvSpPr txBox="1"/>
          <p:nvPr>
            <p:ph type="title"/>
          </p:nvPr>
        </p:nvSpPr>
        <p:spPr>
          <a:xfrm>
            <a:off x="119850" y="556650"/>
            <a:ext cx="81393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JEDI: example of common components used by SOCA</a:t>
            </a:r>
            <a:endParaRPr/>
          </a:p>
        </p:txBody>
      </p:sp>
      <p:sp>
        <p:nvSpPr>
          <p:cNvPr id="267" name="Google Shape;267;p25"/>
          <p:cNvSpPr txBox="1"/>
          <p:nvPr>
            <p:ph idx="1" type="body"/>
          </p:nvPr>
        </p:nvSpPr>
        <p:spPr>
          <a:xfrm>
            <a:off x="172675" y="1497825"/>
            <a:ext cx="4671600" cy="30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Examples of generic JEDI components used</a:t>
            </a:r>
            <a:br>
              <a:rPr lang="en" sz="1800"/>
            </a:br>
            <a:r>
              <a:rPr i="1" lang="en" sz="1800"/>
              <a:t>(with no, or minimal, coding on our part!)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 sz="1900"/>
              <a:t>UFO</a:t>
            </a:r>
            <a:r>
              <a:rPr lang="en" sz="1900"/>
              <a:t>- Forward operators and QC filters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