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62" r:id="rId3"/>
    <p:sldId id="284" r:id="rId4"/>
    <p:sldId id="289" r:id="rId5"/>
    <p:sldId id="887" r:id="rId6"/>
    <p:sldId id="865" r:id="rId7"/>
    <p:sldId id="884" r:id="rId8"/>
    <p:sldId id="464" r:id="rId9"/>
    <p:sldId id="888" r:id="rId10"/>
    <p:sldId id="283" r:id="rId11"/>
    <p:sldId id="89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36"/>
    <a:srgbClr val="0E2EFF"/>
    <a:srgbClr val="006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34"/>
    <p:restoredTop sz="83280"/>
  </p:normalViewPr>
  <p:slideViewPr>
    <p:cSldViewPr snapToGrid="0" snapToObjects="1">
      <p:cViewPr>
        <p:scale>
          <a:sx n="83" d="100"/>
          <a:sy n="83" d="100"/>
        </p:scale>
        <p:origin x="144" y="32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E3B11-80AF-E740-B08A-76AD5D54DAF3}" type="datetimeFigureOut">
              <a:rPr lang="en-US" smtClean="0"/>
              <a:t>7/19/23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CF2FB-2ED6-2D48-9B0E-A25F745A513D}" type="slidenum">
              <a:rPr lang="en-US" smtClean="0"/>
              <a:t>‹#›</a:t>
            </a:fld>
            <a:endParaRPr lang="en-US"/>
          </a:p>
        </p:txBody>
      </p:sp>
    </p:spTree>
    <p:extLst>
      <p:ext uri="{BB962C8B-B14F-4D97-AF65-F5344CB8AC3E}">
        <p14:creationId xmlns:p14="http://schemas.microsoft.com/office/powerpoint/2010/main" val="36573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70891" y="4572000"/>
            <a:ext cx="5367000" cy="374760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None/>
            </a:pPr>
            <a:endParaRPr dirty="0"/>
          </a:p>
        </p:txBody>
      </p:sp>
      <p:sp>
        <p:nvSpPr>
          <p:cNvPr id="58" name="Google Shape;58;p1:notes"/>
          <p:cNvSpPr>
            <a:spLocks noGrp="1" noRot="1" noChangeAspect="1"/>
          </p:cNvSpPr>
          <p:nvPr>
            <p:ph type="sldImg" idx="2"/>
          </p:nvPr>
        </p:nvSpPr>
        <p:spPr>
          <a:xfrm>
            <a:off x="-242888" y="374650"/>
            <a:ext cx="7194551" cy="404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04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very desirable qualities for trace gas modeling in GCMs or CTMs that can be summarized quite nicely in two requirements, of which most people will be shocked are rarely satisfied.  First, in a free running global simulation, one needs global  tracer mass to be conserved.  Secondly, and much more difficult, is that a uniform dry mixing ratio field stays well mixed.  Results from the latest OLAM model are shown at the bottom of this slide.  They show maximum errors on the order of 2-e04 against a 400 ppm background for a 1 week simulation.  They come completely from the convective parameterization, and disappear when trace gas mixing is turned off in the </a:t>
            </a:r>
            <a:r>
              <a:rPr lang="en-US" dirty="0" err="1"/>
              <a:t>Grell</a:t>
            </a:r>
            <a:r>
              <a:rPr lang="en-US" dirty="0"/>
              <a:t>/GF convection scheme.  While this requirement is often baked into CTMs via dry mass transport, this is extremely rare to be able to show in a GCM, GEOS can’t do it, the developing NOAA forecast model can’t do it, and although MPAS should be able to do it, I haven’t seen results yet..</a:t>
            </a:r>
          </a:p>
        </p:txBody>
      </p:sp>
      <p:sp>
        <p:nvSpPr>
          <p:cNvPr id="4" name="Slide Number Placeholder 3"/>
          <p:cNvSpPr>
            <a:spLocks noGrp="1"/>
          </p:cNvSpPr>
          <p:nvPr>
            <p:ph type="sldNum" sz="quarter" idx="5"/>
          </p:nvPr>
        </p:nvSpPr>
        <p:spPr/>
        <p:txBody>
          <a:bodyPr/>
          <a:lstStyle/>
          <a:p>
            <a:fld id="{F1C884AE-E51B-1145-8E41-69A5B1FD5F16}" type="slidenum">
              <a:rPr lang="en-US" smtClean="0"/>
              <a:t>10</a:t>
            </a:fld>
            <a:endParaRPr lang="en-US"/>
          </a:p>
        </p:txBody>
      </p:sp>
    </p:spTree>
    <p:extLst>
      <p:ext uri="{BB962C8B-B14F-4D97-AF65-F5344CB8AC3E}">
        <p14:creationId xmlns:p14="http://schemas.microsoft.com/office/powerpoint/2010/main" val="2917587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very desirable qualities for trace gas modeling in GCMs or CTMs that can be summarized quite nicely in two requirements, of which most people will be shocked are rarely satisfied.  First, in a free running global simulation, one needs tracer mass to be conserved.  Secondly, and much more difficult, is that a uniform dry mixing ratio field stays well mixed.  Results from the latest OLAM model, from yesterday, are shown at the bottom of this slide.  They show maximum errors on the order of 2-e04 against a 400 ppm background for a 1 week simulation.  They come completely from the convective parameterization, and disappear when trace gas mixing is turned off in the </a:t>
            </a:r>
            <a:r>
              <a:rPr lang="en-US" dirty="0" err="1"/>
              <a:t>Grell</a:t>
            </a:r>
            <a:r>
              <a:rPr lang="en-US" dirty="0"/>
              <a:t> convection scheme.  While this requirement is often baked into CTMs, this is extremely rare to be able to show in a GCM, GEOS can’t do it, the developing NOAA forecast model can’t do it, and although MPAS should be able to do it, I haven’t seen it yet from it.</a:t>
            </a:r>
          </a:p>
        </p:txBody>
      </p:sp>
      <p:sp>
        <p:nvSpPr>
          <p:cNvPr id="4" name="Slide Number Placeholder 3"/>
          <p:cNvSpPr>
            <a:spLocks noGrp="1"/>
          </p:cNvSpPr>
          <p:nvPr>
            <p:ph type="sldNum" sz="quarter" idx="5"/>
          </p:nvPr>
        </p:nvSpPr>
        <p:spPr/>
        <p:txBody>
          <a:bodyPr/>
          <a:lstStyle/>
          <a:p>
            <a:fld id="{F1C884AE-E51B-1145-8E41-69A5B1FD5F16}" type="slidenum">
              <a:rPr lang="en-US" smtClean="0"/>
              <a:t>11</a:t>
            </a:fld>
            <a:endParaRPr lang="en-US"/>
          </a:p>
        </p:txBody>
      </p:sp>
    </p:spTree>
    <p:extLst>
      <p:ext uri="{BB962C8B-B14F-4D97-AF65-F5344CB8AC3E}">
        <p14:creationId xmlns:p14="http://schemas.microsoft.com/office/powerpoint/2010/main" val="105761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What we’d like to do:</a:t>
            </a:r>
          </a:p>
          <a:p>
            <a:endParaRPr lang="en-US" dirty="0"/>
          </a:p>
          <a:p>
            <a:r>
              <a:rPr lang="en-US" dirty="0"/>
              <a:t>We a combination of surface and profile in situ observations and column data from remote sensing platforms</a:t>
            </a:r>
          </a:p>
          <a:p>
            <a:endParaRPr lang="en-US" dirty="0"/>
          </a:p>
          <a:p>
            <a:r>
              <a:rPr lang="en-US" dirty="0"/>
              <a:t>Our data are sparse, so we need to also use prior information about sources and sinks</a:t>
            </a:r>
          </a:p>
          <a:p>
            <a:endParaRPr lang="en-US" dirty="0"/>
          </a:p>
          <a:p>
            <a:r>
              <a:rPr lang="en-US" dirty="0"/>
              <a:t>We use the prior sources and sinks along with a transport model to forecast the atmospheric composition state</a:t>
            </a:r>
          </a:p>
          <a:p>
            <a:endParaRPr lang="en-US" dirty="0"/>
          </a:p>
          <a:p>
            <a:r>
              <a:rPr lang="en-US" dirty="0"/>
              <a:t>Finally we use data assimilation/flux inversion methods to retrieve the analyzed atmospheric state and the surface fluxes (e.g. the forcing)</a:t>
            </a:r>
          </a:p>
          <a:p>
            <a:endParaRPr lang="en-US" dirty="0"/>
          </a:p>
          <a:p>
            <a:r>
              <a:rPr lang="en-US" dirty="0"/>
              <a:t>2) What we need:</a:t>
            </a:r>
          </a:p>
          <a:p>
            <a:endParaRPr lang="en-US" dirty="0"/>
          </a:p>
          <a:p>
            <a:r>
              <a:rPr lang="en-US" dirty="0"/>
              <a:t>         Adequate observational coverage</a:t>
            </a:r>
          </a:p>
          <a:p>
            <a:r>
              <a:rPr lang="en-US" dirty="0"/>
              <a:t>         Good prior information and atmospheric transport</a:t>
            </a:r>
          </a:p>
          <a:p>
            <a:r>
              <a:rPr lang="en-US" dirty="0"/>
              <a:t>          Uncertainty estimates for the forecast (both the priors and the atmospheric transport)</a:t>
            </a:r>
          </a:p>
        </p:txBody>
      </p:sp>
      <p:sp>
        <p:nvSpPr>
          <p:cNvPr id="4" name="Slide Number Placeholder 3"/>
          <p:cNvSpPr>
            <a:spLocks noGrp="1"/>
          </p:cNvSpPr>
          <p:nvPr>
            <p:ph type="sldNum" sz="quarter" idx="5"/>
          </p:nvPr>
        </p:nvSpPr>
        <p:spPr/>
        <p:txBody>
          <a:bodyPr/>
          <a:lstStyle/>
          <a:p>
            <a:fld id="{DBACF2FB-2ED6-2D48-9B0E-A25F745A513D}" type="slidenum">
              <a:rPr lang="en-US" smtClean="0"/>
              <a:t>2</a:t>
            </a:fld>
            <a:endParaRPr lang="en-US"/>
          </a:p>
        </p:txBody>
      </p:sp>
    </p:spTree>
    <p:extLst>
      <p:ext uri="{BB962C8B-B14F-4D97-AF65-F5344CB8AC3E}">
        <p14:creationId xmlns:p14="http://schemas.microsoft.com/office/powerpoint/2010/main" val="111349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Why do we need GHG assimilation/flux inversion systems?</a:t>
            </a:r>
          </a:p>
          <a:p>
            <a:pPr marL="228600" indent="-228600">
              <a:buAutoNum type="arabicParenR"/>
            </a:pPr>
            <a:endParaRPr lang="en-US" dirty="0"/>
          </a:p>
          <a:p>
            <a:pPr marL="228600" indent="-228600">
              <a:buAutoNum type="arabicParenR"/>
            </a:pPr>
            <a:r>
              <a:rPr lang="en-US" dirty="0"/>
              <a:t>Humans have significantly perturbed the Earth’s energy budget</a:t>
            </a:r>
          </a:p>
          <a:p>
            <a:pPr marL="228600" indent="-228600">
              <a:buAutoNum type="arabicParenR"/>
            </a:pPr>
            <a:endParaRPr lang="en-US" dirty="0"/>
          </a:p>
          <a:p>
            <a:pPr marL="228600" indent="-228600">
              <a:buAutoNum type="arabicParenR"/>
            </a:pPr>
            <a:r>
              <a:rPr lang="en-US" dirty="0"/>
              <a:t>CO2 and CH</a:t>
            </a:r>
            <a:r>
              <a:rPr lang="en-US" baseline="-25000" dirty="0"/>
              <a:t>4</a:t>
            </a:r>
            <a:r>
              <a:rPr lang="en-US" dirty="0"/>
              <a:t> dominate radiative forcing and its growth over time.</a:t>
            </a:r>
          </a:p>
          <a:p>
            <a:pPr marL="228600" indent="-228600">
              <a:buAutoNum type="arabicParenR"/>
            </a:pPr>
            <a:endParaRPr lang="en-US" dirty="0"/>
          </a:p>
          <a:p>
            <a:pPr marL="228600" indent="-228600">
              <a:buAutoNum type="arabicParenR"/>
            </a:pPr>
            <a:r>
              <a:rPr lang="en-US" dirty="0"/>
              <a:t>There are large uncertainties on the contributions of these radiative forcers to the increase in global avg. T due to uncertainties in carbon cycle feedbacks and chemistry</a:t>
            </a:r>
          </a:p>
          <a:p>
            <a:pPr marL="228600" indent="-228600">
              <a:buAutoNum type="arabicParenR"/>
            </a:pPr>
            <a:endParaRPr lang="en-US" dirty="0"/>
          </a:p>
          <a:p>
            <a:pPr marL="228600" indent="-228600">
              <a:buAutoNum type="arabicParenR"/>
            </a:pPr>
            <a:r>
              <a:rPr lang="en-US" dirty="0"/>
              <a:t>We use the observational record to try to understand chemical and climate feedbacks.</a:t>
            </a:r>
          </a:p>
        </p:txBody>
      </p:sp>
      <p:sp>
        <p:nvSpPr>
          <p:cNvPr id="4" name="Slide Number Placeholder 3"/>
          <p:cNvSpPr>
            <a:spLocks noGrp="1"/>
          </p:cNvSpPr>
          <p:nvPr>
            <p:ph type="sldNum" sz="quarter" idx="5"/>
          </p:nvPr>
        </p:nvSpPr>
        <p:spPr/>
        <p:txBody>
          <a:bodyPr/>
          <a:lstStyle/>
          <a:p>
            <a:fld id="{DBACF2FB-2ED6-2D48-9B0E-A25F745A513D}" type="slidenum">
              <a:rPr lang="en-US" smtClean="0"/>
              <a:t>3</a:t>
            </a:fld>
            <a:endParaRPr lang="en-US"/>
          </a:p>
        </p:txBody>
      </p:sp>
    </p:spTree>
    <p:extLst>
      <p:ext uri="{BB962C8B-B14F-4D97-AF65-F5344CB8AC3E}">
        <p14:creationId xmlns:p14="http://schemas.microsoft.com/office/powerpoint/2010/main" val="329237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We also need to be aware of possible feedbacks between climate and greenhouse gas budgets.  Can we detect them?  If so are they captured by models?</a:t>
            </a:r>
          </a:p>
          <a:p>
            <a:pPr marL="228600" indent="-228600">
              <a:buAutoNum type="arabicParenR"/>
            </a:pPr>
            <a:endParaRPr lang="en-US" dirty="0"/>
          </a:p>
          <a:p>
            <a:pPr marL="228600" indent="-228600">
              <a:buAutoNum type="arabicParenR"/>
            </a:pPr>
            <a:r>
              <a:rPr lang="en-US" dirty="0"/>
              <a:t>Examples of feedbacks between CH4 and climate – Arctic permafrost, tropical wetlands</a:t>
            </a:r>
          </a:p>
          <a:p>
            <a:pPr marL="228600" indent="-228600">
              <a:buAutoNum type="arabicParenR"/>
            </a:pPr>
            <a:endParaRPr lang="en-US" dirty="0"/>
          </a:p>
          <a:p>
            <a:pPr marL="228600" indent="-228600">
              <a:buAutoNum type="arabicParenR"/>
            </a:pPr>
            <a:r>
              <a:rPr lang="en-US" dirty="0"/>
              <a:t>Some of the vast stores of carbon in Arctic permafrost soils will be mobilized to the atmosphere as CO2 and CH4</a:t>
            </a:r>
          </a:p>
          <a:p>
            <a:pPr marL="228600" indent="-228600">
              <a:buAutoNum type="arabicParenR"/>
            </a:pPr>
            <a:endParaRPr lang="en-US" dirty="0"/>
          </a:p>
          <a:p>
            <a:pPr marL="228600" indent="-228600">
              <a:buAutoNum type="arabicParenR"/>
            </a:pPr>
            <a:r>
              <a:rPr lang="en-US" dirty="0"/>
              <a:t>How much depends on how warm we let the Arctic get. </a:t>
            </a:r>
          </a:p>
          <a:p>
            <a:pPr marL="228600" indent="-228600">
              <a:buAutoNum type="arabicParenR"/>
            </a:pPr>
            <a:endParaRPr lang="en-US" dirty="0"/>
          </a:p>
          <a:p>
            <a:pPr marL="228600" indent="-228600">
              <a:buAutoNum type="arabicParenR"/>
            </a:pPr>
            <a:r>
              <a:rPr lang="en-US" dirty="0"/>
              <a:t>Changes in tropical wetlands could also result in changing CH4 emissions.</a:t>
            </a:r>
          </a:p>
          <a:p>
            <a:pPr marL="228600" indent="-228600">
              <a:buAutoNum type="arabicParenR"/>
            </a:pPr>
            <a:endParaRPr lang="en-US" dirty="0"/>
          </a:p>
          <a:p>
            <a:pPr marL="228600" indent="-228600">
              <a:buAutoNum type="arabicParenR"/>
            </a:pPr>
            <a:r>
              <a:rPr lang="en-US" dirty="0"/>
              <a:t>We need to understand these processes in order to improve our ability to make projections of future climate change, and craft policies that are consistent with climate goals.</a:t>
            </a:r>
          </a:p>
        </p:txBody>
      </p:sp>
      <p:sp>
        <p:nvSpPr>
          <p:cNvPr id="4" name="Slide Number Placeholder 3"/>
          <p:cNvSpPr>
            <a:spLocks noGrp="1"/>
          </p:cNvSpPr>
          <p:nvPr>
            <p:ph type="sldNum" sz="quarter" idx="5"/>
          </p:nvPr>
        </p:nvSpPr>
        <p:spPr/>
        <p:txBody>
          <a:bodyPr/>
          <a:lstStyle/>
          <a:p>
            <a:fld id="{DBACF2FB-2ED6-2D48-9B0E-A25F745A513D}" type="slidenum">
              <a:rPr lang="en-US" smtClean="0"/>
              <a:t>4</a:t>
            </a:fld>
            <a:endParaRPr lang="en-US"/>
          </a:p>
        </p:txBody>
      </p:sp>
    </p:spTree>
    <p:extLst>
      <p:ext uri="{BB962C8B-B14F-4D97-AF65-F5344CB8AC3E}">
        <p14:creationId xmlns:p14="http://schemas.microsoft.com/office/powerpoint/2010/main" val="116823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Finally, policy considerations:  can we verify that plans to reduce emissions are on track?  </a:t>
            </a:r>
          </a:p>
          <a:p>
            <a:pPr marL="228600" indent="-228600">
              <a:buAutoNum type="arabicParenR"/>
            </a:pPr>
            <a:r>
              <a:rPr lang="en-US" dirty="0"/>
              <a:t>Can we detect and quantify potential climate-carbon feedbacks?  Possibly we have to adjust emission reduction strategies if there are large positive feedbacks.</a:t>
            </a:r>
          </a:p>
        </p:txBody>
      </p:sp>
      <p:sp>
        <p:nvSpPr>
          <p:cNvPr id="4" name="Slide Number Placeholder 3"/>
          <p:cNvSpPr>
            <a:spLocks noGrp="1"/>
          </p:cNvSpPr>
          <p:nvPr>
            <p:ph type="sldNum" sz="quarter" idx="5"/>
          </p:nvPr>
        </p:nvSpPr>
        <p:spPr/>
        <p:txBody>
          <a:bodyPr/>
          <a:lstStyle/>
          <a:p>
            <a:fld id="{DBACF2FB-2ED6-2D48-9B0E-A25F745A513D}" type="slidenum">
              <a:rPr lang="en-US" smtClean="0"/>
              <a:t>5</a:t>
            </a:fld>
            <a:endParaRPr lang="en-US"/>
          </a:p>
        </p:txBody>
      </p:sp>
    </p:spTree>
    <p:extLst>
      <p:ext uri="{BB962C8B-B14F-4D97-AF65-F5344CB8AC3E}">
        <p14:creationId xmlns:p14="http://schemas.microsoft.com/office/powerpoint/2010/main" val="27499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 CarbonTracker-CH4</a:t>
            </a:r>
          </a:p>
          <a:p>
            <a:endParaRPr lang="en-US" dirty="0"/>
          </a:p>
          <a:p>
            <a:r>
              <a:rPr lang="en-US" dirty="0"/>
              <a:t>Inversion wants to adjust US fossil fuel emissions, particularly in the East</a:t>
            </a:r>
          </a:p>
          <a:p>
            <a:endParaRPr lang="en-US" dirty="0"/>
          </a:p>
          <a:p>
            <a:r>
              <a:rPr lang="en-US" dirty="0"/>
              <a:t>The prior is flat but there are trends recovered by the inversion.</a:t>
            </a:r>
          </a:p>
        </p:txBody>
      </p:sp>
      <p:sp>
        <p:nvSpPr>
          <p:cNvPr id="4" name="Slide Number Placeholder 3"/>
          <p:cNvSpPr>
            <a:spLocks noGrp="1"/>
          </p:cNvSpPr>
          <p:nvPr>
            <p:ph type="sldNum" sz="quarter" idx="5"/>
          </p:nvPr>
        </p:nvSpPr>
        <p:spPr/>
        <p:txBody>
          <a:bodyPr/>
          <a:lstStyle/>
          <a:p>
            <a:fld id="{DBACF2FB-2ED6-2D48-9B0E-A25F745A513D}" type="slidenum">
              <a:rPr lang="en-US" smtClean="0"/>
              <a:t>6</a:t>
            </a:fld>
            <a:endParaRPr lang="en-US"/>
          </a:p>
        </p:txBody>
      </p:sp>
    </p:spTree>
    <p:extLst>
      <p:ext uri="{BB962C8B-B14F-4D97-AF65-F5344CB8AC3E}">
        <p14:creationId xmlns:p14="http://schemas.microsoft.com/office/powerpoint/2010/main" val="332401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want to consider using the UFS?</a:t>
            </a:r>
          </a:p>
        </p:txBody>
      </p:sp>
      <p:sp>
        <p:nvSpPr>
          <p:cNvPr id="4" name="Slide Number Placeholder 3"/>
          <p:cNvSpPr>
            <a:spLocks noGrp="1"/>
          </p:cNvSpPr>
          <p:nvPr>
            <p:ph type="sldNum" sz="quarter" idx="5"/>
          </p:nvPr>
        </p:nvSpPr>
        <p:spPr/>
        <p:txBody>
          <a:bodyPr/>
          <a:lstStyle/>
          <a:p>
            <a:fld id="{DBACF2FB-2ED6-2D48-9B0E-A25F745A513D}" type="slidenum">
              <a:rPr lang="en-US" smtClean="0"/>
              <a:t>7</a:t>
            </a:fld>
            <a:endParaRPr lang="en-US"/>
          </a:p>
        </p:txBody>
      </p:sp>
    </p:spTree>
    <p:extLst>
      <p:ext uri="{BB962C8B-B14F-4D97-AF65-F5344CB8AC3E}">
        <p14:creationId xmlns:p14="http://schemas.microsoft.com/office/powerpoint/2010/main" val="1042911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F92E2-A7BB-A44B-9BA7-49C70FD6232E}" type="slidenum">
              <a:rPr lang="en-US" smtClean="0"/>
              <a:t>8</a:t>
            </a:fld>
            <a:endParaRPr lang="en-US"/>
          </a:p>
        </p:txBody>
      </p:sp>
    </p:spTree>
    <p:extLst>
      <p:ext uri="{BB962C8B-B14F-4D97-AF65-F5344CB8AC3E}">
        <p14:creationId xmlns:p14="http://schemas.microsoft.com/office/powerpoint/2010/main" val="61347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F92E2-A7BB-A44B-9BA7-49C70FD6232E}" type="slidenum">
              <a:rPr lang="en-US" smtClean="0"/>
              <a:t>9</a:t>
            </a:fld>
            <a:endParaRPr lang="en-US"/>
          </a:p>
        </p:txBody>
      </p:sp>
    </p:spTree>
    <p:extLst>
      <p:ext uri="{BB962C8B-B14F-4D97-AF65-F5344CB8AC3E}">
        <p14:creationId xmlns:p14="http://schemas.microsoft.com/office/powerpoint/2010/main" val="3175320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67B5-53AC-694B-9653-533AE4A738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7648C0-C505-FC44-AD24-B0548F104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A3D6B5-0276-6A40-A5BF-0CF48D914D2B}"/>
              </a:ext>
            </a:extLst>
          </p:cNvPr>
          <p:cNvSpPr>
            <a:spLocks noGrp="1"/>
          </p:cNvSpPr>
          <p:nvPr>
            <p:ph type="dt" sz="half" idx="10"/>
          </p:nvPr>
        </p:nvSpPr>
        <p:spPr/>
        <p:txBody>
          <a:bodyPr/>
          <a:lstStyle/>
          <a:p>
            <a:fld id="{395FBF8F-6F57-034D-A402-5C16B39F1790}" type="datetime1">
              <a:rPr lang="en-US" smtClean="0"/>
              <a:t>7/19/23</a:t>
            </a:fld>
            <a:endParaRPr lang="en-US"/>
          </a:p>
        </p:txBody>
      </p:sp>
      <p:sp>
        <p:nvSpPr>
          <p:cNvPr id="5" name="Footer Placeholder 4">
            <a:extLst>
              <a:ext uri="{FF2B5EF4-FFF2-40B4-BE49-F238E27FC236}">
                <a16:creationId xmlns:a16="http://schemas.microsoft.com/office/drawing/2014/main" id="{54D44240-D2B2-144F-B522-133727B06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5800C-DEA9-C042-84D4-6BFCD4962C31}"/>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212016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8106-DC57-6B41-B570-9F347B5980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986F61-2A78-BD4D-BE6F-DBDB75C61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965DD-4399-7E47-9920-C011D35367A7}"/>
              </a:ext>
            </a:extLst>
          </p:cNvPr>
          <p:cNvSpPr>
            <a:spLocks noGrp="1"/>
          </p:cNvSpPr>
          <p:nvPr>
            <p:ph type="dt" sz="half" idx="10"/>
          </p:nvPr>
        </p:nvSpPr>
        <p:spPr/>
        <p:txBody>
          <a:bodyPr/>
          <a:lstStyle/>
          <a:p>
            <a:fld id="{26CDC6CA-7D14-0A49-8BEA-35B7D23CCF29}" type="datetime1">
              <a:rPr lang="en-US" smtClean="0"/>
              <a:t>7/19/23</a:t>
            </a:fld>
            <a:endParaRPr lang="en-US"/>
          </a:p>
        </p:txBody>
      </p:sp>
      <p:sp>
        <p:nvSpPr>
          <p:cNvPr id="5" name="Footer Placeholder 4">
            <a:extLst>
              <a:ext uri="{FF2B5EF4-FFF2-40B4-BE49-F238E27FC236}">
                <a16:creationId xmlns:a16="http://schemas.microsoft.com/office/drawing/2014/main" id="{684AE0CE-C8FD-FC42-AA0C-D827D66ED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9B2F1-86A1-7B42-9A59-BA52961D7E1D}"/>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107429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344A4-07DC-0746-8163-7C326D775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A3A1E8-265B-7045-BE76-1B74671417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BB4E2-D3C7-AD49-9C32-A3C0EEEBD541}"/>
              </a:ext>
            </a:extLst>
          </p:cNvPr>
          <p:cNvSpPr>
            <a:spLocks noGrp="1"/>
          </p:cNvSpPr>
          <p:nvPr>
            <p:ph type="dt" sz="half" idx="10"/>
          </p:nvPr>
        </p:nvSpPr>
        <p:spPr/>
        <p:txBody>
          <a:bodyPr/>
          <a:lstStyle/>
          <a:p>
            <a:fld id="{09DA9197-B1FE-464F-96E0-54E6BDA6372A}" type="datetime1">
              <a:rPr lang="en-US" smtClean="0"/>
              <a:t>7/19/23</a:t>
            </a:fld>
            <a:endParaRPr lang="en-US"/>
          </a:p>
        </p:txBody>
      </p:sp>
      <p:sp>
        <p:nvSpPr>
          <p:cNvPr id="5" name="Footer Placeholder 4">
            <a:extLst>
              <a:ext uri="{FF2B5EF4-FFF2-40B4-BE49-F238E27FC236}">
                <a16:creationId xmlns:a16="http://schemas.microsoft.com/office/drawing/2014/main" id="{3FA49EA3-6455-ED43-916A-3427A3045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23E5A-BE9B-5540-9681-E3D4D19632F7}"/>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105605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k Blue">
  <p:cSld name="Dk Blue">
    <p:spTree>
      <p:nvGrpSpPr>
        <p:cNvPr id="1" name="Shape 32"/>
        <p:cNvGrpSpPr/>
        <p:nvPr/>
      </p:nvGrpSpPr>
      <p:grpSpPr>
        <a:xfrm>
          <a:off x="0" y="0"/>
          <a:ext cx="0" cy="0"/>
          <a:chOff x="0" y="0"/>
          <a:chExt cx="0" cy="0"/>
        </a:xfrm>
      </p:grpSpPr>
      <p:sp>
        <p:nvSpPr>
          <p:cNvPr id="33" name="Google Shape;33;p2"/>
          <p:cNvSpPr/>
          <p:nvPr/>
        </p:nvSpPr>
        <p:spPr>
          <a:xfrm>
            <a:off x="423433" y="0"/>
            <a:ext cx="11765700" cy="4267200"/>
          </a:xfrm>
          <a:prstGeom prst="rect">
            <a:avLst/>
          </a:prstGeom>
          <a:solidFill>
            <a:srgbClr val="0070C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lt1"/>
              </a:solidFill>
              <a:latin typeface="Calibri"/>
              <a:ea typeface="Calibri"/>
              <a:cs typeface="Calibri"/>
              <a:sym typeface="Calibri"/>
            </a:endParaRPr>
          </a:p>
        </p:txBody>
      </p:sp>
      <p:cxnSp>
        <p:nvCxnSpPr>
          <p:cNvPr id="34" name="Google Shape;34;p2"/>
          <p:cNvCxnSpPr/>
          <p:nvPr/>
        </p:nvCxnSpPr>
        <p:spPr>
          <a:xfrm>
            <a:off x="3352800" y="530837"/>
            <a:ext cx="0" cy="3473200"/>
          </a:xfrm>
          <a:prstGeom prst="straightConnector1">
            <a:avLst/>
          </a:prstGeom>
          <a:noFill/>
          <a:ln w="12700" cap="flat" cmpd="sng">
            <a:solidFill>
              <a:srgbClr val="3FAFFF"/>
            </a:solidFill>
            <a:prstDash val="solid"/>
            <a:round/>
            <a:headEnd type="none" w="sm" len="sm"/>
            <a:tailEnd type="none" w="sm" len="sm"/>
          </a:ln>
        </p:spPr>
      </p:cxnSp>
      <p:pic>
        <p:nvPicPr>
          <p:cNvPr id="35" name="Google Shape;35;p2"/>
          <p:cNvPicPr preferRelativeResize="0"/>
          <p:nvPr/>
        </p:nvPicPr>
        <p:blipFill>
          <a:blip r:embed="rId2">
            <a:alphaModFix/>
          </a:blip>
          <a:stretch>
            <a:fillRect/>
          </a:stretch>
        </p:blipFill>
        <p:spPr>
          <a:xfrm>
            <a:off x="824100" y="906550"/>
            <a:ext cx="971101" cy="971101"/>
          </a:xfrm>
          <a:prstGeom prst="rect">
            <a:avLst/>
          </a:prstGeom>
          <a:noFill/>
          <a:ln>
            <a:noFill/>
          </a:ln>
        </p:spPr>
      </p:pic>
      <p:pic>
        <p:nvPicPr>
          <p:cNvPr id="36" name="Google Shape;36;p2"/>
          <p:cNvPicPr preferRelativeResize="0"/>
          <p:nvPr/>
        </p:nvPicPr>
        <p:blipFill>
          <a:blip r:embed="rId3">
            <a:alphaModFix/>
          </a:blip>
          <a:stretch>
            <a:fillRect/>
          </a:stretch>
        </p:blipFill>
        <p:spPr>
          <a:xfrm>
            <a:off x="1898550" y="906550"/>
            <a:ext cx="971099" cy="971099"/>
          </a:xfrm>
          <a:prstGeom prst="rect">
            <a:avLst/>
          </a:prstGeom>
          <a:noFill/>
          <a:ln>
            <a:noFill/>
          </a:ln>
        </p:spPr>
      </p:pic>
      <p:sp>
        <p:nvSpPr>
          <p:cNvPr id="37" name="Google Shape;37;p2"/>
          <p:cNvSpPr txBox="1">
            <a:spLocks noGrp="1"/>
          </p:cNvSpPr>
          <p:nvPr>
            <p:ph type="title"/>
          </p:nvPr>
        </p:nvSpPr>
        <p:spPr>
          <a:xfrm>
            <a:off x="3643875" y="288526"/>
            <a:ext cx="7945500" cy="2304900"/>
          </a:xfrm>
          <a:prstGeom prst="rect">
            <a:avLst/>
          </a:prstGeom>
        </p:spPr>
        <p:txBody>
          <a:bodyPr spcFirstLastPara="1" wrap="square" lIns="91425" tIns="91425" rIns="91425" bIns="91425" anchor="b" anchorCtr="0">
            <a:noAutofit/>
          </a:bodyPr>
          <a:lstStyle>
            <a:lvl1pPr marL="0" marR="0" lvl="0" indent="-279400" algn="l" rtl="0">
              <a:lnSpc>
                <a:spcPct val="100000"/>
              </a:lnSpc>
              <a:spcBef>
                <a:spcPts val="1173"/>
              </a:spcBef>
              <a:spcAft>
                <a:spcPts val="0"/>
              </a:spcAft>
              <a:buClr>
                <a:schemeClr val="lt1"/>
              </a:buClr>
              <a:buSzPts val="4400"/>
              <a:buFont typeface="Proxima Nova Extrabold"/>
              <a:buNone/>
              <a:defRPr sz="5867" b="0">
                <a:solidFill>
                  <a:schemeClr val="lt1"/>
                </a:solidFill>
                <a:latin typeface="Proxima Nova Extrabold"/>
                <a:ea typeface="Proxima Nova Extrabold"/>
                <a:cs typeface="Proxima Nova Extrabold"/>
                <a:sym typeface="Proxima Nova Extrabold"/>
              </a:defRPr>
            </a:lvl1pPr>
            <a:lvl2pPr lvl="1">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2pPr>
            <a:lvl3pPr lvl="2">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3pPr>
            <a:lvl4pPr lvl="3">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4pPr>
            <a:lvl5pPr lvl="4">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5pPr>
            <a:lvl6pPr lvl="5">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6pPr>
            <a:lvl7pPr lvl="6">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7pPr>
            <a:lvl8pPr lvl="7">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8pPr>
            <a:lvl9pPr lvl="8">
              <a:spcBef>
                <a:spcPts val="0"/>
              </a:spcBef>
              <a:spcAft>
                <a:spcPts val="0"/>
              </a:spcAft>
              <a:buSzPts val="4800"/>
              <a:buFont typeface="Proxima Nova Extrabold"/>
              <a:buNone/>
              <a:defRPr>
                <a:latin typeface="Proxima Nova Extrabold"/>
                <a:ea typeface="Proxima Nova Extrabold"/>
                <a:cs typeface="Proxima Nova Extrabold"/>
                <a:sym typeface="Proxima Nova Extrabold"/>
              </a:defRPr>
            </a:lvl9pPr>
          </a:lstStyle>
          <a:p>
            <a:endParaRPr/>
          </a:p>
        </p:txBody>
      </p:sp>
      <p:sp>
        <p:nvSpPr>
          <p:cNvPr id="38" name="Google Shape;38;p2"/>
          <p:cNvSpPr txBox="1">
            <a:spLocks noGrp="1"/>
          </p:cNvSpPr>
          <p:nvPr>
            <p:ph type="subTitle" idx="1"/>
          </p:nvPr>
        </p:nvSpPr>
        <p:spPr>
          <a:xfrm>
            <a:off x="3643875" y="2463226"/>
            <a:ext cx="7993200" cy="794400"/>
          </a:xfrm>
          <a:prstGeom prst="rect">
            <a:avLst/>
          </a:prstGeom>
        </p:spPr>
        <p:txBody>
          <a:bodyPr spcFirstLastPara="1" wrap="square" lIns="91425" tIns="91425" rIns="91425" bIns="91425" anchor="t" anchorCtr="0">
            <a:noAutofit/>
          </a:bodyPr>
          <a:lstStyle>
            <a:lvl1pPr lvl="0">
              <a:spcBef>
                <a:spcPts val="640"/>
              </a:spcBef>
              <a:spcAft>
                <a:spcPts val="0"/>
              </a:spcAft>
              <a:buClr>
                <a:schemeClr val="lt2"/>
              </a:buClr>
              <a:buSzPts val="3000"/>
              <a:buFont typeface="Proxima Nova Semibold"/>
              <a:buNone/>
              <a:defRPr>
                <a:solidFill>
                  <a:schemeClr val="lt2"/>
                </a:solidFill>
                <a:latin typeface="Proxima Nova Semibold"/>
                <a:ea typeface="Proxima Nova Semibold"/>
                <a:cs typeface="Proxima Nova Semibold"/>
                <a:sym typeface="Proxima Nova Semibold"/>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360"/>
              </a:spcBef>
              <a:spcAft>
                <a:spcPts val="0"/>
              </a:spcAft>
              <a:buSzPts val="1800"/>
              <a:buNone/>
              <a:defRPr/>
            </a:lvl5pPr>
            <a:lvl6pPr lvl="5">
              <a:spcBef>
                <a:spcPts val="320"/>
              </a:spcBef>
              <a:spcAft>
                <a:spcPts val="0"/>
              </a:spcAft>
              <a:buSzPts val="16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
        <p:nvSpPr>
          <p:cNvPr id="39" name="Google Shape;39;p2"/>
          <p:cNvSpPr txBox="1">
            <a:spLocks noGrp="1"/>
          </p:cNvSpPr>
          <p:nvPr>
            <p:ph type="subTitle" idx="2"/>
          </p:nvPr>
        </p:nvSpPr>
        <p:spPr>
          <a:xfrm>
            <a:off x="3643875" y="3257626"/>
            <a:ext cx="7993200" cy="794400"/>
          </a:xfrm>
          <a:prstGeom prst="rect">
            <a:avLst/>
          </a:prstGeom>
        </p:spPr>
        <p:txBody>
          <a:bodyPr spcFirstLastPara="1" wrap="square" lIns="91425" tIns="91425" rIns="91425" bIns="91425" anchor="t" anchorCtr="0">
            <a:noAutofit/>
          </a:bodyPr>
          <a:lstStyle>
            <a:lvl1pPr lvl="0" rtl="0">
              <a:spcBef>
                <a:spcPts val="640"/>
              </a:spcBef>
              <a:spcAft>
                <a:spcPts val="0"/>
              </a:spcAft>
              <a:buClr>
                <a:schemeClr val="lt2"/>
              </a:buClr>
              <a:buSzPts val="2600"/>
              <a:buFont typeface="Proxima Nova"/>
              <a:buNone/>
              <a:defRPr sz="2600">
                <a:solidFill>
                  <a:schemeClr val="lt2"/>
                </a:solidFill>
                <a:latin typeface="Proxima Nova"/>
                <a:ea typeface="Proxima Nova"/>
                <a:cs typeface="Proxima Nova"/>
                <a:sym typeface="Proxima Nova"/>
              </a:defRPr>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360"/>
              </a:spcBef>
              <a:spcAft>
                <a:spcPts val="0"/>
              </a:spcAft>
              <a:buSzPts val="1800"/>
              <a:buNone/>
              <a:defRPr/>
            </a:lvl5pPr>
            <a:lvl6pPr lvl="5" rtl="0">
              <a:spcBef>
                <a:spcPts val="320"/>
              </a:spcBef>
              <a:spcAft>
                <a:spcPts val="0"/>
              </a:spcAft>
              <a:buSzPts val="16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extLst>
      <p:ext uri="{BB962C8B-B14F-4D97-AF65-F5344CB8AC3E}">
        <p14:creationId xmlns:p14="http://schemas.microsoft.com/office/powerpoint/2010/main" val="257366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5429-FEAD-D84C-84DA-931DDAFB8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B33A33-1362-C444-9884-644D5A529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2E9E8-28D5-4A4D-9360-5B4E8A38916E}"/>
              </a:ext>
            </a:extLst>
          </p:cNvPr>
          <p:cNvSpPr>
            <a:spLocks noGrp="1"/>
          </p:cNvSpPr>
          <p:nvPr>
            <p:ph type="dt" sz="half" idx="10"/>
          </p:nvPr>
        </p:nvSpPr>
        <p:spPr/>
        <p:txBody>
          <a:bodyPr/>
          <a:lstStyle/>
          <a:p>
            <a:fld id="{5B1EFE64-3C3A-6844-9CBF-C1B9CB7E07BB}" type="datetime1">
              <a:rPr lang="en-US" smtClean="0"/>
              <a:t>7/19/23</a:t>
            </a:fld>
            <a:endParaRPr lang="en-US"/>
          </a:p>
        </p:txBody>
      </p:sp>
      <p:sp>
        <p:nvSpPr>
          <p:cNvPr id="5" name="Footer Placeholder 4">
            <a:extLst>
              <a:ext uri="{FF2B5EF4-FFF2-40B4-BE49-F238E27FC236}">
                <a16:creationId xmlns:a16="http://schemas.microsoft.com/office/drawing/2014/main" id="{D5905873-F502-C546-8644-0FF1C43D2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30E50-1EF6-3C44-9856-F128CF54D006}"/>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314205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4C97-9890-F44D-BF1B-6938615A22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78894-5C2B-2E44-8A8E-CEAB1E512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040E09-F53E-A047-8611-D657B21D1C7C}"/>
              </a:ext>
            </a:extLst>
          </p:cNvPr>
          <p:cNvSpPr>
            <a:spLocks noGrp="1"/>
          </p:cNvSpPr>
          <p:nvPr>
            <p:ph type="dt" sz="half" idx="10"/>
          </p:nvPr>
        </p:nvSpPr>
        <p:spPr/>
        <p:txBody>
          <a:bodyPr/>
          <a:lstStyle/>
          <a:p>
            <a:fld id="{9DE19487-8251-E14D-A53A-BCB9BB9CA1A1}" type="datetime1">
              <a:rPr lang="en-US" smtClean="0"/>
              <a:t>7/19/23</a:t>
            </a:fld>
            <a:endParaRPr lang="en-US"/>
          </a:p>
        </p:txBody>
      </p:sp>
      <p:sp>
        <p:nvSpPr>
          <p:cNvPr id="5" name="Footer Placeholder 4">
            <a:extLst>
              <a:ext uri="{FF2B5EF4-FFF2-40B4-BE49-F238E27FC236}">
                <a16:creationId xmlns:a16="http://schemas.microsoft.com/office/drawing/2014/main" id="{24121B95-093E-C446-92A1-7CC367953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0207D-369A-654A-94F9-8B745313094B}"/>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75827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FF784-B777-424D-80DC-4D672A081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F816A-4487-6A4C-B1B1-FBF9D96FA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7496F5-707B-5747-825F-ADB41C9E58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6300D7-AEF4-484B-A5D2-BF8E25102C64}"/>
              </a:ext>
            </a:extLst>
          </p:cNvPr>
          <p:cNvSpPr>
            <a:spLocks noGrp="1"/>
          </p:cNvSpPr>
          <p:nvPr>
            <p:ph type="dt" sz="half" idx="10"/>
          </p:nvPr>
        </p:nvSpPr>
        <p:spPr/>
        <p:txBody>
          <a:bodyPr/>
          <a:lstStyle/>
          <a:p>
            <a:fld id="{85444607-BDD8-524B-8695-A5E1B2908127}" type="datetime1">
              <a:rPr lang="en-US" smtClean="0"/>
              <a:t>7/19/23</a:t>
            </a:fld>
            <a:endParaRPr lang="en-US"/>
          </a:p>
        </p:txBody>
      </p:sp>
      <p:sp>
        <p:nvSpPr>
          <p:cNvPr id="6" name="Footer Placeholder 5">
            <a:extLst>
              <a:ext uri="{FF2B5EF4-FFF2-40B4-BE49-F238E27FC236}">
                <a16:creationId xmlns:a16="http://schemas.microsoft.com/office/drawing/2014/main" id="{A17C05E1-02FE-E540-AD70-AE733D876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31142-758C-704B-8B3F-E48B14A4E959}"/>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354620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F729-66FB-B94E-B62D-143234BC2A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D4E17C-9C4A-8646-9AA5-03DA0E1CD3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D52B7-C1DA-4348-A8F5-CDAD3DBCCF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EAF44C-B98B-FB4B-914F-1E2541B49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08C08-6318-2F45-BF8D-D7D1C5D6A4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92367C-698B-324E-8EDC-D8F83E3BF3F8}"/>
              </a:ext>
            </a:extLst>
          </p:cNvPr>
          <p:cNvSpPr>
            <a:spLocks noGrp="1"/>
          </p:cNvSpPr>
          <p:nvPr>
            <p:ph type="dt" sz="half" idx="10"/>
          </p:nvPr>
        </p:nvSpPr>
        <p:spPr/>
        <p:txBody>
          <a:bodyPr/>
          <a:lstStyle/>
          <a:p>
            <a:fld id="{AE3D1E5C-7B08-B249-AC0C-9C951782C542}" type="datetime1">
              <a:rPr lang="en-US" smtClean="0"/>
              <a:t>7/19/23</a:t>
            </a:fld>
            <a:endParaRPr lang="en-US"/>
          </a:p>
        </p:txBody>
      </p:sp>
      <p:sp>
        <p:nvSpPr>
          <p:cNvPr id="8" name="Footer Placeholder 7">
            <a:extLst>
              <a:ext uri="{FF2B5EF4-FFF2-40B4-BE49-F238E27FC236}">
                <a16:creationId xmlns:a16="http://schemas.microsoft.com/office/drawing/2014/main" id="{FA208F98-2BAE-3A44-9857-9A79E8833E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6A480F-01AF-2644-9F5A-2F937416E7A9}"/>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404669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07BE-242C-8540-A85C-323CD92D4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5AE739-3A5B-0049-89B1-AB1A6BD1CB12}"/>
              </a:ext>
            </a:extLst>
          </p:cNvPr>
          <p:cNvSpPr>
            <a:spLocks noGrp="1"/>
          </p:cNvSpPr>
          <p:nvPr>
            <p:ph type="dt" sz="half" idx="10"/>
          </p:nvPr>
        </p:nvSpPr>
        <p:spPr/>
        <p:txBody>
          <a:bodyPr/>
          <a:lstStyle/>
          <a:p>
            <a:fld id="{ECAF55F4-2D75-F34F-96AC-BF58FEB4EA24}" type="datetime1">
              <a:rPr lang="en-US" smtClean="0"/>
              <a:t>7/19/23</a:t>
            </a:fld>
            <a:endParaRPr lang="en-US"/>
          </a:p>
        </p:txBody>
      </p:sp>
      <p:sp>
        <p:nvSpPr>
          <p:cNvPr id="4" name="Footer Placeholder 3">
            <a:extLst>
              <a:ext uri="{FF2B5EF4-FFF2-40B4-BE49-F238E27FC236}">
                <a16:creationId xmlns:a16="http://schemas.microsoft.com/office/drawing/2014/main" id="{EDF9A386-813A-8248-8473-45042BC34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154AC-3F8E-0748-96B4-44EBDC8B1960}"/>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257593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C8F80D-9B28-C44C-A4F9-E8307E43FC67}"/>
              </a:ext>
            </a:extLst>
          </p:cNvPr>
          <p:cNvSpPr>
            <a:spLocks noGrp="1"/>
          </p:cNvSpPr>
          <p:nvPr>
            <p:ph type="dt" sz="half" idx="10"/>
          </p:nvPr>
        </p:nvSpPr>
        <p:spPr/>
        <p:txBody>
          <a:bodyPr/>
          <a:lstStyle/>
          <a:p>
            <a:fld id="{153C9E09-DF57-FB48-98E7-6470949F7E59}" type="datetime1">
              <a:rPr lang="en-US" smtClean="0"/>
              <a:t>7/19/23</a:t>
            </a:fld>
            <a:endParaRPr lang="en-US"/>
          </a:p>
        </p:txBody>
      </p:sp>
      <p:sp>
        <p:nvSpPr>
          <p:cNvPr id="3" name="Footer Placeholder 2">
            <a:extLst>
              <a:ext uri="{FF2B5EF4-FFF2-40B4-BE49-F238E27FC236}">
                <a16:creationId xmlns:a16="http://schemas.microsoft.com/office/drawing/2014/main" id="{507B516D-C415-E641-A40D-3A953F074D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E05871-ED1B-9843-8100-555B9048A4FB}"/>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2305952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178A-1A7F-C348-936F-81DB67878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A58783-EFF9-C04D-AD62-A41661CFE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772FAA-A759-3A4F-8BAC-CB4339E26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2E2B0-9B47-3A45-903E-D66226418618}"/>
              </a:ext>
            </a:extLst>
          </p:cNvPr>
          <p:cNvSpPr>
            <a:spLocks noGrp="1"/>
          </p:cNvSpPr>
          <p:nvPr>
            <p:ph type="dt" sz="half" idx="10"/>
          </p:nvPr>
        </p:nvSpPr>
        <p:spPr/>
        <p:txBody>
          <a:bodyPr/>
          <a:lstStyle/>
          <a:p>
            <a:fld id="{C98B5F79-39BC-C242-8A73-834D758F7E9B}" type="datetime1">
              <a:rPr lang="en-US" smtClean="0"/>
              <a:t>7/19/23</a:t>
            </a:fld>
            <a:endParaRPr lang="en-US"/>
          </a:p>
        </p:txBody>
      </p:sp>
      <p:sp>
        <p:nvSpPr>
          <p:cNvPr id="6" name="Footer Placeholder 5">
            <a:extLst>
              <a:ext uri="{FF2B5EF4-FFF2-40B4-BE49-F238E27FC236}">
                <a16:creationId xmlns:a16="http://schemas.microsoft.com/office/drawing/2014/main" id="{381FAD2B-7E12-A149-9BFE-68466A38C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9DE5F4-57E3-1D46-B4FA-5657F91F2530}"/>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325708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7683-49EC-6140-B981-75B58B420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DA6214-0576-E643-BEB8-728F4DBAFC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B5A368-6241-D745-A03F-B3EFF2BFA6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86C4D1-AD30-B148-857F-98432C5578EB}"/>
              </a:ext>
            </a:extLst>
          </p:cNvPr>
          <p:cNvSpPr>
            <a:spLocks noGrp="1"/>
          </p:cNvSpPr>
          <p:nvPr>
            <p:ph type="dt" sz="half" idx="10"/>
          </p:nvPr>
        </p:nvSpPr>
        <p:spPr/>
        <p:txBody>
          <a:bodyPr/>
          <a:lstStyle/>
          <a:p>
            <a:fld id="{6EC3AC87-1585-E64F-8D94-CC803D6EC130}" type="datetime1">
              <a:rPr lang="en-US" smtClean="0"/>
              <a:t>7/19/23</a:t>
            </a:fld>
            <a:endParaRPr lang="en-US"/>
          </a:p>
        </p:txBody>
      </p:sp>
      <p:sp>
        <p:nvSpPr>
          <p:cNvPr id="6" name="Footer Placeholder 5">
            <a:extLst>
              <a:ext uri="{FF2B5EF4-FFF2-40B4-BE49-F238E27FC236}">
                <a16:creationId xmlns:a16="http://schemas.microsoft.com/office/drawing/2014/main" id="{D5AB00F4-AB1C-2145-99E8-C1AB23C61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583A0-E971-5B4F-A795-21974D38F71E}"/>
              </a:ext>
            </a:extLst>
          </p:cNvPr>
          <p:cNvSpPr>
            <a:spLocks noGrp="1"/>
          </p:cNvSpPr>
          <p:nvPr>
            <p:ph type="sldNum" sz="quarter" idx="12"/>
          </p:nvPr>
        </p:nvSpPr>
        <p:spPr/>
        <p:txBody>
          <a:bodyPr/>
          <a:lstStyle/>
          <a:p>
            <a:fld id="{4F9B69A6-550E-6140-8C72-1CEC16A43CCB}" type="slidenum">
              <a:rPr lang="en-US" smtClean="0"/>
              <a:t>‹#›</a:t>
            </a:fld>
            <a:endParaRPr lang="en-US"/>
          </a:p>
        </p:txBody>
      </p:sp>
    </p:spTree>
    <p:extLst>
      <p:ext uri="{BB962C8B-B14F-4D97-AF65-F5344CB8AC3E}">
        <p14:creationId xmlns:p14="http://schemas.microsoft.com/office/powerpoint/2010/main" val="356276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47BFD-98A6-F240-AB6F-EBEDBCF5B4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678407-AF9B-8049-86DE-963577C510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6F9F7-CD5A-FB48-A90C-5C5125B14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48F2A-5A10-6A4F-A0EC-F7596488BD73}" type="datetime1">
              <a:rPr lang="en-US" smtClean="0"/>
              <a:t>7/19/23</a:t>
            </a:fld>
            <a:endParaRPr lang="en-US"/>
          </a:p>
        </p:txBody>
      </p:sp>
      <p:sp>
        <p:nvSpPr>
          <p:cNvPr id="5" name="Footer Placeholder 4">
            <a:extLst>
              <a:ext uri="{FF2B5EF4-FFF2-40B4-BE49-F238E27FC236}">
                <a16:creationId xmlns:a16="http://schemas.microsoft.com/office/drawing/2014/main" id="{3855FB7A-ADD9-C54D-A693-094525C4A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A62879-328F-AE43-A556-2FCB4E838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B69A6-550E-6140-8C72-1CEC16A43CCB}" type="slidenum">
              <a:rPr lang="en-US" smtClean="0"/>
              <a:t>‹#›</a:t>
            </a:fld>
            <a:endParaRPr lang="en-US"/>
          </a:p>
        </p:txBody>
      </p:sp>
    </p:spTree>
    <p:extLst>
      <p:ext uri="{BB962C8B-B14F-4D97-AF65-F5344CB8AC3E}">
        <p14:creationId xmlns:p14="http://schemas.microsoft.com/office/powerpoint/2010/main" val="1432679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tiff"/><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gif"/><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esrl.noaa.gov/gmd/agg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3643875" y="-143477"/>
            <a:ext cx="7945500" cy="2304900"/>
          </a:xfrm>
          <a:prstGeom prst="rect">
            <a:avLst/>
          </a:prstGeom>
        </p:spPr>
        <p:txBody>
          <a:bodyPr spcFirstLastPara="1" wrap="square" lIns="91425" tIns="91425" rIns="91425" bIns="91425" anchor="b" anchorCtr="0">
            <a:noAutofit/>
          </a:bodyPr>
          <a:lstStyle/>
          <a:p>
            <a:pPr indent="0" rtl="0" fontAlgn="base">
              <a:spcBef>
                <a:spcPts val="1000"/>
              </a:spcBef>
              <a:spcAft>
                <a:spcPts val="1000"/>
              </a:spcAft>
            </a:pPr>
            <a:r>
              <a:rPr lang="en-US" sz="3200" b="0" i="0" u="none" strike="noStrike" dirty="0">
                <a:solidFill>
                  <a:schemeClr val="bg1"/>
                </a:solidFill>
                <a:effectLst/>
                <a:latin typeface="+mn-lt"/>
              </a:rPr>
              <a:t>Towards a State-of-the-Art Greenhouse Gas Data Assimilation/ Flux Inversion Modeling System</a:t>
            </a:r>
          </a:p>
        </p:txBody>
      </p:sp>
      <p:sp>
        <p:nvSpPr>
          <p:cNvPr id="61" name="Google Shape;61;p7"/>
          <p:cNvSpPr txBox="1">
            <a:spLocks noGrp="1"/>
          </p:cNvSpPr>
          <p:nvPr>
            <p:ph type="subTitle" idx="1"/>
          </p:nvPr>
        </p:nvSpPr>
        <p:spPr>
          <a:xfrm>
            <a:off x="3643875" y="2752601"/>
            <a:ext cx="7993200" cy="7944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dirty="0"/>
              <a:t>Lori M </a:t>
            </a:r>
            <a:r>
              <a:rPr lang="en-US" dirty="0" err="1"/>
              <a:t>Bruhwiler</a:t>
            </a:r>
            <a:r>
              <a:rPr lang="en-US" dirty="0"/>
              <a:t> and Andrew Schuh</a:t>
            </a:r>
            <a:endParaRPr dirty="0"/>
          </a:p>
        </p:txBody>
      </p:sp>
      <p:sp>
        <p:nvSpPr>
          <p:cNvPr id="62" name="Google Shape;62;p7"/>
          <p:cNvSpPr txBox="1">
            <a:spLocks noGrp="1"/>
          </p:cNvSpPr>
          <p:nvPr>
            <p:ph type="subTitle" idx="2"/>
          </p:nvPr>
        </p:nvSpPr>
        <p:spPr>
          <a:xfrm>
            <a:off x="3643875" y="3320844"/>
            <a:ext cx="8418423" cy="7944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2400" dirty="0"/>
              <a:t>NOAA Global Monitoring Laboratory &amp; Cooperative Institute for Research in the Atmosphere, Colorado State U.</a:t>
            </a:r>
            <a:endParaRPr sz="2400" dirty="0"/>
          </a:p>
        </p:txBody>
      </p:sp>
      <p:pic>
        <p:nvPicPr>
          <p:cNvPr id="3" name="Picture 2">
            <a:extLst>
              <a:ext uri="{FF2B5EF4-FFF2-40B4-BE49-F238E27FC236}">
                <a16:creationId xmlns:a16="http://schemas.microsoft.com/office/drawing/2014/main" id="{9CF96C14-7C6F-F2C4-9A63-DEC23CED8859}"/>
              </a:ext>
            </a:extLst>
          </p:cNvPr>
          <p:cNvPicPr>
            <a:picLocks noChangeAspect="1"/>
          </p:cNvPicPr>
          <p:nvPr/>
        </p:nvPicPr>
        <p:blipFill>
          <a:blip r:embed="rId3"/>
          <a:stretch>
            <a:fillRect/>
          </a:stretch>
        </p:blipFill>
        <p:spPr>
          <a:xfrm>
            <a:off x="0" y="0"/>
            <a:ext cx="439615" cy="6413500"/>
          </a:xfrm>
          <a:prstGeom prst="rect">
            <a:avLst/>
          </a:prstGeom>
        </p:spPr>
      </p:pic>
      <p:pic>
        <p:nvPicPr>
          <p:cNvPr id="5" name="Picture 4">
            <a:extLst>
              <a:ext uri="{FF2B5EF4-FFF2-40B4-BE49-F238E27FC236}">
                <a16:creationId xmlns:a16="http://schemas.microsoft.com/office/drawing/2014/main" id="{17B9A65D-7FE1-CE5F-5712-D3833A5B4D32}"/>
              </a:ext>
            </a:extLst>
          </p:cNvPr>
          <p:cNvPicPr>
            <a:picLocks noChangeAspect="1"/>
          </p:cNvPicPr>
          <p:nvPr/>
        </p:nvPicPr>
        <p:blipFill>
          <a:blip r:embed="rId4"/>
          <a:stretch>
            <a:fillRect/>
          </a:stretch>
        </p:blipFill>
        <p:spPr>
          <a:xfrm>
            <a:off x="0" y="6299601"/>
            <a:ext cx="13144500" cy="539745"/>
          </a:xfrm>
          <a:prstGeom prst="rect">
            <a:avLst/>
          </a:prstGeom>
        </p:spPr>
      </p:pic>
      <p:pic>
        <p:nvPicPr>
          <p:cNvPr id="6" name="Picture 5">
            <a:extLst>
              <a:ext uri="{FF2B5EF4-FFF2-40B4-BE49-F238E27FC236}">
                <a16:creationId xmlns:a16="http://schemas.microsoft.com/office/drawing/2014/main" id="{99507A61-D6B8-3C5C-6598-0D6CE95B1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16" y="4256926"/>
            <a:ext cx="3830460" cy="2038537"/>
          </a:xfrm>
          <a:prstGeom prst="rect">
            <a:avLst/>
          </a:prstGeom>
        </p:spPr>
      </p:pic>
      <p:pic>
        <p:nvPicPr>
          <p:cNvPr id="7" name="Picture 6">
            <a:extLst>
              <a:ext uri="{FF2B5EF4-FFF2-40B4-BE49-F238E27FC236}">
                <a16:creationId xmlns:a16="http://schemas.microsoft.com/office/drawing/2014/main" id="{D411F5B9-D44F-E2EE-2457-E24C86012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214" y="4256926"/>
            <a:ext cx="4040277" cy="2043538"/>
          </a:xfrm>
          <a:prstGeom prst="rect">
            <a:avLst/>
          </a:prstGeom>
          <a:ln w="12700">
            <a:solidFill>
              <a:schemeClr val="tx1"/>
            </a:solidFill>
          </a:ln>
        </p:spPr>
      </p:pic>
      <p:pic>
        <p:nvPicPr>
          <p:cNvPr id="8" name="Picture 7">
            <a:extLst>
              <a:ext uri="{FF2B5EF4-FFF2-40B4-BE49-F238E27FC236}">
                <a16:creationId xmlns:a16="http://schemas.microsoft.com/office/drawing/2014/main" id="{E8A153E7-A867-CCD6-4524-B35EC32B23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4491" y="4242984"/>
            <a:ext cx="3867509" cy="2052479"/>
          </a:xfrm>
          <a:prstGeom prst="rect">
            <a:avLst/>
          </a:prstGeom>
        </p:spPr>
      </p:pic>
    </p:spTree>
    <p:extLst>
      <p:ext uri="{BB962C8B-B14F-4D97-AF65-F5344CB8AC3E}">
        <p14:creationId xmlns:p14="http://schemas.microsoft.com/office/powerpoint/2010/main" val="1725626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1FCA-3828-0F4F-B553-790A9BCB3DCC}"/>
              </a:ext>
            </a:extLst>
          </p:cNvPr>
          <p:cNvSpPr>
            <a:spLocks noGrp="1"/>
          </p:cNvSpPr>
          <p:nvPr>
            <p:ph type="title"/>
          </p:nvPr>
        </p:nvSpPr>
        <p:spPr>
          <a:xfrm>
            <a:off x="236034" y="180459"/>
            <a:ext cx="10515600" cy="660111"/>
          </a:xfrm>
        </p:spPr>
        <p:txBody>
          <a:bodyPr>
            <a:normAutofit/>
          </a:bodyPr>
          <a:lstStyle/>
          <a:p>
            <a:r>
              <a:rPr lang="en-US" sz="2400" b="1" i="1" dirty="0">
                <a:solidFill>
                  <a:srgbClr val="0070C0"/>
                </a:solidFill>
                <a:latin typeface="+mn-lt"/>
              </a:rPr>
              <a:t>Progress is Possible:  The OLAM Model</a:t>
            </a:r>
          </a:p>
        </p:txBody>
      </p:sp>
      <p:sp>
        <p:nvSpPr>
          <p:cNvPr id="3" name="Content Placeholder 2">
            <a:extLst>
              <a:ext uri="{FF2B5EF4-FFF2-40B4-BE49-F238E27FC236}">
                <a16:creationId xmlns:a16="http://schemas.microsoft.com/office/drawing/2014/main" id="{5B09E788-17BD-D446-B9AB-30DA76F16AC5}"/>
              </a:ext>
            </a:extLst>
          </p:cNvPr>
          <p:cNvSpPr>
            <a:spLocks noGrp="1"/>
          </p:cNvSpPr>
          <p:nvPr>
            <p:ph idx="1"/>
          </p:nvPr>
        </p:nvSpPr>
        <p:spPr>
          <a:xfrm>
            <a:off x="236034" y="840570"/>
            <a:ext cx="10975109" cy="1708947"/>
          </a:xfrm>
        </p:spPr>
        <p:txBody>
          <a:bodyPr>
            <a:normAutofit fontScale="77500" lnSpcReduction="20000"/>
          </a:bodyPr>
          <a:lstStyle/>
          <a:p>
            <a:pPr marL="0" indent="0">
              <a:buNone/>
            </a:pPr>
            <a:r>
              <a:rPr lang="en-US" dirty="0"/>
              <a:t>Total global tracer mass is conserved</a:t>
            </a:r>
          </a:p>
          <a:p>
            <a:pPr marL="0" indent="0">
              <a:buNone/>
            </a:pPr>
            <a:endParaRPr lang="en-US" dirty="0"/>
          </a:p>
          <a:p>
            <a:pPr marL="0" indent="0">
              <a:buNone/>
            </a:pPr>
            <a:r>
              <a:rPr lang="en-US" dirty="0"/>
              <a:t>A “uniform” tracer field, e.g. 400ppm dry mix ratio, remains well mixed and doesn’t “unmix” </a:t>
            </a:r>
            <a:br>
              <a:rPr lang="en-US" dirty="0"/>
            </a:br>
            <a:br>
              <a:rPr lang="en-US" dirty="0"/>
            </a:br>
            <a:r>
              <a:rPr lang="en-US" i="1" dirty="0"/>
              <a:t>Results from 7 day forecast of full model showing errors ~ 0.00002%</a:t>
            </a:r>
          </a:p>
        </p:txBody>
      </p:sp>
      <p:pic>
        <p:nvPicPr>
          <p:cNvPr id="4" name="Picture 3">
            <a:extLst>
              <a:ext uri="{FF2B5EF4-FFF2-40B4-BE49-F238E27FC236}">
                <a16:creationId xmlns:a16="http://schemas.microsoft.com/office/drawing/2014/main" id="{0E309FA0-88BC-654F-B2D9-3F7F25FC0B72}"/>
              </a:ext>
            </a:extLst>
          </p:cNvPr>
          <p:cNvPicPr>
            <a:picLocks noChangeAspect="1"/>
          </p:cNvPicPr>
          <p:nvPr/>
        </p:nvPicPr>
        <p:blipFill>
          <a:blip r:embed="rId3"/>
          <a:stretch>
            <a:fillRect/>
          </a:stretch>
        </p:blipFill>
        <p:spPr>
          <a:xfrm>
            <a:off x="1434453" y="2602859"/>
            <a:ext cx="4059381" cy="4059381"/>
          </a:xfrm>
          <a:prstGeom prst="rect">
            <a:avLst/>
          </a:prstGeom>
        </p:spPr>
      </p:pic>
      <p:pic>
        <p:nvPicPr>
          <p:cNvPr id="5" name="Picture 4">
            <a:extLst>
              <a:ext uri="{FF2B5EF4-FFF2-40B4-BE49-F238E27FC236}">
                <a16:creationId xmlns:a16="http://schemas.microsoft.com/office/drawing/2014/main" id="{2F29BE67-7A8E-3545-9B19-2331092ED5E2}"/>
              </a:ext>
            </a:extLst>
          </p:cNvPr>
          <p:cNvPicPr>
            <a:picLocks noChangeAspect="1"/>
          </p:cNvPicPr>
          <p:nvPr/>
        </p:nvPicPr>
        <p:blipFill>
          <a:blip r:embed="rId4"/>
          <a:stretch>
            <a:fillRect/>
          </a:stretch>
        </p:blipFill>
        <p:spPr>
          <a:xfrm>
            <a:off x="6870915" y="2602859"/>
            <a:ext cx="4074682" cy="4074682"/>
          </a:xfrm>
          <a:prstGeom prst="rect">
            <a:avLst/>
          </a:prstGeom>
        </p:spPr>
      </p:pic>
      <p:sp>
        <p:nvSpPr>
          <p:cNvPr id="7" name="TextBox 6">
            <a:extLst>
              <a:ext uri="{FF2B5EF4-FFF2-40B4-BE49-F238E27FC236}">
                <a16:creationId xmlns:a16="http://schemas.microsoft.com/office/drawing/2014/main" id="{11EC1A69-1347-CF48-9562-4EAB71E6457C}"/>
              </a:ext>
            </a:extLst>
          </p:cNvPr>
          <p:cNvSpPr txBox="1"/>
          <p:nvPr/>
        </p:nvSpPr>
        <p:spPr>
          <a:xfrm>
            <a:off x="1660812" y="6247899"/>
            <a:ext cx="895928" cy="369332"/>
          </a:xfrm>
          <a:prstGeom prst="rect">
            <a:avLst/>
          </a:prstGeom>
          <a:noFill/>
        </p:spPr>
        <p:txBody>
          <a:bodyPr wrap="square" rtlCol="0">
            <a:spAutoFit/>
          </a:bodyPr>
          <a:lstStyle/>
          <a:p>
            <a:r>
              <a:rPr lang="en-US" dirty="0"/>
              <a:t>surface</a:t>
            </a:r>
          </a:p>
        </p:txBody>
      </p:sp>
      <p:sp>
        <p:nvSpPr>
          <p:cNvPr id="9" name="TextBox 8">
            <a:extLst>
              <a:ext uri="{FF2B5EF4-FFF2-40B4-BE49-F238E27FC236}">
                <a16:creationId xmlns:a16="http://schemas.microsoft.com/office/drawing/2014/main" id="{359136B0-1D1C-A04E-AE26-15F4DAD16666}"/>
              </a:ext>
            </a:extLst>
          </p:cNvPr>
          <p:cNvSpPr txBox="1"/>
          <p:nvPr/>
        </p:nvSpPr>
        <p:spPr>
          <a:xfrm>
            <a:off x="7072393" y="6234483"/>
            <a:ext cx="1449822" cy="369332"/>
          </a:xfrm>
          <a:prstGeom prst="rect">
            <a:avLst/>
          </a:prstGeom>
          <a:noFill/>
        </p:spPr>
        <p:txBody>
          <a:bodyPr wrap="square" rtlCol="0">
            <a:spAutoFit/>
          </a:bodyPr>
          <a:lstStyle/>
          <a:p>
            <a:r>
              <a:rPr lang="en-US" dirty="0"/>
              <a:t>2000 meters</a:t>
            </a:r>
          </a:p>
        </p:txBody>
      </p:sp>
    </p:spTree>
    <p:extLst>
      <p:ext uri="{BB962C8B-B14F-4D97-AF65-F5344CB8AC3E}">
        <p14:creationId xmlns:p14="http://schemas.microsoft.com/office/powerpoint/2010/main" val="493706518"/>
      </p:ext>
    </p:extLst>
  </p:cSld>
  <p:clrMapOvr>
    <a:masterClrMapping/>
  </p:clrMapOvr>
  <mc:AlternateContent xmlns:mc="http://schemas.openxmlformats.org/markup-compatibility/2006" xmlns:p14="http://schemas.microsoft.com/office/powerpoint/2010/main">
    <mc:Choice Requires="p14">
      <p:transition spd="slow" p14:dur="2000" advTm="104668"/>
    </mc:Choice>
    <mc:Fallback xmlns="">
      <p:transition spd="slow" advTm="10466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1FCA-3828-0F4F-B553-790A9BCB3DCC}"/>
              </a:ext>
            </a:extLst>
          </p:cNvPr>
          <p:cNvSpPr>
            <a:spLocks noGrp="1"/>
          </p:cNvSpPr>
          <p:nvPr>
            <p:ph type="title"/>
          </p:nvPr>
        </p:nvSpPr>
        <p:spPr>
          <a:xfrm>
            <a:off x="236034" y="180459"/>
            <a:ext cx="10515600" cy="660111"/>
          </a:xfrm>
        </p:spPr>
        <p:txBody>
          <a:bodyPr>
            <a:normAutofit/>
          </a:bodyPr>
          <a:lstStyle/>
          <a:p>
            <a:r>
              <a:rPr lang="en-US" sz="2400" b="1" i="1" dirty="0">
                <a:solidFill>
                  <a:srgbClr val="0070C0"/>
                </a:solidFill>
                <a:latin typeface="+mn-lt"/>
              </a:rPr>
              <a:t>Conclusions</a:t>
            </a:r>
          </a:p>
        </p:txBody>
      </p:sp>
      <p:sp>
        <p:nvSpPr>
          <p:cNvPr id="10" name="TextBox 9">
            <a:extLst>
              <a:ext uri="{FF2B5EF4-FFF2-40B4-BE49-F238E27FC236}">
                <a16:creationId xmlns:a16="http://schemas.microsoft.com/office/drawing/2014/main" id="{F39958BD-3983-FEB7-EE87-27EE7B423936}"/>
              </a:ext>
            </a:extLst>
          </p:cNvPr>
          <p:cNvSpPr txBox="1"/>
          <p:nvPr/>
        </p:nvSpPr>
        <p:spPr>
          <a:xfrm>
            <a:off x="433954" y="957263"/>
            <a:ext cx="11344758"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Conservation of tracer mass and local gradients must be addressed before UFS-Chem can be used for greenhouse gas data assimilation/flux inversion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Convective parameterizations appear to be the largest source of error in tracer mass conservation.  </a:t>
            </a:r>
          </a:p>
          <a:p>
            <a:endParaRPr lang="en-US" sz="2400" dirty="0"/>
          </a:p>
          <a:p>
            <a:pPr marL="285750" indent="-285750">
              <a:buFont typeface="Arial" panose="020B0604020202020204" pitchFamily="34" charset="0"/>
              <a:buChar char="•"/>
            </a:pPr>
            <a:r>
              <a:rPr lang="en-US" sz="2400" dirty="0"/>
              <a:t>It is certain that this problem will exist for other long-lived trace species and is likely to exist for shorter- lived trace species</a:t>
            </a:r>
          </a:p>
          <a:p>
            <a:endParaRPr lang="en-US" sz="2400" dirty="0"/>
          </a:p>
          <a:p>
            <a:pPr marL="285750" indent="-285750">
              <a:buFont typeface="Arial" panose="020B0604020202020204" pitchFamily="34" charset="0"/>
              <a:buChar char="•"/>
            </a:pPr>
            <a:r>
              <a:rPr lang="en-US" sz="2400" dirty="0"/>
              <a:t>It is possible to fix these problems, but will like require accurate tracking of the water budget.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Fixing the problems could potentially lead to better predictions.</a:t>
            </a:r>
          </a:p>
          <a:p>
            <a:endParaRPr lang="en-US" sz="2400" dirty="0"/>
          </a:p>
        </p:txBody>
      </p:sp>
    </p:spTree>
    <p:extLst>
      <p:ext uri="{BB962C8B-B14F-4D97-AF65-F5344CB8AC3E}">
        <p14:creationId xmlns:p14="http://schemas.microsoft.com/office/powerpoint/2010/main" val="1531838548"/>
      </p:ext>
    </p:extLst>
  </p:cSld>
  <p:clrMapOvr>
    <a:masterClrMapping/>
  </p:clrMapOvr>
  <mc:AlternateContent xmlns:mc="http://schemas.openxmlformats.org/markup-compatibility/2006" xmlns:p14="http://schemas.microsoft.com/office/powerpoint/2010/main">
    <mc:Choice Requires="p14">
      <p:transition spd="slow" p14:dur="2000" advTm="104668"/>
    </mc:Choice>
    <mc:Fallback xmlns="">
      <p:transition spd="slow" advTm="10466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EFBFC8-EF16-FA4A-8A71-CEC3042A3FB7}"/>
              </a:ext>
            </a:extLst>
          </p:cNvPr>
          <p:cNvSpPr>
            <a:spLocks noGrp="1"/>
          </p:cNvSpPr>
          <p:nvPr>
            <p:ph type="sldNum" sz="quarter" idx="12"/>
          </p:nvPr>
        </p:nvSpPr>
        <p:spPr/>
        <p:txBody>
          <a:bodyPr/>
          <a:lstStyle/>
          <a:p>
            <a:fld id="{3BCEBEBF-2068-DB45-B8F2-EA9FF2928773}" type="slidenum">
              <a:rPr lang="en-US" smtClean="0"/>
              <a:t>2</a:t>
            </a:fld>
            <a:endParaRPr lang="en-US"/>
          </a:p>
        </p:txBody>
      </p:sp>
      <p:pic>
        <p:nvPicPr>
          <p:cNvPr id="5" name="Picture 4">
            <a:extLst>
              <a:ext uri="{FF2B5EF4-FFF2-40B4-BE49-F238E27FC236}">
                <a16:creationId xmlns:a16="http://schemas.microsoft.com/office/drawing/2014/main" id="{055DF56B-08CC-7843-A5E7-0A8A42D11F06}"/>
              </a:ext>
            </a:extLst>
          </p:cNvPr>
          <p:cNvPicPr>
            <a:picLocks noChangeAspect="1"/>
          </p:cNvPicPr>
          <p:nvPr/>
        </p:nvPicPr>
        <p:blipFill>
          <a:blip r:embed="rId3"/>
          <a:stretch>
            <a:fillRect/>
          </a:stretch>
        </p:blipFill>
        <p:spPr>
          <a:xfrm>
            <a:off x="116501" y="1269700"/>
            <a:ext cx="4830088" cy="2040497"/>
          </a:xfrm>
          <a:prstGeom prst="rect">
            <a:avLst/>
          </a:prstGeom>
        </p:spPr>
      </p:pic>
      <p:pic>
        <p:nvPicPr>
          <p:cNvPr id="7" name="Picture 6">
            <a:extLst>
              <a:ext uri="{FF2B5EF4-FFF2-40B4-BE49-F238E27FC236}">
                <a16:creationId xmlns:a16="http://schemas.microsoft.com/office/drawing/2014/main" id="{E22ED14B-F7A0-3F45-BBEC-39A6D4C765DE}"/>
              </a:ext>
            </a:extLst>
          </p:cNvPr>
          <p:cNvPicPr>
            <a:picLocks noChangeAspect="1"/>
          </p:cNvPicPr>
          <p:nvPr/>
        </p:nvPicPr>
        <p:blipFill>
          <a:blip r:embed="rId4"/>
          <a:stretch>
            <a:fillRect/>
          </a:stretch>
        </p:blipFill>
        <p:spPr>
          <a:xfrm>
            <a:off x="6092462" y="2993211"/>
            <a:ext cx="2243040" cy="2213605"/>
          </a:xfrm>
          <a:prstGeom prst="rect">
            <a:avLst/>
          </a:prstGeom>
        </p:spPr>
      </p:pic>
      <p:grpSp>
        <p:nvGrpSpPr>
          <p:cNvPr id="11" name="Group 71">
            <a:extLst>
              <a:ext uri="{FF2B5EF4-FFF2-40B4-BE49-F238E27FC236}">
                <a16:creationId xmlns:a16="http://schemas.microsoft.com/office/drawing/2014/main" id="{D3933C1B-7939-BD49-B7E1-ACFBA0E9BF92}"/>
              </a:ext>
            </a:extLst>
          </p:cNvPr>
          <p:cNvGrpSpPr>
            <a:grpSpLocks/>
          </p:cNvGrpSpPr>
          <p:nvPr/>
        </p:nvGrpSpPr>
        <p:grpSpPr bwMode="auto">
          <a:xfrm>
            <a:off x="41365" y="4000112"/>
            <a:ext cx="2681344" cy="1829236"/>
            <a:chOff x="-1594469" y="1152962"/>
            <a:chExt cx="3144232" cy="2085538"/>
          </a:xfrm>
        </p:grpSpPr>
        <p:grpSp>
          <p:nvGrpSpPr>
            <p:cNvPr id="12" name="Group 65">
              <a:extLst>
                <a:ext uri="{FF2B5EF4-FFF2-40B4-BE49-F238E27FC236}">
                  <a16:creationId xmlns:a16="http://schemas.microsoft.com/office/drawing/2014/main" id="{CDA0771C-B3DF-8149-A654-826F9BDE5137}"/>
                </a:ext>
              </a:extLst>
            </p:cNvPr>
            <p:cNvGrpSpPr>
              <a:grpSpLocks/>
            </p:cNvGrpSpPr>
            <p:nvPr/>
          </p:nvGrpSpPr>
          <p:grpSpPr bwMode="auto">
            <a:xfrm>
              <a:off x="533400" y="1600200"/>
              <a:ext cx="1008063" cy="1638300"/>
              <a:chOff x="148" y="624"/>
              <a:chExt cx="1715" cy="3346"/>
            </a:xfrm>
          </p:grpSpPr>
          <p:pic>
            <p:nvPicPr>
              <p:cNvPr id="14" name="Picture 66" descr="Mt_San_Antoiio_PIA03332">
                <a:extLst>
                  <a:ext uri="{FF2B5EF4-FFF2-40B4-BE49-F238E27FC236}">
                    <a16:creationId xmlns:a16="http://schemas.microsoft.com/office/drawing/2014/main" id="{8B79DC1B-EA3E-8F44-ACD9-91F229F77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 y="2112"/>
                <a:ext cx="1668" cy="1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7" descr="Mt_San_Antoiio_PIA03332">
                <a:extLst>
                  <a:ext uri="{FF2B5EF4-FFF2-40B4-BE49-F238E27FC236}">
                    <a16:creationId xmlns:a16="http://schemas.microsoft.com/office/drawing/2014/main" id="{D1FE7993-3CA5-8C48-B74F-E2BE62F27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4543"/>
              <a:stretch>
                <a:fillRect/>
              </a:stretch>
            </p:blipFill>
            <p:spPr bwMode="auto">
              <a:xfrm>
                <a:off x="148" y="624"/>
                <a:ext cx="1668" cy="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8">
                <a:extLst>
                  <a:ext uri="{FF2B5EF4-FFF2-40B4-BE49-F238E27FC236}">
                    <a16:creationId xmlns:a16="http://schemas.microsoft.com/office/drawing/2014/main" id="{9405F7B8-F269-504E-AEF9-0A06FA32A14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01954">
                <a:off x="922" y="976"/>
                <a:ext cx="941"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AutoShape 7">
                <a:extLst>
                  <a:ext uri="{FF2B5EF4-FFF2-40B4-BE49-F238E27FC236}">
                    <a16:creationId xmlns:a16="http://schemas.microsoft.com/office/drawing/2014/main" id="{3A07DD81-42C5-F34D-9F4A-CCF4D8E78214}"/>
                  </a:ext>
                </a:extLst>
              </p:cNvPr>
              <p:cNvSpPr>
                <a:spLocks noChangeArrowheads="1"/>
              </p:cNvSpPr>
              <p:nvPr/>
            </p:nvSpPr>
            <p:spPr bwMode="auto">
              <a:xfrm>
                <a:off x="452" y="624"/>
                <a:ext cx="282" cy="288"/>
              </a:xfrm>
              <a:prstGeom prst="star16">
                <a:avLst>
                  <a:gd name="adj" fmla="val 31944"/>
                </a:avLst>
              </a:prstGeom>
              <a:solidFill>
                <a:srgbClr val="FFFF00"/>
              </a:solidFill>
              <a:ln w="9525">
                <a:solidFill>
                  <a:schemeClr val="tx1"/>
                </a:solidFill>
                <a:miter lim="800000"/>
                <a:headEnd/>
                <a:tailEnd/>
              </a:ln>
            </p:spPr>
            <p:txBody>
              <a:bodyPr wrap="none" anchor="ctr"/>
              <a:lstStyle>
                <a:lvl1pPr eaLnBrk="0" hangingPunct="0">
                  <a:spcBef>
                    <a:spcPct val="20000"/>
                  </a:spcBef>
                  <a:buClr>
                    <a:srgbClr val="CC3300"/>
                  </a:buClr>
                  <a:buChar char="•"/>
                  <a:defRPr sz="3200">
                    <a:solidFill>
                      <a:schemeClr val="tx1"/>
                    </a:solidFill>
                    <a:latin typeface="Arial" charset="0"/>
                  </a:defRPr>
                </a:lvl1pPr>
                <a:lvl2pPr marL="742950" indent="-285750" eaLnBrk="0" hangingPunct="0">
                  <a:spcBef>
                    <a:spcPct val="20000"/>
                  </a:spcBef>
                  <a:buClr>
                    <a:schemeClr val="accent2"/>
                  </a:buClr>
                  <a:buSzPct val="75000"/>
                  <a:buFont typeface="Wingdings" pitchFamily="2" charset="2"/>
                  <a:buChar char="Ø"/>
                  <a:defRPr sz="2800">
                    <a:solidFill>
                      <a:schemeClr val="tx1"/>
                    </a:solidFill>
                    <a:latin typeface="Arial" charset="0"/>
                  </a:defRPr>
                </a:lvl2pPr>
                <a:lvl3pPr marL="1143000" indent="-228600" eaLnBrk="0" hangingPunct="0">
                  <a:spcBef>
                    <a:spcPct val="20000"/>
                  </a:spcBef>
                  <a:buClr>
                    <a:srgbClr val="339966"/>
                  </a:buClr>
                  <a:buSzPct val="75000"/>
                  <a:buChar char="o"/>
                  <a:defRPr sz="2400">
                    <a:solidFill>
                      <a:schemeClr val="tx1"/>
                    </a:solidFill>
                    <a:latin typeface="Arial" charset="0"/>
                  </a:defRPr>
                </a:lvl3pPr>
                <a:lvl4pPr marL="1600200" indent="-228600" eaLnBrk="0" hangingPunct="0">
                  <a:spcBef>
                    <a:spcPct val="20000"/>
                  </a:spcBef>
                  <a:buClr>
                    <a:schemeClr val="accent2"/>
                  </a:buClr>
                  <a:buChar char="•"/>
                  <a:defRPr sz="2000">
                    <a:solidFill>
                      <a:schemeClr val="tx1"/>
                    </a:solidFill>
                    <a:latin typeface="Arial" charset="0"/>
                  </a:defRPr>
                </a:lvl4pPr>
                <a:lvl5pPr marL="2057400" indent="-228600" eaLnBrk="0" hangingPunct="0">
                  <a:spcBef>
                    <a:spcPct val="20000"/>
                  </a:spcBef>
                  <a:buClr>
                    <a:srgbClr val="FF6600"/>
                  </a:buClr>
                  <a:buSzPct val="75000"/>
                  <a:buFont typeface="Wingdings" pitchFamily="2" charset="2"/>
                  <a:buChar char="ü"/>
                  <a:defRPr sz="2000">
                    <a:solidFill>
                      <a:schemeClr val="tx1"/>
                    </a:solidFill>
                    <a:latin typeface="Arial" charset="0"/>
                  </a:defRPr>
                </a:lvl5pPr>
                <a:lvl6pPr marL="25146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6pPr>
                <a:lvl7pPr marL="29718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7pPr>
                <a:lvl8pPr marL="34290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8pPr>
                <a:lvl9pPr marL="38862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9pPr>
              </a:lstStyle>
              <a:p>
                <a:pPr eaLnBrk="1" hangingPunct="1">
                  <a:spcBef>
                    <a:spcPct val="0"/>
                  </a:spcBef>
                  <a:buClrTx/>
                  <a:buFontTx/>
                  <a:buNone/>
                </a:pPr>
                <a:endParaRPr lang="en-US" altLang="en-US" sz="1800">
                  <a:solidFill>
                    <a:prstClr val="black"/>
                  </a:solidFill>
                </a:endParaRPr>
              </a:p>
            </p:txBody>
          </p:sp>
          <p:sp>
            <p:nvSpPr>
              <p:cNvPr id="18" name="AutoShape 8">
                <a:extLst>
                  <a:ext uri="{FF2B5EF4-FFF2-40B4-BE49-F238E27FC236}">
                    <a16:creationId xmlns:a16="http://schemas.microsoft.com/office/drawing/2014/main" id="{BC566D31-D649-6341-A4C9-D489109BD339}"/>
                  </a:ext>
                </a:extLst>
              </p:cNvPr>
              <p:cNvSpPr>
                <a:spLocks noChangeArrowheads="1"/>
              </p:cNvSpPr>
              <p:nvPr/>
            </p:nvSpPr>
            <p:spPr bwMode="auto">
              <a:xfrm>
                <a:off x="545" y="1535"/>
                <a:ext cx="848" cy="2257"/>
              </a:xfrm>
              <a:prstGeom prst="cube">
                <a:avLst>
                  <a:gd name="adj" fmla="val 18694"/>
                </a:avLst>
              </a:prstGeom>
              <a:gradFill rotWithShape="1">
                <a:gsLst>
                  <a:gs pos="0">
                    <a:schemeClr val="accent1">
                      <a:gamma/>
                      <a:shade val="46275"/>
                      <a:invGamma/>
                    </a:schemeClr>
                  </a:gs>
                  <a:gs pos="100000">
                    <a:schemeClr val="accent1">
                      <a:alpha val="45000"/>
                    </a:schemeClr>
                  </a:gs>
                </a:gsLst>
                <a:lin ang="5400000" scaled="1"/>
              </a:gradFill>
              <a:ln w="9525">
                <a:solidFill>
                  <a:schemeClr val="tx1"/>
                </a:solidFill>
                <a:miter lim="800000"/>
                <a:headEnd/>
                <a:tailEnd/>
              </a:ln>
              <a:effectLst/>
            </p:spPr>
            <p:txBody>
              <a:bodyPr wrap="none" anchor="ctr"/>
              <a:lstStyle/>
              <a:p>
                <a:pPr>
                  <a:defRPr/>
                </a:pPr>
                <a:endParaRPr lang="en-US">
                  <a:solidFill>
                    <a:prstClr val="black"/>
                  </a:solidFill>
                  <a:latin typeface="Arial" pitchFamily="-112" charset="0"/>
                </a:endParaRPr>
              </a:p>
            </p:txBody>
          </p:sp>
          <p:grpSp>
            <p:nvGrpSpPr>
              <p:cNvPr id="19" name="Group 22">
                <a:extLst>
                  <a:ext uri="{FF2B5EF4-FFF2-40B4-BE49-F238E27FC236}">
                    <a16:creationId xmlns:a16="http://schemas.microsoft.com/office/drawing/2014/main" id="{E5989AAA-81F0-8442-A794-727817D6751F}"/>
                  </a:ext>
                </a:extLst>
              </p:cNvPr>
              <p:cNvGrpSpPr>
                <a:grpSpLocks/>
              </p:cNvGrpSpPr>
              <p:nvPr/>
            </p:nvGrpSpPr>
            <p:grpSpPr bwMode="auto">
              <a:xfrm>
                <a:off x="546" y="3630"/>
                <a:ext cx="841" cy="162"/>
                <a:chOff x="2160" y="3630"/>
                <a:chExt cx="858" cy="162"/>
              </a:xfrm>
            </p:grpSpPr>
            <p:sp>
              <p:nvSpPr>
                <p:cNvPr id="36" name="Freeform 10">
                  <a:extLst>
                    <a:ext uri="{FF2B5EF4-FFF2-40B4-BE49-F238E27FC236}">
                      <a16:creationId xmlns:a16="http://schemas.microsoft.com/office/drawing/2014/main" id="{55733A4E-949C-914C-A9F1-B842B88DCE55}"/>
                    </a:ext>
                  </a:extLst>
                </p:cNvPr>
                <p:cNvSpPr>
                  <a:spLocks/>
                </p:cNvSpPr>
                <p:nvPr/>
              </p:nvSpPr>
              <p:spPr bwMode="auto">
                <a:xfrm>
                  <a:off x="2358" y="3630"/>
                  <a:ext cx="660" cy="3"/>
                </a:xfrm>
                <a:custGeom>
                  <a:avLst/>
                  <a:gdLst>
                    <a:gd name="T0" fmla="*/ 660 w 660"/>
                    <a:gd name="T1" fmla="*/ 3 h 3"/>
                    <a:gd name="T2" fmla="*/ 0 w 660"/>
                    <a:gd name="T3" fmla="*/ 0 h 3"/>
                    <a:gd name="T4" fmla="*/ 0 60000 65536"/>
                    <a:gd name="T5" fmla="*/ 0 60000 65536"/>
                    <a:gd name="T6" fmla="*/ 0 w 660"/>
                    <a:gd name="T7" fmla="*/ 0 h 3"/>
                    <a:gd name="T8" fmla="*/ 660 w 660"/>
                    <a:gd name="T9" fmla="*/ 3 h 3"/>
                  </a:gdLst>
                  <a:ahLst/>
                  <a:cxnLst>
                    <a:cxn ang="T4">
                      <a:pos x="T0" y="T1"/>
                    </a:cxn>
                    <a:cxn ang="T5">
                      <a:pos x="T2" y="T3"/>
                    </a:cxn>
                  </a:cxnLst>
                  <a:rect l="T6" t="T7" r="T8" b="T9"/>
                  <a:pathLst>
                    <a:path w="660" h="3">
                      <a:moveTo>
                        <a:pt x="660" y="3"/>
                      </a:moveTo>
                      <a:lnTo>
                        <a:pt x="0" y="0"/>
                      </a:lnTo>
                    </a:path>
                  </a:pathLst>
                </a:custGeom>
                <a:noFill/>
                <a:ln w="9525">
                  <a:solidFill>
                    <a:schemeClr val="bg2"/>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37" name="Freeform 11">
                  <a:extLst>
                    <a:ext uri="{FF2B5EF4-FFF2-40B4-BE49-F238E27FC236}">
                      <a16:creationId xmlns:a16="http://schemas.microsoft.com/office/drawing/2014/main" id="{AFE758C0-4D43-5246-9C27-20F716EB6495}"/>
                    </a:ext>
                  </a:extLst>
                </p:cNvPr>
                <p:cNvSpPr>
                  <a:spLocks/>
                </p:cNvSpPr>
                <p:nvPr/>
              </p:nvSpPr>
              <p:spPr bwMode="auto">
                <a:xfrm>
                  <a:off x="2160" y="3633"/>
                  <a:ext cx="198" cy="159"/>
                </a:xfrm>
                <a:custGeom>
                  <a:avLst/>
                  <a:gdLst>
                    <a:gd name="T0" fmla="*/ 198 w 198"/>
                    <a:gd name="T1" fmla="*/ 0 h 159"/>
                    <a:gd name="T2" fmla="*/ 0 w 198"/>
                    <a:gd name="T3" fmla="*/ 159 h 159"/>
                    <a:gd name="T4" fmla="*/ 0 60000 65536"/>
                    <a:gd name="T5" fmla="*/ 0 60000 65536"/>
                    <a:gd name="T6" fmla="*/ 0 w 198"/>
                    <a:gd name="T7" fmla="*/ 0 h 159"/>
                    <a:gd name="T8" fmla="*/ 198 w 198"/>
                    <a:gd name="T9" fmla="*/ 159 h 159"/>
                  </a:gdLst>
                  <a:ahLst/>
                  <a:cxnLst>
                    <a:cxn ang="T4">
                      <a:pos x="T0" y="T1"/>
                    </a:cxn>
                    <a:cxn ang="T5">
                      <a:pos x="T2" y="T3"/>
                    </a:cxn>
                  </a:cxnLst>
                  <a:rect l="T6" t="T7" r="T8" b="T9"/>
                  <a:pathLst>
                    <a:path w="198" h="159">
                      <a:moveTo>
                        <a:pt x="198" y="0"/>
                      </a:moveTo>
                      <a:lnTo>
                        <a:pt x="0" y="159"/>
                      </a:lnTo>
                    </a:path>
                  </a:pathLst>
                </a:custGeom>
                <a:noFill/>
                <a:ln w="9525">
                  <a:solidFill>
                    <a:schemeClr val="bg2"/>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prstClr val="black"/>
                    </a:solidFill>
                    <a:latin typeface="Calibri"/>
                  </a:endParaRPr>
                </a:p>
              </p:txBody>
            </p:sp>
          </p:grpSp>
          <p:sp>
            <p:nvSpPr>
              <p:cNvPr id="20" name="Freeform 12">
                <a:extLst>
                  <a:ext uri="{FF2B5EF4-FFF2-40B4-BE49-F238E27FC236}">
                    <a16:creationId xmlns:a16="http://schemas.microsoft.com/office/drawing/2014/main" id="{1CE222FE-1F81-0544-90B2-F74E777915D8}"/>
                  </a:ext>
                </a:extLst>
              </p:cNvPr>
              <p:cNvSpPr>
                <a:spLocks/>
              </p:cNvSpPr>
              <p:nvPr/>
            </p:nvSpPr>
            <p:spPr bwMode="auto">
              <a:xfrm>
                <a:off x="507" y="776"/>
                <a:ext cx="478" cy="2920"/>
              </a:xfrm>
              <a:custGeom>
                <a:avLst/>
                <a:gdLst>
                  <a:gd name="T0" fmla="*/ 0 w 488"/>
                  <a:gd name="T1" fmla="*/ 24 h 2920"/>
                  <a:gd name="T2" fmla="*/ 281 w 488"/>
                  <a:gd name="T3" fmla="*/ 2920 h 2920"/>
                  <a:gd name="T4" fmla="*/ 323 w 488"/>
                  <a:gd name="T5" fmla="*/ 2920 h 2920"/>
                  <a:gd name="T6" fmla="*/ 116 w 488"/>
                  <a:gd name="T7" fmla="*/ 0 h 2920"/>
                  <a:gd name="T8" fmla="*/ 0 w 488"/>
                  <a:gd name="T9" fmla="*/ 24 h 2920"/>
                  <a:gd name="T10" fmla="*/ 0 60000 65536"/>
                  <a:gd name="T11" fmla="*/ 0 60000 65536"/>
                  <a:gd name="T12" fmla="*/ 0 60000 65536"/>
                  <a:gd name="T13" fmla="*/ 0 60000 65536"/>
                  <a:gd name="T14" fmla="*/ 0 60000 65536"/>
                  <a:gd name="T15" fmla="*/ 0 w 488"/>
                  <a:gd name="T16" fmla="*/ 0 h 2920"/>
                  <a:gd name="T17" fmla="*/ 488 w 488"/>
                  <a:gd name="T18" fmla="*/ 2920 h 2920"/>
                </a:gdLst>
                <a:ahLst/>
                <a:cxnLst>
                  <a:cxn ang="T10">
                    <a:pos x="T0" y="T1"/>
                  </a:cxn>
                  <a:cxn ang="T11">
                    <a:pos x="T2" y="T3"/>
                  </a:cxn>
                  <a:cxn ang="T12">
                    <a:pos x="T4" y="T5"/>
                  </a:cxn>
                  <a:cxn ang="T13">
                    <a:pos x="T6" y="T7"/>
                  </a:cxn>
                  <a:cxn ang="T14">
                    <a:pos x="T8" y="T9"/>
                  </a:cxn>
                </a:cxnLst>
                <a:rect l="T15" t="T16" r="T17" b="T18"/>
                <a:pathLst>
                  <a:path w="488" h="2920">
                    <a:moveTo>
                      <a:pt x="0" y="24"/>
                    </a:moveTo>
                    <a:lnTo>
                      <a:pt x="424" y="2920"/>
                    </a:lnTo>
                    <a:lnTo>
                      <a:pt x="488" y="2920"/>
                    </a:lnTo>
                    <a:lnTo>
                      <a:pt x="176" y="0"/>
                    </a:lnTo>
                    <a:lnTo>
                      <a:pt x="0" y="24"/>
                    </a:lnTo>
                    <a:close/>
                  </a:path>
                </a:pathLst>
              </a:custGeom>
              <a:solidFill>
                <a:srgbClr val="FFFF66">
                  <a:alpha val="7607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prstClr val="black"/>
                  </a:solidFill>
                  <a:latin typeface="Calibri"/>
                </a:endParaRPr>
              </a:p>
            </p:txBody>
          </p:sp>
          <p:sp>
            <p:nvSpPr>
              <p:cNvPr id="21" name="Freeform 13">
                <a:extLst>
                  <a:ext uri="{FF2B5EF4-FFF2-40B4-BE49-F238E27FC236}">
                    <a16:creationId xmlns:a16="http://schemas.microsoft.com/office/drawing/2014/main" id="{E8B9B4EB-BD4F-314D-BF00-3303B35049D5}"/>
                  </a:ext>
                </a:extLst>
              </p:cNvPr>
              <p:cNvSpPr>
                <a:spLocks/>
              </p:cNvSpPr>
              <p:nvPr/>
            </p:nvSpPr>
            <p:spPr bwMode="auto">
              <a:xfrm>
                <a:off x="919" y="1167"/>
                <a:ext cx="430" cy="2535"/>
              </a:xfrm>
              <a:custGeom>
                <a:avLst/>
                <a:gdLst>
                  <a:gd name="T0" fmla="*/ 292 w 438"/>
                  <a:gd name="T1" fmla="*/ 0 h 2535"/>
                  <a:gd name="T2" fmla="*/ 0 w 438"/>
                  <a:gd name="T3" fmla="*/ 2535 h 2535"/>
                  <a:gd name="T4" fmla="*/ 58 w 438"/>
                  <a:gd name="T5" fmla="*/ 2532 h 2535"/>
                  <a:gd name="T6" fmla="*/ 302 w 438"/>
                  <a:gd name="T7" fmla="*/ 0 h 2535"/>
                  <a:gd name="T8" fmla="*/ 292 w 438"/>
                  <a:gd name="T9" fmla="*/ 0 h 2535"/>
                  <a:gd name="T10" fmla="*/ 0 60000 65536"/>
                  <a:gd name="T11" fmla="*/ 0 60000 65536"/>
                  <a:gd name="T12" fmla="*/ 0 60000 65536"/>
                  <a:gd name="T13" fmla="*/ 0 60000 65536"/>
                  <a:gd name="T14" fmla="*/ 0 60000 65536"/>
                  <a:gd name="T15" fmla="*/ 0 w 438"/>
                  <a:gd name="T16" fmla="*/ 0 h 2535"/>
                  <a:gd name="T17" fmla="*/ 438 w 438"/>
                  <a:gd name="T18" fmla="*/ 2535 h 2535"/>
                </a:gdLst>
                <a:ahLst/>
                <a:cxnLst>
                  <a:cxn ang="T10">
                    <a:pos x="T0" y="T1"/>
                  </a:cxn>
                  <a:cxn ang="T11">
                    <a:pos x="T2" y="T3"/>
                  </a:cxn>
                  <a:cxn ang="T12">
                    <a:pos x="T4" y="T5"/>
                  </a:cxn>
                  <a:cxn ang="T13">
                    <a:pos x="T6" y="T7"/>
                  </a:cxn>
                  <a:cxn ang="T14">
                    <a:pos x="T8" y="T9"/>
                  </a:cxn>
                </a:cxnLst>
                <a:rect l="T15" t="T16" r="T17" b="T18"/>
                <a:pathLst>
                  <a:path w="438" h="2535">
                    <a:moveTo>
                      <a:pt x="423" y="0"/>
                    </a:moveTo>
                    <a:lnTo>
                      <a:pt x="0" y="2535"/>
                    </a:lnTo>
                    <a:lnTo>
                      <a:pt x="78" y="2532"/>
                    </a:lnTo>
                    <a:lnTo>
                      <a:pt x="438" y="0"/>
                    </a:lnTo>
                    <a:lnTo>
                      <a:pt x="423" y="0"/>
                    </a:lnTo>
                    <a:close/>
                  </a:path>
                </a:pathLst>
              </a:custGeom>
              <a:solidFill>
                <a:srgbClr val="FFFF66">
                  <a:alpha val="7607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prstClr val="black"/>
                  </a:solidFill>
                  <a:latin typeface="Calibri"/>
                </a:endParaRPr>
              </a:p>
            </p:txBody>
          </p:sp>
          <p:pic>
            <p:nvPicPr>
              <p:cNvPr id="22" name="Picture 14" descr="CO2_Molecule">
                <a:extLst>
                  <a:ext uri="{FF2B5EF4-FFF2-40B4-BE49-F238E27FC236}">
                    <a16:creationId xmlns:a16="http://schemas.microsoft.com/office/drawing/2014/main" id="{3E71B3A9-DA92-A24F-A32A-00994A51CE26}"/>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3" y="2112"/>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5" descr="CO2_Molecule">
                <a:extLst>
                  <a:ext uri="{FF2B5EF4-FFF2-40B4-BE49-F238E27FC236}">
                    <a16:creationId xmlns:a16="http://schemas.microsoft.com/office/drawing/2014/main" id="{2AA3B08F-CACE-0B41-85B2-7FE076565E26}"/>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270335">
                <a:off x="544" y="3073"/>
                <a:ext cx="154" cy="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6" descr="CO2_Molecule">
                <a:extLst>
                  <a:ext uri="{FF2B5EF4-FFF2-40B4-BE49-F238E27FC236}">
                    <a16:creationId xmlns:a16="http://schemas.microsoft.com/office/drawing/2014/main" id="{CD8B520D-13A6-824D-B1D6-0B3E50E0931A}"/>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69702">
                <a:off x="656" y="3408"/>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7" descr="CO2_Molecule">
                <a:extLst>
                  <a:ext uri="{FF2B5EF4-FFF2-40B4-BE49-F238E27FC236}">
                    <a16:creationId xmlns:a16="http://schemas.microsoft.com/office/drawing/2014/main" id="{426C18DF-BCB4-8E47-8A5B-437A178A9D1C}"/>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461473">
                <a:off x="781" y="2784"/>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8" descr="CO2_Molecule">
                <a:extLst>
                  <a:ext uri="{FF2B5EF4-FFF2-40B4-BE49-F238E27FC236}">
                    <a16:creationId xmlns:a16="http://schemas.microsoft.com/office/drawing/2014/main" id="{8F115DD1-86D8-7F4D-AA79-8280DBFF026F}"/>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270335">
                <a:off x="945" y="3192"/>
                <a:ext cx="154" cy="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9" descr="CO2_Molecule">
                <a:extLst>
                  <a:ext uri="{FF2B5EF4-FFF2-40B4-BE49-F238E27FC236}">
                    <a16:creationId xmlns:a16="http://schemas.microsoft.com/office/drawing/2014/main" id="{E69EB474-4380-864B-B7E2-51B8150D96EF}"/>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6" y="2400"/>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0" descr="CO2_Molecule">
                <a:extLst>
                  <a:ext uri="{FF2B5EF4-FFF2-40B4-BE49-F238E27FC236}">
                    <a16:creationId xmlns:a16="http://schemas.microsoft.com/office/drawing/2014/main" id="{6DE82130-BE86-654D-836F-DEF9286B4431}"/>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01" y="2064"/>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1" descr="CO2_Molecule">
                <a:extLst>
                  <a:ext uri="{FF2B5EF4-FFF2-40B4-BE49-F238E27FC236}">
                    <a16:creationId xmlns:a16="http://schemas.microsoft.com/office/drawing/2014/main" id="{8E647002-5A44-834C-B3B1-749E0E7F9020}"/>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225970">
                <a:off x="1143" y="2784"/>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2" descr="CO2_Molecule">
                <a:extLst>
                  <a:ext uri="{FF2B5EF4-FFF2-40B4-BE49-F238E27FC236}">
                    <a16:creationId xmlns:a16="http://schemas.microsoft.com/office/drawing/2014/main" id="{DD107F08-9B77-2C42-8AF6-D469B7D726D8}"/>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07" y="2293"/>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23" descr="CO2_Molecule">
                <a:extLst>
                  <a:ext uri="{FF2B5EF4-FFF2-40B4-BE49-F238E27FC236}">
                    <a16:creationId xmlns:a16="http://schemas.microsoft.com/office/drawing/2014/main" id="{D683A13D-C386-A64F-AD3F-B4757749EB34}"/>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4" y="1872"/>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24" descr="CO2_Molecule">
                <a:extLst>
                  <a:ext uri="{FF2B5EF4-FFF2-40B4-BE49-F238E27FC236}">
                    <a16:creationId xmlns:a16="http://schemas.microsoft.com/office/drawing/2014/main" id="{81AAFC52-3D49-8E49-8332-BC5DA4EB1335}"/>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225970">
                <a:off x="1143" y="3109"/>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25" descr="CO2_Molecule">
                <a:extLst>
                  <a:ext uri="{FF2B5EF4-FFF2-40B4-BE49-F238E27FC236}">
                    <a16:creationId xmlns:a16="http://schemas.microsoft.com/office/drawing/2014/main" id="{12477919-5D1A-3A4B-A250-840EB3726FDF}"/>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270335">
                <a:off x="640" y="2472"/>
                <a:ext cx="154" cy="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26" descr="CO2_Molecule">
                <a:extLst>
                  <a:ext uri="{FF2B5EF4-FFF2-40B4-BE49-F238E27FC236}">
                    <a16:creationId xmlns:a16="http://schemas.microsoft.com/office/drawing/2014/main" id="{248A762C-7A08-BC48-A634-E1FB87DE3A28}"/>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69702">
                <a:off x="1040" y="3552"/>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27" descr="CO2_Molecule">
                <a:extLst>
                  <a:ext uri="{FF2B5EF4-FFF2-40B4-BE49-F238E27FC236}">
                    <a16:creationId xmlns:a16="http://schemas.microsoft.com/office/drawing/2014/main" id="{B4D9D18C-C65A-F646-878E-CCE5D42837D6}"/>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9" y="1813"/>
                <a:ext cx="15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Text Box 14">
              <a:extLst>
                <a:ext uri="{FF2B5EF4-FFF2-40B4-BE49-F238E27FC236}">
                  <a16:creationId xmlns:a16="http://schemas.microsoft.com/office/drawing/2014/main" id="{ED5D01D4-9B3A-BF4B-8E73-E1B0C1D3528D}"/>
                </a:ext>
              </a:extLst>
            </p:cNvPr>
            <p:cNvSpPr txBox="1">
              <a:spLocks noChangeArrowheads="1"/>
            </p:cNvSpPr>
            <p:nvPr/>
          </p:nvSpPr>
          <p:spPr bwMode="auto">
            <a:xfrm>
              <a:off x="-1594469" y="1152962"/>
              <a:ext cx="3144232" cy="666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CC3300"/>
                </a:buClr>
                <a:buChar char="•"/>
                <a:defRPr sz="3200">
                  <a:solidFill>
                    <a:schemeClr val="tx1"/>
                  </a:solidFill>
                  <a:latin typeface="Arial" charset="0"/>
                </a:defRPr>
              </a:lvl1pPr>
              <a:lvl2pPr marL="742950" indent="-285750" eaLnBrk="0" hangingPunct="0">
                <a:spcBef>
                  <a:spcPct val="20000"/>
                </a:spcBef>
                <a:buClr>
                  <a:schemeClr val="accent2"/>
                </a:buClr>
                <a:buSzPct val="75000"/>
                <a:buFont typeface="Wingdings" pitchFamily="2" charset="2"/>
                <a:buChar char="Ø"/>
                <a:defRPr sz="2800">
                  <a:solidFill>
                    <a:schemeClr val="tx1"/>
                  </a:solidFill>
                  <a:latin typeface="Arial" charset="0"/>
                </a:defRPr>
              </a:lvl2pPr>
              <a:lvl3pPr marL="1143000" indent="-228600" eaLnBrk="0" hangingPunct="0">
                <a:spcBef>
                  <a:spcPct val="20000"/>
                </a:spcBef>
                <a:buClr>
                  <a:srgbClr val="339966"/>
                </a:buClr>
                <a:buSzPct val="75000"/>
                <a:buChar char="o"/>
                <a:defRPr sz="2400">
                  <a:solidFill>
                    <a:schemeClr val="tx1"/>
                  </a:solidFill>
                  <a:latin typeface="Arial" charset="0"/>
                </a:defRPr>
              </a:lvl3pPr>
              <a:lvl4pPr marL="1600200" indent="-228600" eaLnBrk="0" hangingPunct="0">
                <a:spcBef>
                  <a:spcPct val="20000"/>
                </a:spcBef>
                <a:buClr>
                  <a:schemeClr val="accent2"/>
                </a:buClr>
                <a:buChar char="•"/>
                <a:defRPr sz="2000">
                  <a:solidFill>
                    <a:schemeClr val="tx1"/>
                  </a:solidFill>
                  <a:latin typeface="Arial" charset="0"/>
                </a:defRPr>
              </a:lvl4pPr>
              <a:lvl5pPr marL="2057400" indent="-228600" eaLnBrk="0" hangingPunct="0">
                <a:spcBef>
                  <a:spcPct val="20000"/>
                </a:spcBef>
                <a:buClr>
                  <a:srgbClr val="FF6600"/>
                </a:buClr>
                <a:buSzPct val="75000"/>
                <a:buFont typeface="Wingdings" pitchFamily="2" charset="2"/>
                <a:buChar char="ü"/>
                <a:defRPr sz="2000">
                  <a:solidFill>
                    <a:schemeClr val="tx1"/>
                  </a:solidFill>
                  <a:latin typeface="Arial" charset="0"/>
                </a:defRPr>
              </a:lvl5pPr>
              <a:lvl6pPr marL="25146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6pPr>
              <a:lvl7pPr marL="29718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7pPr>
              <a:lvl8pPr marL="34290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8pPr>
              <a:lvl9pPr marL="38862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9pPr>
            </a:lstStyle>
            <a:p>
              <a:pPr eaLnBrk="1" hangingPunct="1">
                <a:spcBef>
                  <a:spcPct val="0"/>
                </a:spcBef>
                <a:buClrTx/>
                <a:buFontTx/>
                <a:buNone/>
              </a:pPr>
              <a:r>
                <a:rPr lang="en-US" altLang="en-US" sz="1600" b="1" i="1" dirty="0">
                  <a:solidFill>
                    <a:prstClr val="black"/>
                  </a:solidFill>
                  <a:cs typeface="Arial" charset="0"/>
                </a:rPr>
                <a:t>Remotely- Sensed Column Data</a:t>
              </a:r>
            </a:p>
          </p:txBody>
        </p:sp>
      </p:grpSp>
      <p:grpSp>
        <p:nvGrpSpPr>
          <p:cNvPr id="38" name="Group 69">
            <a:extLst>
              <a:ext uri="{FF2B5EF4-FFF2-40B4-BE49-F238E27FC236}">
                <a16:creationId xmlns:a16="http://schemas.microsoft.com/office/drawing/2014/main" id="{67D744CB-AE47-CC4B-8B3B-E8A8A5FC80E1}"/>
              </a:ext>
            </a:extLst>
          </p:cNvPr>
          <p:cNvGrpSpPr>
            <a:grpSpLocks/>
          </p:cNvGrpSpPr>
          <p:nvPr/>
        </p:nvGrpSpPr>
        <p:grpSpPr bwMode="auto">
          <a:xfrm>
            <a:off x="2929227" y="4383208"/>
            <a:ext cx="2311500" cy="1915475"/>
            <a:chOff x="5775326" y="4326010"/>
            <a:chExt cx="2759074" cy="2455790"/>
          </a:xfrm>
        </p:grpSpPr>
        <p:pic>
          <p:nvPicPr>
            <p:cNvPr id="39" name="Picture 13">
              <a:extLst>
                <a:ext uri="{FF2B5EF4-FFF2-40B4-BE49-F238E27FC236}">
                  <a16:creationId xmlns:a16="http://schemas.microsoft.com/office/drawing/2014/main" id="{443ECCA5-6BCA-D749-A1A3-80F125EDB5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4953000"/>
              <a:ext cx="2743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ext Box 10">
              <a:extLst>
                <a:ext uri="{FF2B5EF4-FFF2-40B4-BE49-F238E27FC236}">
                  <a16:creationId xmlns:a16="http://schemas.microsoft.com/office/drawing/2014/main" id="{8427AA13-A42E-C84B-B328-0AA38FF09F71}"/>
                </a:ext>
              </a:extLst>
            </p:cNvPr>
            <p:cNvSpPr txBox="1">
              <a:spLocks noChangeArrowheads="1"/>
            </p:cNvSpPr>
            <p:nvPr/>
          </p:nvSpPr>
          <p:spPr bwMode="auto">
            <a:xfrm>
              <a:off x="5775326" y="4326010"/>
              <a:ext cx="2759074" cy="74972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CC3300"/>
                </a:buClr>
                <a:buChar char="•"/>
                <a:defRPr sz="3200">
                  <a:solidFill>
                    <a:schemeClr val="tx1"/>
                  </a:solidFill>
                  <a:latin typeface="Arial" charset="0"/>
                </a:defRPr>
              </a:lvl1pPr>
              <a:lvl2pPr marL="742950" indent="-285750" eaLnBrk="0" hangingPunct="0">
                <a:spcBef>
                  <a:spcPct val="20000"/>
                </a:spcBef>
                <a:buClr>
                  <a:schemeClr val="accent2"/>
                </a:buClr>
                <a:buSzPct val="75000"/>
                <a:buFont typeface="Wingdings" pitchFamily="2" charset="2"/>
                <a:buChar char="Ø"/>
                <a:defRPr sz="2800">
                  <a:solidFill>
                    <a:schemeClr val="tx1"/>
                  </a:solidFill>
                  <a:latin typeface="Arial" charset="0"/>
                </a:defRPr>
              </a:lvl2pPr>
              <a:lvl3pPr marL="1143000" indent="-228600" eaLnBrk="0" hangingPunct="0">
                <a:spcBef>
                  <a:spcPct val="20000"/>
                </a:spcBef>
                <a:buClr>
                  <a:srgbClr val="339966"/>
                </a:buClr>
                <a:buSzPct val="75000"/>
                <a:buChar char="o"/>
                <a:defRPr sz="2400">
                  <a:solidFill>
                    <a:schemeClr val="tx1"/>
                  </a:solidFill>
                  <a:latin typeface="Arial" charset="0"/>
                </a:defRPr>
              </a:lvl3pPr>
              <a:lvl4pPr marL="1600200" indent="-228600" eaLnBrk="0" hangingPunct="0">
                <a:spcBef>
                  <a:spcPct val="20000"/>
                </a:spcBef>
                <a:buClr>
                  <a:schemeClr val="accent2"/>
                </a:buClr>
                <a:buChar char="•"/>
                <a:defRPr sz="2000">
                  <a:solidFill>
                    <a:schemeClr val="tx1"/>
                  </a:solidFill>
                  <a:latin typeface="Arial" charset="0"/>
                </a:defRPr>
              </a:lvl4pPr>
              <a:lvl5pPr marL="2057400" indent="-228600" eaLnBrk="0" hangingPunct="0">
                <a:spcBef>
                  <a:spcPct val="20000"/>
                </a:spcBef>
                <a:buClr>
                  <a:srgbClr val="FF6600"/>
                </a:buClr>
                <a:buSzPct val="75000"/>
                <a:buFont typeface="Wingdings" pitchFamily="2" charset="2"/>
                <a:buChar char="ü"/>
                <a:defRPr sz="2000">
                  <a:solidFill>
                    <a:schemeClr val="tx1"/>
                  </a:solidFill>
                  <a:latin typeface="Arial" charset="0"/>
                </a:defRPr>
              </a:lvl5pPr>
              <a:lvl6pPr marL="25146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6pPr>
              <a:lvl7pPr marL="29718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7pPr>
              <a:lvl8pPr marL="34290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8pPr>
              <a:lvl9pPr marL="3886200" indent="-22860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Arial" charset="0"/>
                </a:defRPr>
              </a:lvl9pPr>
            </a:lstStyle>
            <a:p>
              <a:pPr eaLnBrk="1" hangingPunct="1">
                <a:spcBef>
                  <a:spcPct val="0"/>
                </a:spcBef>
                <a:buClrTx/>
                <a:buFontTx/>
                <a:buNone/>
              </a:pPr>
              <a:r>
                <a:rPr lang="en-US" altLang="en-US" sz="1600" b="1" i="1" dirty="0">
                  <a:solidFill>
                    <a:prstClr val="black"/>
                  </a:solidFill>
                </a:rPr>
                <a:t>In Situ Surface Network Data</a:t>
              </a:r>
            </a:p>
          </p:txBody>
        </p:sp>
      </p:grpSp>
      <p:sp>
        <p:nvSpPr>
          <p:cNvPr id="41" name="TextBox 40">
            <a:extLst>
              <a:ext uri="{FF2B5EF4-FFF2-40B4-BE49-F238E27FC236}">
                <a16:creationId xmlns:a16="http://schemas.microsoft.com/office/drawing/2014/main" id="{1A1C98A7-68EE-464C-9AB7-45856191C301}"/>
              </a:ext>
            </a:extLst>
          </p:cNvPr>
          <p:cNvSpPr txBox="1"/>
          <p:nvPr/>
        </p:nvSpPr>
        <p:spPr>
          <a:xfrm>
            <a:off x="257541" y="809751"/>
            <a:ext cx="5027338" cy="369332"/>
          </a:xfrm>
          <a:prstGeom prst="rect">
            <a:avLst/>
          </a:prstGeom>
          <a:noFill/>
        </p:spPr>
        <p:txBody>
          <a:bodyPr wrap="none" rtlCol="0">
            <a:spAutoFit/>
          </a:bodyPr>
          <a:lstStyle/>
          <a:p>
            <a:r>
              <a:rPr lang="en-US" b="1" i="1" dirty="0"/>
              <a:t>Carbon Flux Models (inventories , wetland models)</a:t>
            </a:r>
          </a:p>
        </p:txBody>
      </p:sp>
      <p:sp>
        <p:nvSpPr>
          <p:cNvPr id="47" name="TextBox 46">
            <a:extLst>
              <a:ext uri="{FF2B5EF4-FFF2-40B4-BE49-F238E27FC236}">
                <a16:creationId xmlns:a16="http://schemas.microsoft.com/office/drawing/2014/main" id="{1B4E5394-D8F9-FE46-A584-9B0DB09337A7}"/>
              </a:ext>
            </a:extLst>
          </p:cNvPr>
          <p:cNvSpPr txBox="1"/>
          <p:nvPr/>
        </p:nvSpPr>
        <p:spPr>
          <a:xfrm>
            <a:off x="5874970" y="1770763"/>
            <a:ext cx="2510934" cy="1200329"/>
          </a:xfrm>
          <a:prstGeom prst="rect">
            <a:avLst/>
          </a:prstGeom>
          <a:noFill/>
        </p:spPr>
        <p:txBody>
          <a:bodyPr wrap="square" rtlCol="0">
            <a:spAutoFit/>
          </a:bodyPr>
          <a:lstStyle/>
          <a:p>
            <a:r>
              <a:rPr lang="en-US" b="1" i="1" dirty="0"/>
              <a:t>Atmospheric Transport Model+ DA/Inversion Techniques (FV3 Development!)</a:t>
            </a:r>
          </a:p>
        </p:txBody>
      </p:sp>
      <p:sp>
        <p:nvSpPr>
          <p:cNvPr id="48" name="Right Arrow 47">
            <a:extLst>
              <a:ext uri="{FF2B5EF4-FFF2-40B4-BE49-F238E27FC236}">
                <a16:creationId xmlns:a16="http://schemas.microsoft.com/office/drawing/2014/main" id="{6D56BC11-E22C-0945-9566-3F69F05472E2}"/>
              </a:ext>
            </a:extLst>
          </p:cNvPr>
          <p:cNvSpPr/>
          <p:nvPr/>
        </p:nvSpPr>
        <p:spPr>
          <a:xfrm rot="1926511">
            <a:off x="4975587" y="2699570"/>
            <a:ext cx="821436" cy="34549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2F766B26-102B-7B41-BE19-DFDAE2BCE1AD}"/>
              </a:ext>
            </a:extLst>
          </p:cNvPr>
          <p:cNvPicPr>
            <a:picLocks noChangeAspect="1"/>
          </p:cNvPicPr>
          <p:nvPr/>
        </p:nvPicPr>
        <p:blipFill>
          <a:blip r:embed="rId11"/>
          <a:stretch>
            <a:fillRect/>
          </a:stretch>
        </p:blipFill>
        <p:spPr>
          <a:xfrm>
            <a:off x="9550305" y="1362609"/>
            <a:ext cx="1929151" cy="1913717"/>
          </a:xfrm>
          <a:prstGeom prst="rect">
            <a:avLst/>
          </a:prstGeom>
        </p:spPr>
      </p:pic>
      <p:sp>
        <p:nvSpPr>
          <p:cNvPr id="51" name="Right Arrow 50">
            <a:extLst>
              <a:ext uri="{FF2B5EF4-FFF2-40B4-BE49-F238E27FC236}">
                <a16:creationId xmlns:a16="http://schemas.microsoft.com/office/drawing/2014/main" id="{2AC21F36-4387-D344-ABDA-4F0F0BD02521}"/>
              </a:ext>
            </a:extLst>
          </p:cNvPr>
          <p:cNvSpPr/>
          <p:nvPr/>
        </p:nvSpPr>
        <p:spPr>
          <a:xfrm rot="19850963">
            <a:off x="5193021" y="4982098"/>
            <a:ext cx="821436" cy="3578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id="{7AD1B40A-C57A-0848-8AEA-1BDDCFB0E4E7}"/>
              </a:ext>
            </a:extLst>
          </p:cNvPr>
          <p:cNvSpPr/>
          <p:nvPr/>
        </p:nvSpPr>
        <p:spPr>
          <a:xfrm>
            <a:off x="8395765" y="3239936"/>
            <a:ext cx="821436" cy="3427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F418759-F12A-4440-A1A5-A30255410AA3}"/>
              </a:ext>
            </a:extLst>
          </p:cNvPr>
          <p:cNvSpPr txBox="1"/>
          <p:nvPr/>
        </p:nvSpPr>
        <p:spPr>
          <a:xfrm>
            <a:off x="9430052" y="885640"/>
            <a:ext cx="1763753" cy="369332"/>
          </a:xfrm>
          <a:prstGeom prst="rect">
            <a:avLst/>
          </a:prstGeom>
          <a:noFill/>
        </p:spPr>
        <p:txBody>
          <a:bodyPr wrap="none" rtlCol="0">
            <a:spAutoFit/>
          </a:bodyPr>
          <a:lstStyle/>
          <a:p>
            <a:r>
              <a:rPr lang="en-US" b="1" i="1" dirty="0"/>
              <a:t>Carbon Analyses</a:t>
            </a:r>
          </a:p>
        </p:txBody>
      </p:sp>
      <p:pic>
        <p:nvPicPr>
          <p:cNvPr id="54" name="Content Placeholder 3" descr="fluxbars_opt_North_America.pdf">
            <a:extLst>
              <a:ext uri="{FF2B5EF4-FFF2-40B4-BE49-F238E27FC236}">
                <a16:creationId xmlns:a16="http://schemas.microsoft.com/office/drawing/2014/main" id="{E2A6F18C-AE35-8D44-A006-9560726B9F32}"/>
              </a:ext>
            </a:extLst>
          </p:cNvPr>
          <p:cNvPicPr>
            <a:picLocks noChangeAspect="1"/>
          </p:cNvPicPr>
          <p:nvPr/>
        </p:nvPicPr>
        <p:blipFill rotWithShape="1">
          <a:blip r:embed="rId12">
            <a:extLst>
              <a:ext uri="{28A0092B-C50C-407E-A947-70E740481C1C}">
                <a14:useLocalDpi xmlns:a14="http://schemas.microsoft.com/office/drawing/2010/main" val="0"/>
              </a:ext>
            </a:extLst>
          </a:blip>
          <a:srcRect l="-59" r="-511"/>
          <a:stretch/>
        </p:blipFill>
        <p:spPr>
          <a:xfrm>
            <a:off x="9430052" y="3455356"/>
            <a:ext cx="2169659" cy="1798168"/>
          </a:xfrm>
          <a:prstGeom prst="rect">
            <a:avLst/>
          </a:prstGeom>
          <a:ln w="12700" cmpd="sng">
            <a:solidFill>
              <a:schemeClr val="tx1"/>
            </a:solidFill>
          </a:ln>
        </p:spPr>
      </p:pic>
      <p:sp>
        <p:nvSpPr>
          <p:cNvPr id="56" name="Rectangle 55">
            <a:extLst>
              <a:ext uri="{FF2B5EF4-FFF2-40B4-BE49-F238E27FC236}">
                <a16:creationId xmlns:a16="http://schemas.microsoft.com/office/drawing/2014/main" id="{649EED95-5E88-C046-B4D3-E642A37488BC}"/>
              </a:ext>
            </a:extLst>
          </p:cNvPr>
          <p:cNvSpPr/>
          <p:nvPr/>
        </p:nvSpPr>
        <p:spPr>
          <a:xfrm>
            <a:off x="9355300" y="5268829"/>
            <a:ext cx="1786323" cy="369332"/>
          </a:xfrm>
          <a:prstGeom prst="rect">
            <a:avLst/>
          </a:prstGeom>
        </p:spPr>
        <p:txBody>
          <a:bodyPr wrap="none">
            <a:spAutoFit/>
          </a:bodyPr>
          <a:lstStyle/>
          <a:p>
            <a:r>
              <a:rPr lang="en-US" b="1" i="1" dirty="0"/>
              <a:t>Estimated Fluxes</a:t>
            </a:r>
          </a:p>
        </p:txBody>
      </p:sp>
      <p:sp>
        <p:nvSpPr>
          <p:cNvPr id="4" name="Rectangle 3">
            <a:extLst>
              <a:ext uri="{FF2B5EF4-FFF2-40B4-BE49-F238E27FC236}">
                <a16:creationId xmlns:a16="http://schemas.microsoft.com/office/drawing/2014/main" id="{CE8768B3-2A86-6B4F-981D-7550F6781774}"/>
              </a:ext>
            </a:extLst>
          </p:cNvPr>
          <p:cNvSpPr/>
          <p:nvPr/>
        </p:nvSpPr>
        <p:spPr>
          <a:xfrm>
            <a:off x="5619278" y="6159583"/>
            <a:ext cx="3984809" cy="338554"/>
          </a:xfrm>
          <a:prstGeom prst="rect">
            <a:avLst/>
          </a:prstGeom>
        </p:spPr>
        <p:txBody>
          <a:bodyPr wrap="none">
            <a:spAutoFit/>
          </a:bodyPr>
          <a:lstStyle/>
          <a:p>
            <a:r>
              <a:rPr lang="en-US" sz="1600" dirty="0" err="1"/>
              <a:t>www.esrl.noaa.gov</a:t>
            </a:r>
            <a:r>
              <a:rPr lang="en-US" sz="1600" dirty="0"/>
              <a:t>/</a:t>
            </a:r>
            <a:r>
              <a:rPr lang="en-US" sz="1600" dirty="0" err="1"/>
              <a:t>gmd</a:t>
            </a:r>
            <a:r>
              <a:rPr lang="en-US" sz="1600" dirty="0"/>
              <a:t>/</a:t>
            </a:r>
            <a:r>
              <a:rPr lang="en-US" sz="1600" dirty="0" err="1"/>
              <a:t>ccgg</a:t>
            </a:r>
            <a:r>
              <a:rPr lang="en-US" sz="1600" dirty="0"/>
              <a:t>/</a:t>
            </a:r>
            <a:r>
              <a:rPr lang="en-US" sz="1600" dirty="0" err="1"/>
              <a:t>carbontracker</a:t>
            </a:r>
            <a:r>
              <a:rPr lang="en-US" sz="1600" dirty="0"/>
              <a:t>/</a:t>
            </a:r>
          </a:p>
        </p:txBody>
      </p:sp>
      <p:sp>
        <p:nvSpPr>
          <p:cNvPr id="6" name="Rectangle 5">
            <a:extLst>
              <a:ext uri="{FF2B5EF4-FFF2-40B4-BE49-F238E27FC236}">
                <a16:creationId xmlns:a16="http://schemas.microsoft.com/office/drawing/2014/main" id="{845E33DA-3DB6-A147-B5BE-BBDF2A4AA997}"/>
              </a:ext>
            </a:extLst>
          </p:cNvPr>
          <p:cNvSpPr/>
          <p:nvPr/>
        </p:nvSpPr>
        <p:spPr>
          <a:xfrm>
            <a:off x="5623665" y="6455870"/>
            <a:ext cx="5121287" cy="338554"/>
          </a:xfrm>
          <a:prstGeom prst="rect">
            <a:avLst/>
          </a:prstGeom>
        </p:spPr>
        <p:txBody>
          <a:bodyPr wrap="square">
            <a:spAutoFit/>
          </a:bodyPr>
          <a:lstStyle/>
          <a:p>
            <a:r>
              <a:rPr lang="en-US" sz="1600" dirty="0" err="1"/>
              <a:t>www.esrl.noaa.gov</a:t>
            </a:r>
            <a:r>
              <a:rPr lang="en-US" sz="1600" dirty="0"/>
              <a:t>/</a:t>
            </a:r>
            <a:r>
              <a:rPr lang="en-US" sz="1600" dirty="0" err="1"/>
              <a:t>gmd</a:t>
            </a:r>
            <a:r>
              <a:rPr lang="en-US" sz="1600" dirty="0"/>
              <a:t>/</a:t>
            </a:r>
            <a:r>
              <a:rPr lang="en-US" sz="1600" dirty="0" err="1"/>
              <a:t>ccgg</a:t>
            </a:r>
            <a:r>
              <a:rPr lang="en-US" sz="1600" dirty="0"/>
              <a:t>/carbontracker-ch4/</a:t>
            </a:r>
          </a:p>
        </p:txBody>
      </p:sp>
      <p:sp>
        <p:nvSpPr>
          <p:cNvPr id="2" name="TextBox 1">
            <a:extLst>
              <a:ext uri="{FF2B5EF4-FFF2-40B4-BE49-F238E27FC236}">
                <a16:creationId xmlns:a16="http://schemas.microsoft.com/office/drawing/2014/main" id="{80DE8313-0F15-7444-BA5D-76022C599895}"/>
              </a:ext>
            </a:extLst>
          </p:cNvPr>
          <p:cNvSpPr txBox="1"/>
          <p:nvPr/>
        </p:nvSpPr>
        <p:spPr>
          <a:xfrm>
            <a:off x="116501" y="133850"/>
            <a:ext cx="9361858" cy="584775"/>
          </a:xfrm>
          <a:prstGeom prst="rect">
            <a:avLst/>
          </a:prstGeom>
          <a:noFill/>
        </p:spPr>
        <p:txBody>
          <a:bodyPr wrap="none" rtlCol="0">
            <a:spAutoFit/>
          </a:bodyPr>
          <a:lstStyle/>
          <a:p>
            <a:r>
              <a:rPr lang="en-US" sz="3200" b="1" i="1" dirty="0">
                <a:solidFill>
                  <a:schemeClr val="accent1"/>
                </a:solidFill>
              </a:rPr>
              <a:t>Atmospheric Carbon Data Assimilation/ Flux Inversion</a:t>
            </a:r>
          </a:p>
        </p:txBody>
      </p:sp>
      <p:pic>
        <p:nvPicPr>
          <p:cNvPr id="49" name="Picture 48">
            <a:extLst>
              <a:ext uri="{FF2B5EF4-FFF2-40B4-BE49-F238E27FC236}">
                <a16:creationId xmlns:a16="http://schemas.microsoft.com/office/drawing/2014/main" id="{7940505F-07F5-924E-A006-3299CFBE3B4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4238" y="5493497"/>
            <a:ext cx="1720820" cy="671701"/>
          </a:xfrm>
          <a:prstGeom prst="rect">
            <a:avLst/>
          </a:prstGeom>
          <a:ln w="12700">
            <a:solidFill>
              <a:srgbClr val="FF00FF"/>
            </a:solidFill>
          </a:ln>
        </p:spPr>
      </p:pic>
      <p:sp>
        <p:nvSpPr>
          <p:cNvPr id="9" name="TextBox 8">
            <a:extLst>
              <a:ext uri="{FF2B5EF4-FFF2-40B4-BE49-F238E27FC236}">
                <a16:creationId xmlns:a16="http://schemas.microsoft.com/office/drawing/2014/main" id="{0CA4884C-E8E9-6547-932F-D42736F6DC71}"/>
              </a:ext>
            </a:extLst>
          </p:cNvPr>
          <p:cNvSpPr txBox="1"/>
          <p:nvPr/>
        </p:nvSpPr>
        <p:spPr>
          <a:xfrm>
            <a:off x="40536" y="6255815"/>
            <a:ext cx="2183611" cy="369332"/>
          </a:xfrm>
          <a:prstGeom prst="rect">
            <a:avLst/>
          </a:prstGeom>
          <a:noFill/>
        </p:spPr>
        <p:txBody>
          <a:bodyPr wrap="none" rtlCol="0">
            <a:spAutoFit/>
          </a:bodyPr>
          <a:lstStyle/>
          <a:p>
            <a:r>
              <a:rPr lang="en-US" b="1" i="1" dirty="0"/>
              <a:t>Profiles from aircraft</a:t>
            </a:r>
          </a:p>
        </p:txBody>
      </p:sp>
    </p:spTree>
    <p:extLst>
      <p:ext uri="{BB962C8B-B14F-4D97-AF65-F5344CB8AC3E}">
        <p14:creationId xmlns:p14="http://schemas.microsoft.com/office/powerpoint/2010/main" val="185274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184340-5E9D-0445-98E0-6E469F885868}"/>
              </a:ext>
            </a:extLst>
          </p:cNvPr>
          <p:cNvSpPr txBox="1"/>
          <p:nvPr/>
        </p:nvSpPr>
        <p:spPr>
          <a:xfrm>
            <a:off x="7098476" y="838547"/>
            <a:ext cx="5029200" cy="5180905"/>
          </a:xfrm>
          <a:prstGeom prst="rect">
            <a:avLst/>
          </a:prstGeom>
          <a:noFill/>
        </p:spPr>
        <p:txBody>
          <a:bodyPr wrap="square" rtlCol="0">
            <a:spAutoFit/>
          </a:bodyPr>
          <a:lstStyle/>
          <a:p>
            <a:endParaRPr lang="en-US" sz="2000" b="1" baseline="-25000" dirty="0"/>
          </a:p>
          <a:p>
            <a:r>
              <a:rPr lang="en-US" sz="2000" b="1" dirty="0"/>
              <a:t>The CO</a:t>
            </a:r>
            <a:r>
              <a:rPr lang="en-US" sz="2000" b="1" baseline="-25000" dirty="0"/>
              <a:t>2</a:t>
            </a:r>
            <a:r>
              <a:rPr lang="en-US" sz="2000" b="1" dirty="0"/>
              <a:t> contribution is rapidly increasing.</a:t>
            </a:r>
          </a:p>
          <a:p>
            <a:endParaRPr lang="en-US" sz="2000" b="1" dirty="0"/>
          </a:p>
          <a:p>
            <a:endParaRPr lang="en-US" sz="2000" b="1" dirty="0"/>
          </a:p>
          <a:p>
            <a:r>
              <a:rPr lang="en-US" sz="2000" b="1" dirty="0"/>
              <a:t>The GWP-100 of CH</a:t>
            </a:r>
            <a:r>
              <a:rPr lang="en-US" sz="2000" b="1" baseline="-25000" dirty="0"/>
              <a:t>4</a:t>
            </a:r>
            <a:r>
              <a:rPr lang="en-US" sz="2000" b="1" dirty="0"/>
              <a:t> is 28-36, but there is less of it in the atmosphere.</a:t>
            </a:r>
          </a:p>
          <a:p>
            <a:endParaRPr lang="en-US" sz="2000" b="1" dirty="0"/>
          </a:p>
          <a:p>
            <a:endParaRPr lang="en-US" sz="2000" b="1" dirty="0"/>
          </a:p>
          <a:p>
            <a:r>
              <a:rPr lang="en-US" sz="2000" b="1" dirty="0"/>
              <a:t>Using Climate-Chemistry Models (IPCC):</a:t>
            </a:r>
          </a:p>
          <a:p>
            <a:endParaRPr lang="en-US" sz="2000" b="1" dirty="0"/>
          </a:p>
          <a:p>
            <a:r>
              <a:rPr lang="en-US" sz="2000" b="1" dirty="0">
                <a:latin typeface="Symbol" pitchFamily="2" charset="2"/>
              </a:rPr>
              <a:t>	D</a:t>
            </a:r>
            <a:r>
              <a:rPr lang="en-US" sz="2000" b="1" dirty="0"/>
              <a:t>T (CO</a:t>
            </a:r>
            <a:r>
              <a:rPr lang="en-US" sz="2000" b="1" baseline="-25000" dirty="0"/>
              <a:t>2</a:t>
            </a:r>
            <a:r>
              <a:rPr lang="en-US" sz="2000" b="1" dirty="0"/>
              <a:t>) = 0.75 ( 0.25 – 1.25)  </a:t>
            </a:r>
            <a:r>
              <a:rPr lang="en-US" sz="2000" b="1" baseline="30000" dirty="0"/>
              <a:t>º</a:t>
            </a:r>
            <a:r>
              <a:rPr lang="en-US" sz="2000" b="1" dirty="0"/>
              <a:t>C</a:t>
            </a:r>
            <a:r>
              <a:rPr lang="en-US" sz="2000" b="1" baseline="30000" dirty="0"/>
              <a:t>	</a:t>
            </a:r>
          </a:p>
          <a:p>
            <a:r>
              <a:rPr lang="en-US" sz="2000" b="1" baseline="30000" dirty="0"/>
              <a:t>    </a:t>
            </a:r>
          </a:p>
          <a:p>
            <a:r>
              <a:rPr lang="en-US" sz="2000" b="1" dirty="0">
                <a:latin typeface="Symbol" pitchFamily="2" charset="2"/>
              </a:rPr>
              <a:t>	D</a:t>
            </a:r>
            <a:r>
              <a:rPr lang="en-US" sz="2000" b="1" dirty="0"/>
              <a:t>T (CH</a:t>
            </a:r>
            <a:r>
              <a:rPr lang="en-US" sz="2000" b="1" baseline="-25000" dirty="0"/>
              <a:t>4</a:t>
            </a:r>
            <a:r>
              <a:rPr lang="en-US" sz="2000" b="1" dirty="0"/>
              <a:t>)  = 0.5   (0.25 – 0.8) </a:t>
            </a:r>
            <a:r>
              <a:rPr lang="en-US" sz="2000" b="1" baseline="30000" dirty="0"/>
              <a:t>º</a:t>
            </a:r>
            <a:r>
              <a:rPr lang="en-US" sz="2000" b="1" dirty="0"/>
              <a:t>C  **</a:t>
            </a:r>
          </a:p>
          <a:p>
            <a:endParaRPr lang="en-US" sz="2400" dirty="0"/>
          </a:p>
          <a:p>
            <a:r>
              <a:rPr lang="en-US" sz="2000" b="1" dirty="0"/>
              <a:t>**Includes chemical effects on other radiative forcers. CH</a:t>
            </a:r>
            <a:r>
              <a:rPr lang="en-US" sz="2000" b="1" baseline="-25000" dirty="0"/>
              <a:t>4</a:t>
            </a:r>
            <a:r>
              <a:rPr lang="en-US" sz="2000" b="1" dirty="0"/>
              <a:t> has an atmospheric lifetime of ~9-10 yrs.</a:t>
            </a:r>
          </a:p>
        </p:txBody>
      </p:sp>
      <p:sp>
        <p:nvSpPr>
          <p:cNvPr id="2" name="Title 1">
            <a:extLst>
              <a:ext uri="{FF2B5EF4-FFF2-40B4-BE49-F238E27FC236}">
                <a16:creationId xmlns:a16="http://schemas.microsoft.com/office/drawing/2014/main" id="{B6104575-B7DC-084B-81C6-0FC6C14C116D}"/>
              </a:ext>
            </a:extLst>
          </p:cNvPr>
          <p:cNvSpPr>
            <a:spLocks noGrp="1"/>
          </p:cNvSpPr>
          <p:nvPr>
            <p:ph type="title"/>
          </p:nvPr>
        </p:nvSpPr>
        <p:spPr>
          <a:xfrm>
            <a:off x="152304" y="35550"/>
            <a:ext cx="11938096" cy="1325563"/>
          </a:xfrm>
        </p:spPr>
        <p:txBody>
          <a:bodyPr>
            <a:normAutofit/>
          </a:bodyPr>
          <a:lstStyle/>
          <a:p>
            <a:r>
              <a:rPr lang="en-US" sz="3200" b="1" i="1" dirty="0">
                <a:solidFill>
                  <a:srgbClr val="0070C0"/>
                </a:solidFill>
                <a:latin typeface="+mn-lt"/>
              </a:rPr>
              <a:t>The Role of Anthropogenic Emissions in the Earth’s Energy Budget: Radiative Forcing</a:t>
            </a:r>
          </a:p>
        </p:txBody>
      </p:sp>
      <p:pic>
        <p:nvPicPr>
          <p:cNvPr id="14" name="Content Placeholder 13">
            <a:extLst>
              <a:ext uri="{FF2B5EF4-FFF2-40B4-BE49-F238E27FC236}">
                <a16:creationId xmlns:a16="http://schemas.microsoft.com/office/drawing/2014/main" id="{825F0B84-57C8-F444-8D36-342F3DE05AA4}"/>
              </a:ext>
            </a:extLst>
          </p:cNvPr>
          <p:cNvPicPr>
            <a:picLocks noGrp="1" noChangeAspect="1"/>
          </p:cNvPicPr>
          <p:nvPr>
            <p:ph idx="1"/>
          </p:nvPr>
        </p:nvPicPr>
        <p:blipFill rotWithShape="1">
          <a:blip r:embed="rId3"/>
          <a:srcRect b="38359"/>
          <a:stretch/>
        </p:blipFill>
        <p:spPr>
          <a:xfrm>
            <a:off x="152304" y="1155724"/>
            <a:ext cx="6826251" cy="3548731"/>
          </a:xfrm>
          <a:ln w="12700">
            <a:solidFill>
              <a:schemeClr val="bg1"/>
            </a:solidFill>
          </a:ln>
        </p:spPr>
      </p:pic>
      <p:sp>
        <p:nvSpPr>
          <p:cNvPr id="15" name="TextBox 14">
            <a:extLst>
              <a:ext uri="{FF2B5EF4-FFF2-40B4-BE49-F238E27FC236}">
                <a16:creationId xmlns:a16="http://schemas.microsoft.com/office/drawing/2014/main" id="{87F5DF51-DE9F-DF45-860D-4DB3B3398904}"/>
              </a:ext>
            </a:extLst>
          </p:cNvPr>
          <p:cNvSpPr txBox="1"/>
          <p:nvPr/>
        </p:nvSpPr>
        <p:spPr>
          <a:xfrm>
            <a:off x="447262" y="6294578"/>
            <a:ext cx="2948371" cy="369332"/>
          </a:xfrm>
          <a:prstGeom prst="rect">
            <a:avLst/>
          </a:prstGeom>
          <a:noFill/>
        </p:spPr>
        <p:txBody>
          <a:bodyPr wrap="none" rtlCol="0">
            <a:spAutoFit/>
          </a:bodyPr>
          <a:lstStyle/>
          <a:p>
            <a:r>
              <a:rPr lang="en-US" dirty="0">
                <a:hlinkClick r:id="rId4"/>
              </a:rPr>
              <a:t>www.esrl.noaa.gov/gmd/aggi</a:t>
            </a:r>
            <a:endParaRPr lang="en-US" dirty="0"/>
          </a:p>
        </p:txBody>
      </p:sp>
      <p:sp>
        <p:nvSpPr>
          <p:cNvPr id="3" name="Slide Number Placeholder 2">
            <a:extLst>
              <a:ext uri="{FF2B5EF4-FFF2-40B4-BE49-F238E27FC236}">
                <a16:creationId xmlns:a16="http://schemas.microsoft.com/office/drawing/2014/main" id="{0234D793-EBAF-E84A-AF07-D690DD441AA6}"/>
              </a:ext>
            </a:extLst>
          </p:cNvPr>
          <p:cNvSpPr>
            <a:spLocks noGrp="1"/>
          </p:cNvSpPr>
          <p:nvPr>
            <p:ph type="sldNum" sz="quarter" idx="12"/>
          </p:nvPr>
        </p:nvSpPr>
        <p:spPr/>
        <p:txBody>
          <a:bodyPr/>
          <a:lstStyle/>
          <a:p>
            <a:fld id="{4F9B69A6-550E-6140-8C72-1CEC16A43CCB}" type="slidenum">
              <a:rPr lang="en-US" smtClean="0"/>
              <a:t>3</a:t>
            </a:fld>
            <a:endParaRPr lang="en-US" dirty="0"/>
          </a:p>
        </p:txBody>
      </p:sp>
      <p:sp>
        <p:nvSpPr>
          <p:cNvPr id="4" name="Rectangle 3">
            <a:extLst>
              <a:ext uri="{FF2B5EF4-FFF2-40B4-BE49-F238E27FC236}">
                <a16:creationId xmlns:a16="http://schemas.microsoft.com/office/drawing/2014/main" id="{57A5E591-4402-7245-B4B7-492C5504A40F}"/>
              </a:ext>
            </a:extLst>
          </p:cNvPr>
          <p:cNvSpPr/>
          <p:nvPr/>
        </p:nvSpPr>
        <p:spPr>
          <a:xfrm>
            <a:off x="1320800" y="1348389"/>
            <a:ext cx="127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315E4DE-B8D9-EE48-A3D3-EB68E2CC1174}"/>
              </a:ext>
            </a:extLst>
          </p:cNvPr>
          <p:cNvSpPr txBox="1"/>
          <p:nvPr/>
        </p:nvSpPr>
        <p:spPr>
          <a:xfrm>
            <a:off x="5512186" y="2223247"/>
            <a:ext cx="583814" cy="369332"/>
          </a:xfrm>
          <a:prstGeom prst="rect">
            <a:avLst/>
          </a:prstGeom>
          <a:noFill/>
        </p:spPr>
        <p:txBody>
          <a:bodyPr wrap="none" rtlCol="0">
            <a:spAutoFit/>
          </a:bodyPr>
          <a:lstStyle/>
          <a:p>
            <a:r>
              <a:rPr lang="en-US" dirty="0"/>
              <a:t>66%</a:t>
            </a:r>
          </a:p>
        </p:txBody>
      </p:sp>
      <p:sp>
        <p:nvSpPr>
          <p:cNvPr id="7" name="TextBox 6">
            <a:extLst>
              <a:ext uri="{FF2B5EF4-FFF2-40B4-BE49-F238E27FC236}">
                <a16:creationId xmlns:a16="http://schemas.microsoft.com/office/drawing/2014/main" id="{B0E2E93A-7062-9E4B-A61A-A0FAF0851293}"/>
              </a:ext>
            </a:extLst>
          </p:cNvPr>
          <p:cNvSpPr txBox="1"/>
          <p:nvPr/>
        </p:nvSpPr>
        <p:spPr>
          <a:xfrm>
            <a:off x="5512186" y="3206392"/>
            <a:ext cx="583814" cy="369332"/>
          </a:xfrm>
          <a:prstGeom prst="rect">
            <a:avLst/>
          </a:prstGeom>
          <a:noFill/>
        </p:spPr>
        <p:txBody>
          <a:bodyPr wrap="none" rtlCol="0">
            <a:spAutoFit/>
          </a:bodyPr>
          <a:lstStyle/>
          <a:p>
            <a:r>
              <a:rPr lang="en-US" dirty="0"/>
              <a:t>16%</a:t>
            </a:r>
          </a:p>
        </p:txBody>
      </p:sp>
      <p:pic>
        <p:nvPicPr>
          <p:cNvPr id="11" name="Content Placeholder 13">
            <a:extLst>
              <a:ext uri="{FF2B5EF4-FFF2-40B4-BE49-F238E27FC236}">
                <a16:creationId xmlns:a16="http://schemas.microsoft.com/office/drawing/2014/main" id="{914B50B5-66B4-7842-A0C5-0401B229E2CE}"/>
              </a:ext>
            </a:extLst>
          </p:cNvPr>
          <p:cNvPicPr>
            <a:picLocks noChangeAspect="1"/>
          </p:cNvPicPr>
          <p:nvPr/>
        </p:nvPicPr>
        <p:blipFill rotWithShape="1">
          <a:blip r:embed="rId3"/>
          <a:srcRect t="89307"/>
          <a:stretch/>
        </p:blipFill>
        <p:spPr>
          <a:xfrm>
            <a:off x="120459" y="4702118"/>
            <a:ext cx="6858096" cy="618488"/>
          </a:xfrm>
          <a:prstGeom prst="rect">
            <a:avLst/>
          </a:prstGeom>
          <a:ln w="12700">
            <a:noFill/>
          </a:ln>
        </p:spPr>
      </p:pic>
      <p:sp>
        <p:nvSpPr>
          <p:cNvPr id="9" name="Frame 8">
            <a:extLst>
              <a:ext uri="{FF2B5EF4-FFF2-40B4-BE49-F238E27FC236}">
                <a16:creationId xmlns:a16="http://schemas.microsoft.com/office/drawing/2014/main" id="{9B4002C9-3E24-DE47-BE06-EE27371B00CF}"/>
              </a:ext>
            </a:extLst>
          </p:cNvPr>
          <p:cNvSpPr/>
          <p:nvPr/>
        </p:nvSpPr>
        <p:spPr>
          <a:xfrm>
            <a:off x="120459" y="1155724"/>
            <a:ext cx="6858096" cy="4179099"/>
          </a:xfrm>
          <a:prstGeom prst="frame">
            <a:avLst>
              <a:gd name="adj1" fmla="val 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3423A264-3C9C-9C4D-AD21-01A6EC310E81}"/>
              </a:ext>
            </a:extLst>
          </p:cNvPr>
          <p:cNvSpPr/>
          <p:nvPr/>
        </p:nvSpPr>
        <p:spPr>
          <a:xfrm>
            <a:off x="272225" y="4388622"/>
            <a:ext cx="350075" cy="90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1030D1-417F-6E48-92B1-D326B70046A1}"/>
              </a:ext>
            </a:extLst>
          </p:cNvPr>
          <p:cNvSpPr txBox="1"/>
          <p:nvPr/>
        </p:nvSpPr>
        <p:spPr>
          <a:xfrm>
            <a:off x="136458" y="5294532"/>
            <a:ext cx="6136631" cy="1107996"/>
          </a:xfrm>
          <a:prstGeom prst="rect">
            <a:avLst/>
          </a:prstGeom>
          <a:noFill/>
        </p:spPr>
        <p:txBody>
          <a:bodyPr wrap="square" rtlCol="0">
            <a:spAutoFit/>
          </a:bodyPr>
          <a:lstStyle/>
          <a:p>
            <a:pPr marL="285750" indent="-285750">
              <a:buFont typeface="Arial" panose="020B0604020202020204" pitchFamily="34" charset="0"/>
              <a:buChar char="•"/>
            </a:pPr>
            <a:r>
              <a:rPr lang="en-US" sz="1600" i="1" dirty="0"/>
              <a:t>Radiative Forcing = human impact on Earth’s energy budget since pre-industrial times. Units are Watts/meter</a:t>
            </a:r>
            <a:r>
              <a:rPr lang="en-US" sz="1600" i="1" baseline="30000" dirty="0"/>
              <a:t>2</a:t>
            </a:r>
            <a:r>
              <a:rPr lang="en-US" sz="1600" i="1" dirty="0"/>
              <a:t>. Based on NOAA network measurements.</a:t>
            </a:r>
          </a:p>
          <a:p>
            <a:endParaRPr lang="en-US" dirty="0"/>
          </a:p>
        </p:txBody>
      </p:sp>
    </p:spTree>
    <p:extLst>
      <p:ext uri="{BB962C8B-B14F-4D97-AF65-F5344CB8AC3E}">
        <p14:creationId xmlns:p14="http://schemas.microsoft.com/office/powerpoint/2010/main" val="117557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3931-D13D-6248-B55B-E0529A9AA138}"/>
              </a:ext>
            </a:extLst>
          </p:cNvPr>
          <p:cNvSpPr>
            <a:spLocks noGrp="1"/>
          </p:cNvSpPr>
          <p:nvPr>
            <p:ph type="title"/>
          </p:nvPr>
        </p:nvSpPr>
        <p:spPr>
          <a:xfrm>
            <a:off x="232608" y="19942"/>
            <a:ext cx="10515600" cy="761302"/>
          </a:xfrm>
        </p:spPr>
        <p:txBody>
          <a:bodyPr>
            <a:normAutofit/>
          </a:bodyPr>
          <a:lstStyle/>
          <a:p>
            <a:r>
              <a:rPr lang="en-US" sz="3200" b="1" i="1">
                <a:solidFill>
                  <a:schemeClr val="accent1"/>
                </a:solidFill>
                <a:latin typeface="+mn-lt"/>
              </a:rPr>
              <a:t>Carbon-Climate </a:t>
            </a:r>
            <a:r>
              <a:rPr lang="en-US" sz="3200" b="1" i="1" dirty="0">
                <a:solidFill>
                  <a:schemeClr val="accent1"/>
                </a:solidFill>
                <a:latin typeface="+mn-lt"/>
              </a:rPr>
              <a:t>Feedbacks</a:t>
            </a:r>
          </a:p>
        </p:txBody>
      </p:sp>
      <p:sp>
        <p:nvSpPr>
          <p:cNvPr id="3" name="TextBox 2">
            <a:extLst>
              <a:ext uri="{FF2B5EF4-FFF2-40B4-BE49-F238E27FC236}">
                <a16:creationId xmlns:a16="http://schemas.microsoft.com/office/drawing/2014/main" id="{F111870E-A76C-3746-9187-A9083E320B88}"/>
              </a:ext>
            </a:extLst>
          </p:cNvPr>
          <p:cNvSpPr txBox="1"/>
          <p:nvPr/>
        </p:nvSpPr>
        <p:spPr>
          <a:xfrm>
            <a:off x="400358" y="752759"/>
            <a:ext cx="6771967" cy="2862322"/>
          </a:xfrm>
          <a:prstGeom prst="rect">
            <a:avLst/>
          </a:prstGeom>
          <a:noFill/>
        </p:spPr>
        <p:txBody>
          <a:bodyPr wrap="square" rtlCol="0">
            <a:spAutoFit/>
          </a:bodyPr>
          <a:lstStyle/>
          <a:p>
            <a:r>
              <a:rPr lang="en-US" sz="2000" b="1" i="1" dirty="0"/>
              <a:t>The amount of carbon in Arctic permafrost soils is ~4x what humans have already emitted since preindustrial times.</a:t>
            </a:r>
          </a:p>
          <a:p>
            <a:endParaRPr lang="en-US" sz="2000" b="1" i="1" dirty="0"/>
          </a:p>
          <a:p>
            <a:r>
              <a:rPr lang="en-US" sz="2000" b="1" i="1" dirty="0"/>
              <a:t>Arctic CH</a:t>
            </a:r>
            <a:r>
              <a:rPr lang="en-US" sz="2000" b="1" i="1" baseline="-25000" dirty="0"/>
              <a:t>4</a:t>
            </a:r>
            <a:r>
              <a:rPr lang="en-US" sz="2000" b="1" i="1" dirty="0"/>
              <a:t> emissions could double over this century with accelerating increases next century.</a:t>
            </a:r>
          </a:p>
          <a:p>
            <a:endParaRPr lang="en-US" sz="2000" b="1" i="1" dirty="0"/>
          </a:p>
          <a:p>
            <a:r>
              <a:rPr lang="en-US" sz="2000" b="1" i="1" dirty="0"/>
              <a:t>Monitoring observations suggest large emission increases are not happening……yet.</a:t>
            </a:r>
          </a:p>
          <a:p>
            <a:endParaRPr lang="en-US" sz="2000" i="1" dirty="0"/>
          </a:p>
        </p:txBody>
      </p:sp>
      <p:grpSp>
        <p:nvGrpSpPr>
          <p:cNvPr id="9" name="Group 8">
            <a:extLst>
              <a:ext uri="{FF2B5EF4-FFF2-40B4-BE49-F238E27FC236}">
                <a16:creationId xmlns:a16="http://schemas.microsoft.com/office/drawing/2014/main" id="{49A775F2-10B9-3747-AB6C-D67FC1D08977}"/>
              </a:ext>
            </a:extLst>
          </p:cNvPr>
          <p:cNvGrpSpPr/>
          <p:nvPr/>
        </p:nvGrpSpPr>
        <p:grpSpPr>
          <a:xfrm>
            <a:off x="300831" y="3309748"/>
            <a:ext cx="4841831" cy="3229164"/>
            <a:chOff x="838200" y="2667000"/>
            <a:chExt cx="4260611" cy="3530600"/>
          </a:xfrm>
        </p:grpSpPr>
        <p:pic>
          <p:nvPicPr>
            <p:cNvPr id="5" name="Picture 4">
              <a:extLst>
                <a:ext uri="{FF2B5EF4-FFF2-40B4-BE49-F238E27FC236}">
                  <a16:creationId xmlns:a16="http://schemas.microsoft.com/office/drawing/2014/main" id="{01068A99-12EE-E34F-8255-040171F52532}"/>
                </a:ext>
              </a:extLst>
            </p:cNvPr>
            <p:cNvPicPr>
              <a:picLocks noChangeAspect="1"/>
            </p:cNvPicPr>
            <p:nvPr/>
          </p:nvPicPr>
          <p:blipFill>
            <a:blip r:embed="rId3"/>
            <a:stretch>
              <a:fillRect/>
            </a:stretch>
          </p:blipFill>
          <p:spPr>
            <a:xfrm>
              <a:off x="838200" y="2667000"/>
              <a:ext cx="4260611" cy="3530600"/>
            </a:xfrm>
            <a:prstGeom prst="rect">
              <a:avLst/>
            </a:prstGeom>
            <a:ln>
              <a:solidFill>
                <a:schemeClr val="tx1"/>
              </a:solidFill>
            </a:ln>
          </p:spPr>
        </p:pic>
        <p:sp>
          <p:nvSpPr>
            <p:cNvPr id="8" name="TextBox 7">
              <a:extLst>
                <a:ext uri="{FF2B5EF4-FFF2-40B4-BE49-F238E27FC236}">
                  <a16:creationId xmlns:a16="http://schemas.microsoft.com/office/drawing/2014/main" id="{B877650B-F366-3E40-85B9-ADA9B8EB9EA2}"/>
                </a:ext>
              </a:extLst>
            </p:cNvPr>
            <p:cNvSpPr txBox="1"/>
            <p:nvPr/>
          </p:nvSpPr>
          <p:spPr>
            <a:xfrm>
              <a:off x="925780" y="5818220"/>
              <a:ext cx="1308050" cy="369332"/>
            </a:xfrm>
            <a:prstGeom prst="rect">
              <a:avLst/>
            </a:prstGeom>
            <a:noFill/>
            <a:ln>
              <a:solidFill>
                <a:schemeClr val="tx1"/>
              </a:solidFill>
            </a:ln>
          </p:spPr>
          <p:txBody>
            <a:bodyPr wrap="none" rtlCol="0">
              <a:spAutoFit/>
            </a:bodyPr>
            <a:lstStyle/>
            <a:p>
              <a:r>
                <a:rPr lang="en-US" dirty="0" err="1">
                  <a:solidFill>
                    <a:schemeClr val="bg1"/>
                  </a:solidFill>
                </a:rPr>
                <a:t>Inhabit.com</a:t>
              </a:r>
              <a:endParaRPr lang="en-US" dirty="0">
                <a:solidFill>
                  <a:schemeClr val="bg1"/>
                </a:solidFill>
              </a:endParaRPr>
            </a:p>
          </p:txBody>
        </p:sp>
      </p:grpSp>
      <p:sp>
        <p:nvSpPr>
          <p:cNvPr id="12" name="Slide Number Placeholder 11">
            <a:extLst>
              <a:ext uri="{FF2B5EF4-FFF2-40B4-BE49-F238E27FC236}">
                <a16:creationId xmlns:a16="http://schemas.microsoft.com/office/drawing/2014/main" id="{02698BAD-8C88-A947-B532-9CE47B8C62F3}"/>
              </a:ext>
            </a:extLst>
          </p:cNvPr>
          <p:cNvSpPr>
            <a:spLocks noGrp="1"/>
          </p:cNvSpPr>
          <p:nvPr>
            <p:ph type="sldNum" sz="quarter" idx="12"/>
          </p:nvPr>
        </p:nvSpPr>
        <p:spPr/>
        <p:txBody>
          <a:bodyPr/>
          <a:lstStyle/>
          <a:p>
            <a:fld id="{4F9B69A6-550E-6140-8C72-1CEC16A43CCB}" type="slidenum">
              <a:rPr lang="en-US" smtClean="0"/>
              <a:t>4</a:t>
            </a:fld>
            <a:endParaRPr lang="en-US" dirty="0"/>
          </a:p>
        </p:txBody>
      </p:sp>
      <p:pic>
        <p:nvPicPr>
          <p:cNvPr id="10" name="Picture 9">
            <a:extLst>
              <a:ext uri="{FF2B5EF4-FFF2-40B4-BE49-F238E27FC236}">
                <a16:creationId xmlns:a16="http://schemas.microsoft.com/office/drawing/2014/main" id="{6384BB2E-4CC8-B14E-BDCA-EACB58E53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517" y="227999"/>
            <a:ext cx="3764692" cy="5581628"/>
          </a:xfrm>
          <a:prstGeom prst="rect">
            <a:avLst/>
          </a:prstGeom>
          <a:ln>
            <a:solidFill>
              <a:schemeClr val="tx1"/>
            </a:solidFill>
          </a:ln>
        </p:spPr>
      </p:pic>
      <p:sp>
        <p:nvSpPr>
          <p:cNvPr id="4" name="TextBox 3">
            <a:extLst>
              <a:ext uri="{FF2B5EF4-FFF2-40B4-BE49-F238E27FC236}">
                <a16:creationId xmlns:a16="http://schemas.microsoft.com/office/drawing/2014/main" id="{38E9BBEE-108A-C94D-9A2F-16A0C1C6B655}"/>
              </a:ext>
            </a:extLst>
          </p:cNvPr>
          <p:cNvSpPr txBox="1"/>
          <p:nvPr/>
        </p:nvSpPr>
        <p:spPr>
          <a:xfrm>
            <a:off x="7049340" y="5991868"/>
            <a:ext cx="5085046" cy="400110"/>
          </a:xfrm>
          <a:prstGeom prst="rect">
            <a:avLst/>
          </a:prstGeom>
          <a:noFill/>
        </p:spPr>
        <p:txBody>
          <a:bodyPr wrap="none" rtlCol="0">
            <a:spAutoFit/>
          </a:bodyPr>
          <a:lstStyle/>
          <a:p>
            <a:r>
              <a:rPr lang="en-US" sz="2000" b="1" i="1" dirty="0"/>
              <a:t>Are tropical wetlands drying up or expanding?</a:t>
            </a:r>
          </a:p>
        </p:txBody>
      </p:sp>
    </p:spTree>
    <p:extLst>
      <p:ext uri="{BB962C8B-B14F-4D97-AF65-F5344CB8AC3E}">
        <p14:creationId xmlns:p14="http://schemas.microsoft.com/office/powerpoint/2010/main" val="45701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34D793-EBAF-E84A-AF07-D690DD441AA6}"/>
              </a:ext>
            </a:extLst>
          </p:cNvPr>
          <p:cNvSpPr>
            <a:spLocks noGrp="1"/>
          </p:cNvSpPr>
          <p:nvPr>
            <p:ph type="sldNum" sz="quarter" idx="12"/>
          </p:nvPr>
        </p:nvSpPr>
        <p:spPr/>
        <p:txBody>
          <a:bodyPr/>
          <a:lstStyle/>
          <a:p>
            <a:fld id="{4F9B69A6-550E-6140-8C72-1CEC16A43CCB}" type="slidenum">
              <a:rPr lang="en-US" smtClean="0"/>
              <a:t>5</a:t>
            </a:fld>
            <a:endParaRPr lang="en-US" dirty="0"/>
          </a:p>
        </p:txBody>
      </p:sp>
      <p:sp>
        <p:nvSpPr>
          <p:cNvPr id="9" name="Frame 8">
            <a:extLst>
              <a:ext uri="{FF2B5EF4-FFF2-40B4-BE49-F238E27FC236}">
                <a16:creationId xmlns:a16="http://schemas.microsoft.com/office/drawing/2014/main" id="{9B4002C9-3E24-DE47-BE06-EE27371B00CF}"/>
              </a:ext>
            </a:extLst>
          </p:cNvPr>
          <p:cNvSpPr/>
          <p:nvPr/>
        </p:nvSpPr>
        <p:spPr>
          <a:xfrm>
            <a:off x="120459" y="1155724"/>
            <a:ext cx="6858096" cy="4179099"/>
          </a:xfrm>
          <a:prstGeom prst="frame">
            <a:avLst>
              <a:gd name="adj1" fmla="val 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itle 16">
            <a:extLst>
              <a:ext uri="{FF2B5EF4-FFF2-40B4-BE49-F238E27FC236}">
                <a16:creationId xmlns:a16="http://schemas.microsoft.com/office/drawing/2014/main" id="{B42F0432-4675-EE1B-C964-7EBF9417FEE4}"/>
              </a:ext>
            </a:extLst>
          </p:cNvPr>
          <p:cNvSpPr>
            <a:spLocks noGrp="1"/>
          </p:cNvSpPr>
          <p:nvPr>
            <p:ph type="title"/>
          </p:nvPr>
        </p:nvSpPr>
        <p:spPr>
          <a:xfrm>
            <a:off x="120459" y="-30603"/>
            <a:ext cx="10515600" cy="1325563"/>
          </a:xfrm>
        </p:spPr>
        <p:txBody>
          <a:bodyPr>
            <a:normAutofit/>
          </a:bodyPr>
          <a:lstStyle/>
          <a:p>
            <a:r>
              <a:rPr lang="en-US" sz="3200" b="1" i="1" dirty="0">
                <a:solidFill>
                  <a:srgbClr val="0070C0"/>
                </a:solidFill>
                <a:latin typeface="+mn-lt"/>
              </a:rPr>
              <a:t>The Need for MMRV (Measuring, Monitoring, Reporting and Verification) of Emissions</a:t>
            </a:r>
            <a:endParaRPr lang="en-US" sz="3200" dirty="0"/>
          </a:p>
        </p:txBody>
      </p:sp>
      <p:pic>
        <p:nvPicPr>
          <p:cNvPr id="20" name="Content Placeholder 6">
            <a:extLst>
              <a:ext uri="{FF2B5EF4-FFF2-40B4-BE49-F238E27FC236}">
                <a16:creationId xmlns:a16="http://schemas.microsoft.com/office/drawing/2014/main" id="{221E1927-88B4-4206-7896-2BB535BBE7B5}"/>
              </a:ext>
            </a:extLst>
          </p:cNvPr>
          <p:cNvPicPr>
            <a:picLocks noGrp="1" noChangeAspect="1"/>
          </p:cNvPicPr>
          <p:nvPr>
            <p:ph idx="1"/>
          </p:nvPr>
        </p:nvPicPr>
        <p:blipFill rotWithShape="1">
          <a:blip r:embed="rId3"/>
          <a:srcRect l="3148" t="4021"/>
          <a:stretch/>
        </p:blipFill>
        <p:spPr>
          <a:xfrm>
            <a:off x="149148" y="1845859"/>
            <a:ext cx="6312668" cy="3540558"/>
          </a:xfrm>
          <a:ln>
            <a:solidFill>
              <a:schemeClr val="tx1"/>
            </a:solidFill>
          </a:ln>
        </p:spPr>
      </p:pic>
      <p:sp>
        <p:nvSpPr>
          <p:cNvPr id="21" name="TextBox 20">
            <a:extLst>
              <a:ext uri="{FF2B5EF4-FFF2-40B4-BE49-F238E27FC236}">
                <a16:creationId xmlns:a16="http://schemas.microsoft.com/office/drawing/2014/main" id="{2427D42F-F6D7-E850-0347-49E0DB49C0FC}"/>
              </a:ext>
            </a:extLst>
          </p:cNvPr>
          <p:cNvSpPr txBox="1"/>
          <p:nvPr/>
        </p:nvSpPr>
        <p:spPr>
          <a:xfrm>
            <a:off x="94944" y="1178502"/>
            <a:ext cx="6381991" cy="646331"/>
          </a:xfrm>
          <a:prstGeom prst="rect">
            <a:avLst/>
          </a:prstGeom>
          <a:noFill/>
        </p:spPr>
        <p:txBody>
          <a:bodyPr wrap="square" rtlCol="0">
            <a:spAutoFit/>
          </a:bodyPr>
          <a:lstStyle/>
          <a:p>
            <a:r>
              <a:rPr lang="en-US" sz="1800" b="1" dirty="0"/>
              <a:t>Reduce Anthropogenic Emissions of CH</a:t>
            </a:r>
            <a:r>
              <a:rPr lang="en-US" sz="1800" b="1" baseline="-25000" dirty="0"/>
              <a:t>4</a:t>
            </a:r>
            <a:r>
              <a:rPr lang="en-US" sz="1800" b="1" dirty="0"/>
              <a:t> by 30% below 2020 levels by 2030</a:t>
            </a:r>
            <a:endParaRPr lang="en-US" dirty="0"/>
          </a:p>
        </p:txBody>
      </p:sp>
      <p:pic>
        <p:nvPicPr>
          <p:cNvPr id="23" name="Picture 22">
            <a:extLst>
              <a:ext uri="{FF2B5EF4-FFF2-40B4-BE49-F238E27FC236}">
                <a16:creationId xmlns:a16="http://schemas.microsoft.com/office/drawing/2014/main" id="{3D4F7C82-7058-990D-640C-22C6D00D5B7B}"/>
              </a:ext>
            </a:extLst>
          </p:cNvPr>
          <p:cNvPicPr>
            <a:picLocks noChangeAspect="1"/>
          </p:cNvPicPr>
          <p:nvPr/>
        </p:nvPicPr>
        <p:blipFill>
          <a:blip r:embed="rId4"/>
          <a:stretch>
            <a:fillRect/>
          </a:stretch>
        </p:blipFill>
        <p:spPr>
          <a:xfrm>
            <a:off x="7460440" y="632178"/>
            <a:ext cx="3642714" cy="3200558"/>
          </a:xfrm>
          <a:prstGeom prst="rect">
            <a:avLst/>
          </a:prstGeom>
        </p:spPr>
      </p:pic>
      <p:pic>
        <p:nvPicPr>
          <p:cNvPr id="25" name="Picture 24">
            <a:extLst>
              <a:ext uri="{FF2B5EF4-FFF2-40B4-BE49-F238E27FC236}">
                <a16:creationId xmlns:a16="http://schemas.microsoft.com/office/drawing/2014/main" id="{DFEDC0B5-09A5-7438-5384-55D6425E834F}"/>
              </a:ext>
            </a:extLst>
          </p:cNvPr>
          <p:cNvPicPr>
            <a:picLocks noChangeAspect="1"/>
          </p:cNvPicPr>
          <p:nvPr/>
        </p:nvPicPr>
        <p:blipFill rotWithShape="1">
          <a:blip r:embed="rId5"/>
          <a:srcRect t="-690" b="35629"/>
          <a:stretch/>
        </p:blipFill>
        <p:spPr>
          <a:xfrm>
            <a:off x="5867288" y="2816958"/>
            <a:ext cx="6324712" cy="4041042"/>
          </a:xfrm>
          <a:prstGeom prst="rect">
            <a:avLst/>
          </a:prstGeom>
          <a:ln>
            <a:solidFill>
              <a:schemeClr val="tx1"/>
            </a:solidFill>
          </a:ln>
        </p:spPr>
      </p:pic>
    </p:spTree>
    <p:extLst>
      <p:ext uri="{BB962C8B-B14F-4D97-AF65-F5344CB8AC3E}">
        <p14:creationId xmlns:p14="http://schemas.microsoft.com/office/powerpoint/2010/main" val="220729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F17B77-B11E-3147-BF6C-F3B87EF73016}"/>
              </a:ext>
            </a:extLst>
          </p:cNvPr>
          <p:cNvSpPr>
            <a:spLocks noGrp="1"/>
          </p:cNvSpPr>
          <p:nvPr>
            <p:ph type="sldNum" sz="quarter" idx="12"/>
          </p:nvPr>
        </p:nvSpPr>
        <p:spPr/>
        <p:txBody>
          <a:bodyPr/>
          <a:lstStyle/>
          <a:p>
            <a:fld id="{4F9B69A6-550E-6140-8C72-1CEC16A43CCB}" type="slidenum">
              <a:rPr lang="en-US" smtClean="0"/>
              <a:t>6</a:t>
            </a:fld>
            <a:endParaRPr lang="en-US"/>
          </a:p>
        </p:txBody>
      </p:sp>
      <p:sp>
        <p:nvSpPr>
          <p:cNvPr id="13" name="TextBox 12">
            <a:extLst>
              <a:ext uri="{FF2B5EF4-FFF2-40B4-BE49-F238E27FC236}">
                <a16:creationId xmlns:a16="http://schemas.microsoft.com/office/drawing/2014/main" id="{786D8424-2206-7E40-BC3B-DED6B051183F}"/>
              </a:ext>
            </a:extLst>
          </p:cNvPr>
          <p:cNvSpPr txBox="1"/>
          <p:nvPr/>
        </p:nvSpPr>
        <p:spPr>
          <a:xfrm>
            <a:off x="136726" y="169274"/>
            <a:ext cx="11918548" cy="584775"/>
          </a:xfrm>
          <a:prstGeom prst="rect">
            <a:avLst/>
          </a:prstGeom>
          <a:noFill/>
        </p:spPr>
        <p:txBody>
          <a:bodyPr wrap="square">
            <a:spAutoFit/>
          </a:bodyPr>
          <a:lstStyle/>
          <a:p>
            <a:r>
              <a:rPr lang="en-US" sz="3200" b="1" i="1" dirty="0">
                <a:solidFill>
                  <a:srgbClr val="0070C0"/>
                </a:solidFill>
              </a:rPr>
              <a:t>Carbon Tracker-CH</a:t>
            </a:r>
            <a:r>
              <a:rPr lang="en-US" sz="3200" b="1" i="1" baseline="-25000" dirty="0">
                <a:solidFill>
                  <a:srgbClr val="0070C0"/>
                </a:solidFill>
              </a:rPr>
              <a:t>4</a:t>
            </a:r>
            <a:r>
              <a:rPr lang="en-US" sz="3200" b="1" i="1" dirty="0">
                <a:solidFill>
                  <a:srgbClr val="0070C0"/>
                </a:solidFill>
              </a:rPr>
              <a:t> :North America</a:t>
            </a:r>
            <a:endParaRPr lang="en-US" sz="3200" dirty="0"/>
          </a:p>
        </p:txBody>
      </p:sp>
      <p:sp>
        <p:nvSpPr>
          <p:cNvPr id="7" name="TextBox 6">
            <a:extLst>
              <a:ext uri="{FF2B5EF4-FFF2-40B4-BE49-F238E27FC236}">
                <a16:creationId xmlns:a16="http://schemas.microsoft.com/office/drawing/2014/main" id="{C59B3223-489E-309B-9FFF-CCFEB44C86A6}"/>
              </a:ext>
            </a:extLst>
          </p:cNvPr>
          <p:cNvSpPr txBox="1"/>
          <p:nvPr/>
        </p:nvSpPr>
        <p:spPr>
          <a:xfrm>
            <a:off x="17086729" y="51816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56F91A3B-B406-D63A-568D-BA435E0CF68B}"/>
              </a:ext>
            </a:extLst>
          </p:cNvPr>
          <p:cNvPicPr>
            <a:picLocks noChangeAspect="1"/>
          </p:cNvPicPr>
          <p:nvPr/>
        </p:nvPicPr>
        <p:blipFill>
          <a:blip r:embed="rId3"/>
          <a:stretch>
            <a:fillRect/>
          </a:stretch>
        </p:blipFill>
        <p:spPr>
          <a:xfrm>
            <a:off x="136726" y="2551790"/>
            <a:ext cx="5926098" cy="3950732"/>
          </a:xfrm>
          <a:prstGeom prst="rect">
            <a:avLst/>
          </a:prstGeom>
          <a:ln>
            <a:solidFill>
              <a:srgbClr val="002060"/>
            </a:solidFill>
          </a:ln>
        </p:spPr>
      </p:pic>
      <p:pic>
        <p:nvPicPr>
          <p:cNvPr id="2" name="Picture 1">
            <a:extLst>
              <a:ext uri="{FF2B5EF4-FFF2-40B4-BE49-F238E27FC236}">
                <a16:creationId xmlns:a16="http://schemas.microsoft.com/office/drawing/2014/main" id="{3896F9D2-00AC-865E-1DEC-7D841914AB4B}"/>
              </a:ext>
            </a:extLst>
          </p:cNvPr>
          <p:cNvPicPr>
            <a:picLocks noChangeAspect="1"/>
          </p:cNvPicPr>
          <p:nvPr/>
        </p:nvPicPr>
        <p:blipFill>
          <a:blip r:embed="rId4"/>
          <a:stretch>
            <a:fillRect/>
          </a:stretch>
        </p:blipFill>
        <p:spPr>
          <a:xfrm>
            <a:off x="5911159" y="851598"/>
            <a:ext cx="6144115" cy="3401456"/>
          </a:xfrm>
          <a:prstGeom prst="rect">
            <a:avLst/>
          </a:prstGeom>
          <a:ln>
            <a:solidFill>
              <a:srgbClr val="002060"/>
            </a:solidFill>
          </a:ln>
        </p:spPr>
      </p:pic>
      <p:sp>
        <p:nvSpPr>
          <p:cNvPr id="3" name="TextBox 2">
            <a:extLst>
              <a:ext uri="{FF2B5EF4-FFF2-40B4-BE49-F238E27FC236}">
                <a16:creationId xmlns:a16="http://schemas.microsoft.com/office/drawing/2014/main" id="{CB3D04F0-D9E3-E5B7-E34A-2820D143477C}"/>
              </a:ext>
            </a:extLst>
          </p:cNvPr>
          <p:cNvSpPr txBox="1"/>
          <p:nvPr/>
        </p:nvSpPr>
        <p:spPr>
          <a:xfrm>
            <a:off x="6371324" y="4350603"/>
            <a:ext cx="5401547"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t>Microbial emissions are the largest contribution.</a:t>
            </a:r>
          </a:p>
          <a:p>
            <a:endParaRPr lang="en-US" b="1" dirty="0"/>
          </a:p>
          <a:p>
            <a:pPr marL="285750" indent="-285750">
              <a:buFont typeface="Arial" panose="020B0604020202020204" pitchFamily="34" charset="0"/>
              <a:buChar char="•"/>
            </a:pPr>
            <a:r>
              <a:rPr lang="en-US" b="1" dirty="0"/>
              <a:t>Fossil fuel emissions are revised upwards from priors due to the isotopic constraint.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Peak fossil fuel emissions occurred between 2010-2015 (note that prior is relatively flat).</a:t>
            </a:r>
          </a:p>
        </p:txBody>
      </p:sp>
    </p:spTree>
    <p:extLst>
      <p:ext uri="{BB962C8B-B14F-4D97-AF65-F5344CB8AC3E}">
        <p14:creationId xmlns:p14="http://schemas.microsoft.com/office/powerpoint/2010/main" val="3457710172"/>
      </p:ext>
    </p:extLst>
  </p:cSld>
  <p:clrMapOvr>
    <a:masterClrMapping/>
  </p:clrMapOvr>
  <mc:AlternateContent xmlns:mc="http://schemas.openxmlformats.org/markup-compatibility/2006" xmlns:p14="http://schemas.microsoft.com/office/powerpoint/2010/main">
    <mc:Choice Requires="p14">
      <p:transition spd="slow" p14:dur="2000" advTm="98283"/>
    </mc:Choice>
    <mc:Fallback xmlns="">
      <p:transition spd="slow" advTm="982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F17B77-B11E-3147-BF6C-F3B87EF73016}"/>
              </a:ext>
            </a:extLst>
          </p:cNvPr>
          <p:cNvSpPr>
            <a:spLocks noGrp="1"/>
          </p:cNvSpPr>
          <p:nvPr>
            <p:ph type="sldNum" sz="quarter" idx="12"/>
          </p:nvPr>
        </p:nvSpPr>
        <p:spPr/>
        <p:txBody>
          <a:bodyPr/>
          <a:lstStyle/>
          <a:p>
            <a:fld id="{4F9B69A6-550E-6140-8C72-1CEC16A43CCB}" type="slidenum">
              <a:rPr lang="en-US" smtClean="0"/>
              <a:t>7</a:t>
            </a:fld>
            <a:endParaRPr lang="en-US"/>
          </a:p>
        </p:txBody>
      </p:sp>
      <p:sp>
        <p:nvSpPr>
          <p:cNvPr id="13" name="TextBox 12">
            <a:extLst>
              <a:ext uri="{FF2B5EF4-FFF2-40B4-BE49-F238E27FC236}">
                <a16:creationId xmlns:a16="http://schemas.microsoft.com/office/drawing/2014/main" id="{786D8424-2206-7E40-BC3B-DED6B051183F}"/>
              </a:ext>
            </a:extLst>
          </p:cNvPr>
          <p:cNvSpPr txBox="1"/>
          <p:nvPr/>
        </p:nvSpPr>
        <p:spPr>
          <a:xfrm>
            <a:off x="46473" y="29188"/>
            <a:ext cx="11918548" cy="584775"/>
          </a:xfrm>
          <a:prstGeom prst="rect">
            <a:avLst/>
          </a:prstGeom>
          <a:noFill/>
        </p:spPr>
        <p:txBody>
          <a:bodyPr wrap="square">
            <a:spAutoFit/>
          </a:bodyPr>
          <a:lstStyle/>
          <a:p>
            <a:r>
              <a:rPr lang="en-US" sz="3200" b="1" i="1" dirty="0">
                <a:solidFill>
                  <a:srgbClr val="0070C0"/>
                </a:solidFill>
              </a:rPr>
              <a:t>Why Should We Consider Using UFS-Chem?</a:t>
            </a:r>
            <a:endParaRPr lang="en-US" sz="3200" dirty="0"/>
          </a:p>
        </p:txBody>
      </p:sp>
      <p:sp>
        <p:nvSpPr>
          <p:cNvPr id="8" name="TextBox 7">
            <a:extLst>
              <a:ext uri="{FF2B5EF4-FFF2-40B4-BE49-F238E27FC236}">
                <a16:creationId xmlns:a16="http://schemas.microsoft.com/office/drawing/2014/main" id="{44CF2604-0157-163E-EE44-27ED68B804DD}"/>
              </a:ext>
            </a:extLst>
          </p:cNvPr>
          <p:cNvSpPr txBox="1"/>
          <p:nvPr/>
        </p:nvSpPr>
        <p:spPr>
          <a:xfrm>
            <a:off x="273452" y="975646"/>
            <a:ext cx="6411127" cy="460638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To better simulate observations, we need higher spatial and temporal resolution than is currently possible in our existing </a:t>
            </a:r>
            <a:r>
              <a:rPr lang="en-US" sz="2000" b="1" dirty="0" err="1"/>
              <a:t>CarbonTrackers</a:t>
            </a:r>
            <a:r>
              <a:rPr lang="en-US" sz="2000" b="1" dirty="0"/>
              <a:t>. We could resolve emissions at finer spatial scales.</a:t>
            </a:r>
          </a:p>
          <a:p>
            <a:endParaRPr lang="en-US" sz="2000" b="1" dirty="0"/>
          </a:p>
          <a:p>
            <a:pPr marL="285750" indent="-285750">
              <a:buFont typeface="Arial" panose="020B0604020202020204" pitchFamily="34" charset="0"/>
              <a:buChar char="•"/>
            </a:pPr>
            <a:r>
              <a:rPr lang="en-US" sz="2000" b="1" dirty="0"/>
              <a:t>We are currently dependent on our European colleagues for our global transport model and driving fields.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Can we use the GEFS reanalysis ensemble to independently estimate model transport error?</a:t>
            </a:r>
          </a:p>
          <a:p>
            <a:pPr marL="285750" indent="-285750">
              <a:buFont typeface="Arial" panose="020B0604020202020204" pitchFamily="34" charset="0"/>
              <a:buChar char="•"/>
            </a:pPr>
            <a:endParaRPr lang="en-US" sz="2000" b="1" baseline="-25000" dirty="0"/>
          </a:p>
          <a:p>
            <a:pPr marL="285750" indent="-285750">
              <a:buFont typeface="Arial" panose="020B0604020202020204" pitchFamily="34" charset="0"/>
              <a:buChar char="•"/>
            </a:pPr>
            <a:r>
              <a:rPr lang="en-US" sz="2000" b="1" dirty="0"/>
              <a:t>Carbon and moisture exchanges are fundamentally linked – what could we learn from including a detailed treatment of the carbon cycle in the LSM?</a:t>
            </a:r>
          </a:p>
        </p:txBody>
      </p:sp>
      <p:pic>
        <p:nvPicPr>
          <p:cNvPr id="3" name="CH4_42hr.mp4" descr="CH4_42hr.mp4">
            <a:hlinkClick r:id="" action="ppaction://media"/>
            <a:extLst>
              <a:ext uri="{FF2B5EF4-FFF2-40B4-BE49-F238E27FC236}">
                <a16:creationId xmlns:a16="http://schemas.microsoft.com/office/drawing/2014/main" id="{D3BEAB5E-6C15-20E2-E7C8-ED894002BD0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1621" t="34852" r="29512" b="20935"/>
          <a:stretch/>
        </p:blipFill>
        <p:spPr>
          <a:xfrm>
            <a:off x="7078294" y="2412715"/>
            <a:ext cx="4840254" cy="3341699"/>
          </a:xfrm>
          <a:prstGeom prst="rect">
            <a:avLst/>
          </a:prstGeom>
          <a:ln w="38100">
            <a:solidFill>
              <a:schemeClr val="tx1"/>
            </a:solidFill>
          </a:ln>
        </p:spPr>
      </p:pic>
      <p:sp>
        <p:nvSpPr>
          <p:cNvPr id="7" name="TextBox 6">
            <a:extLst>
              <a:ext uri="{FF2B5EF4-FFF2-40B4-BE49-F238E27FC236}">
                <a16:creationId xmlns:a16="http://schemas.microsoft.com/office/drawing/2014/main" id="{6C5ACA84-43EB-A0C9-F2A8-F048BA3A18C7}"/>
              </a:ext>
            </a:extLst>
          </p:cNvPr>
          <p:cNvSpPr txBox="1"/>
          <p:nvPr/>
        </p:nvSpPr>
        <p:spPr>
          <a:xfrm>
            <a:off x="7078294" y="1810779"/>
            <a:ext cx="6156434" cy="369332"/>
          </a:xfrm>
          <a:prstGeom prst="rect">
            <a:avLst/>
          </a:prstGeom>
          <a:noFill/>
        </p:spPr>
        <p:txBody>
          <a:bodyPr wrap="square">
            <a:spAutoFit/>
          </a:bodyPr>
          <a:lstStyle/>
          <a:p>
            <a:r>
              <a:rPr lang="en-US" dirty="0"/>
              <a:t>Forecast CH</a:t>
            </a:r>
            <a:r>
              <a:rPr lang="en-US" baseline="-25000" dirty="0"/>
              <a:t>4</a:t>
            </a:r>
            <a:r>
              <a:rPr lang="en-US" dirty="0"/>
              <a:t> 050120</a:t>
            </a:r>
          </a:p>
        </p:txBody>
      </p:sp>
    </p:spTree>
    <p:extLst>
      <p:ext uri="{BB962C8B-B14F-4D97-AF65-F5344CB8AC3E}">
        <p14:creationId xmlns:p14="http://schemas.microsoft.com/office/powerpoint/2010/main" val="3373566347"/>
      </p:ext>
    </p:extLst>
  </p:cSld>
  <p:clrMapOvr>
    <a:masterClrMapping/>
  </p:clrMapOvr>
  <mc:AlternateContent xmlns:mc="http://schemas.openxmlformats.org/markup-compatibility/2006" xmlns:p14="http://schemas.microsoft.com/office/powerpoint/2010/main">
    <mc:Choice Requires="p14">
      <p:transition spd="slow" p14:dur="2000" advTm="98283"/>
    </mc:Choice>
    <mc:Fallback xmlns="">
      <p:transition spd="slow" advTm="9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8AADF7-4BDF-A146-99A5-29EFD6C3F1C5}"/>
              </a:ext>
            </a:extLst>
          </p:cNvPr>
          <p:cNvSpPr>
            <a:spLocks noGrp="1"/>
          </p:cNvSpPr>
          <p:nvPr>
            <p:ph type="sldNum" sz="quarter" idx="12"/>
          </p:nvPr>
        </p:nvSpPr>
        <p:spPr/>
        <p:txBody>
          <a:bodyPr/>
          <a:lstStyle/>
          <a:p>
            <a:fld id="{65E47603-2CD2-4042-963E-7871ED66C3EC}" type="slidenum">
              <a:rPr lang="en-US" smtClean="0"/>
              <a:t>8</a:t>
            </a:fld>
            <a:endParaRPr lang="en-US"/>
          </a:p>
        </p:txBody>
      </p:sp>
      <p:sp>
        <p:nvSpPr>
          <p:cNvPr id="4" name="TextBox 3">
            <a:extLst>
              <a:ext uri="{FF2B5EF4-FFF2-40B4-BE49-F238E27FC236}">
                <a16:creationId xmlns:a16="http://schemas.microsoft.com/office/drawing/2014/main" id="{B377B752-DA85-CF4E-81C2-DEB8AE9D464A}"/>
              </a:ext>
            </a:extLst>
          </p:cNvPr>
          <p:cNvSpPr txBox="1"/>
          <p:nvPr/>
        </p:nvSpPr>
        <p:spPr>
          <a:xfrm>
            <a:off x="149790" y="-40053"/>
            <a:ext cx="11486021" cy="3693319"/>
          </a:xfrm>
          <a:prstGeom prst="rect">
            <a:avLst/>
          </a:prstGeom>
          <a:noFill/>
        </p:spPr>
        <p:txBody>
          <a:bodyPr wrap="square" rtlCol="0">
            <a:spAutoFit/>
          </a:bodyPr>
          <a:lstStyle/>
          <a:p>
            <a:r>
              <a:rPr lang="en-US" sz="2400" b="1" i="1" dirty="0">
                <a:solidFill>
                  <a:srgbClr val="0070C0"/>
                </a:solidFill>
              </a:rPr>
              <a:t>Mass Conservation and Dry Airmass:</a:t>
            </a:r>
          </a:p>
          <a:p>
            <a:endParaRPr lang="en-US" sz="2400" b="1" i="1" dirty="0">
              <a:solidFill>
                <a:srgbClr val="0070C0"/>
              </a:solidFill>
            </a:endParaRPr>
          </a:p>
          <a:p>
            <a:r>
              <a:rPr lang="en-US" sz="2400" b="1" dirty="0"/>
              <a:t>We measure dry, not specific mole fractions</a:t>
            </a:r>
            <a:endParaRPr lang="en-US" sz="2400" b="1" i="1" dirty="0">
              <a:solidFill>
                <a:srgbClr val="0070C0"/>
              </a:solidFill>
            </a:endParaRPr>
          </a:p>
          <a:p>
            <a:endParaRPr lang="en-US" dirty="0"/>
          </a:p>
          <a:p>
            <a:r>
              <a:rPr lang="en-US" sz="2400" b="1" dirty="0"/>
              <a:t>Dry air mass can be calculated using UFS model pressure level thickness, specific humidity and 	condensates. But formulation of parameterizations affecting moisture variables can adversely impact tracer mixing ratio.</a:t>
            </a:r>
          </a:p>
          <a:p>
            <a:endParaRPr lang="en-US" sz="2400" b="1" dirty="0"/>
          </a:p>
          <a:p>
            <a:r>
              <a:rPr lang="en-US" sz="2400" b="1" dirty="0"/>
              <a:t>Successive reinitialization of the simulation can introduce analysis shocks that can also lead to non-conservation of tracer mass.</a:t>
            </a:r>
          </a:p>
        </p:txBody>
      </p:sp>
      <p:sp>
        <p:nvSpPr>
          <p:cNvPr id="7" name="TextBox 6">
            <a:extLst>
              <a:ext uri="{FF2B5EF4-FFF2-40B4-BE49-F238E27FC236}">
                <a16:creationId xmlns:a16="http://schemas.microsoft.com/office/drawing/2014/main" id="{EAED170F-769A-804E-2B41-3EC8F6F6E8B5}"/>
              </a:ext>
            </a:extLst>
          </p:cNvPr>
          <p:cNvSpPr txBox="1"/>
          <p:nvPr/>
        </p:nvSpPr>
        <p:spPr>
          <a:xfrm>
            <a:off x="3503909" y="4404643"/>
            <a:ext cx="6099716" cy="1200329"/>
          </a:xfrm>
          <a:prstGeom prst="rect">
            <a:avLst/>
          </a:prstGeom>
          <a:noFill/>
        </p:spPr>
        <p:txBody>
          <a:bodyPr wrap="square">
            <a:spAutoFit/>
          </a:bodyPr>
          <a:lstStyle/>
          <a:p>
            <a:r>
              <a:rPr lang="en-US" sz="1800" b="1" dirty="0"/>
              <a:t>The Experiment:</a:t>
            </a:r>
          </a:p>
          <a:p>
            <a:endParaRPr lang="en-US" sz="1800" b="1" dirty="0"/>
          </a:p>
          <a:p>
            <a:r>
              <a:rPr lang="en-US" sz="1800" b="1" dirty="0"/>
              <a:t>     Constant CO</a:t>
            </a:r>
            <a:r>
              <a:rPr lang="en-US" sz="1800" b="1" baseline="-25000" dirty="0"/>
              <a:t>2</a:t>
            </a:r>
            <a:r>
              <a:rPr lang="en-US" sz="1800" b="1" dirty="0"/>
              <a:t> field (400 ppm)</a:t>
            </a:r>
          </a:p>
          <a:p>
            <a:r>
              <a:rPr lang="en-US" sz="1800" b="1" dirty="0"/>
              <a:t>     No sources/sinks/deposition</a:t>
            </a:r>
          </a:p>
        </p:txBody>
      </p:sp>
      <p:pic>
        <p:nvPicPr>
          <p:cNvPr id="11" name="Picture 10">
            <a:extLst>
              <a:ext uri="{FF2B5EF4-FFF2-40B4-BE49-F238E27FC236}">
                <a16:creationId xmlns:a16="http://schemas.microsoft.com/office/drawing/2014/main" id="{87BAA264-76EC-EDD0-2F4A-4FE309D6CF6D}"/>
              </a:ext>
            </a:extLst>
          </p:cNvPr>
          <p:cNvPicPr>
            <a:picLocks noChangeAspect="1"/>
          </p:cNvPicPr>
          <p:nvPr/>
        </p:nvPicPr>
        <p:blipFill>
          <a:blip r:embed="rId3"/>
          <a:stretch>
            <a:fillRect/>
          </a:stretch>
        </p:blipFill>
        <p:spPr>
          <a:xfrm>
            <a:off x="6803697" y="3272196"/>
            <a:ext cx="5054600" cy="3530600"/>
          </a:xfrm>
          <a:prstGeom prst="rect">
            <a:avLst/>
          </a:prstGeom>
        </p:spPr>
      </p:pic>
    </p:spTree>
    <p:extLst>
      <p:ext uri="{BB962C8B-B14F-4D97-AF65-F5344CB8AC3E}">
        <p14:creationId xmlns:p14="http://schemas.microsoft.com/office/powerpoint/2010/main" val="4221855612"/>
      </p:ext>
    </p:extLst>
  </p:cSld>
  <p:clrMapOvr>
    <a:masterClrMapping/>
  </p:clrMapOvr>
  <mc:AlternateContent xmlns:mc="http://schemas.openxmlformats.org/markup-compatibility/2006" xmlns:p14="http://schemas.microsoft.com/office/powerpoint/2010/main">
    <mc:Choice Requires="p14">
      <p:transition spd="slow" p14:dur="2000" advTm="270"/>
    </mc:Choice>
    <mc:Fallback xmlns="">
      <p:transition spd="slow" advTm="27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8AADF7-4BDF-A146-99A5-29EFD6C3F1C5}"/>
              </a:ext>
            </a:extLst>
          </p:cNvPr>
          <p:cNvSpPr>
            <a:spLocks noGrp="1"/>
          </p:cNvSpPr>
          <p:nvPr>
            <p:ph type="sldNum" sz="quarter" idx="12"/>
          </p:nvPr>
        </p:nvSpPr>
        <p:spPr/>
        <p:txBody>
          <a:bodyPr/>
          <a:lstStyle/>
          <a:p>
            <a:fld id="{65E47603-2CD2-4042-963E-7871ED66C3EC}" type="slidenum">
              <a:rPr lang="en-US" smtClean="0"/>
              <a:t>9</a:t>
            </a:fld>
            <a:endParaRPr lang="en-US" dirty="0"/>
          </a:p>
        </p:txBody>
      </p:sp>
      <p:sp>
        <p:nvSpPr>
          <p:cNvPr id="4" name="TextBox 3">
            <a:extLst>
              <a:ext uri="{FF2B5EF4-FFF2-40B4-BE49-F238E27FC236}">
                <a16:creationId xmlns:a16="http://schemas.microsoft.com/office/drawing/2014/main" id="{B377B752-DA85-CF4E-81C2-DEB8AE9D464A}"/>
              </a:ext>
            </a:extLst>
          </p:cNvPr>
          <p:cNvSpPr txBox="1"/>
          <p:nvPr/>
        </p:nvSpPr>
        <p:spPr>
          <a:xfrm>
            <a:off x="156117" y="112853"/>
            <a:ext cx="11486021" cy="1200329"/>
          </a:xfrm>
          <a:prstGeom prst="rect">
            <a:avLst/>
          </a:prstGeom>
          <a:noFill/>
        </p:spPr>
        <p:txBody>
          <a:bodyPr wrap="square" rtlCol="0">
            <a:spAutoFit/>
          </a:bodyPr>
          <a:lstStyle/>
          <a:p>
            <a:endParaRPr lang="en-US" sz="2400" dirty="0"/>
          </a:p>
          <a:p>
            <a:r>
              <a:rPr lang="en-US" sz="2400" b="1" i="1" dirty="0">
                <a:solidFill>
                  <a:srgbClr val="0070C0"/>
                </a:solidFill>
              </a:rPr>
              <a:t>Mass Conservation and Dry Airmass: Tracer Gradients 500hPa, 6 Days </a:t>
            </a:r>
          </a:p>
          <a:p>
            <a:r>
              <a:rPr lang="en-US" sz="2400" b="1" i="1" dirty="0">
                <a:solidFill>
                  <a:srgbClr val="0070C0"/>
                </a:solidFill>
              </a:rPr>
              <a:t>	</a:t>
            </a:r>
            <a:endParaRPr lang="en-US" sz="2400" b="1" dirty="0"/>
          </a:p>
        </p:txBody>
      </p:sp>
      <p:sp>
        <p:nvSpPr>
          <p:cNvPr id="7" name="TextBox 6">
            <a:extLst>
              <a:ext uri="{FF2B5EF4-FFF2-40B4-BE49-F238E27FC236}">
                <a16:creationId xmlns:a16="http://schemas.microsoft.com/office/drawing/2014/main" id="{EAED170F-769A-804E-2B41-3EC8F6F6E8B5}"/>
              </a:ext>
            </a:extLst>
          </p:cNvPr>
          <p:cNvSpPr txBox="1"/>
          <p:nvPr/>
        </p:nvSpPr>
        <p:spPr>
          <a:xfrm>
            <a:off x="63405" y="4921768"/>
            <a:ext cx="6099716" cy="1200329"/>
          </a:xfrm>
          <a:prstGeom prst="rect">
            <a:avLst/>
          </a:prstGeom>
          <a:noFill/>
        </p:spPr>
        <p:txBody>
          <a:bodyPr wrap="square">
            <a:spAutoFit/>
          </a:bodyPr>
          <a:lstStyle/>
          <a:p>
            <a:r>
              <a:rPr lang="en-US" sz="1800" b="1" dirty="0"/>
              <a:t>The Experiment:</a:t>
            </a:r>
          </a:p>
          <a:p>
            <a:endParaRPr lang="en-US" sz="1800" b="1" dirty="0"/>
          </a:p>
          <a:p>
            <a:r>
              <a:rPr lang="en-US" sz="1800" b="1" dirty="0"/>
              <a:t>     Constant CO</a:t>
            </a:r>
            <a:r>
              <a:rPr lang="en-US" sz="1800" b="1" baseline="-25000" dirty="0"/>
              <a:t>2</a:t>
            </a:r>
            <a:r>
              <a:rPr lang="en-US" sz="1800" b="1" dirty="0"/>
              <a:t> field (400 ppm)</a:t>
            </a:r>
          </a:p>
          <a:p>
            <a:r>
              <a:rPr lang="en-US" sz="1800" b="1" dirty="0"/>
              <a:t>     No sources/sinks/deposition</a:t>
            </a:r>
          </a:p>
        </p:txBody>
      </p:sp>
      <p:pic>
        <p:nvPicPr>
          <p:cNvPr id="5" name="Picture 4">
            <a:extLst>
              <a:ext uri="{FF2B5EF4-FFF2-40B4-BE49-F238E27FC236}">
                <a16:creationId xmlns:a16="http://schemas.microsoft.com/office/drawing/2014/main" id="{FFE86CA3-FA56-E6EE-B5C9-82DB2D6D9569}"/>
              </a:ext>
            </a:extLst>
          </p:cNvPr>
          <p:cNvPicPr>
            <a:picLocks noChangeAspect="1"/>
          </p:cNvPicPr>
          <p:nvPr/>
        </p:nvPicPr>
        <p:blipFill rotWithShape="1">
          <a:blip r:embed="rId3"/>
          <a:srcRect l="7746" t="4097" r="3538" b="11258"/>
          <a:stretch/>
        </p:blipFill>
        <p:spPr>
          <a:xfrm>
            <a:off x="0" y="947270"/>
            <a:ext cx="6099716" cy="3843271"/>
          </a:xfrm>
          <a:prstGeom prst="rect">
            <a:avLst/>
          </a:prstGeom>
        </p:spPr>
      </p:pic>
      <p:pic>
        <p:nvPicPr>
          <p:cNvPr id="8" name="Picture 7">
            <a:extLst>
              <a:ext uri="{FF2B5EF4-FFF2-40B4-BE49-F238E27FC236}">
                <a16:creationId xmlns:a16="http://schemas.microsoft.com/office/drawing/2014/main" id="{BA47DDF0-C2C5-5947-39D0-E13E742DD5C2}"/>
              </a:ext>
            </a:extLst>
          </p:cNvPr>
          <p:cNvPicPr>
            <a:picLocks noChangeAspect="1"/>
          </p:cNvPicPr>
          <p:nvPr/>
        </p:nvPicPr>
        <p:blipFill rotWithShape="1">
          <a:blip r:embed="rId4"/>
          <a:srcRect l="8652" t="11489" r="3364" b="11115"/>
          <a:stretch/>
        </p:blipFill>
        <p:spPr>
          <a:xfrm>
            <a:off x="6163121" y="2497873"/>
            <a:ext cx="5835591" cy="3389971"/>
          </a:xfrm>
          <a:prstGeom prst="rect">
            <a:avLst/>
          </a:prstGeom>
        </p:spPr>
      </p:pic>
      <p:sp>
        <p:nvSpPr>
          <p:cNvPr id="9" name="TextBox 8">
            <a:extLst>
              <a:ext uri="{FF2B5EF4-FFF2-40B4-BE49-F238E27FC236}">
                <a16:creationId xmlns:a16="http://schemas.microsoft.com/office/drawing/2014/main" id="{95E3C8AA-4465-2F51-EA21-1389432E739A}"/>
              </a:ext>
            </a:extLst>
          </p:cNvPr>
          <p:cNvSpPr txBox="1"/>
          <p:nvPr/>
        </p:nvSpPr>
        <p:spPr>
          <a:xfrm>
            <a:off x="401444" y="970156"/>
            <a:ext cx="1560364" cy="369332"/>
          </a:xfrm>
          <a:prstGeom prst="rect">
            <a:avLst/>
          </a:prstGeom>
          <a:noFill/>
        </p:spPr>
        <p:txBody>
          <a:bodyPr wrap="none" rtlCol="0">
            <a:spAutoFit/>
          </a:bodyPr>
          <a:lstStyle/>
          <a:p>
            <a:r>
              <a:rPr lang="en-US" dirty="0"/>
              <a:t>No Convection</a:t>
            </a:r>
          </a:p>
        </p:txBody>
      </p:sp>
      <p:sp>
        <p:nvSpPr>
          <p:cNvPr id="12" name="TextBox 11">
            <a:extLst>
              <a:ext uri="{FF2B5EF4-FFF2-40B4-BE49-F238E27FC236}">
                <a16:creationId xmlns:a16="http://schemas.microsoft.com/office/drawing/2014/main" id="{AB3B6C9B-F50B-9A17-0028-946234EAA23C}"/>
              </a:ext>
            </a:extLst>
          </p:cNvPr>
          <p:cNvSpPr txBox="1"/>
          <p:nvPr/>
        </p:nvSpPr>
        <p:spPr>
          <a:xfrm>
            <a:off x="6410709" y="1536195"/>
            <a:ext cx="3571491" cy="369332"/>
          </a:xfrm>
          <a:prstGeom prst="rect">
            <a:avLst/>
          </a:prstGeom>
          <a:noFill/>
        </p:spPr>
        <p:txBody>
          <a:bodyPr wrap="none" rtlCol="0">
            <a:spAutoFit/>
          </a:bodyPr>
          <a:lstStyle/>
          <a:p>
            <a:r>
              <a:rPr lang="en-US" dirty="0" err="1"/>
              <a:t>Colorbar</a:t>
            </a:r>
            <a:r>
              <a:rPr lang="en-US" dirty="0"/>
              <a:t>: Departure from 400 ppm </a:t>
            </a:r>
          </a:p>
        </p:txBody>
      </p:sp>
      <p:sp>
        <p:nvSpPr>
          <p:cNvPr id="2" name="TextBox 1">
            <a:extLst>
              <a:ext uri="{FF2B5EF4-FFF2-40B4-BE49-F238E27FC236}">
                <a16:creationId xmlns:a16="http://schemas.microsoft.com/office/drawing/2014/main" id="{8BEFF35A-F99F-D362-6CCD-C50E9EC7BEEB}"/>
              </a:ext>
            </a:extLst>
          </p:cNvPr>
          <p:cNvSpPr txBox="1"/>
          <p:nvPr/>
        </p:nvSpPr>
        <p:spPr>
          <a:xfrm>
            <a:off x="6226526" y="5518512"/>
            <a:ext cx="2127505" cy="369332"/>
          </a:xfrm>
          <a:prstGeom prst="rect">
            <a:avLst/>
          </a:prstGeom>
          <a:noFill/>
        </p:spPr>
        <p:txBody>
          <a:bodyPr wrap="none" rtlCol="0">
            <a:spAutoFit/>
          </a:bodyPr>
          <a:lstStyle/>
          <a:p>
            <a:r>
              <a:rPr lang="en-US" dirty="0"/>
              <a:t>20160715-20160721</a:t>
            </a:r>
          </a:p>
        </p:txBody>
      </p:sp>
    </p:spTree>
    <p:extLst>
      <p:ext uri="{BB962C8B-B14F-4D97-AF65-F5344CB8AC3E}">
        <p14:creationId xmlns:p14="http://schemas.microsoft.com/office/powerpoint/2010/main" val="2158423544"/>
      </p:ext>
    </p:extLst>
  </p:cSld>
  <p:clrMapOvr>
    <a:masterClrMapping/>
  </p:clrMapOvr>
  <mc:AlternateContent xmlns:mc="http://schemas.openxmlformats.org/markup-compatibility/2006" xmlns:p14="http://schemas.microsoft.com/office/powerpoint/2010/main">
    <mc:Choice Requires="p14">
      <p:transition spd="slow" p14:dur="2000" advTm="270"/>
    </mc:Choice>
    <mc:Fallback xmlns="">
      <p:transition spd="slow" advTm="270"/>
    </mc:Fallback>
  </mc:AlternateContent>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37046</TotalTime>
  <Words>1515</Words>
  <Application>Microsoft Macintosh PowerPoint</Application>
  <PresentationFormat>Widescreen</PresentationFormat>
  <Paragraphs>157</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Proxima Nova</vt:lpstr>
      <vt:lpstr>Proxima Nova Extrabold</vt:lpstr>
      <vt:lpstr>Proxima Nova Semibold</vt:lpstr>
      <vt:lpstr>Symbol</vt:lpstr>
      <vt:lpstr>Office Theme</vt:lpstr>
      <vt:lpstr>Towards a State-of-the-Art Greenhouse Gas Data Assimilation/ Flux Inversion Modeling System</vt:lpstr>
      <vt:lpstr>PowerPoint Presentation</vt:lpstr>
      <vt:lpstr>The Role of Anthropogenic Emissions in the Earth’s Energy Budget: Radiative Forcing</vt:lpstr>
      <vt:lpstr>Carbon-Climate Feedbacks</vt:lpstr>
      <vt:lpstr>The Need for MMRV (Measuring, Monitoring, Reporting and Verification) of Emissions</vt:lpstr>
      <vt:lpstr>PowerPoint Presentation</vt:lpstr>
      <vt:lpstr>PowerPoint Presentation</vt:lpstr>
      <vt:lpstr>PowerPoint Presentation</vt:lpstr>
      <vt:lpstr>PowerPoint Presentation</vt:lpstr>
      <vt:lpstr>Progress is Possible:  The OLAM Model</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219</cp:revision>
  <dcterms:created xsi:type="dcterms:W3CDTF">2021-06-01T21:35:39Z</dcterms:created>
  <dcterms:modified xsi:type="dcterms:W3CDTF">2023-07-19T22:10:30Z</dcterms:modified>
</cp:coreProperties>
</file>