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7010400" cy="9296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Libre Franklin" pitchFamily="2" charset="0"/>
      <p:regular r:id="rId29"/>
      <p:bold r:id="rId30"/>
      <p:italic r:id="rId31"/>
      <p:bold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ilgVQ8WZ5YU2pKbskecujYFgD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107" autoAdjust="0"/>
  </p:normalViewPr>
  <p:slideViewPr>
    <p:cSldViewPr snapToGrid="0">
      <p:cViewPr varScale="1">
        <p:scale>
          <a:sx n="68" d="100"/>
          <a:sy n="68" d="100"/>
        </p:scale>
        <p:origin x="21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Background image can be used as is or changed for a particular presentation in the “Slide Master” button found under the “View” tab.  </a:t>
            </a:r>
            <a:endParaRPr b="0"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real-time evaluation system uses a containerized workflow of discretized tasks facilitated by the METplus tools. </a:t>
            </a:r>
            <a:endParaRPr/>
          </a:p>
          <a:p>
            <a:pPr marL="4000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The python-based driver can be run regularly by cron or a workflow manager. 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It defines the high-level analysis, which kick off METplus use cases and the associated tool wrappers.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These pull in the data either directly from the datasets (via NetCDF) or using python embedding.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METplus wrappers mediate the interactions between the data and MET tools, resulting in statistics output. 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These will be loaded into METdb.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Then METviewer will undertake the generation of products such as plots and scorecards. </a:t>
            </a:r>
            <a:endParaRPr/>
          </a:p>
          <a:p>
            <a:pPr marL="4572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use cases are specified from one main configuration file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Allows for stacked or chained workflows across multiple models/products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System is containerized, so there is no need for complicated installs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endParaRPr/>
          </a:p>
        </p:txBody>
      </p:sp>
      <p:sp>
        <p:nvSpPr>
          <p:cNvPr id="108" name="Google Shape;10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Global Total Electron Content (GloTEC)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Combines ground-based and space-based (COSMIC) GPS/GNSS observations to create a 3D assimilative map of the ionosphere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Provides specification to many users including GPS/GNSS and satellite communications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3093" algn="l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ubTitle" idx="1"/>
          </p:nvPr>
        </p:nvSpPr>
        <p:spPr>
          <a:xfrm>
            <a:off x="1828800" y="3611556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609602" y="1535119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sz="1588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3"/>
          </p:nvPr>
        </p:nvSpPr>
        <p:spPr>
          <a:xfrm>
            <a:off x="6193380" y="1535119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sz="1588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4"/>
          </p:nvPr>
        </p:nvSpPr>
        <p:spPr>
          <a:xfrm>
            <a:off x="619338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609605" y="273064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4766733" y="273067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2"/>
          </p:nvPr>
        </p:nvSpPr>
        <p:spPr>
          <a:xfrm>
            <a:off x="609605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8"/>
          <p:cNvSpPr txBox="1">
            <a:spLocks noGrp="1"/>
          </p:cNvSpPr>
          <p:nvPr>
            <p:ph type="title"/>
          </p:nvPr>
        </p:nvSpPr>
        <p:spPr>
          <a:xfrm>
            <a:off x="2389717" y="4800615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2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28"/>
          <p:cNvSpPr txBox="1">
            <a:spLocks noGrp="1"/>
          </p:cNvSpPr>
          <p:nvPr>
            <p:ph type="body" idx="1"/>
          </p:nvPr>
        </p:nvSpPr>
        <p:spPr>
          <a:xfrm>
            <a:off x="2389717" y="5367352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/>
          <p:cNvPicPr preferRelativeResize="0"/>
          <p:nvPr/>
        </p:nvPicPr>
        <p:blipFill rotWithShape="1">
          <a:blip r:embed="rId3">
            <a:alphaModFix/>
          </a:blip>
          <a:srcRect l="546" t="11528" r="712" b="4412"/>
          <a:stretch/>
        </p:blipFill>
        <p:spPr>
          <a:xfrm>
            <a:off x="-241" y="0"/>
            <a:ext cx="12190400" cy="68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8"/>
          <p:cNvSpPr/>
          <p:nvPr/>
        </p:nvSpPr>
        <p:spPr>
          <a:xfrm>
            <a:off x="1321" y="2282562"/>
            <a:ext cx="12188838" cy="2249558"/>
          </a:xfrm>
          <a:prstGeom prst="rect">
            <a:avLst/>
          </a:prstGeom>
          <a:solidFill>
            <a:schemeClr val="dk1">
              <a:alpha val="8235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463" y="6071278"/>
            <a:ext cx="2972938" cy="3099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/>
          <p:nvPr/>
        </p:nvSpPr>
        <p:spPr>
          <a:xfrm>
            <a:off x="1567" y="6652200"/>
            <a:ext cx="12190400" cy="236100"/>
          </a:xfrm>
          <a:prstGeom prst="rect">
            <a:avLst/>
          </a:prstGeom>
          <a:solidFill>
            <a:srgbClr val="1A6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 txBox="1"/>
          <p:nvPr/>
        </p:nvSpPr>
        <p:spPr>
          <a:xfrm>
            <a:off x="671033" y="6682500"/>
            <a:ext cx="108484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material is based upon work supported by the National Center for Atmospheric Research, which is a major facility sponsored by the National Science Foundation under Cooperative Agreement No. 1852977.</a:t>
            </a:r>
            <a:endParaRPr sz="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Google Shape;1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53715" y="5823995"/>
            <a:ext cx="625501" cy="6291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0"/>
          <p:cNvPicPr preferRelativeResize="0"/>
          <p:nvPr/>
        </p:nvPicPr>
        <p:blipFill rotWithShape="1">
          <a:blip r:embed="rId10">
            <a:alphaModFix/>
          </a:blip>
          <a:srcRect b="21494"/>
          <a:stretch/>
        </p:blipFill>
        <p:spPr>
          <a:xfrm>
            <a:off x="0" y="6398570"/>
            <a:ext cx="12192000" cy="45943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96376" y="6560164"/>
            <a:ext cx="1777657" cy="1853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0"/>
          <p:cNvSpPr txBox="1"/>
          <p:nvPr/>
        </p:nvSpPr>
        <p:spPr>
          <a:xfrm>
            <a:off x="2443432" y="6437703"/>
            <a:ext cx="60945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Space Weather Verification Using METplus</a:t>
            </a:r>
            <a:endParaRPr/>
          </a:p>
        </p:txBody>
      </p:sp>
      <p:pic>
        <p:nvPicPr>
          <p:cNvPr id="23" name="Google Shape;23;p2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129903" y="5650302"/>
            <a:ext cx="3062098" cy="12076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metplus.readthedocs.io/en/latest/Users_Guide/" TargetMode="External"/><Relationship Id="rId3" Type="http://schemas.openxmlformats.org/officeDocument/2006/relationships/hyperlink" Target="mailto:jvigh@ucar.edu" TargetMode="External"/><Relationship Id="rId7" Type="http://schemas.openxmlformats.org/officeDocument/2006/relationships/hyperlink" Target="https://github.com/dtcenter/METplus/discussions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tcenter.org/community-code/metplus" TargetMode="External"/><Relationship Id="rId11" Type="http://schemas.openxmlformats.org/officeDocument/2006/relationships/image" Target="../media/image33.png"/><Relationship Id="rId5" Type="http://schemas.openxmlformats.org/officeDocument/2006/relationships/hyperlink" Target="mailto:terry.onsager@noaa.gov" TargetMode="External"/><Relationship Id="rId10" Type="http://schemas.openxmlformats.org/officeDocument/2006/relationships/image" Target="../media/image32.png"/><Relationship Id="rId4" Type="http://schemas.openxmlformats.org/officeDocument/2006/relationships/hyperlink" Target="mailto:jensen@ucar.edu" TargetMode="External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50798" y="2639774"/>
            <a:ext cx="125245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Going Beyond the Terrestrial</a:t>
            </a:r>
            <a:endParaRPr/>
          </a:p>
        </p:txBody>
      </p:sp>
      <p:sp>
        <p:nvSpPr>
          <p:cNvPr id="55" name="Google Shape;55;p1"/>
          <p:cNvSpPr/>
          <p:nvPr/>
        </p:nvSpPr>
        <p:spPr>
          <a:xfrm>
            <a:off x="3371272" y="3252028"/>
            <a:ext cx="5883563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A8C7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Space Weather Verification Using METplus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4489936" y="6201879"/>
            <a:ext cx="34338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3:00 PM Thursday, 27 JULY 2023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3109795" y="4735351"/>
            <a:ext cx="6320533" cy="14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JONATHAN L. VIGH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SCIENTIST 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Joint Numerical Testbed - Research Applications Laboratory – National Center for Atmospheric Research</a:t>
            </a:r>
            <a:endParaRPr sz="1800" b="0" i="1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50798" y="182258"/>
            <a:ext cx="6737929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Unifying Innovations in Forecasting Capabilities Workshop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Emerging Applications 2 - Space Weather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8153" y="-2035"/>
            <a:ext cx="3743847" cy="1476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/>
              <a:t>Object-Oriented Comparisons</a:t>
            </a:r>
            <a:endParaRPr/>
          </a:p>
        </p:txBody>
      </p:sp>
      <p:sp>
        <p:nvSpPr>
          <p:cNvPr id="168" name="Google Shape;168;p10"/>
          <p:cNvSpPr txBox="1">
            <a:spLocks noGrp="1"/>
          </p:cNvSpPr>
          <p:nvPr>
            <p:ph type="body" idx="1"/>
          </p:nvPr>
        </p:nvSpPr>
        <p:spPr>
          <a:xfrm>
            <a:off x="318654" y="1269631"/>
            <a:ext cx="4655127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 dirty="0"/>
              <a:t>METplus’ MODE tool allows object-oriented comparisons of gridded the 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 models (e.g., WAM-IPE) with an empirical model analysis (GloTEC)</a:t>
            </a:r>
            <a:r>
              <a:rPr lang="en-US" dirty="0"/>
              <a:t> </a:t>
            </a:r>
            <a:endParaRPr dirty="0"/>
          </a:p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 dirty="0"/>
              <a:t>This allows examination of object attributes such as:</a:t>
            </a:r>
            <a:endParaRPr dirty="0"/>
          </a:p>
          <a:p>
            <a:pPr marL="914400" lvl="1" indent="-340676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SzPts val="1765"/>
              <a:buChar char="–"/>
            </a:pPr>
            <a:r>
              <a:rPr lang="en-US" dirty="0"/>
              <a:t>centroid distance</a:t>
            </a:r>
            <a:endParaRPr dirty="0"/>
          </a:p>
          <a:p>
            <a:pPr marL="914400" lvl="1" indent="-340676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SzPts val="1765"/>
              <a:buChar char="–"/>
            </a:pPr>
            <a:r>
              <a:rPr lang="en-US" dirty="0"/>
              <a:t>area ratio</a:t>
            </a:r>
            <a:endParaRPr dirty="0"/>
          </a:p>
          <a:p>
            <a:pPr marL="914400" lvl="1" indent="-340676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SzPts val="1765"/>
              <a:buChar char="–"/>
            </a:pPr>
            <a:r>
              <a:rPr lang="en-US" dirty="0"/>
              <a:t>axis angle </a:t>
            </a:r>
            <a:endParaRPr dirty="0"/>
          </a:p>
          <a:p>
            <a:pPr marL="914400" lvl="1" indent="-340676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SzPts val="1765"/>
              <a:buChar char="–"/>
            </a:pPr>
            <a:r>
              <a:rPr lang="en-US" dirty="0"/>
              <a:t>intensity ratio</a:t>
            </a:r>
            <a:endParaRPr dirty="0"/>
          </a:p>
        </p:txBody>
      </p:sp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4031" y="579855"/>
            <a:ext cx="6767969" cy="569829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 txBox="1"/>
          <p:nvPr/>
        </p:nvSpPr>
        <p:spPr>
          <a:xfrm>
            <a:off x="1020973" y="5493388"/>
            <a:ext cx="451658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Object-oriented comparisons helped SWPC identify a bias in WAM-IPE in which TEC in high regions was ~10 TEC units greater than GloTEC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/>
              <a:t>MODE Example</a:t>
            </a:r>
            <a:endParaRPr/>
          </a:p>
        </p:txBody>
      </p:sp>
      <p:sp>
        <p:nvSpPr>
          <p:cNvPr id="176" name="Google Shape;176;p11"/>
          <p:cNvSpPr txBox="1">
            <a:spLocks noGrp="1"/>
          </p:cNvSpPr>
          <p:nvPr>
            <p:ph type="body" idx="1"/>
          </p:nvPr>
        </p:nvSpPr>
        <p:spPr>
          <a:xfrm>
            <a:off x="267854" y="1677499"/>
            <a:ext cx="3897745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 sz="2000" dirty="0"/>
              <a:t>Distribution of differences in centroid difference between objects in the two models by valid hour for different object thresholds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</a:pPr>
            <a:endParaRPr sz="2000" dirty="0"/>
          </a:p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 sz="2000" dirty="0"/>
              <a:t>Differences are relatively small for the high-value TEC objects. There is quite a bit of diurnal variation at the lower TEC thresholds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</a:pPr>
            <a:endParaRPr dirty="0"/>
          </a:p>
        </p:txBody>
      </p:sp>
      <p:pic>
        <p:nvPicPr>
          <p:cNvPr id="177" name="Google Shape;17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0618" y="1417639"/>
            <a:ext cx="7361382" cy="5440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>
            <a:spLocks noGrp="1"/>
          </p:cNvSpPr>
          <p:nvPr>
            <p:ph type="title"/>
          </p:nvPr>
        </p:nvSpPr>
        <p:spPr>
          <a:xfrm>
            <a:off x="609600" y="65957"/>
            <a:ext cx="10972800" cy="643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/>
              <a:t>TEC gradient comparisons</a:t>
            </a:r>
            <a:endParaRPr/>
          </a:p>
        </p:txBody>
      </p:sp>
      <p:sp>
        <p:nvSpPr>
          <p:cNvPr id="183" name="Google Shape;183;p12"/>
          <p:cNvSpPr txBox="1">
            <a:spLocks noGrp="1"/>
          </p:cNvSpPr>
          <p:nvPr>
            <p:ph type="body" idx="1"/>
          </p:nvPr>
        </p:nvSpPr>
        <p:spPr>
          <a:xfrm>
            <a:off x="61267" y="798925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TEC gradients lead to instability which can cause ionospheric irregularities</a:t>
            </a:r>
            <a:endParaRPr dirty="0"/>
          </a:p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resulting undulations can lead to scintillation, which can significantly impact radio communications</a:t>
            </a:r>
            <a:endParaRPr dirty="0"/>
          </a:p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A new use case allows SWPC-RT to compute the gradient magnitude of TEC and compare these between model and analysis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</a:pPr>
            <a:endParaRPr dirty="0"/>
          </a:p>
        </p:txBody>
      </p:sp>
      <p:pic>
        <p:nvPicPr>
          <p:cNvPr id="184" name="Google Shape;1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340" y="3178808"/>
            <a:ext cx="6753888" cy="3685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59270" y="20291360"/>
            <a:ext cx="6434359" cy="3462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2"/>
          <p:cNvPicPr preferRelativeResize="0"/>
          <p:nvPr/>
        </p:nvPicPr>
        <p:blipFill rotWithShape="1">
          <a:blip r:embed="rId5">
            <a:alphaModFix/>
          </a:blip>
          <a:srcRect l="6465"/>
          <a:stretch/>
        </p:blipFill>
        <p:spPr>
          <a:xfrm>
            <a:off x="5863472" y="3172459"/>
            <a:ext cx="6328528" cy="3685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>
            <a:spLocks noGrp="1"/>
          </p:cNvSpPr>
          <p:nvPr>
            <p:ph type="title"/>
          </p:nvPr>
        </p:nvSpPr>
        <p:spPr>
          <a:xfrm>
            <a:off x="517236" y="-8473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/>
              <a:t>TEC gradients</a:t>
            </a:r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body" idx="1"/>
          </p:nvPr>
        </p:nvSpPr>
        <p:spPr>
          <a:xfrm>
            <a:off x="266399" y="1134521"/>
            <a:ext cx="10972800" cy="17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MetPy’s </a:t>
            </a:r>
            <a:r>
              <a:rPr lang="en-US" sz="2000" i="1">
                <a:latin typeface="Times New Roman"/>
                <a:ea typeface="Times New Roman"/>
                <a:cs typeface="Times New Roman"/>
                <a:sym typeface="Times New Roman"/>
              </a:rPr>
              <a:t>geospatial_gradient function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used to calculate the gradient magnitude for each field</a:t>
            </a:r>
            <a:endParaRPr/>
          </a:p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Computation is done at the time it is read into the system using python embedding</a:t>
            </a:r>
            <a:endParaRPr/>
          </a:p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This function computes the gradient accurately on the sphere using map factors.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</a:pPr>
            <a:endParaRPr/>
          </a:p>
        </p:txBody>
      </p:sp>
      <p:pic>
        <p:nvPicPr>
          <p:cNvPr id="193" name="Google Shape;19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50535"/>
            <a:ext cx="6836159" cy="371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3"/>
          <p:cNvPicPr preferRelativeResize="0"/>
          <p:nvPr/>
        </p:nvPicPr>
        <p:blipFill rotWithShape="1">
          <a:blip r:embed="rId4">
            <a:alphaModFix/>
          </a:blip>
          <a:srcRect l="6314" b="1843"/>
          <a:stretch/>
        </p:blipFill>
        <p:spPr>
          <a:xfrm>
            <a:off x="5773199" y="2725341"/>
            <a:ext cx="6418801" cy="3569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 dirty="0"/>
              <a:t>Scintillation</a:t>
            </a:r>
            <a:endParaRPr dirty="0"/>
          </a:p>
        </p:txBody>
      </p:sp>
      <p:sp>
        <p:nvSpPr>
          <p:cNvPr id="200" name="Google Shape;200;p14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4479636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 dirty="0"/>
              <a:t>Scintillation is likely near areas of high TEC gradients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</a:pPr>
            <a:endParaRPr dirty="0"/>
          </a:p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 dirty="0"/>
              <a:t>Goal of future development is to explore the relationship between TEC gradients and point observations of scintillations</a:t>
            </a:r>
            <a:endParaRPr dirty="0"/>
          </a:p>
        </p:txBody>
      </p:sp>
      <p:pic>
        <p:nvPicPr>
          <p:cNvPr id="201" name="Google Shape;20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5462" y="1697957"/>
            <a:ext cx="6434359" cy="3462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"/>
          <p:cNvSpPr txBox="1">
            <a:spLocks noGrp="1"/>
          </p:cNvSpPr>
          <p:nvPr>
            <p:ph type="title"/>
          </p:nvPr>
        </p:nvSpPr>
        <p:spPr>
          <a:xfrm>
            <a:off x="508000" y="0"/>
            <a:ext cx="10972800" cy="73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/>
              <a:t>Verification of human forecasts</a:t>
            </a:r>
            <a:endParaRPr/>
          </a:p>
        </p:txBody>
      </p:sp>
      <p:sp>
        <p:nvSpPr>
          <p:cNvPr id="207" name="Google Shape;207;p15"/>
          <p:cNvSpPr txBox="1">
            <a:spLocks noGrp="1"/>
          </p:cNvSpPr>
          <p:nvPr>
            <p:ph type="body" idx="1"/>
          </p:nvPr>
        </p:nvSpPr>
        <p:spPr>
          <a:xfrm>
            <a:off x="110837" y="1283762"/>
            <a:ext cx="6419272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/>
              <a:t>SWPC’s human forecasters provide forecast the Kp index</a:t>
            </a:r>
            <a:endParaRPr/>
          </a:p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/>
              <a:t>The input data are in Json format</a:t>
            </a:r>
            <a:endParaRPr/>
          </a:p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/>
              <a:t>This use case computes contingency tables by forecast lead time</a:t>
            </a:r>
            <a:endParaRPr/>
          </a:p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/>
              <a:t>Event being forecast is a threshold of Kp &gt;= 3</a:t>
            </a:r>
            <a:endParaRPr/>
          </a:p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/>
              <a:t>Each line is a separate contingency table for the respective forecast lead time</a:t>
            </a:r>
            <a:endParaRPr/>
          </a:p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/>
              <a:t>FY_OY means the event was forecast and it was also observed (a “hit”)</a:t>
            </a:r>
            <a:endParaRPr/>
          </a:p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/>
              <a:t>FY_ON gives the number of times that the event was forecast but not observed (a “false alarm”), etc.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</a:pPr>
            <a:endParaRPr/>
          </a:p>
        </p:txBody>
      </p:sp>
      <p:pic>
        <p:nvPicPr>
          <p:cNvPr id="208" name="Google Shape;2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2525" y="1153326"/>
            <a:ext cx="3663350" cy="29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5"/>
          <p:cNvSpPr txBox="1"/>
          <p:nvPr/>
        </p:nvSpPr>
        <p:spPr>
          <a:xfrm>
            <a:off x="8990433" y="783985"/>
            <a:ext cx="172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Event: Kp &gt;=3</a:t>
            </a:r>
            <a:endParaRPr/>
          </a:p>
        </p:txBody>
      </p:sp>
      <p:pic>
        <p:nvPicPr>
          <p:cNvPr id="210" name="Google Shape;21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3701" y="4216850"/>
            <a:ext cx="4388300" cy="264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/>
              <a:t>Thank you for your attention</a:t>
            </a:r>
            <a:endParaRPr/>
          </a:p>
        </p:txBody>
      </p:sp>
      <p:sp>
        <p:nvSpPr>
          <p:cNvPr id="216" name="Google Shape;216;p16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/>
              <a:t>Jonathan Vigh,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jvigh@ucar.edu</a:t>
            </a:r>
            <a:endParaRPr/>
          </a:p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/>
              <a:t>Tara Jensen,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jensen@ucar.edu</a:t>
            </a:r>
            <a:endParaRPr/>
          </a:p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/>
              <a:t>Terry Onsager,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terry.onsager@noaa.gov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</a:pPr>
            <a:endParaRPr u="sng">
              <a:solidFill>
                <a:schemeClr val="hlink"/>
              </a:solidFill>
              <a:hlinkClick r:id="rId6"/>
            </a:endParaRPr>
          </a:p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/>
              <a:t>METplus Resources</a:t>
            </a:r>
            <a:endParaRPr u="sng">
              <a:solidFill>
                <a:schemeClr val="hlink"/>
              </a:solidFill>
              <a:hlinkClick r:id="rId6"/>
            </a:endParaRPr>
          </a:p>
          <a:p>
            <a:pPr marL="914400" lvl="1" indent="-340676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SzPts val="1765"/>
              <a:buChar char="–"/>
            </a:pPr>
            <a:r>
              <a:rPr lang="en-US"/>
              <a:t>METplus home page: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https://dtcenter.org/community-code/metplus</a:t>
            </a:r>
            <a:endParaRPr/>
          </a:p>
          <a:p>
            <a:pPr marL="914400" lvl="1" indent="-340676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SzPts val="1765"/>
              <a:buChar char="–"/>
            </a:pPr>
            <a:r>
              <a:rPr lang="en-US"/>
              <a:t>METplus discussions support: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https://github.com/dtcenter/METplus/discussions</a:t>
            </a:r>
            <a:endParaRPr/>
          </a:p>
          <a:p>
            <a:pPr marL="914400" lvl="1" indent="-340676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SzPts val="1765"/>
              <a:buChar char="–"/>
            </a:pPr>
            <a:r>
              <a:rPr lang="en-US"/>
              <a:t>METplus documentation:  </a:t>
            </a:r>
            <a:r>
              <a:rPr lang="en-US" u="sng">
                <a:solidFill>
                  <a:schemeClr val="hlink"/>
                </a:solidFill>
                <a:hlinkClick r:id="rId8"/>
              </a:rPr>
              <a:t>https://metplus.readthedocs.io/en/latest/Users_Guide/</a:t>
            </a:r>
            <a:endParaRPr/>
          </a:p>
          <a:p>
            <a:pPr marL="914400" lvl="1" indent="-228599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SzPts val="1765"/>
              <a:buNone/>
            </a:pPr>
            <a:endParaRPr/>
          </a:p>
          <a:p>
            <a:pPr marL="914400" lvl="1" indent="-228599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SzPts val="1765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</a:pPr>
            <a:endParaRPr/>
          </a:p>
        </p:txBody>
      </p:sp>
      <p:pic>
        <p:nvPicPr>
          <p:cNvPr id="217" name="Google Shape;217;p16" descr="noaa-logo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74531" y="4987942"/>
            <a:ext cx="1270704" cy="1288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90683" y="5094402"/>
            <a:ext cx="1579911" cy="107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32714" y="4826793"/>
            <a:ext cx="1454033" cy="146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850702" y="2500808"/>
            <a:ext cx="2971800" cy="11273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endParaRPr/>
          </a:p>
        </p:txBody>
      </p:sp>
      <p:sp>
        <p:nvSpPr>
          <p:cNvPr id="226" name="Google Shape;226;p17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>
            <a:spLocks noGrp="1"/>
          </p:cNvSpPr>
          <p:nvPr>
            <p:ph type="title"/>
          </p:nvPr>
        </p:nvSpPr>
        <p:spPr>
          <a:xfrm>
            <a:off x="532050" y="284864"/>
            <a:ext cx="82296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/>
              <a:t>NCAR and SWPC Team</a:t>
            </a:r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body" idx="1"/>
          </p:nvPr>
        </p:nvSpPr>
        <p:spPr>
          <a:xfrm>
            <a:off x="266250" y="1190375"/>
            <a:ext cx="69285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410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8"/>
              <a:buNone/>
            </a:pPr>
            <a:r>
              <a:rPr lang="en-US" sz="2400" b="0" i="1" u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Jonathan L. Vigh</a:t>
            </a:r>
            <a:r>
              <a:rPr lang="en-US" sz="2400" b="0" i="1" u="none" strike="noStrike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2400" b="0" i="1" u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Terrance G. Onsager</a:t>
            </a:r>
            <a:r>
              <a:rPr lang="en-US" sz="2400" b="0" i="1" u="none" strike="noStrike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2400" b="0" i="1" u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Tara L. Jensen</a:t>
            </a:r>
            <a:r>
              <a:rPr lang="en-US" sz="2400" b="0" i="1" u="none" strike="noStrike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2400" b="0" i="1" u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Dominic J. Fuller-Rowell</a:t>
            </a:r>
            <a:r>
              <a:rPr lang="en-US" sz="2400" b="0" i="1" u="none" strike="noStrike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2400" b="0" i="1" u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Jun Wang</a:t>
            </a:r>
            <a:r>
              <a:rPr lang="en-US" sz="2400" b="0" i="1" u="none" strike="noStrike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2400" b="0" i="1" u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Mihail Codrescu</a:t>
            </a:r>
            <a:r>
              <a:rPr lang="en-US" sz="2400" b="0" i="1" u="none" strike="noStrike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2400" b="0" i="1" u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Tibor Durgonics</a:t>
            </a:r>
            <a:r>
              <a:rPr lang="en-US" sz="2400" b="0" i="1" u="none" strike="noStrike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2400" b="0" i="1" u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Charlotte Martinkus</a:t>
            </a:r>
            <a:r>
              <a:rPr lang="en-US" sz="2400" b="0" i="1" u="none" strike="noStrike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2400" b="0" i="1" u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Naomi Maruyama</a:t>
            </a:r>
            <a:r>
              <a:rPr lang="en-US" sz="2400" b="0" i="1" u="none" strike="noStrike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lang="en-US" sz="2400" b="0" i="1" u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Frank Centinello</a:t>
            </a:r>
            <a:r>
              <a:rPr lang="en-US" sz="2400" b="0" i="1" u="none" strike="noStrike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2400" b="0" i="1" u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Timothy J. Fuller-Rowell</a:t>
            </a:r>
            <a:r>
              <a:rPr lang="en-US" sz="2400" b="0" i="1" u="none" strike="noStrike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2400" b="0" i="1" u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Robert Steenburgh</a:t>
            </a:r>
            <a:r>
              <a:rPr lang="en-US" sz="2400" b="0" i="1" u="none" strike="noStrike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/>
          </a:p>
          <a:p>
            <a:pPr marL="94107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18"/>
              <a:buNone/>
            </a:pPr>
            <a:endParaRPr sz="14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4107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18"/>
              <a:buNone/>
            </a:pPr>
            <a:r>
              <a:rPr lang="en-US" sz="1800" b="0" i="1" u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(1) National Center for Atmospheric Research, Boulder, CO, United States</a:t>
            </a:r>
            <a:endParaRPr sz="14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4107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18"/>
              <a:buNone/>
            </a:pPr>
            <a:r>
              <a:rPr lang="en-US" sz="1800" b="0" i="1" u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(2) NOAA Space Weather Prediction Center, Boulder, CO, United States</a:t>
            </a:r>
            <a:endParaRPr sz="14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4107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18"/>
              <a:buNone/>
            </a:pPr>
            <a:r>
              <a:rPr lang="en-US" sz="1800" b="0" i="1" u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(3) University of Colorado/CIRES, Boulder, CO, United States</a:t>
            </a:r>
            <a:endParaRPr sz="14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4107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18"/>
              <a:buNone/>
            </a:pPr>
            <a:r>
              <a:rPr lang="en-US" sz="1800" b="0" i="1" u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(4) University of Colorado/LASP, Boulder, CO, United States</a:t>
            </a:r>
            <a:endParaRPr sz="14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4107" lvl="0" indent="0" algn="l" rtl="0">
              <a:lnSpc>
                <a:spcPct val="100000"/>
              </a:lnSpc>
              <a:spcBef>
                <a:spcPts val="1224"/>
              </a:spcBef>
              <a:spcAft>
                <a:spcPts val="0"/>
              </a:spcAft>
              <a:buSzPts val="2118"/>
              <a:buNone/>
            </a:pPr>
            <a:br>
              <a:rPr lang="en-US" sz="1400"/>
            </a:br>
            <a:endParaRPr sz="1765">
              <a:solidFill>
                <a:srgbClr val="9E9E9E"/>
              </a:solidFill>
            </a:endParaRPr>
          </a:p>
        </p:txBody>
      </p:sp>
      <p:pic>
        <p:nvPicPr>
          <p:cNvPr id="66" name="Google Shape;6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6425" y="1714500"/>
            <a:ext cx="4460248" cy="293594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7847950" y="4650450"/>
            <a:ext cx="346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NASA (Crew of STS-39)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619350" y="155593"/>
            <a:ext cx="8229600" cy="593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body" idx="1"/>
          </p:nvPr>
        </p:nvSpPr>
        <p:spPr>
          <a:xfrm>
            <a:off x="133075" y="749175"/>
            <a:ext cx="7980300" cy="47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8"/>
              <a:buNone/>
            </a:pPr>
            <a:br>
              <a:rPr lang="en-US" sz="1400"/>
            </a:b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8"/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Space Weather Prediction Center Real-time Evaluation System (SWPC-RT) 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a platform-independent, container-based verification system whose purpose is to apply advanced methods and techniques to space weather verification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8"/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SWPC-RT provides: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34389" marR="0" lvl="0" indent="-2857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Char char="-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Ability to bring the </a:t>
            </a: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capabilities of METplus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bear on space weather evaluation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34389" marR="0" lvl="0" indent="-2857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Char char="-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capability to read analyses, model output, and forecasts in their</a:t>
            </a: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native data formats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34389" marR="0" lvl="0" indent="-2857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Char char="-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Embedded support to conduct interactive interrogations of verification sets using </a:t>
            </a: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METViewer</a:t>
            </a:r>
            <a:endParaRPr sz="1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34389" marR="0" lvl="0" indent="-2857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Char char="-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ability to use </a:t>
            </a: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Python packages 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do complex calculations on geophysical datasets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4107" lvl="0" indent="0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SzPts val="2118"/>
              <a:buNone/>
            </a:pPr>
            <a:endParaRPr sz="1765">
              <a:solidFill>
                <a:srgbClr val="9E9E9E"/>
              </a:solidFill>
            </a:endParaRPr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12" y="2377722"/>
            <a:ext cx="38100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240332" y="0"/>
            <a:ext cx="8229600" cy="593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/>
              <a:t>Why METplus?</a:t>
            </a:r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131976" y="527901"/>
            <a:ext cx="11957616" cy="517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4107" lvl="0" indent="0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SzPts val="2118"/>
              <a:buNone/>
            </a:pPr>
            <a:br>
              <a:rPr lang="en-US" sz="1400"/>
            </a:br>
            <a:r>
              <a:rPr lang="en-US" sz="1400"/>
              <a:t>              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Forecasters                             Operational Centers           Universities  &amp; national labs</a:t>
            </a:r>
            <a:endParaRPr sz="1765">
              <a:solidFill>
                <a:srgbClr val="9E9E9E"/>
              </a:solidFill>
            </a:endParaRPr>
          </a:p>
        </p:txBody>
      </p:sp>
      <p:pic>
        <p:nvPicPr>
          <p:cNvPr id="81" name="Google Shape;8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1234" y="4072604"/>
            <a:ext cx="3810330" cy="211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5371" y="4498941"/>
            <a:ext cx="2971800" cy="11273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3" name="Google Shape;83;p4"/>
          <p:cNvSpPr/>
          <p:nvPr/>
        </p:nvSpPr>
        <p:spPr>
          <a:xfrm>
            <a:off x="292535" y="4088818"/>
            <a:ext cx="2304750" cy="2103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Allows researchers and operational scientists to speak a “common verification” language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6421292" y="4084979"/>
            <a:ext cx="2333066" cy="2103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User support of unified package provides greater opportunity to train all on verification best practices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 txBox="1"/>
          <p:nvPr/>
        </p:nvSpPr>
        <p:spPr>
          <a:xfrm>
            <a:off x="12185106" y="10419347"/>
            <a:ext cx="999999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Highly-configurable, state-of-the-art suite of verification tools, a suite of python wrappers, and other supporting capabilities allow for complex real-time and retrospective verification workflows to be simplified and codified for robustness and reproducibility.</a:t>
            </a:r>
            <a:endParaRPr sz="2400" b="1" i="1" u="none" strike="noStrike" cap="none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4"/>
          <p:cNvPicPr preferRelativeResize="0"/>
          <p:nvPr/>
        </p:nvPicPr>
        <p:blipFill rotWithShape="1">
          <a:blip r:embed="rId5">
            <a:alphaModFix/>
          </a:blip>
          <a:srcRect l="13391" r="100"/>
          <a:stretch/>
        </p:blipFill>
        <p:spPr>
          <a:xfrm>
            <a:off x="3107342" y="1208717"/>
            <a:ext cx="2895600" cy="183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2535" y="1204146"/>
            <a:ext cx="2814807" cy="183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02942" y="1215597"/>
            <a:ext cx="275007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"/>
          <p:cNvSpPr txBox="1"/>
          <p:nvPr/>
        </p:nvSpPr>
        <p:spPr>
          <a:xfrm>
            <a:off x="8950225" y="13920"/>
            <a:ext cx="3234881" cy="569386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Highly-configurable, state-of-the-art suite of verification tools, a suite of python wrappers, and other supporting capabilities allow for complex real-time and retrospective verification workflows to be simplified and codified for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robustness and reproducibility.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20;p19"/>
          <p:cNvSpPr/>
          <p:nvPr/>
        </p:nvSpPr>
        <p:spPr>
          <a:xfrm>
            <a:off x="337531" y="3285454"/>
            <a:ext cx="8415485" cy="52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</a:rPr>
              <a:t>Comprehensive and </a:t>
            </a:r>
            <a:r>
              <a:rPr lang="en" sz="1600" b="1" dirty="0">
                <a:solidFill>
                  <a:srgbClr val="FFFFFF"/>
                </a:solidFill>
              </a:rPr>
              <a:t>U</a:t>
            </a:r>
            <a:r>
              <a:rPr lang="en" sz="1600" b="1" i="0" u="none" strike="noStrike" cap="none" dirty="0">
                <a:solidFill>
                  <a:srgbClr val="FFFFFF"/>
                </a:solidFill>
              </a:rPr>
              <a:t>nified </a:t>
            </a:r>
            <a:r>
              <a:rPr lang="en" sz="1600" b="1" dirty="0">
                <a:solidFill>
                  <a:srgbClr val="FFFFFF"/>
                </a:solidFill>
              </a:rPr>
              <a:t>V</a:t>
            </a:r>
            <a:r>
              <a:rPr lang="en" sz="1600" b="1" i="0" u="none" strike="noStrike" cap="none" dirty="0">
                <a:solidFill>
                  <a:srgbClr val="FFFFFF"/>
                </a:solidFill>
              </a:rPr>
              <a:t>erification </a:t>
            </a:r>
            <a:r>
              <a:rPr lang="en" sz="1600" b="1" dirty="0">
                <a:solidFill>
                  <a:srgbClr val="FFFFFF"/>
                </a:solidFill>
              </a:rPr>
              <a:t>T</a:t>
            </a:r>
            <a:r>
              <a:rPr lang="en" sz="1600" b="1" i="0" u="none" strike="noStrike" cap="none" dirty="0">
                <a:solidFill>
                  <a:srgbClr val="FFFFFF"/>
                </a:solidFill>
              </a:rPr>
              <a:t>ools</a:t>
            </a:r>
            <a:br>
              <a:rPr lang="en" sz="1600" b="1" i="0" u="none" strike="noStrike" cap="none" dirty="0">
                <a:solidFill>
                  <a:srgbClr val="FFFFFF"/>
                </a:solidFill>
              </a:rPr>
            </a:br>
            <a:r>
              <a:rPr lang="en" sz="1600" b="1" i="0" u="none" strike="noStrike" cap="none" dirty="0">
                <a:solidFill>
                  <a:srgbClr val="FFFFFF"/>
                </a:solidFill>
              </a:rPr>
              <a:t>*Make R2O more efficient</a:t>
            </a:r>
            <a:r>
              <a:rPr lang="en" sz="1600" b="1" dirty="0">
                <a:solidFill>
                  <a:srgbClr val="FFFFFF"/>
                </a:solidFill>
              </a:rPr>
              <a:t>  </a:t>
            </a:r>
            <a:r>
              <a:rPr lang="en" sz="1600" b="1" i="0" u="none" strike="noStrike" cap="none" dirty="0">
                <a:solidFill>
                  <a:srgbClr val="FFFFFF"/>
                </a:solidFill>
              </a:rPr>
              <a:t> </a:t>
            </a:r>
            <a:r>
              <a:rPr lang="en" sz="1600" b="1" dirty="0">
                <a:solidFill>
                  <a:srgbClr val="FFFFFF"/>
                </a:solidFill>
              </a:rPr>
              <a:t>*</a:t>
            </a:r>
            <a:r>
              <a:rPr lang="en" sz="1600" b="1" i="0" u="none" strike="noStrike" cap="none" dirty="0">
                <a:solidFill>
                  <a:srgbClr val="FFFFFF"/>
                </a:solidFill>
              </a:rPr>
              <a:t>Provide a consistent set of metrics</a:t>
            </a:r>
            <a:endParaRPr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-2456872" y="19376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/>
              <a:t>What is METplus?</a:t>
            </a:r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49784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 dirty="0"/>
              <a:t>Over 100 traditional statistics and diagnostic methods for both point and gridded datasets</a:t>
            </a:r>
            <a:endParaRPr dirty="0"/>
          </a:p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 dirty="0"/>
              <a:t>15 interpolation methods</a:t>
            </a:r>
            <a:endParaRPr dirty="0"/>
          </a:p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 dirty="0"/>
              <a:t>Applied to many spatial and temporal scales</a:t>
            </a:r>
            <a:endParaRPr dirty="0"/>
          </a:p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 dirty="0"/>
              <a:t>Developed to allow for easy sharing of </a:t>
            </a:r>
            <a:r>
              <a:rPr lang="en-US" dirty="0" err="1"/>
              <a:t>config</a:t>
            </a:r>
            <a:r>
              <a:rPr lang="en-US" dirty="0"/>
              <a:t> files for reproducible results</a:t>
            </a:r>
            <a:endParaRPr dirty="0"/>
          </a:p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 dirty="0"/>
              <a:t>3500+ users; US and International</a:t>
            </a:r>
          </a:p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 dirty="0"/>
              <a:t>At the core of EMC Verification System for UFS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</a:pPr>
            <a:endParaRPr dirty="0"/>
          </a:p>
        </p:txBody>
      </p:sp>
      <p:pic>
        <p:nvPicPr>
          <p:cNvPr id="97" name="Google Shape;97;p5" descr="A picture containing text, sign, screensh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8172" y="472985"/>
            <a:ext cx="5162550" cy="50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/>
              <a:t>What is METplus?, cont’d</a:t>
            </a:r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5245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</a:pPr>
            <a:r>
              <a:rPr lang="en-US" dirty="0"/>
              <a:t>Suite of Python wrappers around:</a:t>
            </a:r>
            <a:endParaRPr dirty="0"/>
          </a:p>
          <a:p>
            <a:pPr marL="914400" marR="0" lvl="1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–"/>
            </a:pPr>
            <a:r>
              <a:rPr lang="en-US" dirty="0"/>
              <a:t>MET tools (core)</a:t>
            </a:r>
          </a:p>
          <a:p>
            <a:pPr lvl="2" indent="-363093">
              <a:spcBef>
                <a:spcPts val="424"/>
              </a:spcBef>
              <a:buSzPts val="2118"/>
              <a:buFont typeface="Arial"/>
              <a:buChar char="–"/>
            </a:pPr>
            <a:r>
              <a:rPr lang="en-US" dirty="0"/>
              <a:t>Traditional statistics</a:t>
            </a:r>
          </a:p>
          <a:p>
            <a:pPr lvl="2" indent="-363093">
              <a:spcBef>
                <a:spcPts val="424"/>
              </a:spcBef>
              <a:buSzPts val="2118"/>
              <a:buFont typeface="Arial"/>
              <a:buChar char="–"/>
            </a:pPr>
            <a:r>
              <a:rPr lang="en-US" dirty="0"/>
              <a:t>Spatial methods</a:t>
            </a:r>
          </a:p>
          <a:p>
            <a:pPr lvl="2" indent="-363093">
              <a:spcBef>
                <a:spcPts val="424"/>
              </a:spcBef>
              <a:buSzPts val="2118"/>
              <a:buFont typeface="Arial"/>
              <a:buChar char="–"/>
            </a:pPr>
            <a:r>
              <a:rPr lang="en-US" dirty="0"/>
              <a:t>Additional diagnostics</a:t>
            </a:r>
            <a:endParaRPr dirty="0"/>
          </a:p>
          <a:p>
            <a:pPr marL="914400" marR="0" lvl="1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–"/>
            </a:pPr>
            <a:r>
              <a:rPr lang="en-US" dirty="0"/>
              <a:t>Database and display systems</a:t>
            </a:r>
          </a:p>
          <a:p>
            <a:pPr lvl="2" indent="-363093">
              <a:spcBef>
                <a:spcPts val="424"/>
              </a:spcBef>
              <a:buSzPts val="2118"/>
              <a:buFont typeface="Arial"/>
              <a:buChar char="–"/>
            </a:pPr>
            <a:r>
              <a:rPr lang="en-US" dirty="0"/>
              <a:t>METviewer for deep dive data interrogation</a:t>
            </a:r>
          </a:p>
          <a:p>
            <a:pPr lvl="2" indent="-363093">
              <a:spcBef>
                <a:spcPts val="424"/>
              </a:spcBef>
              <a:buSzPts val="2118"/>
              <a:buFont typeface="Arial"/>
              <a:buChar char="–"/>
            </a:pPr>
            <a:r>
              <a:rPr lang="en-US" dirty="0"/>
              <a:t>METexpress for quick analysis</a:t>
            </a:r>
            <a:endParaRPr dirty="0"/>
          </a:p>
          <a:p>
            <a:pPr marL="914400" marR="0" lvl="1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–"/>
            </a:pPr>
            <a:r>
              <a:rPr lang="en-US" dirty="0"/>
              <a:t>Analysis and plotting tools</a:t>
            </a:r>
          </a:p>
          <a:p>
            <a:pPr lvl="2" indent="-363093">
              <a:spcBef>
                <a:spcPts val="424"/>
              </a:spcBef>
              <a:buSzPts val="2118"/>
              <a:buFont typeface="Arial"/>
              <a:buChar char="–"/>
            </a:pPr>
            <a:r>
              <a:rPr lang="en-US" dirty="0"/>
              <a:t>Python tools support database and display systems</a:t>
            </a:r>
          </a:p>
          <a:p>
            <a:pPr lvl="2" indent="-363093">
              <a:spcBef>
                <a:spcPts val="424"/>
              </a:spcBef>
              <a:buSzPts val="2118"/>
              <a:buFont typeface="Arial"/>
              <a:buChar char="–"/>
            </a:pPr>
            <a:r>
              <a:rPr lang="en-US" dirty="0"/>
              <a:t>Developing command line option to run on HPCs and in containers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371" y="1491001"/>
            <a:ext cx="4675204" cy="3176725"/>
          </a:xfrm>
          <a:prstGeom prst="rect">
            <a:avLst/>
          </a:prstGeom>
          <a:ln w="28575">
            <a:solidFill>
              <a:srgbClr val="393B79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483267" y="0"/>
            <a:ext cx="616335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/>
              <a:t>Design of real-time system</a:t>
            </a: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675316" y="5198963"/>
            <a:ext cx="1556238" cy="107266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 cmpd="sng">
            <a:solidFill>
              <a:srgbClr val="1C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MET: </a:t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Stat-Analysis</a:t>
            </a: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2917611" y="5226809"/>
            <a:ext cx="1154723" cy="1296863"/>
          </a:xfrm>
          <a:prstGeom prst="flowChartMultidocument">
            <a:avLst/>
          </a:prstGeom>
          <a:solidFill>
            <a:srgbClr val="94E4DF"/>
          </a:solidFill>
          <a:ln w="25400" cap="flat" cmpd="sng">
            <a:solidFill>
              <a:srgbClr val="1C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Statistics</a:t>
            </a: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7655888" y="2099949"/>
            <a:ext cx="2057400" cy="12954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D8D8D8"/>
          </a:solidFill>
          <a:ln w="25400" cap="flat" cmpd="sng">
            <a:solidFill>
              <a:srgbClr val="1C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Python Embedding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Reads non-standard data and format to pass to MET Tools</a:t>
            </a:r>
            <a:endParaRPr/>
          </a:p>
        </p:txBody>
      </p:sp>
      <p:sp>
        <p:nvSpPr>
          <p:cNvPr id="114" name="Google Shape;114;p7"/>
          <p:cNvSpPr/>
          <p:nvPr/>
        </p:nvSpPr>
        <p:spPr>
          <a:xfrm>
            <a:off x="675316" y="3429000"/>
            <a:ext cx="1556238" cy="107266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 cmpd="sng">
            <a:solidFill>
              <a:srgbClr val="1C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MET: </a:t>
            </a:r>
            <a:b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Grid-Stat</a:t>
            </a:r>
            <a:endParaRPr/>
          </a:p>
        </p:txBody>
      </p:sp>
      <p:sp>
        <p:nvSpPr>
          <p:cNvPr id="115" name="Google Shape;115;p7"/>
          <p:cNvSpPr/>
          <p:nvPr/>
        </p:nvSpPr>
        <p:spPr>
          <a:xfrm>
            <a:off x="4069405" y="1237140"/>
            <a:ext cx="2438400" cy="12954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D8D8D8"/>
          </a:solidFill>
          <a:ln w="25400" cap="flat" cmpd="sng">
            <a:solidFill>
              <a:srgbClr val="1C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Python driver +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METplus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7"/>
          <p:cNvSpPr/>
          <p:nvPr/>
        </p:nvSpPr>
        <p:spPr>
          <a:xfrm>
            <a:off x="107209" y="1019174"/>
            <a:ext cx="2895600" cy="1556454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849DCA"/>
          </a:solidFill>
          <a:ln w="25400" cap="flat" cmpd="sng">
            <a:solidFill>
              <a:srgbClr val="99A0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Configuration: Define use cases / dates to run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Gridded comparisons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Object-oriented comparisons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Verification of human forecasts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Gradient comparisons</a:t>
            </a:r>
            <a:endParaRPr/>
          </a:p>
          <a:p>
            <a:pPr marL="2857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7"/>
          <p:cNvSpPr/>
          <p:nvPr/>
        </p:nvSpPr>
        <p:spPr>
          <a:xfrm>
            <a:off x="2622267" y="3428999"/>
            <a:ext cx="1556238" cy="107266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 cmpd="sng">
            <a:solidFill>
              <a:srgbClr val="1C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MET: </a:t>
            </a:r>
            <a:b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</a:t>
            </a: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7483244" y="52325"/>
            <a:ext cx="2895600" cy="1679023"/>
          </a:xfrm>
          <a:prstGeom prst="flowChartMultidocument">
            <a:avLst/>
          </a:prstGeom>
          <a:solidFill>
            <a:srgbClr val="FFFF00"/>
          </a:solidFill>
          <a:ln w="25400" cap="flat" cmpd="sng">
            <a:solidFill>
              <a:srgbClr val="1C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Datasets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GloTEC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WAM-IPE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CTIPe (coming soon)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COSMIC-II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 gnss</a:t>
            </a: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4945290" y="5320949"/>
            <a:ext cx="1154722" cy="1014127"/>
          </a:xfrm>
          <a:prstGeom prst="flowChartMagneticDisk">
            <a:avLst/>
          </a:prstGeom>
          <a:solidFill>
            <a:srgbClr val="FF0000"/>
          </a:solidFill>
          <a:ln w="25400" cap="flat" cmpd="sng">
            <a:solidFill>
              <a:srgbClr val="1C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METdataio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7"/>
          <p:cNvSpPr/>
          <p:nvPr/>
        </p:nvSpPr>
        <p:spPr>
          <a:xfrm>
            <a:off x="6646623" y="5428971"/>
            <a:ext cx="2098809" cy="842653"/>
          </a:xfrm>
          <a:prstGeom prst="flowChartInputOutput">
            <a:avLst/>
          </a:prstGeom>
          <a:solidFill>
            <a:srgbClr val="92D050"/>
          </a:solidFill>
          <a:ln w="25400" cap="flat" cmpd="sng">
            <a:solidFill>
              <a:srgbClr val="1C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METviewer</a:t>
            </a:r>
            <a:endParaRPr/>
          </a:p>
        </p:txBody>
      </p:sp>
      <p:cxnSp>
        <p:nvCxnSpPr>
          <p:cNvPr id="121" name="Google Shape;121;p7"/>
          <p:cNvCxnSpPr/>
          <p:nvPr/>
        </p:nvCxnSpPr>
        <p:spPr>
          <a:xfrm>
            <a:off x="3014637" y="1788151"/>
            <a:ext cx="1054768" cy="0"/>
          </a:xfrm>
          <a:prstGeom prst="straightConnector1">
            <a:avLst/>
          </a:prstGeom>
          <a:noFill/>
          <a:ln w="63500" cap="flat" cmpd="sng">
            <a:solidFill>
              <a:srgbClr val="237B9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2" name="Google Shape;122;p7"/>
          <p:cNvCxnSpPr/>
          <p:nvPr/>
        </p:nvCxnSpPr>
        <p:spPr>
          <a:xfrm flipH="1">
            <a:off x="2029297" y="2326296"/>
            <a:ext cx="2040108" cy="1090998"/>
          </a:xfrm>
          <a:prstGeom prst="straightConnector1">
            <a:avLst/>
          </a:prstGeom>
          <a:noFill/>
          <a:ln w="63500" cap="flat" cmpd="sng">
            <a:solidFill>
              <a:srgbClr val="237B9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3" name="Google Shape;123;p7"/>
          <p:cNvCxnSpPr>
            <a:endCxn id="117" idx="0"/>
          </p:cNvCxnSpPr>
          <p:nvPr/>
        </p:nvCxnSpPr>
        <p:spPr>
          <a:xfrm flipH="1">
            <a:off x="3400386" y="2513399"/>
            <a:ext cx="850200" cy="915600"/>
          </a:xfrm>
          <a:prstGeom prst="straightConnector1">
            <a:avLst/>
          </a:prstGeom>
          <a:noFill/>
          <a:ln w="63500" cap="flat" cmpd="sng">
            <a:solidFill>
              <a:srgbClr val="237B9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4" name="Google Shape;124;p7"/>
          <p:cNvCxnSpPr>
            <a:endCxn id="111" idx="0"/>
          </p:cNvCxnSpPr>
          <p:nvPr/>
        </p:nvCxnSpPr>
        <p:spPr>
          <a:xfrm flipH="1">
            <a:off x="1453435" y="4519163"/>
            <a:ext cx="8400" cy="679800"/>
          </a:xfrm>
          <a:prstGeom prst="straightConnector1">
            <a:avLst/>
          </a:prstGeom>
          <a:noFill/>
          <a:ln w="63500" cap="flat" cmpd="sng">
            <a:solidFill>
              <a:srgbClr val="237B9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5" name="Google Shape;125;p7"/>
          <p:cNvCxnSpPr/>
          <p:nvPr/>
        </p:nvCxnSpPr>
        <p:spPr>
          <a:xfrm flipH="1">
            <a:off x="3401487" y="4519025"/>
            <a:ext cx="8330" cy="707784"/>
          </a:xfrm>
          <a:prstGeom prst="straightConnector1">
            <a:avLst/>
          </a:prstGeom>
          <a:noFill/>
          <a:ln w="63500" cap="flat" cmpd="sng">
            <a:solidFill>
              <a:srgbClr val="237B9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6" name="Google Shape;126;p7"/>
          <p:cNvCxnSpPr/>
          <p:nvPr/>
        </p:nvCxnSpPr>
        <p:spPr>
          <a:xfrm>
            <a:off x="2209800" y="5715000"/>
            <a:ext cx="707811" cy="0"/>
          </a:xfrm>
          <a:prstGeom prst="straightConnector1">
            <a:avLst/>
          </a:prstGeom>
          <a:noFill/>
          <a:ln w="63500" cap="flat" cmpd="sng">
            <a:solidFill>
              <a:srgbClr val="237B9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7" name="Google Shape;127;p7"/>
          <p:cNvCxnSpPr/>
          <p:nvPr/>
        </p:nvCxnSpPr>
        <p:spPr>
          <a:xfrm>
            <a:off x="4072334" y="5715000"/>
            <a:ext cx="872956" cy="0"/>
          </a:xfrm>
          <a:prstGeom prst="straightConnector1">
            <a:avLst/>
          </a:prstGeom>
          <a:noFill/>
          <a:ln w="63500" cap="flat" cmpd="sng">
            <a:solidFill>
              <a:srgbClr val="237B9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8" name="Google Shape;128;p7"/>
          <p:cNvCxnSpPr/>
          <p:nvPr/>
        </p:nvCxnSpPr>
        <p:spPr>
          <a:xfrm>
            <a:off x="6096000" y="5715000"/>
            <a:ext cx="838200" cy="0"/>
          </a:xfrm>
          <a:prstGeom prst="straightConnector1">
            <a:avLst/>
          </a:prstGeom>
          <a:noFill/>
          <a:ln w="63500" cap="flat" cmpd="sng">
            <a:solidFill>
              <a:srgbClr val="237B9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9" name="Google Shape;129;p7"/>
          <p:cNvCxnSpPr>
            <a:endCxn id="130" idx="1"/>
          </p:cNvCxnSpPr>
          <p:nvPr/>
        </p:nvCxnSpPr>
        <p:spPr>
          <a:xfrm>
            <a:off x="8591225" y="5720000"/>
            <a:ext cx="737400" cy="15300"/>
          </a:xfrm>
          <a:prstGeom prst="straightConnector1">
            <a:avLst/>
          </a:prstGeom>
          <a:noFill/>
          <a:ln w="63500" cap="flat" cmpd="sng">
            <a:solidFill>
              <a:srgbClr val="237B9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1" name="Google Shape;131;p7"/>
          <p:cNvCxnSpPr/>
          <p:nvPr/>
        </p:nvCxnSpPr>
        <p:spPr>
          <a:xfrm rot="10800000">
            <a:off x="6507805" y="2256361"/>
            <a:ext cx="1148083" cy="0"/>
          </a:xfrm>
          <a:prstGeom prst="straightConnector1">
            <a:avLst/>
          </a:prstGeom>
          <a:noFill/>
          <a:ln w="63500" cap="flat" cmpd="sng">
            <a:solidFill>
              <a:srgbClr val="237B9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2" name="Google Shape;132;p7"/>
          <p:cNvCxnSpPr/>
          <p:nvPr/>
        </p:nvCxnSpPr>
        <p:spPr>
          <a:xfrm flipH="1">
            <a:off x="6500396" y="1429029"/>
            <a:ext cx="982848" cy="162481"/>
          </a:xfrm>
          <a:prstGeom prst="straightConnector1">
            <a:avLst/>
          </a:prstGeom>
          <a:noFill/>
          <a:ln w="63500" cap="flat" cmpd="sng">
            <a:solidFill>
              <a:srgbClr val="237B9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3" name="Google Shape;133;p7"/>
          <p:cNvCxnSpPr/>
          <p:nvPr/>
        </p:nvCxnSpPr>
        <p:spPr>
          <a:xfrm>
            <a:off x="8504887" y="1673030"/>
            <a:ext cx="0" cy="426919"/>
          </a:xfrm>
          <a:prstGeom prst="straightConnector1">
            <a:avLst/>
          </a:prstGeom>
          <a:noFill/>
          <a:ln w="63500" cap="flat" cmpd="sng">
            <a:solidFill>
              <a:srgbClr val="237B9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4" name="Google Shape;134;p7"/>
          <p:cNvSpPr txBox="1"/>
          <p:nvPr/>
        </p:nvSpPr>
        <p:spPr>
          <a:xfrm>
            <a:off x="9703059" y="4104009"/>
            <a:ext cx="214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Graphical Products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 Scorecards</a:t>
            </a:r>
            <a:endParaRPr/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3250" y="95610"/>
            <a:ext cx="1516567" cy="73843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7"/>
          <p:cNvSpPr txBox="1"/>
          <p:nvPr/>
        </p:nvSpPr>
        <p:spPr>
          <a:xfrm>
            <a:off x="10378844" y="834044"/>
            <a:ext cx="184537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Supported platforms: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Linux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MacOSX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WSL-2</a:t>
            </a:r>
            <a:endParaRPr/>
          </a:p>
        </p:txBody>
      </p:sp>
      <p:sp>
        <p:nvSpPr>
          <p:cNvPr id="137" name="Google Shape;137;p7"/>
          <p:cNvSpPr/>
          <p:nvPr/>
        </p:nvSpPr>
        <p:spPr>
          <a:xfrm>
            <a:off x="4483945" y="3432277"/>
            <a:ext cx="1556238" cy="107266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 cmpd="sng">
            <a:solidFill>
              <a:srgbClr val="1C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MET: </a:t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Point-Obs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(coming soon)</a:t>
            </a:r>
            <a:endParaRPr/>
          </a:p>
        </p:txBody>
      </p:sp>
      <p:cxnSp>
        <p:nvCxnSpPr>
          <p:cNvPr id="138" name="Google Shape;138;p7"/>
          <p:cNvCxnSpPr/>
          <p:nvPr/>
        </p:nvCxnSpPr>
        <p:spPr>
          <a:xfrm>
            <a:off x="5123515" y="2532540"/>
            <a:ext cx="0" cy="893183"/>
          </a:xfrm>
          <a:prstGeom prst="straightConnector1">
            <a:avLst/>
          </a:prstGeom>
          <a:noFill/>
          <a:ln w="63500" cap="flat" cmpd="sng">
            <a:solidFill>
              <a:srgbClr val="237B9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9" name="Google Shape;139;p7"/>
          <p:cNvSpPr txBox="1"/>
          <p:nvPr/>
        </p:nvSpPr>
        <p:spPr>
          <a:xfrm>
            <a:off x="214032" y="2593760"/>
            <a:ext cx="231345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main configuration file</a:t>
            </a:r>
            <a:endParaRPr/>
          </a:p>
        </p:txBody>
      </p:sp>
      <p:cxnSp>
        <p:nvCxnSpPr>
          <p:cNvPr id="140" name="Google Shape;140;p7"/>
          <p:cNvCxnSpPr/>
          <p:nvPr/>
        </p:nvCxnSpPr>
        <p:spPr>
          <a:xfrm flipH="1">
            <a:off x="4000639" y="4493840"/>
            <a:ext cx="616617" cy="732969"/>
          </a:xfrm>
          <a:prstGeom prst="straightConnector1">
            <a:avLst/>
          </a:prstGeom>
          <a:noFill/>
          <a:ln w="63500" cap="flat" cmpd="sng">
            <a:solidFill>
              <a:srgbClr val="237B9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1" name="Google Shape;141;p7"/>
          <p:cNvSpPr/>
          <p:nvPr/>
        </p:nvSpPr>
        <p:spPr>
          <a:xfrm>
            <a:off x="9484441" y="1846845"/>
            <a:ext cx="1272757" cy="74181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1034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MetPy</a:t>
            </a:r>
            <a:endParaRPr/>
          </a:p>
        </p:txBody>
      </p:sp>
      <p:pic>
        <p:nvPicPr>
          <p:cNvPr id="130" name="Google Shape;13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8625" y="4615963"/>
            <a:ext cx="2895600" cy="22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title"/>
          </p:nvPr>
        </p:nvSpPr>
        <p:spPr>
          <a:xfrm>
            <a:off x="-347000" y="230909"/>
            <a:ext cx="109728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/>
              <a:t>Gridded Comparisons</a:t>
            </a:r>
            <a:endParaRPr/>
          </a:p>
        </p:txBody>
      </p:sp>
      <p:sp>
        <p:nvSpPr>
          <p:cNvPr id="147" name="Google Shape;147;p8"/>
          <p:cNvSpPr txBox="1">
            <a:spLocks noGrp="1"/>
          </p:cNvSpPr>
          <p:nvPr>
            <p:ph type="body" idx="1"/>
          </p:nvPr>
        </p:nvSpPr>
        <p:spPr>
          <a:xfrm>
            <a:off x="2" y="1185442"/>
            <a:ext cx="7026300" cy="3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0" algn="l" rtl="0">
              <a:lnSpc>
                <a:spcPct val="90000"/>
              </a:lnSpc>
              <a:spcBef>
                <a:spcPts val="3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120"/>
              <a:t>SWPC-RT uses METplus’ GridStat tool to undertake gridded comparisons of models with analyses. </a:t>
            </a:r>
            <a:endParaRPr sz="2120"/>
          </a:p>
          <a:p>
            <a:pPr marL="274320" lvl="0" indent="0" algn="l" rtl="0">
              <a:lnSpc>
                <a:spcPct val="90000"/>
              </a:lnSpc>
              <a:spcBef>
                <a:spcPts val="3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120"/>
              <a:t>Key adaptations for the space-weather domain include:</a:t>
            </a:r>
            <a:endParaRPr sz="2120"/>
          </a:p>
          <a:p>
            <a:pPr marL="731520" lvl="0" indent="-4000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Adaptation for </a:t>
            </a:r>
            <a:r>
              <a:rPr lang="en-US" sz="1800" b="1"/>
              <a:t>space weather variables</a:t>
            </a:r>
            <a:r>
              <a:rPr lang="en-US" sz="1800"/>
              <a:t> like Total Electron Content (TEC)</a:t>
            </a:r>
            <a:endParaRPr sz="1800"/>
          </a:p>
          <a:p>
            <a:pPr marL="731520" lvl="0" indent="-4000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/>
              <a:t>Custom masks</a:t>
            </a:r>
            <a:r>
              <a:rPr lang="en-US" sz="1800"/>
              <a:t>, e.g., distance from ionospheric ground stations</a:t>
            </a:r>
            <a:endParaRPr sz="1800" b="1"/>
          </a:p>
          <a:p>
            <a:pPr marL="731520" lvl="0" indent="-4000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/>
              <a:t>Time-dependent masking</a:t>
            </a:r>
            <a:r>
              <a:rPr lang="en-US" sz="1800"/>
              <a:t> by </a:t>
            </a:r>
            <a:endParaRPr sz="1800"/>
          </a:p>
          <a:p>
            <a:pPr marL="1188720" lvl="1" indent="-4000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i="1"/>
              <a:t>azimuthal solar angle</a:t>
            </a:r>
            <a:r>
              <a:rPr lang="en-US" sz="1800"/>
              <a:t> </a:t>
            </a:r>
            <a:endParaRPr sz="1800"/>
          </a:p>
          <a:p>
            <a:pPr marL="1188720" lvl="1" indent="-4000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i="1"/>
              <a:t>quality flag based on the # of Radio Occultation (RO) rays</a:t>
            </a:r>
            <a:endParaRPr sz="1800" i="1"/>
          </a:p>
          <a:p>
            <a:pPr marL="731520" lvl="0" indent="-4000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/>
              <a:t>Python embedding scripts </a:t>
            </a:r>
            <a:r>
              <a:rPr lang="en-US" sz="1800"/>
              <a:t>to read data in its native format</a:t>
            </a:r>
            <a:endParaRPr sz="1800" b="1"/>
          </a:p>
          <a:p>
            <a:pPr marL="457200" marR="0" lvl="0" indent="-228600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</a:pPr>
            <a:endParaRPr sz="2120"/>
          </a:p>
        </p:txBody>
      </p:sp>
      <p:pic>
        <p:nvPicPr>
          <p:cNvPr id="148" name="Google Shape;14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6752" y="-477328"/>
            <a:ext cx="5055248" cy="390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8475" y="2641600"/>
            <a:ext cx="2973580" cy="201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7730" y="4221733"/>
            <a:ext cx="2964325" cy="2006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387928" y="0"/>
            <a:ext cx="10972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/>
              <a:t>Examples of Gridded Comparisons</a:t>
            </a:r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</a:pPr>
            <a:endParaRPr/>
          </a:p>
        </p:txBody>
      </p:sp>
      <p:pic>
        <p:nvPicPr>
          <p:cNvPr id="157" name="Google Shape;15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71" y="481030"/>
            <a:ext cx="6509531" cy="503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7602" y="1600203"/>
            <a:ext cx="4939184" cy="307871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9"/>
          <p:cNvSpPr txBox="1"/>
          <p:nvPr/>
        </p:nvSpPr>
        <p:spPr>
          <a:xfrm>
            <a:off x="7579270" y="1751801"/>
            <a:ext cx="169988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difference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data sparse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9279159" y="4772459"/>
            <a:ext cx="217888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difference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ground-based observations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267854" y="5918940"/>
            <a:ext cx="102627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SWPC has been using these capabilities to evaluate real-time RO data from vendors for the Commercial Weather Data Program (CWDP)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6517024" y="1249676"/>
            <a:ext cx="55242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of impact of Radio Occultation (RO) data on GloTEC analyses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itle Page: NCAR - Blue Logo">
  <a:themeElements>
    <a:clrScheme name="NCAR UCAR">
      <a:dk1>
        <a:srgbClr val="000000"/>
      </a:dk1>
      <a:lt1>
        <a:srgbClr val="FFFFFF"/>
      </a:lt1>
      <a:dk2>
        <a:srgbClr val="1F3058"/>
      </a:dk2>
      <a:lt2>
        <a:srgbClr val="EEECE1"/>
      </a:lt2>
      <a:accent1>
        <a:srgbClr val="1A3141"/>
      </a:accent1>
      <a:accent2>
        <a:srgbClr val="456673"/>
      </a:accent2>
      <a:accent3>
        <a:srgbClr val="C45229"/>
      </a:accent3>
      <a:accent4>
        <a:srgbClr val="9F1B25"/>
      </a:accent4>
      <a:accent5>
        <a:srgbClr val="B36E25"/>
      </a:accent5>
      <a:accent6>
        <a:srgbClr val="555058"/>
      </a:accent6>
      <a:hlink>
        <a:srgbClr val="1F3058"/>
      </a:hlink>
      <a:folHlink>
        <a:srgbClr val="7C78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AR-Blue-BottomSwooshes">
  <a:themeElements>
    <a:clrScheme name="Custom 4">
      <a:dk1>
        <a:srgbClr val="666666"/>
      </a:dk1>
      <a:lt1>
        <a:srgbClr val="FFFFFF"/>
      </a:lt1>
      <a:dk2>
        <a:srgbClr val="122D5D"/>
      </a:dk2>
      <a:lt2>
        <a:srgbClr val="D3DCEC"/>
      </a:lt2>
      <a:accent1>
        <a:srgbClr val="277DA1"/>
      </a:accent1>
      <a:accent2>
        <a:srgbClr val="248F87"/>
      </a:accent2>
      <a:accent3>
        <a:srgbClr val="BBD52F"/>
      </a:accent3>
      <a:accent4>
        <a:srgbClr val="D3DCEC"/>
      </a:accent4>
      <a:accent5>
        <a:srgbClr val="6C6C6C"/>
      </a:accent5>
      <a:accent6>
        <a:srgbClr val="9EA0A3"/>
      </a:accent6>
      <a:hlink>
        <a:srgbClr val="1A658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1334</Words>
  <Application>Microsoft Office PowerPoint</Application>
  <PresentationFormat>Widescreen</PresentationFormat>
  <Paragraphs>183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Helvetica Neue</vt:lpstr>
      <vt:lpstr>Times New Roman</vt:lpstr>
      <vt:lpstr>Libre Franklin</vt:lpstr>
      <vt:lpstr>Calibri</vt:lpstr>
      <vt:lpstr>Arial</vt:lpstr>
      <vt:lpstr>Trebuchet MS</vt:lpstr>
      <vt:lpstr>Title Page: NCAR - Blue Logo</vt:lpstr>
      <vt:lpstr>NCAR-Blue-BottomSwooshes</vt:lpstr>
      <vt:lpstr>PowerPoint Presentation</vt:lpstr>
      <vt:lpstr>NCAR and SWPC Team</vt:lpstr>
      <vt:lpstr>Overview</vt:lpstr>
      <vt:lpstr>Why METplus?</vt:lpstr>
      <vt:lpstr>What is METplus?</vt:lpstr>
      <vt:lpstr>What is METplus?, cont’d</vt:lpstr>
      <vt:lpstr>Design of real-time system</vt:lpstr>
      <vt:lpstr>Gridded Comparisons</vt:lpstr>
      <vt:lpstr>Examples of Gridded Comparisons</vt:lpstr>
      <vt:lpstr>Object-Oriented Comparisons</vt:lpstr>
      <vt:lpstr>MODE Example</vt:lpstr>
      <vt:lpstr>TEC gradient comparisons</vt:lpstr>
      <vt:lpstr>TEC gradients</vt:lpstr>
      <vt:lpstr>Scintillation</vt:lpstr>
      <vt:lpstr>Verification of human forecasts</vt:lpstr>
      <vt:lpstr>Thank you for your attention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Vigh</dc:creator>
  <cp:lastModifiedBy>Jonathan Vigh</cp:lastModifiedBy>
  <cp:revision>4</cp:revision>
  <dcterms:modified xsi:type="dcterms:W3CDTF">2023-07-20T00:46:36Z</dcterms:modified>
</cp:coreProperties>
</file>