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Raleway"/>
      <p:regular r:id="rId19"/>
      <p:bold r:id="rId20"/>
      <p:italic r:id="rId21"/>
      <p:boldItalic r:id="rId22"/>
    </p:embeddedFont>
    <p:embeddedFont>
      <p:font typeface="Roboto"/>
      <p:regular r:id="rId23"/>
      <p:bold r:id="rId24"/>
      <p:italic r:id="rId25"/>
      <p:boldItalic r:id="rId26"/>
    </p:embeddedFont>
    <p:embeddedFont>
      <p:font typeface="La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1" roundtripDataSignature="AMtx7miRYkIvilQ9hIKS6J4LlT1aYr+s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56D7116-7950-4A9F-951D-14F64C55B023}">
  <a:tblStyle styleId="{456D7116-7950-4A9F-951D-14F64C55B023}"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fntdata"/><Relationship Id="rId22" Type="http://schemas.openxmlformats.org/officeDocument/2006/relationships/font" Target="fonts/Raleway-boldItalic.fntdata"/><Relationship Id="rId21" Type="http://schemas.openxmlformats.org/officeDocument/2006/relationships/font" Target="fonts/Raleway-italic.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italic.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Lat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aleway-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type="tx">
  <p:cSld name="TITLE_AND_BODY">
    <p:spTree>
      <p:nvGrpSpPr>
        <p:cNvPr id="10" name="Shape 10"/>
        <p:cNvGrpSpPr/>
        <p:nvPr/>
      </p:nvGrpSpPr>
      <p:grpSpPr>
        <a:xfrm>
          <a:off x="0" y="0"/>
          <a:ext cx="0" cy="0"/>
          <a:chOff x="0" y="0"/>
          <a:chExt cx="0" cy="0"/>
        </a:xfrm>
      </p:grpSpPr>
      <p:sp>
        <p:nvSpPr>
          <p:cNvPr id="11" name="Google Shape;11;p20"/>
          <p:cNvSpPr/>
          <p:nvPr/>
        </p:nvSpPr>
        <p:spPr>
          <a:xfrm>
            <a:off x="0" y="0"/>
            <a:ext cx="9144000" cy="487800"/>
          </a:xfrm>
          <a:prstGeom prst="rect">
            <a:avLst/>
          </a:prstGeom>
          <a:solidFill>
            <a:srgbClr val="285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 name="Google Shape;12;p20"/>
          <p:cNvGrpSpPr/>
          <p:nvPr/>
        </p:nvGrpSpPr>
        <p:grpSpPr>
          <a:xfrm>
            <a:off x="830392" y="1191256"/>
            <a:ext cx="745763" cy="45826"/>
            <a:chOff x="4580561" y="2589004"/>
            <a:chExt cx="1064464" cy="25200"/>
          </a:xfrm>
        </p:grpSpPr>
        <p:sp>
          <p:nvSpPr>
            <p:cNvPr id="13" name="Google Shape;13;p20"/>
            <p:cNvSpPr/>
            <p:nvPr/>
          </p:nvSpPr>
          <p:spPr>
            <a:xfrm rot="-5400000">
              <a:off x="5366325" y="2335504"/>
              <a:ext cx="25200" cy="5322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0"/>
            <p:cNvSpPr/>
            <p:nvPr/>
          </p:nvSpPr>
          <p:spPr>
            <a:xfrm rot="-5400000">
              <a:off x="4836311" y="2333254"/>
              <a:ext cx="25200" cy="536700"/>
            </a:xfrm>
            <a:prstGeom prst="rect">
              <a:avLst/>
            </a:prstGeom>
            <a:solidFill>
              <a:srgbClr val="4B85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 name="Google Shape;15;p20"/>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6" name="Google Shape;16;p20"/>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7" name="Google Shape;17;p2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8" name="Google Shape;18;p20"/>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
    <p:bg>
      <p:bgPr>
        <a:solidFill>
          <a:schemeClr val="accent3"/>
        </a:solidFill>
      </p:bgPr>
    </p:bg>
    <p:spTree>
      <p:nvGrpSpPr>
        <p:cNvPr id="80" name="Shape 80"/>
        <p:cNvGrpSpPr/>
        <p:nvPr/>
      </p:nvGrpSpPr>
      <p:grpSpPr>
        <a:xfrm>
          <a:off x="0" y="0"/>
          <a:ext cx="0" cy="0"/>
          <a:chOff x="0" y="0"/>
          <a:chExt cx="0" cy="0"/>
        </a:xfrm>
      </p:grpSpPr>
      <p:grpSp>
        <p:nvGrpSpPr>
          <p:cNvPr id="81" name="Google Shape;81;p29"/>
          <p:cNvGrpSpPr/>
          <p:nvPr/>
        </p:nvGrpSpPr>
        <p:grpSpPr>
          <a:xfrm>
            <a:off x="830392" y="4169130"/>
            <a:ext cx="745763" cy="45826"/>
            <a:chOff x="4580561" y="2589004"/>
            <a:chExt cx="1064464" cy="25200"/>
          </a:xfrm>
        </p:grpSpPr>
        <p:sp>
          <p:nvSpPr>
            <p:cNvPr id="82" name="Google Shape;82;p29"/>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29"/>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 name="Google Shape;84;p29"/>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85" name="Google Shape;85;p2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86" name="Google Shape;86;p29"/>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MAIN_POINT_1">
    <p:bg>
      <p:bgPr>
        <a:solidFill>
          <a:schemeClr val="accent3"/>
        </a:solidFill>
      </p:bgPr>
    </p:bg>
    <p:spTree>
      <p:nvGrpSpPr>
        <p:cNvPr id="87" name="Shape 87"/>
        <p:cNvGrpSpPr/>
        <p:nvPr/>
      </p:nvGrpSpPr>
      <p:grpSpPr>
        <a:xfrm>
          <a:off x="0" y="0"/>
          <a:ext cx="0" cy="0"/>
          <a:chOff x="0" y="0"/>
          <a:chExt cx="0" cy="0"/>
        </a:xfrm>
      </p:grpSpPr>
      <p:grpSp>
        <p:nvGrpSpPr>
          <p:cNvPr id="88" name="Google Shape;88;p30"/>
          <p:cNvGrpSpPr/>
          <p:nvPr/>
        </p:nvGrpSpPr>
        <p:grpSpPr>
          <a:xfrm>
            <a:off x="830392" y="4169130"/>
            <a:ext cx="745763" cy="45826"/>
            <a:chOff x="4580561" y="2589004"/>
            <a:chExt cx="1064464" cy="25200"/>
          </a:xfrm>
        </p:grpSpPr>
        <p:sp>
          <p:nvSpPr>
            <p:cNvPr id="89" name="Google Shape;89;p3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1" name="Google Shape;91;p30"/>
          <p:cNvSpPr txBox="1"/>
          <p:nvPr>
            <p:ph type="title"/>
          </p:nvPr>
        </p:nvSpPr>
        <p:spPr>
          <a:xfrm>
            <a:off x="729450" y="1179350"/>
            <a:ext cx="7021200" cy="2985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92" name="Google Shape;92;p3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93" name="Google Shape;93;p30"/>
          <p:cNvPicPr preferRelativeResize="0"/>
          <p:nvPr/>
        </p:nvPicPr>
        <p:blipFill rotWithShape="1">
          <a:blip r:embed="rId2">
            <a:alphaModFix/>
          </a:blip>
          <a:srcRect b="0" l="0" r="0" t="0"/>
          <a:stretch/>
        </p:blipFill>
        <p:spPr>
          <a:xfrm>
            <a:off x="5987875" y="-49599"/>
            <a:ext cx="3221525" cy="12289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
    <p:spTree>
      <p:nvGrpSpPr>
        <p:cNvPr id="94" name="Shape 94"/>
        <p:cNvGrpSpPr/>
        <p:nvPr/>
      </p:nvGrpSpPr>
      <p:grpSpPr>
        <a:xfrm>
          <a:off x="0" y="0"/>
          <a:ext cx="0" cy="0"/>
          <a:chOff x="0" y="0"/>
          <a:chExt cx="0" cy="0"/>
        </a:xfrm>
      </p:grpSpPr>
      <p:sp>
        <p:nvSpPr>
          <p:cNvPr id="95" name="Google Shape;95;p31"/>
          <p:cNvSpPr/>
          <p:nvPr/>
        </p:nvSpPr>
        <p:spPr>
          <a:xfrm>
            <a:off x="0" y="0"/>
            <a:ext cx="4572000" cy="5143500"/>
          </a:xfrm>
          <a:prstGeom prst="rect">
            <a:avLst/>
          </a:prstGeom>
          <a:solidFill>
            <a:srgbClr val="285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6" name="Google Shape;96;p31"/>
          <p:cNvGrpSpPr/>
          <p:nvPr/>
        </p:nvGrpSpPr>
        <p:grpSpPr>
          <a:xfrm>
            <a:off x="830392" y="1191256"/>
            <a:ext cx="745763" cy="45826"/>
            <a:chOff x="4580561" y="2589004"/>
            <a:chExt cx="1064464" cy="25200"/>
          </a:xfrm>
        </p:grpSpPr>
        <p:sp>
          <p:nvSpPr>
            <p:cNvPr id="97" name="Google Shape;97;p31"/>
            <p:cNvSpPr/>
            <p:nvPr/>
          </p:nvSpPr>
          <p:spPr>
            <a:xfrm rot="-5400000">
              <a:off x="5366325" y="2335504"/>
              <a:ext cx="25200" cy="5322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1"/>
            <p:cNvSpPr/>
            <p:nvPr/>
          </p:nvSpPr>
          <p:spPr>
            <a:xfrm rot="-5400000">
              <a:off x="4836311" y="2333254"/>
              <a:ext cx="25200" cy="536700"/>
            </a:xfrm>
            <a:prstGeom prst="rect">
              <a:avLst/>
            </a:prstGeom>
            <a:solidFill>
              <a:srgbClr val="4B85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 name="Google Shape;99;p31"/>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600"/>
              <a:buNone/>
              <a:defRPr sz="2600">
                <a:solidFill>
                  <a:schemeClr val="lt1"/>
                </a:solidFill>
              </a:defRPr>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00" name="Google Shape;100;p31"/>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01" name="Google Shape;101;p31"/>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02" name="Google Shape;102;p3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03" name="Google Shape;103;p31"/>
          <p:cNvPicPr preferRelativeResize="0"/>
          <p:nvPr/>
        </p:nvPicPr>
        <p:blipFill rotWithShape="1">
          <a:blip r:embed="rId2">
            <a:alphaModFix/>
          </a:blip>
          <a:srcRect b="0" l="0" r="0" t="0"/>
          <a:stretch/>
        </p:blipFill>
        <p:spPr>
          <a:xfrm>
            <a:off x="7667025" y="4397176"/>
            <a:ext cx="1542375" cy="5883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2">
  <p:cSld name="SECTION_TITLE_AND_DESCRIPTION_1">
    <p:spTree>
      <p:nvGrpSpPr>
        <p:cNvPr id="104" name="Shape 104"/>
        <p:cNvGrpSpPr/>
        <p:nvPr/>
      </p:nvGrpSpPr>
      <p:grpSpPr>
        <a:xfrm>
          <a:off x="0" y="0"/>
          <a:ext cx="0" cy="0"/>
          <a:chOff x="0" y="0"/>
          <a:chExt cx="0" cy="0"/>
        </a:xfrm>
      </p:grpSpPr>
      <p:sp>
        <p:nvSpPr>
          <p:cNvPr id="105" name="Google Shape;105;p32"/>
          <p:cNvSpPr/>
          <p:nvPr/>
        </p:nvSpPr>
        <p:spPr>
          <a:xfrm>
            <a:off x="0" y="0"/>
            <a:ext cx="4572000" cy="51435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6" name="Google Shape;106;p32"/>
          <p:cNvGrpSpPr/>
          <p:nvPr/>
        </p:nvGrpSpPr>
        <p:grpSpPr>
          <a:xfrm>
            <a:off x="830392" y="1191256"/>
            <a:ext cx="745763" cy="45826"/>
            <a:chOff x="4580561" y="2589004"/>
            <a:chExt cx="1064464" cy="25200"/>
          </a:xfrm>
        </p:grpSpPr>
        <p:sp>
          <p:nvSpPr>
            <p:cNvPr id="107" name="Google Shape;107;p32"/>
            <p:cNvSpPr/>
            <p:nvPr/>
          </p:nvSpPr>
          <p:spPr>
            <a:xfrm rot="-5400000">
              <a:off x="5366325" y="2335504"/>
              <a:ext cx="25200" cy="532200"/>
            </a:xfrm>
            <a:prstGeom prst="rect">
              <a:avLst/>
            </a:prstGeom>
            <a:solidFill>
              <a:srgbClr val="285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32"/>
            <p:cNvSpPr/>
            <p:nvPr/>
          </p:nvSpPr>
          <p:spPr>
            <a:xfrm rot="-5400000">
              <a:off x="4836311" y="2333254"/>
              <a:ext cx="25200" cy="536700"/>
            </a:xfrm>
            <a:prstGeom prst="rect">
              <a:avLst/>
            </a:prstGeom>
            <a:solidFill>
              <a:srgbClr val="4B85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9" name="Google Shape;109;p32"/>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600"/>
              <a:buNone/>
              <a:defRPr sz="2600">
                <a:solidFill>
                  <a:schemeClr val="lt1"/>
                </a:solidFill>
              </a:defRPr>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10" name="Google Shape;110;p32"/>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11" name="Google Shape;111;p32"/>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12" name="Google Shape;112;p3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13" name="Google Shape;113;p32"/>
          <p:cNvPicPr preferRelativeResize="0"/>
          <p:nvPr/>
        </p:nvPicPr>
        <p:blipFill rotWithShape="1">
          <a:blip r:embed="rId2">
            <a:alphaModFix/>
          </a:blip>
          <a:srcRect b="0" l="0" r="0" t="0"/>
          <a:stretch/>
        </p:blipFill>
        <p:spPr>
          <a:xfrm>
            <a:off x="7667025" y="4397176"/>
            <a:ext cx="1542375" cy="5883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4" name="Shape 114"/>
        <p:cNvGrpSpPr/>
        <p:nvPr/>
      </p:nvGrpSpPr>
      <p:grpSpPr>
        <a:xfrm>
          <a:off x="0" y="0"/>
          <a:ext cx="0" cy="0"/>
          <a:chOff x="0" y="0"/>
          <a:chExt cx="0" cy="0"/>
        </a:xfrm>
      </p:grpSpPr>
      <p:sp>
        <p:nvSpPr>
          <p:cNvPr id="115" name="Google Shape;115;p33"/>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116" name="Google Shape;116;p3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17" name="Google Shape;117;p33"/>
          <p:cNvPicPr preferRelativeResize="0"/>
          <p:nvPr/>
        </p:nvPicPr>
        <p:blipFill rotWithShape="1">
          <a:blip r:embed="rId2">
            <a:alphaModFix/>
          </a:blip>
          <a:srcRect b="0" l="0" r="0" t="0"/>
          <a:stretch/>
        </p:blipFill>
        <p:spPr>
          <a:xfrm>
            <a:off x="5987875" y="-39449"/>
            <a:ext cx="3221525" cy="122895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
        <p:nvSpPr>
          <p:cNvPr id="119" name="Google Shape;119;p3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20" name="Google Shape;120;p34"/>
          <p:cNvPicPr preferRelativeResize="0"/>
          <p:nvPr/>
        </p:nvPicPr>
        <p:blipFill rotWithShape="1">
          <a:blip r:embed="rId2">
            <a:alphaModFix/>
          </a:blip>
          <a:srcRect b="0" l="0" r="0" t="0"/>
          <a:stretch/>
        </p:blipFill>
        <p:spPr>
          <a:xfrm>
            <a:off x="5987875" y="-39449"/>
            <a:ext cx="3221525" cy="12289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type="secHead">
  <p:cSld name="SECTION_HEADER">
    <p:bg>
      <p:bgPr>
        <a:solidFill>
          <a:srgbClr val="1155CC"/>
        </a:solidFill>
      </p:bgPr>
    </p:bg>
    <p:spTree>
      <p:nvGrpSpPr>
        <p:cNvPr id="19" name="Shape 19"/>
        <p:cNvGrpSpPr/>
        <p:nvPr/>
      </p:nvGrpSpPr>
      <p:grpSpPr>
        <a:xfrm>
          <a:off x="0" y="0"/>
          <a:ext cx="0" cy="0"/>
          <a:chOff x="0" y="0"/>
          <a:chExt cx="0" cy="0"/>
        </a:xfrm>
      </p:grpSpPr>
      <p:grpSp>
        <p:nvGrpSpPr>
          <p:cNvPr id="20" name="Google Shape;20;p21"/>
          <p:cNvGrpSpPr/>
          <p:nvPr/>
        </p:nvGrpSpPr>
        <p:grpSpPr>
          <a:xfrm>
            <a:off x="830392" y="1191256"/>
            <a:ext cx="745763" cy="45826"/>
            <a:chOff x="4580561" y="2589004"/>
            <a:chExt cx="1064464" cy="25200"/>
          </a:xfrm>
        </p:grpSpPr>
        <p:sp>
          <p:nvSpPr>
            <p:cNvPr id="21" name="Google Shape;21;p2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 name="Google Shape;23;p21"/>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24" name="Google Shape;24;p2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25" name="Google Shape;25;p21"/>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bg>
      <p:bgPr>
        <a:solidFill>
          <a:schemeClr val="lt1"/>
        </a:solidFill>
      </p:bgPr>
    </p:bg>
    <p:spTree>
      <p:nvGrpSpPr>
        <p:cNvPr id="26" name="Shape 26"/>
        <p:cNvGrpSpPr/>
        <p:nvPr/>
      </p:nvGrpSpPr>
      <p:grpSpPr>
        <a:xfrm>
          <a:off x="0" y="0"/>
          <a:ext cx="0" cy="0"/>
          <a:chOff x="0" y="0"/>
          <a:chExt cx="0" cy="0"/>
        </a:xfrm>
      </p:grpSpPr>
      <p:sp>
        <p:nvSpPr>
          <p:cNvPr id="27" name="Google Shape;27;p22"/>
          <p:cNvSpPr/>
          <p:nvPr/>
        </p:nvSpPr>
        <p:spPr>
          <a:xfrm>
            <a:off x="0" y="0"/>
            <a:ext cx="9144000" cy="487800"/>
          </a:xfrm>
          <a:prstGeom prst="rect">
            <a:avLst/>
          </a:prstGeom>
          <a:solidFill>
            <a:srgbClr val="285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 name="Google Shape;28;p22"/>
          <p:cNvGrpSpPr/>
          <p:nvPr/>
        </p:nvGrpSpPr>
        <p:grpSpPr>
          <a:xfrm>
            <a:off x="830392" y="1191256"/>
            <a:ext cx="745763" cy="45826"/>
            <a:chOff x="4580561" y="2589004"/>
            <a:chExt cx="1064464" cy="25200"/>
          </a:xfrm>
        </p:grpSpPr>
        <p:sp>
          <p:nvSpPr>
            <p:cNvPr id="29" name="Google Shape;29;p22"/>
            <p:cNvSpPr/>
            <p:nvPr/>
          </p:nvSpPr>
          <p:spPr>
            <a:xfrm rot="-5400000">
              <a:off x="5366325" y="2335504"/>
              <a:ext cx="25200" cy="5322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2"/>
            <p:cNvSpPr/>
            <p:nvPr/>
          </p:nvSpPr>
          <p:spPr>
            <a:xfrm rot="-5400000">
              <a:off x="4836311" y="2333254"/>
              <a:ext cx="25200" cy="536700"/>
            </a:xfrm>
            <a:prstGeom prst="rect">
              <a:avLst/>
            </a:prstGeom>
            <a:solidFill>
              <a:srgbClr val="4B85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 name="Google Shape;31;p22"/>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2" name="Google Shape;32;p22"/>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33" name="Google Shape;33;p2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34" name="Google Shape;34;p22"/>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35" name="Shape 35"/>
        <p:cNvGrpSpPr/>
        <p:nvPr/>
      </p:nvGrpSpPr>
      <p:grpSpPr>
        <a:xfrm>
          <a:off x="0" y="0"/>
          <a:ext cx="0" cy="0"/>
          <a:chOff x="0" y="0"/>
          <a:chExt cx="0" cy="0"/>
        </a:xfrm>
      </p:grpSpPr>
      <p:sp>
        <p:nvSpPr>
          <p:cNvPr id="36" name="Google Shape;36;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atin typeface="Lato"/>
                <a:ea typeface="Lato"/>
                <a:cs typeface="Lato"/>
                <a:sym typeface="Lato"/>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p:txBody>
      </p:sp>
      <p:pic>
        <p:nvPicPr>
          <p:cNvPr id="37" name="Google Shape;37;p23"/>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1">
    <p:spTree>
      <p:nvGrpSpPr>
        <p:cNvPr id="38" name="Shape 38"/>
        <p:cNvGrpSpPr/>
        <p:nvPr/>
      </p:nvGrpSpPr>
      <p:grpSpPr>
        <a:xfrm>
          <a:off x="0" y="0"/>
          <a:ext cx="0" cy="0"/>
          <a:chOff x="0" y="0"/>
          <a:chExt cx="0" cy="0"/>
        </a:xfrm>
      </p:grpSpPr>
      <p:sp>
        <p:nvSpPr>
          <p:cNvPr id="39" name="Google Shape;39;p24"/>
          <p:cNvSpPr/>
          <p:nvPr/>
        </p:nvSpPr>
        <p:spPr>
          <a:xfrm>
            <a:off x="0" y="0"/>
            <a:ext cx="9144000" cy="4878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0" name="Google Shape;40;p24"/>
          <p:cNvGrpSpPr/>
          <p:nvPr/>
        </p:nvGrpSpPr>
        <p:grpSpPr>
          <a:xfrm>
            <a:off x="830392" y="1191256"/>
            <a:ext cx="745763" cy="45826"/>
            <a:chOff x="4580561" y="2589004"/>
            <a:chExt cx="1064464" cy="25200"/>
          </a:xfrm>
        </p:grpSpPr>
        <p:sp>
          <p:nvSpPr>
            <p:cNvPr id="41" name="Google Shape;41;p24"/>
            <p:cNvSpPr/>
            <p:nvPr/>
          </p:nvSpPr>
          <p:spPr>
            <a:xfrm rot="-5400000">
              <a:off x="5366325" y="2335504"/>
              <a:ext cx="25200" cy="5322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4"/>
            <p:cNvSpPr/>
            <p:nvPr/>
          </p:nvSpPr>
          <p:spPr>
            <a:xfrm rot="-5400000">
              <a:off x="4836311" y="2333254"/>
              <a:ext cx="25200" cy="536700"/>
            </a:xfrm>
            <a:prstGeom prst="rect">
              <a:avLst/>
            </a:prstGeom>
            <a:solidFill>
              <a:srgbClr val="4B85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 name="Google Shape;43;p24"/>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44" name="Google Shape;44;p24"/>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45" name="Google Shape;45;p2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46" name="Google Shape;46;p24"/>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7" name="Shape 47"/>
        <p:cNvGrpSpPr/>
        <p:nvPr/>
      </p:nvGrpSpPr>
      <p:grpSpPr>
        <a:xfrm>
          <a:off x="0" y="0"/>
          <a:ext cx="0" cy="0"/>
          <a:chOff x="0" y="0"/>
          <a:chExt cx="0" cy="0"/>
        </a:xfrm>
      </p:grpSpPr>
      <p:sp>
        <p:nvSpPr>
          <p:cNvPr id="48" name="Google Shape;48;p25"/>
          <p:cNvSpPr/>
          <p:nvPr/>
        </p:nvSpPr>
        <p:spPr>
          <a:xfrm>
            <a:off x="0" y="0"/>
            <a:ext cx="9144000" cy="487800"/>
          </a:xfrm>
          <a:prstGeom prst="rect">
            <a:avLst/>
          </a:prstGeom>
          <a:solidFill>
            <a:srgbClr val="285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 name="Google Shape;49;p25"/>
          <p:cNvGrpSpPr/>
          <p:nvPr/>
        </p:nvGrpSpPr>
        <p:grpSpPr>
          <a:xfrm>
            <a:off x="830392" y="1191256"/>
            <a:ext cx="745763" cy="45826"/>
            <a:chOff x="4580561" y="2589004"/>
            <a:chExt cx="1064464" cy="25200"/>
          </a:xfrm>
        </p:grpSpPr>
        <p:sp>
          <p:nvSpPr>
            <p:cNvPr id="50" name="Google Shape;50;p25"/>
            <p:cNvSpPr/>
            <p:nvPr/>
          </p:nvSpPr>
          <p:spPr>
            <a:xfrm rot="-5400000">
              <a:off x="5366325" y="2335504"/>
              <a:ext cx="25200" cy="5322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25"/>
            <p:cNvSpPr/>
            <p:nvPr/>
          </p:nvSpPr>
          <p:spPr>
            <a:xfrm rot="-5400000">
              <a:off x="4836311" y="2333254"/>
              <a:ext cx="25200" cy="536700"/>
            </a:xfrm>
            <a:prstGeom prst="rect">
              <a:avLst/>
            </a:prstGeom>
            <a:solidFill>
              <a:srgbClr val="4B85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 name="Google Shape;52;p25"/>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53" name="Google Shape;53;p25"/>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54" name="Google Shape;54;p25"/>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55" name="Google Shape;55;p2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56" name="Google Shape;56;p25"/>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type="titleOnly">
  <p:cSld name="TITLE_ONLY">
    <p:spTree>
      <p:nvGrpSpPr>
        <p:cNvPr id="57" name="Shape 57"/>
        <p:cNvGrpSpPr/>
        <p:nvPr/>
      </p:nvGrpSpPr>
      <p:grpSpPr>
        <a:xfrm>
          <a:off x="0" y="0"/>
          <a:ext cx="0" cy="0"/>
          <a:chOff x="0" y="0"/>
          <a:chExt cx="0" cy="0"/>
        </a:xfrm>
      </p:grpSpPr>
      <p:sp>
        <p:nvSpPr>
          <p:cNvPr id="58" name="Google Shape;58;p26"/>
          <p:cNvSpPr/>
          <p:nvPr/>
        </p:nvSpPr>
        <p:spPr>
          <a:xfrm>
            <a:off x="0" y="0"/>
            <a:ext cx="9144000" cy="487800"/>
          </a:xfrm>
          <a:prstGeom prst="rect">
            <a:avLst/>
          </a:prstGeom>
          <a:solidFill>
            <a:srgbClr val="285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9" name="Google Shape;59;p26"/>
          <p:cNvGrpSpPr/>
          <p:nvPr/>
        </p:nvGrpSpPr>
        <p:grpSpPr>
          <a:xfrm>
            <a:off x="830392" y="1191256"/>
            <a:ext cx="745763" cy="45826"/>
            <a:chOff x="4580561" y="2589004"/>
            <a:chExt cx="1064464" cy="25200"/>
          </a:xfrm>
        </p:grpSpPr>
        <p:sp>
          <p:nvSpPr>
            <p:cNvPr id="60" name="Google Shape;60;p26"/>
            <p:cNvSpPr/>
            <p:nvPr/>
          </p:nvSpPr>
          <p:spPr>
            <a:xfrm rot="-5400000">
              <a:off x="5366325" y="2335504"/>
              <a:ext cx="25200" cy="5322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26"/>
            <p:cNvSpPr/>
            <p:nvPr/>
          </p:nvSpPr>
          <p:spPr>
            <a:xfrm rot="-5400000">
              <a:off x="4836311" y="2333254"/>
              <a:ext cx="25200" cy="536700"/>
            </a:xfrm>
            <a:prstGeom prst="rect">
              <a:avLst/>
            </a:prstGeom>
            <a:solidFill>
              <a:srgbClr val="4B85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2" name="Google Shape;62;p26"/>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63" name="Google Shape;63;p2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64" name="Google Shape;64;p26"/>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CUSTOM_1">
    <p:spTree>
      <p:nvGrpSpPr>
        <p:cNvPr id="65" name="Shape 65"/>
        <p:cNvGrpSpPr/>
        <p:nvPr/>
      </p:nvGrpSpPr>
      <p:grpSpPr>
        <a:xfrm>
          <a:off x="0" y="0"/>
          <a:ext cx="0" cy="0"/>
          <a:chOff x="0" y="0"/>
          <a:chExt cx="0" cy="0"/>
        </a:xfrm>
      </p:grpSpPr>
      <p:sp>
        <p:nvSpPr>
          <p:cNvPr id="66" name="Google Shape;66;p27"/>
          <p:cNvSpPr/>
          <p:nvPr>
            <p:ph idx="2" type="pic"/>
          </p:nvPr>
        </p:nvSpPr>
        <p:spPr>
          <a:xfrm>
            <a:off x="5070005" y="1014000"/>
            <a:ext cx="3497400" cy="3497700"/>
          </a:xfrm>
          <a:prstGeom prst="rect">
            <a:avLst/>
          </a:prstGeom>
          <a:noFill/>
          <a:ln>
            <a:noFill/>
          </a:ln>
        </p:spPr>
      </p:sp>
      <p:sp>
        <p:nvSpPr>
          <p:cNvPr id="67" name="Google Shape;67;p27"/>
          <p:cNvSpPr txBox="1"/>
          <p:nvPr>
            <p:ph type="title"/>
          </p:nvPr>
        </p:nvSpPr>
        <p:spPr>
          <a:xfrm>
            <a:off x="492300" y="1014000"/>
            <a:ext cx="3916500" cy="1278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atin typeface="Lato"/>
                <a:ea typeface="Lato"/>
                <a:cs typeface="Lato"/>
                <a:sym typeface="Lato"/>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p:txBody>
      </p:sp>
      <p:sp>
        <p:nvSpPr>
          <p:cNvPr id="68" name="Google Shape;68;p27"/>
          <p:cNvSpPr txBox="1"/>
          <p:nvPr>
            <p:ph idx="1" type="subTitle"/>
          </p:nvPr>
        </p:nvSpPr>
        <p:spPr>
          <a:xfrm>
            <a:off x="492300" y="2490900"/>
            <a:ext cx="3916500" cy="20208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SzPts val="1300"/>
              <a:buNone/>
              <a:defRPr/>
            </a:lvl1pPr>
            <a:lvl2pPr lvl="1" algn="l">
              <a:lnSpc>
                <a:spcPct val="115000"/>
              </a:lnSpc>
              <a:spcBef>
                <a:spcPts val="0"/>
              </a:spcBef>
              <a:spcAft>
                <a:spcPts val="0"/>
              </a:spcAft>
              <a:buSzPts val="1100"/>
              <a:buNone/>
              <a:defRPr/>
            </a:lvl2pPr>
            <a:lvl3pPr lvl="2" algn="l">
              <a:lnSpc>
                <a:spcPct val="115000"/>
              </a:lnSpc>
              <a:spcBef>
                <a:spcPts val="0"/>
              </a:spcBef>
              <a:spcAft>
                <a:spcPts val="0"/>
              </a:spcAft>
              <a:buSzPts val="1100"/>
              <a:buNone/>
              <a:defRPr/>
            </a:lvl3pPr>
            <a:lvl4pPr lvl="3" algn="l">
              <a:lnSpc>
                <a:spcPct val="115000"/>
              </a:lnSpc>
              <a:spcBef>
                <a:spcPts val="0"/>
              </a:spcBef>
              <a:spcAft>
                <a:spcPts val="0"/>
              </a:spcAft>
              <a:buSzPts val="1100"/>
              <a:buNone/>
              <a:defRPr/>
            </a:lvl4pPr>
            <a:lvl5pPr lvl="4" algn="l">
              <a:lnSpc>
                <a:spcPct val="115000"/>
              </a:lnSpc>
              <a:spcBef>
                <a:spcPts val="0"/>
              </a:spcBef>
              <a:spcAft>
                <a:spcPts val="0"/>
              </a:spcAft>
              <a:buSzPts val="1100"/>
              <a:buNone/>
              <a:defRPr/>
            </a:lvl5pPr>
            <a:lvl6pPr lvl="5" algn="l">
              <a:lnSpc>
                <a:spcPct val="115000"/>
              </a:lnSpc>
              <a:spcBef>
                <a:spcPts val="0"/>
              </a:spcBef>
              <a:spcAft>
                <a:spcPts val="0"/>
              </a:spcAft>
              <a:buSzPts val="1100"/>
              <a:buNone/>
              <a:defRPr/>
            </a:lvl6pPr>
            <a:lvl7pPr lvl="6" algn="l">
              <a:lnSpc>
                <a:spcPct val="115000"/>
              </a:lnSpc>
              <a:spcBef>
                <a:spcPts val="0"/>
              </a:spcBef>
              <a:spcAft>
                <a:spcPts val="0"/>
              </a:spcAft>
              <a:buSzPts val="1100"/>
              <a:buNone/>
              <a:defRPr/>
            </a:lvl7pPr>
            <a:lvl8pPr lvl="7" algn="l">
              <a:lnSpc>
                <a:spcPct val="115000"/>
              </a:lnSpc>
              <a:spcBef>
                <a:spcPts val="0"/>
              </a:spcBef>
              <a:spcAft>
                <a:spcPts val="0"/>
              </a:spcAft>
              <a:buSzPts val="1100"/>
              <a:buNone/>
              <a:defRPr/>
            </a:lvl8pPr>
            <a:lvl9pPr lvl="8" algn="l">
              <a:lnSpc>
                <a:spcPct val="115000"/>
              </a:lnSpc>
              <a:spcBef>
                <a:spcPts val="0"/>
              </a:spcBef>
              <a:spcAft>
                <a:spcPts val="0"/>
              </a:spcAft>
              <a:buSzPts val="1100"/>
              <a:buNone/>
              <a:defRPr/>
            </a:lvl9pPr>
          </a:lstStyle>
          <a:p/>
        </p:txBody>
      </p:sp>
      <p:sp>
        <p:nvSpPr>
          <p:cNvPr id="69" name="Google Shape;69;p27"/>
          <p:cNvSpPr/>
          <p:nvPr/>
        </p:nvSpPr>
        <p:spPr>
          <a:xfrm>
            <a:off x="0" y="0"/>
            <a:ext cx="9144000" cy="487800"/>
          </a:xfrm>
          <a:prstGeom prst="rect">
            <a:avLst/>
          </a:prstGeom>
          <a:solidFill>
            <a:srgbClr val="285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0" name="Google Shape;70;p27"/>
          <p:cNvPicPr preferRelativeResize="0"/>
          <p:nvPr/>
        </p:nvPicPr>
        <p:blipFill rotWithShape="1">
          <a:blip r:embed="rId2">
            <a:alphaModFix/>
          </a:blip>
          <a:srcRect b="0" l="0" r="0" t="0"/>
          <a:stretch/>
        </p:blipFill>
        <p:spPr>
          <a:xfrm>
            <a:off x="7667025" y="4397176"/>
            <a:ext cx="1542375" cy="5883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1" name="Shape 71"/>
        <p:cNvGrpSpPr/>
        <p:nvPr/>
      </p:nvGrpSpPr>
      <p:grpSpPr>
        <a:xfrm>
          <a:off x="0" y="0"/>
          <a:ext cx="0" cy="0"/>
          <a:chOff x="0" y="0"/>
          <a:chExt cx="0" cy="0"/>
        </a:xfrm>
      </p:grpSpPr>
      <p:sp>
        <p:nvSpPr>
          <p:cNvPr id="72" name="Google Shape;72;p28"/>
          <p:cNvSpPr/>
          <p:nvPr/>
        </p:nvSpPr>
        <p:spPr>
          <a:xfrm>
            <a:off x="0" y="0"/>
            <a:ext cx="9144000" cy="487800"/>
          </a:xfrm>
          <a:prstGeom prst="rect">
            <a:avLst/>
          </a:prstGeom>
          <a:solidFill>
            <a:srgbClr val="28519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3" name="Google Shape;73;p28"/>
          <p:cNvGrpSpPr/>
          <p:nvPr/>
        </p:nvGrpSpPr>
        <p:grpSpPr>
          <a:xfrm>
            <a:off x="830392" y="1191256"/>
            <a:ext cx="745763" cy="45826"/>
            <a:chOff x="4580561" y="2589004"/>
            <a:chExt cx="1064464" cy="25200"/>
          </a:xfrm>
        </p:grpSpPr>
        <p:sp>
          <p:nvSpPr>
            <p:cNvPr id="74" name="Google Shape;74;p28"/>
            <p:cNvSpPr/>
            <p:nvPr/>
          </p:nvSpPr>
          <p:spPr>
            <a:xfrm rot="-5400000">
              <a:off x="5366325" y="2335504"/>
              <a:ext cx="25200" cy="532200"/>
            </a:xfrm>
            <a:prstGeom prst="rect">
              <a:avLst/>
            </a:prstGeom>
            <a:solidFill>
              <a:srgbClr val="F4772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28"/>
            <p:cNvSpPr/>
            <p:nvPr/>
          </p:nvSpPr>
          <p:spPr>
            <a:xfrm rot="-5400000">
              <a:off x="4836311" y="2333254"/>
              <a:ext cx="25200" cy="536700"/>
            </a:xfrm>
            <a:prstGeom prst="rect">
              <a:avLst/>
            </a:prstGeom>
            <a:solidFill>
              <a:srgbClr val="4B85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 name="Google Shape;76;p28"/>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77" name="Google Shape;77;p28"/>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78" name="Google Shape;78;p2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79" name="Google Shape;79;p28"/>
          <p:cNvPicPr preferRelativeResize="0"/>
          <p:nvPr/>
        </p:nvPicPr>
        <p:blipFill rotWithShape="1">
          <a:blip r:embed="rId2">
            <a:alphaModFix/>
          </a:blip>
          <a:srcRect b="0" l="0" r="0" t="0"/>
          <a:stretch/>
        </p:blipFill>
        <p:spPr>
          <a:xfrm>
            <a:off x="5987875" y="3756601"/>
            <a:ext cx="3221525" cy="12289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pic>
        <p:nvPicPr>
          <p:cNvPr id="6" name="Google Shape;6;p19"/>
          <p:cNvPicPr preferRelativeResize="0"/>
          <p:nvPr/>
        </p:nvPicPr>
        <p:blipFill rotWithShape="1">
          <a:blip r:embed="rId1">
            <a:alphaModFix/>
          </a:blip>
          <a:srcRect b="0" l="0" r="0" t="0"/>
          <a:stretch/>
        </p:blipFill>
        <p:spPr>
          <a:xfrm>
            <a:off x="-161525" y="-40100"/>
            <a:ext cx="9377576" cy="5274875"/>
          </a:xfrm>
          <a:prstGeom prst="rect">
            <a:avLst/>
          </a:prstGeom>
          <a:noFill/>
          <a:ln>
            <a:noFill/>
          </a:ln>
        </p:spPr>
      </p:pic>
      <p:sp>
        <p:nvSpPr>
          <p:cNvPr id="7" name="Google Shape;7;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9pPr>
          </a:lstStyle>
          <a:p/>
        </p:txBody>
      </p:sp>
      <p:sp>
        <p:nvSpPr>
          <p:cNvPr id="8" name="Google Shape;8;p19"/>
          <p:cNvSpPr txBox="1"/>
          <p:nvPr>
            <p:ph idx="1" type="body"/>
          </p:nvPr>
        </p:nvSpPr>
        <p:spPr>
          <a:xfrm>
            <a:off x="311700" y="105622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9" name="Google Shape;9;p1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0" Type="http://schemas.openxmlformats.org/officeDocument/2006/relationships/image" Target="../media/image9.png"/><Relationship Id="rId11" Type="http://schemas.openxmlformats.org/officeDocument/2006/relationships/image" Target="../media/image18.png"/><Relationship Id="rId10" Type="http://schemas.openxmlformats.org/officeDocument/2006/relationships/image" Target="../media/image11.png"/><Relationship Id="rId13" Type="http://schemas.openxmlformats.org/officeDocument/2006/relationships/image" Target="../media/image25.png"/><Relationship Id="rId12"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8.png"/><Relationship Id="rId15" Type="http://schemas.openxmlformats.org/officeDocument/2006/relationships/image" Target="../media/image27.png"/><Relationship Id="rId14" Type="http://schemas.openxmlformats.org/officeDocument/2006/relationships/image" Target="../media/image22.png"/><Relationship Id="rId17" Type="http://schemas.openxmlformats.org/officeDocument/2006/relationships/image" Target="../media/image23.png"/><Relationship Id="rId16" Type="http://schemas.openxmlformats.org/officeDocument/2006/relationships/image" Target="../media/image24.png"/><Relationship Id="rId5" Type="http://schemas.openxmlformats.org/officeDocument/2006/relationships/image" Target="../media/image20.png"/><Relationship Id="rId19" Type="http://schemas.openxmlformats.org/officeDocument/2006/relationships/image" Target="../media/image21.png"/><Relationship Id="rId6" Type="http://schemas.openxmlformats.org/officeDocument/2006/relationships/image" Target="../media/image7.png"/><Relationship Id="rId18" Type="http://schemas.openxmlformats.org/officeDocument/2006/relationships/image" Target="../media/image10.png"/><Relationship Id="rId7" Type="http://schemas.openxmlformats.org/officeDocument/2006/relationships/image" Target="../media/image5.png"/><Relationship Id="rId8"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0" lang="en" sz="3180">
                <a:latin typeface="Roboto"/>
                <a:ea typeface="Roboto"/>
                <a:cs typeface="Roboto"/>
                <a:sym typeface="Roboto"/>
              </a:rPr>
              <a:t>UIFCW R2O2R on EPIC</a:t>
            </a:r>
            <a:endParaRPr sz="3140">
              <a:latin typeface="Calibri"/>
              <a:ea typeface="Calibri"/>
              <a:cs typeface="Calibri"/>
              <a:sym typeface="Calibri"/>
            </a:endParaRPr>
          </a:p>
        </p:txBody>
      </p:sp>
      <p:sp>
        <p:nvSpPr>
          <p:cNvPr id="126" name="Google Shape;126;p1"/>
          <p:cNvSpPr txBox="1"/>
          <p:nvPr>
            <p:ph idx="1" type="body"/>
          </p:nvPr>
        </p:nvSpPr>
        <p:spPr>
          <a:xfrm>
            <a:off x="701975" y="3027225"/>
            <a:ext cx="7688700" cy="2261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300"/>
              <a:buNone/>
            </a:pPr>
            <a:r>
              <a:rPr lang="en" sz="2000">
                <a:latin typeface="Arial"/>
                <a:ea typeface="Arial"/>
                <a:cs typeface="Arial"/>
                <a:sym typeface="Arial"/>
              </a:rPr>
              <a:t>Collaborative effort between - Community Collaborators slide attached</a:t>
            </a:r>
            <a:endParaRPr sz="2000">
              <a:latin typeface="Arial"/>
              <a:ea typeface="Arial"/>
              <a:cs typeface="Arial"/>
              <a:sym typeface="Arial"/>
            </a:endParaRPr>
          </a:p>
          <a:p>
            <a:pPr indent="0" lvl="0" marL="0" rtl="0" algn="ctr">
              <a:lnSpc>
                <a:spcPct val="100000"/>
              </a:lnSpc>
              <a:spcBef>
                <a:spcPts val="0"/>
              </a:spcBef>
              <a:spcAft>
                <a:spcPts val="0"/>
              </a:spcAft>
              <a:buSzPts val="1300"/>
              <a:buNone/>
            </a:pPr>
            <a:r>
              <a:t/>
            </a:r>
            <a:endParaRPr sz="2000">
              <a:latin typeface="Arial"/>
              <a:ea typeface="Arial"/>
              <a:cs typeface="Arial"/>
              <a:sym typeface="Arial"/>
            </a:endParaRPr>
          </a:p>
          <a:p>
            <a:pPr indent="0" lvl="0" marL="0" rtl="0" algn="l">
              <a:lnSpc>
                <a:spcPct val="100000"/>
              </a:lnSpc>
              <a:spcBef>
                <a:spcPts val="0"/>
              </a:spcBef>
              <a:spcAft>
                <a:spcPts val="0"/>
              </a:spcAft>
              <a:buSzPts val="1300"/>
              <a:buNone/>
            </a:pPr>
            <a:r>
              <a:rPr lang="en"/>
              <a:t>Special Acknowledgments: Jong Kim, Dr. Mark Potts Dr. Stylianos Flampouris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0"/>
          <p:cNvSpPr txBox="1"/>
          <p:nvPr>
            <p:ph idx="4294967295" type="body"/>
          </p:nvPr>
        </p:nvSpPr>
        <p:spPr>
          <a:xfrm>
            <a:off x="0" y="1174675"/>
            <a:ext cx="31365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t/>
            </a:r>
            <a:endParaRPr/>
          </a:p>
          <a:p>
            <a:pPr indent="-311150" lvl="0" marL="457200" rtl="0" algn="l">
              <a:lnSpc>
                <a:spcPct val="115000"/>
              </a:lnSpc>
              <a:spcBef>
                <a:spcPts val="1200"/>
              </a:spcBef>
              <a:spcAft>
                <a:spcPts val="0"/>
              </a:spcAft>
              <a:buSzPts val="1300"/>
              <a:buChar char="●"/>
            </a:pPr>
            <a:r>
              <a:rPr lang="en"/>
              <a:t>Average Build time</a:t>
            </a:r>
            <a:endParaRPr/>
          </a:p>
          <a:p>
            <a:pPr indent="-311150" lvl="0" marL="457200" rtl="0" algn="l">
              <a:lnSpc>
                <a:spcPct val="115000"/>
              </a:lnSpc>
              <a:spcBef>
                <a:spcPts val="0"/>
              </a:spcBef>
              <a:spcAft>
                <a:spcPts val="0"/>
              </a:spcAft>
              <a:buSzPts val="1300"/>
              <a:buChar char="●"/>
            </a:pPr>
            <a:r>
              <a:rPr lang="en"/>
              <a:t>Average time per gate</a:t>
            </a:r>
            <a:endParaRPr/>
          </a:p>
          <a:p>
            <a:pPr indent="-311150" lvl="0" marL="457200" rtl="0" algn="l">
              <a:lnSpc>
                <a:spcPct val="115000"/>
              </a:lnSpc>
              <a:spcBef>
                <a:spcPts val="0"/>
              </a:spcBef>
              <a:spcAft>
                <a:spcPts val="0"/>
              </a:spcAft>
              <a:buSzPts val="1300"/>
              <a:buChar char="●"/>
            </a:pPr>
            <a:r>
              <a:rPr lang="en"/>
              <a:t>Average build time per platform</a:t>
            </a:r>
            <a:endParaRPr/>
          </a:p>
          <a:p>
            <a:pPr indent="-311150" lvl="0" marL="457200" rtl="0" algn="l">
              <a:lnSpc>
                <a:spcPct val="115000"/>
              </a:lnSpc>
              <a:spcBef>
                <a:spcPts val="0"/>
              </a:spcBef>
              <a:spcAft>
                <a:spcPts val="0"/>
              </a:spcAft>
              <a:buSzPts val="1300"/>
              <a:buChar char="●"/>
            </a:pPr>
            <a:r>
              <a:rPr lang="en"/>
              <a:t>Code Coverage</a:t>
            </a:r>
            <a:endParaRPr/>
          </a:p>
          <a:p>
            <a:pPr indent="-311150" lvl="0" marL="457200" rtl="0" algn="l">
              <a:lnSpc>
                <a:spcPct val="115000"/>
              </a:lnSpc>
              <a:spcBef>
                <a:spcPts val="0"/>
              </a:spcBef>
              <a:spcAft>
                <a:spcPts val="0"/>
              </a:spcAft>
              <a:buSzPts val="1300"/>
              <a:buChar char="●"/>
            </a:pPr>
            <a:r>
              <a:rPr lang="en"/>
              <a:t>Forecast Skill</a:t>
            </a:r>
            <a:endParaRPr/>
          </a:p>
        </p:txBody>
      </p:sp>
      <p:graphicFrame>
        <p:nvGraphicFramePr>
          <p:cNvPr id="196" name="Google Shape;196;p10"/>
          <p:cNvGraphicFramePr/>
          <p:nvPr/>
        </p:nvGraphicFramePr>
        <p:xfrm>
          <a:off x="3617250" y="516225"/>
          <a:ext cx="3000000" cy="3000000"/>
        </p:xfrm>
        <a:graphic>
          <a:graphicData uri="http://schemas.openxmlformats.org/drawingml/2006/table">
            <a:tbl>
              <a:tblPr>
                <a:noFill/>
                <a:tableStyleId>{456D7116-7950-4A9F-951D-14F64C55B023}</a:tableStyleId>
              </a:tblPr>
              <a:tblGrid>
                <a:gridCol w="1181175"/>
                <a:gridCol w="4826425"/>
              </a:tblGrid>
              <a:tr h="200025">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latin typeface="Roboto"/>
                          <a:ea typeface="Roboto"/>
                          <a:cs typeface="Roboto"/>
                          <a:sym typeface="Roboto"/>
                        </a:rPr>
                        <a:t>Checkout Source Code</a:t>
                      </a:r>
                      <a:endParaRPr sz="1000" u="none" cap="none" strike="noStrike">
                        <a:latin typeface="Roboto"/>
                        <a:ea typeface="Roboto"/>
                        <a:cs typeface="Roboto"/>
                        <a:sym typeface="Roboto"/>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t>Pull source code from GitHub and stage the data for analysis before deploying the code.</a:t>
                      </a:r>
                      <a:endParaRPr sz="10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333375">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Unit Testing</a:t>
                      </a:r>
                      <a:endParaRPr sz="10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t>Run available unit tests for projects and ensure that the tests run as expected. Collect code coverage metrics for the available baselines.</a:t>
                      </a:r>
                      <a:endParaRPr sz="10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r h="333375">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Lint (Flake 8)</a:t>
                      </a:r>
                      <a:endParaRPr sz="10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t>Perform static code analysis that enforces style consistencies across programming languages.</a:t>
                      </a:r>
                      <a:endParaRPr sz="10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200025">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Dependency Check</a:t>
                      </a:r>
                      <a:endParaRPr sz="10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t>Scan third-party libraries and modules for current vulnerabilities.</a:t>
                      </a:r>
                      <a:endParaRPr sz="10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r h="200025">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Build the Cloud Stack</a:t>
                      </a:r>
                      <a:endParaRPr sz="10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t>Terraform/Cloudformation scripts will create a repeatable process for deploying applications.</a:t>
                      </a:r>
                      <a:endParaRPr sz="10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200025">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Lint Cloud Stack</a:t>
                      </a:r>
                      <a:endParaRPr sz="10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t>Examine the cloud stack template and return various suggestions.</a:t>
                      </a:r>
                      <a:endParaRPr sz="10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r h="200025">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Nag Cloud Stack</a:t>
                      </a:r>
                      <a:endParaRPr sz="10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t>Pinpoint security vulnerabilities in cloud stack templates.</a:t>
                      </a:r>
                      <a:endParaRPr sz="10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200025">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Scan Secrets</a:t>
                      </a:r>
                      <a:endParaRPr sz="10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t>Scan for any improper use of security passwords or credentials.</a:t>
                      </a:r>
                      <a:endParaRPr sz="10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r h="1047750">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Static Code Analysis</a:t>
                      </a:r>
                      <a:endParaRPr sz="10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t>Scan code in all programming languages using SonarQube to determine current vulnerabilities, maintenance issues, and defects. Note: SonarQube also has the ability to utilize architectural metrics such as cyclomatic complexity and maintainability metrics. Cyclomatic complexity as the example infers is a value that tells the ability that a new engineer will be able to come in and maintain the baseline. If the number is high, then you have an application that is tough to upkeep, so tracking this number over time will make sure that your application is easy to maintain, which in turn reduces technical debt costs.</a:t>
                      </a:r>
                      <a:endParaRPr sz="10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333375">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Package/Pull Artifacts/Deploy</a:t>
                      </a:r>
                      <a:endParaRPr sz="10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t>This gate sequence will package up the artifacts and the application and deploy the application as needed after completing all quality gate checks.</a:t>
                      </a:r>
                      <a:endParaRPr sz="10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r h="200025">
                <a:tc>
                  <a:txBody>
                    <a:bodyPr/>
                    <a:lstStyle/>
                    <a:p>
                      <a:pPr indent="0" lvl="0" marL="0" marR="0" rtl="0" algn="ctr">
                        <a:lnSpc>
                          <a:spcPct val="115000"/>
                        </a:lnSpc>
                        <a:spcBef>
                          <a:spcPts val="0"/>
                        </a:spcBef>
                        <a:spcAft>
                          <a:spcPts val="0"/>
                        </a:spcAft>
                        <a:buClr>
                          <a:srgbClr val="000000"/>
                        </a:buClr>
                        <a:buSzPts val="1000"/>
                        <a:buFont typeface="Arial"/>
                        <a:buNone/>
                      </a:pPr>
                      <a:r>
                        <a:rPr lang="en" sz="1000" u="none" cap="none" strike="noStrike"/>
                        <a:t>Run Regression Tests</a:t>
                      </a:r>
                      <a:endParaRPr sz="1000" u="none" cap="none" strike="noStrike"/>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 sz="1000" u="none" cap="none" strike="noStrike"/>
                        <a:t>Run a list of regression tests to test the overall end-to-end functionality.</a:t>
                      </a:r>
                      <a:endParaRPr sz="10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bl>
          </a:graphicData>
        </a:graphic>
      </p:graphicFrame>
      <p:sp>
        <p:nvSpPr>
          <p:cNvPr id="197" name="Google Shape;197;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latin typeface="Times New Roman"/>
                <a:ea typeface="Times New Roman"/>
                <a:cs typeface="Times New Roman"/>
                <a:sym typeface="Times New Roman"/>
              </a:rPr>
              <a:t>Pipeline Gates</a:t>
            </a:r>
            <a:endParaRPr>
              <a:solidFill>
                <a:srgbClr val="1155CC"/>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0554"/>
              <a:buFont typeface="Arial"/>
              <a:buNone/>
            </a:pPr>
            <a:r>
              <a:rPr lang="en">
                <a:solidFill>
                  <a:srgbClr val="1155CC"/>
                </a:solidFill>
                <a:latin typeface="Times New Roman"/>
                <a:ea typeface="Times New Roman"/>
                <a:cs typeface="Times New Roman"/>
                <a:sym typeface="Times New Roman"/>
              </a:rPr>
              <a:t>CI/CD Pipeline</a:t>
            </a:r>
            <a:endParaRPr>
              <a:solidFill>
                <a:srgbClr val="1155CC"/>
              </a:solidFill>
              <a:latin typeface="Times New Roman"/>
              <a:ea typeface="Times New Roman"/>
              <a:cs typeface="Times New Roman"/>
              <a:sym typeface="Times New Roman"/>
            </a:endParaRPr>
          </a:p>
          <a:p>
            <a:pPr indent="0" lvl="0" marL="0" rtl="0" algn="l">
              <a:lnSpc>
                <a:spcPct val="100000"/>
              </a:lnSpc>
              <a:spcBef>
                <a:spcPts val="0"/>
              </a:spcBef>
              <a:spcAft>
                <a:spcPts val="0"/>
              </a:spcAft>
              <a:buSzPct val="111111"/>
              <a:buNone/>
            </a:pPr>
            <a:r>
              <a:t/>
            </a:r>
            <a:endParaRPr/>
          </a:p>
        </p:txBody>
      </p:sp>
      <p:sp>
        <p:nvSpPr>
          <p:cNvPr id="203" name="Google Shape;203;p11"/>
          <p:cNvSpPr txBox="1"/>
          <p:nvPr>
            <p:ph idx="4294967295" type="body"/>
          </p:nvPr>
        </p:nvSpPr>
        <p:spPr>
          <a:xfrm>
            <a:off x="311700" y="984300"/>
            <a:ext cx="8520600" cy="3569700"/>
          </a:xfrm>
          <a:prstGeom prst="rect">
            <a:avLst/>
          </a:prstGeom>
          <a:noFill/>
          <a:ln>
            <a:noFill/>
          </a:ln>
        </p:spPr>
        <p:txBody>
          <a:bodyPr anchorCtr="0" anchor="t" bIns="91425" lIns="91425" spcFirstLastPara="1" rIns="91425" wrap="square" tIns="91425">
            <a:normAutofit/>
          </a:bodyPr>
          <a:lstStyle/>
          <a:p>
            <a:pPr indent="-330200" lvl="0" marL="457200" rtl="0" algn="l">
              <a:lnSpc>
                <a:spcPct val="115000"/>
              </a:lnSpc>
              <a:spcBef>
                <a:spcPts val="0"/>
              </a:spcBef>
              <a:spcAft>
                <a:spcPts val="0"/>
              </a:spcAft>
              <a:buSzPts val="1600"/>
              <a:buChar char="●"/>
            </a:pPr>
            <a:r>
              <a:rPr lang="en" sz="1600"/>
              <a:t>Master Pipeline:</a:t>
            </a:r>
            <a:endParaRPr sz="1600"/>
          </a:p>
          <a:p>
            <a:pPr indent="0" lvl="0" marL="457200" rtl="0" algn="l">
              <a:lnSpc>
                <a:spcPct val="115000"/>
              </a:lnSpc>
              <a:spcBef>
                <a:spcPts val="1200"/>
              </a:spcBef>
              <a:spcAft>
                <a:spcPts val="0"/>
              </a:spcAft>
              <a:buSzPts val="1300"/>
              <a:buNone/>
            </a:pPr>
            <a:r>
              <a:t/>
            </a:r>
            <a:endParaRPr sz="1600"/>
          </a:p>
          <a:p>
            <a:pPr indent="0" lvl="0" marL="0" rtl="0" algn="l">
              <a:lnSpc>
                <a:spcPct val="115000"/>
              </a:lnSpc>
              <a:spcBef>
                <a:spcPts val="1200"/>
              </a:spcBef>
              <a:spcAft>
                <a:spcPts val="0"/>
              </a:spcAft>
              <a:buSzPts val="1300"/>
              <a:buNone/>
            </a:pPr>
            <a:r>
              <a:t/>
            </a:r>
            <a:endParaRPr sz="1600"/>
          </a:p>
          <a:p>
            <a:pPr indent="0" lvl="0" marL="0" rtl="0" algn="l">
              <a:lnSpc>
                <a:spcPct val="115000"/>
              </a:lnSpc>
              <a:spcBef>
                <a:spcPts val="1200"/>
              </a:spcBef>
              <a:spcAft>
                <a:spcPts val="0"/>
              </a:spcAft>
              <a:buSzPts val="1300"/>
              <a:buNone/>
            </a:pPr>
            <a:r>
              <a:t/>
            </a:r>
            <a:endParaRPr sz="1600"/>
          </a:p>
          <a:p>
            <a:pPr indent="0" lvl="0" marL="0" rtl="0" algn="l">
              <a:lnSpc>
                <a:spcPct val="115000"/>
              </a:lnSpc>
              <a:spcBef>
                <a:spcPts val="1200"/>
              </a:spcBef>
              <a:spcAft>
                <a:spcPts val="0"/>
              </a:spcAft>
              <a:buSzPts val="1300"/>
              <a:buNone/>
            </a:pPr>
            <a:r>
              <a:t/>
            </a:r>
            <a:endParaRPr sz="100"/>
          </a:p>
          <a:p>
            <a:pPr indent="-330200" lvl="0" marL="457200" rtl="0" algn="l">
              <a:lnSpc>
                <a:spcPct val="115000"/>
              </a:lnSpc>
              <a:spcBef>
                <a:spcPts val="1200"/>
              </a:spcBef>
              <a:spcAft>
                <a:spcPts val="0"/>
              </a:spcAft>
              <a:buSzPts val="1600"/>
              <a:buChar char="●"/>
            </a:pPr>
            <a:r>
              <a:rPr lang="en" sz="1600"/>
              <a:t>No-Integration Pipeline:</a:t>
            </a:r>
            <a:endParaRPr sz="1600"/>
          </a:p>
        </p:txBody>
      </p:sp>
      <p:pic>
        <p:nvPicPr>
          <p:cNvPr id="204" name="Google Shape;204;p11"/>
          <p:cNvPicPr preferRelativeResize="0"/>
          <p:nvPr/>
        </p:nvPicPr>
        <p:blipFill rotWithShape="1">
          <a:blip r:embed="rId3">
            <a:alphaModFix/>
          </a:blip>
          <a:srcRect b="0" l="0" r="0" t="0"/>
          <a:stretch/>
        </p:blipFill>
        <p:spPr>
          <a:xfrm>
            <a:off x="0" y="1457950"/>
            <a:ext cx="9144001" cy="1487550"/>
          </a:xfrm>
          <a:prstGeom prst="rect">
            <a:avLst/>
          </a:prstGeom>
          <a:noFill/>
          <a:ln>
            <a:noFill/>
          </a:ln>
        </p:spPr>
      </p:pic>
      <p:pic>
        <p:nvPicPr>
          <p:cNvPr id="205" name="Google Shape;205;p11"/>
          <p:cNvPicPr preferRelativeResize="0"/>
          <p:nvPr/>
        </p:nvPicPr>
        <p:blipFill rotWithShape="1">
          <a:blip r:embed="rId4">
            <a:alphaModFix/>
          </a:blip>
          <a:srcRect b="0" l="0" r="0" t="0"/>
          <a:stretch/>
        </p:blipFill>
        <p:spPr>
          <a:xfrm>
            <a:off x="63600" y="3256325"/>
            <a:ext cx="9144001" cy="1539350"/>
          </a:xfrm>
          <a:prstGeom prst="rect">
            <a:avLst/>
          </a:prstGeom>
          <a:noFill/>
          <a:ln>
            <a:noFill/>
          </a:ln>
        </p:spPr>
      </p:pic>
      <p:sp>
        <p:nvSpPr>
          <p:cNvPr id="206" name="Google Shape;206;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latin typeface="Times New Roman"/>
                <a:ea typeface="Times New Roman"/>
                <a:cs typeface="Times New Roman"/>
                <a:sym typeface="Times New Roman"/>
              </a:rPr>
              <a:t>EPIC Dashboard - Pipeline</a:t>
            </a:r>
            <a:endParaRPr>
              <a:solidFill>
                <a:srgbClr val="1155CC"/>
              </a:solidFill>
              <a:latin typeface="Times New Roman"/>
              <a:ea typeface="Times New Roman"/>
              <a:cs typeface="Times New Roman"/>
              <a:sym typeface="Times New Roman"/>
            </a:endParaRPr>
          </a:p>
        </p:txBody>
      </p:sp>
      <p:pic>
        <p:nvPicPr>
          <p:cNvPr id="212" name="Google Shape;212;p15"/>
          <p:cNvPicPr preferRelativeResize="0"/>
          <p:nvPr/>
        </p:nvPicPr>
        <p:blipFill rotWithShape="1">
          <a:blip r:embed="rId3">
            <a:alphaModFix/>
          </a:blip>
          <a:srcRect b="0" l="0" r="0" t="0"/>
          <a:stretch/>
        </p:blipFill>
        <p:spPr>
          <a:xfrm>
            <a:off x="1091975" y="1017725"/>
            <a:ext cx="6616226" cy="3776226"/>
          </a:xfrm>
          <a:prstGeom prst="rect">
            <a:avLst/>
          </a:prstGeom>
          <a:noFill/>
          <a:ln>
            <a:noFill/>
          </a:ln>
        </p:spPr>
      </p:pic>
      <p:sp>
        <p:nvSpPr>
          <p:cNvPr id="213" name="Google Shape;213;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
          <p:cNvSpPr txBox="1"/>
          <p:nvPr/>
        </p:nvSpPr>
        <p:spPr>
          <a:xfrm>
            <a:off x="181800" y="81350"/>
            <a:ext cx="87804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rgbClr val="1155CC"/>
                </a:solidFill>
                <a:latin typeface="Times New Roman"/>
                <a:ea typeface="Times New Roman"/>
                <a:cs typeface="Times New Roman"/>
                <a:sym typeface="Times New Roman"/>
              </a:rPr>
              <a:t>Agenda</a:t>
            </a:r>
            <a:endParaRPr b="0" i="0" sz="2200" u="none" cap="none" strike="noStrike">
              <a:solidFill>
                <a:srgbClr val="1155CC"/>
              </a:solidFill>
              <a:latin typeface="Arial"/>
              <a:ea typeface="Arial"/>
              <a:cs typeface="Arial"/>
              <a:sym typeface="Arial"/>
            </a:endParaRPr>
          </a:p>
        </p:txBody>
      </p:sp>
      <p:sp>
        <p:nvSpPr>
          <p:cNvPr id="132" name="Google Shape;132;p2"/>
          <p:cNvSpPr txBox="1"/>
          <p:nvPr>
            <p:ph idx="4294967295" type="body"/>
          </p:nvPr>
        </p:nvSpPr>
        <p:spPr>
          <a:xfrm>
            <a:off x="311700" y="1491625"/>
            <a:ext cx="8520600" cy="3077400"/>
          </a:xfrm>
          <a:prstGeom prst="rect">
            <a:avLst/>
          </a:prstGeom>
          <a:noFill/>
          <a:ln>
            <a:noFill/>
          </a:ln>
        </p:spPr>
        <p:txBody>
          <a:bodyPr anchorCtr="0" anchor="t" bIns="91425" lIns="91425" spcFirstLastPara="1" rIns="91425" wrap="square" tIns="91425">
            <a:normAutofit/>
          </a:bodyPr>
          <a:lstStyle/>
          <a:p>
            <a:pPr indent="-320675" lvl="0" marL="457200" rtl="0" algn="l">
              <a:lnSpc>
                <a:spcPct val="115000"/>
              </a:lnSpc>
              <a:spcBef>
                <a:spcPts val="1200"/>
              </a:spcBef>
              <a:spcAft>
                <a:spcPts val="0"/>
              </a:spcAft>
              <a:buClr>
                <a:schemeClr val="dk2"/>
              </a:buClr>
              <a:buSzPts val="1450"/>
              <a:buFont typeface="Arial"/>
              <a:buChar char="●"/>
            </a:pPr>
            <a:r>
              <a:rPr lang="en" sz="1450">
                <a:solidFill>
                  <a:schemeClr val="dk2"/>
                </a:solidFill>
              </a:rPr>
              <a:t>Partners/EPIC Overview</a:t>
            </a:r>
            <a:endParaRPr sz="1450">
              <a:solidFill>
                <a:schemeClr val="dk2"/>
              </a:solidFill>
            </a:endParaRPr>
          </a:p>
          <a:p>
            <a:pPr indent="-320675" lvl="0" marL="457200" rtl="0" algn="l">
              <a:lnSpc>
                <a:spcPct val="115000"/>
              </a:lnSpc>
              <a:spcBef>
                <a:spcPts val="0"/>
              </a:spcBef>
              <a:spcAft>
                <a:spcPts val="0"/>
              </a:spcAft>
              <a:buClr>
                <a:schemeClr val="dk2"/>
              </a:buClr>
              <a:buSzPts val="1450"/>
              <a:buFont typeface="Arial"/>
              <a:buChar char="●"/>
            </a:pPr>
            <a:r>
              <a:rPr lang="en" sz="1450">
                <a:solidFill>
                  <a:schemeClr val="dk2"/>
                </a:solidFill>
              </a:rPr>
              <a:t>R2O</a:t>
            </a:r>
            <a:endParaRPr sz="1450">
              <a:solidFill>
                <a:schemeClr val="dk2"/>
              </a:solidFill>
            </a:endParaRPr>
          </a:p>
          <a:p>
            <a:pPr indent="-320675" lvl="1" marL="914400" rtl="0" algn="l">
              <a:lnSpc>
                <a:spcPct val="115000"/>
              </a:lnSpc>
              <a:spcBef>
                <a:spcPts val="0"/>
              </a:spcBef>
              <a:spcAft>
                <a:spcPts val="0"/>
              </a:spcAft>
              <a:buClr>
                <a:schemeClr val="dk2"/>
              </a:buClr>
              <a:buSzPts val="1450"/>
              <a:buFont typeface="Arial"/>
              <a:buAutoNum type="alphaLcPeriod"/>
            </a:pPr>
            <a:r>
              <a:rPr lang="en" sz="1450">
                <a:solidFill>
                  <a:schemeClr val="dk2"/>
                </a:solidFill>
              </a:rPr>
              <a:t>Repeatable to SRW, RRFS, LandDA, HAFS, and future applications</a:t>
            </a:r>
            <a:endParaRPr sz="1450">
              <a:solidFill>
                <a:schemeClr val="dk2"/>
              </a:solidFill>
            </a:endParaRPr>
          </a:p>
          <a:p>
            <a:pPr indent="-320675" lvl="0" marL="457200" rtl="0" algn="l">
              <a:lnSpc>
                <a:spcPct val="115000"/>
              </a:lnSpc>
              <a:spcBef>
                <a:spcPts val="0"/>
              </a:spcBef>
              <a:spcAft>
                <a:spcPts val="0"/>
              </a:spcAft>
              <a:buClr>
                <a:schemeClr val="dk2"/>
              </a:buClr>
              <a:buSzPts val="1450"/>
              <a:buFont typeface="Arial"/>
              <a:buChar char="●"/>
            </a:pPr>
            <a:r>
              <a:rPr lang="en" sz="1450">
                <a:solidFill>
                  <a:schemeClr val="dk2"/>
                </a:solidFill>
              </a:rPr>
              <a:t>CI/CD stages and gates</a:t>
            </a:r>
            <a:endParaRPr sz="145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3"/>
          <p:cNvSpPr txBox="1"/>
          <p:nvPr>
            <p:ph idx="4294967295" type="body"/>
          </p:nvPr>
        </p:nvSpPr>
        <p:spPr>
          <a:xfrm>
            <a:off x="311700" y="1491625"/>
            <a:ext cx="8520600" cy="30774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1300"/>
              <a:buNone/>
            </a:pPr>
            <a:r>
              <a:t/>
            </a:r>
            <a:endParaRPr sz="2800">
              <a:solidFill>
                <a:srgbClr val="1A9988"/>
              </a:solidFill>
            </a:endParaRPr>
          </a:p>
          <a:p>
            <a:pPr indent="0" lvl="0" marL="0" rtl="0" algn="ctr">
              <a:lnSpc>
                <a:spcPct val="100000"/>
              </a:lnSpc>
              <a:spcBef>
                <a:spcPts val="0"/>
              </a:spcBef>
              <a:spcAft>
                <a:spcPts val="0"/>
              </a:spcAft>
              <a:buSzPts val="1300"/>
              <a:buNone/>
            </a:pPr>
            <a:r>
              <a:t/>
            </a:r>
            <a:endParaRPr sz="2800">
              <a:solidFill>
                <a:srgbClr val="1A9988"/>
              </a:solidFill>
            </a:endParaRPr>
          </a:p>
          <a:p>
            <a:pPr indent="0" lvl="0" marL="0" rtl="0" algn="ctr">
              <a:lnSpc>
                <a:spcPct val="100000"/>
              </a:lnSpc>
              <a:spcBef>
                <a:spcPts val="0"/>
              </a:spcBef>
              <a:spcAft>
                <a:spcPts val="0"/>
              </a:spcAft>
              <a:buSzPts val="1300"/>
              <a:buNone/>
            </a:pPr>
            <a:r>
              <a:rPr lang="en" sz="2800">
                <a:solidFill>
                  <a:schemeClr val="dk2"/>
                </a:solidFill>
              </a:rPr>
              <a:t>Partners</a:t>
            </a:r>
            <a:endParaRPr sz="2800">
              <a:solidFill>
                <a:schemeClr val="dk2"/>
              </a:solidFill>
            </a:endParaRPr>
          </a:p>
          <a:p>
            <a:pPr indent="0" lvl="0" marL="0" rtl="0" algn="l">
              <a:lnSpc>
                <a:spcPct val="115000"/>
              </a:lnSpc>
              <a:spcBef>
                <a:spcPts val="1200"/>
              </a:spcBef>
              <a:spcAft>
                <a:spcPts val="1200"/>
              </a:spcAft>
              <a:buSzPts val="13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4"/>
          <p:cNvSpPr txBox="1"/>
          <p:nvPr>
            <p:ph type="title"/>
          </p:nvPr>
        </p:nvSpPr>
        <p:spPr>
          <a:xfrm>
            <a:off x="311700" y="64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1155CC"/>
                </a:solidFill>
                <a:latin typeface="Times New Roman"/>
                <a:ea typeface="Times New Roman"/>
                <a:cs typeface="Times New Roman"/>
                <a:sym typeface="Times New Roman"/>
              </a:rPr>
              <a:t>Community Collaborators/Partners</a:t>
            </a:r>
            <a:endParaRPr>
              <a:solidFill>
                <a:srgbClr val="1155CC"/>
              </a:solidFill>
              <a:latin typeface="Times New Roman"/>
              <a:ea typeface="Times New Roman"/>
              <a:cs typeface="Times New Roman"/>
              <a:sym typeface="Times New Roman"/>
            </a:endParaRPr>
          </a:p>
        </p:txBody>
      </p:sp>
      <p:sp>
        <p:nvSpPr>
          <p:cNvPr id="143" name="Google Shape;143;p4"/>
          <p:cNvSpPr txBox="1"/>
          <p:nvPr>
            <p:ph idx="4294967295" type="body"/>
          </p:nvPr>
        </p:nvSpPr>
        <p:spPr>
          <a:xfrm>
            <a:off x="311700" y="771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b="1" lang="en"/>
              <a:t>Acknowledgement</a:t>
            </a:r>
            <a:endParaRPr b="1"/>
          </a:p>
          <a:p>
            <a:pPr indent="-311150" lvl="0" marL="457200" rtl="0" algn="l">
              <a:lnSpc>
                <a:spcPct val="115000"/>
              </a:lnSpc>
              <a:spcBef>
                <a:spcPts val="1200"/>
              </a:spcBef>
              <a:spcAft>
                <a:spcPts val="0"/>
              </a:spcAft>
              <a:buSzPts val="1300"/>
              <a:buChar char="●"/>
            </a:pPr>
            <a:r>
              <a:rPr lang="en"/>
              <a:t>NOAA OAR: WPO, GSL, PSL, NSSL, CSL, AOML, GFDL</a:t>
            </a:r>
            <a:endParaRPr/>
          </a:p>
          <a:p>
            <a:pPr indent="-311150" lvl="0" marL="457200" rtl="0" algn="l">
              <a:lnSpc>
                <a:spcPct val="115000"/>
              </a:lnSpc>
              <a:spcBef>
                <a:spcPts val="0"/>
              </a:spcBef>
              <a:spcAft>
                <a:spcPts val="0"/>
              </a:spcAft>
              <a:buSzPts val="1300"/>
              <a:buChar char="●"/>
            </a:pPr>
            <a:r>
              <a:rPr lang="en"/>
              <a:t>NOAA Open Data Dissemination (NODD) Program</a:t>
            </a:r>
            <a:endParaRPr/>
          </a:p>
          <a:p>
            <a:pPr indent="-311150" lvl="0" marL="457200" rtl="0" algn="l">
              <a:lnSpc>
                <a:spcPct val="115000"/>
              </a:lnSpc>
              <a:spcBef>
                <a:spcPts val="0"/>
              </a:spcBef>
              <a:spcAft>
                <a:spcPts val="0"/>
              </a:spcAft>
              <a:buSzPts val="1300"/>
              <a:buChar char="●"/>
            </a:pPr>
            <a:r>
              <a:rPr lang="en"/>
              <a:t>NWS: EMC, OSTI</a:t>
            </a:r>
            <a:endParaRPr/>
          </a:p>
          <a:p>
            <a:pPr indent="-311150" lvl="0" marL="457200" rtl="0" algn="l">
              <a:lnSpc>
                <a:spcPct val="115000"/>
              </a:lnSpc>
              <a:spcBef>
                <a:spcPts val="0"/>
              </a:spcBef>
              <a:spcAft>
                <a:spcPts val="0"/>
              </a:spcAft>
              <a:buSzPts val="1300"/>
              <a:buChar char="●"/>
            </a:pPr>
            <a:r>
              <a:rPr lang="en"/>
              <a:t>DTC</a:t>
            </a:r>
            <a:endParaRPr/>
          </a:p>
          <a:p>
            <a:pPr indent="-311150" lvl="0" marL="457200" rtl="0" algn="l">
              <a:lnSpc>
                <a:spcPct val="115000"/>
              </a:lnSpc>
              <a:spcBef>
                <a:spcPts val="0"/>
              </a:spcBef>
              <a:spcAft>
                <a:spcPts val="0"/>
              </a:spcAft>
              <a:buSzPts val="1300"/>
              <a:buChar char="●"/>
            </a:pPr>
            <a:r>
              <a:rPr lang="en"/>
              <a:t>UCAR: CGD, JCSDA</a:t>
            </a:r>
            <a:endParaRPr/>
          </a:p>
          <a:p>
            <a:pPr indent="-311150" lvl="0" marL="457200" rtl="0" algn="l">
              <a:lnSpc>
                <a:spcPct val="115000"/>
              </a:lnSpc>
              <a:spcBef>
                <a:spcPts val="0"/>
              </a:spcBef>
              <a:spcAft>
                <a:spcPts val="0"/>
              </a:spcAft>
              <a:buSzPts val="1300"/>
              <a:buChar char="●"/>
            </a:pPr>
            <a:r>
              <a:rPr lang="en"/>
              <a:t>Academia: George Mason University, Oklahoma University, University of Michigan</a:t>
            </a:r>
            <a:endParaRPr/>
          </a:p>
          <a:p>
            <a:pPr indent="-311150" lvl="0" marL="457200" rtl="0" algn="l">
              <a:lnSpc>
                <a:spcPct val="115000"/>
              </a:lnSpc>
              <a:spcBef>
                <a:spcPts val="0"/>
              </a:spcBef>
              <a:spcAft>
                <a:spcPts val="0"/>
              </a:spcAft>
              <a:buSzPts val="1300"/>
              <a:buChar char="●"/>
            </a:pPr>
            <a:r>
              <a:rPr lang="en"/>
              <a:t>CSPs: AWS, Azure, and Google Cloud</a:t>
            </a:r>
            <a:endParaRPr/>
          </a:p>
          <a:p>
            <a:pPr indent="-311150" lvl="0" marL="457200" rtl="0" algn="l">
              <a:lnSpc>
                <a:spcPct val="115000"/>
              </a:lnSpc>
              <a:spcBef>
                <a:spcPts val="0"/>
              </a:spcBef>
              <a:spcAft>
                <a:spcPts val="0"/>
              </a:spcAft>
              <a:buSzPts val="1300"/>
              <a:buChar char="●"/>
            </a:pPr>
            <a:r>
              <a:rPr lang="en"/>
              <a:t>Cooperative Institutes: CIRES, CIMSS</a:t>
            </a:r>
            <a:endParaRPr/>
          </a:p>
          <a:p>
            <a:pPr indent="0" lvl="0" marL="0" rtl="0" algn="l">
              <a:lnSpc>
                <a:spcPct val="115000"/>
              </a:lnSpc>
              <a:spcBef>
                <a:spcPts val="1200"/>
              </a:spcBef>
              <a:spcAft>
                <a:spcPts val="1200"/>
              </a:spcAft>
              <a:buSzPts val="1300"/>
              <a:buNone/>
            </a:pPr>
            <a:r>
              <a:t/>
            </a:r>
            <a:endParaRPr/>
          </a:p>
        </p:txBody>
      </p:sp>
      <p:pic>
        <p:nvPicPr>
          <p:cNvPr id="144" name="Google Shape;144;p4"/>
          <p:cNvPicPr preferRelativeResize="0"/>
          <p:nvPr/>
        </p:nvPicPr>
        <p:blipFill rotWithShape="1">
          <a:blip r:embed="rId3">
            <a:alphaModFix/>
          </a:blip>
          <a:srcRect b="0" l="0" r="47911" t="0"/>
          <a:stretch/>
        </p:blipFill>
        <p:spPr>
          <a:xfrm>
            <a:off x="23325" y="3720975"/>
            <a:ext cx="682750" cy="572700"/>
          </a:xfrm>
          <a:prstGeom prst="rect">
            <a:avLst/>
          </a:prstGeom>
          <a:noFill/>
          <a:ln>
            <a:noFill/>
          </a:ln>
        </p:spPr>
      </p:pic>
      <p:pic>
        <p:nvPicPr>
          <p:cNvPr id="145" name="Google Shape;145;p4"/>
          <p:cNvPicPr preferRelativeResize="0"/>
          <p:nvPr/>
        </p:nvPicPr>
        <p:blipFill rotWithShape="1">
          <a:blip r:embed="rId4">
            <a:alphaModFix/>
          </a:blip>
          <a:srcRect b="0" l="0" r="0" t="0"/>
          <a:stretch/>
        </p:blipFill>
        <p:spPr>
          <a:xfrm>
            <a:off x="629875" y="3787563"/>
            <a:ext cx="755626" cy="439500"/>
          </a:xfrm>
          <a:prstGeom prst="rect">
            <a:avLst/>
          </a:prstGeom>
          <a:noFill/>
          <a:ln>
            <a:noFill/>
          </a:ln>
        </p:spPr>
      </p:pic>
      <p:pic>
        <p:nvPicPr>
          <p:cNvPr id="146" name="Google Shape;146;p4"/>
          <p:cNvPicPr preferRelativeResize="0"/>
          <p:nvPr/>
        </p:nvPicPr>
        <p:blipFill rotWithShape="1">
          <a:blip r:embed="rId5">
            <a:alphaModFix/>
          </a:blip>
          <a:srcRect b="0" l="0" r="0" t="0"/>
          <a:stretch/>
        </p:blipFill>
        <p:spPr>
          <a:xfrm>
            <a:off x="1309300" y="3765376"/>
            <a:ext cx="538325" cy="538325"/>
          </a:xfrm>
          <a:prstGeom prst="rect">
            <a:avLst/>
          </a:prstGeom>
          <a:noFill/>
          <a:ln>
            <a:noFill/>
          </a:ln>
        </p:spPr>
      </p:pic>
      <p:pic>
        <p:nvPicPr>
          <p:cNvPr id="147" name="Google Shape;147;p4"/>
          <p:cNvPicPr preferRelativeResize="0"/>
          <p:nvPr/>
        </p:nvPicPr>
        <p:blipFill rotWithShape="1">
          <a:blip r:embed="rId6">
            <a:alphaModFix/>
          </a:blip>
          <a:srcRect b="0" l="0" r="0" t="0"/>
          <a:stretch/>
        </p:blipFill>
        <p:spPr>
          <a:xfrm>
            <a:off x="1771975" y="3764650"/>
            <a:ext cx="575461" cy="572700"/>
          </a:xfrm>
          <a:prstGeom prst="rect">
            <a:avLst/>
          </a:prstGeom>
          <a:noFill/>
          <a:ln>
            <a:noFill/>
          </a:ln>
        </p:spPr>
      </p:pic>
      <p:pic>
        <p:nvPicPr>
          <p:cNvPr id="148" name="Google Shape;148;p4"/>
          <p:cNvPicPr preferRelativeResize="0"/>
          <p:nvPr/>
        </p:nvPicPr>
        <p:blipFill rotWithShape="1">
          <a:blip r:embed="rId7">
            <a:alphaModFix/>
          </a:blip>
          <a:srcRect b="0" l="0" r="0" t="0"/>
          <a:stretch/>
        </p:blipFill>
        <p:spPr>
          <a:xfrm>
            <a:off x="4038925" y="3644050"/>
            <a:ext cx="755625" cy="755625"/>
          </a:xfrm>
          <a:prstGeom prst="rect">
            <a:avLst/>
          </a:prstGeom>
          <a:noFill/>
          <a:ln>
            <a:noFill/>
          </a:ln>
        </p:spPr>
      </p:pic>
      <p:pic>
        <p:nvPicPr>
          <p:cNvPr id="149" name="Google Shape;149;p4"/>
          <p:cNvPicPr preferRelativeResize="0"/>
          <p:nvPr/>
        </p:nvPicPr>
        <p:blipFill rotWithShape="1">
          <a:blip r:embed="rId8">
            <a:alphaModFix/>
          </a:blip>
          <a:srcRect b="0" l="0" r="0" t="0"/>
          <a:stretch/>
        </p:blipFill>
        <p:spPr>
          <a:xfrm>
            <a:off x="6265625" y="3796925"/>
            <a:ext cx="682749" cy="444052"/>
          </a:xfrm>
          <a:prstGeom prst="rect">
            <a:avLst/>
          </a:prstGeom>
          <a:noFill/>
          <a:ln>
            <a:noFill/>
          </a:ln>
        </p:spPr>
      </p:pic>
      <p:pic>
        <p:nvPicPr>
          <p:cNvPr id="150" name="Google Shape;150;p4"/>
          <p:cNvPicPr preferRelativeResize="0"/>
          <p:nvPr/>
        </p:nvPicPr>
        <p:blipFill rotWithShape="1">
          <a:blip r:embed="rId9">
            <a:alphaModFix/>
          </a:blip>
          <a:srcRect b="0" l="0" r="0" t="0"/>
          <a:stretch/>
        </p:blipFill>
        <p:spPr>
          <a:xfrm>
            <a:off x="2336575" y="3825198"/>
            <a:ext cx="1323576" cy="483900"/>
          </a:xfrm>
          <a:prstGeom prst="rect">
            <a:avLst/>
          </a:prstGeom>
          <a:noFill/>
          <a:ln>
            <a:noFill/>
          </a:ln>
        </p:spPr>
      </p:pic>
      <p:pic>
        <p:nvPicPr>
          <p:cNvPr id="151" name="Google Shape;151;p4"/>
          <p:cNvPicPr preferRelativeResize="0"/>
          <p:nvPr/>
        </p:nvPicPr>
        <p:blipFill rotWithShape="1">
          <a:blip r:embed="rId10">
            <a:alphaModFix/>
          </a:blip>
          <a:srcRect b="0" l="0" r="0" t="0"/>
          <a:stretch/>
        </p:blipFill>
        <p:spPr>
          <a:xfrm>
            <a:off x="4781900" y="3720225"/>
            <a:ext cx="538325" cy="538325"/>
          </a:xfrm>
          <a:prstGeom prst="rect">
            <a:avLst/>
          </a:prstGeom>
          <a:noFill/>
          <a:ln>
            <a:noFill/>
          </a:ln>
        </p:spPr>
      </p:pic>
      <p:pic>
        <p:nvPicPr>
          <p:cNvPr id="152" name="Google Shape;152;p4"/>
          <p:cNvPicPr preferRelativeResize="0"/>
          <p:nvPr/>
        </p:nvPicPr>
        <p:blipFill rotWithShape="1">
          <a:blip r:embed="rId11">
            <a:alphaModFix/>
          </a:blip>
          <a:srcRect b="0" l="0" r="0" t="0"/>
          <a:stretch/>
        </p:blipFill>
        <p:spPr>
          <a:xfrm>
            <a:off x="7850325" y="3871900"/>
            <a:ext cx="682750" cy="369577"/>
          </a:xfrm>
          <a:prstGeom prst="rect">
            <a:avLst/>
          </a:prstGeom>
          <a:noFill/>
          <a:ln>
            <a:noFill/>
          </a:ln>
        </p:spPr>
      </p:pic>
      <p:pic>
        <p:nvPicPr>
          <p:cNvPr id="153" name="Google Shape;153;p4"/>
          <p:cNvPicPr preferRelativeResize="0"/>
          <p:nvPr/>
        </p:nvPicPr>
        <p:blipFill rotWithShape="1">
          <a:blip r:embed="rId12">
            <a:alphaModFix/>
          </a:blip>
          <a:srcRect b="0" l="0" r="0" t="0"/>
          <a:stretch/>
        </p:blipFill>
        <p:spPr>
          <a:xfrm>
            <a:off x="8474300" y="3778451"/>
            <a:ext cx="640799" cy="457747"/>
          </a:xfrm>
          <a:prstGeom prst="rect">
            <a:avLst/>
          </a:prstGeom>
          <a:noFill/>
          <a:ln>
            <a:noFill/>
          </a:ln>
        </p:spPr>
      </p:pic>
      <p:pic>
        <p:nvPicPr>
          <p:cNvPr id="154" name="Google Shape;154;p4"/>
          <p:cNvPicPr preferRelativeResize="0"/>
          <p:nvPr/>
        </p:nvPicPr>
        <p:blipFill rotWithShape="1">
          <a:blip r:embed="rId13">
            <a:alphaModFix/>
          </a:blip>
          <a:srcRect b="0" l="0" r="0" t="0"/>
          <a:stretch/>
        </p:blipFill>
        <p:spPr>
          <a:xfrm>
            <a:off x="5313475" y="3745563"/>
            <a:ext cx="483900" cy="483900"/>
          </a:xfrm>
          <a:prstGeom prst="rect">
            <a:avLst/>
          </a:prstGeom>
          <a:noFill/>
          <a:ln>
            <a:noFill/>
          </a:ln>
        </p:spPr>
      </p:pic>
      <p:pic>
        <p:nvPicPr>
          <p:cNvPr id="155" name="Google Shape;155;p4"/>
          <p:cNvPicPr preferRelativeResize="0"/>
          <p:nvPr/>
        </p:nvPicPr>
        <p:blipFill rotWithShape="1">
          <a:blip r:embed="rId14">
            <a:alphaModFix/>
          </a:blip>
          <a:srcRect b="0" l="0" r="0" t="0"/>
          <a:stretch/>
        </p:blipFill>
        <p:spPr>
          <a:xfrm>
            <a:off x="5797375" y="3715555"/>
            <a:ext cx="483900" cy="556495"/>
          </a:xfrm>
          <a:prstGeom prst="rect">
            <a:avLst/>
          </a:prstGeom>
          <a:noFill/>
          <a:ln>
            <a:noFill/>
          </a:ln>
        </p:spPr>
      </p:pic>
      <p:pic>
        <p:nvPicPr>
          <p:cNvPr id="156" name="Google Shape;156;p4"/>
          <p:cNvPicPr preferRelativeResize="0"/>
          <p:nvPr/>
        </p:nvPicPr>
        <p:blipFill rotWithShape="1">
          <a:blip r:embed="rId15">
            <a:alphaModFix/>
          </a:blip>
          <a:srcRect b="0" l="0" r="0" t="0"/>
          <a:stretch/>
        </p:blipFill>
        <p:spPr>
          <a:xfrm>
            <a:off x="6961225" y="3737423"/>
            <a:ext cx="483902" cy="538317"/>
          </a:xfrm>
          <a:prstGeom prst="rect">
            <a:avLst/>
          </a:prstGeom>
          <a:noFill/>
          <a:ln>
            <a:noFill/>
          </a:ln>
        </p:spPr>
      </p:pic>
      <p:pic>
        <p:nvPicPr>
          <p:cNvPr id="157" name="Google Shape;157;p4"/>
          <p:cNvPicPr preferRelativeResize="0"/>
          <p:nvPr/>
        </p:nvPicPr>
        <p:blipFill rotWithShape="1">
          <a:blip r:embed="rId16">
            <a:alphaModFix/>
          </a:blip>
          <a:srcRect b="0" l="0" r="0" t="0"/>
          <a:stretch/>
        </p:blipFill>
        <p:spPr>
          <a:xfrm>
            <a:off x="7483326" y="3841700"/>
            <a:ext cx="344754" cy="444050"/>
          </a:xfrm>
          <a:prstGeom prst="rect">
            <a:avLst/>
          </a:prstGeom>
          <a:noFill/>
          <a:ln>
            <a:noFill/>
          </a:ln>
        </p:spPr>
      </p:pic>
      <p:pic>
        <p:nvPicPr>
          <p:cNvPr id="158" name="Google Shape;158;p4"/>
          <p:cNvPicPr preferRelativeResize="0"/>
          <p:nvPr/>
        </p:nvPicPr>
        <p:blipFill rotWithShape="1">
          <a:blip r:embed="rId17">
            <a:alphaModFix/>
          </a:blip>
          <a:srcRect b="0" l="0" r="0" t="0"/>
          <a:stretch/>
        </p:blipFill>
        <p:spPr>
          <a:xfrm>
            <a:off x="3510050" y="3743325"/>
            <a:ext cx="575450" cy="575450"/>
          </a:xfrm>
          <a:prstGeom prst="rect">
            <a:avLst/>
          </a:prstGeom>
          <a:noFill/>
          <a:ln>
            <a:noFill/>
          </a:ln>
        </p:spPr>
      </p:pic>
      <p:pic>
        <p:nvPicPr>
          <p:cNvPr id="159" name="Google Shape;159;p4"/>
          <p:cNvPicPr preferRelativeResize="0"/>
          <p:nvPr/>
        </p:nvPicPr>
        <p:blipFill rotWithShape="1">
          <a:blip r:embed="rId18">
            <a:alphaModFix/>
          </a:blip>
          <a:srcRect b="0" l="20226" r="19630" t="0"/>
          <a:stretch/>
        </p:blipFill>
        <p:spPr>
          <a:xfrm>
            <a:off x="6795975" y="2981725"/>
            <a:ext cx="682749" cy="595960"/>
          </a:xfrm>
          <a:prstGeom prst="rect">
            <a:avLst/>
          </a:prstGeom>
          <a:noFill/>
          <a:ln>
            <a:noFill/>
          </a:ln>
        </p:spPr>
      </p:pic>
      <p:pic>
        <p:nvPicPr>
          <p:cNvPr id="160" name="Google Shape;160;p4"/>
          <p:cNvPicPr preferRelativeResize="0"/>
          <p:nvPr/>
        </p:nvPicPr>
        <p:blipFill rotWithShape="1">
          <a:blip r:embed="rId19">
            <a:alphaModFix/>
          </a:blip>
          <a:srcRect b="0" l="0" r="0" t="0"/>
          <a:stretch/>
        </p:blipFill>
        <p:spPr>
          <a:xfrm>
            <a:off x="5291350" y="3022576"/>
            <a:ext cx="1323574" cy="382595"/>
          </a:xfrm>
          <a:prstGeom prst="rect">
            <a:avLst/>
          </a:prstGeom>
          <a:noFill/>
          <a:ln>
            <a:noFill/>
          </a:ln>
        </p:spPr>
      </p:pic>
      <p:pic>
        <p:nvPicPr>
          <p:cNvPr id="161" name="Google Shape;161;p4"/>
          <p:cNvPicPr preferRelativeResize="0"/>
          <p:nvPr/>
        </p:nvPicPr>
        <p:blipFill rotWithShape="1">
          <a:blip r:embed="rId20">
            <a:alphaModFix/>
          </a:blip>
          <a:srcRect b="10425" l="11503" r="8940" t="12745"/>
          <a:stretch/>
        </p:blipFill>
        <p:spPr>
          <a:xfrm>
            <a:off x="7781075" y="2925625"/>
            <a:ext cx="682750" cy="659377"/>
          </a:xfrm>
          <a:prstGeom prst="rect">
            <a:avLst/>
          </a:prstGeom>
          <a:noFill/>
          <a:ln>
            <a:noFill/>
          </a:ln>
        </p:spPr>
      </p:pic>
      <p:sp>
        <p:nvSpPr>
          <p:cNvPr id="162" name="Google Shape;162;p4"/>
          <p:cNvSpPr txBox="1"/>
          <p:nvPr>
            <p:ph idx="12" type="sldNum"/>
          </p:nvPr>
        </p:nvSpPr>
        <p:spPr>
          <a:xfrm>
            <a:off x="8472458" y="4282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5"/>
          <p:cNvSpPr txBox="1"/>
          <p:nvPr>
            <p:ph idx="4294967295" type="body"/>
          </p:nvPr>
        </p:nvSpPr>
        <p:spPr>
          <a:xfrm>
            <a:off x="311700" y="1491625"/>
            <a:ext cx="8520600" cy="30774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1300"/>
              <a:buNone/>
            </a:pPr>
            <a:r>
              <a:t/>
            </a:r>
            <a:endParaRPr sz="2800">
              <a:solidFill>
                <a:srgbClr val="1A9988"/>
              </a:solidFill>
            </a:endParaRPr>
          </a:p>
          <a:p>
            <a:pPr indent="0" lvl="0" marL="0" rtl="0" algn="ctr">
              <a:lnSpc>
                <a:spcPct val="100000"/>
              </a:lnSpc>
              <a:spcBef>
                <a:spcPts val="0"/>
              </a:spcBef>
              <a:spcAft>
                <a:spcPts val="0"/>
              </a:spcAft>
              <a:buSzPts val="1300"/>
              <a:buNone/>
            </a:pPr>
            <a:r>
              <a:t/>
            </a:r>
            <a:endParaRPr sz="2800">
              <a:solidFill>
                <a:srgbClr val="1A9988"/>
              </a:solidFill>
            </a:endParaRPr>
          </a:p>
          <a:p>
            <a:pPr indent="0" lvl="0" marL="0" rtl="0" algn="ctr">
              <a:lnSpc>
                <a:spcPct val="100000"/>
              </a:lnSpc>
              <a:spcBef>
                <a:spcPts val="0"/>
              </a:spcBef>
              <a:spcAft>
                <a:spcPts val="0"/>
              </a:spcAft>
              <a:buSzPts val="1300"/>
              <a:buNone/>
            </a:pPr>
            <a:r>
              <a:rPr lang="en" sz="2800">
                <a:solidFill>
                  <a:schemeClr val="dk2"/>
                </a:solidFill>
              </a:rPr>
              <a:t>R2O</a:t>
            </a:r>
            <a:endParaRPr sz="2800">
              <a:solidFill>
                <a:schemeClr val="dk2"/>
              </a:solidFill>
            </a:endParaRPr>
          </a:p>
          <a:p>
            <a:pPr indent="0" lvl="0" marL="0" rtl="0" algn="l">
              <a:lnSpc>
                <a:spcPct val="115000"/>
              </a:lnSpc>
              <a:spcBef>
                <a:spcPts val="1200"/>
              </a:spcBef>
              <a:spcAft>
                <a:spcPts val="1200"/>
              </a:spcAft>
              <a:buSzPts val="13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6"/>
          <p:cNvPicPr preferRelativeResize="0"/>
          <p:nvPr/>
        </p:nvPicPr>
        <p:blipFill rotWithShape="1">
          <a:blip r:embed="rId3">
            <a:alphaModFix/>
          </a:blip>
          <a:srcRect b="3735" l="0" r="0" t="0"/>
          <a:stretch/>
        </p:blipFill>
        <p:spPr>
          <a:xfrm>
            <a:off x="317075" y="175150"/>
            <a:ext cx="7599299" cy="41147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7"/>
          <p:cNvPicPr preferRelativeResize="0"/>
          <p:nvPr/>
        </p:nvPicPr>
        <p:blipFill rotWithShape="1">
          <a:blip r:embed="rId3">
            <a:alphaModFix/>
          </a:blip>
          <a:srcRect b="1007" l="1291" r="851" t="16402"/>
          <a:stretch/>
        </p:blipFill>
        <p:spPr>
          <a:xfrm>
            <a:off x="42125" y="185500"/>
            <a:ext cx="8479826" cy="4026001"/>
          </a:xfrm>
          <a:prstGeom prst="rect">
            <a:avLst/>
          </a:prstGeom>
          <a:noFill/>
          <a:ln>
            <a:noFill/>
          </a:ln>
        </p:spPr>
      </p:pic>
      <p:sp>
        <p:nvSpPr>
          <p:cNvPr id="178" name="Google Shape;178;p7"/>
          <p:cNvSpPr txBox="1"/>
          <p:nvPr/>
        </p:nvSpPr>
        <p:spPr>
          <a:xfrm>
            <a:off x="3231925" y="770375"/>
            <a:ext cx="2715900" cy="431100"/>
          </a:xfrm>
          <a:prstGeom prst="rect">
            <a:avLst/>
          </a:prstGeom>
          <a:solidFill>
            <a:schemeClr val="dk2"/>
          </a:solidFill>
          <a:ln>
            <a:noFill/>
          </a:ln>
        </p:spPr>
        <p:txBody>
          <a:bodyPr anchorCtr="0" anchor="t" bIns="0" lIns="0" spcFirstLastPara="1" rIns="0" wrap="square" tIns="0">
            <a:spAutoFit/>
          </a:bodyPr>
          <a:lstStyle/>
          <a:p>
            <a:pPr indent="-260350" lvl="0" marL="342900" marR="0" rtl="0" algn="l">
              <a:lnSpc>
                <a:spcPct val="100000"/>
              </a:lnSpc>
              <a:spcBef>
                <a:spcPts val="0"/>
              </a:spcBef>
              <a:spcAft>
                <a:spcPts val="0"/>
              </a:spcAft>
              <a:buClr>
                <a:schemeClr val="lt1"/>
              </a:buClr>
              <a:buSzPts val="1400"/>
              <a:buFont typeface="Roboto"/>
              <a:buChar char="●"/>
            </a:pPr>
            <a:r>
              <a:rPr b="0" i="0" lang="en" sz="1400" u="none" cap="none" strike="noStrike">
                <a:solidFill>
                  <a:schemeClr val="lt1"/>
                </a:solidFill>
                <a:latin typeface="Roboto"/>
                <a:ea typeface="Roboto"/>
                <a:cs typeface="Roboto"/>
                <a:sym typeface="Roboto"/>
              </a:rPr>
              <a:t>Forecast Goals</a:t>
            </a:r>
            <a:endParaRPr b="0" i="0" sz="1400" u="none" cap="none" strike="noStrike">
              <a:solidFill>
                <a:schemeClr val="lt1"/>
              </a:solidFill>
              <a:latin typeface="Roboto"/>
              <a:ea typeface="Roboto"/>
              <a:cs typeface="Roboto"/>
              <a:sym typeface="Roboto"/>
            </a:endParaRPr>
          </a:p>
          <a:p>
            <a:pPr indent="-260350" lvl="0" marL="342900" marR="0" rtl="0" algn="l">
              <a:lnSpc>
                <a:spcPct val="100000"/>
              </a:lnSpc>
              <a:spcBef>
                <a:spcPts val="0"/>
              </a:spcBef>
              <a:spcAft>
                <a:spcPts val="0"/>
              </a:spcAft>
              <a:buClr>
                <a:schemeClr val="lt1"/>
              </a:buClr>
              <a:buSzPts val="1400"/>
              <a:buFont typeface="Roboto"/>
              <a:buChar char="●"/>
            </a:pPr>
            <a:r>
              <a:rPr b="0" i="0" lang="en" sz="1400" u="none" cap="none" strike="noStrike">
                <a:solidFill>
                  <a:schemeClr val="lt1"/>
                </a:solidFill>
                <a:latin typeface="Roboto"/>
                <a:ea typeface="Roboto"/>
                <a:cs typeface="Roboto"/>
                <a:sym typeface="Roboto"/>
              </a:rPr>
              <a:t>Computational Performance</a:t>
            </a:r>
            <a:endParaRPr b="0" i="0" sz="1400" u="none" cap="none" strike="noStrike">
              <a:solidFill>
                <a:schemeClr val="lt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8"/>
          <p:cNvSpPr txBox="1"/>
          <p:nvPr>
            <p:ph idx="12" type="sldNum"/>
          </p:nvPr>
        </p:nvSpPr>
        <p:spPr>
          <a:xfrm>
            <a:off x="1" y="4752775"/>
            <a:ext cx="311700" cy="335100"/>
          </a:xfrm>
          <a:prstGeom prst="rect">
            <a:avLst/>
          </a:prstGeom>
          <a:noFill/>
          <a:ln>
            <a:noFill/>
          </a:ln>
        </p:spPr>
        <p:txBody>
          <a:bodyPr anchorCtr="0" anchor="ctr" bIns="91425" lIns="91425" spcFirstLastPara="1" rIns="91425" wrap="square" tIns="91425">
            <a:normAutofit lnSpcReduction="10000"/>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184" name="Google Shape;184;p8"/>
          <p:cNvPicPr preferRelativeResize="0"/>
          <p:nvPr/>
        </p:nvPicPr>
        <p:blipFill rotWithShape="1">
          <a:blip r:embed="rId3">
            <a:alphaModFix/>
          </a:blip>
          <a:srcRect b="0" l="0" r="0" t="0"/>
          <a:stretch/>
        </p:blipFill>
        <p:spPr>
          <a:xfrm>
            <a:off x="527375" y="782450"/>
            <a:ext cx="4724400" cy="3171825"/>
          </a:xfrm>
          <a:prstGeom prst="rect">
            <a:avLst/>
          </a:prstGeom>
          <a:noFill/>
          <a:ln>
            <a:noFill/>
          </a:ln>
        </p:spPr>
      </p:pic>
      <p:sp>
        <p:nvSpPr>
          <p:cNvPr id="185" name="Google Shape;185;p8"/>
          <p:cNvSpPr txBox="1"/>
          <p:nvPr/>
        </p:nvSpPr>
        <p:spPr>
          <a:xfrm>
            <a:off x="5752900" y="922775"/>
            <a:ext cx="3193500" cy="25551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Future Plans:</a:t>
            </a:r>
            <a:endParaRPr b="0" i="0" sz="1400" u="none" cap="none" strike="noStrike">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0000"/>
              </a:buClr>
              <a:buSzPts val="1400"/>
              <a:buFont typeface="Roboto"/>
              <a:buChar char="●"/>
            </a:pPr>
            <a:r>
              <a:rPr b="0" i="0" lang="en" sz="1400" u="none" cap="none" strike="noStrike">
                <a:solidFill>
                  <a:srgbClr val="000000"/>
                </a:solidFill>
                <a:latin typeface="Roboto"/>
                <a:ea typeface="Roboto"/>
                <a:cs typeface="Roboto"/>
                <a:sym typeface="Roboto"/>
              </a:rPr>
              <a:t>CI/CD</a:t>
            </a:r>
            <a:endParaRPr b="0" i="0" sz="1400" u="none" cap="none" strike="noStrike">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0000"/>
              </a:buClr>
              <a:buSzPts val="1400"/>
              <a:buFont typeface="Roboto"/>
              <a:buChar char="●"/>
            </a:pPr>
            <a:r>
              <a:rPr b="0" i="0" lang="en" sz="1400" u="none" cap="none" strike="noStrike">
                <a:solidFill>
                  <a:srgbClr val="000000"/>
                </a:solidFill>
                <a:latin typeface="Roboto"/>
                <a:ea typeface="Roboto"/>
                <a:cs typeface="Roboto"/>
                <a:sym typeface="Roboto"/>
              </a:rPr>
              <a:t>Repeatable Application runs</a:t>
            </a:r>
            <a:endParaRPr b="0" i="0" sz="1400" u="none" cap="none" strike="noStrike">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0000"/>
              </a:buClr>
              <a:buSzPts val="1400"/>
              <a:buFont typeface="Roboto"/>
              <a:buChar char="●"/>
            </a:pPr>
            <a:r>
              <a:rPr b="0" i="0" lang="en" sz="1400" u="none" cap="none" strike="noStrike">
                <a:solidFill>
                  <a:srgbClr val="000000"/>
                </a:solidFill>
                <a:latin typeface="Roboto"/>
                <a:ea typeface="Roboto"/>
                <a:cs typeface="Roboto"/>
                <a:sym typeface="Roboto"/>
              </a:rPr>
              <a:t>Fail Quickly</a:t>
            </a:r>
            <a:endParaRPr b="0" i="0" sz="1400" u="none" cap="none" strike="noStrike">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0000"/>
              </a:buClr>
              <a:buSzPts val="1400"/>
              <a:buFont typeface="Roboto"/>
              <a:buChar char="●"/>
            </a:pPr>
            <a:r>
              <a:rPr b="0" i="0" lang="en" sz="1400" u="none" cap="none" strike="noStrike">
                <a:solidFill>
                  <a:srgbClr val="000000"/>
                </a:solidFill>
                <a:latin typeface="Roboto"/>
                <a:ea typeface="Roboto"/>
                <a:cs typeface="Roboto"/>
                <a:sym typeface="Roboto"/>
              </a:rPr>
              <a:t>Enhanced testing frameworks</a:t>
            </a:r>
            <a:endParaRPr b="0" i="0" sz="1400" u="none" cap="none" strike="noStrike">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0000"/>
              </a:buClr>
              <a:buSzPts val="1400"/>
              <a:buFont typeface="Roboto"/>
              <a:buChar char="●"/>
            </a:pPr>
            <a:r>
              <a:rPr b="0" i="0" lang="en" sz="1400" u="none" cap="none" strike="noStrike">
                <a:solidFill>
                  <a:srgbClr val="000000"/>
                </a:solidFill>
                <a:latin typeface="Roboto"/>
                <a:ea typeface="Roboto"/>
                <a:cs typeface="Roboto"/>
                <a:sym typeface="Roboto"/>
              </a:rPr>
              <a:t>Advanced User Support</a:t>
            </a:r>
            <a:endParaRPr b="0" i="0" sz="1400" u="none" cap="none" strike="noStrike">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0000"/>
              </a:buClr>
              <a:buSzPts val="1400"/>
              <a:buFont typeface="Roboto"/>
              <a:buChar char="●"/>
            </a:pPr>
            <a:r>
              <a:rPr b="0" i="0" lang="en" sz="1400" u="none" cap="none" strike="noStrike">
                <a:solidFill>
                  <a:srgbClr val="000000"/>
                </a:solidFill>
                <a:latin typeface="Roboto"/>
                <a:ea typeface="Roboto"/>
                <a:cs typeface="Roboto"/>
                <a:sym typeface="Roboto"/>
              </a:rPr>
              <a:t>Configuration Management</a:t>
            </a:r>
            <a:endParaRPr b="0" i="0" sz="1400" u="none" cap="none" strike="noStrike">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0000"/>
              </a:buClr>
              <a:buSzPts val="1400"/>
              <a:buFont typeface="Roboto"/>
              <a:buChar char="●"/>
            </a:pPr>
            <a:r>
              <a:rPr b="0" i="0" lang="en" sz="1400" u="none" cap="none" strike="noStrike">
                <a:solidFill>
                  <a:srgbClr val="000000"/>
                </a:solidFill>
                <a:latin typeface="Roboto"/>
                <a:ea typeface="Roboto"/>
                <a:cs typeface="Roboto"/>
                <a:sym typeface="Roboto"/>
              </a:rPr>
              <a:t>Cloud configuration scripts</a:t>
            </a:r>
            <a:endParaRPr b="0" i="0" sz="1400" u="none" cap="none" strike="noStrike">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0000"/>
              </a:buClr>
              <a:buSzPts val="1400"/>
              <a:buFont typeface="Roboto"/>
              <a:buChar char="●"/>
            </a:pPr>
            <a:r>
              <a:rPr b="0" i="0" lang="en" sz="1400" u="none" cap="none" strike="noStrike">
                <a:solidFill>
                  <a:srgbClr val="000000"/>
                </a:solidFill>
                <a:latin typeface="Roboto"/>
                <a:ea typeface="Roboto"/>
                <a:cs typeface="Roboto"/>
                <a:sym typeface="Roboto"/>
              </a:rPr>
              <a:t>Community Tools</a:t>
            </a:r>
            <a:endParaRPr b="0" i="0" sz="1400" u="none" cap="none" strike="noStrike">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0000"/>
              </a:buClr>
              <a:buSzPts val="1400"/>
              <a:buFont typeface="Roboto"/>
              <a:buChar char="●"/>
            </a:pPr>
            <a:r>
              <a:rPr b="0" i="0" lang="en" sz="1400" u="none" cap="none" strike="noStrike">
                <a:solidFill>
                  <a:srgbClr val="000000"/>
                </a:solidFill>
                <a:latin typeface="Roboto"/>
                <a:ea typeface="Roboto"/>
                <a:cs typeface="Roboto"/>
                <a:sym typeface="Roboto"/>
              </a:rPr>
              <a:t>Unified Workflow</a:t>
            </a:r>
            <a:endParaRPr b="0" i="0" sz="1400" u="none" cap="none" strike="noStrike">
              <a:solidFill>
                <a:srgbClr val="000000"/>
              </a:solidFill>
              <a:latin typeface="Roboto"/>
              <a:ea typeface="Roboto"/>
              <a:cs typeface="Roboto"/>
              <a:sym typeface="Roboto"/>
            </a:endParaRPr>
          </a:p>
          <a:p>
            <a:pPr indent="-317500" lvl="0" marL="457200" marR="0" rtl="0" algn="l">
              <a:lnSpc>
                <a:spcPct val="100000"/>
              </a:lnSpc>
              <a:spcBef>
                <a:spcPts val="0"/>
              </a:spcBef>
              <a:spcAft>
                <a:spcPts val="0"/>
              </a:spcAft>
              <a:buClr>
                <a:srgbClr val="000000"/>
              </a:buClr>
              <a:buSzPts val="1400"/>
              <a:buFont typeface="Roboto"/>
              <a:buChar char="●"/>
            </a:pPr>
            <a:r>
              <a:rPr b="0" i="0" lang="en" sz="1400" u="none" cap="none" strike="noStrike">
                <a:solidFill>
                  <a:srgbClr val="000000"/>
                </a:solidFill>
                <a:latin typeface="Roboto"/>
                <a:ea typeface="Roboto"/>
                <a:cs typeface="Roboto"/>
                <a:sym typeface="Roboto"/>
              </a:rPr>
              <a:t>Community Events</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9"/>
          <p:cNvSpPr txBox="1"/>
          <p:nvPr>
            <p:ph idx="4294967295" type="body"/>
          </p:nvPr>
        </p:nvSpPr>
        <p:spPr>
          <a:xfrm>
            <a:off x="311700" y="1491625"/>
            <a:ext cx="8520600" cy="30774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1300"/>
              <a:buNone/>
            </a:pPr>
            <a:r>
              <a:t/>
            </a:r>
            <a:endParaRPr sz="2800">
              <a:solidFill>
                <a:schemeClr val="dk2"/>
              </a:solidFill>
            </a:endParaRPr>
          </a:p>
          <a:p>
            <a:pPr indent="0" lvl="0" marL="0" rtl="0" algn="ctr">
              <a:lnSpc>
                <a:spcPct val="100000"/>
              </a:lnSpc>
              <a:spcBef>
                <a:spcPts val="0"/>
              </a:spcBef>
              <a:spcAft>
                <a:spcPts val="0"/>
              </a:spcAft>
              <a:buSzPts val="1300"/>
              <a:buNone/>
            </a:pPr>
            <a:r>
              <a:t/>
            </a:r>
            <a:endParaRPr sz="2800">
              <a:solidFill>
                <a:schemeClr val="dk2"/>
              </a:solidFill>
            </a:endParaRPr>
          </a:p>
          <a:p>
            <a:pPr indent="0" lvl="0" marL="0" rtl="0" algn="ctr">
              <a:lnSpc>
                <a:spcPct val="100000"/>
              </a:lnSpc>
              <a:spcBef>
                <a:spcPts val="0"/>
              </a:spcBef>
              <a:spcAft>
                <a:spcPts val="0"/>
              </a:spcAft>
              <a:buSzPts val="1300"/>
              <a:buNone/>
            </a:pPr>
            <a:r>
              <a:rPr lang="en" sz="2800">
                <a:solidFill>
                  <a:schemeClr val="dk2"/>
                </a:solidFill>
                <a:latin typeface="Roboto"/>
                <a:ea typeface="Roboto"/>
                <a:cs typeface="Roboto"/>
                <a:sym typeface="Roboto"/>
              </a:rPr>
              <a:t>CI/CD Pipeline - Repeatable Innovation</a:t>
            </a:r>
            <a:endParaRPr sz="2800">
              <a:solidFill>
                <a:schemeClr val="dk2"/>
              </a:solidFill>
            </a:endParaRPr>
          </a:p>
          <a:p>
            <a:pPr indent="0" lvl="0" marL="0" rtl="0" algn="l">
              <a:lnSpc>
                <a:spcPct val="115000"/>
              </a:lnSpc>
              <a:spcBef>
                <a:spcPts val="1200"/>
              </a:spcBef>
              <a:spcAft>
                <a:spcPts val="1200"/>
              </a:spcAft>
              <a:buSzPts val="1300"/>
              <a:buNone/>
            </a:pPr>
            <a:r>
              <a:t/>
            </a:r>
            <a:endParaRPr>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