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3" r:id="rId1"/>
  </p:sldMasterIdLst>
  <p:notesMasterIdLst>
    <p:notesMasterId r:id="rId15"/>
  </p:notesMasterIdLst>
  <p:sldIdLst>
    <p:sldId id="256" r:id="rId2"/>
    <p:sldId id="258" r:id="rId3"/>
    <p:sldId id="266" r:id="rId4"/>
    <p:sldId id="284" r:id="rId5"/>
    <p:sldId id="285" r:id="rId6"/>
    <p:sldId id="286" r:id="rId7"/>
    <p:sldId id="287" r:id="rId8"/>
    <p:sldId id="288" r:id="rId9"/>
    <p:sldId id="289" r:id="rId10"/>
    <p:sldId id="290" r:id="rId11"/>
    <p:sldId id="291" r:id="rId12"/>
    <p:sldId id="292" r:id="rId13"/>
    <p:sldId id="293" r:id="rId14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Lato" panose="020B0604020202020204" charset="0"/>
      <p:regular r:id="rId20"/>
      <p:bold r:id="rId21"/>
      <p:italic r:id="rId22"/>
      <p:boldItalic r:id="rId23"/>
    </p:embeddedFont>
    <p:embeddedFont>
      <p:font typeface="Raleway" panose="020B0604020202020204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51"/>
    <p:restoredTop sz="82857"/>
  </p:normalViewPr>
  <p:slideViewPr>
    <p:cSldViewPr snapToGrid="0">
      <p:cViewPr varScale="1">
        <p:scale>
          <a:sx n="133" d="100"/>
          <a:sy n="133" d="100"/>
        </p:scale>
        <p:origin x="144" y="55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1d410c3dd8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21d410c3dd8_0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chemeClr val="dk1"/>
                </a:solidFill>
              </a:rPr>
              <a:t>Our modeling ecosystem has become complex as the pic on the left shows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chemeClr val="dk1"/>
                </a:solidFill>
              </a:rPr>
              <a:t>A desire and need to reduce this complexity is driving the unification of our modeling ecosystem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Example: for space weather research and applications, it’s desirable to for WACCM-X to resolve down to mesoscales with minute time scales, including representation of weather systems that generate disturbances important for the upper atmosphere.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78851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381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 type="title">
  <p:cSld name="TITLE">
    <p:bg>
      <p:bgPr>
        <a:solidFill>
          <a:schemeClr val="lt1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rgbClr val="2851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3" name="Google Shape;13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F477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4B85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8" name="Google Shape;18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87875" y="3756601"/>
            <a:ext cx="3221525" cy="1228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 type="tx">
  <p:cSld name="TITLE_AND_BOD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rgbClr val="2851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" name="Google Shape;28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9" name="Google Shape;29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F477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4B85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Google Shape;31;p4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4" name="Google Shape;34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87875" y="3756601"/>
            <a:ext cx="3221525" cy="1228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pic>
        <p:nvPicPr>
          <p:cNvPr id="37" name="Google Shape;37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87875" y="3756601"/>
            <a:ext cx="3221525" cy="1228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type="titleOnly">
  <p:cSld name="TITLE_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8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rgbClr val="2851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" name="Google Shape;59;p8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0" name="Google Shape;60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F477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4B85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" name="Google Shape;62;p8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63" name="Google Shape;63;p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4" name="Google Shape;64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87875" y="3756601"/>
            <a:ext cx="3221525" cy="1228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0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rgbClr val="2851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3" name="Google Shape;73;p10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74" name="Google Shape;74;p10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F477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0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4B85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" name="Google Shape;76;p10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77" name="Google Shape;77;p10"/>
          <p:cNvSpPr txBox="1">
            <a:spLocks noGrp="1"/>
          </p:cNvSpPr>
          <p:nvPr>
            <p:ph type="body" idx="1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78" name="Google Shape;78;p1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9" name="Google Shape;79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87875" y="3756601"/>
            <a:ext cx="3221525" cy="1228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1">
  <p:cSld name="MAIN_POINT">
    <p:bg>
      <p:bgPr>
        <a:solidFill>
          <a:schemeClr val="accent3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oogle Shape;81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82" name="Google Shape;82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" name="Google Shape;84;p11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5" name="Google Shape;85;p1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6" name="Google Shape;86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87875" y="3756601"/>
            <a:ext cx="3221525" cy="1228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0" name="Google Shape;120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87875" y="-39449"/>
            <a:ext cx="3221525" cy="1228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treamlin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161525" y="-40100"/>
            <a:ext cx="9377576" cy="52748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311700" y="105622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4" r:id="rId4"/>
    <p:sldLayoutId id="2147483656" r:id="rId5"/>
    <p:sldLayoutId id="2147483657" r:id="rId6"/>
    <p:sldLayoutId id="2147483662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7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r>
              <a:rPr lang="en-US" sz="1800" b="1" dirty="0">
                <a:effectLst/>
                <a:latin typeface="Raleway" pitchFamily="2" charset="77"/>
                <a:ea typeface="DengXian" panose="02010600030101010101" pitchFamily="2" charset="-122"/>
                <a:cs typeface="Times New Roman" panose="02020603050405020304" pitchFamily="18" charset="0"/>
              </a:rPr>
              <a:t>Development of WACCM-X as the SIMA </a:t>
            </a:r>
            <a:r>
              <a:rPr lang="en-US" sz="1800" b="1" dirty="0" err="1">
                <a:effectLst/>
                <a:latin typeface="Raleway" pitchFamily="2" charset="77"/>
                <a:ea typeface="DengXian" panose="02010600030101010101" pitchFamily="2" charset="-122"/>
                <a:cs typeface="Times New Roman" panose="02020603050405020304" pitchFamily="18" charset="0"/>
              </a:rPr>
              <a:t>Geospace</a:t>
            </a:r>
            <a:r>
              <a:rPr lang="en-US" sz="1800" b="1" dirty="0">
                <a:effectLst/>
                <a:latin typeface="Raleway" pitchFamily="2" charset="77"/>
                <a:ea typeface="DengXian" panose="02010600030101010101" pitchFamily="2" charset="-122"/>
                <a:cs typeface="Times New Roman" panose="02020603050405020304" pitchFamily="18" charset="0"/>
              </a:rPr>
              <a:t> Component</a:t>
            </a:r>
            <a:endParaRPr dirty="0">
              <a:latin typeface="Raleway" pitchFamily="2" charset="77"/>
            </a:endParaRPr>
          </a:p>
        </p:txBody>
      </p:sp>
      <p:sp>
        <p:nvSpPr>
          <p:cNvPr id="126" name="Google Shape;126;p17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1" dirty="0"/>
              <a:t>Han-Li Liu, </a:t>
            </a:r>
            <a:r>
              <a:rPr lang="en-US" dirty="0"/>
              <a:t>SIMA Science Co-Lead, </a:t>
            </a:r>
            <a:r>
              <a:rPr lang="en-US" i="1" dirty="0"/>
              <a:t>High Altitude Observatory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1" dirty="0"/>
              <a:t>Mary Barth, </a:t>
            </a:r>
            <a:r>
              <a:rPr lang="en-US" dirty="0"/>
              <a:t>SIMA Science Lead, </a:t>
            </a:r>
            <a:r>
              <a:rPr lang="en-US" i="1" dirty="0"/>
              <a:t>Atmospheric Chemistry Observations and Modeling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1" dirty="0"/>
              <a:t>Adam Herrington, </a:t>
            </a:r>
            <a:r>
              <a:rPr lang="en-US" dirty="0"/>
              <a:t>SIMA Science Co-Lead, </a:t>
            </a:r>
            <a:r>
              <a:rPr lang="en-US" i="1" dirty="0"/>
              <a:t>Climate and Global Dynamics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1" dirty="0"/>
              <a:t>Bill </a:t>
            </a:r>
            <a:r>
              <a:rPr lang="en-US" b="1" dirty="0" err="1"/>
              <a:t>Skamarock</a:t>
            </a:r>
            <a:r>
              <a:rPr lang="en-US" b="1" dirty="0"/>
              <a:t>, </a:t>
            </a:r>
            <a:r>
              <a:rPr lang="en-US" dirty="0"/>
              <a:t>SIMA Science Co-Lead, </a:t>
            </a:r>
            <a:r>
              <a:rPr lang="en-US" i="1" dirty="0"/>
              <a:t>Mesoscale and Microscale Meteorology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i="1" dirty="0"/>
              <a:t>National Center for Atmospheric Research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488B85-56B4-75B1-DA2C-E447C651A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8718" y="4789259"/>
            <a:ext cx="1670416" cy="4545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0F499F-0B90-6C90-78F4-8C5047E5EB7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60700" y="4686837"/>
            <a:ext cx="548700" cy="556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E8A67CE-42FA-E2F1-CFCF-C1C40AE42E3B}"/>
              </a:ext>
            </a:extLst>
          </p:cNvPr>
          <p:cNvGrpSpPr>
            <a:grpSpLocks noChangeAspect="1"/>
          </p:cNvGrpSpPr>
          <p:nvPr/>
        </p:nvGrpSpPr>
        <p:grpSpPr>
          <a:xfrm>
            <a:off x="8621487" y="542266"/>
            <a:ext cx="548640" cy="507651"/>
            <a:chOff x="7646300" y="62075"/>
            <a:chExt cx="1501800" cy="1389600"/>
          </a:xfrm>
        </p:grpSpPr>
        <p:sp>
          <p:nvSpPr>
            <p:cNvPr id="15" name="Google Shape;350;p63">
              <a:extLst>
                <a:ext uri="{FF2B5EF4-FFF2-40B4-BE49-F238E27FC236}">
                  <a16:creationId xmlns:a16="http://schemas.microsoft.com/office/drawing/2014/main" id="{7CD93A14-14B2-8682-DE02-3CB7D6ECB0F0}"/>
                </a:ext>
              </a:extLst>
            </p:cNvPr>
            <p:cNvSpPr/>
            <p:nvPr/>
          </p:nvSpPr>
          <p:spPr>
            <a:xfrm>
              <a:off x="7646300" y="62075"/>
              <a:ext cx="1501800" cy="1389600"/>
            </a:xfrm>
            <a:prstGeom prst="ellipse">
              <a:avLst/>
            </a:prstGeom>
            <a:solidFill>
              <a:schemeClr val="lt2"/>
            </a:solidFill>
            <a:ln w="1905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6" name="Google Shape;351;p63">
              <a:extLst>
                <a:ext uri="{FF2B5EF4-FFF2-40B4-BE49-F238E27FC236}">
                  <a16:creationId xmlns:a16="http://schemas.microsoft.com/office/drawing/2014/main" id="{0B753211-B855-F8A0-32AE-F27DAC4A254D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l="20420" r="13324"/>
            <a:stretch/>
          </p:blipFill>
          <p:spPr>
            <a:xfrm>
              <a:off x="8015000" y="599325"/>
              <a:ext cx="832500" cy="7947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17" name="Google Shape;352;p63">
              <a:extLst>
                <a:ext uri="{FF2B5EF4-FFF2-40B4-BE49-F238E27FC236}">
                  <a16:creationId xmlns:a16="http://schemas.microsoft.com/office/drawing/2014/main" id="{363B35FE-AB24-D6ED-7E2B-9C3E6691F7D3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l="29174" t="3017" r="27636" b="6089"/>
            <a:stretch/>
          </p:blipFill>
          <p:spPr>
            <a:xfrm>
              <a:off x="7753500" y="235050"/>
              <a:ext cx="832500" cy="8127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18" name="Google Shape;353;p63">
              <a:extLst>
                <a:ext uri="{FF2B5EF4-FFF2-40B4-BE49-F238E27FC236}">
                  <a16:creationId xmlns:a16="http://schemas.microsoft.com/office/drawing/2014/main" id="{7BE68E7D-9F56-E589-2D0A-1670C744AE1F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l="12703" r="11682"/>
            <a:stretch/>
          </p:blipFill>
          <p:spPr>
            <a:xfrm>
              <a:off x="8235300" y="228600"/>
              <a:ext cx="832500" cy="825600"/>
            </a:xfrm>
            <a:prstGeom prst="ellipse">
              <a:avLst/>
            </a:prstGeom>
            <a:noFill/>
            <a:ln>
              <a:noFill/>
            </a:ln>
          </p:spPr>
        </p:pic>
        <p:sp>
          <p:nvSpPr>
            <p:cNvPr id="19" name="Google Shape;354;p63">
              <a:extLst>
                <a:ext uri="{FF2B5EF4-FFF2-40B4-BE49-F238E27FC236}">
                  <a16:creationId xmlns:a16="http://schemas.microsoft.com/office/drawing/2014/main" id="{3620B07C-83C8-CE8F-FBFF-9C7F9CD83015}"/>
                </a:ext>
              </a:extLst>
            </p:cNvPr>
            <p:cNvSpPr/>
            <p:nvPr/>
          </p:nvSpPr>
          <p:spPr>
            <a:xfrm>
              <a:off x="8015000" y="599325"/>
              <a:ext cx="832500" cy="794700"/>
            </a:xfrm>
            <a:prstGeom prst="ellipse">
              <a:avLst/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355;p63">
              <a:extLst>
                <a:ext uri="{FF2B5EF4-FFF2-40B4-BE49-F238E27FC236}">
                  <a16:creationId xmlns:a16="http://schemas.microsoft.com/office/drawing/2014/main" id="{E0B255EB-F745-02A6-11DB-DE139512B145}"/>
                </a:ext>
              </a:extLst>
            </p:cNvPr>
            <p:cNvSpPr/>
            <p:nvPr/>
          </p:nvSpPr>
          <p:spPr>
            <a:xfrm>
              <a:off x="7753500" y="244050"/>
              <a:ext cx="832500" cy="794700"/>
            </a:xfrm>
            <a:prstGeom prst="ellipse">
              <a:avLst/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356;p63">
              <a:extLst>
                <a:ext uri="{FF2B5EF4-FFF2-40B4-BE49-F238E27FC236}">
                  <a16:creationId xmlns:a16="http://schemas.microsoft.com/office/drawing/2014/main" id="{D86E267E-63E7-27B6-7584-1FCC20A766E6}"/>
                </a:ext>
              </a:extLst>
            </p:cNvPr>
            <p:cNvSpPr/>
            <p:nvPr/>
          </p:nvSpPr>
          <p:spPr>
            <a:xfrm>
              <a:off x="8235300" y="244050"/>
              <a:ext cx="832500" cy="794700"/>
            </a:xfrm>
            <a:prstGeom prst="ellipse">
              <a:avLst/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E6AF8-2BF4-1C78-F926-8A3259450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783" y="566817"/>
            <a:ext cx="9144000" cy="535200"/>
          </a:xfrm>
        </p:spPr>
        <p:txBody>
          <a:bodyPr>
            <a:normAutofit/>
          </a:bodyPr>
          <a:lstStyle/>
          <a:p>
            <a:r>
              <a:rPr lang="en-US" sz="2000" dirty="0"/>
              <a:t>Improved </a:t>
            </a:r>
            <a:r>
              <a:rPr lang="en-US" sz="2000" dirty="0" err="1"/>
              <a:t>thermospheric</a:t>
            </a:r>
            <a:r>
              <a:rPr lang="en-US" sz="2000" dirty="0"/>
              <a:t> circulation, composition, and variability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DA619B5-E033-220D-1514-D43BD4729C3A}"/>
              </a:ext>
            </a:extLst>
          </p:cNvPr>
          <p:cNvSpPr txBox="1">
            <a:spLocks/>
          </p:cNvSpPr>
          <p:nvPr/>
        </p:nvSpPr>
        <p:spPr>
          <a:xfrm>
            <a:off x="0" y="-42160"/>
            <a:ext cx="91440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Gravity Wave Resolving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7BB7CE-51B6-ADDD-E509-A01607CF8B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693" y="1321380"/>
            <a:ext cx="4512820" cy="33390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A1B52F-63C3-46BE-2360-D9B52DD185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2227" y="1102017"/>
            <a:ext cx="3673079" cy="1801624"/>
          </a:xfrm>
          <a:prstGeom prst="rect">
            <a:avLst/>
          </a:prstGeom>
        </p:spPr>
      </p:pic>
      <p:pic>
        <p:nvPicPr>
          <p:cNvPr id="7" name="EDens_SurfPress_4k.mp4">
            <a:hlinkClick r:id="" action="ppaction://media"/>
            <a:extLst>
              <a:ext uri="{FF2B5EF4-FFF2-40B4-BE49-F238E27FC236}">
                <a16:creationId xmlns:a16="http://schemas.microsoft.com/office/drawing/2014/main" id="{50EF014A-CF38-6C61-4DE5-62F57849C2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05499" y="2965837"/>
            <a:ext cx="4014915" cy="225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462251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434B5-C6C6-C9AD-4EC1-497643A6C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297" y="-15902"/>
            <a:ext cx="7688700" cy="5352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WACCM-X/GAMERA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FFCEAC-9DBD-1EBF-AD29-48FF297694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6480" y="575680"/>
            <a:ext cx="2497134" cy="21031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C6CAD7-2D23-3038-6B0C-7279A06317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2458" y="2928085"/>
            <a:ext cx="2510342" cy="21031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848E63-608E-CC1E-D7CD-2120782914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7404" y="575680"/>
            <a:ext cx="2484120" cy="21031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660FC0-FCE1-8E9E-2A1C-BB0122FEA1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1277" y="2928085"/>
            <a:ext cx="2509520" cy="210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8091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EFCAF-BABA-EC90-EA47-40EDAE4BD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32" y="-66013"/>
            <a:ext cx="8710642" cy="5352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Non-hydrostatic Dynamical Core: MPAS-A in WACCM-X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D731F7-EB9C-6112-32E2-84CD786B2C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767" y="1311964"/>
            <a:ext cx="5636513" cy="1307042"/>
          </a:xfrm>
        </p:spPr>
        <p:txBody>
          <a:bodyPr/>
          <a:lstStyle/>
          <a:p>
            <a:r>
              <a:rPr lang="en-US" sz="1400" dirty="0"/>
              <a:t>MPAS-A brings non-hydrostatic modeling capabilities to CESM.</a:t>
            </a:r>
          </a:p>
          <a:p>
            <a:r>
              <a:rPr lang="en-US" sz="1400" dirty="0"/>
              <a:t>Centroidal Voronoi mesh</a:t>
            </a:r>
            <a:endParaRPr lang="en-US" sz="1400" b="1" dirty="0">
              <a:solidFill>
                <a:srgbClr val="3E5D9C"/>
              </a:solidFill>
            </a:endParaRPr>
          </a:p>
          <a:p>
            <a:r>
              <a:rPr lang="en-US" sz="1400" dirty="0"/>
              <a:t>Finite-volume, C-grid staggering</a:t>
            </a:r>
          </a:p>
          <a:p>
            <a:r>
              <a:rPr lang="en-US" sz="1400" dirty="0"/>
              <a:t>Hybrid terrain-following height vertical coordinate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F45294-B945-C458-2914-1A1D5ABE4B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1919" y="1211951"/>
            <a:ext cx="1897681" cy="14480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55CDC3-3119-2DEA-24F9-01A9BBE37F6A}"/>
              </a:ext>
            </a:extLst>
          </p:cNvPr>
          <p:cNvSpPr txBox="1"/>
          <p:nvPr/>
        </p:nvSpPr>
        <p:spPr>
          <a:xfrm>
            <a:off x="296091" y="2760618"/>
            <a:ext cx="21423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Finite Volume (FV)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27BF69-303C-17C7-05D6-637EB0618C46}"/>
              </a:ext>
            </a:extLst>
          </p:cNvPr>
          <p:cNvSpPr txBox="1"/>
          <p:nvPr/>
        </p:nvSpPr>
        <p:spPr>
          <a:xfrm>
            <a:off x="3271478" y="2759142"/>
            <a:ext cx="25166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Spectral Element (SE</a:t>
            </a:r>
            <a:r>
              <a:rPr lang="en-US" dirty="0"/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8E3FF4-64F6-E743-6419-FBDA0B7EBAB2}"/>
              </a:ext>
            </a:extLst>
          </p:cNvPr>
          <p:cNvSpPr txBox="1"/>
          <p:nvPr/>
        </p:nvSpPr>
        <p:spPr>
          <a:xfrm>
            <a:off x="5788138" y="2754662"/>
            <a:ext cx="27144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 </a:t>
            </a:r>
            <a:r>
              <a:rPr lang="en-US" b="1" dirty="0">
                <a:solidFill>
                  <a:srgbClr val="002060"/>
                </a:solidFill>
              </a:rPr>
              <a:t>MPAS-A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65D2241-67C2-3E04-29F5-4CA6A56FF726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r="12794"/>
          <a:stretch/>
        </p:blipFill>
        <p:spPr>
          <a:xfrm>
            <a:off x="-200059" y="3077156"/>
            <a:ext cx="2638459" cy="21059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18D362-89B5-ED3C-2263-62CDB1E059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3472"/>
          <a:stretch/>
        </p:blipFill>
        <p:spPr>
          <a:xfrm>
            <a:off x="2803371" y="3079940"/>
            <a:ext cx="2672049" cy="21031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E6C61D2-680E-B20D-0E7B-C7FB27D8082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4014"/>
          <a:stretch/>
        </p:blipFill>
        <p:spPr>
          <a:xfrm>
            <a:off x="5831682" y="3079940"/>
            <a:ext cx="2672049" cy="21031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F839CA2-8007-694D-2AAD-44E68E2570A9}"/>
              </a:ext>
            </a:extLst>
          </p:cNvPr>
          <p:cNvSpPr txBox="1"/>
          <p:nvPr/>
        </p:nvSpPr>
        <p:spPr>
          <a:xfrm>
            <a:off x="7776814" y="5005000"/>
            <a:ext cx="15151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Kamali</a:t>
            </a:r>
            <a:r>
              <a:rPr lang="en-US" sz="1200" dirty="0"/>
              <a:t> et al. (2023)</a:t>
            </a:r>
          </a:p>
        </p:txBody>
      </p:sp>
    </p:spTree>
    <p:extLst>
      <p:ext uri="{BB962C8B-B14F-4D97-AF65-F5344CB8AC3E}">
        <p14:creationId xmlns:p14="http://schemas.microsoft.com/office/powerpoint/2010/main" val="3306229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973FC-58B5-084B-473B-CC0E0F4AA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0718AC-5A57-DF3E-63F2-5BDF833D85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 marL="342900" marR="0" lvl="0" indent="-342900" rtl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+mj-lt"/>
              <a:buAutoNum type="arabicPeriod"/>
            </a:pPr>
            <a:r>
              <a:rPr lang="en-US" sz="1400" i="1" dirty="0">
                <a:solidFill>
                  <a:srgbClr val="43434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SIMA will enhance frontier science simulations in climate, weather, atmospheric chemistry, </a:t>
            </a:r>
            <a:r>
              <a:rPr lang="en-US" sz="1400" i="1" dirty="0" err="1">
                <a:solidFill>
                  <a:srgbClr val="43434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geospace</a:t>
            </a:r>
            <a:r>
              <a:rPr lang="en-US" sz="1400" i="1" dirty="0">
                <a:solidFill>
                  <a:srgbClr val="43434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, and cross-discipline research with one modeling system</a:t>
            </a:r>
          </a:p>
          <a:p>
            <a:pPr marL="342900" marR="0" lvl="0" indent="-342900" rtl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+mj-lt"/>
              <a:buAutoNum type="arabicPeriod"/>
            </a:pPr>
            <a:r>
              <a:rPr lang="en-US" sz="1400" i="1" dirty="0">
                <a:solidFill>
                  <a:srgbClr val="43434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SIMA hopes to move NCAR atmospheric modeling to a single atmospheric modeling system</a:t>
            </a:r>
          </a:p>
          <a:p>
            <a:pPr marL="342900" marR="0" lvl="0" indent="-342900" rtl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+mj-lt"/>
              <a:buAutoNum type="arabicPeriod"/>
            </a:pPr>
            <a:r>
              <a:rPr lang="en-US" sz="1400" i="1" dirty="0">
                <a:solidFill>
                  <a:srgbClr val="43434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High resolution simulations (</a:t>
            </a:r>
            <a:r>
              <a:rPr lang="en-US" sz="1400" i="1" dirty="0" err="1">
                <a:solidFill>
                  <a:srgbClr val="43434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geospace</a:t>
            </a:r>
            <a:r>
              <a:rPr lang="en-US" sz="1400" i="1" dirty="0">
                <a:solidFill>
                  <a:srgbClr val="43434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, Arctic, convection) show improved representation of multiscale processes</a:t>
            </a:r>
          </a:p>
          <a:p>
            <a:pPr marL="342900" marR="0" lvl="0" indent="-342900" rtl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+mj-lt"/>
              <a:buAutoNum type="arabicPeriod"/>
            </a:pPr>
            <a:r>
              <a:rPr lang="en-US" sz="1400" i="1" dirty="0">
                <a:solidFill>
                  <a:srgbClr val="43434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The </a:t>
            </a:r>
            <a:r>
              <a:rPr lang="en-US" sz="1400" i="1" dirty="0" err="1">
                <a:solidFill>
                  <a:srgbClr val="43434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Subseasonal</a:t>
            </a:r>
            <a:r>
              <a:rPr lang="en-US" sz="1400" i="1" dirty="0">
                <a:solidFill>
                  <a:srgbClr val="43434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 to Seasonal, Sun to Soil cross-disciplinary science application project will establish workflows for ensemble simulations and address multiscale processes in two extreme weather events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0337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9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Outline</a:t>
            </a:r>
            <a:endParaRPr dirty="0"/>
          </a:p>
        </p:txBody>
      </p:sp>
      <p:sp>
        <p:nvSpPr>
          <p:cNvPr id="139" name="Google Shape;139;p19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/>
              <a:t>What is SIMA: Motivation and Project Goal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/>
              <a:t>WACCM-X: SIMA-</a:t>
            </a:r>
            <a:r>
              <a:rPr lang="en-US" dirty="0" err="1"/>
              <a:t>Geospace</a:t>
            </a:r>
            <a:r>
              <a:rPr lang="en-US" dirty="0"/>
              <a:t> Component.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/>
              <a:t>Current Developments.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DA1FFF9-1AD7-DFB2-35F6-C47E8E84D7D1}"/>
              </a:ext>
            </a:extLst>
          </p:cNvPr>
          <p:cNvSpPr txBox="1"/>
          <p:nvPr/>
        </p:nvSpPr>
        <p:spPr>
          <a:xfrm>
            <a:off x="0" y="0"/>
            <a:ext cx="9204960" cy="3770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1850" dirty="0">
                <a:solidFill>
                  <a:schemeClr val="bg1"/>
                </a:solidFill>
              </a:rPr>
              <a:t>SIMA PROJECT AIMS TO UNIFY THE NCAR ATMOSPHERIC MODELING SYSTEM</a:t>
            </a:r>
            <a:endParaRPr lang="en-US" sz="1850" dirty="0">
              <a:solidFill>
                <a:schemeClr val="bg1"/>
              </a:solidFill>
            </a:endParaRPr>
          </a:p>
        </p:txBody>
      </p:sp>
      <p:sp>
        <p:nvSpPr>
          <p:cNvPr id="6" name="Google Shape;118;p27">
            <a:extLst>
              <a:ext uri="{FF2B5EF4-FFF2-40B4-BE49-F238E27FC236}">
                <a16:creationId xmlns:a16="http://schemas.microsoft.com/office/drawing/2014/main" id="{392221CD-6913-5231-174F-F1604A64E2B7}"/>
              </a:ext>
            </a:extLst>
          </p:cNvPr>
          <p:cNvSpPr txBox="1"/>
          <p:nvPr/>
        </p:nvSpPr>
        <p:spPr>
          <a:xfrm>
            <a:off x="-63425" y="4974161"/>
            <a:ext cx="9204959" cy="26157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100" b="1" i="1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NCAR atmospheric modeling ecosystem in the mid-2010s (left) and </a:t>
            </a:r>
            <a:r>
              <a:rPr lang="en" sz="1100" b="1" i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desir</a:t>
            </a:r>
            <a:r>
              <a:rPr lang="en" sz="1100" b="1" i="1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ed structure in mid-2020s (right)</a:t>
            </a:r>
            <a:endParaRPr sz="1100" b="1" i="0" u="none" strike="noStrike" cap="none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F142185-25DB-714D-E4D2-8ED8B447C687}"/>
              </a:ext>
            </a:extLst>
          </p:cNvPr>
          <p:cNvGrpSpPr/>
          <p:nvPr/>
        </p:nvGrpSpPr>
        <p:grpSpPr>
          <a:xfrm>
            <a:off x="383177" y="574762"/>
            <a:ext cx="8168639" cy="4394563"/>
            <a:chOff x="903225" y="1171275"/>
            <a:chExt cx="6938799" cy="3535726"/>
          </a:xfrm>
        </p:grpSpPr>
        <p:pic>
          <p:nvPicPr>
            <p:cNvPr id="8" name="Google Shape;117;p27">
              <a:extLst>
                <a:ext uri="{FF2B5EF4-FFF2-40B4-BE49-F238E27FC236}">
                  <a16:creationId xmlns:a16="http://schemas.microsoft.com/office/drawing/2014/main" id="{BA92765D-E684-FDD9-E27C-9A71B0375C9B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t="4879"/>
            <a:stretch/>
          </p:blipFill>
          <p:spPr>
            <a:xfrm>
              <a:off x="903225" y="1171275"/>
              <a:ext cx="6938799" cy="35357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9E67BAD-7EE7-FA66-D882-EAE97544C048}"/>
                </a:ext>
              </a:extLst>
            </p:cNvPr>
            <p:cNvSpPr/>
            <p:nvPr/>
          </p:nvSpPr>
          <p:spPr>
            <a:xfrm>
              <a:off x="6455664" y="3017520"/>
              <a:ext cx="841248" cy="74980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1B235EB-E034-8878-4A61-9D4F75D5004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83680" y="2971800"/>
              <a:ext cx="0" cy="809921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72E093C-916C-8BC3-469D-4529CCB5668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65959" y="2971800"/>
              <a:ext cx="0" cy="809921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4EEA906-27F5-83A6-7B5B-1D1173E09676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6868110" y="2952279"/>
              <a:ext cx="0" cy="841248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Google Shape;193;p39">
            <a:extLst>
              <a:ext uri="{FF2B5EF4-FFF2-40B4-BE49-F238E27FC236}">
                <a16:creationId xmlns:a16="http://schemas.microsoft.com/office/drawing/2014/main" id="{987E6EDF-CA18-B073-FE59-396634FDB2A4}"/>
              </a:ext>
            </a:extLst>
          </p:cNvPr>
          <p:cNvSpPr/>
          <p:nvPr/>
        </p:nvSpPr>
        <p:spPr>
          <a:xfrm>
            <a:off x="3928072" y="2216850"/>
            <a:ext cx="1429800" cy="3549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2"/>
          </a:solidFill>
          <a:ln w="19050" cap="flat" cmpd="sng">
            <a:solidFill>
              <a:srgbClr val="1C5B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815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13105-8576-DDD4-E43A-602BDF917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54034"/>
            <a:ext cx="9144000" cy="783772"/>
          </a:xfrm>
        </p:spPr>
        <p:txBody>
          <a:bodyPr>
            <a:normAutofit fontScale="90000"/>
          </a:bodyPr>
          <a:lstStyle/>
          <a:p>
            <a:r>
              <a:rPr lang="en-US" sz="2000" b="1" dirty="0">
                <a:solidFill>
                  <a:schemeClr val="dk2"/>
                </a:solidFill>
              </a:rPr>
              <a:t>SIMA will enhance </a:t>
            </a:r>
            <a:r>
              <a:rPr lang="en-US" sz="2000" b="1" dirty="0">
                <a:solidFill>
                  <a:srgbClr val="FF0000"/>
                </a:solidFill>
              </a:rPr>
              <a:t>frontier science simulations</a:t>
            </a:r>
            <a:r>
              <a:rPr lang="en-US" sz="2000" b="1" dirty="0">
                <a:solidFill>
                  <a:schemeClr val="dk2"/>
                </a:solidFill>
              </a:rPr>
              <a:t> in climate, weather, atmospheric chemistry, </a:t>
            </a:r>
            <a:r>
              <a:rPr lang="en-US" sz="2000" b="1" dirty="0" err="1">
                <a:solidFill>
                  <a:schemeClr val="dk2"/>
                </a:solidFill>
              </a:rPr>
              <a:t>geospace</a:t>
            </a:r>
            <a:r>
              <a:rPr lang="en-US" sz="2000" b="1" dirty="0">
                <a:solidFill>
                  <a:schemeClr val="dk2"/>
                </a:solidFill>
              </a:rPr>
              <a:t>, and cross-discipline research with one modeling system</a:t>
            </a:r>
            <a:br>
              <a:rPr lang="en-US" sz="2400" dirty="0">
                <a:solidFill>
                  <a:srgbClr val="122D5D"/>
                </a:solidFill>
              </a:rPr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ADEFA5-39F7-8925-F7A4-EF0545A5CE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95792" y="2037806"/>
            <a:ext cx="9405255" cy="2629988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u="sng" dirty="0">
                <a:solidFill>
                  <a:srgbClr val="122D5D"/>
                </a:solidFill>
              </a:rPr>
              <a:t>Examples: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2"/>
                </a:solidFill>
              </a:rPr>
              <a:t>How do urban centers or biomass burning or deep convection impact atmospheric chemistry and meteorology from local to global scales?</a:t>
            </a: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2"/>
                </a:solidFill>
              </a:rPr>
              <a:t>How do chemistry and aerosol processes affect S2S predictability?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2"/>
                </a:solidFill>
              </a:rPr>
              <a:t>How do multiscale processes and interactions affect </a:t>
            </a:r>
            <a:r>
              <a:rPr lang="en-US" sz="1200" b="1" dirty="0" err="1">
                <a:solidFill>
                  <a:schemeClr val="dk2"/>
                </a:solidFill>
              </a:rPr>
              <a:t>geospace</a:t>
            </a:r>
            <a:r>
              <a:rPr lang="en-US" sz="1200" b="1" dirty="0">
                <a:solidFill>
                  <a:schemeClr val="dk2"/>
                </a:solidFill>
              </a:rPr>
              <a:t>-atmosphere coupling and space weather?</a:t>
            </a: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2"/>
                </a:solidFill>
              </a:rPr>
              <a:t>What is the predictability of tropical cyclone formation from short (1 day) to extended range (30 days)?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2"/>
                </a:solidFill>
              </a:rPr>
              <a:t>How will extreme weather events change regionally under climate change?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2"/>
                </a:solidFill>
              </a:rPr>
              <a:t>What processes in the Earth system control predictability in the Arctic?</a:t>
            </a: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-US" sz="1200" dirty="0">
                <a:solidFill>
                  <a:schemeClr val="dk2"/>
                </a:solidFill>
              </a:rPr>
              <a:t>Many more – geoengineering, atmospheric rivers, ….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D4D186-31C2-3B15-F645-89C4395CE5FF}"/>
              </a:ext>
            </a:extLst>
          </p:cNvPr>
          <p:cNvSpPr txBox="1"/>
          <p:nvPr/>
        </p:nvSpPr>
        <p:spPr>
          <a:xfrm>
            <a:off x="43541" y="52248"/>
            <a:ext cx="17796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MOTIVATION</a:t>
            </a:r>
          </a:p>
        </p:txBody>
      </p:sp>
    </p:spTree>
    <p:extLst>
      <p:ext uri="{BB962C8B-B14F-4D97-AF65-F5344CB8AC3E}">
        <p14:creationId xmlns:p14="http://schemas.microsoft.com/office/powerpoint/2010/main" val="41673265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C057B7-857A-1A97-87B6-DF9AB9A36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5131" y="1375954"/>
            <a:ext cx="8473439" cy="3378926"/>
          </a:xfrm>
        </p:spPr>
        <p:txBody>
          <a:bodyPr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rgbClr val="122D5D"/>
                </a:solidFill>
              </a:rPr>
              <a:t>Broader range of atmospheric/</a:t>
            </a:r>
            <a:r>
              <a:rPr lang="en-US" sz="1400" b="1" dirty="0" err="1">
                <a:solidFill>
                  <a:srgbClr val="122D5D"/>
                </a:solidFill>
              </a:rPr>
              <a:t>geospace</a:t>
            </a:r>
            <a:r>
              <a:rPr lang="en-US" sz="1400" b="1" dirty="0">
                <a:solidFill>
                  <a:srgbClr val="122D5D"/>
                </a:solidFill>
              </a:rPr>
              <a:t> scientists using the same tool</a:t>
            </a: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</a:pPr>
            <a:r>
              <a:rPr lang="en-US" sz="1400" dirty="0">
                <a:solidFill>
                  <a:schemeClr val="dk2"/>
                </a:solidFill>
              </a:rPr>
              <a:t>Increases interdisciplinary interaction, fostering collaborations</a:t>
            </a: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</a:pPr>
            <a:r>
              <a:rPr lang="en-US" sz="1400" dirty="0">
                <a:solidFill>
                  <a:schemeClr val="dk2"/>
                </a:solidFill>
              </a:rPr>
              <a:t>Benefits from diverse perspectives</a:t>
            </a: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</a:pPr>
            <a:r>
              <a:rPr lang="en-US" sz="1400" dirty="0">
                <a:solidFill>
                  <a:schemeClr val="dk2"/>
                </a:solidFill>
              </a:rPr>
              <a:t>Exchange of knowledge and tools</a:t>
            </a: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</a:pPr>
            <a:r>
              <a:rPr lang="en-US" sz="1400" dirty="0">
                <a:solidFill>
                  <a:schemeClr val="dk2"/>
                </a:solidFill>
              </a:rPr>
              <a:t>Accelerates scientific progress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rgbClr val="122D5D"/>
                </a:solidFill>
              </a:rPr>
              <a:t>Centralized and efficient model development, maintenance, and support</a:t>
            </a: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rgbClr val="122D5D"/>
                </a:solidFill>
              </a:rPr>
              <a:t>Opportunity to modernize underlying software</a:t>
            </a: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</a:pPr>
            <a:r>
              <a:rPr lang="en-US" sz="1400" dirty="0">
                <a:solidFill>
                  <a:schemeClr val="dk2"/>
                </a:solidFill>
              </a:rPr>
              <a:t>Object-oriented structures</a:t>
            </a: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</a:pPr>
            <a:r>
              <a:rPr lang="en-US" sz="1400" dirty="0">
                <a:solidFill>
                  <a:schemeClr val="dk2"/>
                </a:solidFill>
              </a:rPr>
              <a:t>Generic interfaces</a:t>
            </a: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</a:pPr>
            <a:r>
              <a:rPr lang="en-US" sz="1400" dirty="0">
                <a:solidFill>
                  <a:schemeClr val="dk2"/>
                </a:solidFill>
              </a:rPr>
              <a:t>Greater runtime configuration control</a:t>
            </a: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</a:pPr>
            <a:r>
              <a:rPr lang="en-US" sz="1400" dirty="0">
                <a:solidFill>
                  <a:schemeClr val="dk2"/>
                </a:solidFill>
              </a:rPr>
              <a:t>Code refactoring for GPUs or other computing architectures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B5A4D0-15E6-3530-8047-7A200F91EB73}"/>
              </a:ext>
            </a:extLst>
          </p:cNvPr>
          <p:cNvSpPr txBox="1"/>
          <p:nvPr/>
        </p:nvSpPr>
        <p:spPr>
          <a:xfrm>
            <a:off x="43545" y="43541"/>
            <a:ext cx="30524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ADDITIONAL BENEFITS</a:t>
            </a:r>
          </a:p>
        </p:txBody>
      </p:sp>
    </p:spTree>
    <p:extLst>
      <p:ext uri="{BB962C8B-B14F-4D97-AF65-F5344CB8AC3E}">
        <p14:creationId xmlns:p14="http://schemas.microsoft.com/office/powerpoint/2010/main" val="41408334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9996C-FE9D-B248-0A73-830961940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688700" cy="5352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GOAL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51DB09-AE6A-4B98-13F1-E1AE1292D0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87087" y="474237"/>
            <a:ext cx="9204960" cy="762380"/>
          </a:xfrm>
        </p:spPr>
        <p:txBody>
          <a:bodyPr>
            <a:noAutofit/>
          </a:bodyPr>
          <a:lstStyle/>
          <a:p>
            <a:pPr marL="12700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</a:pPr>
            <a:r>
              <a:rPr lang="en-US" sz="1800" dirty="0">
                <a:solidFill>
                  <a:schemeClr val="dk2"/>
                </a:solidFill>
              </a:rPr>
              <a:t>SIMA is a </a:t>
            </a:r>
            <a:r>
              <a:rPr lang="en-US" sz="1800" i="1" dirty="0">
                <a:solidFill>
                  <a:schemeClr val="dk2"/>
                </a:solidFill>
                <a:highlight>
                  <a:srgbClr val="FFFF00"/>
                </a:highlight>
              </a:rPr>
              <a:t>framework</a:t>
            </a:r>
            <a:r>
              <a:rPr lang="en-US" sz="1800" dirty="0">
                <a:solidFill>
                  <a:schemeClr val="dk2"/>
                </a:solidFill>
              </a:rPr>
              <a:t> in one modeling system allowing configurations for climate, weather, atmospheric chemistry, and </a:t>
            </a:r>
            <a:r>
              <a:rPr lang="en-US" sz="1800" dirty="0" err="1">
                <a:solidFill>
                  <a:schemeClr val="dk2"/>
                </a:solidFill>
              </a:rPr>
              <a:t>geospace</a:t>
            </a:r>
            <a:r>
              <a:rPr lang="en-US" sz="1800" dirty="0">
                <a:solidFill>
                  <a:schemeClr val="dk2"/>
                </a:solidFill>
              </a:rPr>
              <a:t> simulations.</a:t>
            </a:r>
          </a:p>
        </p:txBody>
      </p:sp>
      <p:sp>
        <p:nvSpPr>
          <p:cNvPr id="5" name="Google Shape;215;p41">
            <a:extLst>
              <a:ext uri="{FF2B5EF4-FFF2-40B4-BE49-F238E27FC236}">
                <a16:creationId xmlns:a16="http://schemas.microsoft.com/office/drawing/2014/main" id="{90CCA3B1-BB04-F373-7195-AE463E1F9A1C}"/>
              </a:ext>
            </a:extLst>
          </p:cNvPr>
          <p:cNvSpPr txBox="1"/>
          <p:nvPr/>
        </p:nvSpPr>
        <p:spPr>
          <a:xfrm>
            <a:off x="-118735" y="4391296"/>
            <a:ext cx="6362781" cy="692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latin typeface="Helvetica Neue"/>
                <a:ea typeface="Helvetica Neue"/>
                <a:cs typeface="Helvetica Neue"/>
                <a:sym typeface="Helvetica Neue"/>
              </a:rPr>
              <a:t>MUSICA = Multiscale Infrastructure for Chemistry and Aerosols, MPAS = Model for Prediction Across Scales, SE = Spectral Element dynamical core, FV3 = Finite Volume dynamical core on cubed sphere.</a:t>
            </a:r>
            <a:endParaRPr sz="1100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EF3CB9-A917-DC43-DD16-EF9470EDBFFE}"/>
              </a:ext>
            </a:extLst>
          </p:cNvPr>
          <p:cNvSpPr txBox="1"/>
          <p:nvPr/>
        </p:nvSpPr>
        <p:spPr>
          <a:xfrm>
            <a:off x="4093029" y="3069771"/>
            <a:ext cx="59503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(</a:t>
            </a:r>
            <a:r>
              <a:rPr lang="en-US" sz="900" dirty="0"/>
              <a:t>CCPP</a:t>
            </a:r>
            <a:r>
              <a:rPr lang="en-US" sz="1050" dirty="0"/>
              <a:t>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34CD57A-AE9E-456C-F6AB-B82364C8810C}"/>
              </a:ext>
            </a:extLst>
          </p:cNvPr>
          <p:cNvGrpSpPr/>
          <p:nvPr/>
        </p:nvGrpSpPr>
        <p:grpSpPr>
          <a:xfrm>
            <a:off x="526725" y="1342077"/>
            <a:ext cx="6635249" cy="2957999"/>
            <a:chOff x="526725" y="1342077"/>
            <a:chExt cx="6635249" cy="295799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B753334-03D5-207A-B89C-DBC2C24EFD4A}"/>
                </a:ext>
              </a:extLst>
            </p:cNvPr>
            <p:cNvGrpSpPr/>
            <p:nvPr/>
          </p:nvGrpSpPr>
          <p:grpSpPr>
            <a:xfrm>
              <a:off x="526725" y="1342077"/>
              <a:ext cx="6635249" cy="2957999"/>
              <a:chOff x="526725" y="1342077"/>
              <a:chExt cx="6635249" cy="2957999"/>
            </a:xfrm>
          </p:grpSpPr>
          <p:pic>
            <p:nvPicPr>
              <p:cNvPr id="4" name="Google Shape;214;p41">
                <a:extLst>
                  <a:ext uri="{FF2B5EF4-FFF2-40B4-BE49-F238E27FC236}">
                    <a16:creationId xmlns:a16="http://schemas.microsoft.com/office/drawing/2014/main" id="{3B12ED82-8306-A0A0-7CF4-B486C8DE47D2}"/>
                  </a:ext>
                </a:extLst>
              </p:cNvPr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526725" y="1342077"/>
                <a:ext cx="6635249" cy="295799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1C2BE58-D84B-CAAA-95E2-0ECBD4C430CE}"/>
                  </a:ext>
                </a:extLst>
              </p:cNvPr>
              <p:cNvSpPr/>
              <p:nvPr/>
            </p:nvSpPr>
            <p:spPr>
              <a:xfrm>
                <a:off x="947057" y="1912484"/>
                <a:ext cx="870857" cy="38440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3058D16-342B-E255-80EF-D9C7F7C28227}"/>
                </a:ext>
              </a:extLst>
            </p:cNvPr>
            <p:cNvSpPr txBox="1"/>
            <p:nvPr/>
          </p:nvSpPr>
          <p:spPr>
            <a:xfrm>
              <a:off x="805540" y="1879826"/>
              <a:ext cx="17137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70C0"/>
                  </a:solidFill>
                </a:rPr>
                <a:t>CAM-SIMA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185870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17C24-452C-C0D8-AF8A-CF78178F9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2160"/>
            <a:ext cx="9144000" cy="53520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Geospace</a:t>
            </a:r>
            <a:r>
              <a:rPr lang="en-US" dirty="0">
                <a:solidFill>
                  <a:schemeClr val="bg1"/>
                </a:solidFill>
              </a:rPr>
              <a:t> and Space Weather: SIMA/WACCM-X and MAGE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25633A9-1EF4-DE43-5C75-13DCCFFF34AF}"/>
              </a:ext>
            </a:extLst>
          </p:cNvPr>
          <p:cNvGrpSpPr/>
          <p:nvPr/>
        </p:nvGrpSpPr>
        <p:grpSpPr>
          <a:xfrm>
            <a:off x="90524" y="2081350"/>
            <a:ext cx="4934322" cy="1938858"/>
            <a:chOff x="491120" y="3079531"/>
            <a:chExt cx="5510286" cy="2377598"/>
          </a:xfrm>
        </p:grpSpPr>
        <p:grpSp>
          <p:nvGrpSpPr>
            <p:cNvPr id="9" name="Google Shape;415;p49">
              <a:extLst>
                <a:ext uri="{FF2B5EF4-FFF2-40B4-BE49-F238E27FC236}">
                  <a16:creationId xmlns:a16="http://schemas.microsoft.com/office/drawing/2014/main" id="{F98D59BF-5BFB-C23D-F235-A165971CF2C7}"/>
                </a:ext>
              </a:extLst>
            </p:cNvPr>
            <p:cNvGrpSpPr/>
            <p:nvPr/>
          </p:nvGrpSpPr>
          <p:grpSpPr>
            <a:xfrm>
              <a:off x="491120" y="3079531"/>
              <a:ext cx="5510286" cy="2377598"/>
              <a:chOff x="404138" y="442049"/>
              <a:chExt cx="3657300" cy="1688997"/>
            </a:xfrm>
          </p:grpSpPr>
          <p:sp>
            <p:nvSpPr>
              <p:cNvPr id="12" name="Google Shape;416;p49">
                <a:extLst>
                  <a:ext uri="{FF2B5EF4-FFF2-40B4-BE49-F238E27FC236}">
                    <a16:creationId xmlns:a16="http://schemas.microsoft.com/office/drawing/2014/main" id="{F2079F66-2C13-3037-9858-46BE5D0442D2}"/>
                  </a:ext>
                </a:extLst>
              </p:cNvPr>
              <p:cNvSpPr/>
              <p:nvPr/>
            </p:nvSpPr>
            <p:spPr>
              <a:xfrm>
                <a:off x="404138" y="791546"/>
                <a:ext cx="3657300" cy="13395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1C5B7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417;p49">
                <a:extLst>
                  <a:ext uri="{FF2B5EF4-FFF2-40B4-BE49-F238E27FC236}">
                    <a16:creationId xmlns:a16="http://schemas.microsoft.com/office/drawing/2014/main" id="{3343252C-79C6-00A6-37CD-B781958DC314}"/>
                  </a:ext>
                </a:extLst>
              </p:cNvPr>
              <p:cNvSpPr/>
              <p:nvPr/>
            </p:nvSpPr>
            <p:spPr>
              <a:xfrm>
                <a:off x="1359757" y="1390608"/>
                <a:ext cx="1883700" cy="136800"/>
              </a:xfrm>
              <a:prstGeom prst="rect">
                <a:avLst/>
              </a:prstGeom>
              <a:solidFill>
                <a:srgbClr val="FFFF00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"/>
              </a:p>
            </p:txBody>
          </p:sp>
          <p:sp>
            <p:nvSpPr>
              <p:cNvPr id="14" name="Google Shape;418;p49">
                <a:extLst>
                  <a:ext uri="{FF2B5EF4-FFF2-40B4-BE49-F238E27FC236}">
                    <a16:creationId xmlns:a16="http://schemas.microsoft.com/office/drawing/2014/main" id="{FF4A1430-36E0-5B99-1C72-362ED08C782B}"/>
                  </a:ext>
                </a:extLst>
              </p:cNvPr>
              <p:cNvSpPr/>
              <p:nvPr/>
            </p:nvSpPr>
            <p:spPr>
              <a:xfrm>
                <a:off x="573779" y="872073"/>
                <a:ext cx="2723400" cy="507900"/>
              </a:xfrm>
              <a:prstGeom prst="roundRect">
                <a:avLst>
                  <a:gd name="adj" fmla="val 16667"/>
                </a:avLst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419;p49">
                <a:extLst>
                  <a:ext uri="{FF2B5EF4-FFF2-40B4-BE49-F238E27FC236}">
                    <a16:creationId xmlns:a16="http://schemas.microsoft.com/office/drawing/2014/main" id="{25A95ED6-4217-2CA1-6B4A-C124E7AFF892}"/>
                  </a:ext>
                </a:extLst>
              </p:cNvPr>
              <p:cNvSpPr/>
              <p:nvPr/>
            </p:nvSpPr>
            <p:spPr>
              <a:xfrm>
                <a:off x="1324872" y="913532"/>
                <a:ext cx="579300" cy="425400"/>
              </a:xfrm>
              <a:prstGeom prst="ellipse">
                <a:avLst/>
              </a:prstGeom>
              <a:solidFill>
                <a:srgbClr val="E1E1E1"/>
              </a:solidFill>
              <a:ln w="19050" cap="flat" cmpd="sng">
                <a:solidFill>
                  <a:srgbClr val="E4E9F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420;p49">
                <a:extLst>
                  <a:ext uri="{FF2B5EF4-FFF2-40B4-BE49-F238E27FC236}">
                    <a16:creationId xmlns:a16="http://schemas.microsoft.com/office/drawing/2014/main" id="{338A854B-9A47-3DC2-1B83-32916F6CAC82}"/>
                  </a:ext>
                </a:extLst>
              </p:cNvPr>
              <p:cNvSpPr/>
              <p:nvPr/>
            </p:nvSpPr>
            <p:spPr>
              <a:xfrm>
                <a:off x="1977576" y="913532"/>
                <a:ext cx="579300" cy="425400"/>
              </a:xfrm>
              <a:prstGeom prst="ellipse">
                <a:avLst/>
              </a:prstGeom>
              <a:solidFill>
                <a:srgbClr val="E1E1E1"/>
              </a:solidFill>
              <a:ln w="19050" cap="flat" cmpd="sng">
                <a:solidFill>
                  <a:srgbClr val="E4E9F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421;p49">
                <a:extLst>
                  <a:ext uri="{FF2B5EF4-FFF2-40B4-BE49-F238E27FC236}">
                    <a16:creationId xmlns:a16="http://schemas.microsoft.com/office/drawing/2014/main" id="{62C67561-7853-BA16-9F0C-4763AF9B3202}"/>
                  </a:ext>
                </a:extLst>
              </p:cNvPr>
              <p:cNvSpPr/>
              <p:nvPr/>
            </p:nvSpPr>
            <p:spPr>
              <a:xfrm>
                <a:off x="2630280" y="906010"/>
                <a:ext cx="579300" cy="425400"/>
              </a:xfrm>
              <a:prstGeom prst="ellipse">
                <a:avLst/>
              </a:prstGeom>
              <a:solidFill>
                <a:srgbClr val="E1E1E1"/>
              </a:solidFill>
              <a:ln w="19050" cap="flat" cmpd="sng">
                <a:solidFill>
                  <a:srgbClr val="E4E9F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422;p49">
                <a:extLst>
                  <a:ext uri="{FF2B5EF4-FFF2-40B4-BE49-F238E27FC236}">
                    <a16:creationId xmlns:a16="http://schemas.microsoft.com/office/drawing/2014/main" id="{43535C35-5ADA-7B93-DE35-0DBEF5207F1D}"/>
                  </a:ext>
                </a:extLst>
              </p:cNvPr>
              <p:cNvSpPr/>
              <p:nvPr/>
            </p:nvSpPr>
            <p:spPr>
              <a:xfrm>
                <a:off x="1324872" y="1544688"/>
                <a:ext cx="1972500" cy="507900"/>
              </a:xfrm>
              <a:prstGeom prst="roundRect">
                <a:avLst>
                  <a:gd name="adj" fmla="val 16667"/>
                </a:avLst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9" name="Google Shape;423;p49">
                <a:extLst>
                  <a:ext uri="{FF2B5EF4-FFF2-40B4-BE49-F238E27FC236}">
                    <a16:creationId xmlns:a16="http://schemas.microsoft.com/office/drawing/2014/main" id="{32D98082-C0DC-47ED-A8E0-CFD29F7BBE9D}"/>
                  </a:ext>
                </a:extLst>
              </p:cNvPr>
              <p:cNvGrpSpPr/>
              <p:nvPr/>
            </p:nvGrpSpPr>
            <p:grpSpPr>
              <a:xfrm>
                <a:off x="2767618" y="1585921"/>
                <a:ext cx="424572" cy="425484"/>
                <a:chOff x="8548098" y="1623316"/>
                <a:chExt cx="760200" cy="760200"/>
              </a:xfrm>
            </p:grpSpPr>
            <p:sp>
              <p:nvSpPr>
                <p:cNvPr id="39" name="Google Shape;424;p49">
                  <a:extLst>
                    <a:ext uri="{FF2B5EF4-FFF2-40B4-BE49-F238E27FC236}">
                      <a16:creationId xmlns:a16="http://schemas.microsoft.com/office/drawing/2014/main" id="{435C06F2-7DB1-4757-5D72-2BA06AB853B5}"/>
                    </a:ext>
                  </a:extLst>
                </p:cNvPr>
                <p:cNvSpPr/>
                <p:nvPr/>
              </p:nvSpPr>
              <p:spPr>
                <a:xfrm>
                  <a:off x="8548098" y="1623316"/>
                  <a:ext cx="760200" cy="760200"/>
                </a:xfrm>
                <a:prstGeom prst="ellipse">
                  <a:avLst/>
                </a:prstGeom>
                <a:noFill/>
                <a:ln w="19050" cap="flat" cmpd="sng">
                  <a:solidFill>
                    <a:srgbClr val="00B05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" name="Google Shape;425;p49">
                  <a:extLst>
                    <a:ext uri="{FF2B5EF4-FFF2-40B4-BE49-F238E27FC236}">
                      <a16:creationId xmlns:a16="http://schemas.microsoft.com/office/drawing/2014/main" id="{F93892B1-C542-6F83-0B2E-2D377D287A8F}"/>
                    </a:ext>
                  </a:extLst>
                </p:cNvPr>
                <p:cNvSpPr txBox="1"/>
                <p:nvPr/>
              </p:nvSpPr>
              <p:spPr>
                <a:xfrm>
                  <a:off x="8603635" y="1840690"/>
                  <a:ext cx="656700" cy="343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800" b="1" i="0" u="none" strike="noStrike" cap="none">
                      <a:solidFill>
                        <a:srgbClr val="00B05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FV3</a:t>
                  </a:r>
                  <a:endParaRPr sz="800" b="1">
                    <a:solidFill>
                      <a:srgbClr val="00B05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" name="Google Shape;426;p49">
                <a:extLst>
                  <a:ext uri="{FF2B5EF4-FFF2-40B4-BE49-F238E27FC236}">
                    <a16:creationId xmlns:a16="http://schemas.microsoft.com/office/drawing/2014/main" id="{455F3590-2150-3F05-5338-B5E8BD8D5C34}"/>
                  </a:ext>
                </a:extLst>
              </p:cNvPr>
              <p:cNvGrpSpPr/>
              <p:nvPr/>
            </p:nvGrpSpPr>
            <p:grpSpPr>
              <a:xfrm>
                <a:off x="2104074" y="1582517"/>
                <a:ext cx="424558" cy="425449"/>
                <a:chOff x="6797923" y="1669647"/>
                <a:chExt cx="636900" cy="636900"/>
              </a:xfrm>
            </p:grpSpPr>
            <p:sp>
              <p:nvSpPr>
                <p:cNvPr id="37" name="Google Shape;427;p49">
                  <a:extLst>
                    <a:ext uri="{FF2B5EF4-FFF2-40B4-BE49-F238E27FC236}">
                      <a16:creationId xmlns:a16="http://schemas.microsoft.com/office/drawing/2014/main" id="{E6344663-B224-0A32-6DF7-982F1FCD1421}"/>
                    </a:ext>
                  </a:extLst>
                </p:cNvPr>
                <p:cNvSpPr/>
                <p:nvPr/>
              </p:nvSpPr>
              <p:spPr>
                <a:xfrm>
                  <a:off x="6797923" y="1669647"/>
                  <a:ext cx="636900" cy="636900"/>
                </a:xfrm>
                <a:prstGeom prst="ellipse">
                  <a:avLst/>
                </a:prstGeom>
                <a:noFill/>
                <a:ln w="19050" cap="flat" cmpd="sng">
                  <a:solidFill>
                    <a:srgbClr val="00B05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" name="Google Shape;428;p49">
                  <a:extLst>
                    <a:ext uri="{FF2B5EF4-FFF2-40B4-BE49-F238E27FC236}">
                      <a16:creationId xmlns:a16="http://schemas.microsoft.com/office/drawing/2014/main" id="{469A4194-4F57-B0D8-7667-B93D6FD373BD}"/>
                    </a:ext>
                  </a:extLst>
                </p:cNvPr>
                <p:cNvSpPr txBox="1"/>
                <p:nvPr/>
              </p:nvSpPr>
              <p:spPr>
                <a:xfrm>
                  <a:off x="6797932" y="1828937"/>
                  <a:ext cx="607500" cy="3183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800" b="1">
                      <a:solidFill>
                        <a:srgbClr val="00B05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SE</a:t>
                  </a:r>
                  <a:endParaRPr sz="800" b="1">
                    <a:solidFill>
                      <a:srgbClr val="00B05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" name="Google Shape;429;p49">
                <a:extLst>
                  <a:ext uri="{FF2B5EF4-FFF2-40B4-BE49-F238E27FC236}">
                    <a16:creationId xmlns:a16="http://schemas.microsoft.com/office/drawing/2014/main" id="{4D0218A3-788C-C4CE-2E29-5702DA011923}"/>
                  </a:ext>
                </a:extLst>
              </p:cNvPr>
              <p:cNvGrpSpPr/>
              <p:nvPr/>
            </p:nvGrpSpPr>
            <p:grpSpPr>
              <a:xfrm>
                <a:off x="1413031" y="1591002"/>
                <a:ext cx="443356" cy="425449"/>
                <a:chOff x="5770855" y="1782414"/>
                <a:chExt cx="665100" cy="636900"/>
              </a:xfrm>
            </p:grpSpPr>
            <p:sp>
              <p:nvSpPr>
                <p:cNvPr id="35" name="Google Shape;430;p49">
                  <a:extLst>
                    <a:ext uri="{FF2B5EF4-FFF2-40B4-BE49-F238E27FC236}">
                      <a16:creationId xmlns:a16="http://schemas.microsoft.com/office/drawing/2014/main" id="{A97E6B9D-1D1D-92BF-4074-04D6A8CBED14}"/>
                    </a:ext>
                  </a:extLst>
                </p:cNvPr>
                <p:cNvSpPr/>
                <p:nvPr/>
              </p:nvSpPr>
              <p:spPr>
                <a:xfrm>
                  <a:off x="5798913" y="1782414"/>
                  <a:ext cx="636900" cy="636900"/>
                </a:xfrm>
                <a:prstGeom prst="ellipse">
                  <a:avLst/>
                </a:prstGeom>
                <a:noFill/>
                <a:ln w="19050" cap="flat" cmpd="sng">
                  <a:solidFill>
                    <a:srgbClr val="00B05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431;p49">
                  <a:extLst>
                    <a:ext uri="{FF2B5EF4-FFF2-40B4-BE49-F238E27FC236}">
                      <a16:creationId xmlns:a16="http://schemas.microsoft.com/office/drawing/2014/main" id="{613EB376-6A13-7E91-5309-3858BB63EAC3}"/>
                    </a:ext>
                  </a:extLst>
                </p:cNvPr>
                <p:cNvSpPr txBox="1"/>
                <p:nvPr/>
              </p:nvSpPr>
              <p:spPr>
                <a:xfrm>
                  <a:off x="5770855" y="1949175"/>
                  <a:ext cx="665100" cy="288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800" b="1">
                      <a:solidFill>
                        <a:srgbClr val="00B05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MPAS</a:t>
                  </a:r>
                  <a:endParaRPr sz="400" b="1">
                    <a:solidFill>
                      <a:srgbClr val="00B05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2" name="Google Shape;432;p49">
                <a:extLst>
                  <a:ext uri="{FF2B5EF4-FFF2-40B4-BE49-F238E27FC236}">
                    <a16:creationId xmlns:a16="http://schemas.microsoft.com/office/drawing/2014/main" id="{63C34EF4-5266-B1C7-ED5C-95FD2FACB63A}"/>
                  </a:ext>
                </a:extLst>
              </p:cNvPr>
              <p:cNvSpPr/>
              <p:nvPr/>
            </p:nvSpPr>
            <p:spPr>
              <a:xfrm>
                <a:off x="668757" y="913532"/>
                <a:ext cx="579300" cy="425400"/>
              </a:xfrm>
              <a:prstGeom prst="ellipse">
                <a:avLst/>
              </a:prstGeom>
              <a:solidFill>
                <a:srgbClr val="E1E1E1"/>
              </a:solidFill>
              <a:ln w="19050" cap="flat" cmpd="sng">
                <a:solidFill>
                  <a:srgbClr val="E4E9F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433;p49">
                <a:extLst>
                  <a:ext uri="{FF2B5EF4-FFF2-40B4-BE49-F238E27FC236}">
                    <a16:creationId xmlns:a16="http://schemas.microsoft.com/office/drawing/2014/main" id="{2EB9ECB6-0A64-005C-576B-9242D4BA5298}"/>
                  </a:ext>
                </a:extLst>
              </p:cNvPr>
              <p:cNvSpPr txBox="1"/>
              <p:nvPr/>
            </p:nvSpPr>
            <p:spPr>
              <a:xfrm>
                <a:off x="690422" y="950724"/>
                <a:ext cx="550500" cy="313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 b="1">
                    <a:solidFill>
                      <a:srgbClr val="1A658F"/>
                    </a:solidFill>
                    <a:latin typeface="Arial"/>
                    <a:ea typeface="Arial"/>
                    <a:cs typeface="Arial"/>
                    <a:sym typeface="Arial"/>
                  </a:rPr>
                  <a:t>WRF Physics</a:t>
                </a:r>
                <a:endParaRPr sz="800">
                  <a:solidFill>
                    <a:srgbClr val="1A658F"/>
                  </a:solidFill>
                </a:endParaRPr>
              </a:p>
            </p:txBody>
          </p:sp>
          <p:sp>
            <p:nvSpPr>
              <p:cNvPr id="24" name="Google Shape;434;p49">
                <a:extLst>
                  <a:ext uri="{FF2B5EF4-FFF2-40B4-BE49-F238E27FC236}">
                    <a16:creationId xmlns:a16="http://schemas.microsoft.com/office/drawing/2014/main" id="{3A5CB607-7919-5567-573C-2E0D3F555787}"/>
                  </a:ext>
                </a:extLst>
              </p:cNvPr>
              <p:cNvSpPr txBox="1"/>
              <p:nvPr/>
            </p:nvSpPr>
            <p:spPr>
              <a:xfrm>
                <a:off x="3313521" y="969400"/>
                <a:ext cx="694800" cy="313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Physics/</a:t>
                </a: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Chemistry</a:t>
                </a:r>
                <a:endParaRPr sz="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435;p49">
                <a:extLst>
                  <a:ext uri="{FF2B5EF4-FFF2-40B4-BE49-F238E27FC236}">
                    <a16:creationId xmlns:a16="http://schemas.microsoft.com/office/drawing/2014/main" id="{818F1574-576B-17D1-0DFF-C3FC0A1752D7}"/>
                  </a:ext>
                </a:extLst>
              </p:cNvPr>
              <p:cNvSpPr txBox="1"/>
              <p:nvPr/>
            </p:nvSpPr>
            <p:spPr>
              <a:xfrm>
                <a:off x="3310299" y="1656280"/>
                <a:ext cx="719400" cy="294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Dynamical </a:t>
                </a: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>
                    <a:solidFill>
                      <a:schemeClr val="dk1"/>
                    </a:solidFill>
                  </a:rPr>
                  <a:t>C</a:t>
                </a:r>
                <a:r>
                  <a:rPr lang="en" sz="9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ores</a:t>
                </a:r>
                <a:endParaRPr sz="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436;p49">
                <a:extLst>
                  <a:ext uri="{FF2B5EF4-FFF2-40B4-BE49-F238E27FC236}">
                    <a16:creationId xmlns:a16="http://schemas.microsoft.com/office/drawing/2014/main" id="{7F5323A4-5A7A-B36C-88F5-A03C816A569D}"/>
                  </a:ext>
                </a:extLst>
              </p:cNvPr>
              <p:cNvSpPr txBox="1"/>
              <p:nvPr/>
            </p:nvSpPr>
            <p:spPr>
              <a:xfrm>
                <a:off x="1337510" y="950724"/>
                <a:ext cx="550800" cy="313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 b="1">
                    <a:solidFill>
                      <a:srgbClr val="1A658F"/>
                    </a:solidFill>
                    <a:latin typeface="Arial"/>
                    <a:ea typeface="Arial"/>
                    <a:cs typeface="Arial"/>
                    <a:sym typeface="Arial"/>
                  </a:rPr>
                  <a:t>CAM Physics</a:t>
                </a:r>
                <a:endParaRPr sz="800">
                  <a:solidFill>
                    <a:srgbClr val="1A658F"/>
                  </a:solidFill>
                </a:endParaRPr>
              </a:p>
            </p:txBody>
          </p:sp>
          <p:sp>
            <p:nvSpPr>
              <p:cNvPr id="27" name="Google Shape;437;p49">
                <a:extLst>
                  <a:ext uri="{FF2B5EF4-FFF2-40B4-BE49-F238E27FC236}">
                    <a16:creationId xmlns:a16="http://schemas.microsoft.com/office/drawing/2014/main" id="{DD9CEBD5-2641-CE03-F4B5-7C8E8D43B678}"/>
                  </a:ext>
                </a:extLst>
              </p:cNvPr>
              <p:cNvSpPr txBox="1"/>
              <p:nvPr/>
            </p:nvSpPr>
            <p:spPr>
              <a:xfrm>
                <a:off x="1907609" y="950724"/>
                <a:ext cx="719400" cy="313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 b="1">
                    <a:solidFill>
                      <a:srgbClr val="1A658F"/>
                    </a:solidFill>
                  </a:rPr>
                  <a:t>MUSICA</a:t>
                </a:r>
                <a:endParaRPr sz="800" b="1">
                  <a:solidFill>
                    <a:srgbClr val="1A658F"/>
                  </a:solidFill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 b="1">
                    <a:solidFill>
                      <a:srgbClr val="1A658F"/>
                    </a:solidFill>
                  </a:rPr>
                  <a:t>Chem/Aero</a:t>
                </a:r>
                <a:endParaRPr sz="800" b="1">
                  <a:solidFill>
                    <a:srgbClr val="1A658F"/>
                  </a:solidFill>
                </a:endParaRPr>
              </a:p>
            </p:txBody>
          </p:sp>
          <p:sp>
            <p:nvSpPr>
              <p:cNvPr id="28" name="Google Shape;438;p49">
                <a:extLst>
                  <a:ext uri="{FF2B5EF4-FFF2-40B4-BE49-F238E27FC236}">
                    <a16:creationId xmlns:a16="http://schemas.microsoft.com/office/drawing/2014/main" id="{C30A76A1-1158-D039-EA74-81DC7EB47404}"/>
                  </a:ext>
                </a:extLst>
              </p:cNvPr>
              <p:cNvSpPr txBox="1"/>
              <p:nvPr/>
            </p:nvSpPr>
            <p:spPr>
              <a:xfrm>
                <a:off x="2646340" y="950724"/>
                <a:ext cx="550500" cy="313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 b="1">
                    <a:solidFill>
                      <a:srgbClr val="1A658F"/>
                    </a:solidFill>
                  </a:rPr>
                  <a:t>Plasma/</a:t>
                </a:r>
                <a:endParaRPr sz="800" b="1">
                  <a:solidFill>
                    <a:srgbClr val="1A658F"/>
                  </a:solidFill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 b="1">
                    <a:solidFill>
                      <a:srgbClr val="1A658F"/>
                    </a:solidFill>
                  </a:rPr>
                  <a:t>Thermo</a:t>
                </a:r>
                <a:endParaRPr sz="800">
                  <a:solidFill>
                    <a:srgbClr val="1A658F"/>
                  </a:solidFill>
                </a:endParaRPr>
              </a:p>
            </p:txBody>
          </p:sp>
          <p:sp>
            <p:nvSpPr>
              <p:cNvPr id="29" name="Google Shape;439;p49">
                <a:extLst>
                  <a:ext uri="{FF2B5EF4-FFF2-40B4-BE49-F238E27FC236}">
                    <a16:creationId xmlns:a16="http://schemas.microsoft.com/office/drawing/2014/main" id="{C202553C-7D67-FE21-8035-65C9148D8A9B}"/>
                  </a:ext>
                </a:extLst>
              </p:cNvPr>
              <p:cNvSpPr/>
              <p:nvPr/>
            </p:nvSpPr>
            <p:spPr>
              <a:xfrm>
                <a:off x="1948879" y="1393974"/>
                <a:ext cx="91800" cy="136800"/>
              </a:xfrm>
              <a:prstGeom prst="upDownArrow">
                <a:avLst>
                  <a:gd name="adj1" fmla="val 50000"/>
                  <a:gd name="adj2" fmla="val 50000"/>
                </a:avLst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"/>
              </a:p>
            </p:txBody>
          </p:sp>
          <p:sp>
            <p:nvSpPr>
              <p:cNvPr id="30" name="Google Shape;440;p49">
                <a:extLst>
                  <a:ext uri="{FF2B5EF4-FFF2-40B4-BE49-F238E27FC236}">
                    <a16:creationId xmlns:a16="http://schemas.microsoft.com/office/drawing/2014/main" id="{3CDD1F12-38E7-2E72-42F1-6EFF7EC4F8D7}"/>
                  </a:ext>
                </a:extLst>
              </p:cNvPr>
              <p:cNvSpPr txBox="1"/>
              <p:nvPr/>
            </p:nvSpPr>
            <p:spPr>
              <a:xfrm>
                <a:off x="1948875" y="1384900"/>
                <a:ext cx="1294800" cy="154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600" b="1" dirty="0">
                    <a:solidFill>
                      <a:schemeClr val="dk1"/>
                    </a:solidFill>
                  </a:rPr>
                  <a:t>Physics–Dynamics Coupling</a:t>
                </a:r>
                <a:endParaRPr sz="600" b="1" dirty="0">
                  <a:solidFill>
                    <a:schemeClr val="dk1"/>
                  </a:solidFill>
                </a:endParaRPr>
              </a:p>
            </p:txBody>
          </p:sp>
          <p:sp>
            <p:nvSpPr>
              <p:cNvPr id="31" name="Google Shape;441;p49">
                <a:extLst>
                  <a:ext uri="{FF2B5EF4-FFF2-40B4-BE49-F238E27FC236}">
                    <a16:creationId xmlns:a16="http://schemas.microsoft.com/office/drawing/2014/main" id="{BB454F63-0B23-A4C2-A694-4E00ED2F7E8B}"/>
                  </a:ext>
                </a:extLst>
              </p:cNvPr>
              <p:cNvSpPr/>
              <p:nvPr/>
            </p:nvSpPr>
            <p:spPr>
              <a:xfrm>
                <a:off x="574963" y="1530686"/>
                <a:ext cx="550800" cy="521700"/>
              </a:xfrm>
              <a:prstGeom prst="roundRect">
                <a:avLst>
                  <a:gd name="adj" fmla="val 16667"/>
                </a:avLst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442;p49">
                <a:extLst>
                  <a:ext uri="{FF2B5EF4-FFF2-40B4-BE49-F238E27FC236}">
                    <a16:creationId xmlns:a16="http://schemas.microsoft.com/office/drawing/2014/main" id="{9712F170-C140-0076-C1E5-7C14D9F45469}"/>
                  </a:ext>
                </a:extLst>
              </p:cNvPr>
              <p:cNvSpPr txBox="1"/>
              <p:nvPr/>
            </p:nvSpPr>
            <p:spPr>
              <a:xfrm>
                <a:off x="603175" y="1664425"/>
                <a:ext cx="500100" cy="254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 b="1">
                    <a:solidFill>
                      <a:srgbClr val="849DCA"/>
                    </a:solidFill>
                  </a:rPr>
                  <a:t>Data Assim.</a:t>
                </a:r>
                <a:endParaRPr sz="800" b="1">
                  <a:solidFill>
                    <a:srgbClr val="849DCA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443;p49">
                <a:extLst>
                  <a:ext uri="{FF2B5EF4-FFF2-40B4-BE49-F238E27FC236}">
                    <a16:creationId xmlns:a16="http://schemas.microsoft.com/office/drawing/2014/main" id="{258AB29B-7C53-D4DB-EA9C-4F16CC956EB4}"/>
                  </a:ext>
                </a:extLst>
              </p:cNvPr>
              <p:cNvSpPr/>
              <p:nvPr/>
            </p:nvSpPr>
            <p:spPr>
              <a:xfrm rot="5400000">
                <a:off x="1172409" y="1716824"/>
                <a:ext cx="105600" cy="173700"/>
              </a:xfrm>
              <a:prstGeom prst="upDownArrow">
                <a:avLst>
                  <a:gd name="adj1" fmla="val 50000"/>
                  <a:gd name="adj2" fmla="val 50000"/>
                </a:avLst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"/>
              </a:p>
            </p:txBody>
          </p:sp>
          <p:sp>
            <p:nvSpPr>
              <p:cNvPr id="34" name="Google Shape;444;p49">
                <a:extLst>
                  <a:ext uri="{FF2B5EF4-FFF2-40B4-BE49-F238E27FC236}">
                    <a16:creationId xmlns:a16="http://schemas.microsoft.com/office/drawing/2014/main" id="{03675187-021B-F3B9-7AC2-29148F5B3054}"/>
                  </a:ext>
                </a:extLst>
              </p:cNvPr>
              <p:cNvSpPr txBox="1"/>
              <p:nvPr/>
            </p:nvSpPr>
            <p:spPr>
              <a:xfrm>
                <a:off x="573774" y="442049"/>
                <a:ext cx="2193844" cy="349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800" dirty="0">
                    <a:solidFill>
                      <a:schemeClr val="accent1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rPr>
                  <a:t>SIMA </a:t>
                </a:r>
                <a:r>
                  <a:rPr lang="en" sz="1800" dirty="0" err="1">
                    <a:solidFill>
                      <a:schemeClr val="accent1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rPr>
                  <a:t>Geospace</a:t>
                </a:r>
                <a:endParaRPr sz="1800" dirty="0">
                  <a:solidFill>
                    <a:schemeClr val="accent1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</p:grp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9861E23-1C50-8BAB-D891-74EED0DEEBAE}"/>
                </a:ext>
              </a:extLst>
            </p:cNvPr>
            <p:cNvSpPr/>
            <p:nvPr/>
          </p:nvSpPr>
          <p:spPr>
            <a:xfrm>
              <a:off x="3816793" y="3716779"/>
              <a:ext cx="916648" cy="577963"/>
            </a:xfrm>
            <a:prstGeom prst="ellipse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9D83EF0-7BE7-8632-3B80-C99D8336F65D}"/>
                </a:ext>
              </a:extLst>
            </p:cNvPr>
            <p:cNvSpPr/>
            <p:nvPr/>
          </p:nvSpPr>
          <p:spPr>
            <a:xfrm>
              <a:off x="3054794" y="4699494"/>
              <a:ext cx="628706" cy="577963"/>
            </a:xfrm>
            <a:prstGeom prst="ellipse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4802249-716F-7387-77CC-11B070EA1681}"/>
              </a:ext>
            </a:extLst>
          </p:cNvPr>
          <p:cNvGrpSpPr/>
          <p:nvPr/>
        </p:nvGrpSpPr>
        <p:grpSpPr>
          <a:xfrm>
            <a:off x="3948546" y="1149535"/>
            <a:ext cx="5375463" cy="3989915"/>
            <a:chOff x="3948546" y="1149535"/>
            <a:chExt cx="5375463" cy="3989915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B8F5D56C-C89E-F011-7670-2CFEA42DFC06}"/>
                </a:ext>
              </a:extLst>
            </p:cNvPr>
            <p:cNvGrpSpPr/>
            <p:nvPr/>
          </p:nvGrpSpPr>
          <p:grpSpPr>
            <a:xfrm>
              <a:off x="3948546" y="1149535"/>
              <a:ext cx="5056116" cy="3700509"/>
              <a:chOff x="4087884" y="191326"/>
              <a:chExt cx="6793069" cy="4876430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2FC39B39-A29D-9020-2755-977FDAAE173F}"/>
                  </a:ext>
                </a:extLst>
              </p:cNvPr>
              <p:cNvGrpSpPr/>
              <p:nvPr/>
            </p:nvGrpSpPr>
            <p:grpSpPr>
              <a:xfrm>
                <a:off x="6624200" y="191326"/>
                <a:ext cx="4256753" cy="4876430"/>
                <a:chOff x="5858152" y="1819837"/>
                <a:chExt cx="4256753" cy="4876430"/>
              </a:xfrm>
            </p:grpSpPr>
            <p:pic>
              <p:nvPicPr>
                <p:cNvPr id="5" name="Picture 4">
                  <a:extLst>
                    <a:ext uri="{FF2B5EF4-FFF2-40B4-BE49-F238E27FC236}">
                      <a16:creationId xmlns:a16="http://schemas.microsoft.com/office/drawing/2014/main" id="{D49273B9-2E19-986B-0779-DBF26AC0BF1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5858152" y="1819837"/>
                  <a:ext cx="4142928" cy="4876430"/>
                </a:xfrm>
                <a:prstGeom prst="rect">
                  <a:avLst/>
                </a:prstGeom>
              </p:spPr>
            </p:pic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7AB6FB83-B3D0-0F8D-6D48-58E83804733B}"/>
                    </a:ext>
                  </a:extLst>
                </p:cNvPr>
                <p:cNvSpPr/>
                <p:nvPr/>
              </p:nvSpPr>
              <p:spPr>
                <a:xfrm>
                  <a:off x="9813955" y="3573517"/>
                  <a:ext cx="274672" cy="91591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83921092-AF60-2BA7-AB7E-A8C573D5DFC6}"/>
                    </a:ext>
                  </a:extLst>
                </p:cNvPr>
                <p:cNvSpPr/>
                <p:nvPr/>
              </p:nvSpPr>
              <p:spPr>
                <a:xfrm>
                  <a:off x="9840233" y="5176342"/>
                  <a:ext cx="274672" cy="91591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66EF7150-2B21-D00F-1667-2DEF268A6A6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88319" y="1187574"/>
                <a:ext cx="3093912" cy="781495"/>
              </a:xfrm>
              <a:prstGeom prst="straightConnector1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363AB287-1506-D073-AB76-C6E3C6B1101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87884" y="972803"/>
                <a:ext cx="3861988" cy="978820"/>
              </a:xfrm>
              <a:prstGeom prst="straightConnector1">
                <a:avLst/>
              </a:prstGeom>
              <a:ln w="38100">
                <a:solidFill>
                  <a:srgbClr val="7030A0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7E3F6E8-F751-4150-79A9-51E75CEBA2FD}"/>
                </a:ext>
              </a:extLst>
            </p:cNvPr>
            <p:cNvSpPr txBox="1"/>
            <p:nvPr/>
          </p:nvSpPr>
          <p:spPr>
            <a:xfrm>
              <a:off x="4873752" y="4862451"/>
              <a:ext cx="44502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Multiscale Atmosphere-</a:t>
              </a:r>
              <a:r>
                <a:rPr lang="en-US" sz="1200" dirty="0" err="1"/>
                <a:t>Geospace</a:t>
              </a:r>
              <a:r>
                <a:rPr lang="en-US" sz="1200" dirty="0"/>
                <a:t> Environment (MAGE) Model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1337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2E35D-478C-495B-8976-D828A5A24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Current Developments of SIMA-</a:t>
            </a:r>
            <a:r>
              <a:rPr lang="en-US" dirty="0" err="1"/>
              <a:t>Geospace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F98888-1FBD-7E04-D723-169E8E2D59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High-resolution SIMA/WACCM-X.</a:t>
            </a:r>
          </a:p>
          <a:p>
            <a:r>
              <a:rPr lang="en-US" dirty="0"/>
              <a:t>WACCM-X/GAMERA coupling.</a:t>
            </a:r>
          </a:p>
          <a:p>
            <a:r>
              <a:rPr lang="en-US" dirty="0"/>
              <a:t>WACCM/WACCM-X with non-hydrostatic dynamical core MPAS-A.</a:t>
            </a:r>
          </a:p>
        </p:txBody>
      </p:sp>
    </p:spTree>
    <p:extLst>
      <p:ext uri="{BB962C8B-B14F-4D97-AF65-F5344CB8AC3E}">
        <p14:creationId xmlns:p14="http://schemas.microsoft.com/office/powerpoint/2010/main" val="35006073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860AC-2F4C-0C38-F61B-13B2E3838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688700" cy="5352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SIMA WACCM-X SE with High-Resolution Capability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19789F-0288-EAA1-4153-B7C1DA0A55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49937" y="1362699"/>
            <a:ext cx="7107331" cy="3466011"/>
          </a:xfrm>
        </p:spPr>
        <p:txBody>
          <a:bodyPr>
            <a:normAutofit lnSpcReduction="10000"/>
          </a:bodyPr>
          <a:lstStyle/>
          <a:p>
            <a:r>
              <a:rPr lang="en-US" sz="2200" dirty="0"/>
              <a:t>Neutral dynamics and physics</a:t>
            </a:r>
          </a:p>
          <a:p>
            <a:pPr lvl="1"/>
            <a:r>
              <a:rPr lang="en-US" sz="1700" dirty="0"/>
              <a:t>WACCM-X Species Dependent Spectral Element Dynamical core with CSLAM transport</a:t>
            </a:r>
          </a:p>
          <a:p>
            <a:pPr lvl="1"/>
            <a:r>
              <a:rPr lang="en-US" sz="1700" dirty="0"/>
              <a:t>Cubed sphere grid (no polar singularity)</a:t>
            </a:r>
          </a:p>
          <a:p>
            <a:pPr lvl="1"/>
            <a:r>
              <a:rPr lang="en-US" sz="1700" dirty="0"/>
              <a:t>Molecular viscosity/diffusion in horizontal direction.</a:t>
            </a:r>
          </a:p>
          <a:p>
            <a:r>
              <a:rPr lang="en-US" sz="2200" dirty="0" err="1"/>
              <a:t>Regridding</a:t>
            </a:r>
            <a:r>
              <a:rPr lang="en-US" sz="2200" dirty="0"/>
              <a:t> between physics mesh and geomagnetic grid.</a:t>
            </a:r>
          </a:p>
          <a:p>
            <a:pPr lvl="1"/>
            <a:r>
              <a:rPr lang="en-US" sz="1700" dirty="0"/>
              <a:t>Interactive ionospheric dynamo, transport, and energetics.</a:t>
            </a:r>
          </a:p>
          <a:p>
            <a:r>
              <a:rPr lang="en-US" sz="2200" dirty="0"/>
              <a:t>High resolution configuration:</a:t>
            </a:r>
          </a:p>
          <a:p>
            <a:pPr lvl="1"/>
            <a:r>
              <a:rPr lang="en-US" sz="1700" dirty="0"/>
              <a:t>~25km horizontal, 0.1 scale height vertical</a:t>
            </a:r>
          </a:p>
          <a:p>
            <a:pPr marL="14605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393AFF-649F-F323-720A-DB2705671B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5364" y="1614115"/>
            <a:ext cx="2192515" cy="219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105708"/>
      </p:ext>
    </p:extLst>
  </p:cSld>
  <p:clrMapOvr>
    <a:masterClrMapping/>
  </p:clrMapOvr>
</p:sld>
</file>

<file path=ppt/theme/theme1.xml><?xml version="1.0" encoding="utf-8"?>
<a:theme xmlns:a="http://schemas.openxmlformats.org/drawingml/2006/main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649</TotalTime>
  <Words>689</Words>
  <Application>Microsoft Office PowerPoint</Application>
  <PresentationFormat>On-screen Show (16:9)</PresentationFormat>
  <Paragraphs>91</Paragraphs>
  <Slides>13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Calibri</vt:lpstr>
      <vt:lpstr>Helvetica Neue</vt:lpstr>
      <vt:lpstr>DengXian</vt:lpstr>
      <vt:lpstr>Times New Roman</vt:lpstr>
      <vt:lpstr>Lato</vt:lpstr>
      <vt:lpstr>Raleway</vt:lpstr>
      <vt:lpstr>Streamline</vt:lpstr>
      <vt:lpstr>Development of WACCM-X as the SIMA Geospace Component</vt:lpstr>
      <vt:lpstr>Outline</vt:lpstr>
      <vt:lpstr>PowerPoint Presentation</vt:lpstr>
      <vt:lpstr>SIMA will enhance frontier science simulations in climate, weather, atmospheric chemistry, geospace, and cross-discipline research with one modeling system </vt:lpstr>
      <vt:lpstr>PowerPoint Presentation</vt:lpstr>
      <vt:lpstr>GOAL</vt:lpstr>
      <vt:lpstr>Geospace and Space Weather: SIMA/WACCM-X and MAGE</vt:lpstr>
      <vt:lpstr>Current Developments of SIMA-Geospace</vt:lpstr>
      <vt:lpstr>SIMA WACCM-X SE with High-Resolution Capability</vt:lpstr>
      <vt:lpstr>Improved thermospheric circulation, composition, and variability</vt:lpstr>
      <vt:lpstr>WACCM-X/GAMERA</vt:lpstr>
      <vt:lpstr>Non-hydrostatic Dynamical Core: MPAS-A in WACCM-X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Development of WACCM-X as the SIMA Geospace Component</dc:title>
  <dc:creator>Davis, Maryia S (US 398H-Affiliate)</dc:creator>
  <cp:lastModifiedBy>Davis, Maryia S (US 398H-Affiliate)</cp:lastModifiedBy>
  <cp:revision>12</cp:revision>
  <dcterms:modified xsi:type="dcterms:W3CDTF">2023-08-03T18:43:49Z</dcterms:modified>
</cp:coreProperties>
</file>