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9"/>
  </p:notesMasterIdLst>
  <p:sldIdLst>
    <p:sldId id="256" r:id="rId2"/>
    <p:sldId id="257" r:id="rId3"/>
    <p:sldId id="287" r:id="rId4"/>
    <p:sldId id="266" r:id="rId5"/>
    <p:sldId id="258" r:id="rId6"/>
    <p:sldId id="267" r:id="rId7"/>
    <p:sldId id="268" r:id="rId8"/>
    <p:sldId id="288" r:id="rId9"/>
    <p:sldId id="277" r:id="rId10"/>
    <p:sldId id="278" r:id="rId11"/>
    <p:sldId id="280" r:id="rId12"/>
    <p:sldId id="279" r:id="rId13"/>
    <p:sldId id="289" r:id="rId14"/>
    <p:sldId id="281" r:id="rId15"/>
    <p:sldId id="282" r:id="rId16"/>
    <p:sldId id="269" r:id="rId17"/>
    <p:sldId id="286" r:id="rId18"/>
  </p:sldIdLst>
  <p:sldSz cx="9144000" cy="5143500" type="screen16x9"/>
  <p:notesSz cx="6858000" cy="9144000"/>
  <p:embeddedFontLst>
    <p:embeddedFont>
      <p:font typeface="Lato" panose="020F0502020204030203" pitchFamily="34" charset="0"/>
      <p:regular r:id="rId20"/>
      <p:bold r:id="rId21"/>
      <p:italic r:id="rId22"/>
      <p:boldItalic r:id="rId23"/>
    </p:embeddedFont>
    <p:embeddedFont>
      <p:font typeface="Raleway" pitchFamily="2" charset="77"/>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06"/>
    <p:restoredTop sz="94712"/>
  </p:normalViewPr>
  <p:slideViewPr>
    <p:cSldViewPr snapToGrid="0">
      <p:cViewPr varScale="1">
        <p:scale>
          <a:sx n="140" d="100"/>
          <a:sy n="140" d="100"/>
        </p:scale>
        <p:origin x="97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13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09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302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d410c3dd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d410c3dd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009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83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284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92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05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d410c3dd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d410c3dd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d410c3dd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d410c3dd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262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d410c3dd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d410c3dd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6332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781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20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d410c3dd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d410c3dd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058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1d410c3dd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1d410c3dd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39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2"/>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26"/>
        <p:cNvGrpSpPr/>
        <p:nvPr/>
      </p:nvGrpSpPr>
      <p:grpSpPr>
        <a:xfrm>
          <a:off x="0" y="0"/>
          <a:ext cx="0" cy="0"/>
          <a:chOff x="0" y="0"/>
          <a:chExt cx="0" cy="0"/>
        </a:xfrm>
      </p:grpSpPr>
      <p:sp>
        <p:nvSpPr>
          <p:cNvPr id="27" name="Google Shape;27;p4"/>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4"/>
          <p:cNvGrpSpPr/>
          <p:nvPr/>
        </p:nvGrpSpPr>
        <p:grpSpPr>
          <a:xfrm>
            <a:off x="830392" y="1191256"/>
            <a:ext cx="745763" cy="45826"/>
            <a:chOff x="4580561" y="2589004"/>
            <a:chExt cx="1064464" cy="25200"/>
          </a:xfrm>
        </p:grpSpPr>
        <p:sp>
          <p:nvSpPr>
            <p:cNvPr id="29" name="Google Shape;29;p4"/>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32" name="Google Shape;32;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3" name="Google Shape;33;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4"/>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37" name="Google Shape;37;p5"/>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4" name="Google Shape;54;p7"/>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55" name="Google Shape;55;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7"/>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7"/>
        <p:cNvGrpSpPr/>
        <p:nvPr/>
      </p:nvGrpSpPr>
      <p:grpSpPr>
        <a:xfrm>
          <a:off x="0" y="0"/>
          <a:ext cx="0" cy="0"/>
          <a:chOff x="0" y="0"/>
          <a:chExt cx="0" cy="0"/>
        </a:xfrm>
      </p:grpSpPr>
      <p:sp>
        <p:nvSpPr>
          <p:cNvPr id="58" name="Google Shape;58;p8"/>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8"/>
          <p:cNvGrpSpPr/>
          <p:nvPr/>
        </p:nvGrpSpPr>
        <p:grpSpPr>
          <a:xfrm>
            <a:off x="830392" y="1191256"/>
            <a:ext cx="745763" cy="45826"/>
            <a:chOff x="4580561" y="2589004"/>
            <a:chExt cx="1064464" cy="25200"/>
          </a:xfrm>
        </p:grpSpPr>
        <p:sp>
          <p:nvSpPr>
            <p:cNvPr id="60" name="Google Shape;60;p8"/>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3" name="Google Shape;63;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8"/>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
        <p:cNvGrpSpPr/>
        <p:nvPr/>
      </p:nvGrpSpPr>
      <p:grpSpPr>
        <a:xfrm>
          <a:off x="0" y="0"/>
          <a:ext cx="0" cy="0"/>
          <a:chOff x="0" y="0"/>
          <a:chExt cx="0" cy="0"/>
        </a:xfrm>
      </p:grpSpPr>
      <p:sp>
        <p:nvSpPr>
          <p:cNvPr id="72" name="Google Shape;72;p10"/>
          <p:cNvSpPr/>
          <p:nvPr/>
        </p:nvSpPr>
        <p:spPr>
          <a:xfrm>
            <a:off x="0" y="0"/>
            <a:ext cx="9144000" cy="487800"/>
          </a:xfrm>
          <a:prstGeom prst="rect">
            <a:avLst/>
          </a:prstGeom>
          <a:solidFill>
            <a:srgbClr val="2851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10"/>
          <p:cNvGrpSpPr/>
          <p:nvPr/>
        </p:nvGrpSpPr>
        <p:grpSpPr>
          <a:xfrm>
            <a:off x="830392" y="1191256"/>
            <a:ext cx="745763" cy="45826"/>
            <a:chOff x="4580561" y="2589004"/>
            <a:chExt cx="1064464" cy="25200"/>
          </a:xfrm>
        </p:grpSpPr>
        <p:sp>
          <p:nvSpPr>
            <p:cNvPr id="74" name="Google Shape;74;p10"/>
            <p:cNvSpPr/>
            <p:nvPr/>
          </p:nvSpPr>
          <p:spPr>
            <a:xfrm rot="-5400000">
              <a:off x="5366325" y="2335504"/>
              <a:ext cx="25200" cy="532200"/>
            </a:xfrm>
            <a:prstGeom prst="rect">
              <a:avLst/>
            </a:prstGeom>
            <a:solidFill>
              <a:srgbClr val="F47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rot="-5400000">
              <a:off x="4836311" y="2333254"/>
              <a:ext cx="25200" cy="536700"/>
            </a:xfrm>
            <a:prstGeom prst="rect">
              <a:avLst/>
            </a:prstGeom>
            <a:solidFill>
              <a:srgbClr val="4B85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77" name="Google Shape;77;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78" name="Google Shape;78;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10"/>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1">
  <p:cSld name="MAIN_POINT">
    <p:bg>
      <p:bgPr>
        <a:solidFill>
          <a:schemeClr val="accent3"/>
        </a:solidFill>
        <a:effectLst/>
      </p:bgPr>
    </p:bg>
    <p:spTree>
      <p:nvGrpSpPr>
        <p:cNvPr id="1" name="Shape 80"/>
        <p:cNvGrpSpPr/>
        <p:nvPr/>
      </p:nvGrpSpPr>
      <p:grpSpPr>
        <a:xfrm>
          <a:off x="0" y="0"/>
          <a:ext cx="0" cy="0"/>
          <a:chOff x="0" y="0"/>
          <a:chExt cx="0" cy="0"/>
        </a:xfrm>
      </p:grpSpPr>
      <p:grpSp>
        <p:nvGrpSpPr>
          <p:cNvPr id="81" name="Google Shape;81;p11"/>
          <p:cNvGrpSpPr/>
          <p:nvPr/>
        </p:nvGrpSpPr>
        <p:grpSpPr>
          <a:xfrm>
            <a:off x="830392" y="4169130"/>
            <a:ext cx="745763" cy="45826"/>
            <a:chOff x="4580561" y="2589004"/>
            <a:chExt cx="1064464" cy="25200"/>
          </a:xfrm>
        </p:grpSpPr>
        <p:sp>
          <p:nvSpPr>
            <p:cNvPr id="82" name="Google Shape;82;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85" name="Google Shape;85;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6" name="Google Shape;86;p11"/>
          <p:cNvPicPr preferRelativeResize="0"/>
          <p:nvPr/>
        </p:nvPicPr>
        <p:blipFill rotWithShape="1">
          <a:blip r:embed="rId2">
            <a:alphaModFix/>
          </a:blip>
          <a:srcRect/>
          <a:stretch/>
        </p:blipFill>
        <p:spPr>
          <a:xfrm>
            <a:off x="5987875" y="3756601"/>
            <a:ext cx="3221525" cy="12289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0" name="Google Shape;120;p16"/>
          <p:cNvPicPr preferRelativeResize="0"/>
          <p:nvPr/>
        </p:nvPicPr>
        <p:blipFill rotWithShape="1">
          <a:blip r:embed="rId2">
            <a:alphaModFix/>
          </a:blip>
          <a:srcRect/>
          <a:stretch/>
        </p:blipFill>
        <p:spPr>
          <a:xfrm>
            <a:off x="5987875" y="-39449"/>
            <a:ext cx="3221525" cy="12289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0">
            <a:alphaModFix/>
          </a:blip>
          <a:srcRect/>
          <a:stretch/>
        </p:blipFill>
        <p:spPr>
          <a:xfrm>
            <a:off x="-161525" y="-40100"/>
            <a:ext cx="9377576" cy="5274875"/>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8" name="Google Shape;8;p1"/>
          <p:cNvSpPr txBox="1">
            <a:spLocks noGrp="1"/>
          </p:cNvSpPr>
          <p:nvPr>
            <p:ph type="body" idx="1"/>
          </p:nvPr>
        </p:nvSpPr>
        <p:spPr>
          <a:xfrm>
            <a:off x="311700" y="105622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9" name="Google Shape;9;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6" r:id="rId6"/>
    <p:sldLayoutId id="2147483657" r:id="rId7"/>
    <p:sldLayoutId id="214748366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mailto:Bo.Huang@noa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1029/2022MS00323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hyperlink" Target="https://ruc.noaa.gov/projects/nrt/Aerosol-DA/" TargetMode="External"/><Relationship Id="rId10" Type="http://schemas.openxmlformats.org/officeDocument/2006/relationships/image" Target="../media/image14.png"/><Relationship Id="rId4" Type="http://schemas.openxmlformats.org/officeDocument/2006/relationships/hyperlink" Target="https://ruc.noaa.gov/projects/nrt/" TargetMode="Externa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marR="0" lvl="0" indent="0" rtl="0">
              <a:lnSpc>
                <a:spcPct val="100000"/>
              </a:lnSpc>
              <a:spcBef>
                <a:spcPts val="0"/>
              </a:spcBef>
              <a:spcAft>
                <a:spcPts val="0"/>
              </a:spcAft>
            </a:pPr>
            <a:r>
              <a:rPr lang="en-US" sz="2400" b="1" i="0" u="none" strike="noStrike" cap="none" dirty="0">
                <a:solidFill>
                  <a:srgbClr val="000000"/>
                </a:solidFill>
                <a:latin typeface="Arial"/>
                <a:ea typeface="Arial"/>
                <a:cs typeface="Arial"/>
                <a:sym typeface="Arial"/>
              </a:rPr>
              <a:t>Collaborative Efforts Towards Advancing Aerosol Assimilation and Prediction in Unified Forecast System at NOAA</a:t>
            </a:r>
            <a:br>
              <a:rPr lang="en-US" sz="2400" dirty="0"/>
            </a:br>
            <a:br>
              <a:rPr lang="en-US" sz="2400" b="1" i="0" u="none" strike="noStrike" cap="none" dirty="0">
                <a:solidFill>
                  <a:srgbClr val="000000"/>
                </a:solidFill>
                <a:latin typeface="Arial"/>
                <a:ea typeface="Arial"/>
                <a:cs typeface="Arial"/>
                <a:sym typeface="Arial"/>
              </a:rPr>
            </a:br>
            <a:endParaRPr lang="en-US" sz="2400" dirty="0"/>
          </a:p>
        </p:txBody>
      </p:sp>
      <p:sp>
        <p:nvSpPr>
          <p:cNvPr id="126" name="Google Shape;126;p17"/>
          <p:cNvSpPr txBox="1">
            <a:spLocks noGrp="1"/>
          </p:cNvSpPr>
          <p:nvPr>
            <p:ph type="body" idx="1"/>
          </p:nvPr>
        </p:nvSpPr>
        <p:spPr>
          <a:xfrm>
            <a:off x="767950" y="2722931"/>
            <a:ext cx="7688700" cy="2261100"/>
          </a:xfrm>
          <a:prstGeom prst="rect">
            <a:avLst/>
          </a:prstGeom>
        </p:spPr>
        <p:txBody>
          <a:bodyPr spcFirstLastPara="1" wrap="square" lIns="91425" tIns="91425" rIns="91425" bIns="91425" anchor="t" anchorCtr="0">
            <a:normAutofit/>
          </a:bodyPr>
          <a:lstStyle/>
          <a:p>
            <a:pPr marL="0" lvl="0" indent="0" rtl="0">
              <a:lnSpc>
                <a:spcPct val="100000"/>
              </a:lnSpc>
              <a:spcBef>
                <a:spcPts val="0"/>
              </a:spcBef>
              <a:spcAft>
                <a:spcPts val="0"/>
              </a:spcAft>
              <a:buClr>
                <a:srgbClr val="538CD5"/>
              </a:buClr>
              <a:buSzPts val="1800"/>
              <a:buNone/>
            </a:pPr>
            <a:r>
              <a:rPr lang="en-US" sz="1600" b="1" dirty="0">
                <a:solidFill>
                  <a:schemeClr val="bg2"/>
                </a:solidFill>
                <a:latin typeface="Arial"/>
                <a:ea typeface="Arial"/>
                <a:cs typeface="Arial"/>
                <a:sym typeface="Arial"/>
              </a:rPr>
              <a:t>Bo Huang </a:t>
            </a:r>
            <a:r>
              <a:rPr lang="en-US" sz="1600" dirty="0">
                <a:solidFill>
                  <a:schemeClr val="bg2"/>
                </a:solidFill>
                <a:latin typeface="Arial"/>
                <a:ea typeface="Arial"/>
                <a:cs typeface="Arial"/>
                <a:sym typeface="Arial"/>
              </a:rPr>
              <a:t>and Mariusz </a:t>
            </a:r>
            <a:r>
              <a:rPr lang="en-US" sz="1600" dirty="0" err="1">
                <a:solidFill>
                  <a:schemeClr val="bg2"/>
                </a:solidFill>
                <a:latin typeface="Arial"/>
                <a:ea typeface="Arial"/>
                <a:cs typeface="Arial"/>
                <a:sym typeface="Arial"/>
              </a:rPr>
              <a:t>Pagowski</a:t>
            </a:r>
            <a:r>
              <a:rPr lang="en-US" sz="1600" b="1" dirty="0">
                <a:solidFill>
                  <a:schemeClr val="bg2"/>
                </a:solidFill>
                <a:latin typeface="Arial"/>
                <a:ea typeface="Arial"/>
                <a:cs typeface="Arial"/>
                <a:sym typeface="Arial"/>
              </a:rPr>
              <a:t> </a:t>
            </a:r>
            <a:r>
              <a:rPr lang="en-US" sz="1600" dirty="0">
                <a:latin typeface="Arial"/>
                <a:ea typeface="Arial"/>
                <a:cs typeface="Arial"/>
                <a:sym typeface="Arial"/>
              </a:rPr>
              <a:t>(</a:t>
            </a:r>
            <a:r>
              <a:rPr lang="en-US" sz="1600" dirty="0">
                <a:solidFill>
                  <a:srgbClr val="538CD5"/>
                </a:solidFill>
                <a:latin typeface="Arial"/>
                <a:ea typeface="Arial"/>
                <a:cs typeface="Arial"/>
                <a:sym typeface="Arial"/>
              </a:rPr>
              <a:t>CU/CIRES and NOAA/OAR/GSL</a:t>
            </a:r>
            <a:r>
              <a:rPr lang="en-US" sz="1600" dirty="0">
                <a:solidFill>
                  <a:schemeClr val="dk1"/>
                </a:solidFill>
                <a:latin typeface="Arial"/>
                <a:ea typeface="Arial"/>
                <a:cs typeface="Arial"/>
                <a:sym typeface="Arial"/>
              </a:rPr>
              <a:t>)</a:t>
            </a:r>
            <a:endParaRPr lang="en-US" sz="1600" dirty="0"/>
          </a:p>
          <a:p>
            <a:pPr marL="0" lvl="0" indent="0" rtl="0">
              <a:lnSpc>
                <a:spcPct val="100000"/>
              </a:lnSpc>
              <a:spcBef>
                <a:spcPts val="0"/>
              </a:spcBef>
              <a:spcAft>
                <a:spcPts val="0"/>
              </a:spcAft>
              <a:buClr>
                <a:srgbClr val="538CD5"/>
              </a:buClr>
              <a:buSzPts val="1800"/>
              <a:buNone/>
            </a:pPr>
            <a:r>
              <a:rPr lang="en-US" sz="1600" dirty="0">
                <a:solidFill>
                  <a:schemeClr val="bg2"/>
                </a:solidFill>
                <a:latin typeface="Arial"/>
                <a:ea typeface="Arial"/>
                <a:cs typeface="Arial"/>
                <a:sym typeface="Arial"/>
              </a:rPr>
              <a:t>Cory Martin </a:t>
            </a:r>
            <a:r>
              <a:rPr lang="en-US" sz="1600" dirty="0">
                <a:solidFill>
                  <a:schemeClr val="dk1"/>
                </a:solidFill>
                <a:latin typeface="Arial"/>
                <a:ea typeface="Arial"/>
                <a:cs typeface="Arial"/>
                <a:sym typeface="Arial"/>
              </a:rPr>
              <a:t>(</a:t>
            </a:r>
            <a:r>
              <a:rPr lang="en-US" sz="1600" dirty="0">
                <a:solidFill>
                  <a:srgbClr val="538CD5"/>
                </a:solidFill>
                <a:latin typeface="Arial"/>
                <a:ea typeface="Arial"/>
                <a:cs typeface="Arial"/>
                <a:sym typeface="Arial"/>
              </a:rPr>
              <a:t>NOAA/NWS/NCEP/EMC</a:t>
            </a:r>
            <a:r>
              <a:rPr lang="en-US" sz="1600" dirty="0">
                <a:solidFill>
                  <a:schemeClr val="dk1"/>
                </a:solidFill>
                <a:latin typeface="Arial"/>
                <a:ea typeface="Arial"/>
                <a:cs typeface="Arial"/>
                <a:sym typeface="Arial"/>
              </a:rPr>
              <a:t>)</a:t>
            </a:r>
            <a:endParaRPr lang="en-US" sz="1600" dirty="0"/>
          </a:p>
          <a:p>
            <a:pPr marL="0" lvl="0" indent="0" rtl="0">
              <a:lnSpc>
                <a:spcPct val="100000"/>
              </a:lnSpc>
              <a:spcBef>
                <a:spcPts val="0"/>
              </a:spcBef>
              <a:spcAft>
                <a:spcPts val="0"/>
              </a:spcAft>
              <a:buClr>
                <a:srgbClr val="538CD5"/>
              </a:buClr>
              <a:buSzPts val="1800"/>
              <a:buNone/>
            </a:pPr>
            <a:r>
              <a:rPr lang="en-US" sz="1600" dirty="0">
                <a:latin typeface="Arial"/>
                <a:ea typeface="Arial"/>
                <a:cs typeface="Arial"/>
                <a:sym typeface="Arial"/>
              </a:rPr>
              <a:t>Andrew </a:t>
            </a:r>
            <a:r>
              <a:rPr lang="en-US" sz="1600" dirty="0" err="1">
                <a:latin typeface="Arial"/>
                <a:ea typeface="Arial"/>
                <a:cs typeface="Arial"/>
                <a:sym typeface="Arial"/>
              </a:rPr>
              <a:t>Tangborn</a:t>
            </a:r>
            <a:r>
              <a:rPr lang="en-US" sz="1600" dirty="0">
                <a:latin typeface="Arial"/>
                <a:ea typeface="Arial"/>
                <a:cs typeface="Arial"/>
                <a:sym typeface="Arial"/>
              </a:rPr>
              <a:t> (</a:t>
            </a:r>
            <a:r>
              <a:rPr lang="en-US" sz="1600" dirty="0">
                <a:solidFill>
                  <a:srgbClr val="538CD5"/>
                </a:solidFill>
                <a:latin typeface="Arial"/>
                <a:ea typeface="Arial"/>
                <a:cs typeface="Arial"/>
                <a:sym typeface="Arial"/>
              </a:rPr>
              <a:t>SAIC @ NOAA/NWS/NCEP/EMC</a:t>
            </a:r>
            <a:r>
              <a:rPr lang="en-US" sz="1600" dirty="0">
                <a:latin typeface="Arial"/>
                <a:ea typeface="Arial"/>
                <a:cs typeface="Arial"/>
                <a:sym typeface="Arial"/>
              </a:rPr>
              <a:t>)</a:t>
            </a:r>
          </a:p>
          <a:p>
            <a:pPr marL="0" lvl="0" indent="0" rtl="0">
              <a:lnSpc>
                <a:spcPct val="100000"/>
              </a:lnSpc>
              <a:spcBef>
                <a:spcPts val="0"/>
              </a:spcBef>
              <a:spcAft>
                <a:spcPts val="0"/>
              </a:spcAft>
              <a:buClr>
                <a:srgbClr val="538CD5"/>
              </a:buClr>
              <a:buSzPts val="1800"/>
              <a:buNone/>
            </a:pPr>
            <a:r>
              <a:rPr lang="en-US" sz="1600" b="0" i="0" u="none" strike="noStrike" cap="none" dirty="0">
                <a:solidFill>
                  <a:srgbClr val="232323"/>
                </a:solidFill>
                <a:latin typeface="Arial"/>
                <a:ea typeface="Arial"/>
                <a:cs typeface="Arial"/>
                <a:sym typeface="Arial"/>
              </a:rPr>
              <a:t>Maryam Abdi-</a:t>
            </a:r>
            <a:r>
              <a:rPr lang="en-US" sz="1600" b="0" i="0" u="none" strike="noStrike" cap="none" dirty="0" err="1">
                <a:solidFill>
                  <a:srgbClr val="232323"/>
                </a:solidFill>
                <a:latin typeface="Arial"/>
                <a:ea typeface="Arial"/>
                <a:cs typeface="Arial"/>
                <a:sym typeface="Arial"/>
              </a:rPr>
              <a:t>Oskouei</a:t>
            </a:r>
            <a:r>
              <a:rPr lang="en-US" sz="1600" dirty="0">
                <a:solidFill>
                  <a:srgbClr val="232323"/>
                </a:solidFill>
                <a:latin typeface="Arial"/>
                <a:ea typeface="Arial"/>
                <a:cs typeface="Arial"/>
                <a:sym typeface="Arial"/>
              </a:rPr>
              <a:t> and</a:t>
            </a:r>
            <a:r>
              <a:rPr lang="en-US" sz="1600" b="0" i="0" u="none" strike="noStrike" cap="none" dirty="0">
                <a:solidFill>
                  <a:srgbClr val="232323"/>
                </a:solidFill>
                <a:latin typeface="Arial"/>
                <a:ea typeface="Arial"/>
                <a:cs typeface="Arial"/>
                <a:sym typeface="Arial"/>
              </a:rPr>
              <a:t> </a:t>
            </a:r>
            <a:r>
              <a:rPr lang="en-US" sz="1600" b="0" i="0" u="none" strike="noStrike" cap="none" dirty="0" err="1">
                <a:solidFill>
                  <a:srgbClr val="232323"/>
                </a:solidFill>
                <a:latin typeface="Arial"/>
                <a:ea typeface="Arial"/>
                <a:cs typeface="Arial"/>
                <a:sym typeface="Arial"/>
              </a:rPr>
              <a:t>Jérôme</a:t>
            </a:r>
            <a:r>
              <a:rPr lang="en-US" sz="1600" b="0" i="0" u="none" strike="noStrike" cap="none" dirty="0">
                <a:solidFill>
                  <a:srgbClr val="232323"/>
                </a:solidFill>
                <a:latin typeface="Arial"/>
                <a:ea typeface="Arial"/>
                <a:cs typeface="Arial"/>
                <a:sym typeface="Arial"/>
              </a:rPr>
              <a:t> Barré</a:t>
            </a:r>
            <a:r>
              <a:rPr lang="en-US" sz="1600" b="0" i="0" u="none" strike="noStrike" cap="none" dirty="0">
                <a:solidFill>
                  <a:srgbClr val="000000"/>
                </a:solidFill>
                <a:latin typeface="Arial"/>
                <a:ea typeface="Arial"/>
                <a:cs typeface="Arial"/>
                <a:sym typeface="Arial"/>
              </a:rPr>
              <a:t> (</a:t>
            </a:r>
            <a:r>
              <a:rPr lang="en-US" sz="1600" dirty="0">
                <a:solidFill>
                  <a:srgbClr val="538CD5"/>
                </a:solidFill>
                <a:latin typeface="Arial"/>
                <a:ea typeface="Arial"/>
                <a:cs typeface="Arial"/>
                <a:sym typeface="Arial"/>
              </a:rPr>
              <a:t>UCAR/JCSDA</a:t>
            </a:r>
            <a:r>
              <a:rPr lang="en-US" sz="1600" dirty="0">
                <a:solidFill>
                  <a:schemeClr val="dk1"/>
                </a:solidFill>
                <a:latin typeface="Arial"/>
                <a:ea typeface="Arial"/>
                <a:cs typeface="Arial"/>
                <a:sym typeface="Arial"/>
              </a:rPr>
              <a:t>)</a:t>
            </a:r>
            <a:endParaRPr lang="en-US" sz="1600" dirty="0"/>
          </a:p>
          <a:p>
            <a:pPr marL="0" lvl="0" indent="0" rtl="0">
              <a:lnSpc>
                <a:spcPct val="100000"/>
              </a:lnSpc>
              <a:spcBef>
                <a:spcPts val="0"/>
              </a:spcBef>
              <a:spcAft>
                <a:spcPts val="0"/>
              </a:spcAft>
              <a:buClr>
                <a:schemeClr val="dk1"/>
              </a:buClr>
              <a:buSzPts val="3200"/>
              <a:buNone/>
            </a:pPr>
            <a:r>
              <a:rPr lang="en-US" sz="1600" dirty="0">
                <a:latin typeface="Arial"/>
                <a:ea typeface="Arial"/>
                <a:cs typeface="Arial"/>
                <a:sym typeface="Arial"/>
              </a:rPr>
              <a:t>Jun Wang and Meng Zhou </a:t>
            </a:r>
            <a:r>
              <a:rPr lang="en-US" sz="1600" dirty="0">
                <a:solidFill>
                  <a:srgbClr val="538CD5"/>
                </a:solidFill>
                <a:latin typeface="Arial"/>
                <a:ea typeface="Arial"/>
                <a:cs typeface="Arial"/>
                <a:sym typeface="Arial"/>
              </a:rPr>
              <a:t>(University of Iowa)</a:t>
            </a:r>
            <a:endParaRPr lang="en-US" sz="1600" dirty="0"/>
          </a:p>
          <a:p>
            <a:pPr marL="0" lvl="0" indent="0" rtl="0">
              <a:lnSpc>
                <a:spcPct val="100000"/>
              </a:lnSpc>
              <a:spcBef>
                <a:spcPts val="0"/>
              </a:spcBef>
              <a:spcAft>
                <a:spcPts val="0"/>
              </a:spcAft>
              <a:buClr>
                <a:schemeClr val="dk1"/>
              </a:buClr>
              <a:buSzPts val="3200"/>
              <a:buNone/>
            </a:pPr>
            <a:r>
              <a:rPr lang="en-US" sz="1600" dirty="0">
                <a:latin typeface="Arial"/>
                <a:ea typeface="Arial"/>
                <a:cs typeface="Arial"/>
                <a:sym typeface="Arial"/>
              </a:rPr>
              <a:t>Georg </a:t>
            </a:r>
            <a:r>
              <a:rPr lang="en-US" sz="1600" dirty="0" err="1">
                <a:latin typeface="Arial"/>
                <a:ea typeface="Arial"/>
                <a:cs typeface="Arial"/>
                <a:sym typeface="Arial"/>
              </a:rPr>
              <a:t>Grell</a:t>
            </a:r>
            <a:r>
              <a:rPr lang="en-US" sz="1600" dirty="0">
                <a:latin typeface="Arial"/>
                <a:ea typeface="Arial"/>
                <a:cs typeface="Arial"/>
                <a:sym typeface="Arial"/>
              </a:rPr>
              <a:t> and Ligia </a:t>
            </a:r>
            <a:r>
              <a:rPr lang="en-US" sz="1600" dirty="0" err="1">
                <a:latin typeface="Arial"/>
                <a:ea typeface="Arial"/>
                <a:cs typeface="Arial"/>
                <a:sym typeface="Arial"/>
              </a:rPr>
              <a:t>Bernardet</a:t>
            </a:r>
            <a:r>
              <a:rPr lang="en-US" sz="1600" dirty="0">
                <a:latin typeface="Arial"/>
                <a:ea typeface="Arial"/>
                <a:cs typeface="Arial"/>
                <a:sym typeface="Arial"/>
              </a:rPr>
              <a:t> </a:t>
            </a:r>
            <a:r>
              <a:rPr lang="en-US" sz="1600" dirty="0">
                <a:solidFill>
                  <a:srgbClr val="538CD5"/>
                </a:solidFill>
                <a:latin typeface="Arial"/>
                <a:ea typeface="Arial"/>
                <a:cs typeface="Arial"/>
                <a:sym typeface="Arial"/>
              </a:rPr>
              <a:t>(NOAA/OAR/GSL)</a:t>
            </a:r>
            <a:endParaRPr lang="en-US" sz="1600" dirty="0"/>
          </a:p>
          <a:p>
            <a:pPr marL="0" lvl="0" indent="0" rtl="0">
              <a:lnSpc>
                <a:spcPct val="100000"/>
              </a:lnSpc>
              <a:spcBef>
                <a:spcPts val="0"/>
              </a:spcBef>
              <a:spcAft>
                <a:spcPts val="0"/>
              </a:spcAft>
              <a:buClr>
                <a:schemeClr val="dk1"/>
              </a:buClr>
              <a:buSzPts val="3200"/>
              <a:buFont typeface="Arial"/>
              <a:buNone/>
            </a:pPr>
            <a:r>
              <a:rPr lang="en-US" sz="1600" dirty="0">
                <a:latin typeface="Arial"/>
                <a:ea typeface="Arial"/>
                <a:cs typeface="Arial"/>
                <a:sym typeface="Arial"/>
              </a:rPr>
              <a:t>Gregory Frost</a:t>
            </a:r>
            <a:r>
              <a:rPr lang="en-US" sz="1600" b="1" dirty="0">
                <a:solidFill>
                  <a:srgbClr val="538CD5"/>
                </a:solidFill>
                <a:latin typeface="Arial"/>
                <a:ea typeface="Arial"/>
                <a:cs typeface="Arial"/>
                <a:sym typeface="Arial"/>
              </a:rPr>
              <a:t> </a:t>
            </a:r>
            <a:r>
              <a:rPr lang="en-US" sz="1600" dirty="0">
                <a:solidFill>
                  <a:srgbClr val="538CD5"/>
                </a:solidFill>
                <a:latin typeface="Arial"/>
                <a:ea typeface="Arial"/>
                <a:cs typeface="Arial"/>
                <a:sym typeface="Arial"/>
              </a:rPr>
              <a:t>(NOAA/OAR/CSL)</a:t>
            </a:r>
            <a:endParaRPr lang="en-US" sz="1600" dirty="0"/>
          </a:p>
          <a:p>
            <a:pPr marL="0" lvl="0" indent="0" rtl="0">
              <a:spcBef>
                <a:spcPts val="0"/>
              </a:spcBef>
              <a:spcAft>
                <a:spcPts val="1200"/>
              </a:spcAft>
              <a:buNone/>
            </a:pPr>
            <a:endParaRPr dirty="0"/>
          </a:p>
        </p:txBody>
      </p:sp>
      <p:sp>
        <p:nvSpPr>
          <p:cNvPr id="4" name="Google Shape;94;p1">
            <a:extLst>
              <a:ext uri="{FF2B5EF4-FFF2-40B4-BE49-F238E27FC236}">
                <a16:creationId xmlns:a16="http://schemas.microsoft.com/office/drawing/2014/main" id="{147D9F50-D0F9-2DD6-EC7D-C43DF18EC22E}"/>
              </a:ext>
            </a:extLst>
          </p:cNvPr>
          <p:cNvSpPr txBox="1"/>
          <p:nvPr/>
        </p:nvSpPr>
        <p:spPr>
          <a:xfrm>
            <a:off x="4862670" y="4866541"/>
            <a:ext cx="7187960" cy="276959"/>
          </a:xfrm>
          <a:prstGeom prst="rect">
            <a:avLst/>
          </a:prstGeom>
          <a:noFill/>
          <a:ln>
            <a:noFill/>
          </a:ln>
        </p:spPr>
        <p:txBody>
          <a:bodyPr spcFirstLastPara="1" wrap="square" lIns="91425" tIns="45700" rIns="91425" bIns="45700" anchor="t" anchorCtr="0">
            <a:spAutoFit/>
          </a:bodyPr>
          <a:lstStyle/>
          <a:p>
            <a:pPr>
              <a:buSzPts val="1400"/>
            </a:pPr>
            <a:r>
              <a:rPr lang="en-US" sz="1200" i="0" u="none" strike="noStrike" dirty="0">
                <a:solidFill>
                  <a:srgbClr val="000000"/>
                </a:solidFill>
                <a:effectLst/>
                <a:latin typeface="Arial" panose="020B0604020202020204" pitchFamily="34" charset="0"/>
              </a:rPr>
              <a:t>Session of </a:t>
            </a:r>
            <a:r>
              <a:rPr lang="en-US" sz="1200" i="1" u="none" strike="noStrike" dirty="0">
                <a:solidFill>
                  <a:srgbClr val="000000"/>
                </a:solidFill>
                <a:effectLst/>
                <a:latin typeface="Arial" panose="020B0604020202020204" pitchFamily="34" charset="0"/>
              </a:rPr>
              <a:t>Emerging Applications 3 - Air Quality</a:t>
            </a:r>
            <a:r>
              <a:rPr lang="en-US" sz="1200" i="0" u="none" strike="noStrike" cap="none" dirty="0">
                <a:solidFill>
                  <a:srgbClr val="000000"/>
                </a:solidFill>
                <a:latin typeface="Arial"/>
                <a:ea typeface="Arial"/>
                <a:cs typeface="Arial"/>
                <a:sym typeface="Arial"/>
              </a:rPr>
              <a:t>, July 26, 2023</a:t>
            </a:r>
            <a:endParaRPr sz="120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Google Shape;102;p8">
            <a:extLst>
              <a:ext uri="{FF2B5EF4-FFF2-40B4-BE49-F238E27FC236}">
                <a16:creationId xmlns:a16="http://schemas.microsoft.com/office/drawing/2014/main" id="{AF1BF89E-1006-BD28-B693-C3BF65E18FF2}"/>
              </a:ext>
            </a:extLst>
          </p:cNvPr>
          <p:cNvSpPr txBox="1"/>
          <p:nvPr/>
        </p:nvSpPr>
        <p:spPr>
          <a:xfrm>
            <a:off x="9737" y="419127"/>
            <a:ext cx="9673278"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UFS-Aerosols Modeled 550 nm AOD .vs. VIIRS AOD Retrievals </a:t>
            </a:r>
            <a:endParaRPr lang="en-US" sz="2200" dirty="0">
              <a:solidFill>
                <a:schemeClr val="bg2"/>
              </a:solidFill>
            </a:endParaRPr>
          </a:p>
          <a:p>
            <a:pPr>
              <a:buSzPts val="3000"/>
            </a:pPr>
            <a:r>
              <a:rPr lang="en-US" sz="2000" b="1" i="0" u="none" strike="noStrike" cap="none" dirty="0">
                <a:solidFill>
                  <a:srgbClr val="538CD5"/>
                </a:solidFill>
                <a:latin typeface="Arial"/>
                <a:ea typeface="Arial"/>
                <a:cs typeface="Arial"/>
                <a:sym typeface="Arial"/>
              </a:rPr>
              <a:t>-- October 06 – 27, 2017</a:t>
            </a:r>
          </a:p>
          <a:p>
            <a:pPr marL="0" marR="0" lvl="0" indent="0" algn="l" rtl="0">
              <a:lnSpc>
                <a:spcPct val="100000"/>
              </a:lnSpc>
              <a:spcBef>
                <a:spcPts val="0"/>
              </a:spcBef>
              <a:spcAft>
                <a:spcPts val="0"/>
              </a:spcAft>
              <a:buClr>
                <a:srgbClr val="000000"/>
              </a:buClr>
              <a:buSzPts val="3000"/>
              <a:buFont typeface="Arial"/>
              <a:buNone/>
            </a:pPr>
            <a:endParaRPr lang="en-US" sz="2000" b="0" i="0" u="none" strike="noStrike" cap="none" dirty="0">
              <a:solidFill>
                <a:schemeClr val="bg2"/>
              </a:solidFill>
              <a:latin typeface="Arial"/>
              <a:ea typeface="Arial"/>
              <a:cs typeface="Arial"/>
              <a:sym typeface="Arial"/>
            </a:endParaRPr>
          </a:p>
        </p:txBody>
      </p:sp>
      <p:pic>
        <p:nvPicPr>
          <p:cNvPr id="3" name="Google Shape;280;p14">
            <a:extLst>
              <a:ext uri="{FF2B5EF4-FFF2-40B4-BE49-F238E27FC236}">
                <a16:creationId xmlns:a16="http://schemas.microsoft.com/office/drawing/2014/main" id="{F215CB20-8DCC-1B27-ACE0-C3959B763991}"/>
              </a:ext>
            </a:extLst>
          </p:cNvPr>
          <p:cNvPicPr preferRelativeResize="0">
            <a:picLocks noChangeAspect="1"/>
          </p:cNvPicPr>
          <p:nvPr/>
        </p:nvPicPr>
        <p:blipFill rotWithShape="1">
          <a:blip r:embed="rId3">
            <a:alphaModFix/>
          </a:blip>
          <a:srcRect/>
          <a:stretch/>
        </p:blipFill>
        <p:spPr>
          <a:xfrm>
            <a:off x="3259072" y="1088576"/>
            <a:ext cx="3086100" cy="4114800"/>
          </a:xfrm>
          <a:prstGeom prst="rect">
            <a:avLst/>
          </a:prstGeom>
          <a:noFill/>
          <a:ln>
            <a:noFill/>
          </a:ln>
        </p:spPr>
      </p:pic>
      <p:pic>
        <p:nvPicPr>
          <p:cNvPr id="4" name="Google Shape;283;p14">
            <a:extLst>
              <a:ext uri="{FF2B5EF4-FFF2-40B4-BE49-F238E27FC236}">
                <a16:creationId xmlns:a16="http://schemas.microsoft.com/office/drawing/2014/main" id="{8B2F1AD1-3C53-F88B-F8C5-28A193FC8E69}"/>
              </a:ext>
            </a:extLst>
          </p:cNvPr>
          <p:cNvPicPr preferRelativeResize="0">
            <a:picLocks noChangeAspect="1"/>
          </p:cNvPicPr>
          <p:nvPr/>
        </p:nvPicPr>
        <p:blipFill rotWithShape="1">
          <a:blip r:embed="rId4">
            <a:alphaModFix/>
          </a:blip>
          <a:srcRect/>
          <a:stretch/>
        </p:blipFill>
        <p:spPr>
          <a:xfrm>
            <a:off x="6218926" y="1088576"/>
            <a:ext cx="3086100" cy="4114800"/>
          </a:xfrm>
          <a:prstGeom prst="rect">
            <a:avLst/>
          </a:prstGeom>
          <a:noFill/>
          <a:ln>
            <a:noFill/>
          </a:ln>
        </p:spPr>
      </p:pic>
      <p:sp>
        <p:nvSpPr>
          <p:cNvPr id="5" name="Google Shape;287;p14">
            <a:extLst>
              <a:ext uri="{FF2B5EF4-FFF2-40B4-BE49-F238E27FC236}">
                <a16:creationId xmlns:a16="http://schemas.microsoft.com/office/drawing/2014/main" id="{1C6A1098-6207-1506-94C3-D5D6DC0F3938}"/>
              </a:ext>
            </a:extLst>
          </p:cNvPr>
          <p:cNvSpPr txBox="1"/>
          <p:nvPr/>
        </p:nvSpPr>
        <p:spPr>
          <a:xfrm>
            <a:off x="0" y="1301295"/>
            <a:ext cx="2656573" cy="3785611"/>
          </a:xfrm>
          <a:prstGeom prst="rect">
            <a:avLst/>
          </a:prstGeom>
          <a:noFill/>
          <a:ln>
            <a:noFill/>
          </a:ln>
        </p:spPr>
        <p:txBody>
          <a:bodyPr spcFirstLastPara="1" wrap="square" lIns="91425" tIns="45700" rIns="91425" bIns="45700" anchor="t" anchorCtr="0">
            <a:spAutoFit/>
          </a:bodyPr>
          <a:lstStyle/>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err="1">
                <a:solidFill>
                  <a:srgbClr val="0432FF"/>
                </a:solidFill>
                <a:latin typeface="Arial"/>
                <a:ea typeface="Arial"/>
                <a:cs typeface="Arial"/>
                <a:sym typeface="Arial"/>
              </a:rPr>
              <a:t>FreeRun</a:t>
            </a:r>
            <a:r>
              <a:rPr lang="en-US" sz="1200" b="0" i="0" u="none" strike="noStrike" cap="none" dirty="0">
                <a:solidFill>
                  <a:schemeClr val="dk1"/>
                </a:solidFill>
                <a:latin typeface="Arial"/>
                <a:ea typeface="Arial"/>
                <a:cs typeface="Arial"/>
                <a:sym typeface="Arial"/>
              </a:rPr>
              <a:t> </a:t>
            </a:r>
            <a:r>
              <a:rPr lang="en-US" sz="1200" b="0" i="0" u="none" strike="noStrike" cap="none" dirty="0">
                <a:solidFill>
                  <a:schemeClr val="bg2"/>
                </a:solidFill>
                <a:latin typeface="Arial"/>
                <a:ea typeface="Arial"/>
                <a:cs typeface="Arial"/>
                <a:sym typeface="Arial"/>
              </a:rPr>
              <a:t>runs one-member aerosol forecast initialized every six hours.</a:t>
            </a:r>
          </a:p>
          <a:p>
            <a:pPr marL="285750" marR="0" lvl="8" indent="-285750" algn="l" rtl="0">
              <a:lnSpc>
                <a:spcPct val="125000"/>
              </a:lnSpc>
              <a:spcBef>
                <a:spcPts val="0"/>
              </a:spcBef>
              <a:spcAft>
                <a:spcPts val="0"/>
              </a:spcAft>
              <a:buClr>
                <a:schemeClr val="dk1"/>
              </a:buClr>
              <a:buSzPts val="1550"/>
              <a:buFont typeface="Noto Sans Symbols"/>
              <a:buChar char="❑"/>
            </a:pPr>
            <a:endParaRPr sz="1200" b="0" i="0" u="none" strike="noStrike" cap="none" dirty="0">
              <a:solidFill>
                <a:schemeClr val="bg2"/>
              </a:solidFill>
              <a:latin typeface="Arial"/>
              <a:ea typeface="Arial"/>
              <a:cs typeface="Arial"/>
              <a:sym typeface="Arial"/>
            </a:endParaRPr>
          </a:p>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err="1">
                <a:solidFill>
                  <a:srgbClr val="FF0000"/>
                </a:solidFill>
                <a:latin typeface="Arial"/>
                <a:ea typeface="Arial"/>
                <a:cs typeface="Arial"/>
                <a:sym typeface="Arial"/>
              </a:rPr>
              <a:t>AeroDA</a:t>
            </a:r>
            <a:r>
              <a:rPr lang="en-US" sz="1200" b="0" i="0" u="none" strike="noStrike" cap="none" dirty="0">
                <a:solidFill>
                  <a:schemeClr val="dk1"/>
                </a:solidFill>
                <a:latin typeface="Arial"/>
                <a:ea typeface="Arial"/>
                <a:cs typeface="Arial"/>
                <a:sym typeface="Arial"/>
              </a:rPr>
              <a:t> </a:t>
            </a:r>
            <a:r>
              <a:rPr lang="en-US" sz="1200" b="0" i="0" u="none" strike="noStrike" cap="none" dirty="0">
                <a:solidFill>
                  <a:schemeClr val="bg2"/>
                </a:solidFill>
                <a:latin typeface="Arial"/>
                <a:ea typeface="Arial"/>
                <a:cs typeface="Arial"/>
                <a:sym typeface="Arial"/>
              </a:rPr>
              <a:t>runs a six-hourly assimilation of </a:t>
            </a:r>
            <a:r>
              <a:rPr lang="en-US" sz="1200" b="1" i="0" u="none" strike="noStrike" cap="none" dirty="0">
                <a:solidFill>
                  <a:schemeClr val="bg2"/>
                </a:solidFill>
                <a:latin typeface="Arial"/>
                <a:ea typeface="Arial"/>
                <a:cs typeface="Arial"/>
                <a:sym typeface="Arial"/>
              </a:rPr>
              <a:t>NOAA/NESDIS VIIRS 550 nm AOD </a:t>
            </a:r>
            <a:r>
              <a:rPr lang="en-US" sz="1200" b="0" i="0" u="none" strike="noStrike" cap="none" dirty="0">
                <a:solidFill>
                  <a:schemeClr val="bg2"/>
                </a:solidFill>
                <a:latin typeface="Arial"/>
                <a:ea typeface="Arial"/>
                <a:cs typeface="Arial"/>
                <a:sym typeface="Arial"/>
              </a:rPr>
              <a:t>retrievals derived from Suomi-NPP (S-NPP) satellite and  </a:t>
            </a:r>
            <a:r>
              <a:rPr lang="en-US" sz="1200" b="1" i="0" u="none" strike="noStrike" cap="none" dirty="0">
                <a:solidFill>
                  <a:schemeClr val="bg2"/>
                </a:solidFill>
                <a:latin typeface="Arial"/>
                <a:ea typeface="Arial"/>
                <a:cs typeface="Arial"/>
                <a:sym typeface="Arial"/>
              </a:rPr>
              <a:t>20+1</a:t>
            </a:r>
            <a:r>
              <a:rPr lang="en-US" sz="1200" b="0" i="0" u="none" strike="noStrike" cap="none" dirty="0">
                <a:solidFill>
                  <a:schemeClr val="bg2"/>
                </a:solidFill>
                <a:latin typeface="Arial"/>
                <a:ea typeface="Arial"/>
                <a:cs typeface="Arial"/>
                <a:sym typeface="Arial"/>
              </a:rPr>
              <a:t> forecasts at </a:t>
            </a:r>
            <a:r>
              <a:rPr lang="en-US" sz="1200" b="1" i="0" u="none" strike="noStrike" cap="none" dirty="0">
                <a:solidFill>
                  <a:schemeClr val="bg2"/>
                </a:solidFill>
                <a:latin typeface="Arial"/>
                <a:ea typeface="Arial"/>
                <a:cs typeface="Arial"/>
                <a:sym typeface="Arial"/>
              </a:rPr>
              <a:t>C192L127</a:t>
            </a:r>
            <a:r>
              <a:rPr lang="en-US" sz="1200" b="0" i="0" u="none" strike="noStrike" cap="none" dirty="0">
                <a:solidFill>
                  <a:schemeClr val="bg2"/>
                </a:solidFill>
                <a:latin typeface="Arial"/>
                <a:ea typeface="Arial"/>
                <a:cs typeface="Arial"/>
                <a:sym typeface="Arial"/>
              </a:rPr>
              <a:t>. (Aerosol emissions are not scaled or stochastically perturbed yet</a:t>
            </a:r>
            <a:r>
              <a:rPr lang="en-US" sz="1200" b="1" i="0" u="none" strike="noStrike" cap="none" dirty="0">
                <a:solidFill>
                  <a:schemeClr val="bg2"/>
                </a:solidFill>
                <a:latin typeface="Arial"/>
                <a:ea typeface="Arial"/>
                <a:cs typeface="Arial"/>
                <a:sym typeface="Arial"/>
              </a:rPr>
              <a:t>). </a:t>
            </a:r>
          </a:p>
          <a:p>
            <a:pPr marL="285750" marR="0" lvl="8" indent="-285750" algn="l" rtl="0">
              <a:lnSpc>
                <a:spcPct val="125000"/>
              </a:lnSpc>
              <a:spcBef>
                <a:spcPts val="0"/>
              </a:spcBef>
              <a:spcAft>
                <a:spcPts val="0"/>
              </a:spcAft>
              <a:buClr>
                <a:schemeClr val="dk1"/>
              </a:buClr>
              <a:buSzPts val="1550"/>
              <a:buFont typeface="Noto Sans Symbols"/>
              <a:buChar char="❑"/>
            </a:pPr>
            <a:endParaRPr sz="1200" dirty="0">
              <a:solidFill>
                <a:schemeClr val="bg2"/>
              </a:solidFill>
            </a:endParaRPr>
          </a:p>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a:solidFill>
                  <a:schemeClr val="bg2"/>
                </a:solidFill>
                <a:latin typeface="Arial"/>
                <a:ea typeface="Arial"/>
                <a:cs typeface="Arial"/>
                <a:sym typeface="Arial"/>
              </a:rPr>
              <a:t>UFS-Aerosols </a:t>
            </a:r>
            <a:r>
              <a:rPr lang="en-US" sz="1200" b="0" i="0" u="none" strike="noStrike" cap="none" dirty="0">
                <a:solidFill>
                  <a:schemeClr val="bg2"/>
                </a:solidFill>
                <a:latin typeface="Arial"/>
                <a:ea typeface="Arial"/>
                <a:cs typeface="Arial"/>
                <a:sym typeface="Arial"/>
              </a:rPr>
              <a:t>is used for aerosol forecasts. </a:t>
            </a:r>
            <a:endParaRPr sz="1200" dirty="0">
              <a:solidFill>
                <a:schemeClr val="bg2"/>
              </a:solidFill>
            </a:endParaRPr>
          </a:p>
        </p:txBody>
      </p:sp>
      <p:sp>
        <p:nvSpPr>
          <p:cNvPr id="6" name="Google Shape;284;p14">
            <a:extLst>
              <a:ext uri="{FF2B5EF4-FFF2-40B4-BE49-F238E27FC236}">
                <a16:creationId xmlns:a16="http://schemas.microsoft.com/office/drawing/2014/main" id="{C3A74C8C-F7C9-3D7D-70A8-1076C78CAE80}"/>
              </a:ext>
            </a:extLst>
          </p:cNvPr>
          <p:cNvSpPr txBox="1"/>
          <p:nvPr/>
        </p:nvSpPr>
        <p:spPr>
          <a:xfrm>
            <a:off x="2347512" y="1640463"/>
            <a:ext cx="1293900"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VIIRS </a:t>
            </a:r>
          </a:p>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AOD</a:t>
            </a:r>
            <a:endParaRPr sz="1200" b="0" i="0" u="none" strike="noStrike" cap="none" dirty="0">
              <a:solidFill>
                <a:srgbClr val="000000"/>
              </a:solidFill>
              <a:latin typeface="Arial"/>
              <a:ea typeface="Arial"/>
              <a:cs typeface="Arial"/>
              <a:sym typeface="Arial"/>
            </a:endParaRPr>
          </a:p>
        </p:txBody>
      </p:sp>
      <p:sp>
        <p:nvSpPr>
          <p:cNvPr id="7" name="Google Shape;285;p14">
            <a:extLst>
              <a:ext uri="{FF2B5EF4-FFF2-40B4-BE49-F238E27FC236}">
                <a16:creationId xmlns:a16="http://schemas.microsoft.com/office/drawing/2014/main" id="{858B0B6C-0AE6-A8A9-A9DA-1481CD9F253A}"/>
              </a:ext>
            </a:extLst>
          </p:cNvPr>
          <p:cNvSpPr txBox="1"/>
          <p:nvPr/>
        </p:nvSpPr>
        <p:spPr>
          <a:xfrm>
            <a:off x="2509927" y="2969679"/>
            <a:ext cx="969071"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Modeled AOD</a:t>
            </a:r>
            <a:endParaRPr sz="1200" b="0" i="0" u="none" strike="noStrike" cap="none" dirty="0">
              <a:solidFill>
                <a:srgbClr val="000000"/>
              </a:solidFill>
              <a:latin typeface="Arial"/>
              <a:ea typeface="Arial"/>
              <a:cs typeface="Arial"/>
              <a:sym typeface="Arial"/>
            </a:endParaRPr>
          </a:p>
        </p:txBody>
      </p:sp>
      <p:sp>
        <p:nvSpPr>
          <p:cNvPr id="8" name="Google Shape;286;p14">
            <a:extLst>
              <a:ext uri="{FF2B5EF4-FFF2-40B4-BE49-F238E27FC236}">
                <a16:creationId xmlns:a16="http://schemas.microsoft.com/office/drawing/2014/main" id="{396E4768-2E35-849E-650E-EEAE06162EA2}"/>
              </a:ext>
            </a:extLst>
          </p:cNvPr>
          <p:cNvSpPr txBox="1"/>
          <p:nvPr/>
        </p:nvSpPr>
        <p:spPr>
          <a:xfrm>
            <a:off x="2347512" y="4157968"/>
            <a:ext cx="1293900" cy="9104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Model</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 minus</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VIIRS</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p:txBody>
      </p:sp>
      <p:sp>
        <p:nvSpPr>
          <p:cNvPr id="9" name="Google Shape;281;p14">
            <a:extLst>
              <a:ext uri="{FF2B5EF4-FFF2-40B4-BE49-F238E27FC236}">
                <a16:creationId xmlns:a16="http://schemas.microsoft.com/office/drawing/2014/main" id="{4FCCCE93-5BB1-0C55-77AC-78A7357B3FD2}"/>
              </a:ext>
            </a:extLst>
          </p:cNvPr>
          <p:cNvSpPr txBox="1"/>
          <p:nvPr/>
        </p:nvSpPr>
        <p:spPr>
          <a:xfrm>
            <a:off x="4001871" y="853214"/>
            <a:ext cx="1602278"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err="1">
                <a:solidFill>
                  <a:srgbClr val="0432FF"/>
                </a:solidFill>
                <a:latin typeface="Arial"/>
                <a:ea typeface="Arial"/>
                <a:cs typeface="Arial"/>
                <a:sym typeface="Arial"/>
              </a:rPr>
              <a:t>FreeRun</a:t>
            </a:r>
            <a:endParaRPr sz="1600" b="0" i="0" u="none" strike="noStrike" cap="none" dirty="0">
              <a:solidFill>
                <a:srgbClr val="0432FF"/>
              </a:solidFill>
              <a:latin typeface="Arial"/>
              <a:ea typeface="Arial"/>
              <a:cs typeface="Arial"/>
              <a:sym typeface="Arial"/>
            </a:endParaRPr>
          </a:p>
        </p:txBody>
      </p:sp>
      <p:sp>
        <p:nvSpPr>
          <p:cNvPr id="10" name="Google Shape;282;p14">
            <a:extLst>
              <a:ext uri="{FF2B5EF4-FFF2-40B4-BE49-F238E27FC236}">
                <a16:creationId xmlns:a16="http://schemas.microsoft.com/office/drawing/2014/main" id="{28FFDE4A-05D6-BDA5-2522-2E57EF154318}"/>
              </a:ext>
            </a:extLst>
          </p:cNvPr>
          <p:cNvSpPr txBox="1"/>
          <p:nvPr/>
        </p:nvSpPr>
        <p:spPr>
          <a:xfrm>
            <a:off x="6795061" y="853214"/>
            <a:ext cx="1953312"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err="1">
                <a:solidFill>
                  <a:srgbClr val="FF0000"/>
                </a:solidFill>
                <a:latin typeface="Arial"/>
                <a:ea typeface="Arial"/>
                <a:cs typeface="Arial"/>
                <a:sym typeface="Arial"/>
              </a:rPr>
              <a:t>AeroDA</a:t>
            </a:r>
            <a:endParaRPr sz="1600" b="0" i="0" u="none" strike="noStrike" cap="none"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4110727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Google Shape;102;p8">
            <a:extLst>
              <a:ext uri="{FF2B5EF4-FFF2-40B4-BE49-F238E27FC236}">
                <a16:creationId xmlns:a16="http://schemas.microsoft.com/office/drawing/2014/main" id="{0C3C2B73-C9A9-747E-6A3D-AAE0DF4AE701}"/>
              </a:ext>
            </a:extLst>
          </p:cNvPr>
          <p:cNvSpPr txBox="1"/>
          <p:nvPr/>
        </p:nvSpPr>
        <p:spPr>
          <a:xfrm>
            <a:off x="9737" y="467252"/>
            <a:ext cx="9673278"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UFS-Aerosols and GEFS-Aerosols Modeled 500 nm AOD .vs. Ground Truth NASA AERONET L1.5 AOD</a:t>
            </a:r>
            <a:endParaRPr lang="en-US" sz="22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lang="en-US" sz="2200" b="0" i="0" u="none" strike="noStrike" cap="none" dirty="0">
              <a:solidFill>
                <a:schemeClr val="bg2"/>
              </a:solidFill>
              <a:latin typeface="Arial"/>
              <a:ea typeface="Arial"/>
              <a:cs typeface="Arial"/>
              <a:sym typeface="Arial"/>
            </a:endParaRPr>
          </a:p>
        </p:txBody>
      </p:sp>
      <p:sp>
        <p:nvSpPr>
          <p:cNvPr id="4" name="Rectangle 3">
            <a:extLst>
              <a:ext uri="{FF2B5EF4-FFF2-40B4-BE49-F238E27FC236}">
                <a16:creationId xmlns:a16="http://schemas.microsoft.com/office/drawing/2014/main" id="{D392256F-E06F-B3D1-F26F-CCC3E77885D1}"/>
              </a:ext>
            </a:extLst>
          </p:cNvPr>
          <p:cNvSpPr/>
          <p:nvPr/>
        </p:nvSpPr>
        <p:spPr>
          <a:xfrm>
            <a:off x="6102417" y="3570046"/>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oogle Shape;301;p18">
            <a:extLst>
              <a:ext uri="{FF2B5EF4-FFF2-40B4-BE49-F238E27FC236}">
                <a16:creationId xmlns:a16="http://schemas.microsoft.com/office/drawing/2014/main" id="{70C62325-8B58-CCD3-9964-8EC25AA58716}"/>
              </a:ext>
            </a:extLst>
          </p:cNvPr>
          <p:cNvPicPr preferRelativeResize="0">
            <a:picLocks noChangeAspect="1"/>
          </p:cNvPicPr>
          <p:nvPr/>
        </p:nvPicPr>
        <p:blipFill rotWithShape="1">
          <a:blip r:embed="rId3">
            <a:alphaModFix/>
          </a:blip>
          <a:srcRect t="21874" b="1"/>
          <a:stretch/>
        </p:blipFill>
        <p:spPr>
          <a:xfrm>
            <a:off x="2616200" y="1553677"/>
            <a:ext cx="6437454" cy="2011680"/>
          </a:xfrm>
          <a:prstGeom prst="rect">
            <a:avLst/>
          </a:prstGeom>
          <a:noFill/>
          <a:ln>
            <a:noFill/>
          </a:ln>
        </p:spPr>
      </p:pic>
      <p:pic>
        <p:nvPicPr>
          <p:cNvPr id="5" name="Google Shape;300;p18">
            <a:extLst>
              <a:ext uri="{FF2B5EF4-FFF2-40B4-BE49-F238E27FC236}">
                <a16:creationId xmlns:a16="http://schemas.microsoft.com/office/drawing/2014/main" id="{D83E613F-F057-628C-6EEA-93CF6E8C76BA}"/>
              </a:ext>
            </a:extLst>
          </p:cNvPr>
          <p:cNvPicPr preferRelativeResize="0">
            <a:picLocks noChangeAspect="1"/>
          </p:cNvPicPr>
          <p:nvPr/>
        </p:nvPicPr>
        <p:blipFill rotWithShape="1">
          <a:blip r:embed="rId4">
            <a:alphaModFix/>
          </a:blip>
          <a:srcRect t="21485"/>
          <a:stretch/>
        </p:blipFill>
        <p:spPr>
          <a:xfrm>
            <a:off x="2635450" y="3241359"/>
            <a:ext cx="6405422" cy="2011680"/>
          </a:xfrm>
          <a:prstGeom prst="rect">
            <a:avLst/>
          </a:prstGeom>
          <a:noFill/>
          <a:ln>
            <a:noFill/>
          </a:ln>
        </p:spPr>
      </p:pic>
      <p:sp>
        <p:nvSpPr>
          <p:cNvPr id="7" name="Google Shape;302;p18">
            <a:extLst>
              <a:ext uri="{FF2B5EF4-FFF2-40B4-BE49-F238E27FC236}">
                <a16:creationId xmlns:a16="http://schemas.microsoft.com/office/drawing/2014/main" id="{767791B1-837D-9CEC-AC10-A82C39513046}"/>
              </a:ext>
            </a:extLst>
          </p:cNvPr>
          <p:cNvSpPr txBox="1"/>
          <p:nvPr/>
        </p:nvSpPr>
        <p:spPr>
          <a:xfrm>
            <a:off x="249756" y="1803735"/>
            <a:ext cx="3110941" cy="61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FF0000"/>
                </a:solidFill>
                <a:latin typeface="Arial"/>
                <a:ea typeface="Arial"/>
                <a:cs typeface="Arial"/>
                <a:sym typeface="Arial"/>
              </a:rPr>
              <a:t>UFS-Aerosols</a:t>
            </a: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1" i="0" u="none" strike="noStrike" cap="none" dirty="0">
                <a:solidFill>
                  <a:srgbClr val="000000"/>
                </a:solidFill>
                <a:latin typeface="Arial"/>
                <a:ea typeface="Arial"/>
                <a:cs typeface="Arial"/>
                <a:sym typeface="Arial"/>
              </a:rPr>
              <a:t>Emission not scaled or  stochastically perturbed</a:t>
            </a:r>
            <a:endParaRPr sz="1200" b="1"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dirty="0">
                <a:solidFill>
                  <a:srgbClr val="000000"/>
                </a:solidFill>
                <a:latin typeface="Arial"/>
                <a:ea typeface="Arial"/>
                <a:cs typeface="Arial"/>
                <a:sym typeface="Arial"/>
              </a:rPr>
              <a:t>20+1 members at C192L127</a:t>
            </a: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dirty="0">
                <a:solidFill>
                  <a:srgbClr val="000000"/>
                </a:solidFill>
                <a:latin typeface="Arial"/>
                <a:ea typeface="Arial"/>
                <a:cs typeface="Arial"/>
                <a:sym typeface="Arial"/>
              </a:rPr>
              <a:t>October 10 - 27, 2017</a:t>
            </a:r>
            <a:endParaRPr sz="1200" b="0" i="0" u="none" strike="noStrike" cap="none" dirty="0">
              <a:solidFill>
                <a:srgbClr val="000000"/>
              </a:solidFill>
              <a:latin typeface="Arial"/>
              <a:ea typeface="Arial"/>
              <a:cs typeface="Arial"/>
              <a:sym typeface="Arial"/>
            </a:endParaRPr>
          </a:p>
        </p:txBody>
      </p:sp>
      <p:sp>
        <p:nvSpPr>
          <p:cNvPr id="8" name="Google Shape;303;p18">
            <a:extLst>
              <a:ext uri="{FF2B5EF4-FFF2-40B4-BE49-F238E27FC236}">
                <a16:creationId xmlns:a16="http://schemas.microsoft.com/office/drawing/2014/main" id="{51CA5AF9-6923-21BC-F4F8-85812E86CBB8}"/>
              </a:ext>
            </a:extLst>
          </p:cNvPr>
          <p:cNvSpPr txBox="1"/>
          <p:nvPr/>
        </p:nvSpPr>
        <p:spPr>
          <a:xfrm>
            <a:off x="249757" y="3498920"/>
            <a:ext cx="2536606" cy="61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0432FF"/>
                </a:solidFill>
                <a:latin typeface="Arial"/>
                <a:ea typeface="Arial"/>
                <a:cs typeface="Arial"/>
                <a:sym typeface="Arial"/>
              </a:rPr>
              <a:t>CCPP-based GEFS-Aerosols </a:t>
            </a:r>
            <a:endParaRPr sz="1200"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0432FF"/>
                </a:solidFill>
                <a:latin typeface="Arial"/>
                <a:ea typeface="Arial"/>
                <a:cs typeface="Arial"/>
                <a:sym typeface="Arial"/>
              </a:rPr>
              <a:t>(intermediate version)</a:t>
            </a:r>
            <a:endParaRPr sz="1200" b="0" i="0" u="none" strike="noStrike" cap="none" dirty="0">
              <a:solidFill>
                <a:srgbClr val="0432FF"/>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dirty="0">
                <a:solidFill>
                  <a:srgbClr val="000000"/>
                </a:solidFill>
                <a:latin typeface="Arial"/>
                <a:ea typeface="Arial"/>
                <a:cs typeface="Arial"/>
                <a:sym typeface="Arial"/>
              </a:rPr>
              <a:t>Emission scaled and stochastically perturbed</a:t>
            </a: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dirty="0">
                <a:solidFill>
                  <a:srgbClr val="000000"/>
                </a:solidFill>
                <a:latin typeface="Arial"/>
                <a:ea typeface="Arial"/>
                <a:cs typeface="Arial"/>
                <a:sym typeface="Arial"/>
              </a:rPr>
              <a:t>20+1 members at C96L64</a:t>
            </a:r>
            <a:endParaRPr sz="12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200" b="0" i="0" u="none" strike="noStrike" cap="none" dirty="0">
                <a:solidFill>
                  <a:srgbClr val="000000"/>
                </a:solidFill>
                <a:latin typeface="Arial"/>
                <a:ea typeface="Arial"/>
                <a:cs typeface="Arial"/>
                <a:sym typeface="Arial"/>
              </a:rPr>
              <a:t>October 01 - 31, 2022</a:t>
            </a:r>
            <a:endParaRPr sz="1200" b="0" i="0" u="none" strike="noStrike" cap="none" dirty="0">
              <a:solidFill>
                <a:srgbClr val="000000"/>
              </a:solidFill>
              <a:latin typeface="Arial"/>
              <a:ea typeface="Arial"/>
              <a:cs typeface="Arial"/>
              <a:sym typeface="Arial"/>
            </a:endParaRPr>
          </a:p>
        </p:txBody>
      </p:sp>
      <p:sp>
        <p:nvSpPr>
          <p:cNvPr id="11" name="Google Shape;310;p18">
            <a:extLst>
              <a:ext uri="{FF2B5EF4-FFF2-40B4-BE49-F238E27FC236}">
                <a16:creationId xmlns:a16="http://schemas.microsoft.com/office/drawing/2014/main" id="{8F12B312-5A4F-BD98-F0CA-E13340B5D059}"/>
              </a:ext>
            </a:extLst>
          </p:cNvPr>
          <p:cNvSpPr txBox="1"/>
          <p:nvPr/>
        </p:nvSpPr>
        <p:spPr>
          <a:xfrm>
            <a:off x="3145589" y="1127265"/>
            <a:ext cx="809740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432FF"/>
                </a:solidFill>
                <a:latin typeface="Arial"/>
                <a:ea typeface="Arial"/>
                <a:cs typeface="Arial"/>
                <a:sym typeface="Arial"/>
              </a:rPr>
              <a:t>    </a:t>
            </a:r>
            <a:r>
              <a:rPr lang="en-US" sz="1200" b="1" i="0" u="none" strike="noStrike" cap="none" dirty="0" err="1">
                <a:solidFill>
                  <a:srgbClr val="0432FF"/>
                </a:solidFill>
                <a:latin typeface="Arial"/>
                <a:ea typeface="Arial"/>
                <a:cs typeface="Arial"/>
                <a:sym typeface="Arial"/>
              </a:rPr>
              <a:t>FreeRun</a:t>
            </a:r>
            <a:r>
              <a:rPr lang="en-US" sz="1200" b="1" i="0" u="none" strike="noStrike" cap="none" dirty="0">
                <a:solidFill>
                  <a:srgbClr val="0432FF"/>
                </a:solidFill>
                <a:latin typeface="Arial"/>
                <a:ea typeface="Arial"/>
                <a:cs typeface="Arial"/>
                <a:sym typeface="Arial"/>
              </a:rPr>
              <a:t> 6h </a:t>
            </a:r>
            <a:r>
              <a:rPr lang="en-US" sz="1200" b="1" i="0" u="none" strike="noStrike" cap="none" dirty="0" err="1">
                <a:solidFill>
                  <a:srgbClr val="0432FF"/>
                </a:solidFill>
                <a:latin typeface="Arial"/>
                <a:ea typeface="Arial"/>
                <a:cs typeface="Arial"/>
                <a:sym typeface="Arial"/>
              </a:rPr>
              <a:t>fcst</a:t>
            </a:r>
            <a:r>
              <a:rPr lang="en-US" sz="1200" b="1" i="0" u="none" strike="noStrike" cap="none" dirty="0">
                <a:solidFill>
                  <a:srgbClr val="0432FF"/>
                </a:solidFill>
                <a:latin typeface="Arial"/>
                <a:ea typeface="Arial"/>
                <a:cs typeface="Arial"/>
                <a:sym typeface="Arial"/>
              </a:rPr>
              <a:t> </a:t>
            </a:r>
            <a:r>
              <a:rPr lang="en-US" sz="1200" b="0" i="0" u="none" strike="noStrike" cap="none" dirty="0">
                <a:solidFill>
                  <a:srgbClr val="0432FF"/>
                </a:solidFill>
                <a:latin typeface="Arial"/>
                <a:ea typeface="Arial"/>
                <a:cs typeface="Arial"/>
                <a:sym typeface="Arial"/>
              </a:rPr>
              <a:t>                     </a:t>
            </a:r>
            <a:r>
              <a:rPr lang="en-US" sz="1200" b="1" i="0" u="none" strike="noStrike" cap="none" dirty="0" err="1">
                <a:solidFill>
                  <a:srgbClr val="00B050"/>
                </a:solidFill>
                <a:latin typeface="Arial"/>
                <a:ea typeface="Arial"/>
                <a:cs typeface="Arial"/>
                <a:sym typeface="Arial"/>
              </a:rPr>
              <a:t>AeroDA</a:t>
            </a:r>
            <a:r>
              <a:rPr lang="en-US" sz="1200" b="1" i="0" u="none" strike="noStrike" cap="none" dirty="0">
                <a:solidFill>
                  <a:srgbClr val="00B050"/>
                </a:solidFill>
                <a:latin typeface="Arial"/>
                <a:ea typeface="Arial"/>
                <a:cs typeface="Arial"/>
                <a:sym typeface="Arial"/>
              </a:rPr>
              <a:t> 6h </a:t>
            </a:r>
            <a:r>
              <a:rPr lang="en-US" sz="1200" b="1" i="0" u="none" strike="noStrike" cap="none" dirty="0" err="1">
                <a:solidFill>
                  <a:srgbClr val="00B050"/>
                </a:solidFill>
                <a:latin typeface="Arial"/>
                <a:ea typeface="Arial"/>
                <a:cs typeface="Arial"/>
                <a:sym typeface="Arial"/>
              </a:rPr>
              <a:t>fcst</a:t>
            </a:r>
            <a:r>
              <a:rPr lang="en-US" sz="1200" b="1" i="0" u="none" strike="noStrike" cap="none" dirty="0">
                <a:solidFill>
                  <a:srgbClr val="548135"/>
                </a:solidFill>
                <a:latin typeface="Arial"/>
                <a:ea typeface="Arial"/>
                <a:cs typeface="Arial"/>
                <a:sym typeface="Arial"/>
              </a:rPr>
              <a:t>                    </a:t>
            </a:r>
            <a:r>
              <a:rPr lang="en-US" sz="1200" b="1" i="0" u="none" strike="noStrike" cap="none" dirty="0" err="1">
                <a:solidFill>
                  <a:srgbClr val="FF0000"/>
                </a:solidFill>
                <a:latin typeface="Arial"/>
                <a:ea typeface="Arial"/>
                <a:cs typeface="Arial"/>
                <a:sym typeface="Arial"/>
              </a:rPr>
              <a:t>AeroDA</a:t>
            </a:r>
            <a:r>
              <a:rPr lang="en-US" sz="1200" b="1" i="0" u="none" strike="noStrike" cap="none" dirty="0">
                <a:solidFill>
                  <a:srgbClr val="FF0000"/>
                </a:solidFill>
                <a:latin typeface="Arial"/>
                <a:ea typeface="Arial"/>
                <a:cs typeface="Arial"/>
                <a:sym typeface="Arial"/>
              </a:rPr>
              <a:t>  analysis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Arial"/>
                <a:ea typeface="Arial"/>
                <a:cs typeface="Arial"/>
                <a:sym typeface="Arial"/>
              </a:rPr>
              <a:t>                                          </a:t>
            </a:r>
            <a:r>
              <a:rPr lang="en-US" sz="1200" b="1" i="0" u="none" strike="noStrike" cap="none" dirty="0">
                <a:solidFill>
                  <a:schemeClr val="bg2"/>
                </a:solidFill>
                <a:latin typeface="Arial"/>
                <a:ea typeface="Arial"/>
                <a:cs typeface="Arial"/>
                <a:sym typeface="Arial"/>
              </a:rPr>
              <a:t>vs AERONET 500 nm AOD </a:t>
            </a:r>
            <a:endParaRPr sz="1200" b="0" i="0" u="none" strike="noStrike" cap="none" dirty="0">
              <a:solidFill>
                <a:schemeClr val="bg2"/>
              </a:solidFill>
              <a:latin typeface="Arial"/>
              <a:ea typeface="Arial"/>
              <a:cs typeface="Arial"/>
              <a:sym typeface="Arial"/>
            </a:endParaRPr>
          </a:p>
        </p:txBody>
      </p:sp>
      <p:sp>
        <p:nvSpPr>
          <p:cNvPr id="12" name="Google Shape;304;p18">
            <a:extLst>
              <a:ext uri="{FF2B5EF4-FFF2-40B4-BE49-F238E27FC236}">
                <a16:creationId xmlns:a16="http://schemas.microsoft.com/office/drawing/2014/main" id="{3B043D7B-A976-2ECF-E871-88C06060952F}"/>
              </a:ext>
            </a:extLst>
          </p:cNvPr>
          <p:cNvSpPr txBox="1"/>
          <p:nvPr/>
        </p:nvSpPr>
        <p:spPr>
          <a:xfrm>
            <a:off x="3046684" y="1497946"/>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432FF"/>
                </a:solidFill>
                <a:latin typeface="Arial"/>
                <a:ea typeface="Arial"/>
                <a:cs typeface="Arial"/>
                <a:sym typeface="Arial"/>
              </a:rPr>
              <a:t>Bias = -0.04</a:t>
            </a:r>
            <a:endParaRPr sz="1200" b="0" i="0" u="none" strike="noStrike" cap="none" dirty="0">
              <a:solidFill>
                <a:srgbClr val="0432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432FF"/>
                </a:solidFill>
                <a:latin typeface="Arial"/>
                <a:ea typeface="Arial"/>
                <a:cs typeface="Arial"/>
                <a:sym typeface="Arial"/>
              </a:rPr>
              <a:t>R</a:t>
            </a:r>
            <a:r>
              <a:rPr lang="en-US" sz="1200" b="1" i="0" u="none" strike="noStrike" cap="none" baseline="30000" dirty="0">
                <a:solidFill>
                  <a:srgbClr val="0432FF"/>
                </a:solidFill>
                <a:latin typeface="Arial"/>
                <a:ea typeface="Arial"/>
                <a:cs typeface="Arial"/>
                <a:sym typeface="Arial"/>
              </a:rPr>
              <a:t>2 </a:t>
            </a:r>
            <a:r>
              <a:rPr lang="en-US" sz="1200" b="1" i="0" u="none" strike="noStrike" cap="none" dirty="0">
                <a:solidFill>
                  <a:srgbClr val="0432FF"/>
                </a:solidFill>
                <a:latin typeface="Arial"/>
                <a:ea typeface="Arial"/>
                <a:cs typeface="Arial"/>
                <a:sym typeface="Arial"/>
              </a:rPr>
              <a:t>=0.42</a:t>
            </a:r>
            <a:endParaRPr sz="1200" b="0" i="0" u="none" strike="noStrike" cap="none" dirty="0">
              <a:solidFill>
                <a:srgbClr val="0432FF"/>
              </a:solidFill>
              <a:latin typeface="Arial"/>
              <a:ea typeface="Arial"/>
              <a:cs typeface="Arial"/>
              <a:sym typeface="Arial"/>
            </a:endParaRPr>
          </a:p>
        </p:txBody>
      </p:sp>
      <p:sp>
        <p:nvSpPr>
          <p:cNvPr id="13" name="Google Shape;305;p18">
            <a:extLst>
              <a:ext uri="{FF2B5EF4-FFF2-40B4-BE49-F238E27FC236}">
                <a16:creationId xmlns:a16="http://schemas.microsoft.com/office/drawing/2014/main" id="{CD1C1DBE-7ADA-3E19-0330-9CC8FB1D68FC}"/>
              </a:ext>
            </a:extLst>
          </p:cNvPr>
          <p:cNvSpPr txBox="1"/>
          <p:nvPr/>
        </p:nvSpPr>
        <p:spPr>
          <a:xfrm>
            <a:off x="5175322" y="1497946"/>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0B050"/>
                </a:solidFill>
                <a:latin typeface="Arial"/>
                <a:ea typeface="Arial"/>
                <a:cs typeface="Arial"/>
                <a:sym typeface="Arial"/>
              </a:rPr>
              <a:t>Bias = -0.03</a:t>
            </a:r>
            <a:endParaRPr sz="1200" b="0" i="0" u="none" strike="noStrike" cap="none" dirty="0">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0B050"/>
                </a:solidFill>
                <a:latin typeface="Arial"/>
                <a:ea typeface="Arial"/>
                <a:cs typeface="Arial"/>
                <a:sym typeface="Arial"/>
              </a:rPr>
              <a:t>R</a:t>
            </a:r>
            <a:r>
              <a:rPr lang="en-US" sz="1200" b="1" i="0" u="none" strike="noStrike" cap="none" baseline="30000" dirty="0">
                <a:solidFill>
                  <a:srgbClr val="00B050"/>
                </a:solidFill>
                <a:latin typeface="Arial"/>
                <a:ea typeface="Arial"/>
                <a:cs typeface="Arial"/>
                <a:sym typeface="Arial"/>
              </a:rPr>
              <a:t>2 </a:t>
            </a:r>
            <a:r>
              <a:rPr lang="en-US" sz="1200" b="1" i="0" u="none" strike="noStrike" cap="none" dirty="0">
                <a:solidFill>
                  <a:srgbClr val="00B050"/>
                </a:solidFill>
                <a:latin typeface="Arial"/>
                <a:ea typeface="Arial"/>
                <a:cs typeface="Arial"/>
                <a:sym typeface="Arial"/>
              </a:rPr>
              <a:t>=0.51</a:t>
            </a:r>
            <a:endParaRPr sz="1200" b="0" i="0" u="none" strike="noStrike" cap="none" dirty="0">
              <a:solidFill>
                <a:srgbClr val="00B050"/>
              </a:solidFill>
              <a:latin typeface="Arial"/>
              <a:ea typeface="Arial"/>
              <a:cs typeface="Arial"/>
              <a:sym typeface="Arial"/>
            </a:endParaRPr>
          </a:p>
        </p:txBody>
      </p:sp>
      <p:sp>
        <p:nvSpPr>
          <p:cNvPr id="14" name="Google Shape;306;p18">
            <a:extLst>
              <a:ext uri="{FF2B5EF4-FFF2-40B4-BE49-F238E27FC236}">
                <a16:creationId xmlns:a16="http://schemas.microsoft.com/office/drawing/2014/main" id="{D4D9711B-DBFE-F583-1C78-BD1898B14285}"/>
              </a:ext>
            </a:extLst>
          </p:cNvPr>
          <p:cNvSpPr txBox="1"/>
          <p:nvPr/>
        </p:nvSpPr>
        <p:spPr>
          <a:xfrm>
            <a:off x="7285152" y="1497946"/>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FF0000"/>
                </a:solidFill>
                <a:latin typeface="Arial"/>
                <a:ea typeface="Arial"/>
                <a:cs typeface="Arial"/>
                <a:sym typeface="Arial"/>
              </a:rPr>
              <a:t>Bias = -0.03</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FF0000"/>
                </a:solidFill>
                <a:latin typeface="Arial"/>
                <a:ea typeface="Arial"/>
                <a:cs typeface="Arial"/>
                <a:sym typeface="Arial"/>
              </a:rPr>
              <a:t>R</a:t>
            </a:r>
            <a:r>
              <a:rPr lang="en-US" sz="1200" b="1" i="0" u="none" strike="noStrike" cap="none" baseline="30000" dirty="0">
                <a:solidFill>
                  <a:srgbClr val="FF0000"/>
                </a:solidFill>
                <a:latin typeface="Arial"/>
                <a:ea typeface="Arial"/>
                <a:cs typeface="Arial"/>
                <a:sym typeface="Arial"/>
              </a:rPr>
              <a:t>2 </a:t>
            </a:r>
            <a:r>
              <a:rPr lang="en-US" sz="1200" b="1" i="0" u="none" strike="noStrike" cap="none" dirty="0">
                <a:solidFill>
                  <a:srgbClr val="FF0000"/>
                </a:solidFill>
                <a:latin typeface="Arial"/>
                <a:ea typeface="Arial"/>
                <a:cs typeface="Arial"/>
                <a:sym typeface="Arial"/>
              </a:rPr>
              <a:t>=0.57</a:t>
            </a:r>
            <a:endParaRPr sz="1200" b="0" i="0" u="none" strike="noStrike" cap="none" dirty="0">
              <a:solidFill>
                <a:srgbClr val="000000"/>
              </a:solidFill>
              <a:latin typeface="Arial"/>
              <a:ea typeface="Arial"/>
              <a:cs typeface="Arial"/>
              <a:sym typeface="Arial"/>
            </a:endParaRPr>
          </a:p>
        </p:txBody>
      </p:sp>
      <p:sp>
        <p:nvSpPr>
          <p:cNvPr id="15" name="Google Shape;307;p18">
            <a:extLst>
              <a:ext uri="{FF2B5EF4-FFF2-40B4-BE49-F238E27FC236}">
                <a16:creationId xmlns:a16="http://schemas.microsoft.com/office/drawing/2014/main" id="{A8C5F803-522F-588B-BAD1-C3D26039E60D}"/>
              </a:ext>
            </a:extLst>
          </p:cNvPr>
          <p:cNvSpPr txBox="1"/>
          <p:nvPr/>
        </p:nvSpPr>
        <p:spPr>
          <a:xfrm>
            <a:off x="3075039" y="3219619"/>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432FF"/>
                </a:solidFill>
                <a:latin typeface="Arial"/>
                <a:ea typeface="Arial"/>
                <a:cs typeface="Arial"/>
                <a:sym typeface="Arial"/>
              </a:rPr>
              <a:t>Bias = -0.07</a:t>
            </a:r>
            <a:endParaRPr sz="1200" b="0" i="0" u="none" strike="noStrike" cap="none" dirty="0">
              <a:solidFill>
                <a:srgbClr val="0432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432FF"/>
                </a:solidFill>
                <a:latin typeface="Arial"/>
                <a:ea typeface="Arial"/>
                <a:cs typeface="Arial"/>
                <a:sym typeface="Arial"/>
              </a:rPr>
              <a:t>R</a:t>
            </a:r>
            <a:r>
              <a:rPr lang="en-US" sz="1200" b="1" i="0" u="none" strike="noStrike" cap="none" baseline="30000" dirty="0">
                <a:solidFill>
                  <a:srgbClr val="0432FF"/>
                </a:solidFill>
                <a:latin typeface="Arial"/>
                <a:ea typeface="Arial"/>
                <a:cs typeface="Arial"/>
                <a:sym typeface="Arial"/>
              </a:rPr>
              <a:t>2 </a:t>
            </a:r>
            <a:r>
              <a:rPr lang="en-US" sz="1200" b="1" i="0" u="none" strike="noStrike" cap="none" dirty="0">
                <a:solidFill>
                  <a:srgbClr val="0432FF"/>
                </a:solidFill>
                <a:latin typeface="Arial"/>
                <a:ea typeface="Arial"/>
                <a:cs typeface="Arial"/>
                <a:sym typeface="Arial"/>
              </a:rPr>
              <a:t>=0.60</a:t>
            </a:r>
            <a:endParaRPr sz="1200" b="0" i="0" u="none" strike="noStrike" cap="none" dirty="0">
              <a:solidFill>
                <a:srgbClr val="0432FF"/>
              </a:solidFill>
              <a:latin typeface="Arial"/>
              <a:ea typeface="Arial"/>
              <a:cs typeface="Arial"/>
              <a:sym typeface="Arial"/>
            </a:endParaRPr>
          </a:p>
        </p:txBody>
      </p:sp>
      <p:sp>
        <p:nvSpPr>
          <p:cNvPr id="16" name="Google Shape;308;p18">
            <a:extLst>
              <a:ext uri="{FF2B5EF4-FFF2-40B4-BE49-F238E27FC236}">
                <a16:creationId xmlns:a16="http://schemas.microsoft.com/office/drawing/2014/main" id="{80BA618F-8D03-E51F-92F1-AA9745B81C1A}"/>
              </a:ext>
            </a:extLst>
          </p:cNvPr>
          <p:cNvSpPr txBox="1"/>
          <p:nvPr/>
        </p:nvSpPr>
        <p:spPr>
          <a:xfrm>
            <a:off x="5175322" y="3219619"/>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0B050"/>
                </a:solidFill>
                <a:latin typeface="Arial"/>
                <a:ea typeface="Arial"/>
                <a:cs typeface="Arial"/>
                <a:sym typeface="Arial"/>
              </a:rPr>
              <a:t>Bias = -0.05</a:t>
            </a:r>
            <a:endParaRPr sz="1200" b="0" i="0" u="none" strike="noStrike" cap="none" dirty="0">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00B050"/>
                </a:solidFill>
                <a:latin typeface="Arial"/>
                <a:ea typeface="Arial"/>
                <a:cs typeface="Arial"/>
                <a:sym typeface="Arial"/>
              </a:rPr>
              <a:t>R</a:t>
            </a:r>
            <a:r>
              <a:rPr lang="en-US" sz="1200" b="1" i="0" u="none" strike="noStrike" cap="none" baseline="30000" dirty="0">
                <a:solidFill>
                  <a:srgbClr val="00B050"/>
                </a:solidFill>
                <a:latin typeface="Arial"/>
                <a:ea typeface="Arial"/>
                <a:cs typeface="Arial"/>
                <a:sym typeface="Arial"/>
              </a:rPr>
              <a:t>2 </a:t>
            </a:r>
            <a:r>
              <a:rPr lang="en-US" sz="1200" b="1" i="0" u="none" strike="noStrike" cap="none" dirty="0">
                <a:solidFill>
                  <a:srgbClr val="00B050"/>
                </a:solidFill>
                <a:latin typeface="Arial"/>
                <a:ea typeface="Arial"/>
                <a:cs typeface="Arial"/>
                <a:sym typeface="Arial"/>
              </a:rPr>
              <a:t>=0.66</a:t>
            </a:r>
            <a:endParaRPr sz="1200" b="0" i="0" u="none" strike="noStrike" cap="none" dirty="0">
              <a:solidFill>
                <a:srgbClr val="00B050"/>
              </a:solidFill>
              <a:latin typeface="Arial"/>
              <a:ea typeface="Arial"/>
              <a:cs typeface="Arial"/>
              <a:sym typeface="Arial"/>
            </a:endParaRPr>
          </a:p>
        </p:txBody>
      </p:sp>
      <p:sp>
        <p:nvSpPr>
          <p:cNvPr id="17" name="Google Shape;309;p18">
            <a:extLst>
              <a:ext uri="{FF2B5EF4-FFF2-40B4-BE49-F238E27FC236}">
                <a16:creationId xmlns:a16="http://schemas.microsoft.com/office/drawing/2014/main" id="{073FF83C-75C2-8A65-C6EC-589007B65D7F}"/>
              </a:ext>
            </a:extLst>
          </p:cNvPr>
          <p:cNvSpPr txBox="1"/>
          <p:nvPr/>
        </p:nvSpPr>
        <p:spPr>
          <a:xfrm>
            <a:off x="7285152" y="3219619"/>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FF0000"/>
                </a:solidFill>
                <a:latin typeface="Arial"/>
                <a:ea typeface="Arial"/>
                <a:cs typeface="Arial"/>
                <a:sym typeface="Arial"/>
              </a:rPr>
              <a:t>Bias = -0.05</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200" b="1" i="0" u="none" strike="noStrike" cap="none" dirty="0">
                <a:solidFill>
                  <a:srgbClr val="FF0000"/>
                </a:solidFill>
                <a:latin typeface="Arial"/>
                <a:ea typeface="Arial"/>
                <a:cs typeface="Arial"/>
                <a:sym typeface="Arial"/>
              </a:rPr>
              <a:t>R</a:t>
            </a:r>
            <a:r>
              <a:rPr lang="en-US" sz="1200" b="1" i="0" u="none" strike="noStrike" cap="none" baseline="30000" dirty="0">
                <a:solidFill>
                  <a:srgbClr val="FF0000"/>
                </a:solidFill>
                <a:latin typeface="Arial"/>
                <a:ea typeface="Arial"/>
                <a:cs typeface="Arial"/>
                <a:sym typeface="Arial"/>
              </a:rPr>
              <a:t>2 </a:t>
            </a:r>
            <a:r>
              <a:rPr lang="en-US" sz="1200" b="1" i="0" u="none" strike="noStrike" cap="none" dirty="0">
                <a:solidFill>
                  <a:srgbClr val="FF0000"/>
                </a:solidFill>
                <a:latin typeface="Arial"/>
                <a:ea typeface="Arial"/>
                <a:cs typeface="Arial"/>
                <a:sym typeface="Arial"/>
              </a:rPr>
              <a:t>=0.68</a:t>
            </a:r>
            <a:endParaRPr sz="1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7937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Rectangle 1">
            <a:extLst>
              <a:ext uri="{FF2B5EF4-FFF2-40B4-BE49-F238E27FC236}">
                <a16:creationId xmlns:a16="http://schemas.microsoft.com/office/drawing/2014/main" id="{C4DADDEE-97DB-29F6-7369-D5E8BEE20C73}"/>
              </a:ext>
            </a:extLst>
          </p:cNvPr>
          <p:cNvSpPr/>
          <p:nvPr/>
        </p:nvSpPr>
        <p:spPr>
          <a:xfrm>
            <a:off x="6163888" y="3472978"/>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02;p8">
            <a:extLst>
              <a:ext uri="{FF2B5EF4-FFF2-40B4-BE49-F238E27FC236}">
                <a16:creationId xmlns:a16="http://schemas.microsoft.com/office/drawing/2014/main" id="{400C72DA-DAC0-630F-36F3-F13073CF9CB4}"/>
              </a:ext>
            </a:extLst>
          </p:cNvPr>
          <p:cNvSpPr txBox="1"/>
          <p:nvPr/>
        </p:nvSpPr>
        <p:spPr>
          <a:xfrm>
            <a:off x="9737" y="496127"/>
            <a:ext cx="9220890"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bg2"/>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UFS-Aerosols AOD Analysis against MERRA2 and CAMSRA Reanalysis in Oct 2017</a:t>
            </a:r>
            <a:endParaRPr lang="en-US" sz="22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lang="en-US" sz="2200" b="0" i="0" u="none" strike="noStrike" cap="none" dirty="0">
              <a:solidFill>
                <a:schemeClr val="bg2"/>
              </a:solidFill>
              <a:latin typeface="Arial"/>
              <a:ea typeface="Arial"/>
              <a:cs typeface="Arial"/>
              <a:sym typeface="Arial"/>
            </a:endParaRPr>
          </a:p>
        </p:txBody>
      </p:sp>
      <p:pic>
        <p:nvPicPr>
          <p:cNvPr id="4" name="Google Shape;323;p11">
            <a:extLst>
              <a:ext uri="{FF2B5EF4-FFF2-40B4-BE49-F238E27FC236}">
                <a16:creationId xmlns:a16="http://schemas.microsoft.com/office/drawing/2014/main" id="{93E80FC0-3343-F458-A0FD-95E1A0476473}"/>
              </a:ext>
            </a:extLst>
          </p:cNvPr>
          <p:cNvPicPr preferRelativeResize="0">
            <a:picLocks noChangeAspect="1"/>
          </p:cNvPicPr>
          <p:nvPr/>
        </p:nvPicPr>
        <p:blipFill rotWithShape="1">
          <a:blip r:embed="rId3">
            <a:alphaModFix/>
          </a:blip>
          <a:srcRect t="13493" r="12923" b="59445"/>
          <a:stretch/>
        </p:blipFill>
        <p:spPr>
          <a:xfrm>
            <a:off x="386045" y="2718000"/>
            <a:ext cx="5149026" cy="1280160"/>
          </a:xfrm>
          <a:prstGeom prst="rect">
            <a:avLst/>
          </a:prstGeom>
          <a:noFill/>
          <a:ln>
            <a:noFill/>
          </a:ln>
        </p:spPr>
      </p:pic>
      <p:pic>
        <p:nvPicPr>
          <p:cNvPr id="5" name="Google Shape;324;p11">
            <a:extLst>
              <a:ext uri="{FF2B5EF4-FFF2-40B4-BE49-F238E27FC236}">
                <a16:creationId xmlns:a16="http://schemas.microsoft.com/office/drawing/2014/main" id="{34571BC7-4397-C9B7-81FE-0864E08066FE}"/>
              </a:ext>
            </a:extLst>
          </p:cNvPr>
          <p:cNvPicPr preferRelativeResize="0">
            <a:picLocks noChangeAspect="1"/>
          </p:cNvPicPr>
          <p:nvPr/>
        </p:nvPicPr>
        <p:blipFill rotWithShape="1">
          <a:blip r:embed="rId3">
            <a:alphaModFix/>
          </a:blip>
          <a:srcRect t="72938" r="12923"/>
          <a:stretch/>
        </p:blipFill>
        <p:spPr>
          <a:xfrm>
            <a:off x="386045" y="3949543"/>
            <a:ext cx="5149015" cy="1280160"/>
          </a:xfrm>
          <a:prstGeom prst="rect">
            <a:avLst/>
          </a:prstGeom>
          <a:noFill/>
          <a:ln>
            <a:noFill/>
          </a:ln>
        </p:spPr>
      </p:pic>
      <p:pic>
        <p:nvPicPr>
          <p:cNvPr id="6" name="Google Shape;338;p11">
            <a:extLst>
              <a:ext uri="{FF2B5EF4-FFF2-40B4-BE49-F238E27FC236}">
                <a16:creationId xmlns:a16="http://schemas.microsoft.com/office/drawing/2014/main" id="{D79E350F-D993-A2DB-65C4-06F8CFF25377}"/>
              </a:ext>
            </a:extLst>
          </p:cNvPr>
          <p:cNvPicPr preferRelativeResize="0">
            <a:picLocks noChangeAspect="1"/>
          </p:cNvPicPr>
          <p:nvPr/>
        </p:nvPicPr>
        <p:blipFill rotWithShape="1">
          <a:blip r:embed="rId4">
            <a:alphaModFix/>
          </a:blip>
          <a:srcRect l="2244" t="14007" r="12412" b="60272"/>
          <a:stretch/>
        </p:blipFill>
        <p:spPr>
          <a:xfrm>
            <a:off x="541247" y="1517739"/>
            <a:ext cx="4937760" cy="1190537"/>
          </a:xfrm>
          <a:prstGeom prst="rect">
            <a:avLst/>
          </a:prstGeom>
          <a:noFill/>
          <a:ln>
            <a:noFill/>
          </a:ln>
        </p:spPr>
      </p:pic>
      <p:pic>
        <p:nvPicPr>
          <p:cNvPr id="7" name="Google Shape;316;p11">
            <a:extLst>
              <a:ext uri="{FF2B5EF4-FFF2-40B4-BE49-F238E27FC236}">
                <a16:creationId xmlns:a16="http://schemas.microsoft.com/office/drawing/2014/main" id="{2025A6D4-28C2-E116-3D76-9BF248E35BAF}"/>
              </a:ext>
            </a:extLst>
          </p:cNvPr>
          <p:cNvPicPr preferRelativeResize="0">
            <a:picLocks noChangeAspect="1"/>
          </p:cNvPicPr>
          <p:nvPr/>
        </p:nvPicPr>
        <p:blipFill rotWithShape="1">
          <a:blip r:embed="rId5">
            <a:alphaModFix/>
          </a:blip>
          <a:srcRect r="49968" b="66685"/>
          <a:stretch/>
        </p:blipFill>
        <p:spPr>
          <a:xfrm>
            <a:off x="5535060" y="2816964"/>
            <a:ext cx="3474720" cy="1156864"/>
          </a:xfrm>
          <a:prstGeom prst="rect">
            <a:avLst/>
          </a:prstGeom>
          <a:noFill/>
          <a:ln>
            <a:noFill/>
          </a:ln>
        </p:spPr>
      </p:pic>
      <p:sp>
        <p:nvSpPr>
          <p:cNvPr id="8" name="Google Shape;334;p11">
            <a:extLst>
              <a:ext uri="{FF2B5EF4-FFF2-40B4-BE49-F238E27FC236}">
                <a16:creationId xmlns:a16="http://schemas.microsoft.com/office/drawing/2014/main" id="{CB7ABBB1-B755-DEB6-3151-AAF6A1E48013}"/>
              </a:ext>
            </a:extLst>
          </p:cNvPr>
          <p:cNvSpPr txBox="1"/>
          <p:nvPr/>
        </p:nvSpPr>
        <p:spPr>
          <a:xfrm>
            <a:off x="7084" y="3187902"/>
            <a:ext cx="1006783" cy="314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err="1">
                <a:solidFill>
                  <a:srgbClr val="0070C0"/>
                </a:solidFill>
                <a:latin typeface="Arial"/>
                <a:ea typeface="Arial"/>
                <a:cs typeface="Arial"/>
                <a:sym typeface="Arial"/>
              </a:rPr>
              <a:t>FreeRun</a:t>
            </a:r>
            <a:r>
              <a:rPr lang="en-US" sz="1200" b="1" i="0" u="none" strike="noStrike" cap="none" dirty="0">
                <a:solidFill>
                  <a:srgbClr val="0070C0"/>
                </a:solidFill>
                <a:latin typeface="Arial"/>
                <a:ea typeface="Arial"/>
                <a:cs typeface="Arial"/>
                <a:sym typeface="Arial"/>
              </a:rPr>
              <a:t> 6h </a:t>
            </a:r>
            <a:r>
              <a:rPr lang="en-US" sz="1200" b="1" i="0" u="none" strike="noStrike" cap="none" dirty="0" err="1">
                <a:solidFill>
                  <a:srgbClr val="0070C0"/>
                </a:solidFill>
                <a:latin typeface="Arial"/>
                <a:ea typeface="Arial"/>
                <a:cs typeface="Arial"/>
                <a:sym typeface="Arial"/>
              </a:rPr>
              <a:t>fcst</a:t>
            </a:r>
            <a:endParaRPr sz="1200" b="1" i="0" u="none" strike="noStrike" cap="none" dirty="0">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0070C0"/>
                </a:solidFill>
                <a:latin typeface="Arial"/>
                <a:ea typeface="Arial"/>
                <a:cs typeface="Arial"/>
                <a:sym typeface="Arial"/>
              </a:rPr>
              <a:t>bias</a:t>
            </a:r>
            <a:endParaRPr sz="1200" b="0" i="0" u="none" strike="noStrike" cap="none" dirty="0">
              <a:solidFill>
                <a:srgbClr val="0070C0"/>
              </a:solidFill>
              <a:latin typeface="Arial"/>
              <a:ea typeface="Arial"/>
              <a:cs typeface="Arial"/>
              <a:sym typeface="Arial"/>
            </a:endParaRPr>
          </a:p>
        </p:txBody>
      </p:sp>
      <p:sp>
        <p:nvSpPr>
          <p:cNvPr id="9" name="Google Shape;335;p11">
            <a:extLst>
              <a:ext uri="{FF2B5EF4-FFF2-40B4-BE49-F238E27FC236}">
                <a16:creationId xmlns:a16="http://schemas.microsoft.com/office/drawing/2014/main" id="{2B62D990-D665-6208-A692-A2331B495665}"/>
              </a:ext>
            </a:extLst>
          </p:cNvPr>
          <p:cNvSpPr txBox="1"/>
          <p:nvPr/>
        </p:nvSpPr>
        <p:spPr>
          <a:xfrm>
            <a:off x="7084" y="4338073"/>
            <a:ext cx="1613043" cy="61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err="1">
                <a:solidFill>
                  <a:srgbClr val="FF0000"/>
                </a:solidFill>
                <a:latin typeface="Arial"/>
                <a:ea typeface="Arial"/>
                <a:cs typeface="Arial"/>
                <a:sym typeface="Arial"/>
              </a:rPr>
              <a:t>AeroDA</a:t>
            </a:r>
            <a:endParaRPr sz="1200" b="1"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FF0000"/>
                </a:solidFill>
                <a:latin typeface="Arial"/>
                <a:ea typeface="Arial"/>
                <a:cs typeface="Arial"/>
                <a:sym typeface="Arial"/>
              </a:rPr>
              <a:t>analysis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FF0000"/>
                </a:solidFill>
                <a:latin typeface="Arial"/>
                <a:ea typeface="Arial"/>
                <a:cs typeface="Arial"/>
                <a:sym typeface="Arial"/>
              </a:rPr>
              <a:t>bias</a:t>
            </a:r>
            <a:endParaRPr sz="1200" b="0" i="0" u="none" strike="noStrike" cap="none" dirty="0">
              <a:solidFill>
                <a:srgbClr val="FF0000"/>
              </a:solidFill>
              <a:latin typeface="Arial"/>
              <a:ea typeface="Arial"/>
              <a:cs typeface="Arial"/>
              <a:sym typeface="Arial"/>
            </a:endParaRPr>
          </a:p>
        </p:txBody>
      </p:sp>
      <p:sp>
        <p:nvSpPr>
          <p:cNvPr id="10" name="Google Shape;340;p11">
            <a:extLst>
              <a:ext uri="{FF2B5EF4-FFF2-40B4-BE49-F238E27FC236}">
                <a16:creationId xmlns:a16="http://schemas.microsoft.com/office/drawing/2014/main" id="{176E54B0-9921-C96E-2407-BFAEDEC9CABC}"/>
              </a:ext>
            </a:extLst>
          </p:cNvPr>
          <p:cNvSpPr txBox="1"/>
          <p:nvPr/>
        </p:nvSpPr>
        <p:spPr>
          <a:xfrm>
            <a:off x="-12172" y="2001778"/>
            <a:ext cx="1088075" cy="314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bg2"/>
                </a:solidFill>
                <a:latin typeface="Arial"/>
                <a:ea typeface="Arial"/>
                <a:cs typeface="Arial"/>
                <a:sym typeface="Arial"/>
              </a:rPr>
              <a:t>AOD</a:t>
            </a:r>
            <a:endParaRPr sz="12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bg2"/>
                </a:solidFill>
                <a:latin typeface="Arial"/>
                <a:ea typeface="Arial"/>
                <a:cs typeface="Arial"/>
                <a:sym typeface="Arial"/>
              </a:rPr>
              <a:t>reanalysis</a:t>
            </a:r>
            <a:endParaRPr sz="1200" b="0" i="0" u="none" strike="noStrike" cap="none" dirty="0">
              <a:solidFill>
                <a:schemeClr val="bg2"/>
              </a:solidFill>
              <a:latin typeface="Arial"/>
              <a:ea typeface="Arial"/>
              <a:cs typeface="Arial"/>
              <a:sym typeface="Arial"/>
            </a:endParaRPr>
          </a:p>
        </p:txBody>
      </p:sp>
      <p:sp>
        <p:nvSpPr>
          <p:cNvPr id="11" name="Google Shape;336;p11">
            <a:extLst>
              <a:ext uri="{FF2B5EF4-FFF2-40B4-BE49-F238E27FC236}">
                <a16:creationId xmlns:a16="http://schemas.microsoft.com/office/drawing/2014/main" id="{EE370D41-BBB2-BD63-0E18-19C9EFBCBC83}"/>
              </a:ext>
            </a:extLst>
          </p:cNvPr>
          <p:cNvSpPr txBox="1"/>
          <p:nvPr/>
        </p:nvSpPr>
        <p:spPr>
          <a:xfrm>
            <a:off x="1297666" y="1247497"/>
            <a:ext cx="1006783" cy="314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bg2"/>
                </a:solidFill>
                <a:latin typeface="Arial"/>
                <a:ea typeface="Arial"/>
                <a:cs typeface="Arial"/>
                <a:sym typeface="Arial"/>
              </a:rPr>
              <a:t>MERRA2</a:t>
            </a:r>
            <a:endParaRPr sz="1200" b="0" i="0" u="none" strike="noStrike" cap="none" dirty="0">
              <a:solidFill>
                <a:schemeClr val="bg2"/>
              </a:solidFill>
              <a:latin typeface="Arial"/>
              <a:ea typeface="Arial"/>
              <a:cs typeface="Arial"/>
              <a:sym typeface="Arial"/>
            </a:endParaRPr>
          </a:p>
        </p:txBody>
      </p:sp>
      <p:sp>
        <p:nvSpPr>
          <p:cNvPr id="12" name="Google Shape;337;p11">
            <a:extLst>
              <a:ext uri="{FF2B5EF4-FFF2-40B4-BE49-F238E27FC236}">
                <a16:creationId xmlns:a16="http://schemas.microsoft.com/office/drawing/2014/main" id="{8C0F0E4F-BA85-7BAE-7C28-AC61D6BAE906}"/>
              </a:ext>
            </a:extLst>
          </p:cNvPr>
          <p:cNvSpPr txBox="1"/>
          <p:nvPr/>
        </p:nvSpPr>
        <p:spPr>
          <a:xfrm>
            <a:off x="3752108" y="1247496"/>
            <a:ext cx="1271518" cy="314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bg2"/>
                </a:solidFill>
                <a:latin typeface="Arial"/>
                <a:ea typeface="Arial"/>
                <a:cs typeface="Arial"/>
                <a:sym typeface="Arial"/>
              </a:rPr>
              <a:t>CAMSRA</a:t>
            </a:r>
            <a:endParaRPr sz="1200" b="0" i="0" u="none" strike="noStrike" cap="none" dirty="0">
              <a:solidFill>
                <a:schemeClr val="bg2"/>
              </a:solidFill>
              <a:latin typeface="Arial"/>
              <a:ea typeface="Arial"/>
              <a:cs typeface="Arial"/>
              <a:sym typeface="Arial"/>
            </a:endParaRPr>
          </a:p>
        </p:txBody>
      </p:sp>
      <p:sp>
        <p:nvSpPr>
          <p:cNvPr id="13" name="Google Shape;328;p11">
            <a:extLst>
              <a:ext uri="{FF2B5EF4-FFF2-40B4-BE49-F238E27FC236}">
                <a16:creationId xmlns:a16="http://schemas.microsoft.com/office/drawing/2014/main" id="{387F02FE-5C97-08DA-E3C7-E83B900C447C}"/>
              </a:ext>
            </a:extLst>
          </p:cNvPr>
          <p:cNvSpPr txBox="1"/>
          <p:nvPr/>
        </p:nvSpPr>
        <p:spPr>
          <a:xfrm>
            <a:off x="5828294" y="1219382"/>
            <a:ext cx="3296877" cy="12566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chemeClr val="bg2"/>
                </a:solidFill>
                <a:latin typeface="Arial"/>
                <a:ea typeface="Arial"/>
                <a:cs typeface="Arial"/>
                <a:sym typeface="Arial"/>
              </a:rPr>
              <a:t>Larger negative AOD bias over northern Africa in our analysis (lower panel) is related to that </a:t>
            </a:r>
            <a:r>
              <a:rPr lang="en-US" sz="1200" b="1" i="0" u="none" strike="noStrike" cap="none" dirty="0">
                <a:solidFill>
                  <a:schemeClr val="bg2"/>
                </a:solidFill>
                <a:latin typeface="Arial"/>
                <a:ea typeface="Arial"/>
                <a:cs typeface="Arial"/>
                <a:sym typeface="Arial"/>
              </a:rPr>
              <a:t>NOAA VIIRS 550 nm AOD retrievals is of lower magnitude in this region than NASA MODIS AOD retrievals operationally assimilated in NASA and ECMWF aerosol </a:t>
            </a:r>
            <a:r>
              <a:rPr lang="en-US" sz="1200" b="1" i="0" u="none" strike="noStrike" cap="none" dirty="0" err="1">
                <a:solidFill>
                  <a:schemeClr val="bg2"/>
                </a:solidFill>
                <a:latin typeface="Arial"/>
                <a:ea typeface="Arial"/>
                <a:cs typeface="Arial"/>
                <a:sym typeface="Arial"/>
              </a:rPr>
              <a:t>reanalyses</a:t>
            </a:r>
            <a:r>
              <a:rPr lang="en-US" sz="1200" b="0" i="0" u="none" strike="noStrike" cap="none" dirty="0">
                <a:solidFill>
                  <a:schemeClr val="bg2"/>
                </a:solidFill>
                <a:latin typeface="Arial"/>
                <a:ea typeface="Arial"/>
                <a:cs typeface="Arial"/>
                <a:sym typeface="Arial"/>
              </a:rPr>
              <a:t>. </a:t>
            </a:r>
            <a:endParaRPr sz="1200" b="0" i="0" u="none" strike="noStrike" cap="none" dirty="0">
              <a:solidFill>
                <a:schemeClr val="bg2"/>
              </a:solidFill>
              <a:latin typeface="Arial"/>
              <a:ea typeface="Arial"/>
              <a:cs typeface="Arial"/>
              <a:sym typeface="Arial"/>
            </a:endParaRPr>
          </a:p>
        </p:txBody>
      </p:sp>
      <p:sp>
        <p:nvSpPr>
          <p:cNvPr id="14" name="Google Shape;329;p11">
            <a:extLst>
              <a:ext uri="{FF2B5EF4-FFF2-40B4-BE49-F238E27FC236}">
                <a16:creationId xmlns:a16="http://schemas.microsoft.com/office/drawing/2014/main" id="{C7A633E8-2377-995F-9FD5-4F4D1E050814}"/>
              </a:ext>
            </a:extLst>
          </p:cNvPr>
          <p:cNvSpPr txBox="1"/>
          <p:nvPr/>
        </p:nvSpPr>
        <p:spPr>
          <a:xfrm>
            <a:off x="7887597" y="4187506"/>
            <a:ext cx="1972519" cy="618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Oct. – Dec. 2021</a:t>
            </a:r>
            <a:endParaRPr sz="10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(Huang et al. 2023)</a:t>
            </a:r>
            <a:endParaRPr sz="1000" b="0" i="0" u="none" strike="noStrike" cap="none" dirty="0">
              <a:solidFill>
                <a:srgbClr val="000000"/>
              </a:solidFill>
              <a:latin typeface="Arial"/>
              <a:ea typeface="Arial"/>
              <a:cs typeface="Arial"/>
              <a:sym typeface="Arial"/>
            </a:endParaRPr>
          </a:p>
        </p:txBody>
      </p:sp>
      <p:pic>
        <p:nvPicPr>
          <p:cNvPr id="15" name="Google Shape;325;p11">
            <a:extLst>
              <a:ext uri="{FF2B5EF4-FFF2-40B4-BE49-F238E27FC236}">
                <a16:creationId xmlns:a16="http://schemas.microsoft.com/office/drawing/2014/main" id="{E33BFC78-39CA-A0A9-E428-561A510EC75D}"/>
              </a:ext>
            </a:extLst>
          </p:cNvPr>
          <p:cNvPicPr preferRelativeResize="0">
            <a:picLocks noChangeAspect="1"/>
          </p:cNvPicPr>
          <p:nvPr/>
        </p:nvPicPr>
        <p:blipFill rotWithShape="1">
          <a:blip r:embed="rId6">
            <a:alphaModFix/>
          </a:blip>
          <a:srcRect l="89134" t="21842" b="13574"/>
          <a:stretch/>
        </p:blipFill>
        <p:spPr>
          <a:xfrm rot="5400000">
            <a:off x="6287703" y="3952450"/>
            <a:ext cx="457200" cy="1707312"/>
          </a:xfrm>
          <a:prstGeom prst="rect">
            <a:avLst/>
          </a:prstGeom>
          <a:noFill/>
          <a:ln>
            <a:noFill/>
          </a:ln>
        </p:spPr>
      </p:pic>
      <p:sp>
        <p:nvSpPr>
          <p:cNvPr id="16" name="Google Shape;327;p11">
            <a:extLst>
              <a:ext uri="{FF2B5EF4-FFF2-40B4-BE49-F238E27FC236}">
                <a16:creationId xmlns:a16="http://schemas.microsoft.com/office/drawing/2014/main" id="{AFEC6433-B8E8-51EC-6820-0633D868E31E}"/>
              </a:ext>
            </a:extLst>
          </p:cNvPr>
          <p:cNvSpPr/>
          <p:nvPr/>
        </p:nvSpPr>
        <p:spPr>
          <a:xfrm>
            <a:off x="6201383" y="2793125"/>
            <a:ext cx="314920" cy="1280160"/>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 name="Google Shape;339;p11">
            <a:extLst>
              <a:ext uri="{FF2B5EF4-FFF2-40B4-BE49-F238E27FC236}">
                <a16:creationId xmlns:a16="http://schemas.microsoft.com/office/drawing/2014/main" id="{D335E62D-55CE-BFC5-A757-E6F7D75C0E5B}"/>
              </a:ext>
            </a:extLst>
          </p:cNvPr>
          <p:cNvPicPr preferRelativeResize="0">
            <a:picLocks noChangeAspect="1"/>
          </p:cNvPicPr>
          <p:nvPr/>
        </p:nvPicPr>
        <p:blipFill rotWithShape="1">
          <a:blip r:embed="rId4">
            <a:alphaModFix/>
          </a:blip>
          <a:srcRect l="88488" t="24204" b="14018"/>
          <a:stretch/>
        </p:blipFill>
        <p:spPr>
          <a:xfrm>
            <a:off x="5563089" y="1445364"/>
            <a:ext cx="319497" cy="1371600"/>
          </a:xfrm>
          <a:prstGeom prst="rect">
            <a:avLst/>
          </a:prstGeom>
          <a:noFill/>
          <a:ln>
            <a:noFill/>
          </a:ln>
        </p:spPr>
      </p:pic>
    </p:spTree>
    <p:extLst>
      <p:ext uri="{BB962C8B-B14F-4D97-AF65-F5344CB8AC3E}">
        <p14:creationId xmlns:p14="http://schemas.microsoft.com/office/powerpoint/2010/main" val="1012390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Google Shape;105;p8">
            <a:extLst>
              <a:ext uri="{FF2B5EF4-FFF2-40B4-BE49-F238E27FC236}">
                <a16:creationId xmlns:a16="http://schemas.microsoft.com/office/drawing/2014/main" id="{2FDB39C7-D40B-633B-69A2-6FFE6FBEF4E0}"/>
              </a:ext>
            </a:extLst>
          </p:cNvPr>
          <p:cNvSpPr txBox="1"/>
          <p:nvPr/>
        </p:nvSpPr>
        <p:spPr>
          <a:xfrm>
            <a:off x="1243422" y="2134114"/>
            <a:ext cx="6657156" cy="830956"/>
          </a:xfrm>
          <a:prstGeom prst="rect">
            <a:avLst/>
          </a:prstGeom>
          <a:noFill/>
          <a:ln>
            <a:noFill/>
          </a:ln>
        </p:spPr>
        <p:txBody>
          <a:bodyPr spcFirstLastPara="1" wrap="square" lIns="91425" tIns="45700" rIns="91425" bIns="45700" anchor="t" anchorCtr="0">
            <a:spAutoFit/>
          </a:bodyPr>
          <a:lstStyle/>
          <a:p>
            <a:pPr marL="127000" marR="0" lvl="0" algn="ctr" rtl="0">
              <a:lnSpc>
                <a:spcPct val="100000"/>
              </a:lnSpc>
              <a:spcBef>
                <a:spcPts val="0"/>
              </a:spcBef>
              <a:spcAft>
                <a:spcPts val="0"/>
              </a:spcAft>
              <a:buClr>
                <a:schemeClr val="dk1"/>
              </a:buClr>
              <a:buSzPts val="1600"/>
            </a:pPr>
            <a:r>
              <a:rPr lang="en-US" sz="2400" b="1" i="0" u="none" strike="noStrike" cap="none" dirty="0">
                <a:solidFill>
                  <a:schemeClr val="bg2"/>
                </a:solidFill>
                <a:latin typeface="Arial"/>
                <a:ea typeface="Arial"/>
                <a:cs typeface="Arial"/>
                <a:sym typeface="Arial"/>
              </a:rPr>
              <a:t>Ongoing collaborations to enhance </a:t>
            </a:r>
          </a:p>
          <a:p>
            <a:pPr marL="127000" marR="0" lvl="0" algn="ctr" rtl="0">
              <a:lnSpc>
                <a:spcPct val="100000"/>
              </a:lnSpc>
              <a:spcBef>
                <a:spcPts val="0"/>
              </a:spcBef>
              <a:spcAft>
                <a:spcPts val="0"/>
              </a:spcAft>
              <a:buClr>
                <a:schemeClr val="dk1"/>
              </a:buClr>
              <a:buSzPts val="1600"/>
            </a:pPr>
            <a:r>
              <a:rPr lang="en-US" sz="2400" b="1" i="0" u="none" strike="noStrike" cap="none" dirty="0">
                <a:solidFill>
                  <a:schemeClr val="bg2"/>
                </a:solidFill>
                <a:latin typeface="Arial"/>
                <a:ea typeface="Arial"/>
                <a:cs typeface="Arial"/>
                <a:sym typeface="Arial"/>
              </a:rPr>
              <a:t>JEDI-based aerosol assimilation system</a:t>
            </a:r>
          </a:p>
        </p:txBody>
      </p:sp>
    </p:spTree>
    <p:extLst>
      <p:ext uri="{BB962C8B-B14F-4D97-AF65-F5344CB8AC3E}">
        <p14:creationId xmlns:p14="http://schemas.microsoft.com/office/powerpoint/2010/main" val="3720851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Rectangle 1">
            <a:extLst>
              <a:ext uri="{FF2B5EF4-FFF2-40B4-BE49-F238E27FC236}">
                <a16:creationId xmlns:a16="http://schemas.microsoft.com/office/drawing/2014/main" id="{C4DADDEE-97DB-29F6-7369-D5E8BEE20C73}"/>
              </a:ext>
            </a:extLst>
          </p:cNvPr>
          <p:cNvSpPr/>
          <p:nvPr/>
        </p:nvSpPr>
        <p:spPr>
          <a:xfrm>
            <a:off x="6109744" y="3550797"/>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02;p8">
            <a:extLst>
              <a:ext uri="{FF2B5EF4-FFF2-40B4-BE49-F238E27FC236}">
                <a16:creationId xmlns:a16="http://schemas.microsoft.com/office/drawing/2014/main" id="{37930520-7BB4-D1B2-0E98-C0185CFC80B5}"/>
              </a:ext>
            </a:extLst>
          </p:cNvPr>
          <p:cNvSpPr txBox="1"/>
          <p:nvPr/>
        </p:nvSpPr>
        <p:spPr>
          <a:xfrm>
            <a:off x="7212" y="495496"/>
            <a:ext cx="9281165"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600" b="1" i="0" u="none" strike="noStrike" cap="none" dirty="0">
                <a:solidFill>
                  <a:schemeClr val="bg2"/>
                </a:solidFill>
                <a:latin typeface="Arial"/>
                <a:ea typeface="Arial"/>
                <a:cs typeface="Arial"/>
                <a:sym typeface="Arial"/>
              </a:rPr>
              <a:t>Assimilate Advanced Aerosol Retrievals from NASA PACE to Improve Aerosol Representation in UFS-Aerosols </a:t>
            </a:r>
            <a:r>
              <a:rPr lang="en-US" sz="1600" b="1" dirty="0">
                <a:solidFill>
                  <a:srgbClr val="538CD5"/>
                </a:solidFill>
              </a:rPr>
              <a:t>in collaboration with NASA, UMBC and SRON at Netherlands</a:t>
            </a:r>
            <a:r>
              <a:rPr lang="en-US" sz="1600" b="1" i="0" u="none" strike="noStrike" cap="none" dirty="0">
                <a:solidFill>
                  <a:schemeClr val="bg2"/>
                </a:solidFill>
                <a:latin typeface="Arial"/>
                <a:ea typeface="Arial"/>
                <a:cs typeface="Arial"/>
                <a:sym typeface="Arial"/>
              </a:rPr>
              <a:t> </a:t>
            </a:r>
            <a:r>
              <a:rPr lang="en-US" sz="1600" b="1" i="0" u="none" strike="noStrike" cap="none" dirty="0">
                <a:solidFill>
                  <a:srgbClr val="538CD5"/>
                </a:solidFill>
                <a:latin typeface="Arial"/>
                <a:ea typeface="Arial"/>
                <a:cs typeface="Arial"/>
                <a:sym typeface="Arial"/>
              </a:rPr>
              <a:t>(funded by NOAA/CPO/ERB, AC4, and/or CVP program (2023-2026))</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lang="en-US" sz="2200" b="0" i="0" u="none" strike="noStrike" cap="none" dirty="0">
              <a:solidFill>
                <a:schemeClr val="bg2"/>
              </a:solidFill>
              <a:latin typeface="Arial"/>
              <a:ea typeface="Arial"/>
              <a:cs typeface="Arial"/>
              <a:sym typeface="Arial"/>
            </a:endParaRPr>
          </a:p>
        </p:txBody>
      </p:sp>
      <p:pic>
        <p:nvPicPr>
          <p:cNvPr id="5" name="Google Shape;363;p16">
            <a:extLst>
              <a:ext uri="{FF2B5EF4-FFF2-40B4-BE49-F238E27FC236}">
                <a16:creationId xmlns:a16="http://schemas.microsoft.com/office/drawing/2014/main" id="{28D81EBB-2346-F63C-7AB6-96F56313D7B7}"/>
              </a:ext>
            </a:extLst>
          </p:cNvPr>
          <p:cNvPicPr preferRelativeResize="0">
            <a:picLocks noChangeAspect="1"/>
          </p:cNvPicPr>
          <p:nvPr/>
        </p:nvPicPr>
        <p:blipFill rotWithShape="1">
          <a:blip r:embed="rId3">
            <a:alphaModFix/>
          </a:blip>
          <a:srcRect/>
          <a:stretch/>
        </p:blipFill>
        <p:spPr>
          <a:xfrm>
            <a:off x="3108960" y="1919606"/>
            <a:ext cx="1463040" cy="1625599"/>
          </a:xfrm>
          <a:prstGeom prst="rect">
            <a:avLst/>
          </a:prstGeom>
          <a:noFill/>
          <a:ln>
            <a:noFill/>
          </a:ln>
        </p:spPr>
      </p:pic>
      <p:pic>
        <p:nvPicPr>
          <p:cNvPr id="6" name="Google Shape;365;p16">
            <a:extLst>
              <a:ext uri="{FF2B5EF4-FFF2-40B4-BE49-F238E27FC236}">
                <a16:creationId xmlns:a16="http://schemas.microsoft.com/office/drawing/2014/main" id="{BF1F7675-0305-A996-3979-84CFA6198BB0}"/>
              </a:ext>
            </a:extLst>
          </p:cNvPr>
          <p:cNvPicPr preferRelativeResize="0">
            <a:picLocks noChangeAspect="1"/>
          </p:cNvPicPr>
          <p:nvPr/>
        </p:nvPicPr>
        <p:blipFill rotWithShape="1">
          <a:blip r:embed="rId4">
            <a:alphaModFix/>
          </a:blip>
          <a:srcRect b="72233"/>
          <a:stretch/>
        </p:blipFill>
        <p:spPr>
          <a:xfrm>
            <a:off x="348110" y="2081945"/>
            <a:ext cx="2468880" cy="1187395"/>
          </a:xfrm>
          <a:prstGeom prst="rect">
            <a:avLst/>
          </a:prstGeom>
          <a:noFill/>
          <a:ln>
            <a:noFill/>
          </a:ln>
        </p:spPr>
      </p:pic>
      <p:pic>
        <p:nvPicPr>
          <p:cNvPr id="7" name="Google Shape;366;p16">
            <a:extLst>
              <a:ext uri="{FF2B5EF4-FFF2-40B4-BE49-F238E27FC236}">
                <a16:creationId xmlns:a16="http://schemas.microsoft.com/office/drawing/2014/main" id="{BA1E0048-F36E-F6EA-EC1D-09170211F392}"/>
              </a:ext>
            </a:extLst>
          </p:cNvPr>
          <p:cNvPicPr preferRelativeResize="0">
            <a:picLocks noChangeAspect="1"/>
          </p:cNvPicPr>
          <p:nvPr/>
        </p:nvPicPr>
        <p:blipFill rotWithShape="1">
          <a:blip r:embed="rId5">
            <a:alphaModFix/>
          </a:blip>
          <a:srcRect/>
          <a:stretch/>
        </p:blipFill>
        <p:spPr>
          <a:xfrm>
            <a:off x="2233065" y="3516792"/>
            <a:ext cx="1463040" cy="1625599"/>
          </a:xfrm>
          <a:prstGeom prst="rect">
            <a:avLst/>
          </a:prstGeom>
          <a:noFill/>
          <a:ln>
            <a:noFill/>
          </a:ln>
        </p:spPr>
      </p:pic>
      <p:pic>
        <p:nvPicPr>
          <p:cNvPr id="8" name="Google Shape;367;p16">
            <a:extLst>
              <a:ext uri="{FF2B5EF4-FFF2-40B4-BE49-F238E27FC236}">
                <a16:creationId xmlns:a16="http://schemas.microsoft.com/office/drawing/2014/main" id="{37200634-069D-F9EF-65EE-C4E54DEE2F70}"/>
              </a:ext>
            </a:extLst>
          </p:cNvPr>
          <p:cNvPicPr preferRelativeResize="0">
            <a:picLocks noChangeAspect="1"/>
          </p:cNvPicPr>
          <p:nvPr/>
        </p:nvPicPr>
        <p:blipFill rotWithShape="1">
          <a:blip r:embed="rId6">
            <a:alphaModFix/>
          </a:blip>
          <a:srcRect/>
          <a:stretch/>
        </p:blipFill>
        <p:spPr>
          <a:xfrm>
            <a:off x="547107" y="3511400"/>
            <a:ext cx="1463040" cy="1625599"/>
          </a:xfrm>
          <a:prstGeom prst="rect">
            <a:avLst/>
          </a:prstGeom>
          <a:noFill/>
          <a:ln>
            <a:noFill/>
          </a:ln>
        </p:spPr>
      </p:pic>
      <p:sp>
        <p:nvSpPr>
          <p:cNvPr id="9" name="Google Shape;362;p16">
            <a:extLst>
              <a:ext uri="{FF2B5EF4-FFF2-40B4-BE49-F238E27FC236}">
                <a16:creationId xmlns:a16="http://schemas.microsoft.com/office/drawing/2014/main" id="{172525A4-9836-AF49-C012-8A16D40D18E5}"/>
              </a:ext>
            </a:extLst>
          </p:cNvPr>
          <p:cNvSpPr txBox="1"/>
          <p:nvPr/>
        </p:nvSpPr>
        <p:spPr>
          <a:xfrm>
            <a:off x="141584" y="1252574"/>
            <a:ext cx="4548320" cy="125661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600"/>
              <a:buFont typeface="Arial"/>
              <a:buChar char="•"/>
            </a:pPr>
            <a:r>
              <a:rPr lang="en-US" b="1" i="0" u="none" strike="noStrike" cap="none" dirty="0">
                <a:solidFill>
                  <a:schemeClr val="bg2"/>
                </a:solidFill>
                <a:latin typeface="Arial"/>
                <a:ea typeface="Arial"/>
                <a:cs typeface="Arial"/>
                <a:sym typeface="Arial"/>
              </a:rPr>
              <a:t>Assimilation of the integral AOD retrievals at 550 nm alone is incapable of properly constraining  3D aerosol species in the model. </a:t>
            </a:r>
            <a:endParaRPr b="1" i="0" u="none" strike="noStrike" cap="none" dirty="0">
              <a:solidFill>
                <a:schemeClr val="bg2"/>
              </a:solidFill>
              <a:latin typeface="Arial"/>
              <a:ea typeface="Arial"/>
              <a:cs typeface="Arial"/>
              <a:sym typeface="Arial"/>
            </a:endParaRPr>
          </a:p>
        </p:txBody>
      </p:sp>
      <p:sp>
        <p:nvSpPr>
          <p:cNvPr id="10" name="Google Shape;369;p16">
            <a:extLst>
              <a:ext uri="{FF2B5EF4-FFF2-40B4-BE49-F238E27FC236}">
                <a16:creationId xmlns:a16="http://schemas.microsoft.com/office/drawing/2014/main" id="{00D3F360-4F9C-28D7-04D4-356A4FFA4000}"/>
              </a:ext>
            </a:extLst>
          </p:cNvPr>
          <p:cNvSpPr txBox="1"/>
          <p:nvPr/>
        </p:nvSpPr>
        <p:spPr>
          <a:xfrm>
            <a:off x="4710104" y="1028544"/>
            <a:ext cx="4379752" cy="21236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endParaRPr sz="1200" b="0" i="0" u="none" strike="noStrike" cap="none" dirty="0">
              <a:solidFill>
                <a:schemeClr val="bg2"/>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800"/>
              <a:buFont typeface="Arial"/>
              <a:buChar char="•"/>
            </a:pPr>
            <a:r>
              <a:rPr lang="en-US" sz="1200" b="0" i="0" u="none" strike="noStrike" cap="none" dirty="0">
                <a:solidFill>
                  <a:schemeClr val="bg2"/>
                </a:solidFill>
                <a:latin typeface="Arial"/>
                <a:ea typeface="Arial"/>
                <a:cs typeface="Arial"/>
                <a:sym typeface="Arial"/>
              </a:rPr>
              <a:t>NASA’s Plankton, Aerosol, Cloud, ocean Ecosystem (PACE) mission with the primary Ocean Color Instrument (OCI) and two complementary </a:t>
            </a:r>
            <a:r>
              <a:rPr lang="en-US" sz="1200" b="1" i="0" u="none" strike="noStrike" cap="none" dirty="0">
                <a:solidFill>
                  <a:schemeClr val="bg2"/>
                </a:solidFill>
                <a:latin typeface="Arial"/>
                <a:ea typeface="Arial"/>
                <a:cs typeface="Arial"/>
                <a:sym typeface="Arial"/>
              </a:rPr>
              <a:t>multi-wavelength multi-angular polarimeters (MAPs) </a:t>
            </a:r>
            <a:r>
              <a:rPr lang="en-US" sz="1200" b="0" i="0" u="none" strike="noStrike" cap="none" dirty="0">
                <a:solidFill>
                  <a:schemeClr val="bg2"/>
                </a:solidFill>
                <a:latin typeface="Arial"/>
                <a:ea typeface="Arial"/>
                <a:cs typeface="Arial"/>
                <a:sym typeface="Arial"/>
              </a:rPr>
              <a:t>is</a:t>
            </a:r>
            <a:r>
              <a:rPr lang="en-US" sz="1200" b="1" i="0" u="none" strike="noStrike" cap="none" dirty="0">
                <a:solidFill>
                  <a:schemeClr val="bg2"/>
                </a:solidFill>
                <a:latin typeface="Arial"/>
                <a:ea typeface="Arial"/>
                <a:cs typeface="Arial"/>
                <a:sym typeface="Arial"/>
              </a:rPr>
              <a:t> </a:t>
            </a:r>
            <a:r>
              <a:rPr lang="en-US" sz="1200" b="0" i="0" u="none" strike="noStrike" cap="none" dirty="0">
                <a:solidFill>
                  <a:schemeClr val="bg2"/>
                </a:solidFill>
                <a:latin typeface="Arial"/>
                <a:ea typeface="Arial"/>
                <a:cs typeface="Arial"/>
                <a:sym typeface="Arial"/>
              </a:rPr>
              <a:t>scheduled for launch in Jan 2024. It presents an exceptional opportunity to retrieve more detailed aerosol characterization with unprecedented accuracy from space. </a:t>
            </a:r>
            <a:endParaRPr sz="1200" b="1" i="0" u="none" strike="noStrike" cap="none" dirty="0">
              <a:solidFill>
                <a:schemeClr val="bg2"/>
              </a:solidFill>
              <a:latin typeface="Arial"/>
              <a:ea typeface="Arial"/>
              <a:cs typeface="Arial"/>
              <a:sym typeface="Arial"/>
            </a:endParaRPr>
          </a:p>
          <a:p>
            <a:pPr marL="285750" marR="0" lvl="0" indent="-171450" algn="just" rtl="0">
              <a:lnSpc>
                <a:spcPct val="100000"/>
              </a:lnSpc>
              <a:spcBef>
                <a:spcPts val="0"/>
              </a:spcBef>
              <a:spcAft>
                <a:spcPts val="0"/>
              </a:spcAft>
              <a:buClr>
                <a:schemeClr val="dk1"/>
              </a:buClr>
              <a:buSzPts val="1800"/>
              <a:buFont typeface="Noto Sans Symbols"/>
              <a:buNone/>
            </a:pPr>
            <a:endParaRPr sz="1200" b="1" i="0" u="none" strike="noStrike" cap="none" dirty="0">
              <a:solidFill>
                <a:schemeClr val="bg2"/>
              </a:solidFill>
              <a:latin typeface="Arial"/>
              <a:ea typeface="Arial"/>
              <a:cs typeface="Arial"/>
              <a:sym typeface="Arial"/>
            </a:endParaRPr>
          </a:p>
          <a:p>
            <a:pPr marL="285750" marR="0" lvl="0" indent="-171450" algn="just" rtl="0">
              <a:lnSpc>
                <a:spcPct val="100000"/>
              </a:lnSpc>
              <a:spcBef>
                <a:spcPts val="0"/>
              </a:spcBef>
              <a:spcAft>
                <a:spcPts val="0"/>
              </a:spcAft>
              <a:buClr>
                <a:schemeClr val="dk1"/>
              </a:buClr>
              <a:buSzPts val="1800"/>
              <a:buFont typeface="Noto Sans Symbols"/>
              <a:buNone/>
            </a:pPr>
            <a:endParaRPr sz="1200" b="1" i="0" u="none" strike="noStrike" cap="none" dirty="0">
              <a:solidFill>
                <a:schemeClr val="bg2"/>
              </a:solidFill>
              <a:latin typeface="Arial"/>
              <a:ea typeface="Arial"/>
              <a:cs typeface="Arial"/>
              <a:sym typeface="Arial"/>
            </a:endParaRPr>
          </a:p>
          <a:p>
            <a:pPr marL="285750" marR="0" lvl="0" indent="-171450" algn="just" rtl="0">
              <a:lnSpc>
                <a:spcPct val="100000"/>
              </a:lnSpc>
              <a:spcBef>
                <a:spcPts val="0"/>
              </a:spcBef>
              <a:spcAft>
                <a:spcPts val="0"/>
              </a:spcAft>
              <a:buClr>
                <a:schemeClr val="dk1"/>
              </a:buClr>
              <a:buSzPts val="1800"/>
              <a:buFont typeface="Noto Sans Symbols"/>
              <a:buNone/>
            </a:pPr>
            <a:endParaRPr sz="1200" b="1" i="0" u="none" strike="noStrike" cap="none" dirty="0">
              <a:solidFill>
                <a:schemeClr val="bg2"/>
              </a:solidFill>
              <a:latin typeface="Arial"/>
              <a:ea typeface="Arial"/>
              <a:cs typeface="Arial"/>
              <a:sym typeface="Arial"/>
            </a:endParaRPr>
          </a:p>
        </p:txBody>
      </p:sp>
      <p:sp>
        <p:nvSpPr>
          <p:cNvPr id="11" name="Google Shape;370;p16">
            <a:extLst>
              <a:ext uri="{FF2B5EF4-FFF2-40B4-BE49-F238E27FC236}">
                <a16:creationId xmlns:a16="http://schemas.microsoft.com/office/drawing/2014/main" id="{EB21FD47-C3D4-9DD1-F7B2-ADB48813D956}"/>
              </a:ext>
            </a:extLst>
          </p:cNvPr>
          <p:cNvSpPr txBox="1"/>
          <p:nvPr/>
        </p:nvSpPr>
        <p:spPr>
          <a:xfrm>
            <a:off x="5155940" y="2535796"/>
            <a:ext cx="3137473" cy="1446509"/>
          </a:xfrm>
          <a:prstGeom prst="rect">
            <a:avLst/>
          </a:prstGeom>
          <a:noFill/>
          <a:ln>
            <a:noFill/>
          </a:ln>
        </p:spPr>
        <p:txBody>
          <a:bodyPr spcFirstLastPara="1" wrap="square" lIns="91425" tIns="45700" rIns="91425" bIns="45700" anchor="t" anchorCtr="0">
            <a:spAutoFit/>
          </a:bodyPr>
          <a:lstStyle/>
          <a:p>
            <a:pPr marL="285750" marR="0" lvl="0" indent="-171450" algn="l" rtl="0">
              <a:lnSpc>
                <a:spcPct val="100000"/>
              </a:lnSpc>
              <a:spcBef>
                <a:spcPts val="0"/>
              </a:spcBef>
              <a:spcAft>
                <a:spcPts val="0"/>
              </a:spcAft>
              <a:buClr>
                <a:schemeClr val="dk1"/>
              </a:buClr>
              <a:buSzPts val="1800"/>
              <a:buFont typeface="Courier New"/>
              <a:buNone/>
            </a:pPr>
            <a:endParaRPr sz="11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100" b="0" i="0" u="none" strike="noStrike" cap="none" dirty="0">
                <a:solidFill>
                  <a:schemeClr val="bg2"/>
                </a:solidFill>
                <a:latin typeface="Arial"/>
                <a:ea typeface="Arial"/>
                <a:cs typeface="Arial"/>
                <a:sym typeface="Arial"/>
              </a:rPr>
              <a:t>550 nm AOD retrievals from PACE OCI that will replace MODIS to retire in 2023.</a:t>
            </a:r>
            <a:endParaRPr sz="11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100" b="0" i="0" u="none" strike="noStrike" cap="none" dirty="0">
                <a:solidFill>
                  <a:schemeClr val="bg2"/>
                </a:solidFill>
                <a:latin typeface="Arial"/>
                <a:ea typeface="Arial"/>
                <a:cs typeface="Arial"/>
                <a:sym typeface="Arial"/>
              </a:rPr>
              <a:t>Multi-wavelength AOD retrievals including UV band </a:t>
            </a:r>
            <a:endParaRPr sz="1100" dirty="0">
              <a:solidFill>
                <a:schemeClr val="bg2"/>
              </a:solidFil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100" b="0" i="0" u="none" strike="noStrike" cap="none" dirty="0">
                <a:solidFill>
                  <a:schemeClr val="bg2"/>
                </a:solidFill>
                <a:latin typeface="Arial"/>
                <a:ea typeface="Arial"/>
                <a:cs typeface="Arial"/>
                <a:sym typeface="Arial"/>
              </a:rPr>
              <a:t>Fine-mode fraction of AOD </a:t>
            </a:r>
            <a:endParaRPr sz="1100" dirty="0">
              <a:solidFill>
                <a:schemeClr val="bg2"/>
              </a:solidFil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100" b="0" i="0" u="none" strike="noStrike" cap="none" dirty="0">
                <a:solidFill>
                  <a:schemeClr val="bg2"/>
                </a:solidFill>
                <a:latin typeface="Arial"/>
                <a:ea typeface="Arial"/>
                <a:cs typeface="Arial"/>
                <a:sym typeface="Arial"/>
              </a:rPr>
              <a:t>Single scattering albedo</a:t>
            </a:r>
            <a:endParaRPr sz="1100" b="0" i="0" u="none" strike="noStrike" cap="none" dirty="0">
              <a:solidFill>
                <a:schemeClr val="bg2"/>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Symbols"/>
              <a:buChar char="▪"/>
            </a:pPr>
            <a:r>
              <a:rPr lang="en-US" sz="1100" b="0" i="0" u="none" strike="noStrike" cap="none" dirty="0">
                <a:solidFill>
                  <a:schemeClr val="bg2"/>
                </a:solidFill>
                <a:latin typeface="Arial"/>
                <a:ea typeface="Arial"/>
                <a:cs typeface="Arial"/>
                <a:sym typeface="Arial"/>
              </a:rPr>
              <a:t>and more ……</a:t>
            </a:r>
            <a:endParaRPr sz="1100" b="0" i="0" u="none" strike="noStrike" cap="none" dirty="0">
              <a:solidFill>
                <a:schemeClr val="bg2"/>
              </a:solidFill>
              <a:latin typeface="Arial"/>
              <a:ea typeface="Arial"/>
              <a:cs typeface="Arial"/>
              <a:sym typeface="Arial"/>
            </a:endParaRPr>
          </a:p>
        </p:txBody>
      </p:sp>
      <p:pic>
        <p:nvPicPr>
          <p:cNvPr id="12" name="Google Shape;368;p16">
            <a:extLst>
              <a:ext uri="{FF2B5EF4-FFF2-40B4-BE49-F238E27FC236}">
                <a16:creationId xmlns:a16="http://schemas.microsoft.com/office/drawing/2014/main" id="{135AF869-3D21-D7A6-0085-869EA6C905A9}"/>
              </a:ext>
            </a:extLst>
          </p:cNvPr>
          <p:cNvPicPr preferRelativeResize="0">
            <a:picLocks noChangeAspect="1"/>
          </p:cNvPicPr>
          <p:nvPr/>
        </p:nvPicPr>
        <p:blipFill rotWithShape="1">
          <a:blip r:embed="rId7">
            <a:alphaModFix/>
          </a:blip>
          <a:srcRect/>
          <a:stretch/>
        </p:blipFill>
        <p:spPr>
          <a:xfrm>
            <a:off x="7181875" y="3533347"/>
            <a:ext cx="1828800" cy="1618405"/>
          </a:xfrm>
          <a:prstGeom prst="rect">
            <a:avLst/>
          </a:prstGeom>
          <a:noFill/>
          <a:ln>
            <a:noFill/>
          </a:ln>
        </p:spPr>
      </p:pic>
      <p:cxnSp>
        <p:nvCxnSpPr>
          <p:cNvPr id="13" name="Google Shape;371;p16">
            <a:extLst>
              <a:ext uri="{FF2B5EF4-FFF2-40B4-BE49-F238E27FC236}">
                <a16:creationId xmlns:a16="http://schemas.microsoft.com/office/drawing/2014/main" id="{A938C67C-F6DE-5EC5-DA32-AC24DF1E87C5}"/>
              </a:ext>
            </a:extLst>
          </p:cNvPr>
          <p:cNvCxnSpPr>
            <a:cxnSpLocks noChangeAspect="1"/>
          </p:cNvCxnSpPr>
          <p:nvPr/>
        </p:nvCxnSpPr>
        <p:spPr>
          <a:xfrm flipH="1">
            <a:off x="2031021" y="2504099"/>
            <a:ext cx="1040385" cy="95939"/>
          </a:xfrm>
          <a:prstGeom prst="straightConnector1">
            <a:avLst/>
          </a:prstGeom>
          <a:noFill/>
          <a:ln w="38100" cap="flat" cmpd="sng">
            <a:solidFill>
              <a:srgbClr val="3E6EC2"/>
            </a:solidFill>
            <a:prstDash val="solid"/>
            <a:round/>
            <a:headEnd type="none" w="sm" len="sm"/>
            <a:tailEnd type="triangle" w="med" len="med"/>
          </a:ln>
        </p:spPr>
      </p:cxnSp>
      <p:cxnSp>
        <p:nvCxnSpPr>
          <p:cNvPr id="14" name="Google Shape;372;p16">
            <a:extLst>
              <a:ext uri="{FF2B5EF4-FFF2-40B4-BE49-F238E27FC236}">
                <a16:creationId xmlns:a16="http://schemas.microsoft.com/office/drawing/2014/main" id="{B5346C45-2225-0C4D-9C93-DDCCB30BBF05}"/>
              </a:ext>
            </a:extLst>
          </p:cNvPr>
          <p:cNvCxnSpPr>
            <a:cxnSpLocks/>
          </p:cNvCxnSpPr>
          <p:nvPr/>
        </p:nvCxnSpPr>
        <p:spPr>
          <a:xfrm flipH="1" flipV="1">
            <a:off x="1822441" y="2803044"/>
            <a:ext cx="417159" cy="713194"/>
          </a:xfrm>
          <a:prstGeom prst="straightConnector1">
            <a:avLst/>
          </a:prstGeom>
          <a:noFill/>
          <a:ln w="38100" cap="flat" cmpd="sng">
            <a:solidFill>
              <a:srgbClr val="C00000"/>
            </a:solidFill>
            <a:prstDash val="solid"/>
            <a:round/>
            <a:headEnd type="none" w="sm" len="sm"/>
            <a:tailEnd type="triangle" w="med" len="med"/>
          </a:ln>
        </p:spPr>
      </p:cxnSp>
      <p:sp>
        <p:nvSpPr>
          <p:cNvPr id="18" name="Google Shape;364;p16">
            <a:extLst>
              <a:ext uri="{FF2B5EF4-FFF2-40B4-BE49-F238E27FC236}">
                <a16:creationId xmlns:a16="http://schemas.microsoft.com/office/drawing/2014/main" id="{BB82D47C-C9D6-14B7-B523-789064CBB42F}"/>
              </a:ext>
            </a:extLst>
          </p:cNvPr>
          <p:cNvSpPr txBox="1"/>
          <p:nvPr/>
        </p:nvSpPr>
        <p:spPr>
          <a:xfrm>
            <a:off x="3819317" y="3768262"/>
            <a:ext cx="1384498" cy="55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dirty="0">
                <a:solidFill>
                  <a:schemeClr val="bg2"/>
                </a:solidFill>
              </a:rPr>
              <a:t>R</a:t>
            </a:r>
            <a:r>
              <a:rPr lang="en-US" sz="1200" b="1" i="0" u="none" strike="noStrike" cap="none" dirty="0">
                <a:solidFill>
                  <a:schemeClr val="bg2"/>
                </a:solidFill>
                <a:latin typeface="Arial"/>
                <a:ea typeface="Arial"/>
                <a:cs typeface="Arial"/>
                <a:sym typeface="Arial"/>
              </a:rPr>
              <a:t>eanalysis profiles from </a:t>
            </a:r>
            <a:endParaRPr sz="12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FF0000"/>
                </a:solidFill>
                <a:latin typeface="Arial"/>
                <a:ea typeface="Arial"/>
                <a:cs typeface="Arial"/>
                <a:sym typeface="Arial"/>
              </a:rPr>
              <a:t> GEFS-Aerosols</a:t>
            </a:r>
            <a:r>
              <a:rPr lang="en-US" sz="1200" b="1" i="0" u="none" strike="noStrike" cap="none" dirty="0">
                <a:solidFill>
                  <a:schemeClr val="dk1"/>
                </a:solidFill>
                <a:latin typeface="Arial"/>
                <a:ea typeface="Arial"/>
                <a:cs typeface="Arial"/>
                <a:sym typeface="Arial"/>
              </a:rPr>
              <a:t>, </a:t>
            </a:r>
            <a:r>
              <a:rPr lang="en-US" sz="1200" b="1" i="0" u="none" strike="noStrike" cap="none" dirty="0">
                <a:solidFill>
                  <a:schemeClr val="bg2"/>
                </a:solidFill>
                <a:latin typeface="Arial"/>
                <a:ea typeface="Arial"/>
                <a:cs typeface="Arial"/>
                <a:sym typeface="Arial"/>
              </a:rPr>
              <a:t>NASA MERRA2</a:t>
            </a:r>
            <a:r>
              <a:rPr lang="en-US" sz="1200" b="1" i="0" u="none" strike="noStrike" cap="none" dirty="0">
                <a:solidFill>
                  <a:schemeClr val="dk1"/>
                </a:solidFill>
                <a:latin typeface="Arial"/>
                <a:ea typeface="Arial"/>
                <a:cs typeface="Arial"/>
                <a:sym typeface="Arial"/>
              </a:rPr>
              <a:t>, </a:t>
            </a:r>
            <a:endParaRPr sz="1200"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757070"/>
                </a:solidFill>
                <a:latin typeface="Arial"/>
                <a:ea typeface="Arial"/>
                <a:cs typeface="Arial"/>
                <a:sym typeface="Arial"/>
              </a:rPr>
              <a:t>EC CAMSRA</a:t>
            </a:r>
            <a:r>
              <a:rPr lang="en-US" sz="1200" b="1" i="0" u="none" strike="noStrike" cap="none" dirty="0">
                <a:solidFill>
                  <a:schemeClr val="dk1"/>
                </a:solidFill>
                <a:latin typeface="Arial"/>
                <a:ea typeface="Arial"/>
                <a:cs typeface="Arial"/>
                <a:sym typeface="Arial"/>
              </a:rPr>
              <a:t> </a:t>
            </a:r>
            <a:endParaRPr sz="1200" dirty="0"/>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bg2"/>
                </a:solidFill>
                <a:latin typeface="Arial"/>
                <a:ea typeface="Arial"/>
                <a:cs typeface="Arial"/>
                <a:sym typeface="Arial"/>
              </a:rPr>
              <a:t>in August 2016 </a:t>
            </a:r>
            <a:endParaRPr sz="1200" b="1" i="0" u="none" strike="noStrike" cap="none" dirty="0">
              <a:solidFill>
                <a:schemeClr val="bg2"/>
              </a:solidFill>
              <a:latin typeface="Arial"/>
              <a:ea typeface="Arial"/>
              <a:cs typeface="Arial"/>
              <a:sym typeface="Arial"/>
            </a:endParaRPr>
          </a:p>
        </p:txBody>
      </p:sp>
      <p:sp>
        <p:nvSpPr>
          <p:cNvPr id="19" name="Google Shape;364;p16">
            <a:extLst>
              <a:ext uri="{FF2B5EF4-FFF2-40B4-BE49-F238E27FC236}">
                <a16:creationId xmlns:a16="http://schemas.microsoft.com/office/drawing/2014/main" id="{4A5D846B-D51E-A2DC-80A2-D0E1261955EB}"/>
              </a:ext>
            </a:extLst>
          </p:cNvPr>
          <p:cNvSpPr txBox="1"/>
          <p:nvPr/>
        </p:nvSpPr>
        <p:spPr>
          <a:xfrm>
            <a:off x="3997589" y="2369478"/>
            <a:ext cx="1676601" cy="55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dirty="0">
                <a:solidFill>
                  <a:schemeClr val="bg2"/>
                </a:solidFill>
              </a:rPr>
              <a:t>Dust</a:t>
            </a:r>
            <a:endParaRPr sz="1000" b="1" i="0" u="none" strike="noStrike" cap="none" dirty="0">
              <a:solidFill>
                <a:schemeClr val="bg2"/>
              </a:solidFill>
              <a:latin typeface="Arial"/>
              <a:ea typeface="Arial"/>
              <a:cs typeface="Arial"/>
              <a:sym typeface="Arial"/>
            </a:endParaRPr>
          </a:p>
        </p:txBody>
      </p:sp>
      <p:sp>
        <p:nvSpPr>
          <p:cNvPr id="20" name="Google Shape;364;p16">
            <a:extLst>
              <a:ext uri="{FF2B5EF4-FFF2-40B4-BE49-F238E27FC236}">
                <a16:creationId xmlns:a16="http://schemas.microsoft.com/office/drawing/2014/main" id="{B4FBE063-30A7-BB02-CAAD-4036C3CC1A00}"/>
              </a:ext>
            </a:extLst>
          </p:cNvPr>
          <p:cNvSpPr txBox="1"/>
          <p:nvPr/>
        </p:nvSpPr>
        <p:spPr>
          <a:xfrm>
            <a:off x="2798898" y="3956712"/>
            <a:ext cx="1676601" cy="55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dirty="0">
                <a:solidFill>
                  <a:schemeClr val="bg2"/>
                </a:solidFill>
              </a:rPr>
              <a:t>Hydrophilic </a:t>
            </a:r>
          </a:p>
          <a:p>
            <a:pPr marL="0" marR="0" lvl="0" indent="0" algn="l" rtl="0">
              <a:lnSpc>
                <a:spcPct val="100000"/>
              </a:lnSpc>
              <a:spcBef>
                <a:spcPts val="0"/>
              </a:spcBef>
              <a:spcAft>
                <a:spcPts val="0"/>
              </a:spcAft>
              <a:buClr>
                <a:srgbClr val="000000"/>
              </a:buClr>
              <a:buSzPts val="1400"/>
              <a:buFont typeface="Arial"/>
              <a:buNone/>
            </a:pPr>
            <a:r>
              <a:rPr lang="en-US" sz="1000" b="1" dirty="0">
                <a:solidFill>
                  <a:schemeClr val="bg2"/>
                </a:solidFill>
              </a:rPr>
              <a:t>OC</a:t>
            </a:r>
            <a:endParaRPr sz="1000" b="1" i="0" u="none" strike="noStrike" cap="none" dirty="0">
              <a:solidFill>
                <a:schemeClr val="bg2"/>
              </a:solidFill>
              <a:latin typeface="Arial"/>
              <a:ea typeface="Arial"/>
              <a:cs typeface="Arial"/>
              <a:sym typeface="Arial"/>
            </a:endParaRPr>
          </a:p>
        </p:txBody>
      </p:sp>
      <p:sp>
        <p:nvSpPr>
          <p:cNvPr id="21" name="Google Shape;364;p16">
            <a:extLst>
              <a:ext uri="{FF2B5EF4-FFF2-40B4-BE49-F238E27FC236}">
                <a16:creationId xmlns:a16="http://schemas.microsoft.com/office/drawing/2014/main" id="{2D3B29F1-788F-E121-F7ED-85E6B9C7F915}"/>
              </a:ext>
            </a:extLst>
          </p:cNvPr>
          <p:cNvSpPr txBox="1"/>
          <p:nvPr/>
        </p:nvSpPr>
        <p:spPr>
          <a:xfrm>
            <a:off x="1076689" y="3946625"/>
            <a:ext cx="1676601" cy="555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1" dirty="0">
                <a:solidFill>
                  <a:schemeClr val="bg2"/>
                </a:solidFill>
              </a:rPr>
              <a:t>Hydrophobic </a:t>
            </a:r>
          </a:p>
          <a:p>
            <a:pPr marL="0" marR="0" lvl="0" indent="0" algn="l" rtl="0">
              <a:lnSpc>
                <a:spcPct val="100000"/>
              </a:lnSpc>
              <a:spcBef>
                <a:spcPts val="0"/>
              </a:spcBef>
              <a:spcAft>
                <a:spcPts val="0"/>
              </a:spcAft>
              <a:buClr>
                <a:srgbClr val="000000"/>
              </a:buClr>
              <a:buSzPts val="1400"/>
              <a:buFont typeface="Arial"/>
              <a:buNone/>
            </a:pPr>
            <a:r>
              <a:rPr lang="en-US" sz="1000" b="1" dirty="0">
                <a:solidFill>
                  <a:schemeClr val="bg2"/>
                </a:solidFill>
              </a:rPr>
              <a:t>OC</a:t>
            </a:r>
            <a:endParaRPr sz="1000" b="1" i="0" u="none" strike="noStrike" cap="none" dirty="0">
              <a:solidFill>
                <a:schemeClr val="bg2"/>
              </a:solidFill>
              <a:latin typeface="Arial"/>
              <a:ea typeface="Arial"/>
              <a:cs typeface="Arial"/>
              <a:sym typeface="Arial"/>
            </a:endParaRPr>
          </a:p>
        </p:txBody>
      </p:sp>
    </p:spTree>
    <p:extLst>
      <p:ext uri="{BB962C8B-B14F-4D97-AF65-F5344CB8AC3E}">
        <p14:creationId xmlns:p14="http://schemas.microsoft.com/office/powerpoint/2010/main" val="152210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 name="Google Shape;378;p36">
            <a:extLst>
              <a:ext uri="{FF2B5EF4-FFF2-40B4-BE49-F238E27FC236}">
                <a16:creationId xmlns:a16="http://schemas.microsoft.com/office/drawing/2014/main" id="{B07B3291-AB07-EFF2-8761-D6CCB0E57F3B}"/>
              </a:ext>
            </a:extLst>
          </p:cNvPr>
          <p:cNvPicPr preferRelativeResize="0">
            <a:picLocks noChangeAspect="1"/>
          </p:cNvPicPr>
          <p:nvPr/>
        </p:nvPicPr>
        <p:blipFill rotWithShape="1">
          <a:blip r:embed="rId3">
            <a:alphaModFix/>
          </a:blip>
          <a:srcRect/>
          <a:stretch/>
        </p:blipFill>
        <p:spPr>
          <a:xfrm>
            <a:off x="6628870" y="1016190"/>
            <a:ext cx="2377440" cy="2058247"/>
          </a:xfrm>
          <a:prstGeom prst="rect">
            <a:avLst/>
          </a:prstGeom>
          <a:noFill/>
          <a:ln>
            <a:noFill/>
          </a:ln>
        </p:spPr>
      </p:pic>
      <p:pic>
        <p:nvPicPr>
          <p:cNvPr id="5" name="Google Shape;379;p36">
            <a:extLst>
              <a:ext uri="{FF2B5EF4-FFF2-40B4-BE49-F238E27FC236}">
                <a16:creationId xmlns:a16="http://schemas.microsoft.com/office/drawing/2014/main" id="{023C9780-F5D7-4973-8502-88D49AF4BB21}"/>
              </a:ext>
            </a:extLst>
          </p:cNvPr>
          <p:cNvPicPr preferRelativeResize="0">
            <a:picLocks noChangeAspect="1"/>
          </p:cNvPicPr>
          <p:nvPr/>
        </p:nvPicPr>
        <p:blipFill rotWithShape="1">
          <a:blip r:embed="rId4">
            <a:alphaModFix/>
          </a:blip>
          <a:srcRect/>
          <a:stretch/>
        </p:blipFill>
        <p:spPr>
          <a:xfrm>
            <a:off x="4123485" y="1016190"/>
            <a:ext cx="2377440" cy="2058247"/>
          </a:xfrm>
          <a:prstGeom prst="rect">
            <a:avLst/>
          </a:prstGeom>
          <a:noFill/>
          <a:ln>
            <a:noFill/>
          </a:ln>
        </p:spPr>
      </p:pic>
      <p:sp>
        <p:nvSpPr>
          <p:cNvPr id="2" name="Rectangle 1">
            <a:extLst>
              <a:ext uri="{FF2B5EF4-FFF2-40B4-BE49-F238E27FC236}">
                <a16:creationId xmlns:a16="http://schemas.microsoft.com/office/drawing/2014/main" id="{C4DADDEE-97DB-29F6-7369-D5E8BEE20C73}"/>
              </a:ext>
            </a:extLst>
          </p:cNvPr>
          <p:cNvSpPr/>
          <p:nvPr/>
        </p:nvSpPr>
        <p:spPr>
          <a:xfrm>
            <a:off x="6102417" y="3502671"/>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02;p8">
            <a:extLst>
              <a:ext uri="{FF2B5EF4-FFF2-40B4-BE49-F238E27FC236}">
                <a16:creationId xmlns:a16="http://schemas.microsoft.com/office/drawing/2014/main" id="{281FC6D3-6084-7F16-9CF4-2FC1302B38B6}"/>
              </a:ext>
            </a:extLst>
          </p:cNvPr>
          <p:cNvSpPr txBox="1"/>
          <p:nvPr/>
        </p:nvSpPr>
        <p:spPr>
          <a:xfrm>
            <a:off x="-1" y="429278"/>
            <a:ext cx="9423133"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1800" b="1" i="0" u="none" strike="noStrike" cap="none" dirty="0">
                <a:solidFill>
                  <a:schemeClr val="bg2"/>
                </a:solidFill>
                <a:latin typeface="Arial"/>
                <a:ea typeface="Arial"/>
                <a:cs typeface="Arial"/>
                <a:sym typeface="Arial"/>
              </a:rPr>
              <a:t>Complement Assimilating Nocturnal 550 nm AOD Retrievals in JEDI to Capture Aerosol Diurnal Variational Feature</a:t>
            </a:r>
            <a:r>
              <a:rPr lang="en-US" sz="1800" b="1" i="0" u="none" strike="noStrike" cap="none" dirty="0">
                <a:solidFill>
                  <a:schemeClr val="dk1"/>
                </a:solidFill>
                <a:latin typeface="Arial"/>
                <a:ea typeface="Arial"/>
                <a:cs typeface="Arial"/>
                <a:sym typeface="Arial"/>
              </a:rPr>
              <a:t> </a:t>
            </a:r>
            <a:r>
              <a:rPr lang="en-US" sz="1800" b="1" i="0" u="none" strike="noStrike" cap="none" dirty="0">
                <a:solidFill>
                  <a:srgbClr val="538CD5"/>
                </a:solidFill>
                <a:latin typeface="Arial"/>
                <a:ea typeface="Arial"/>
                <a:cs typeface="Arial"/>
                <a:sym typeface="Arial"/>
              </a:rPr>
              <a:t>in collaboration with University of Iowa</a:t>
            </a:r>
            <a:endParaRPr lang="en-US" sz="1800" b="0" i="0" u="none" strike="noStrike" cap="none" dirty="0">
              <a:solidFill>
                <a:srgbClr val="538CD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lang="en-US" sz="2200" b="0" i="0" u="none" strike="noStrike" cap="none" dirty="0">
              <a:solidFill>
                <a:schemeClr val="bg2"/>
              </a:solidFill>
              <a:latin typeface="Arial"/>
              <a:ea typeface="Arial"/>
              <a:cs typeface="Arial"/>
              <a:sym typeface="Arial"/>
            </a:endParaRPr>
          </a:p>
        </p:txBody>
      </p:sp>
      <p:pic>
        <p:nvPicPr>
          <p:cNvPr id="6" name="Google Shape;380;p36">
            <a:extLst>
              <a:ext uri="{FF2B5EF4-FFF2-40B4-BE49-F238E27FC236}">
                <a16:creationId xmlns:a16="http://schemas.microsoft.com/office/drawing/2014/main" id="{E7D6546B-5F8E-094A-AF9B-4F9E227EAF0F}"/>
              </a:ext>
            </a:extLst>
          </p:cNvPr>
          <p:cNvPicPr preferRelativeResize="0">
            <a:picLocks noChangeAspect="1"/>
          </p:cNvPicPr>
          <p:nvPr/>
        </p:nvPicPr>
        <p:blipFill rotWithShape="1">
          <a:blip r:embed="rId5">
            <a:alphaModFix/>
          </a:blip>
          <a:srcRect/>
          <a:stretch/>
        </p:blipFill>
        <p:spPr>
          <a:xfrm>
            <a:off x="4123485" y="3079091"/>
            <a:ext cx="2377440" cy="2058247"/>
          </a:xfrm>
          <a:prstGeom prst="rect">
            <a:avLst/>
          </a:prstGeom>
          <a:noFill/>
          <a:ln>
            <a:noFill/>
          </a:ln>
        </p:spPr>
      </p:pic>
      <p:pic>
        <p:nvPicPr>
          <p:cNvPr id="7" name="Google Shape;381;p36">
            <a:extLst>
              <a:ext uri="{FF2B5EF4-FFF2-40B4-BE49-F238E27FC236}">
                <a16:creationId xmlns:a16="http://schemas.microsoft.com/office/drawing/2014/main" id="{7874663F-593A-BB39-DD84-30EEF4C9551F}"/>
              </a:ext>
            </a:extLst>
          </p:cNvPr>
          <p:cNvPicPr preferRelativeResize="0">
            <a:picLocks noChangeAspect="1"/>
          </p:cNvPicPr>
          <p:nvPr/>
        </p:nvPicPr>
        <p:blipFill rotWithShape="1">
          <a:blip r:embed="rId6">
            <a:alphaModFix/>
          </a:blip>
          <a:srcRect/>
          <a:stretch/>
        </p:blipFill>
        <p:spPr>
          <a:xfrm>
            <a:off x="6628870" y="3079091"/>
            <a:ext cx="2377440" cy="2058247"/>
          </a:xfrm>
          <a:prstGeom prst="rect">
            <a:avLst/>
          </a:prstGeom>
          <a:noFill/>
          <a:ln>
            <a:noFill/>
          </a:ln>
        </p:spPr>
      </p:pic>
      <p:pic>
        <p:nvPicPr>
          <p:cNvPr id="8" name="Google Shape;382;p36">
            <a:extLst>
              <a:ext uri="{FF2B5EF4-FFF2-40B4-BE49-F238E27FC236}">
                <a16:creationId xmlns:a16="http://schemas.microsoft.com/office/drawing/2014/main" id="{ED6EF079-89E4-8B35-6FD2-C883B32A2993}"/>
              </a:ext>
            </a:extLst>
          </p:cNvPr>
          <p:cNvPicPr preferRelativeResize="0">
            <a:picLocks noChangeAspect="1"/>
          </p:cNvPicPr>
          <p:nvPr/>
        </p:nvPicPr>
        <p:blipFill rotWithShape="1">
          <a:blip r:embed="rId7">
            <a:alphaModFix/>
          </a:blip>
          <a:srcRect/>
          <a:stretch/>
        </p:blipFill>
        <p:spPr>
          <a:xfrm>
            <a:off x="137690" y="2299051"/>
            <a:ext cx="3657600" cy="2438400"/>
          </a:xfrm>
          <a:prstGeom prst="rect">
            <a:avLst/>
          </a:prstGeom>
          <a:noFill/>
          <a:ln>
            <a:noFill/>
          </a:ln>
        </p:spPr>
      </p:pic>
      <p:sp>
        <p:nvSpPr>
          <p:cNvPr id="9" name="Google Shape;389;p36">
            <a:extLst>
              <a:ext uri="{FF2B5EF4-FFF2-40B4-BE49-F238E27FC236}">
                <a16:creationId xmlns:a16="http://schemas.microsoft.com/office/drawing/2014/main" id="{E56BD871-3C45-38D2-82E6-CA708849D3AE}"/>
              </a:ext>
            </a:extLst>
          </p:cNvPr>
          <p:cNvSpPr txBox="1"/>
          <p:nvPr/>
        </p:nvSpPr>
        <p:spPr>
          <a:xfrm>
            <a:off x="214446" y="1590607"/>
            <a:ext cx="3657600" cy="136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bg2"/>
                </a:solidFill>
                <a:latin typeface="Arial"/>
                <a:ea typeface="Arial"/>
                <a:cs typeface="Arial"/>
                <a:sym typeface="Arial"/>
              </a:rPr>
              <a:t>VIIRS solar AOD complemented with </a:t>
            </a:r>
            <a:r>
              <a:rPr lang="en-US" sz="1200" b="1" i="0" u="none" strike="noStrike" cap="none" dirty="0">
                <a:solidFill>
                  <a:srgbClr val="FF0000"/>
                </a:solidFill>
                <a:latin typeface="Arial"/>
                <a:ea typeface="Arial"/>
                <a:cs typeface="Arial"/>
                <a:sym typeface="Arial"/>
              </a:rPr>
              <a:t>lunar AOD derived from VIIRS moonlight observations </a:t>
            </a:r>
            <a:r>
              <a:rPr lang="en-US" sz="1200" b="1" i="0" u="none" strike="noStrike" cap="none" dirty="0">
                <a:solidFill>
                  <a:schemeClr val="bg2"/>
                </a:solidFill>
                <a:latin typeface="Arial"/>
                <a:ea typeface="Arial"/>
                <a:cs typeface="Arial"/>
                <a:sym typeface="Arial"/>
              </a:rPr>
              <a:t>(Zhou et al., 2021) </a:t>
            </a:r>
            <a:r>
              <a:rPr lang="en-US" sz="1200" b="1" i="0" u="none" strike="noStrike" cap="none" dirty="0">
                <a:solidFill>
                  <a:srgbClr val="FF0000"/>
                </a:solidFill>
                <a:latin typeface="Arial"/>
                <a:ea typeface="Arial"/>
                <a:cs typeface="Arial"/>
                <a:sym typeface="Arial"/>
              </a:rPr>
              <a:t>over US at 06Z and 12Z </a:t>
            </a:r>
            <a:endParaRPr sz="1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p:txBody>
      </p:sp>
      <p:sp>
        <p:nvSpPr>
          <p:cNvPr id="10" name="Google Shape;395;p36">
            <a:extLst>
              <a:ext uri="{FF2B5EF4-FFF2-40B4-BE49-F238E27FC236}">
                <a16:creationId xmlns:a16="http://schemas.microsoft.com/office/drawing/2014/main" id="{40CF08B8-9F62-6923-5F93-C37D504C5B91}"/>
              </a:ext>
            </a:extLst>
          </p:cNvPr>
          <p:cNvSpPr/>
          <p:nvPr/>
        </p:nvSpPr>
        <p:spPr>
          <a:xfrm>
            <a:off x="4401441" y="1528170"/>
            <a:ext cx="639498" cy="496850"/>
          </a:xfrm>
          <a:prstGeom prst="ellipse">
            <a:avLst/>
          </a:prstGeom>
          <a:noFill/>
          <a:ln w="25400" cap="flat" cmpd="sng">
            <a:solidFill>
              <a:srgbClr val="0432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1" name="Google Shape;400;p36">
            <a:extLst>
              <a:ext uri="{FF2B5EF4-FFF2-40B4-BE49-F238E27FC236}">
                <a16:creationId xmlns:a16="http://schemas.microsoft.com/office/drawing/2014/main" id="{D4A0564A-E8C8-23BD-22C7-E3C57676AC1E}"/>
              </a:ext>
            </a:extLst>
          </p:cNvPr>
          <p:cNvSpPr/>
          <p:nvPr/>
        </p:nvSpPr>
        <p:spPr>
          <a:xfrm>
            <a:off x="5159141" y="2242687"/>
            <a:ext cx="673768" cy="471638"/>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2" name="Google Shape;395;p36">
            <a:extLst>
              <a:ext uri="{FF2B5EF4-FFF2-40B4-BE49-F238E27FC236}">
                <a16:creationId xmlns:a16="http://schemas.microsoft.com/office/drawing/2014/main" id="{D71DF19C-3D28-1E9C-D62A-31B2759A12FB}"/>
              </a:ext>
            </a:extLst>
          </p:cNvPr>
          <p:cNvSpPr/>
          <p:nvPr/>
        </p:nvSpPr>
        <p:spPr>
          <a:xfrm>
            <a:off x="4401441" y="3613224"/>
            <a:ext cx="639498" cy="496850"/>
          </a:xfrm>
          <a:prstGeom prst="ellipse">
            <a:avLst/>
          </a:prstGeom>
          <a:noFill/>
          <a:ln w="25400" cap="flat" cmpd="sng">
            <a:solidFill>
              <a:srgbClr val="0432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3" name="Google Shape;400;p36">
            <a:extLst>
              <a:ext uri="{FF2B5EF4-FFF2-40B4-BE49-F238E27FC236}">
                <a16:creationId xmlns:a16="http://schemas.microsoft.com/office/drawing/2014/main" id="{5F6FF4CA-09DA-0132-499E-4E527C661B78}"/>
              </a:ext>
            </a:extLst>
          </p:cNvPr>
          <p:cNvSpPr/>
          <p:nvPr/>
        </p:nvSpPr>
        <p:spPr>
          <a:xfrm>
            <a:off x="5159141" y="4327741"/>
            <a:ext cx="673768" cy="471638"/>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4" name="Google Shape;395;p36">
            <a:extLst>
              <a:ext uri="{FF2B5EF4-FFF2-40B4-BE49-F238E27FC236}">
                <a16:creationId xmlns:a16="http://schemas.microsoft.com/office/drawing/2014/main" id="{8ECDD954-426B-AF50-CD71-5F2B85BE18FD}"/>
              </a:ext>
            </a:extLst>
          </p:cNvPr>
          <p:cNvSpPr/>
          <p:nvPr/>
        </p:nvSpPr>
        <p:spPr>
          <a:xfrm>
            <a:off x="6910573" y="1513263"/>
            <a:ext cx="639498" cy="496850"/>
          </a:xfrm>
          <a:prstGeom prst="ellipse">
            <a:avLst/>
          </a:prstGeom>
          <a:noFill/>
          <a:ln w="25400" cap="flat" cmpd="sng">
            <a:solidFill>
              <a:srgbClr val="0432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5" name="Google Shape;400;p36">
            <a:extLst>
              <a:ext uri="{FF2B5EF4-FFF2-40B4-BE49-F238E27FC236}">
                <a16:creationId xmlns:a16="http://schemas.microsoft.com/office/drawing/2014/main" id="{65ECDD84-992E-629B-F41D-95A7E5B5F7D6}"/>
              </a:ext>
            </a:extLst>
          </p:cNvPr>
          <p:cNvSpPr/>
          <p:nvPr/>
        </p:nvSpPr>
        <p:spPr>
          <a:xfrm>
            <a:off x="7668273" y="2227780"/>
            <a:ext cx="673768" cy="471638"/>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6" name="Google Shape;395;p36">
            <a:extLst>
              <a:ext uri="{FF2B5EF4-FFF2-40B4-BE49-F238E27FC236}">
                <a16:creationId xmlns:a16="http://schemas.microsoft.com/office/drawing/2014/main" id="{85F59B71-F1DE-AE0B-EC57-634F8FF4878B}"/>
              </a:ext>
            </a:extLst>
          </p:cNvPr>
          <p:cNvSpPr/>
          <p:nvPr/>
        </p:nvSpPr>
        <p:spPr>
          <a:xfrm>
            <a:off x="6939465" y="3598119"/>
            <a:ext cx="639498" cy="496850"/>
          </a:xfrm>
          <a:prstGeom prst="ellipse">
            <a:avLst/>
          </a:prstGeom>
          <a:noFill/>
          <a:ln w="25400" cap="flat" cmpd="sng">
            <a:solidFill>
              <a:srgbClr val="0432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7" name="Google Shape;400;p36">
            <a:extLst>
              <a:ext uri="{FF2B5EF4-FFF2-40B4-BE49-F238E27FC236}">
                <a16:creationId xmlns:a16="http://schemas.microsoft.com/office/drawing/2014/main" id="{1E74C13C-79FB-F6A0-9153-6B6784FAEC22}"/>
              </a:ext>
            </a:extLst>
          </p:cNvPr>
          <p:cNvSpPr/>
          <p:nvPr/>
        </p:nvSpPr>
        <p:spPr>
          <a:xfrm>
            <a:off x="7697165" y="4312636"/>
            <a:ext cx="673768" cy="471638"/>
          </a:xfrm>
          <a:prstGeom prst="ellipse">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432FF"/>
              </a:solidFill>
              <a:latin typeface="Arial"/>
              <a:ea typeface="Arial"/>
              <a:cs typeface="Arial"/>
              <a:sym typeface="Arial"/>
            </a:endParaRPr>
          </a:p>
        </p:txBody>
      </p:sp>
      <p:sp>
        <p:nvSpPr>
          <p:cNvPr id="18" name="Google Shape;394;p36">
            <a:extLst>
              <a:ext uri="{FF2B5EF4-FFF2-40B4-BE49-F238E27FC236}">
                <a16:creationId xmlns:a16="http://schemas.microsoft.com/office/drawing/2014/main" id="{3B22C3B7-F7C3-9F0E-87F8-314D295C5A48}"/>
              </a:ext>
            </a:extLst>
          </p:cNvPr>
          <p:cNvSpPr/>
          <p:nvPr/>
        </p:nvSpPr>
        <p:spPr>
          <a:xfrm>
            <a:off x="818151" y="2941782"/>
            <a:ext cx="760392" cy="435684"/>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88161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Google Shape;102;p8">
            <a:extLst>
              <a:ext uri="{FF2B5EF4-FFF2-40B4-BE49-F238E27FC236}">
                <a16:creationId xmlns:a16="http://schemas.microsoft.com/office/drawing/2014/main" id="{B38ED604-F5FE-C61C-6752-A99245D691B1}"/>
              </a:ext>
            </a:extLst>
          </p:cNvPr>
          <p:cNvSpPr txBox="1"/>
          <p:nvPr/>
        </p:nvSpPr>
        <p:spPr>
          <a:xfrm>
            <a:off x="109" y="303624"/>
            <a:ext cx="9471148"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200" b="1" dirty="0">
                <a:solidFill>
                  <a:schemeClr val="bg2"/>
                </a:solidFill>
              </a:rPr>
              <a:t>Address I</a:t>
            </a:r>
            <a:r>
              <a:rPr lang="en-US" sz="2200" b="1" i="0" u="none" strike="noStrike" cap="none" dirty="0">
                <a:solidFill>
                  <a:schemeClr val="bg2"/>
                </a:solidFill>
                <a:latin typeface="Arial"/>
                <a:ea typeface="Arial"/>
                <a:cs typeface="Arial"/>
                <a:sym typeface="Arial"/>
              </a:rPr>
              <a:t>nherent </a:t>
            </a:r>
            <a:r>
              <a:rPr lang="en-US" sz="2200" b="1" dirty="0">
                <a:solidFill>
                  <a:schemeClr val="bg2"/>
                </a:solidFill>
              </a:rPr>
              <a:t>D</a:t>
            </a:r>
            <a:r>
              <a:rPr lang="en-US" sz="2200" b="1" i="0" u="none" strike="noStrike" cap="none" dirty="0">
                <a:solidFill>
                  <a:schemeClr val="bg2"/>
                </a:solidFill>
                <a:latin typeface="Arial"/>
                <a:ea typeface="Arial"/>
                <a:cs typeface="Arial"/>
                <a:sym typeface="Arial"/>
              </a:rPr>
              <a:t>eficiencies </a:t>
            </a:r>
            <a:r>
              <a:rPr lang="en-US" sz="2200" b="1" dirty="0">
                <a:solidFill>
                  <a:schemeClr val="bg2"/>
                </a:solidFill>
              </a:rPr>
              <a:t>in the Current Aerosol A</a:t>
            </a:r>
            <a:r>
              <a:rPr lang="en-US" sz="2200" b="1" i="0" u="none" strike="noStrike" cap="none" dirty="0">
                <a:solidFill>
                  <a:schemeClr val="bg2"/>
                </a:solidFill>
                <a:latin typeface="Arial"/>
                <a:ea typeface="Arial"/>
                <a:cs typeface="Arial"/>
                <a:sym typeface="Arial"/>
              </a:rPr>
              <a:t>ssimilation </a:t>
            </a:r>
            <a:r>
              <a:rPr lang="en-US" sz="2200" b="1" dirty="0">
                <a:solidFill>
                  <a:schemeClr val="bg2"/>
                </a:solidFill>
              </a:rPr>
              <a:t>System</a:t>
            </a:r>
            <a:endParaRPr lang="en-US" sz="2200" b="0" i="0" u="none" strike="noStrike" cap="none" dirty="0">
              <a:solidFill>
                <a:schemeClr val="bg2"/>
              </a:solidFill>
              <a:latin typeface="Arial"/>
              <a:ea typeface="Arial"/>
              <a:cs typeface="Arial"/>
              <a:sym typeface="Arial"/>
            </a:endParaRPr>
          </a:p>
        </p:txBody>
      </p:sp>
      <p:sp>
        <p:nvSpPr>
          <p:cNvPr id="5" name="Rectangle 4">
            <a:extLst>
              <a:ext uri="{FF2B5EF4-FFF2-40B4-BE49-F238E27FC236}">
                <a16:creationId xmlns:a16="http://schemas.microsoft.com/office/drawing/2014/main" id="{5048FC11-538F-AEE5-E8FC-692B5D8535F9}"/>
              </a:ext>
            </a:extLst>
          </p:cNvPr>
          <p:cNvSpPr>
            <a:spLocks noChangeAspect="1"/>
          </p:cNvSpPr>
          <p:nvPr/>
        </p:nvSpPr>
        <p:spPr>
          <a:xfrm>
            <a:off x="6109744" y="3550797"/>
            <a:ext cx="2980944" cy="1547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415;p37">
            <a:extLst>
              <a:ext uri="{FF2B5EF4-FFF2-40B4-BE49-F238E27FC236}">
                <a16:creationId xmlns:a16="http://schemas.microsoft.com/office/drawing/2014/main" id="{7B016AA8-A4E9-B75C-CB1E-F1C291FBA73A}"/>
              </a:ext>
            </a:extLst>
          </p:cNvPr>
          <p:cNvPicPr preferRelativeResize="0">
            <a:picLocks noChangeAspect="1"/>
          </p:cNvPicPr>
          <p:nvPr/>
        </p:nvPicPr>
        <p:blipFill rotWithShape="1">
          <a:blip r:embed="rId3">
            <a:alphaModFix/>
          </a:blip>
          <a:srcRect t="13490" r="11032" b="67375"/>
          <a:stretch/>
        </p:blipFill>
        <p:spPr>
          <a:xfrm>
            <a:off x="87943" y="3840946"/>
            <a:ext cx="4114800" cy="1062002"/>
          </a:xfrm>
          <a:prstGeom prst="rect">
            <a:avLst/>
          </a:prstGeom>
          <a:noFill/>
          <a:ln>
            <a:noFill/>
          </a:ln>
        </p:spPr>
      </p:pic>
      <p:pic>
        <p:nvPicPr>
          <p:cNvPr id="8" name="Google Shape;421;p37" descr="Histogram&#10;&#10;Description automatically generated">
            <a:extLst>
              <a:ext uri="{FF2B5EF4-FFF2-40B4-BE49-F238E27FC236}">
                <a16:creationId xmlns:a16="http://schemas.microsoft.com/office/drawing/2014/main" id="{5507B1D7-E77E-71F2-8C4D-24E8E67D11EC}"/>
              </a:ext>
            </a:extLst>
          </p:cNvPr>
          <p:cNvPicPr preferRelativeResize="0">
            <a:picLocks noChangeAspect="1"/>
          </p:cNvPicPr>
          <p:nvPr/>
        </p:nvPicPr>
        <p:blipFill rotWithShape="1">
          <a:blip r:embed="rId4">
            <a:alphaModFix/>
          </a:blip>
          <a:srcRect t="-1" r="33311" b="1258"/>
          <a:stretch/>
        </p:blipFill>
        <p:spPr>
          <a:xfrm>
            <a:off x="6109744" y="803173"/>
            <a:ext cx="2743200" cy="2034209"/>
          </a:xfrm>
          <a:prstGeom prst="rect">
            <a:avLst/>
          </a:prstGeom>
          <a:noFill/>
          <a:ln>
            <a:noFill/>
          </a:ln>
        </p:spPr>
      </p:pic>
      <p:pic>
        <p:nvPicPr>
          <p:cNvPr id="9" name="Google Shape;413;p37">
            <a:extLst>
              <a:ext uri="{FF2B5EF4-FFF2-40B4-BE49-F238E27FC236}">
                <a16:creationId xmlns:a16="http://schemas.microsoft.com/office/drawing/2014/main" id="{5D4DA0B5-66E2-7032-A850-1C399E746C43}"/>
              </a:ext>
            </a:extLst>
          </p:cNvPr>
          <p:cNvPicPr preferRelativeResize="0">
            <a:picLocks noChangeAspect="1"/>
          </p:cNvPicPr>
          <p:nvPr/>
        </p:nvPicPr>
        <p:blipFill rotWithShape="1">
          <a:blip r:embed="rId5">
            <a:alphaModFix/>
          </a:blip>
          <a:srcRect/>
          <a:stretch/>
        </p:blipFill>
        <p:spPr>
          <a:xfrm>
            <a:off x="6177118" y="2853509"/>
            <a:ext cx="2743200" cy="1486818"/>
          </a:xfrm>
          <a:prstGeom prst="rect">
            <a:avLst/>
          </a:prstGeom>
          <a:noFill/>
          <a:ln>
            <a:noFill/>
          </a:ln>
        </p:spPr>
      </p:pic>
      <p:sp>
        <p:nvSpPr>
          <p:cNvPr id="10" name="Google Shape;412;p37">
            <a:extLst>
              <a:ext uri="{FF2B5EF4-FFF2-40B4-BE49-F238E27FC236}">
                <a16:creationId xmlns:a16="http://schemas.microsoft.com/office/drawing/2014/main" id="{7BD3AB78-2769-6FFD-2FE7-EC355CDB65F0}"/>
              </a:ext>
            </a:extLst>
          </p:cNvPr>
          <p:cNvSpPr txBox="1"/>
          <p:nvPr/>
        </p:nvSpPr>
        <p:spPr>
          <a:xfrm>
            <a:off x="117802" y="1073649"/>
            <a:ext cx="5010936" cy="2693005"/>
          </a:xfrm>
          <a:prstGeom prst="rect">
            <a:avLst/>
          </a:prstGeom>
          <a:noFill/>
          <a:ln>
            <a:noFill/>
          </a:ln>
        </p:spPr>
        <p:txBody>
          <a:bodyPr spcFirstLastPara="1" wrap="square" lIns="91425" tIns="45700" rIns="91425" bIns="45700" anchor="t" anchorCtr="0">
            <a:spAutoFit/>
          </a:bodyPr>
          <a:lstStyle/>
          <a:p>
            <a:pPr marL="400050" marR="0" lvl="0" indent="-171450" rtl="0">
              <a:lnSpc>
                <a:spcPct val="100000"/>
              </a:lnSpc>
              <a:spcBef>
                <a:spcPts val="0"/>
              </a:spcBef>
              <a:spcAft>
                <a:spcPts val="0"/>
              </a:spcAft>
              <a:buClr>
                <a:schemeClr val="dk1"/>
              </a:buClr>
              <a:buSzPts val="1800"/>
              <a:buFont typeface="Noto Sans Symbols"/>
              <a:buNone/>
            </a:pPr>
            <a:endParaRPr sz="1300" b="0" i="0" u="none" strike="noStrike" cap="none" dirty="0">
              <a:solidFill>
                <a:srgbClr val="000000"/>
              </a:solidFill>
              <a:latin typeface="Arial"/>
              <a:ea typeface="Arial"/>
              <a:cs typeface="Arial"/>
              <a:sym typeface="Arial"/>
            </a:endParaRPr>
          </a:p>
          <a:p>
            <a:pPr marL="285750" marR="0" lvl="0" indent="-285750" rtl="0">
              <a:lnSpc>
                <a:spcPct val="100000"/>
              </a:lnSpc>
              <a:spcBef>
                <a:spcPts val="0"/>
              </a:spcBef>
              <a:spcAft>
                <a:spcPts val="0"/>
              </a:spcAft>
              <a:buClr>
                <a:schemeClr val="dk1"/>
              </a:buClr>
              <a:buSzPts val="1800"/>
              <a:buFont typeface="Noto Sans Symbols"/>
              <a:buChar char="▪"/>
            </a:pPr>
            <a:r>
              <a:rPr lang="en-US" sz="1300" b="0" i="0" u="none" strike="noStrike" cap="none" dirty="0">
                <a:solidFill>
                  <a:srgbClr val="000000"/>
                </a:solidFill>
                <a:latin typeface="Arial"/>
                <a:ea typeface="Arial"/>
                <a:cs typeface="Arial"/>
                <a:sym typeface="Arial"/>
              </a:rPr>
              <a:t>Account for Non-Gaussian distributions of observation (for retrievals typically 𝛿AOD = 𝛼 ∙ AOD + 𝛽) and model errors  (requires transformation of variables);</a:t>
            </a:r>
          </a:p>
          <a:p>
            <a:pPr marL="285750" marR="0" lvl="0" indent="-285750" rtl="0">
              <a:lnSpc>
                <a:spcPct val="100000"/>
              </a:lnSpc>
              <a:spcBef>
                <a:spcPts val="0"/>
              </a:spcBef>
              <a:spcAft>
                <a:spcPts val="0"/>
              </a:spcAft>
              <a:buClr>
                <a:schemeClr val="dk1"/>
              </a:buClr>
              <a:buSzPts val="1800"/>
              <a:buFont typeface="Noto Sans Symbols"/>
              <a:buChar char="▪"/>
            </a:pPr>
            <a:endParaRPr sz="1300" b="0" i="0" u="none" strike="noStrike" cap="none" dirty="0">
              <a:solidFill>
                <a:srgbClr val="000000"/>
              </a:solidFill>
              <a:latin typeface="Arial"/>
              <a:ea typeface="Arial"/>
              <a:cs typeface="Arial"/>
              <a:sym typeface="Arial"/>
            </a:endParaRPr>
          </a:p>
          <a:p>
            <a:pPr marL="285750" indent="-285750">
              <a:buClr>
                <a:schemeClr val="dk1"/>
              </a:buClr>
              <a:buSzPts val="1800"/>
              <a:buFont typeface="Noto Sans Symbols"/>
              <a:buChar char="▪"/>
            </a:pPr>
            <a:r>
              <a:rPr lang="en-US" sz="1300" b="0" i="0" u="none" strike="noStrike" cap="none" dirty="0">
                <a:solidFill>
                  <a:srgbClr val="000000"/>
                </a:solidFill>
                <a:latin typeface="Arial"/>
                <a:ea typeface="Arial"/>
                <a:cs typeface="Arial"/>
                <a:sym typeface="Arial"/>
              </a:rPr>
              <a:t>Develop stochastic parameterization to improve ensemble spread;</a:t>
            </a:r>
            <a:endParaRPr lang="en-US" sz="1300" dirty="0"/>
          </a:p>
          <a:p>
            <a:pPr marL="285750" marR="0" lvl="0" indent="-285750" rtl="0">
              <a:lnSpc>
                <a:spcPct val="100000"/>
              </a:lnSpc>
              <a:spcBef>
                <a:spcPts val="0"/>
              </a:spcBef>
              <a:spcAft>
                <a:spcPts val="0"/>
              </a:spcAft>
              <a:buClr>
                <a:schemeClr val="dk1"/>
              </a:buClr>
              <a:buSzPts val="1800"/>
              <a:buFont typeface="Noto Sans Symbols"/>
              <a:buChar char="▪"/>
            </a:pPr>
            <a:endParaRPr lang="en-US" sz="1300" b="0" i="0" u="none" strike="noStrike" cap="none" dirty="0">
              <a:solidFill>
                <a:srgbClr val="000000"/>
              </a:solidFill>
              <a:latin typeface="Arial"/>
              <a:ea typeface="Arial"/>
              <a:cs typeface="Arial"/>
              <a:sym typeface="Arial"/>
            </a:endParaRPr>
          </a:p>
          <a:p>
            <a:pPr marL="285750" marR="0" lvl="0" indent="-285750" rtl="0">
              <a:lnSpc>
                <a:spcPct val="100000"/>
              </a:lnSpc>
              <a:spcBef>
                <a:spcPts val="0"/>
              </a:spcBef>
              <a:spcAft>
                <a:spcPts val="0"/>
              </a:spcAft>
              <a:buClr>
                <a:schemeClr val="dk1"/>
              </a:buClr>
              <a:buSzPts val="1800"/>
              <a:buFont typeface="Noto Sans Symbols"/>
              <a:buChar char="▪"/>
            </a:pPr>
            <a:r>
              <a:rPr lang="en-US" sz="1300" b="0" i="0" u="none" strike="noStrike" cap="none" dirty="0">
                <a:solidFill>
                  <a:srgbClr val="000000"/>
                </a:solidFill>
                <a:latin typeface="Arial"/>
                <a:ea typeface="Arial"/>
                <a:cs typeface="Arial"/>
                <a:sym typeface="Arial"/>
              </a:rPr>
              <a:t>Improve estimation of observation errors (requires diagnosis and further development of tools  for thinning/super-</a:t>
            </a:r>
            <a:r>
              <a:rPr lang="en-US" sz="1300" b="0" i="0" u="none" strike="noStrike" cap="none" dirty="0" err="1">
                <a:solidFill>
                  <a:srgbClr val="000000"/>
                </a:solidFill>
                <a:latin typeface="Arial"/>
                <a:ea typeface="Arial"/>
                <a:cs typeface="Arial"/>
                <a:sym typeface="Arial"/>
              </a:rPr>
              <a:t>obing</a:t>
            </a:r>
            <a:r>
              <a:rPr lang="en-US" sz="1300" b="0" i="0" u="none" strike="noStrike" cap="none" dirty="0">
                <a:solidFill>
                  <a:srgbClr val="000000"/>
                </a:solidFill>
                <a:latin typeface="Arial"/>
                <a:ea typeface="Arial"/>
                <a:cs typeface="Arial"/>
                <a:sym typeface="Arial"/>
              </a:rPr>
              <a:t>);</a:t>
            </a:r>
            <a:endParaRPr sz="1300" b="0" i="0" u="none" strike="noStrike" cap="none" dirty="0">
              <a:solidFill>
                <a:srgbClr val="000000"/>
              </a:solidFill>
              <a:latin typeface="Arial"/>
              <a:ea typeface="Arial"/>
              <a:cs typeface="Arial"/>
              <a:sym typeface="Arial"/>
            </a:endParaRPr>
          </a:p>
          <a:p>
            <a:pPr marL="285750" marR="0" lvl="0" indent="-171450" rtl="0">
              <a:lnSpc>
                <a:spcPct val="100000"/>
              </a:lnSpc>
              <a:spcBef>
                <a:spcPts val="0"/>
              </a:spcBef>
              <a:spcAft>
                <a:spcPts val="0"/>
              </a:spcAft>
              <a:buClr>
                <a:schemeClr val="dk1"/>
              </a:buClr>
              <a:buSzPts val="1800"/>
              <a:buFont typeface="Noto Sans Symbols"/>
              <a:buNone/>
            </a:pPr>
            <a:endParaRPr sz="1300" b="0" i="0" u="none" strike="noStrike" cap="none" dirty="0">
              <a:solidFill>
                <a:srgbClr val="000000"/>
              </a:solidFill>
              <a:latin typeface="Arial"/>
              <a:ea typeface="Arial"/>
              <a:cs typeface="Arial"/>
              <a:sym typeface="Arial"/>
            </a:endParaRPr>
          </a:p>
          <a:p>
            <a:pPr marL="285750" marR="0" lvl="0" indent="-285750" rtl="0">
              <a:lnSpc>
                <a:spcPct val="100000"/>
              </a:lnSpc>
              <a:spcBef>
                <a:spcPts val="0"/>
              </a:spcBef>
              <a:spcAft>
                <a:spcPts val="0"/>
              </a:spcAft>
              <a:buClr>
                <a:schemeClr val="dk1"/>
              </a:buClr>
              <a:buSzPts val="1800"/>
              <a:buFont typeface="Noto Sans Symbols"/>
              <a:buChar char="▪"/>
            </a:pPr>
            <a:r>
              <a:rPr lang="en-US" sz="1300" b="0" i="0" u="none" strike="noStrike" cap="none" dirty="0">
                <a:solidFill>
                  <a:srgbClr val="000000"/>
                </a:solidFill>
                <a:latin typeface="Arial"/>
                <a:ea typeface="Arial"/>
                <a:cs typeface="Arial"/>
                <a:sym typeface="Arial"/>
              </a:rPr>
              <a:t>Address systematic model biases and observation uncertainties</a:t>
            </a:r>
            <a:endParaRPr sz="1300" b="0" i="0" u="none" strike="noStrike" cap="none" dirty="0">
              <a:solidFill>
                <a:srgbClr val="000000"/>
              </a:solidFill>
              <a:latin typeface="Arial"/>
              <a:ea typeface="Arial"/>
              <a:cs typeface="Arial"/>
              <a:sym typeface="Arial"/>
            </a:endParaRPr>
          </a:p>
        </p:txBody>
      </p:sp>
      <p:sp>
        <p:nvSpPr>
          <p:cNvPr id="11" name="Google Shape;423;p37">
            <a:extLst>
              <a:ext uri="{FF2B5EF4-FFF2-40B4-BE49-F238E27FC236}">
                <a16:creationId xmlns:a16="http://schemas.microsoft.com/office/drawing/2014/main" id="{6C81E744-3824-5FEA-7D39-0910B0897F28}"/>
              </a:ext>
            </a:extLst>
          </p:cNvPr>
          <p:cNvSpPr txBox="1"/>
          <p:nvPr/>
        </p:nvSpPr>
        <p:spPr>
          <a:xfrm>
            <a:off x="6980994" y="924698"/>
            <a:ext cx="63433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AOD</a:t>
            </a:r>
            <a:endParaRPr sz="1000" b="1" i="0" u="none" strike="noStrike" cap="none" dirty="0">
              <a:solidFill>
                <a:schemeClr val="bg2"/>
              </a:solidFill>
              <a:latin typeface="Arial"/>
              <a:ea typeface="Arial"/>
              <a:cs typeface="Arial"/>
              <a:sym typeface="Arial"/>
            </a:endParaRPr>
          </a:p>
        </p:txBody>
      </p:sp>
      <p:sp>
        <p:nvSpPr>
          <p:cNvPr id="12" name="Google Shape;424;p37">
            <a:extLst>
              <a:ext uri="{FF2B5EF4-FFF2-40B4-BE49-F238E27FC236}">
                <a16:creationId xmlns:a16="http://schemas.microsoft.com/office/drawing/2014/main" id="{D579804A-8BF5-39D2-0378-571DDC8E2254}"/>
              </a:ext>
            </a:extLst>
          </p:cNvPr>
          <p:cNvSpPr txBox="1"/>
          <p:nvPr/>
        </p:nvSpPr>
        <p:spPr>
          <a:xfrm>
            <a:off x="8195343" y="921480"/>
            <a:ext cx="923387"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O-B</a:t>
            </a:r>
            <a:endParaRPr sz="1000" b="1" i="0" u="none" strike="noStrike" cap="none" dirty="0">
              <a:solidFill>
                <a:schemeClr val="bg2"/>
              </a:solidFill>
              <a:latin typeface="Arial"/>
              <a:ea typeface="Arial"/>
              <a:cs typeface="Arial"/>
              <a:sym typeface="Arial"/>
            </a:endParaRPr>
          </a:p>
        </p:txBody>
      </p:sp>
      <p:sp>
        <p:nvSpPr>
          <p:cNvPr id="13" name="Google Shape;425;p37">
            <a:extLst>
              <a:ext uri="{FF2B5EF4-FFF2-40B4-BE49-F238E27FC236}">
                <a16:creationId xmlns:a16="http://schemas.microsoft.com/office/drawing/2014/main" id="{5D9BACAE-B973-F821-CE16-7819CDC1C5AC}"/>
              </a:ext>
            </a:extLst>
          </p:cNvPr>
          <p:cNvSpPr txBox="1"/>
          <p:nvPr/>
        </p:nvSpPr>
        <p:spPr>
          <a:xfrm>
            <a:off x="5394523" y="1044571"/>
            <a:ext cx="8257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Physical </a:t>
            </a:r>
            <a:endParaRPr sz="10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space</a:t>
            </a:r>
            <a:endParaRPr sz="1000" b="1" i="0" u="none" strike="noStrike" cap="none" dirty="0">
              <a:solidFill>
                <a:schemeClr val="bg2"/>
              </a:solidFill>
              <a:latin typeface="Arial"/>
              <a:ea typeface="Arial"/>
              <a:cs typeface="Arial"/>
              <a:sym typeface="Arial"/>
            </a:endParaRPr>
          </a:p>
        </p:txBody>
      </p:sp>
      <p:sp>
        <p:nvSpPr>
          <p:cNvPr id="14" name="Google Shape;426;p37">
            <a:extLst>
              <a:ext uri="{FF2B5EF4-FFF2-40B4-BE49-F238E27FC236}">
                <a16:creationId xmlns:a16="http://schemas.microsoft.com/office/drawing/2014/main" id="{8E019618-DE6A-9D9C-1B11-763E82455E56}"/>
              </a:ext>
            </a:extLst>
          </p:cNvPr>
          <p:cNvSpPr txBox="1"/>
          <p:nvPr/>
        </p:nvSpPr>
        <p:spPr>
          <a:xfrm>
            <a:off x="5394523" y="2112151"/>
            <a:ext cx="82571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Log </a:t>
            </a:r>
            <a:endParaRPr sz="10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space</a:t>
            </a:r>
            <a:endParaRPr sz="1000" b="1" i="0" u="none" strike="noStrike" cap="none" dirty="0">
              <a:solidFill>
                <a:schemeClr val="bg2"/>
              </a:solidFill>
              <a:latin typeface="Arial"/>
              <a:ea typeface="Arial"/>
              <a:cs typeface="Arial"/>
              <a:sym typeface="Arial"/>
            </a:endParaRPr>
          </a:p>
        </p:txBody>
      </p:sp>
      <p:sp>
        <p:nvSpPr>
          <p:cNvPr id="6" name="Google Shape;414;p37">
            <a:extLst>
              <a:ext uri="{FF2B5EF4-FFF2-40B4-BE49-F238E27FC236}">
                <a16:creationId xmlns:a16="http://schemas.microsoft.com/office/drawing/2014/main" id="{767E4E2D-DAFE-109D-A209-D02030CFA3C8}"/>
              </a:ext>
            </a:extLst>
          </p:cNvPr>
          <p:cNvSpPr txBox="1"/>
          <p:nvPr/>
        </p:nvSpPr>
        <p:spPr>
          <a:xfrm>
            <a:off x="6664587" y="2918529"/>
            <a:ext cx="262128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800" b="1" i="0" u="none" strike="noStrike" cap="none" dirty="0">
                <a:solidFill>
                  <a:srgbClr val="FF0000"/>
                </a:solidFill>
                <a:latin typeface="Arial"/>
                <a:ea typeface="Arial"/>
                <a:cs typeface="Arial"/>
                <a:sym typeface="Arial"/>
              </a:rPr>
              <a:t>AOD ensemble mean squared error</a:t>
            </a:r>
            <a:r>
              <a:rPr lang="en-US" sz="800" b="1" i="0" u="none" strike="noStrike" cap="none" dirty="0">
                <a:solidFill>
                  <a:srgbClr val="0000FF"/>
                </a:solidFill>
                <a:latin typeface="Arial"/>
                <a:ea typeface="Arial"/>
                <a:cs typeface="Arial"/>
                <a:sym typeface="Arial"/>
              </a:rPr>
              <a:t> </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800" b="1" i="0" u="none" strike="noStrike" cap="none" dirty="0">
                <a:solidFill>
                  <a:srgbClr val="517E33"/>
                </a:solidFill>
                <a:latin typeface="Arial"/>
                <a:ea typeface="Arial"/>
                <a:cs typeface="Arial"/>
                <a:sym typeface="Arial"/>
              </a:rPr>
              <a:t>observation squared error</a:t>
            </a:r>
            <a:endParaRPr sz="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800" b="1" i="0" u="none" strike="noStrike" cap="none" dirty="0">
                <a:solidFill>
                  <a:srgbClr val="0000FF"/>
                </a:solidFill>
                <a:latin typeface="Arial"/>
                <a:ea typeface="Arial"/>
                <a:cs typeface="Arial"/>
                <a:sym typeface="Arial"/>
              </a:rPr>
              <a:t>ensemble variance</a:t>
            </a:r>
            <a:endParaRPr sz="800" b="1" i="0" u="none" strike="noStrike" cap="none" dirty="0">
              <a:solidFill>
                <a:schemeClr val="dk1"/>
              </a:solidFill>
              <a:latin typeface="Arial"/>
              <a:ea typeface="Arial"/>
              <a:cs typeface="Arial"/>
              <a:sym typeface="Arial"/>
            </a:endParaRPr>
          </a:p>
        </p:txBody>
      </p:sp>
      <p:sp>
        <p:nvSpPr>
          <p:cNvPr id="15" name="Google Shape;419;p37">
            <a:extLst>
              <a:ext uri="{FF2B5EF4-FFF2-40B4-BE49-F238E27FC236}">
                <a16:creationId xmlns:a16="http://schemas.microsoft.com/office/drawing/2014/main" id="{DCA69432-8DE4-00D5-CA34-47B4E85BB14D}"/>
              </a:ext>
            </a:extLst>
          </p:cNvPr>
          <p:cNvSpPr txBox="1"/>
          <p:nvPr/>
        </p:nvSpPr>
        <p:spPr>
          <a:xfrm>
            <a:off x="2405986" y="4610910"/>
            <a:ext cx="1439514"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NASA MODIS</a:t>
            </a:r>
            <a:endParaRPr sz="1000" b="1" i="0" u="none" strike="noStrike" cap="none" dirty="0">
              <a:solidFill>
                <a:schemeClr val="bg2"/>
              </a:solidFill>
              <a:latin typeface="Arial"/>
              <a:ea typeface="Arial"/>
              <a:cs typeface="Arial"/>
              <a:sym typeface="Arial"/>
            </a:endParaRPr>
          </a:p>
        </p:txBody>
      </p:sp>
      <p:sp>
        <p:nvSpPr>
          <p:cNvPr id="16" name="Google Shape;420;p37">
            <a:extLst>
              <a:ext uri="{FF2B5EF4-FFF2-40B4-BE49-F238E27FC236}">
                <a16:creationId xmlns:a16="http://schemas.microsoft.com/office/drawing/2014/main" id="{F6CE4E48-D2C9-B777-06D1-BEF445FFD6B0}"/>
              </a:ext>
            </a:extLst>
          </p:cNvPr>
          <p:cNvSpPr txBox="1"/>
          <p:nvPr/>
        </p:nvSpPr>
        <p:spPr>
          <a:xfrm>
            <a:off x="132838" y="4610910"/>
            <a:ext cx="135299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NOAA VIIRS</a:t>
            </a:r>
            <a:endParaRPr sz="1000" b="1" i="0" u="none" strike="noStrike" cap="none" dirty="0">
              <a:solidFill>
                <a:schemeClr val="bg2"/>
              </a:solidFill>
              <a:latin typeface="Arial"/>
              <a:ea typeface="Arial"/>
              <a:cs typeface="Arial"/>
              <a:sym typeface="Arial"/>
            </a:endParaRPr>
          </a:p>
        </p:txBody>
      </p:sp>
      <p:sp>
        <p:nvSpPr>
          <p:cNvPr id="17" name="Google Shape;422;p37">
            <a:extLst>
              <a:ext uri="{FF2B5EF4-FFF2-40B4-BE49-F238E27FC236}">
                <a16:creationId xmlns:a16="http://schemas.microsoft.com/office/drawing/2014/main" id="{CBBCE54C-7079-05FB-31B2-9FAAAA23918E}"/>
              </a:ext>
            </a:extLst>
          </p:cNvPr>
          <p:cNvSpPr txBox="1"/>
          <p:nvPr/>
        </p:nvSpPr>
        <p:spPr>
          <a:xfrm>
            <a:off x="1013559" y="4962966"/>
            <a:ext cx="439499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a:solidFill>
                  <a:schemeClr val="bg2"/>
                </a:solidFill>
                <a:latin typeface="Arial"/>
                <a:ea typeface="Arial"/>
                <a:cs typeface="Arial"/>
                <a:sym typeface="Arial"/>
              </a:rPr>
              <a:t>Aggregated 550 nm AOD on July 4, 2022</a:t>
            </a:r>
            <a:endParaRPr sz="1000" b="1" i="0" u="none" strike="noStrike" cap="none">
              <a:solidFill>
                <a:schemeClr val="bg2"/>
              </a:solidFill>
              <a:latin typeface="Arial"/>
              <a:ea typeface="Arial"/>
              <a:cs typeface="Arial"/>
              <a:sym typeface="Arial"/>
            </a:endParaRPr>
          </a:p>
        </p:txBody>
      </p:sp>
      <p:grpSp>
        <p:nvGrpSpPr>
          <p:cNvPr id="18" name="Google Shape;427;p37">
            <a:extLst>
              <a:ext uri="{FF2B5EF4-FFF2-40B4-BE49-F238E27FC236}">
                <a16:creationId xmlns:a16="http://schemas.microsoft.com/office/drawing/2014/main" id="{450FFD63-2EC8-3450-B230-B0C08984FEC3}"/>
              </a:ext>
            </a:extLst>
          </p:cNvPr>
          <p:cNvGrpSpPr>
            <a:grpSpLocks noChangeAspect="1"/>
          </p:cNvGrpSpPr>
          <p:nvPr/>
        </p:nvGrpSpPr>
        <p:grpSpPr>
          <a:xfrm>
            <a:off x="4232822" y="3590231"/>
            <a:ext cx="2560320" cy="1605136"/>
            <a:chOff x="3396375" y="3214411"/>
            <a:chExt cx="2743200" cy="1714500"/>
          </a:xfrm>
        </p:grpSpPr>
        <p:pic>
          <p:nvPicPr>
            <p:cNvPr id="19" name="Google Shape;428;p37">
              <a:extLst>
                <a:ext uri="{FF2B5EF4-FFF2-40B4-BE49-F238E27FC236}">
                  <a16:creationId xmlns:a16="http://schemas.microsoft.com/office/drawing/2014/main" id="{369BDD22-756C-F80A-DD2F-B6E7268F7D16}"/>
                </a:ext>
              </a:extLst>
            </p:cNvPr>
            <p:cNvPicPr preferRelativeResize="0"/>
            <p:nvPr/>
          </p:nvPicPr>
          <p:blipFill rotWithShape="1">
            <a:blip r:embed="rId6">
              <a:alphaModFix/>
            </a:blip>
            <a:srcRect l="2516" t="24046" r="7909" b="19756"/>
            <a:stretch/>
          </p:blipFill>
          <p:spPr>
            <a:xfrm>
              <a:off x="3396375" y="3214411"/>
              <a:ext cx="2743200" cy="1714500"/>
            </a:xfrm>
            <a:prstGeom prst="rect">
              <a:avLst/>
            </a:prstGeom>
            <a:noFill/>
            <a:ln>
              <a:noFill/>
            </a:ln>
          </p:spPr>
        </p:pic>
        <p:sp>
          <p:nvSpPr>
            <p:cNvPr id="20" name="Google Shape;429;p37">
              <a:extLst>
                <a:ext uri="{FF2B5EF4-FFF2-40B4-BE49-F238E27FC236}">
                  <a16:creationId xmlns:a16="http://schemas.microsoft.com/office/drawing/2014/main" id="{F2EE0881-DD33-9D8C-3EC4-61D108462886}"/>
                </a:ext>
              </a:extLst>
            </p:cNvPr>
            <p:cNvSpPr txBox="1"/>
            <p:nvPr/>
          </p:nvSpPr>
          <p:spPr>
            <a:xfrm>
              <a:off x="4817873" y="4391609"/>
              <a:ext cx="1314900" cy="22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bg2"/>
                  </a:solidFill>
                  <a:latin typeface="Arial"/>
                  <a:ea typeface="Arial"/>
                  <a:cs typeface="Arial"/>
                  <a:sym typeface="Arial"/>
                </a:rPr>
                <a:t>Unit: 1E-9 kg m</a:t>
              </a:r>
              <a:r>
                <a:rPr lang="en-US" sz="1000" b="0" i="0" u="none" strike="noStrike" cap="none" baseline="30000" dirty="0">
                  <a:solidFill>
                    <a:schemeClr val="bg2"/>
                  </a:solidFill>
                  <a:latin typeface="Arial"/>
                  <a:ea typeface="Arial"/>
                  <a:cs typeface="Arial"/>
                  <a:sym typeface="Arial"/>
                </a:rPr>
                <a:t>-2</a:t>
              </a:r>
              <a:r>
                <a:rPr lang="en-US" sz="1000" b="0" i="0" u="none" strike="noStrike" cap="none" dirty="0">
                  <a:solidFill>
                    <a:schemeClr val="bg2"/>
                  </a:solidFill>
                  <a:latin typeface="Arial"/>
                  <a:ea typeface="Arial"/>
                  <a:cs typeface="Arial"/>
                  <a:sym typeface="Arial"/>
                </a:rPr>
                <a:t> s</a:t>
              </a:r>
              <a:r>
                <a:rPr lang="en-US" sz="1000" b="0" i="0" u="none" strike="noStrike" cap="none" baseline="30000" dirty="0">
                  <a:solidFill>
                    <a:schemeClr val="bg2"/>
                  </a:solidFill>
                  <a:latin typeface="Arial"/>
                  <a:ea typeface="Arial"/>
                  <a:cs typeface="Arial"/>
                  <a:sym typeface="Arial"/>
                </a:rPr>
                <a:t>-1</a:t>
              </a:r>
              <a:endParaRPr sz="1000" b="0" i="0" u="none" strike="noStrike" cap="none" baseline="30000" dirty="0">
                <a:solidFill>
                  <a:schemeClr val="bg2"/>
                </a:solidFill>
                <a:latin typeface="Arial"/>
                <a:ea typeface="Arial"/>
                <a:cs typeface="Arial"/>
                <a:sym typeface="Arial"/>
              </a:endParaRPr>
            </a:p>
          </p:txBody>
        </p:sp>
      </p:grpSp>
      <p:sp>
        <p:nvSpPr>
          <p:cNvPr id="21" name="Google Shape;431;p37">
            <a:extLst>
              <a:ext uri="{FF2B5EF4-FFF2-40B4-BE49-F238E27FC236}">
                <a16:creationId xmlns:a16="http://schemas.microsoft.com/office/drawing/2014/main" id="{719D9CBD-C3CE-A142-85A7-10DABCBDA6A1}"/>
              </a:ext>
            </a:extLst>
          </p:cNvPr>
          <p:cNvSpPr txBox="1"/>
          <p:nvPr/>
        </p:nvSpPr>
        <p:spPr>
          <a:xfrm>
            <a:off x="6647407" y="4621619"/>
            <a:ext cx="190561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rPr>
              <a:t>Spread of sea salt emissions by perturbed stochastically</a:t>
            </a:r>
            <a:endParaRPr sz="1000" b="1" i="0" u="none" strike="noStrike" cap="none" dirty="0">
              <a:solidFill>
                <a:schemeClr val="bg2"/>
              </a:solidFill>
              <a:latin typeface="Arial"/>
              <a:ea typeface="Arial"/>
              <a:cs typeface="Arial"/>
              <a:sym typeface="Arial"/>
            </a:endParaRPr>
          </a:p>
        </p:txBody>
      </p:sp>
      <p:cxnSp>
        <p:nvCxnSpPr>
          <p:cNvPr id="22" name="Google Shape;416;p37">
            <a:extLst>
              <a:ext uri="{FF2B5EF4-FFF2-40B4-BE49-F238E27FC236}">
                <a16:creationId xmlns:a16="http://schemas.microsoft.com/office/drawing/2014/main" id="{7354F8CE-3AFA-B7CC-9925-6F7321B7C1BC}"/>
              </a:ext>
            </a:extLst>
          </p:cNvPr>
          <p:cNvCxnSpPr/>
          <p:nvPr/>
        </p:nvCxnSpPr>
        <p:spPr>
          <a:xfrm rot="10800000">
            <a:off x="4768196" y="1557763"/>
            <a:ext cx="981672" cy="0"/>
          </a:xfrm>
          <a:prstGeom prst="straightConnector1">
            <a:avLst/>
          </a:prstGeom>
          <a:noFill/>
          <a:ln w="38100" cap="flat" cmpd="sng">
            <a:solidFill>
              <a:schemeClr val="bg2"/>
            </a:solidFill>
            <a:prstDash val="solid"/>
            <a:round/>
            <a:headEnd type="none" w="sm" len="sm"/>
            <a:tailEnd type="triangle" w="med" len="med"/>
          </a:ln>
        </p:spPr>
      </p:cxnSp>
      <p:cxnSp>
        <p:nvCxnSpPr>
          <p:cNvPr id="23" name="Google Shape;417;p37">
            <a:extLst>
              <a:ext uri="{FF2B5EF4-FFF2-40B4-BE49-F238E27FC236}">
                <a16:creationId xmlns:a16="http://schemas.microsoft.com/office/drawing/2014/main" id="{74C6BF61-97B6-C6E3-18B0-AD70BD3AA37D}"/>
              </a:ext>
            </a:extLst>
          </p:cNvPr>
          <p:cNvCxnSpPr>
            <a:cxnSpLocks/>
          </p:cNvCxnSpPr>
          <p:nvPr/>
        </p:nvCxnSpPr>
        <p:spPr>
          <a:xfrm flipH="1" flipV="1">
            <a:off x="4768196" y="2168495"/>
            <a:ext cx="1408922" cy="1136921"/>
          </a:xfrm>
          <a:prstGeom prst="straightConnector1">
            <a:avLst/>
          </a:prstGeom>
          <a:noFill/>
          <a:ln w="38100" cap="flat" cmpd="sng">
            <a:solidFill>
              <a:schemeClr val="bg2"/>
            </a:solidFill>
            <a:prstDash val="solid"/>
            <a:round/>
            <a:headEnd type="none" w="sm" len="sm"/>
            <a:tailEnd type="triangle" w="med" len="med"/>
          </a:ln>
        </p:spPr>
      </p:cxnSp>
      <p:cxnSp>
        <p:nvCxnSpPr>
          <p:cNvPr id="24" name="Google Shape;418;p37">
            <a:extLst>
              <a:ext uri="{FF2B5EF4-FFF2-40B4-BE49-F238E27FC236}">
                <a16:creationId xmlns:a16="http://schemas.microsoft.com/office/drawing/2014/main" id="{20D85D50-F80D-C7EA-E4B8-3F586194E72D}"/>
              </a:ext>
            </a:extLst>
          </p:cNvPr>
          <p:cNvCxnSpPr>
            <a:cxnSpLocks/>
          </p:cNvCxnSpPr>
          <p:nvPr/>
        </p:nvCxnSpPr>
        <p:spPr>
          <a:xfrm flipV="1">
            <a:off x="2601003" y="3550797"/>
            <a:ext cx="1170017" cy="304866"/>
          </a:xfrm>
          <a:prstGeom prst="straightConnector1">
            <a:avLst/>
          </a:prstGeom>
          <a:noFill/>
          <a:ln w="38100" cap="flat" cmpd="sng">
            <a:solidFill>
              <a:schemeClr val="bg2"/>
            </a:solidFill>
            <a:prstDash val="solid"/>
            <a:round/>
            <a:headEnd type="none" w="sm" len="sm"/>
            <a:tailEnd type="triangle" w="med" len="med"/>
          </a:ln>
        </p:spPr>
      </p:cxnSp>
      <p:cxnSp>
        <p:nvCxnSpPr>
          <p:cNvPr id="25" name="Google Shape;430;p37">
            <a:extLst>
              <a:ext uri="{FF2B5EF4-FFF2-40B4-BE49-F238E27FC236}">
                <a16:creationId xmlns:a16="http://schemas.microsoft.com/office/drawing/2014/main" id="{663DC680-2204-3F63-1CA6-86ED7D5F3A3B}"/>
              </a:ext>
            </a:extLst>
          </p:cNvPr>
          <p:cNvCxnSpPr>
            <a:cxnSpLocks/>
          </p:cNvCxnSpPr>
          <p:nvPr/>
        </p:nvCxnSpPr>
        <p:spPr>
          <a:xfrm flipH="1" flipV="1">
            <a:off x="4782395" y="2312185"/>
            <a:ext cx="821216" cy="1320313"/>
          </a:xfrm>
          <a:prstGeom prst="straightConnector1">
            <a:avLst/>
          </a:prstGeom>
          <a:noFill/>
          <a:ln w="38100" cap="flat" cmpd="sng">
            <a:solidFill>
              <a:schemeClr val="bg2"/>
            </a:solidFill>
            <a:prstDash val="solid"/>
            <a:round/>
            <a:headEnd type="none" w="sm" len="sm"/>
            <a:tailEnd type="triangle" w="med" len="med"/>
          </a:ln>
        </p:spPr>
      </p:cxnSp>
    </p:spTree>
    <p:extLst>
      <p:ext uri="{BB962C8B-B14F-4D97-AF65-F5344CB8AC3E}">
        <p14:creationId xmlns:p14="http://schemas.microsoft.com/office/powerpoint/2010/main" val="171278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Google Shape;102;p8">
            <a:extLst>
              <a:ext uri="{FF2B5EF4-FFF2-40B4-BE49-F238E27FC236}">
                <a16:creationId xmlns:a16="http://schemas.microsoft.com/office/drawing/2014/main" id="{E705AF03-ACA4-23BF-32BE-5B5709E7724B}"/>
              </a:ext>
            </a:extLst>
          </p:cNvPr>
          <p:cNvSpPr txBox="1"/>
          <p:nvPr/>
        </p:nvSpPr>
        <p:spPr>
          <a:xfrm>
            <a:off x="109" y="303624"/>
            <a:ext cx="9471148"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200" b="1" dirty="0">
                <a:solidFill>
                  <a:schemeClr val="bg2"/>
                </a:solidFill>
              </a:rPr>
              <a:t>References</a:t>
            </a:r>
            <a:endParaRPr lang="en-US" sz="2200" b="0" i="0" u="none" strike="noStrike" cap="none" dirty="0">
              <a:solidFill>
                <a:schemeClr val="bg2"/>
              </a:solidFill>
              <a:latin typeface="Arial"/>
              <a:ea typeface="Arial"/>
              <a:cs typeface="Arial"/>
              <a:sym typeface="Arial"/>
            </a:endParaRPr>
          </a:p>
        </p:txBody>
      </p:sp>
      <p:sp>
        <p:nvSpPr>
          <p:cNvPr id="3" name="Google Shape;442;p39">
            <a:extLst>
              <a:ext uri="{FF2B5EF4-FFF2-40B4-BE49-F238E27FC236}">
                <a16:creationId xmlns:a16="http://schemas.microsoft.com/office/drawing/2014/main" id="{56B76B3C-A89F-8C05-7E2C-F55E0965A5DB}"/>
              </a:ext>
            </a:extLst>
          </p:cNvPr>
          <p:cNvSpPr txBox="1"/>
          <p:nvPr/>
        </p:nvSpPr>
        <p:spPr>
          <a:xfrm>
            <a:off x="0" y="1109831"/>
            <a:ext cx="8825730" cy="3231614"/>
          </a:xfrm>
          <a:prstGeom prst="rect">
            <a:avLst/>
          </a:prstGeom>
          <a:noFill/>
          <a:ln>
            <a:noFill/>
          </a:ln>
        </p:spPr>
        <p:txBody>
          <a:bodyPr spcFirstLastPara="1" wrap="square" lIns="91425" tIns="45700" rIns="91425" bIns="45700" anchor="t" anchorCtr="0">
            <a:spAutoFit/>
          </a:bodyPr>
          <a:lstStyle/>
          <a:p>
            <a:pPr marL="171450" marR="0" lvl="0" indent="-95250" algn="l" rtl="0">
              <a:lnSpc>
                <a:spcPct val="100000"/>
              </a:lnSpc>
              <a:spcBef>
                <a:spcPts val="0"/>
              </a:spcBef>
              <a:spcAft>
                <a:spcPts val="0"/>
              </a:spcAft>
              <a:buClr>
                <a:srgbClr val="000000"/>
              </a:buClr>
              <a:buSzPts val="1200"/>
              <a:buFont typeface="Arial"/>
              <a:buNone/>
            </a:pPr>
            <a:endParaRPr sz="850" b="0" i="0" u="none" strike="noStrike" cap="none" dirty="0">
              <a:solidFill>
                <a:schemeClr val="bg2"/>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a:solidFill>
                  <a:schemeClr val="bg2"/>
                </a:solidFill>
                <a:latin typeface="Arial"/>
                <a:ea typeface="Arial"/>
                <a:cs typeface="Arial"/>
                <a:sym typeface="Arial"/>
              </a:rPr>
              <a:t>Zhang, L., </a:t>
            </a:r>
            <a:r>
              <a:rPr lang="en-US" sz="850" b="0" i="0" u="none" strike="noStrike" cap="none" dirty="0" err="1">
                <a:solidFill>
                  <a:schemeClr val="bg2"/>
                </a:solidFill>
                <a:latin typeface="Arial"/>
                <a:ea typeface="Arial"/>
                <a:cs typeface="Arial"/>
                <a:sym typeface="Arial"/>
              </a:rPr>
              <a:t>Montuoro</a:t>
            </a:r>
            <a:r>
              <a:rPr lang="en-US" sz="850" b="0" i="0" u="none" strike="noStrike" cap="none" dirty="0">
                <a:solidFill>
                  <a:schemeClr val="bg2"/>
                </a:solidFill>
                <a:latin typeface="Arial"/>
                <a:ea typeface="Arial"/>
                <a:cs typeface="Arial"/>
                <a:sym typeface="Arial"/>
              </a:rPr>
              <a:t>, R., McKeen, S. A., Baker, B., Bhattacharjee, P. S., </a:t>
            </a:r>
            <a:r>
              <a:rPr lang="en-US" sz="850" b="0" i="0" u="none" strike="noStrike" cap="none" dirty="0" err="1">
                <a:solidFill>
                  <a:schemeClr val="bg2"/>
                </a:solidFill>
                <a:latin typeface="Arial"/>
                <a:ea typeface="Arial"/>
                <a:cs typeface="Arial"/>
                <a:sym typeface="Arial"/>
              </a:rPr>
              <a:t>Grell</a:t>
            </a:r>
            <a:r>
              <a:rPr lang="en-US" sz="850" b="0" i="0" u="none" strike="noStrike" cap="none" dirty="0">
                <a:solidFill>
                  <a:schemeClr val="bg2"/>
                </a:solidFill>
                <a:latin typeface="Arial"/>
                <a:ea typeface="Arial"/>
                <a:cs typeface="Arial"/>
                <a:sym typeface="Arial"/>
              </a:rPr>
              <a:t>, G. A., ... &amp; Li, F. (2021). Development and Evaluation of the Aerosol Forecast Member in NCEP’s Global Ensemble Forecast System (GEFS-Aerosols v1). </a:t>
            </a:r>
            <a:r>
              <a:rPr lang="en-US" sz="850" b="0" i="1" u="none" strike="noStrike" cap="none" dirty="0">
                <a:solidFill>
                  <a:schemeClr val="bg2"/>
                </a:solidFill>
                <a:latin typeface="Arial"/>
                <a:ea typeface="Arial"/>
                <a:cs typeface="Arial"/>
                <a:sym typeface="Arial"/>
              </a:rPr>
              <a:t>Geoscientific Model Development Discussions</a:t>
            </a:r>
            <a:r>
              <a:rPr lang="en-US" sz="850" b="0" i="0" u="none" strike="noStrike" cap="none" dirty="0">
                <a:solidFill>
                  <a:schemeClr val="bg2"/>
                </a:solidFill>
                <a:latin typeface="Arial"/>
                <a:ea typeface="Arial"/>
                <a:cs typeface="Arial"/>
                <a:sym typeface="Arial"/>
              </a:rPr>
              <a:t>, 1-54.</a:t>
            </a:r>
            <a:endParaRPr sz="850" dirty="0">
              <a:solidFill>
                <a:schemeClr val="bg2"/>
              </a:solidFil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a:solidFill>
                  <a:schemeClr val="bg2"/>
                </a:solidFill>
                <a:latin typeface="Arial"/>
                <a:ea typeface="Arial"/>
                <a:cs typeface="Arial"/>
                <a:sym typeface="Arial"/>
              </a:rPr>
              <a:t>Chin, M., </a:t>
            </a:r>
            <a:r>
              <a:rPr lang="en-US" sz="850" b="0" i="0" u="none" strike="noStrike" cap="none" dirty="0" err="1">
                <a:solidFill>
                  <a:schemeClr val="bg2"/>
                </a:solidFill>
                <a:latin typeface="Arial"/>
                <a:ea typeface="Arial"/>
                <a:cs typeface="Arial"/>
                <a:sym typeface="Arial"/>
              </a:rPr>
              <a:t>Ginoux</a:t>
            </a:r>
            <a:r>
              <a:rPr lang="en-US" sz="850" b="0" i="0" u="none" strike="noStrike" cap="none" dirty="0">
                <a:solidFill>
                  <a:schemeClr val="bg2"/>
                </a:solidFill>
                <a:latin typeface="Arial"/>
                <a:ea typeface="Arial"/>
                <a:cs typeface="Arial"/>
                <a:sym typeface="Arial"/>
              </a:rPr>
              <a:t>, P., </a:t>
            </a:r>
            <a:r>
              <a:rPr lang="en-US" sz="850" b="0" i="0" u="none" strike="noStrike" cap="none" dirty="0" err="1">
                <a:solidFill>
                  <a:schemeClr val="bg2"/>
                </a:solidFill>
                <a:latin typeface="Arial"/>
                <a:ea typeface="Arial"/>
                <a:cs typeface="Arial"/>
                <a:sym typeface="Arial"/>
              </a:rPr>
              <a:t>Kinne</a:t>
            </a:r>
            <a:r>
              <a:rPr lang="en-US" sz="850" b="0" i="0" u="none" strike="noStrike" cap="none" dirty="0">
                <a:solidFill>
                  <a:schemeClr val="bg2"/>
                </a:solidFill>
                <a:latin typeface="Arial"/>
                <a:ea typeface="Arial"/>
                <a:cs typeface="Arial"/>
                <a:sym typeface="Arial"/>
              </a:rPr>
              <a:t>, S., Torres, O., </a:t>
            </a:r>
            <a:r>
              <a:rPr lang="en-US" sz="850" b="0" i="0" u="none" strike="noStrike" cap="none" dirty="0" err="1">
                <a:solidFill>
                  <a:schemeClr val="bg2"/>
                </a:solidFill>
                <a:latin typeface="Arial"/>
                <a:ea typeface="Arial"/>
                <a:cs typeface="Arial"/>
                <a:sym typeface="Arial"/>
              </a:rPr>
              <a:t>Holben</a:t>
            </a:r>
            <a:r>
              <a:rPr lang="en-US" sz="850" b="0" i="0" u="none" strike="noStrike" cap="none" dirty="0">
                <a:solidFill>
                  <a:schemeClr val="bg2"/>
                </a:solidFill>
                <a:latin typeface="Arial"/>
                <a:ea typeface="Arial"/>
                <a:cs typeface="Arial"/>
                <a:sym typeface="Arial"/>
              </a:rPr>
              <a:t>, B. N., Duncan, B. N., ... &amp; Nakajima, T. (2002). Tropospheric aerosol optical thickness from the GOCART model and comparisons with satellite and Sun photometer measurements. </a:t>
            </a:r>
            <a:r>
              <a:rPr lang="en-US" sz="850" b="0" i="1" u="none" strike="noStrike" cap="none" dirty="0">
                <a:solidFill>
                  <a:schemeClr val="bg2"/>
                </a:solidFill>
                <a:latin typeface="Arial"/>
                <a:ea typeface="Arial"/>
                <a:cs typeface="Arial"/>
                <a:sym typeface="Arial"/>
              </a:rPr>
              <a:t>Journal of the atmospheric sciences</a:t>
            </a:r>
            <a:r>
              <a:rPr lang="en-US" sz="850" b="0" i="0" u="none" strike="noStrike" cap="none" dirty="0">
                <a:solidFill>
                  <a:schemeClr val="bg2"/>
                </a:solidFill>
                <a:latin typeface="Arial"/>
                <a:ea typeface="Arial"/>
                <a:cs typeface="Arial"/>
                <a:sym typeface="Arial"/>
              </a:rPr>
              <a:t>, </a:t>
            </a:r>
            <a:r>
              <a:rPr lang="en-US" sz="850" b="0" i="1" u="none" strike="noStrike" cap="none" dirty="0">
                <a:solidFill>
                  <a:schemeClr val="bg2"/>
                </a:solidFill>
                <a:latin typeface="Arial"/>
                <a:ea typeface="Arial"/>
                <a:cs typeface="Arial"/>
                <a:sym typeface="Arial"/>
              </a:rPr>
              <a:t>59</a:t>
            </a:r>
            <a:r>
              <a:rPr lang="en-US" sz="850" b="0" i="0" u="none" strike="noStrike" cap="none" dirty="0">
                <a:solidFill>
                  <a:schemeClr val="bg2"/>
                </a:solidFill>
                <a:latin typeface="Arial"/>
                <a:ea typeface="Arial"/>
                <a:cs typeface="Arial"/>
                <a:sym typeface="Arial"/>
              </a:rPr>
              <a:t>(3), 461-483. </a:t>
            </a:r>
            <a:endParaRPr sz="850" dirty="0">
              <a:solidFill>
                <a:schemeClr val="bg2"/>
              </a:solidFill>
            </a:endParaRPr>
          </a:p>
          <a:p>
            <a:pPr marL="196850" marR="0" lvl="0" indent="-171450" algn="l" rtl="0">
              <a:lnSpc>
                <a:spcPct val="100000"/>
              </a:lnSpc>
              <a:spcBef>
                <a:spcPts val="0"/>
              </a:spcBef>
              <a:spcAft>
                <a:spcPts val="0"/>
              </a:spcAft>
              <a:buClr>
                <a:schemeClr val="dk1"/>
              </a:buClr>
              <a:buSzPts val="1200"/>
              <a:buFont typeface="Arial"/>
              <a:buChar char="•"/>
            </a:pPr>
            <a:r>
              <a:rPr lang="en-US" sz="850" b="0" i="0" u="none" strike="noStrike" cap="none" dirty="0">
                <a:solidFill>
                  <a:schemeClr val="bg2"/>
                </a:solidFill>
                <a:latin typeface="Arial"/>
                <a:ea typeface="Arial"/>
                <a:cs typeface="Arial"/>
                <a:sym typeface="Arial"/>
              </a:rPr>
              <a:t>Benedetti, A., </a:t>
            </a:r>
            <a:r>
              <a:rPr lang="en-US" sz="850" b="0" i="0" u="none" strike="noStrike" cap="none" dirty="0" err="1">
                <a:solidFill>
                  <a:schemeClr val="bg2"/>
                </a:solidFill>
                <a:latin typeface="Arial"/>
                <a:ea typeface="Arial"/>
                <a:cs typeface="Arial"/>
                <a:sym typeface="Arial"/>
              </a:rPr>
              <a:t>Morcrette</a:t>
            </a:r>
            <a:r>
              <a:rPr lang="en-US" sz="850" b="0" i="0" u="none" strike="noStrike" cap="none" dirty="0">
                <a:solidFill>
                  <a:schemeClr val="bg2"/>
                </a:solidFill>
                <a:latin typeface="Arial"/>
                <a:ea typeface="Arial"/>
                <a:cs typeface="Arial"/>
                <a:sym typeface="Arial"/>
              </a:rPr>
              <a:t>, J. J., Boucher, O., </a:t>
            </a:r>
            <a:r>
              <a:rPr lang="en-US" sz="850" b="0" i="0" u="none" strike="noStrike" cap="none" dirty="0" err="1">
                <a:solidFill>
                  <a:schemeClr val="bg2"/>
                </a:solidFill>
                <a:latin typeface="Arial"/>
                <a:ea typeface="Arial"/>
                <a:cs typeface="Arial"/>
                <a:sym typeface="Arial"/>
              </a:rPr>
              <a:t>Dethof</a:t>
            </a:r>
            <a:r>
              <a:rPr lang="en-US" sz="850" b="0" i="0" u="none" strike="noStrike" cap="none" dirty="0">
                <a:solidFill>
                  <a:schemeClr val="bg2"/>
                </a:solidFill>
                <a:latin typeface="Arial"/>
                <a:ea typeface="Arial"/>
                <a:cs typeface="Arial"/>
                <a:sym typeface="Arial"/>
              </a:rPr>
              <a:t>, A., </a:t>
            </a:r>
            <a:r>
              <a:rPr lang="en-US" sz="850" b="0" i="0" u="none" strike="noStrike" cap="none" dirty="0" err="1">
                <a:solidFill>
                  <a:schemeClr val="bg2"/>
                </a:solidFill>
                <a:latin typeface="Arial"/>
                <a:ea typeface="Arial"/>
                <a:cs typeface="Arial"/>
                <a:sym typeface="Arial"/>
              </a:rPr>
              <a:t>Engelen</a:t>
            </a:r>
            <a:r>
              <a:rPr lang="en-US" sz="850" b="0" i="0" u="none" strike="noStrike" cap="none" dirty="0">
                <a:solidFill>
                  <a:schemeClr val="bg2"/>
                </a:solidFill>
                <a:latin typeface="Arial"/>
                <a:ea typeface="Arial"/>
                <a:cs typeface="Arial"/>
                <a:sym typeface="Arial"/>
              </a:rPr>
              <a:t>, R. J., Fisher, M., ... &amp; Suttie, M. (2009). Aerosol analysis and forecast in the European </a:t>
            </a:r>
            <a:r>
              <a:rPr lang="en-US" sz="850" b="0" i="0" u="none" strike="noStrike" cap="none" dirty="0" err="1">
                <a:solidFill>
                  <a:schemeClr val="bg2"/>
                </a:solidFill>
                <a:latin typeface="Arial"/>
                <a:ea typeface="Arial"/>
                <a:cs typeface="Arial"/>
                <a:sym typeface="Arial"/>
              </a:rPr>
              <a:t>centre</a:t>
            </a:r>
            <a:r>
              <a:rPr lang="en-US" sz="850" b="0" i="0" u="none" strike="noStrike" cap="none" dirty="0">
                <a:solidFill>
                  <a:schemeClr val="bg2"/>
                </a:solidFill>
                <a:latin typeface="Arial"/>
                <a:ea typeface="Arial"/>
                <a:cs typeface="Arial"/>
                <a:sym typeface="Arial"/>
              </a:rPr>
              <a:t> for medium‐range weather forecasts integrated forecast system: 2. Data assimilation. </a:t>
            </a:r>
            <a:r>
              <a:rPr lang="en-US" sz="850" b="0" i="1" u="none" strike="noStrike" cap="none" dirty="0">
                <a:solidFill>
                  <a:schemeClr val="bg2"/>
                </a:solidFill>
                <a:latin typeface="Arial"/>
                <a:ea typeface="Arial"/>
                <a:cs typeface="Arial"/>
                <a:sym typeface="Arial"/>
              </a:rPr>
              <a:t>Journal of Geophysical Research: Atmospheres</a:t>
            </a:r>
            <a:r>
              <a:rPr lang="en-US" sz="850" b="0" i="0" u="none" strike="noStrike" cap="none" dirty="0">
                <a:solidFill>
                  <a:schemeClr val="bg2"/>
                </a:solidFill>
                <a:latin typeface="Arial"/>
                <a:ea typeface="Arial"/>
                <a:cs typeface="Arial"/>
                <a:sym typeface="Arial"/>
              </a:rPr>
              <a:t>, </a:t>
            </a:r>
            <a:r>
              <a:rPr lang="en-US" sz="850" b="0" i="1" u="none" strike="noStrike" cap="none" dirty="0">
                <a:solidFill>
                  <a:schemeClr val="bg2"/>
                </a:solidFill>
                <a:latin typeface="Arial"/>
                <a:ea typeface="Arial"/>
                <a:cs typeface="Arial"/>
                <a:sym typeface="Arial"/>
              </a:rPr>
              <a:t>114</a:t>
            </a:r>
            <a:r>
              <a:rPr lang="en-US" sz="850" b="0" i="0" u="none" strike="noStrike" cap="none" dirty="0">
                <a:solidFill>
                  <a:schemeClr val="bg2"/>
                </a:solidFill>
                <a:latin typeface="Arial"/>
                <a:ea typeface="Arial"/>
                <a:cs typeface="Arial"/>
                <a:sym typeface="Arial"/>
              </a:rPr>
              <a:t>(D13). </a:t>
            </a:r>
            <a:endParaRPr sz="850" dirty="0">
              <a:solidFill>
                <a:schemeClr val="bg2"/>
              </a:solidFill>
            </a:endParaRPr>
          </a:p>
          <a:p>
            <a:pPr marL="196850" marR="0" lvl="0" indent="-171450" algn="l" rtl="0">
              <a:lnSpc>
                <a:spcPct val="100000"/>
              </a:lnSpc>
              <a:spcBef>
                <a:spcPts val="0"/>
              </a:spcBef>
              <a:spcAft>
                <a:spcPts val="0"/>
              </a:spcAft>
              <a:buClr>
                <a:schemeClr val="dk1"/>
              </a:buClr>
              <a:buSzPts val="1200"/>
              <a:buFont typeface="Arial"/>
              <a:buChar char="•"/>
            </a:pPr>
            <a:r>
              <a:rPr lang="en-US" sz="850" b="0" i="0" u="none" strike="noStrike" cap="none" dirty="0" err="1">
                <a:solidFill>
                  <a:schemeClr val="bg2"/>
                </a:solidFill>
                <a:latin typeface="Arial"/>
                <a:ea typeface="Arial"/>
                <a:cs typeface="Arial"/>
                <a:sym typeface="Arial"/>
              </a:rPr>
              <a:t>Randles</a:t>
            </a:r>
            <a:r>
              <a:rPr lang="en-US" sz="850" b="0" i="0" u="none" strike="noStrike" cap="none" dirty="0">
                <a:solidFill>
                  <a:schemeClr val="bg2"/>
                </a:solidFill>
                <a:latin typeface="Arial"/>
                <a:ea typeface="Arial"/>
                <a:cs typeface="Arial"/>
                <a:sym typeface="Arial"/>
              </a:rPr>
              <a:t>, C. A., Da Silva, A. M., </a:t>
            </a:r>
            <a:r>
              <a:rPr lang="en-US" sz="850" b="0" i="0" u="none" strike="noStrike" cap="none" dirty="0" err="1">
                <a:solidFill>
                  <a:schemeClr val="bg2"/>
                </a:solidFill>
                <a:latin typeface="Arial"/>
                <a:ea typeface="Arial"/>
                <a:cs typeface="Arial"/>
                <a:sym typeface="Arial"/>
              </a:rPr>
              <a:t>Buchard</a:t>
            </a:r>
            <a:r>
              <a:rPr lang="en-US" sz="850" b="0" i="0" u="none" strike="noStrike" cap="none" dirty="0">
                <a:solidFill>
                  <a:schemeClr val="bg2"/>
                </a:solidFill>
                <a:latin typeface="Arial"/>
                <a:ea typeface="Arial"/>
                <a:cs typeface="Arial"/>
                <a:sym typeface="Arial"/>
              </a:rPr>
              <a:t>, V., </a:t>
            </a:r>
            <a:r>
              <a:rPr lang="en-US" sz="850" b="0" i="0" u="none" strike="noStrike" cap="none" dirty="0" err="1">
                <a:solidFill>
                  <a:schemeClr val="bg2"/>
                </a:solidFill>
                <a:latin typeface="Arial"/>
                <a:ea typeface="Arial"/>
                <a:cs typeface="Arial"/>
                <a:sym typeface="Arial"/>
              </a:rPr>
              <a:t>Colarco</a:t>
            </a:r>
            <a:r>
              <a:rPr lang="en-US" sz="850" b="0" i="0" u="none" strike="noStrike" cap="none" dirty="0">
                <a:solidFill>
                  <a:schemeClr val="bg2"/>
                </a:solidFill>
                <a:latin typeface="Arial"/>
                <a:ea typeface="Arial"/>
                <a:cs typeface="Arial"/>
                <a:sym typeface="Arial"/>
              </a:rPr>
              <a:t>, P. R., </a:t>
            </a:r>
            <a:r>
              <a:rPr lang="en-US" sz="850" b="0" i="0" u="none" strike="noStrike" cap="none" dirty="0" err="1">
                <a:solidFill>
                  <a:schemeClr val="bg2"/>
                </a:solidFill>
                <a:latin typeface="Arial"/>
                <a:ea typeface="Arial"/>
                <a:cs typeface="Arial"/>
                <a:sym typeface="Arial"/>
              </a:rPr>
              <a:t>Darmenov</a:t>
            </a:r>
            <a:r>
              <a:rPr lang="en-US" sz="850" b="0" i="0" u="none" strike="noStrike" cap="none" dirty="0">
                <a:solidFill>
                  <a:schemeClr val="bg2"/>
                </a:solidFill>
                <a:latin typeface="Arial"/>
                <a:ea typeface="Arial"/>
                <a:cs typeface="Arial"/>
                <a:sym typeface="Arial"/>
              </a:rPr>
              <a:t>, A </a:t>
            </a:r>
            <a:r>
              <a:rPr lang="en-US" sz="850" b="0" i="0" u="none" strike="noStrike" cap="none" dirty="0" err="1">
                <a:solidFill>
                  <a:schemeClr val="bg2"/>
                </a:solidFill>
                <a:latin typeface="Arial"/>
                <a:ea typeface="Arial"/>
                <a:cs typeface="Arial"/>
                <a:sym typeface="Arial"/>
              </a:rPr>
              <a:t>Govindaraju</a:t>
            </a:r>
            <a:r>
              <a:rPr lang="en-US" sz="850" b="0" i="0" u="none" strike="noStrike" cap="none" dirty="0">
                <a:solidFill>
                  <a:schemeClr val="bg2"/>
                </a:solidFill>
                <a:latin typeface="Arial"/>
                <a:ea typeface="Arial"/>
                <a:cs typeface="Arial"/>
                <a:sym typeface="Arial"/>
              </a:rPr>
              <a:t>, R., ... &amp; Flynn, C. J. (2017). The MERRA-2 aerosol reanalysis, 1980 onward. Part I: System description and data assimilation evaluation. </a:t>
            </a:r>
            <a:r>
              <a:rPr lang="en-US" sz="850" b="0" i="1" u="none" strike="noStrike" cap="none" dirty="0">
                <a:solidFill>
                  <a:schemeClr val="bg2"/>
                </a:solidFill>
                <a:latin typeface="Arial"/>
                <a:ea typeface="Arial"/>
                <a:cs typeface="Arial"/>
                <a:sym typeface="Arial"/>
              </a:rPr>
              <a:t>Journal 	of climate</a:t>
            </a:r>
            <a:r>
              <a:rPr lang="en-US" sz="850" b="0" i="0" u="none" strike="noStrike" cap="none" dirty="0">
                <a:solidFill>
                  <a:schemeClr val="bg2"/>
                </a:solidFill>
                <a:latin typeface="Arial"/>
                <a:ea typeface="Arial"/>
                <a:cs typeface="Arial"/>
                <a:sym typeface="Arial"/>
              </a:rPr>
              <a:t>, </a:t>
            </a:r>
            <a:r>
              <a:rPr lang="en-US" sz="850" b="0" i="1" u="none" strike="noStrike" cap="none" dirty="0">
                <a:solidFill>
                  <a:schemeClr val="bg2"/>
                </a:solidFill>
                <a:latin typeface="Arial"/>
                <a:ea typeface="Arial"/>
                <a:cs typeface="Arial"/>
                <a:sym typeface="Arial"/>
              </a:rPr>
              <a:t>30</a:t>
            </a:r>
            <a:r>
              <a:rPr lang="en-US" sz="850" b="0" i="0" u="none" strike="noStrike" cap="none" dirty="0">
                <a:solidFill>
                  <a:schemeClr val="bg2"/>
                </a:solidFill>
                <a:latin typeface="Arial"/>
                <a:ea typeface="Arial"/>
                <a:cs typeface="Arial"/>
                <a:sym typeface="Arial"/>
              </a:rPr>
              <a:t>(17), 6823-6850. </a:t>
            </a:r>
            <a:endParaRPr sz="850" dirty="0">
              <a:solidFill>
                <a:schemeClr val="bg2"/>
              </a:solidFill>
            </a:endParaRPr>
          </a:p>
          <a:p>
            <a:pPr marL="196850" marR="0" lvl="0" indent="-171450" algn="l" rtl="0">
              <a:lnSpc>
                <a:spcPct val="100000"/>
              </a:lnSpc>
              <a:spcBef>
                <a:spcPts val="0"/>
              </a:spcBef>
              <a:spcAft>
                <a:spcPts val="0"/>
              </a:spcAft>
              <a:buClr>
                <a:schemeClr val="dk1"/>
              </a:buClr>
              <a:buSzPts val="1200"/>
              <a:buFont typeface="Arial"/>
              <a:buChar char="•"/>
            </a:pPr>
            <a:r>
              <a:rPr lang="en-US" sz="850" b="0" i="0" u="none" strike="noStrike" cap="none" dirty="0">
                <a:solidFill>
                  <a:schemeClr val="bg2"/>
                </a:solidFill>
                <a:latin typeface="Arial"/>
                <a:ea typeface="Arial"/>
                <a:cs typeface="Arial"/>
                <a:sym typeface="Arial"/>
              </a:rPr>
              <a:t>Rubin, J. I., Reid, J. S., Hansen, J. A., Anderson, J. L., Collins, N., Hoar, T. J., ... &amp; Zhang, J. (2016). Development of the Ensemble Navy Aerosol Analysis Prediction System (ENAAPS) and its application of the Data Assimilation Research Testbed (DART) in support of aerosol forecasting. Atmospheric Chemistry and Physics, 16(6), 3927-3951. </a:t>
            </a:r>
            <a:endParaRPr sz="850" dirty="0">
              <a:solidFill>
                <a:schemeClr val="bg2"/>
              </a:solidFill>
            </a:endParaRPr>
          </a:p>
          <a:p>
            <a:pPr marL="196850" marR="0" lvl="0" indent="-171450" algn="l" rtl="0">
              <a:lnSpc>
                <a:spcPct val="100000"/>
              </a:lnSpc>
              <a:spcBef>
                <a:spcPts val="0"/>
              </a:spcBef>
              <a:spcAft>
                <a:spcPts val="0"/>
              </a:spcAft>
              <a:buClr>
                <a:schemeClr val="dk1"/>
              </a:buClr>
              <a:buSzPts val="1200"/>
              <a:buFont typeface="Arial"/>
              <a:buChar char="•"/>
            </a:pPr>
            <a:r>
              <a:rPr lang="en-US" sz="850" b="0" i="0" u="none" strike="noStrike" cap="none" dirty="0" err="1">
                <a:solidFill>
                  <a:schemeClr val="bg2"/>
                </a:solidFill>
                <a:latin typeface="Arial"/>
                <a:ea typeface="Arial"/>
                <a:cs typeface="Arial"/>
                <a:sym typeface="Arial"/>
              </a:rPr>
              <a:t>Yumimoto</a:t>
            </a:r>
            <a:r>
              <a:rPr lang="en-US" sz="850" b="0" i="0" u="none" strike="noStrike" cap="none" dirty="0">
                <a:solidFill>
                  <a:schemeClr val="bg2"/>
                </a:solidFill>
                <a:latin typeface="Arial"/>
                <a:ea typeface="Arial"/>
                <a:cs typeface="Arial"/>
                <a:sym typeface="Arial"/>
              </a:rPr>
              <a:t>, K., Tanaka, T. Y., </a:t>
            </a:r>
            <a:r>
              <a:rPr lang="en-US" sz="850" b="0" i="0" u="none" strike="noStrike" cap="none" dirty="0" err="1">
                <a:solidFill>
                  <a:schemeClr val="bg2"/>
                </a:solidFill>
                <a:latin typeface="Arial"/>
                <a:ea typeface="Arial"/>
                <a:cs typeface="Arial"/>
                <a:sym typeface="Arial"/>
              </a:rPr>
              <a:t>Oshima</a:t>
            </a:r>
            <a:r>
              <a:rPr lang="en-US" sz="850" b="0" i="0" u="none" strike="noStrike" cap="none" dirty="0">
                <a:solidFill>
                  <a:schemeClr val="bg2"/>
                </a:solidFill>
                <a:latin typeface="Arial"/>
                <a:ea typeface="Arial"/>
                <a:cs typeface="Arial"/>
                <a:sym typeface="Arial"/>
              </a:rPr>
              <a:t>, N., &amp; Maki, T. (2017). </a:t>
            </a:r>
            <a:r>
              <a:rPr lang="en-US" sz="850" b="0" i="0" u="none" strike="noStrike" cap="none" dirty="0" err="1">
                <a:solidFill>
                  <a:schemeClr val="bg2"/>
                </a:solidFill>
                <a:latin typeface="Arial"/>
                <a:ea typeface="Arial"/>
                <a:cs typeface="Arial"/>
                <a:sym typeface="Arial"/>
              </a:rPr>
              <a:t>JRAero</a:t>
            </a:r>
            <a:r>
              <a:rPr lang="en-US" sz="850" b="0" i="0" u="none" strike="noStrike" cap="none" dirty="0">
                <a:solidFill>
                  <a:schemeClr val="bg2"/>
                </a:solidFill>
                <a:latin typeface="Arial"/>
                <a:ea typeface="Arial"/>
                <a:cs typeface="Arial"/>
                <a:sym typeface="Arial"/>
              </a:rPr>
              <a:t>: the Japanese reanalysis for aerosol v1. 0. </a:t>
            </a:r>
            <a:r>
              <a:rPr lang="en-US" sz="850" b="0" i="1" u="none" strike="noStrike" cap="none" dirty="0">
                <a:solidFill>
                  <a:schemeClr val="bg2"/>
                </a:solidFill>
                <a:latin typeface="Arial"/>
                <a:ea typeface="Arial"/>
                <a:cs typeface="Arial"/>
                <a:sym typeface="Arial"/>
              </a:rPr>
              <a:t>Geoscientific Model Development</a:t>
            </a:r>
            <a:r>
              <a:rPr lang="en-US" sz="850" b="0" i="0" u="none" strike="noStrike" cap="none" dirty="0">
                <a:solidFill>
                  <a:schemeClr val="bg2"/>
                </a:solidFill>
                <a:latin typeface="Arial"/>
                <a:ea typeface="Arial"/>
                <a:cs typeface="Arial"/>
                <a:sym typeface="Arial"/>
              </a:rPr>
              <a:t>, </a:t>
            </a:r>
            <a:r>
              <a:rPr lang="en-US" sz="850" b="0" i="1" u="none" strike="noStrike" cap="none" dirty="0">
                <a:solidFill>
                  <a:schemeClr val="bg2"/>
                </a:solidFill>
                <a:latin typeface="Arial"/>
                <a:ea typeface="Arial"/>
                <a:cs typeface="Arial"/>
                <a:sym typeface="Arial"/>
              </a:rPr>
              <a:t>10</a:t>
            </a:r>
            <a:r>
              <a:rPr lang="en-US" sz="850" b="0" i="0" u="none" strike="noStrike" cap="none" dirty="0">
                <a:solidFill>
                  <a:schemeClr val="bg2"/>
                </a:solidFill>
                <a:latin typeface="Arial"/>
                <a:ea typeface="Arial"/>
                <a:cs typeface="Arial"/>
                <a:sym typeface="Arial"/>
              </a:rPr>
              <a:t>(9), 3225-3253</a:t>
            </a:r>
            <a:endParaRPr sz="850" b="0" i="0" u="none" strike="noStrike" cap="none" dirty="0">
              <a:solidFill>
                <a:schemeClr val="bg2"/>
              </a:solidFill>
              <a:latin typeface="Arial"/>
              <a:ea typeface="Arial"/>
              <a:cs typeface="Arial"/>
              <a:sym typeface="Arial"/>
            </a:endParaRPr>
          </a:p>
          <a:p>
            <a:pPr marL="196850" marR="0" lvl="0" indent="-171450" algn="l" rtl="0">
              <a:lnSpc>
                <a:spcPct val="100000"/>
              </a:lnSpc>
              <a:spcBef>
                <a:spcPts val="0"/>
              </a:spcBef>
              <a:spcAft>
                <a:spcPts val="0"/>
              </a:spcAft>
              <a:buClr>
                <a:schemeClr val="dk1"/>
              </a:buClr>
              <a:buSzPts val="1200"/>
              <a:buFont typeface="Arial"/>
              <a:buChar char="•"/>
            </a:pPr>
            <a:r>
              <a:rPr lang="en-US" sz="850" b="0" i="0" u="none" strike="noStrike" cap="none" dirty="0">
                <a:solidFill>
                  <a:schemeClr val="bg2"/>
                </a:solidFill>
                <a:highlight>
                  <a:srgbClr val="FFFFFF"/>
                </a:highlight>
                <a:latin typeface="Arial"/>
                <a:ea typeface="Arial"/>
                <a:cs typeface="Arial"/>
                <a:sym typeface="Arial"/>
              </a:rPr>
              <a:t>Huang, B., M. </a:t>
            </a:r>
            <a:r>
              <a:rPr lang="en-US" sz="850" b="0" i="0" u="none" strike="noStrike" cap="none" dirty="0" err="1">
                <a:solidFill>
                  <a:schemeClr val="bg2"/>
                </a:solidFill>
                <a:highlight>
                  <a:srgbClr val="FFFFFF"/>
                </a:highlight>
                <a:latin typeface="Arial"/>
                <a:ea typeface="Arial"/>
                <a:cs typeface="Arial"/>
                <a:sym typeface="Arial"/>
              </a:rPr>
              <a:t>Pagowski</a:t>
            </a:r>
            <a:r>
              <a:rPr lang="en-US" sz="850" b="0" i="0" u="none" strike="noStrike" cap="none" dirty="0">
                <a:solidFill>
                  <a:schemeClr val="bg2"/>
                </a:solidFill>
                <a:highlight>
                  <a:srgbClr val="FFFFFF"/>
                </a:highlight>
                <a:latin typeface="Arial"/>
                <a:ea typeface="Arial"/>
                <a:cs typeface="Arial"/>
                <a:sym typeface="Arial"/>
              </a:rPr>
              <a:t>, S. Trahan, C. Martin, A. </a:t>
            </a:r>
            <a:r>
              <a:rPr lang="en-US" sz="850" b="0" i="0" u="none" strike="noStrike" cap="none" dirty="0" err="1">
                <a:solidFill>
                  <a:schemeClr val="bg2"/>
                </a:solidFill>
                <a:highlight>
                  <a:srgbClr val="FFFFFF"/>
                </a:highlight>
                <a:latin typeface="Arial"/>
                <a:ea typeface="Arial"/>
                <a:cs typeface="Arial"/>
                <a:sym typeface="Arial"/>
              </a:rPr>
              <a:t>Tangborn</a:t>
            </a:r>
            <a:r>
              <a:rPr lang="en-US" sz="850" b="0" i="0" u="none" strike="noStrike" cap="none" dirty="0">
                <a:solidFill>
                  <a:schemeClr val="bg2"/>
                </a:solidFill>
                <a:highlight>
                  <a:srgbClr val="FFFFFF"/>
                </a:highlight>
                <a:latin typeface="Arial"/>
                <a:ea typeface="Arial"/>
                <a:cs typeface="Arial"/>
                <a:sym typeface="Arial"/>
              </a:rPr>
              <a:t>, S. </a:t>
            </a:r>
            <a:r>
              <a:rPr lang="en-US" sz="850" b="0" i="0" u="none" strike="noStrike" cap="none" dirty="0" err="1">
                <a:solidFill>
                  <a:schemeClr val="bg2"/>
                </a:solidFill>
                <a:highlight>
                  <a:srgbClr val="FFFFFF"/>
                </a:highlight>
                <a:latin typeface="Arial"/>
                <a:ea typeface="Arial"/>
                <a:cs typeface="Arial"/>
                <a:sym typeface="Arial"/>
              </a:rPr>
              <a:t>Kondragunta</a:t>
            </a:r>
            <a:r>
              <a:rPr lang="en-US" sz="850" b="0" i="0" u="none" strike="noStrike" cap="none" dirty="0">
                <a:solidFill>
                  <a:schemeClr val="bg2"/>
                </a:solidFill>
                <a:highlight>
                  <a:srgbClr val="FFFFFF"/>
                </a:highlight>
                <a:latin typeface="Arial"/>
                <a:ea typeface="Arial"/>
                <a:cs typeface="Arial"/>
                <a:sym typeface="Arial"/>
              </a:rPr>
              <a:t>, D. Kleist, 2023: JEDI-Based Three-Dimensional Ensemble-Variational Data Assimilation System for Global Aerosol Forecasting at NCEP, </a:t>
            </a:r>
            <a:r>
              <a:rPr lang="en-US" sz="850" b="0" i="1" u="none" strike="noStrike" cap="none" dirty="0">
                <a:solidFill>
                  <a:schemeClr val="bg2"/>
                </a:solidFill>
                <a:highlight>
                  <a:srgbClr val="FFFFFF"/>
                </a:highlight>
                <a:latin typeface="Arial"/>
                <a:ea typeface="Arial"/>
                <a:cs typeface="Arial"/>
                <a:sym typeface="Arial"/>
              </a:rPr>
              <a:t>in print in JAMES</a:t>
            </a:r>
            <a:r>
              <a:rPr lang="en-US" sz="850" b="0" i="0" u="none" strike="noStrike" cap="none" dirty="0">
                <a:solidFill>
                  <a:schemeClr val="bg2"/>
                </a:solidFill>
                <a:highlight>
                  <a:srgbClr val="FFFFFF"/>
                </a:highlight>
                <a:latin typeface="Arial"/>
                <a:ea typeface="Arial"/>
                <a:cs typeface="Arial"/>
                <a:sym typeface="Arial"/>
              </a:rPr>
              <a:t>.</a:t>
            </a:r>
            <a:endParaRPr sz="850" dirty="0">
              <a:solidFill>
                <a:schemeClr val="bg2"/>
              </a:solidFil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a:solidFill>
                  <a:schemeClr val="bg2"/>
                </a:solidFill>
                <a:latin typeface="Arial"/>
                <a:ea typeface="Arial"/>
                <a:cs typeface="Arial"/>
                <a:sym typeface="Arial"/>
              </a:rPr>
              <a:t>Giles, D. M., </a:t>
            </a:r>
            <a:r>
              <a:rPr lang="en-US" sz="850" b="0" i="0" u="none" strike="noStrike" cap="none" dirty="0" err="1">
                <a:solidFill>
                  <a:schemeClr val="bg2"/>
                </a:solidFill>
                <a:latin typeface="Arial"/>
                <a:ea typeface="Arial"/>
                <a:cs typeface="Arial"/>
                <a:sym typeface="Arial"/>
              </a:rPr>
              <a:t>Sinyuk</a:t>
            </a:r>
            <a:r>
              <a:rPr lang="en-US" sz="850" b="0" i="0" u="none" strike="noStrike" cap="none" dirty="0">
                <a:solidFill>
                  <a:schemeClr val="bg2"/>
                </a:solidFill>
                <a:latin typeface="Arial"/>
                <a:ea typeface="Arial"/>
                <a:cs typeface="Arial"/>
                <a:sym typeface="Arial"/>
              </a:rPr>
              <a:t>, A., Sorokin, M. G., Schafer, J. S., Smirnov, A., </a:t>
            </a:r>
            <a:r>
              <a:rPr lang="en-US" sz="850" b="0" i="0" u="none" strike="noStrike" cap="none" dirty="0" err="1">
                <a:solidFill>
                  <a:schemeClr val="bg2"/>
                </a:solidFill>
                <a:latin typeface="Arial"/>
                <a:ea typeface="Arial"/>
                <a:cs typeface="Arial"/>
                <a:sym typeface="Arial"/>
              </a:rPr>
              <a:t>Slutsker</a:t>
            </a:r>
            <a:r>
              <a:rPr lang="en-US" sz="850" b="0" i="0" u="none" strike="noStrike" cap="none" dirty="0">
                <a:solidFill>
                  <a:schemeClr val="bg2"/>
                </a:solidFill>
                <a:latin typeface="Arial"/>
                <a:ea typeface="Arial"/>
                <a:cs typeface="Arial"/>
                <a:sym typeface="Arial"/>
              </a:rPr>
              <a:t>, I., ... &amp; </a:t>
            </a:r>
            <a:r>
              <a:rPr lang="en-US" sz="850" b="0" i="0" u="none" strike="noStrike" cap="none" dirty="0" err="1">
                <a:solidFill>
                  <a:schemeClr val="bg2"/>
                </a:solidFill>
                <a:latin typeface="Arial"/>
                <a:ea typeface="Arial"/>
                <a:cs typeface="Arial"/>
                <a:sym typeface="Arial"/>
              </a:rPr>
              <a:t>Lyapustin</a:t>
            </a:r>
            <a:r>
              <a:rPr lang="en-US" sz="850" b="0" i="0" u="none" strike="noStrike" cap="none" dirty="0">
                <a:solidFill>
                  <a:schemeClr val="bg2"/>
                </a:solidFill>
                <a:latin typeface="Arial"/>
                <a:ea typeface="Arial"/>
                <a:cs typeface="Arial"/>
                <a:sym typeface="Arial"/>
              </a:rPr>
              <a:t>, A. I. (2019). Advancements in the Aerosol Robotic Network (AERONET) Version 3 database–automated near-real-time quality control algorithm with improved cloud screening for Sun photometer aerosol optical depth (AOD) measurements. Atmospheric Measurement Techniques, 12(1), 169-209. </a:t>
            </a:r>
            <a:endParaRPr sz="850" dirty="0">
              <a:solidFill>
                <a:schemeClr val="bg2"/>
              </a:solidFil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err="1">
                <a:solidFill>
                  <a:schemeClr val="bg2"/>
                </a:solidFill>
                <a:latin typeface="Arial"/>
                <a:ea typeface="Arial"/>
                <a:cs typeface="Arial"/>
                <a:sym typeface="Arial"/>
              </a:rPr>
              <a:t>Saide</a:t>
            </a:r>
            <a:r>
              <a:rPr lang="en-US" sz="850" b="0" i="0" u="none" strike="noStrike" cap="none" dirty="0">
                <a:solidFill>
                  <a:schemeClr val="bg2"/>
                </a:solidFill>
                <a:latin typeface="Arial"/>
                <a:ea typeface="Arial"/>
                <a:cs typeface="Arial"/>
                <a:sym typeface="Arial"/>
              </a:rPr>
              <a:t>, P. E., Carmichael, G. R., Liu, Z., Schwartz, C. S., Lin, H. C., Da Silva, A. M., &amp; </a:t>
            </a:r>
            <a:r>
              <a:rPr lang="en-US" sz="850" b="0" i="0" u="none" strike="noStrike" cap="none" dirty="0" err="1">
                <a:solidFill>
                  <a:schemeClr val="bg2"/>
                </a:solidFill>
                <a:latin typeface="Arial"/>
                <a:ea typeface="Arial"/>
                <a:cs typeface="Arial"/>
                <a:sym typeface="Arial"/>
              </a:rPr>
              <a:t>Hyer</a:t>
            </a:r>
            <a:r>
              <a:rPr lang="en-US" sz="850" b="0" i="0" u="none" strike="noStrike" cap="none" dirty="0">
                <a:solidFill>
                  <a:schemeClr val="bg2"/>
                </a:solidFill>
                <a:latin typeface="Arial"/>
                <a:ea typeface="Arial"/>
                <a:cs typeface="Arial"/>
                <a:sym typeface="Arial"/>
              </a:rPr>
              <a:t>, E. (2013). Aerosol optical depth assimilation for a size-resolved sectional model: impacts of observationally constrained, multi-wavelength and fine mode retrievals on regional scale analyses and forecasts. Atmospheric Chemistry and Physics, 13(20), 10425-10444.</a:t>
            </a:r>
            <a:endParaRPr sz="850" dirty="0">
              <a:solidFill>
                <a:schemeClr val="bg2"/>
              </a:solidFil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a:solidFill>
                  <a:schemeClr val="bg2"/>
                </a:solidFill>
                <a:latin typeface="Arial"/>
                <a:ea typeface="Arial"/>
                <a:cs typeface="Arial"/>
                <a:sym typeface="Arial"/>
              </a:rPr>
              <a:t>Bhattacharjee, P. S., Zhang, L., Baker, B., Pan, L., </a:t>
            </a:r>
            <a:r>
              <a:rPr lang="en-US" sz="850" b="0" i="0" u="none" strike="noStrike" cap="none" dirty="0" err="1">
                <a:solidFill>
                  <a:schemeClr val="bg2"/>
                </a:solidFill>
                <a:latin typeface="Arial"/>
                <a:ea typeface="Arial"/>
                <a:cs typeface="Arial"/>
                <a:sym typeface="Arial"/>
              </a:rPr>
              <a:t>Montuoro</a:t>
            </a:r>
            <a:r>
              <a:rPr lang="en-US" sz="850" b="0" i="0" u="none" strike="noStrike" cap="none" dirty="0">
                <a:solidFill>
                  <a:schemeClr val="bg2"/>
                </a:solidFill>
                <a:latin typeface="Arial"/>
                <a:ea typeface="Arial"/>
                <a:cs typeface="Arial"/>
                <a:sym typeface="Arial"/>
              </a:rPr>
              <a:t>, R., </a:t>
            </a:r>
            <a:r>
              <a:rPr lang="en-US" sz="850" b="0" i="0" u="none" strike="noStrike" cap="none" dirty="0" err="1">
                <a:solidFill>
                  <a:schemeClr val="bg2"/>
                </a:solidFill>
                <a:latin typeface="Arial"/>
                <a:ea typeface="Arial"/>
                <a:cs typeface="Arial"/>
                <a:sym typeface="Arial"/>
              </a:rPr>
              <a:t>Grell</a:t>
            </a:r>
            <a:r>
              <a:rPr lang="en-US" sz="850" b="0" i="0" u="none" strike="noStrike" cap="none" dirty="0">
                <a:solidFill>
                  <a:schemeClr val="bg2"/>
                </a:solidFill>
                <a:latin typeface="Arial"/>
                <a:ea typeface="Arial"/>
                <a:cs typeface="Arial"/>
                <a:sym typeface="Arial"/>
              </a:rPr>
              <a:t>, G. A., &amp; McQueen, J. T. (2023). Evaluation of Aerosol Optical Depth Forecasts from NOAA’s Global Aerosol Forecast Model (GEFS-Aerosols). Weather and Forecasting, 38(2), 225-249.</a:t>
            </a:r>
            <a:endParaRPr sz="850" dirty="0">
              <a:solidFill>
                <a:schemeClr val="bg2"/>
              </a:solidFill>
            </a:endParaRPr>
          </a:p>
          <a:p>
            <a:pPr marL="171450" marR="0" lvl="0" indent="-171450" algn="l" rtl="0">
              <a:lnSpc>
                <a:spcPct val="100000"/>
              </a:lnSpc>
              <a:spcBef>
                <a:spcPts val="0"/>
              </a:spcBef>
              <a:spcAft>
                <a:spcPts val="0"/>
              </a:spcAft>
              <a:buClr>
                <a:srgbClr val="000000"/>
              </a:buClr>
              <a:buSzPts val="1200"/>
              <a:buFont typeface="Arial"/>
              <a:buChar char="•"/>
            </a:pPr>
            <a:r>
              <a:rPr lang="en-US" sz="850" b="0" i="0" u="none" strike="noStrike" cap="none" dirty="0">
                <a:solidFill>
                  <a:schemeClr val="bg2"/>
                </a:solidFill>
                <a:latin typeface="Arial"/>
                <a:ea typeface="Arial"/>
                <a:cs typeface="Arial"/>
                <a:sym typeface="Arial"/>
              </a:rPr>
              <a:t>Zhou, M., Wang, J., Chen, X., Xu, X., </a:t>
            </a:r>
            <a:r>
              <a:rPr lang="en-US" sz="850" b="0" i="0" u="none" strike="noStrike" cap="none" dirty="0" err="1">
                <a:solidFill>
                  <a:schemeClr val="bg2"/>
                </a:solidFill>
                <a:latin typeface="Arial"/>
                <a:ea typeface="Arial"/>
                <a:cs typeface="Arial"/>
                <a:sym typeface="Arial"/>
              </a:rPr>
              <a:t>Colarco</a:t>
            </a:r>
            <a:r>
              <a:rPr lang="en-US" sz="850" b="0" i="0" u="none" strike="noStrike" cap="none" dirty="0">
                <a:solidFill>
                  <a:schemeClr val="bg2"/>
                </a:solidFill>
                <a:latin typeface="Arial"/>
                <a:ea typeface="Arial"/>
                <a:cs typeface="Arial"/>
                <a:sym typeface="Arial"/>
              </a:rPr>
              <a:t>, P. R., Miller, S. D., ... &amp; </a:t>
            </a:r>
            <a:r>
              <a:rPr lang="en-US" sz="850" b="0" i="0" u="none" strike="noStrike" cap="none" dirty="0" err="1">
                <a:solidFill>
                  <a:schemeClr val="bg2"/>
                </a:solidFill>
                <a:latin typeface="Arial"/>
                <a:ea typeface="Arial"/>
                <a:cs typeface="Arial"/>
                <a:sym typeface="Arial"/>
              </a:rPr>
              <a:t>Holben</a:t>
            </a:r>
            <a:r>
              <a:rPr lang="en-US" sz="850" b="0" i="0" u="none" strike="noStrike" cap="none" dirty="0">
                <a:solidFill>
                  <a:schemeClr val="bg2"/>
                </a:solidFill>
                <a:latin typeface="Arial"/>
                <a:ea typeface="Arial"/>
                <a:cs typeface="Arial"/>
                <a:sym typeface="Arial"/>
              </a:rPr>
              <a:t>, B. (2021). Nighttime smoke aerosol optical depth over US rural areas: First retrieval from VIIRS moonlight observations. Remote sensing of environment, 267, 112717.</a:t>
            </a:r>
            <a:endParaRPr sz="850" b="0" i="0" u="none" strike="noStrike" cap="none" dirty="0">
              <a:solidFill>
                <a:schemeClr val="bg2"/>
              </a:solidFill>
              <a:latin typeface="Arial"/>
              <a:ea typeface="Arial"/>
              <a:cs typeface="Arial"/>
              <a:sym typeface="Arial"/>
            </a:endParaRPr>
          </a:p>
        </p:txBody>
      </p:sp>
      <p:sp>
        <p:nvSpPr>
          <p:cNvPr id="4" name="Google Shape;443;p39">
            <a:extLst>
              <a:ext uri="{FF2B5EF4-FFF2-40B4-BE49-F238E27FC236}">
                <a16:creationId xmlns:a16="http://schemas.microsoft.com/office/drawing/2014/main" id="{88D337B5-F532-C4E3-E8CB-322E476FAB1F}"/>
              </a:ext>
            </a:extLst>
          </p:cNvPr>
          <p:cNvSpPr txBox="1"/>
          <p:nvPr/>
        </p:nvSpPr>
        <p:spPr>
          <a:xfrm>
            <a:off x="-150339" y="4178048"/>
            <a:ext cx="8671352" cy="9572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200" b="1" i="0" u="none" strike="noStrike" cap="none" dirty="0">
                <a:solidFill>
                  <a:schemeClr val="bg2"/>
                </a:solidFill>
                <a:latin typeface="Arial"/>
                <a:ea typeface="Arial"/>
                <a:cs typeface="Arial"/>
                <a:sym typeface="Arial"/>
              </a:rPr>
              <a:t>Thank you!  </a:t>
            </a:r>
            <a:endParaRPr sz="2200" b="1" i="0" u="none" strike="noStrike" cap="none" dirty="0">
              <a:solidFill>
                <a:schemeClr val="bg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200" b="1" i="0" u="sng" strike="noStrike" cap="none" dirty="0">
                <a:solidFill>
                  <a:schemeClr val="bg2"/>
                </a:solidFill>
                <a:latin typeface="Arial"/>
                <a:ea typeface="Arial"/>
                <a:cs typeface="Arial"/>
                <a:sym typeface="Arial"/>
                <a:hlinkClick r:id="rId3">
                  <a:extLst>
                    <a:ext uri="{A12FA001-AC4F-418D-AE19-62706E023703}">
                      <ahyp:hlinkClr xmlns:ahyp="http://schemas.microsoft.com/office/drawing/2018/hyperlinkcolor" val="tx"/>
                    </a:ext>
                  </a:extLst>
                </a:hlinkClick>
              </a:rPr>
              <a:t>Bo.Huang@noaa.gov</a:t>
            </a:r>
            <a:endParaRPr sz="2200" b="1" i="0" u="none" strike="noStrike" cap="none" dirty="0">
              <a:solidFill>
                <a:schemeClr val="bg2"/>
              </a:solidFill>
              <a:latin typeface="Arial"/>
              <a:ea typeface="Arial"/>
              <a:cs typeface="Arial"/>
              <a:sym typeface="Arial"/>
            </a:endParaRPr>
          </a:p>
        </p:txBody>
      </p:sp>
    </p:spTree>
    <p:extLst>
      <p:ext uri="{BB962C8B-B14F-4D97-AF65-F5344CB8AC3E}">
        <p14:creationId xmlns:p14="http://schemas.microsoft.com/office/powerpoint/2010/main" val="206324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Google Shape;102;p8">
            <a:extLst>
              <a:ext uri="{FF2B5EF4-FFF2-40B4-BE49-F238E27FC236}">
                <a16:creationId xmlns:a16="http://schemas.microsoft.com/office/drawing/2014/main" id="{1DB3225C-5389-CC8D-7080-FD43A9CA5076}"/>
              </a:ext>
            </a:extLst>
          </p:cNvPr>
          <p:cNvSpPr txBox="1"/>
          <p:nvPr/>
        </p:nvSpPr>
        <p:spPr>
          <a:xfrm>
            <a:off x="19360" y="284375"/>
            <a:ext cx="9075233"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Outline</a:t>
            </a:r>
            <a:endParaRPr sz="2200" b="1" i="0" u="none" strike="noStrike" cap="none" dirty="0">
              <a:solidFill>
                <a:schemeClr val="bg2"/>
              </a:solidFill>
              <a:latin typeface="Arial"/>
              <a:ea typeface="Arial"/>
              <a:cs typeface="Arial"/>
              <a:sym typeface="Arial"/>
            </a:endParaRPr>
          </a:p>
        </p:txBody>
      </p:sp>
      <p:sp>
        <p:nvSpPr>
          <p:cNvPr id="3" name="Google Shape;105;p8">
            <a:extLst>
              <a:ext uri="{FF2B5EF4-FFF2-40B4-BE49-F238E27FC236}">
                <a16:creationId xmlns:a16="http://schemas.microsoft.com/office/drawing/2014/main" id="{2FDB39C7-D40B-633B-69A2-6FFE6FBEF4E0}"/>
              </a:ext>
            </a:extLst>
          </p:cNvPr>
          <p:cNvSpPr txBox="1"/>
          <p:nvPr/>
        </p:nvSpPr>
        <p:spPr>
          <a:xfrm>
            <a:off x="648900" y="1530610"/>
            <a:ext cx="7882452" cy="2831504"/>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Clr>
                <a:schemeClr val="dk1"/>
              </a:buClr>
              <a:buSzPts val="1600"/>
              <a:buFont typeface="Arial"/>
              <a:buChar char="●"/>
            </a:pPr>
            <a:r>
              <a:rPr lang="en-US" sz="1800" b="1" i="0" u="none" strike="noStrike" cap="none" dirty="0">
                <a:solidFill>
                  <a:schemeClr val="bg2"/>
                </a:solidFill>
                <a:latin typeface="Arial"/>
                <a:ea typeface="Arial"/>
                <a:cs typeface="Arial"/>
                <a:sym typeface="Arial"/>
              </a:rPr>
              <a:t>Near-real-time (NRT) evaluation of JEDI-based 3D-EnVar aerosol assimilation system </a:t>
            </a:r>
            <a:r>
              <a:rPr lang="en-US" sz="1800" b="1" dirty="0">
                <a:solidFill>
                  <a:schemeClr val="bg2"/>
                </a:solidFill>
              </a:rPr>
              <a:t>using</a:t>
            </a:r>
            <a:r>
              <a:rPr lang="en-US" sz="1800" b="1" i="0" u="none" strike="noStrike" cap="none" dirty="0">
                <a:solidFill>
                  <a:schemeClr val="bg2"/>
                </a:solidFill>
                <a:latin typeface="Arial"/>
                <a:ea typeface="Arial"/>
                <a:cs typeface="Arial"/>
                <a:sym typeface="Arial"/>
              </a:rPr>
              <a:t> intermediate CCPP-based GEFS-Aerosols at NOAA/OAR/GSL</a:t>
            </a:r>
          </a:p>
          <a:p>
            <a:pPr marL="127000" marR="0" lvl="0" algn="l" rtl="0">
              <a:lnSpc>
                <a:spcPct val="100000"/>
              </a:lnSpc>
              <a:spcBef>
                <a:spcPts val="0"/>
              </a:spcBef>
              <a:spcAft>
                <a:spcPts val="0"/>
              </a:spcAft>
              <a:buClr>
                <a:schemeClr val="dk1"/>
              </a:buClr>
              <a:buSzPts val="1600"/>
            </a:pPr>
            <a:endParaRPr sz="1800" b="1" i="0" u="none" strike="noStrike" cap="none" dirty="0">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US" sz="1800" b="1" i="0" u="none" strike="noStrike" cap="none" dirty="0">
                <a:solidFill>
                  <a:schemeClr val="bg2"/>
                </a:solidFill>
                <a:latin typeface="Arial"/>
                <a:ea typeface="Arial"/>
                <a:cs typeface="Arial"/>
                <a:sym typeface="Arial"/>
              </a:rPr>
              <a:t>Extension of JEDI-based 3D-EnVar aerosol assimilation system for NOAA’s future operational UFS-Aerosols</a:t>
            </a:r>
            <a:endParaRPr sz="1800" b="1" dirty="0">
              <a:solidFill>
                <a:schemeClr val="bg2"/>
              </a:solidFill>
            </a:endParaRPr>
          </a:p>
          <a:p>
            <a:pPr marL="457200" marR="0" lvl="0" indent="-228600" algn="l" rtl="0">
              <a:lnSpc>
                <a:spcPct val="100000"/>
              </a:lnSpc>
              <a:spcBef>
                <a:spcPts val="0"/>
              </a:spcBef>
              <a:spcAft>
                <a:spcPts val="0"/>
              </a:spcAft>
              <a:buClr>
                <a:schemeClr val="dk1"/>
              </a:buClr>
              <a:buSzPts val="1600"/>
              <a:buFont typeface="Arial"/>
              <a:buNone/>
            </a:pPr>
            <a:endParaRPr sz="1800" b="1" i="0" u="none" strike="noStrike" cap="none" dirty="0">
              <a:solidFill>
                <a:schemeClr val="bg2"/>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US" sz="1800" b="1" i="0" u="none" strike="noStrike" cap="none" dirty="0">
                <a:solidFill>
                  <a:schemeClr val="bg2"/>
                </a:solidFill>
                <a:latin typeface="Arial"/>
                <a:ea typeface="Arial"/>
                <a:cs typeface="Arial"/>
                <a:sym typeface="Arial"/>
              </a:rPr>
              <a:t>Ongoing collaborations to enhance JEDI-based aerosol assimilation system</a:t>
            </a:r>
            <a:endParaRPr sz="18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dirty="0">
              <a:solidFill>
                <a:srgbClr val="A5A5A5"/>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Google Shape;105;p8">
            <a:extLst>
              <a:ext uri="{FF2B5EF4-FFF2-40B4-BE49-F238E27FC236}">
                <a16:creationId xmlns:a16="http://schemas.microsoft.com/office/drawing/2014/main" id="{2FDB39C7-D40B-633B-69A2-6FFE6FBEF4E0}"/>
              </a:ext>
            </a:extLst>
          </p:cNvPr>
          <p:cNvSpPr txBox="1"/>
          <p:nvPr/>
        </p:nvSpPr>
        <p:spPr>
          <a:xfrm>
            <a:off x="621468" y="1320298"/>
            <a:ext cx="7434396" cy="1015622"/>
          </a:xfrm>
          <a:prstGeom prst="rect">
            <a:avLst/>
          </a:prstGeom>
          <a:noFill/>
          <a:ln>
            <a:noFill/>
          </a:ln>
        </p:spPr>
        <p:txBody>
          <a:bodyPr spcFirstLastPara="1" wrap="square" lIns="91425" tIns="45700" rIns="91425" bIns="45700" anchor="t" anchorCtr="0">
            <a:spAutoFit/>
          </a:bodyPr>
          <a:lstStyle/>
          <a:p>
            <a:pPr marL="127000" marR="0" lvl="0" algn="l" rtl="0">
              <a:lnSpc>
                <a:spcPct val="100000"/>
              </a:lnSpc>
              <a:spcBef>
                <a:spcPts val="0"/>
              </a:spcBef>
              <a:spcAft>
                <a:spcPts val="0"/>
              </a:spcAft>
              <a:buClr>
                <a:schemeClr val="dk1"/>
              </a:buClr>
              <a:buSzPts val="1600"/>
            </a:pPr>
            <a:r>
              <a:rPr lang="en-US" sz="2000" b="1" i="0" u="none" strike="noStrike" cap="none" dirty="0">
                <a:solidFill>
                  <a:schemeClr val="bg2"/>
                </a:solidFill>
                <a:latin typeface="Arial"/>
                <a:ea typeface="Arial"/>
                <a:cs typeface="Arial"/>
                <a:sym typeface="Arial"/>
              </a:rPr>
              <a:t>Near-real-time (NRT) evaluation of JEDI-based 3D-EnVar aerosol assimilation system </a:t>
            </a:r>
            <a:r>
              <a:rPr lang="en-US" sz="2000" b="1" dirty="0">
                <a:solidFill>
                  <a:schemeClr val="bg2"/>
                </a:solidFill>
              </a:rPr>
              <a:t>using</a:t>
            </a:r>
            <a:r>
              <a:rPr lang="en-US" sz="2000" b="1" i="0" u="none" strike="noStrike" cap="none" dirty="0">
                <a:solidFill>
                  <a:schemeClr val="bg2"/>
                </a:solidFill>
                <a:latin typeface="Arial"/>
                <a:ea typeface="Arial"/>
                <a:cs typeface="Arial"/>
                <a:sym typeface="Arial"/>
              </a:rPr>
              <a:t> intermediate CCPP-based GEFS-Aerosols at NOAA/OAR/GSL </a:t>
            </a:r>
            <a:r>
              <a:rPr lang="en-US" sz="2000" i="0" u="none" strike="noStrike" cap="none" dirty="0">
                <a:solidFill>
                  <a:schemeClr val="bg2"/>
                </a:solidFill>
                <a:latin typeface="Arial"/>
                <a:ea typeface="Arial"/>
                <a:cs typeface="Arial"/>
                <a:sym typeface="Arial"/>
              </a:rPr>
              <a:t>funded by </a:t>
            </a:r>
          </a:p>
        </p:txBody>
      </p:sp>
      <p:sp>
        <p:nvSpPr>
          <p:cNvPr id="4" name="Google Shape;126;p17">
            <a:extLst>
              <a:ext uri="{FF2B5EF4-FFF2-40B4-BE49-F238E27FC236}">
                <a16:creationId xmlns:a16="http://schemas.microsoft.com/office/drawing/2014/main" id="{D6F8805F-1A5B-DBBE-4BA3-C66EB9546886}"/>
              </a:ext>
            </a:extLst>
          </p:cNvPr>
          <p:cNvSpPr txBox="1">
            <a:spLocks noGrp="1"/>
          </p:cNvSpPr>
          <p:nvPr>
            <p:ph type="body" idx="1"/>
          </p:nvPr>
        </p:nvSpPr>
        <p:spPr>
          <a:xfrm>
            <a:off x="982744" y="2441821"/>
            <a:ext cx="7640047" cy="2261100"/>
          </a:xfrm>
          <a:prstGeom prst="rect">
            <a:avLst/>
          </a:prstGeom>
        </p:spPr>
        <p:txBody>
          <a:bodyPr spcFirstLastPara="1" wrap="square" lIns="91425" tIns="91425" rIns="91425" bIns="91425" anchor="t" anchorCtr="0">
            <a:normAutofit/>
          </a:bodyPr>
          <a:lstStyle/>
          <a:p>
            <a:pPr marL="292100" indent="-171450">
              <a:buClr>
                <a:schemeClr val="bg2"/>
              </a:buClr>
              <a:buSzPct val="140000"/>
              <a:buFont typeface="Arial" panose="020B0604020202020204" pitchFamily="34" charset="0"/>
              <a:buChar char="•"/>
            </a:pPr>
            <a:r>
              <a:rPr lang="en-US" sz="1600" b="0" i="0" u="none" strike="noStrike" cap="none" dirty="0">
                <a:solidFill>
                  <a:schemeClr val="bg2"/>
                </a:solidFill>
                <a:latin typeface="Arial"/>
                <a:ea typeface="Arial"/>
                <a:cs typeface="Arial"/>
                <a:sym typeface="Arial"/>
              </a:rPr>
              <a:t>“Development of the National Global Data Assimilation Ensemble-based System for Forecasting of Aerosols” funded by </a:t>
            </a:r>
            <a:r>
              <a:rPr lang="en-US" sz="1600" b="1" i="0" u="none" strike="noStrike" cap="none" dirty="0">
                <a:solidFill>
                  <a:schemeClr val="bg2"/>
                </a:solidFill>
                <a:latin typeface="Arial"/>
                <a:ea typeface="Arial"/>
                <a:cs typeface="Arial"/>
                <a:sym typeface="Arial"/>
              </a:rPr>
              <a:t>NOAA/WPO/Air Quality program (2019-2022)</a:t>
            </a: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r>
              <a:rPr lang="en-US" sz="1600" b="0" i="0" u="none" strike="noStrike" cap="none" dirty="0">
                <a:solidFill>
                  <a:schemeClr val="bg2"/>
                </a:solidFill>
                <a:latin typeface="Arial"/>
                <a:ea typeface="Arial"/>
                <a:cs typeface="Arial"/>
                <a:sym typeface="Arial"/>
              </a:rPr>
              <a:t>“Joint NOAA-NASA Development of a Data Assimilation System for Aerosol Reanalysis and Forecasting” funded by </a:t>
            </a:r>
            <a:r>
              <a:rPr lang="en-US" sz="1600" b="1" i="0" u="none" strike="noStrike" cap="none" dirty="0">
                <a:solidFill>
                  <a:schemeClr val="bg2"/>
                </a:solidFill>
                <a:latin typeface="Arial"/>
                <a:ea typeface="Arial"/>
                <a:cs typeface="Arial"/>
                <a:sym typeface="Arial"/>
              </a:rPr>
              <a:t>NOAA/CPO/MAPP (2018-2022)</a:t>
            </a:r>
          </a:p>
          <a:p>
            <a:pPr marL="0" lvl="0" indent="0" rtl="0">
              <a:spcBef>
                <a:spcPts val="0"/>
              </a:spcBef>
              <a:spcAft>
                <a:spcPts val="1200"/>
              </a:spcAft>
              <a:buNone/>
            </a:pPr>
            <a:endParaRPr sz="1400" dirty="0"/>
          </a:p>
        </p:txBody>
      </p:sp>
    </p:spTree>
    <p:extLst>
      <p:ext uri="{BB962C8B-B14F-4D97-AF65-F5344CB8AC3E}">
        <p14:creationId xmlns:p14="http://schemas.microsoft.com/office/powerpoint/2010/main" val="181476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4" name="Rectangle 23">
            <a:extLst>
              <a:ext uri="{FF2B5EF4-FFF2-40B4-BE49-F238E27FC236}">
                <a16:creationId xmlns:a16="http://schemas.microsoft.com/office/drawing/2014/main" id="{0062B7D8-F977-292C-70D5-BA66C7A2A60A}"/>
              </a:ext>
            </a:extLst>
          </p:cNvPr>
          <p:cNvSpPr/>
          <p:nvPr/>
        </p:nvSpPr>
        <p:spPr>
          <a:xfrm>
            <a:off x="7162955" y="3570046"/>
            <a:ext cx="1919574"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2;p8">
            <a:extLst>
              <a:ext uri="{FF2B5EF4-FFF2-40B4-BE49-F238E27FC236}">
                <a16:creationId xmlns:a16="http://schemas.microsoft.com/office/drawing/2014/main" id="{1DB3225C-5389-CC8D-7080-FD43A9CA5076}"/>
              </a:ext>
            </a:extLst>
          </p:cNvPr>
          <p:cNvSpPr txBox="1"/>
          <p:nvPr/>
        </p:nvSpPr>
        <p:spPr>
          <a:xfrm>
            <a:off x="9735" y="284375"/>
            <a:ext cx="9075233" cy="1038300"/>
          </a:xfrm>
          <a:prstGeom prst="rect">
            <a:avLst/>
          </a:prstGeom>
          <a:noFill/>
          <a:ln>
            <a:noFill/>
          </a:ln>
        </p:spPr>
        <p:txBody>
          <a:bodyPr spcFirstLastPara="1" wrap="square" lIns="91425" tIns="45700" rIns="91425" bIns="45700" anchor="ctr" anchorCtr="0">
            <a:noAutofit/>
          </a:bodyPr>
          <a:lstStyle/>
          <a:p>
            <a:pPr>
              <a:buSzPts val="3000"/>
            </a:pPr>
            <a:r>
              <a:rPr lang="en-US" sz="2200" b="1" i="0" u="none" strike="noStrike" cap="none" dirty="0">
                <a:solidFill>
                  <a:schemeClr val="bg2"/>
                </a:solidFill>
                <a:latin typeface="Arial"/>
                <a:ea typeface="Arial"/>
                <a:cs typeface="Arial"/>
                <a:sym typeface="Arial"/>
              </a:rPr>
              <a:t>Background</a:t>
            </a:r>
          </a:p>
        </p:txBody>
      </p:sp>
      <p:sp>
        <p:nvSpPr>
          <p:cNvPr id="4" name="TextBox 3">
            <a:extLst>
              <a:ext uri="{FF2B5EF4-FFF2-40B4-BE49-F238E27FC236}">
                <a16:creationId xmlns:a16="http://schemas.microsoft.com/office/drawing/2014/main" id="{555E5125-2AD9-5E9A-03E4-F31DD0142418}"/>
              </a:ext>
            </a:extLst>
          </p:cNvPr>
          <p:cNvSpPr txBox="1"/>
          <p:nvPr/>
        </p:nvSpPr>
        <p:spPr>
          <a:xfrm>
            <a:off x="2329314" y="105878"/>
            <a:ext cx="184731" cy="307777"/>
          </a:xfrm>
          <a:prstGeom prst="rect">
            <a:avLst/>
          </a:prstGeom>
          <a:noFill/>
        </p:spPr>
        <p:txBody>
          <a:bodyPr wrap="none" rtlCol="0">
            <a:spAutoFit/>
          </a:bodyPr>
          <a:lstStyle/>
          <a:p>
            <a:endParaRPr lang="en-US"/>
          </a:p>
        </p:txBody>
      </p:sp>
      <p:sp>
        <p:nvSpPr>
          <p:cNvPr id="8" name="Google Shape;124;p3">
            <a:extLst>
              <a:ext uri="{FF2B5EF4-FFF2-40B4-BE49-F238E27FC236}">
                <a16:creationId xmlns:a16="http://schemas.microsoft.com/office/drawing/2014/main" id="{49B9C50B-A3D9-41B0-65F1-27571FF8A3AD}"/>
              </a:ext>
            </a:extLst>
          </p:cNvPr>
          <p:cNvSpPr txBox="1"/>
          <p:nvPr/>
        </p:nvSpPr>
        <p:spPr>
          <a:xfrm>
            <a:off x="333770" y="4400111"/>
            <a:ext cx="5280741" cy="1546806"/>
          </a:xfrm>
          <a:prstGeom prst="rect">
            <a:avLst/>
          </a:prstGeom>
          <a:noFill/>
          <a:ln>
            <a:noFill/>
          </a:ln>
        </p:spPr>
        <p:txBody>
          <a:bodyPr spcFirstLastPara="1" wrap="square" lIns="91425" tIns="45700" rIns="91425" bIns="45700" anchor="t" anchorCtr="0">
            <a:noAutofit/>
          </a:bodyPr>
          <a:lstStyle/>
          <a:p>
            <a:pPr marL="311150" marR="0" lvl="0" indent="-285750" algn="l" rtl="0">
              <a:lnSpc>
                <a:spcPct val="100000"/>
              </a:lnSpc>
              <a:spcBef>
                <a:spcPts val="0"/>
              </a:spcBef>
              <a:spcAft>
                <a:spcPts val="0"/>
              </a:spcAft>
              <a:buClr>
                <a:schemeClr val="dk1"/>
              </a:buClr>
              <a:buSzPts val="1200"/>
              <a:buFont typeface="Noto Sans Symbols"/>
              <a:buChar char="▪"/>
            </a:pPr>
            <a:r>
              <a:rPr lang="en-US" sz="900" b="0" i="0" u="none" strike="noStrike" cap="none" dirty="0">
                <a:solidFill>
                  <a:schemeClr val="bg2"/>
                </a:solidFill>
                <a:latin typeface="Arial"/>
                <a:ea typeface="Arial"/>
                <a:cs typeface="Arial"/>
                <a:sym typeface="Arial"/>
              </a:rPr>
              <a:t>ECMWF – 4DVar (Benedetti et al., 2009)</a:t>
            </a:r>
            <a:endParaRPr sz="900" b="0" i="0" u="none" strike="noStrike" cap="none" dirty="0">
              <a:solidFill>
                <a:schemeClr val="bg2"/>
              </a:solidFill>
              <a:latin typeface="Arial"/>
              <a:ea typeface="Arial"/>
              <a:cs typeface="Arial"/>
              <a:sym typeface="Arial"/>
            </a:endParaRPr>
          </a:p>
          <a:p>
            <a:pPr marL="311150" marR="0" lvl="0" indent="-285750" algn="l" rtl="0">
              <a:lnSpc>
                <a:spcPct val="100000"/>
              </a:lnSpc>
              <a:spcBef>
                <a:spcPts val="0"/>
              </a:spcBef>
              <a:spcAft>
                <a:spcPts val="0"/>
              </a:spcAft>
              <a:buClr>
                <a:schemeClr val="dk1"/>
              </a:buClr>
              <a:buSzPts val="1200"/>
              <a:buFont typeface="Noto Sans Symbols"/>
              <a:buChar char="▪"/>
            </a:pPr>
            <a:r>
              <a:rPr lang="en-US" sz="900" b="0" i="0" u="none" strike="noStrike" cap="none" dirty="0">
                <a:solidFill>
                  <a:schemeClr val="bg2"/>
                </a:solidFill>
                <a:latin typeface="Arial"/>
                <a:ea typeface="Arial"/>
                <a:cs typeface="Arial"/>
                <a:sym typeface="Arial"/>
              </a:rPr>
              <a:t>NASA – Physical space analysis (</a:t>
            </a:r>
            <a:r>
              <a:rPr lang="en-US" sz="900" b="0" i="0" u="none" strike="noStrike" cap="none" dirty="0" err="1">
                <a:solidFill>
                  <a:schemeClr val="bg2"/>
                </a:solidFill>
                <a:latin typeface="Arial"/>
                <a:ea typeface="Arial"/>
                <a:cs typeface="Arial"/>
                <a:sym typeface="Arial"/>
              </a:rPr>
              <a:t>Randles</a:t>
            </a:r>
            <a:r>
              <a:rPr lang="en-US" sz="900" b="0" i="0" u="none" strike="noStrike" cap="none" dirty="0">
                <a:solidFill>
                  <a:schemeClr val="bg2"/>
                </a:solidFill>
                <a:latin typeface="Arial"/>
                <a:ea typeface="Arial"/>
                <a:cs typeface="Arial"/>
                <a:sym typeface="Arial"/>
              </a:rPr>
              <a:t> et al., 2017)</a:t>
            </a:r>
            <a:endParaRPr sz="900" b="0" i="0" u="none" strike="noStrike" cap="none" dirty="0">
              <a:solidFill>
                <a:schemeClr val="bg2"/>
              </a:solidFill>
              <a:latin typeface="Arial"/>
              <a:ea typeface="Arial"/>
              <a:cs typeface="Arial"/>
              <a:sym typeface="Arial"/>
            </a:endParaRPr>
          </a:p>
          <a:p>
            <a:pPr marL="311150" marR="0" lvl="0" indent="-285750" algn="l" rtl="0">
              <a:lnSpc>
                <a:spcPct val="100000"/>
              </a:lnSpc>
              <a:spcBef>
                <a:spcPts val="0"/>
              </a:spcBef>
              <a:spcAft>
                <a:spcPts val="0"/>
              </a:spcAft>
              <a:buClr>
                <a:schemeClr val="dk1"/>
              </a:buClr>
              <a:buSzPts val="1200"/>
              <a:buFont typeface="Noto Sans Symbols"/>
              <a:buChar char="▪"/>
            </a:pPr>
            <a:r>
              <a:rPr lang="en-US" sz="900" b="0" i="0" u="none" strike="noStrike" cap="none" dirty="0">
                <a:solidFill>
                  <a:schemeClr val="bg2"/>
                </a:solidFill>
                <a:latin typeface="Arial"/>
                <a:ea typeface="Arial"/>
                <a:cs typeface="Arial"/>
                <a:sym typeface="Arial"/>
              </a:rPr>
              <a:t>NRL - EAKF  (Rubin et al., 2016)</a:t>
            </a:r>
            <a:endParaRPr sz="900" b="0" i="0" u="none" strike="noStrike" cap="none" dirty="0">
              <a:solidFill>
                <a:schemeClr val="bg2"/>
              </a:solidFill>
              <a:latin typeface="Arial"/>
              <a:ea typeface="Arial"/>
              <a:cs typeface="Arial"/>
              <a:sym typeface="Arial"/>
            </a:endParaRPr>
          </a:p>
          <a:p>
            <a:pPr marL="311150" marR="0" lvl="0" indent="-285750" algn="l" rtl="0">
              <a:lnSpc>
                <a:spcPct val="100000"/>
              </a:lnSpc>
              <a:spcBef>
                <a:spcPts val="0"/>
              </a:spcBef>
              <a:spcAft>
                <a:spcPts val="0"/>
              </a:spcAft>
              <a:buClr>
                <a:schemeClr val="dk1"/>
              </a:buClr>
              <a:buSzPts val="1200"/>
              <a:buFont typeface="Noto Sans Symbols"/>
              <a:buChar char="▪"/>
            </a:pPr>
            <a:r>
              <a:rPr lang="en-US" sz="900" b="0" i="0" u="none" strike="noStrike" cap="none" dirty="0">
                <a:solidFill>
                  <a:schemeClr val="bg2"/>
                </a:solidFill>
                <a:latin typeface="Arial"/>
                <a:ea typeface="Arial"/>
                <a:cs typeface="Arial"/>
                <a:sym typeface="Arial"/>
              </a:rPr>
              <a:t>JMA – 2DVar (</a:t>
            </a:r>
            <a:r>
              <a:rPr lang="en-US" sz="900" b="0" i="0" u="none" strike="noStrike" cap="none" dirty="0" err="1">
                <a:solidFill>
                  <a:schemeClr val="bg2"/>
                </a:solidFill>
                <a:latin typeface="Arial"/>
                <a:ea typeface="Arial"/>
                <a:cs typeface="Arial"/>
                <a:sym typeface="Arial"/>
              </a:rPr>
              <a:t>Yumimoto</a:t>
            </a:r>
            <a:r>
              <a:rPr lang="en-US" sz="900" b="0" i="0" u="none" strike="noStrike" cap="none" dirty="0">
                <a:solidFill>
                  <a:schemeClr val="bg2"/>
                </a:solidFill>
                <a:latin typeface="Arial"/>
                <a:ea typeface="Arial"/>
                <a:cs typeface="Arial"/>
                <a:sym typeface="Arial"/>
              </a:rPr>
              <a:t> et al., 2017)</a:t>
            </a:r>
            <a:endParaRPr sz="900" b="0" i="0" u="none" strike="noStrike" cap="none" dirty="0">
              <a:solidFill>
                <a:schemeClr val="bg2"/>
              </a:solidFill>
              <a:latin typeface="Arial"/>
              <a:ea typeface="Arial"/>
              <a:cs typeface="Arial"/>
              <a:sym typeface="Arial"/>
            </a:endParaRPr>
          </a:p>
          <a:p>
            <a:pPr marL="311150" marR="0" lvl="0" indent="-285750" algn="l" rtl="0">
              <a:lnSpc>
                <a:spcPct val="100000"/>
              </a:lnSpc>
              <a:spcBef>
                <a:spcPts val="0"/>
              </a:spcBef>
              <a:spcAft>
                <a:spcPts val="0"/>
              </a:spcAft>
              <a:buClr>
                <a:schemeClr val="dk1"/>
              </a:buClr>
              <a:buSzPts val="1200"/>
              <a:buFont typeface="Noto Sans Symbols"/>
              <a:buChar char="▪"/>
            </a:pPr>
            <a:r>
              <a:rPr lang="en-US" sz="900" b="0" i="0" u="none" strike="noStrike" cap="none" dirty="0">
                <a:solidFill>
                  <a:schemeClr val="bg2"/>
                </a:solidFill>
                <a:latin typeface="Arial"/>
                <a:ea typeface="Arial"/>
                <a:cs typeface="Arial"/>
                <a:sym typeface="Arial"/>
              </a:rPr>
              <a:t>NOAA/GSL – 3D-EnVar (Huang et al., 2023; Wei et al., 2023)</a:t>
            </a:r>
            <a:endParaRPr sz="900" b="0" i="0" u="none" strike="noStrike" cap="none" dirty="0">
              <a:solidFill>
                <a:schemeClr val="bg2"/>
              </a:solidFill>
              <a:latin typeface="Arial"/>
              <a:ea typeface="Arial"/>
              <a:cs typeface="Arial"/>
              <a:sym typeface="Arial"/>
            </a:endParaRPr>
          </a:p>
          <a:p>
            <a:pPr marL="311150" marR="0" lvl="0" indent="-209550" algn="l" rtl="0">
              <a:lnSpc>
                <a:spcPct val="100000"/>
              </a:lnSpc>
              <a:spcBef>
                <a:spcPts val="0"/>
              </a:spcBef>
              <a:spcAft>
                <a:spcPts val="0"/>
              </a:spcAft>
              <a:buClr>
                <a:schemeClr val="dk1"/>
              </a:buClr>
              <a:buSzPts val="1200"/>
              <a:buFont typeface="Noto Sans Symbols"/>
              <a:buNone/>
            </a:pPr>
            <a:endParaRPr sz="900" b="0" i="0" u="none" strike="noStrike" cap="none" dirty="0">
              <a:solidFill>
                <a:schemeClr val="bg2"/>
              </a:solidFill>
              <a:latin typeface="Arial"/>
              <a:ea typeface="Arial"/>
              <a:cs typeface="Arial"/>
              <a:sym typeface="Arial"/>
            </a:endParaRPr>
          </a:p>
          <a:p>
            <a:pPr marL="311150" marR="0" lvl="0" indent="-209550" algn="l" rtl="0">
              <a:lnSpc>
                <a:spcPct val="100000"/>
              </a:lnSpc>
              <a:spcBef>
                <a:spcPts val="0"/>
              </a:spcBef>
              <a:spcAft>
                <a:spcPts val="0"/>
              </a:spcAft>
              <a:buClr>
                <a:schemeClr val="dk1"/>
              </a:buClr>
              <a:buSzPts val="1200"/>
              <a:buFont typeface="Noto Sans Symbols"/>
              <a:buNone/>
            </a:pPr>
            <a:endParaRPr sz="900" b="0" i="0" u="none" strike="noStrike" cap="none" dirty="0">
              <a:solidFill>
                <a:schemeClr val="bg2"/>
              </a:solidFill>
              <a:latin typeface="Arial"/>
              <a:ea typeface="Arial"/>
              <a:cs typeface="Arial"/>
              <a:sym typeface="Arial"/>
            </a:endParaRPr>
          </a:p>
        </p:txBody>
      </p:sp>
      <p:pic>
        <p:nvPicPr>
          <p:cNvPr id="9" name="Google Shape;111;p3" descr="Diagram&#10;&#10;Description automatically generated">
            <a:extLst>
              <a:ext uri="{FF2B5EF4-FFF2-40B4-BE49-F238E27FC236}">
                <a16:creationId xmlns:a16="http://schemas.microsoft.com/office/drawing/2014/main" id="{1BDDD5E5-B512-DF17-2423-DA0D46C054B9}"/>
              </a:ext>
            </a:extLst>
          </p:cNvPr>
          <p:cNvPicPr preferRelativeResize="0">
            <a:picLocks noChangeAspect="1"/>
          </p:cNvPicPr>
          <p:nvPr/>
        </p:nvPicPr>
        <p:blipFill rotWithShape="1">
          <a:blip r:embed="rId3">
            <a:alphaModFix/>
          </a:blip>
          <a:srcRect/>
          <a:stretch/>
        </p:blipFill>
        <p:spPr>
          <a:xfrm>
            <a:off x="6461337" y="668289"/>
            <a:ext cx="2743200" cy="1600200"/>
          </a:xfrm>
          <a:prstGeom prst="rect">
            <a:avLst/>
          </a:prstGeom>
          <a:noFill/>
          <a:ln>
            <a:noFill/>
          </a:ln>
        </p:spPr>
      </p:pic>
      <p:pic>
        <p:nvPicPr>
          <p:cNvPr id="10" name="Google Shape;112;p3" descr="A picture containing diagram&#10;&#10;Description automatically generated">
            <a:extLst>
              <a:ext uri="{FF2B5EF4-FFF2-40B4-BE49-F238E27FC236}">
                <a16:creationId xmlns:a16="http://schemas.microsoft.com/office/drawing/2014/main" id="{F6EF7C02-84CB-743C-2C1D-680F8D21313E}"/>
              </a:ext>
            </a:extLst>
          </p:cNvPr>
          <p:cNvPicPr preferRelativeResize="0">
            <a:picLocks noChangeAspect="1"/>
          </p:cNvPicPr>
          <p:nvPr/>
        </p:nvPicPr>
        <p:blipFill rotWithShape="1">
          <a:blip r:embed="rId4">
            <a:alphaModFix/>
          </a:blip>
          <a:srcRect/>
          <a:stretch/>
        </p:blipFill>
        <p:spPr>
          <a:xfrm>
            <a:off x="6461337" y="2099118"/>
            <a:ext cx="2743200" cy="1600200"/>
          </a:xfrm>
          <a:prstGeom prst="rect">
            <a:avLst/>
          </a:prstGeom>
          <a:noFill/>
          <a:ln>
            <a:noFill/>
          </a:ln>
        </p:spPr>
      </p:pic>
      <p:pic>
        <p:nvPicPr>
          <p:cNvPr id="11" name="Google Shape;113;p3" descr="Chart, map&#10;&#10;Description automatically generated with medium confidence">
            <a:extLst>
              <a:ext uri="{FF2B5EF4-FFF2-40B4-BE49-F238E27FC236}">
                <a16:creationId xmlns:a16="http://schemas.microsoft.com/office/drawing/2014/main" id="{8369AC0A-7C80-0187-D8E0-272A75921C60}"/>
              </a:ext>
            </a:extLst>
          </p:cNvPr>
          <p:cNvPicPr preferRelativeResize="0">
            <a:picLocks noChangeAspect="1"/>
          </p:cNvPicPr>
          <p:nvPr/>
        </p:nvPicPr>
        <p:blipFill rotWithShape="1">
          <a:blip r:embed="rId5">
            <a:alphaModFix/>
          </a:blip>
          <a:srcRect/>
          <a:stretch/>
        </p:blipFill>
        <p:spPr>
          <a:xfrm>
            <a:off x="4059083" y="668289"/>
            <a:ext cx="2743200" cy="1600200"/>
          </a:xfrm>
          <a:prstGeom prst="rect">
            <a:avLst/>
          </a:prstGeom>
          <a:noFill/>
          <a:ln>
            <a:noFill/>
          </a:ln>
        </p:spPr>
      </p:pic>
      <p:pic>
        <p:nvPicPr>
          <p:cNvPr id="12" name="Google Shape;114;p3" descr="Diagram&#10;&#10;Description automatically generated">
            <a:extLst>
              <a:ext uri="{FF2B5EF4-FFF2-40B4-BE49-F238E27FC236}">
                <a16:creationId xmlns:a16="http://schemas.microsoft.com/office/drawing/2014/main" id="{5C0855A9-3269-32B9-4E14-AC7F766B9632}"/>
              </a:ext>
            </a:extLst>
          </p:cNvPr>
          <p:cNvPicPr preferRelativeResize="0">
            <a:picLocks noChangeAspect="1"/>
          </p:cNvPicPr>
          <p:nvPr/>
        </p:nvPicPr>
        <p:blipFill rotWithShape="1">
          <a:blip r:embed="rId6">
            <a:alphaModFix/>
          </a:blip>
          <a:srcRect/>
          <a:stretch/>
        </p:blipFill>
        <p:spPr>
          <a:xfrm>
            <a:off x="4056831" y="2099118"/>
            <a:ext cx="2743200" cy="1600200"/>
          </a:xfrm>
          <a:prstGeom prst="rect">
            <a:avLst/>
          </a:prstGeom>
          <a:noFill/>
          <a:ln>
            <a:noFill/>
          </a:ln>
        </p:spPr>
      </p:pic>
      <p:pic>
        <p:nvPicPr>
          <p:cNvPr id="13" name="Google Shape;115;p3" descr="A picture containing diagram&#10;&#10;Description automatically generated">
            <a:extLst>
              <a:ext uri="{FF2B5EF4-FFF2-40B4-BE49-F238E27FC236}">
                <a16:creationId xmlns:a16="http://schemas.microsoft.com/office/drawing/2014/main" id="{27D7004F-70BD-F0A1-7D19-A53B6CCE1B90}"/>
              </a:ext>
            </a:extLst>
          </p:cNvPr>
          <p:cNvPicPr preferRelativeResize="0">
            <a:picLocks noChangeAspect="1"/>
          </p:cNvPicPr>
          <p:nvPr/>
        </p:nvPicPr>
        <p:blipFill rotWithShape="1">
          <a:blip r:embed="rId7">
            <a:alphaModFix/>
          </a:blip>
          <a:srcRect/>
          <a:stretch/>
        </p:blipFill>
        <p:spPr>
          <a:xfrm>
            <a:off x="5273667" y="3518880"/>
            <a:ext cx="2743200" cy="1600200"/>
          </a:xfrm>
          <a:prstGeom prst="rect">
            <a:avLst/>
          </a:prstGeom>
          <a:noFill/>
          <a:ln>
            <a:noFill/>
          </a:ln>
        </p:spPr>
      </p:pic>
      <p:sp>
        <p:nvSpPr>
          <p:cNvPr id="14" name="Google Shape;126;p3">
            <a:extLst>
              <a:ext uri="{FF2B5EF4-FFF2-40B4-BE49-F238E27FC236}">
                <a16:creationId xmlns:a16="http://schemas.microsoft.com/office/drawing/2014/main" id="{3482E2C9-9BE1-712E-2CB2-52059DB51722}"/>
              </a:ext>
            </a:extLst>
          </p:cNvPr>
          <p:cNvSpPr txBox="1"/>
          <p:nvPr/>
        </p:nvSpPr>
        <p:spPr>
          <a:xfrm>
            <a:off x="4274902" y="1794413"/>
            <a:ext cx="196571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000" b="1" i="0" u="none" strike="noStrike" cap="none" dirty="0">
                <a:solidFill>
                  <a:schemeClr val="bg2"/>
                </a:solidFill>
                <a:latin typeface="Arial"/>
                <a:ea typeface="Arial"/>
                <a:cs typeface="Arial"/>
                <a:sym typeface="Arial"/>
              </a:rPr>
              <a:t>Total Dust w/ 5 size bins</a:t>
            </a:r>
            <a:endParaRPr sz="1000" b="1" i="0" u="none" strike="noStrike" cap="none" dirty="0">
              <a:solidFill>
                <a:schemeClr val="bg2"/>
              </a:solidFill>
              <a:latin typeface="Arial"/>
              <a:ea typeface="Arial"/>
              <a:cs typeface="Arial"/>
              <a:sym typeface="Arial"/>
            </a:endParaRPr>
          </a:p>
        </p:txBody>
      </p:sp>
      <p:sp>
        <p:nvSpPr>
          <p:cNvPr id="15" name="Google Shape;127;p3">
            <a:extLst>
              <a:ext uri="{FF2B5EF4-FFF2-40B4-BE49-F238E27FC236}">
                <a16:creationId xmlns:a16="http://schemas.microsoft.com/office/drawing/2014/main" id="{B0B4A109-1E98-B4AB-7E13-04F0F741D7EC}"/>
              </a:ext>
            </a:extLst>
          </p:cNvPr>
          <p:cNvSpPr txBox="1"/>
          <p:nvPr/>
        </p:nvSpPr>
        <p:spPr>
          <a:xfrm>
            <a:off x="6664517" y="1798661"/>
            <a:ext cx="242277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000" b="1" i="0" u="none" strike="noStrike" cap="none" dirty="0">
                <a:solidFill>
                  <a:schemeClr val="bg2"/>
                </a:solidFill>
                <a:latin typeface="Arial"/>
                <a:ea typeface="Arial"/>
                <a:cs typeface="Arial"/>
                <a:sym typeface="Arial"/>
              </a:rPr>
              <a:t>Total Sea salt w/ 5 size bins</a:t>
            </a:r>
            <a:endParaRPr sz="1000" b="1" i="0" u="none" strike="noStrike" cap="none" dirty="0">
              <a:solidFill>
                <a:schemeClr val="bg2"/>
              </a:solidFill>
              <a:latin typeface="Arial"/>
              <a:ea typeface="Arial"/>
              <a:cs typeface="Arial"/>
              <a:sym typeface="Arial"/>
            </a:endParaRPr>
          </a:p>
        </p:txBody>
      </p:sp>
      <p:sp>
        <p:nvSpPr>
          <p:cNvPr id="16" name="Google Shape;128;p3">
            <a:extLst>
              <a:ext uri="{FF2B5EF4-FFF2-40B4-BE49-F238E27FC236}">
                <a16:creationId xmlns:a16="http://schemas.microsoft.com/office/drawing/2014/main" id="{DC2BBF78-EA1F-7AD7-0C88-6832F6CEC0D5}"/>
              </a:ext>
            </a:extLst>
          </p:cNvPr>
          <p:cNvSpPr txBox="1"/>
          <p:nvPr/>
        </p:nvSpPr>
        <p:spPr>
          <a:xfrm>
            <a:off x="3906500" y="3217819"/>
            <a:ext cx="2830549"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000" b="1" i="0" u="none" strike="noStrike" cap="none" dirty="0">
                <a:solidFill>
                  <a:schemeClr val="bg2"/>
                </a:solidFill>
                <a:latin typeface="Arial"/>
                <a:ea typeface="Arial"/>
                <a:cs typeface="Arial"/>
                <a:sym typeface="Arial"/>
              </a:rPr>
              <a:t>Total OC and BC w/ 2 size bins</a:t>
            </a:r>
            <a:endParaRPr sz="1000" b="1" i="0" u="none" strike="noStrike" cap="none" dirty="0">
              <a:solidFill>
                <a:schemeClr val="bg2"/>
              </a:solidFill>
              <a:latin typeface="Arial"/>
              <a:ea typeface="Arial"/>
              <a:cs typeface="Arial"/>
              <a:sym typeface="Arial"/>
            </a:endParaRPr>
          </a:p>
        </p:txBody>
      </p:sp>
      <p:sp>
        <p:nvSpPr>
          <p:cNvPr id="17" name="Google Shape;129;p3">
            <a:extLst>
              <a:ext uri="{FF2B5EF4-FFF2-40B4-BE49-F238E27FC236}">
                <a16:creationId xmlns:a16="http://schemas.microsoft.com/office/drawing/2014/main" id="{85557B21-1D0D-43F6-7DA5-164ED87087A4}"/>
              </a:ext>
            </a:extLst>
          </p:cNvPr>
          <p:cNvSpPr txBox="1"/>
          <p:nvPr/>
        </p:nvSpPr>
        <p:spPr>
          <a:xfrm>
            <a:off x="6703778" y="3231506"/>
            <a:ext cx="981630"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000" b="1" i="0" u="none" strike="noStrike" cap="none" dirty="0">
                <a:solidFill>
                  <a:schemeClr val="bg2"/>
                </a:solidFill>
                <a:latin typeface="Arial"/>
                <a:ea typeface="Arial"/>
                <a:cs typeface="Arial"/>
                <a:sym typeface="Arial"/>
              </a:rPr>
              <a:t>Sulfate</a:t>
            </a:r>
            <a:endParaRPr sz="1000" b="1" i="0" u="none" strike="noStrike" cap="none" dirty="0">
              <a:solidFill>
                <a:schemeClr val="bg2"/>
              </a:solidFill>
              <a:latin typeface="Arial"/>
              <a:ea typeface="Arial"/>
              <a:cs typeface="Arial"/>
              <a:sym typeface="Arial"/>
            </a:endParaRPr>
          </a:p>
        </p:txBody>
      </p:sp>
      <p:sp>
        <p:nvSpPr>
          <p:cNvPr id="18" name="Google Shape;130;p3">
            <a:extLst>
              <a:ext uri="{FF2B5EF4-FFF2-40B4-BE49-F238E27FC236}">
                <a16:creationId xmlns:a16="http://schemas.microsoft.com/office/drawing/2014/main" id="{CCC7AB40-9EDB-6D31-A166-E0F7B9A0F7FA}"/>
              </a:ext>
            </a:extLst>
          </p:cNvPr>
          <p:cNvSpPr/>
          <p:nvPr/>
        </p:nvSpPr>
        <p:spPr>
          <a:xfrm rot="10800000" flipH="1">
            <a:off x="5069124" y="3699318"/>
            <a:ext cx="287191" cy="815474"/>
          </a:xfrm>
          <a:prstGeom prst="bentArrow">
            <a:avLst>
              <a:gd name="adj1" fmla="val 25000"/>
              <a:gd name="adj2" fmla="val 25000"/>
              <a:gd name="adj3" fmla="val 25000"/>
              <a:gd name="adj4" fmla="val 43750"/>
            </a:avLst>
          </a:prstGeom>
          <a:noFill/>
          <a:ln w="254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9" name="Google Shape;131;p3">
            <a:extLst>
              <a:ext uri="{FF2B5EF4-FFF2-40B4-BE49-F238E27FC236}">
                <a16:creationId xmlns:a16="http://schemas.microsoft.com/office/drawing/2014/main" id="{30C65DCB-868F-575F-E4AF-76AA12EE2A7A}"/>
              </a:ext>
            </a:extLst>
          </p:cNvPr>
          <p:cNvSpPr>
            <a:spLocks noChangeAspect="1"/>
          </p:cNvSpPr>
          <p:nvPr/>
        </p:nvSpPr>
        <p:spPr>
          <a:xfrm rot="5400000" flipH="1">
            <a:off x="7776850" y="3910108"/>
            <a:ext cx="795492" cy="276958"/>
          </a:xfrm>
          <a:prstGeom prst="bentArrow">
            <a:avLst>
              <a:gd name="adj1" fmla="val 25000"/>
              <a:gd name="adj2" fmla="val 30724"/>
              <a:gd name="adj3" fmla="val 25000"/>
              <a:gd name="adj4" fmla="val 43750"/>
            </a:avLst>
          </a:prstGeom>
          <a:noFill/>
          <a:ln w="254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 name="Google Shape;132;p3">
            <a:extLst>
              <a:ext uri="{FF2B5EF4-FFF2-40B4-BE49-F238E27FC236}">
                <a16:creationId xmlns:a16="http://schemas.microsoft.com/office/drawing/2014/main" id="{E5963B6C-85C0-DF53-9F4E-A131F0DC3185}"/>
              </a:ext>
            </a:extLst>
          </p:cNvPr>
          <p:cNvSpPr txBox="1"/>
          <p:nvPr/>
        </p:nvSpPr>
        <p:spPr>
          <a:xfrm rot="5400000">
            <a:off x="4249161" y="4096293"/>
            <a:ext cx="116786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1" i="0" u="none" strike="noStrike" cap="none" dirty="0">
                <a:solidFill>
                  <a:srgbClr val="FF0000"/>
                </a:solidFill>
                <a:latin typeface="Arial"/>
                <a:ea typeface="Arial"/>
                <a:cs typeface="Arial"/>
                <a:sym typeface="Arial"/>
              </a:rPr>
              <a:t>Simulate</a:t>
            </a:r>
            <a:endParaRPr sz="1200" b="1" i="0" u="none" strike="noStrike" cap="none" dirty="0">
              <a:solidFill>
                <a:srgbClr val="FF0000"/>
              </a:solidFill>
              <a:latin typeface="Arial"/>
              <a:ea typeface="Arial"/>
              <a:cs typeface="Arial"/>
              <a:sym typeface="Arial"/>
            </a:endParaRPr>
          </a:p>
        </p:txBody>
      </p:sp>
      <p:sp>
        <p:nvSpPr>
          <p:cNvPr id="21" name="Google Shape;133;p3">
            <a:extLst>
              <a:ext uri="{FF2B5EF4-FFF2-40B4-BE49-F238E27FC236}">
                <a16:creationId xmlns:a16="http://schemas.microsoft.com/office/drawing/2014/main" id="{C78DEB88-3E04-6490-F983-FD54A5C58330}"/>
              </a:ext>
            </a:extLst>
          </p:cNvPr>
          <p:cNvSpPr txBox="1"/>
          <p:nvPr/>
        </p:nvSpPr>
        <p:spPr>
          <a:xfrm rot="-5400000">
            <a:off x="7850929" y="3766560"/>
            <a:ext cx="116786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1" i="0" u="none" strike="noStrike" cap="none" dirty="0">
                <a:solidFill>
                  <a:srgbClr val="0070C0"/>
                </a:solidFill>
                <a:latin typeface="Arial"/>
                <a:ea typeface="Arial"/>
                <a:cs typeface="Arial"/>
                <a:sym typeface="Arial"/>
              </a:rPr>
              <a:t>Correct</a:t>
            </a:r>
            <a:endParaRPr sz="1200" b="1" i="0" u="none" strike="noStrike" cap="none" dirty="0">
              <a:solidFill>
                <a:srgbClr val="0070C0"/>
              </a:solidFill>
              <a:latin typeface="Arial"/>
              <a:ea typeface="Arial"/>
              <a:cs typeface="Arial"/>
              <a:sym typeface="Arial"/>
            </a:endParaRPr>
          </a:p>
        </p:txBody>
      </p:sp>
      <p:sp>
        <p:nvSpPr>
          <p:cNvPr id="23" name="Google Shape;125;p3">
            <a:extLst>
              <a:ext uri="{FF2B5EF4-FFF2-40B4-BE49-F238E27FC236}">
                <a16:creationId xmlns:a16="http://schemas.microsoft.com/office/drawing/2014/main" id="{55CC8DEB-319B-6FED-3ABD-37088265C466}"/>
              </a:ext>
            </a:extLst>
          </p:cNvPr>
          <p:cNvSpPr txBox="1"/>
          <p:nvPr/>
        </p:nvSpPr>
        <p:spPr>
          <a:xfrm>
            <a:off x="5244771" y="4926923"/>
            <a:ext cx="2743200"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bg2"/>
                </a:solidFill>
                <a:latin typeface="Arial"/>
                <a:ea typeface="Arial"/>
                <a:cs typeface="Arial"/>
                <a:sym typeface="Arial"/>
              </a:rPr>
              <a:t>NOAA S-NPP VIIRS 550 nm AOD retrievals</a:t>
            </a:r>
            <a:endParaRPr sz="1000" b="0" i="0" u="none" strike="noStrike" cap="none">
              <a:solidFill>
                <a:schemeClr val="bg2"/>
              </a:solidFill>
              <a:latin typeface="Arial"/>
              <a:ea typeface="Arial"/>
              <a:cs typeface="Arial"/>
              <a:sym typeface="Arial"/>
            </a:endParaRPr>
          </a:p>
        </p:txBody>
      </p:sp>
      <p:sp>
        <p:nvSpPr>
          <p:cNvPr id="5" name="Google Shape;122;p3">
            <a:extLst>
              <a:ext uri="{FF2B5EF4-FFF2-40B4-BE49-F238E27FC236}">
                <a16:creationId xmlns:a16="http://schemas.microsoft.com/office/drawing/2014/main" id="{71BBCFB5-26B1-A1ED-0298-9C6483C620BB}"/>
              </a:ext>
            </a:extLst>
          </p:cNvPr>
          <p:cNvSpPr txBox="1"/>
          <p:nvPr/>
        </p:nvSpPr>
        <p:spPr>
          <a:xfrm>
            <a:off x="2" y="1009099"/>
            <a:ext cx="4204508" cy="4893607"/>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600"/>
              <a:buFont typeface="Arial"/>
              <a:buNone/>
            </a:pPr>
            <a:endParaRPr sz="1300" b="0" i="0" u="none" strike="noStrike" cap="none" dirty="0">
              <a:solidFill>
                <a:schemeClr val="bg2"/>
              </a:solidFill>
              <a:latin typeface="Arial"/>
              <a:ea typeface="Arial"/>
              <a:cs typeface="Arial"/>
              <a:sym typeface="Arial"/>
            </a:endParaRPr>
          </a:p>
          <a:p>
            <a:pPr marL="298450" indent="-285750">
              <a:buClr>
                <a:schemeClr val="dk1"/>
              </a:buClr>
              <a:buSzPts val="1600"/>
              <a:buFont typeface="Noto Sans Symbols"/>
              <a:buChar char="❑"/>
            </a:pPr>
            <a:r>
              <a:rPr lang="en-US" sz="1300" b="1" i="0" u="none" strike="noStrike" cap="none" dirty="0">
                <a:solidFill>
                  <a:schemeClr val="bg2"/>
                </a:solidFill>
                <a:latin typeface="Arial"/>
                <a:ea typeface="Arial"/>
                <a:cs typeface="Arial"/>
                <a:sym typeface="Arial"/>
              </a:rPr>
              <a:t>Global Ensemble Forecast System - Aerosols (GEFS-Aerosols,</a:t>
            </a:r>
            <a:r>
              <a:rPr lang="en-US" sz="1300" b="0" i="0" u="none" strike="noStrike" cap="none" dirty="0">
                <a:solidFill>
                  <a:schemeClr val="bg2"/>
                </a:solidFill>
                <a:latin typeface="Arial"/>
                <a:ea typeface="Arial"/>
                <a:cs typeface="Arial"/>
                <a:sym typeface="Arial"/>
              </a:rPr>
              <a:t> Zhang et al., 2022) as one GEFS member went operational for global aerosol forecasting at NOAA since September 2020 that</a:t>
            </a:r>
            <a:r>
              <a:rPr lang="en-US" sz="1300" dirty="0">
                <a:solidFill>
                  <a:schemeClr val="bg2"/>
                </a:solidFill>
              </a:rPr>
              <a:t> is based on </a:t>
            </a:r>
            <a:r>
              <a:rPr lang="en-US" sz="1300" b="1" i="0" u="none" strike="noStrike" cap="none" dirty="0">
                <a:solidFill>
                  <a:schemeClr val="bg2"/>
                </a:solidFill>
                <a:latin typeface="Arial"/>
                <a:ea typeface="Arial"/>
                <a:cs typeface="Arial"/>
                <a:sym typeface="Arial"/>
              </a:rPr>
              <a:t>NASA’s Goddard Chemistry Aerosol Radiance and Transport (GOCART) model </a:t>
            </a:r>
            <a:r>
              <a:rPr lang="en-US" sz="1300" b="0" i="0" u="none" strike="noStrike" cap="none" dirty="0">
                <a:solidFill>
                  <a:schemeClr val="bg2"/>
                </a:solidFill>
                <a:latin typeface="Arial"/>
                <a:ea typeface="Arial"/>
                <a:cs typeface="Arial"/>
                <a:sym typeface="Arial"/>
              </a:rPr>
              <a:t>(Chin et al., 2002) </a:t>
            </a:r>
            <a:r>
              <a:rPr lang="en-US" sz="1300" b="0" i="0" u="none" strike="noStrike" cap="none" dirty="0">
                <a:solidFill>
                  <a:schemeClr val="bg2"/>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with 15 aerosol tracers.</a:t>
            </a:r>
            <a:endParaRPr sz="1300" b="0" i="0" u="none" strike="noStrike" cap="none" dirty="0">
              <a:solidFill>
                <a:schemeClr val="bg2"/>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600"/>
              <a:buFont typeface="Arial"/>
              <a:buNone/>
            </a:pPr>
            <a:endParaRPr sz="1300" b="0" i="0" u="none" strike="noStrike" cap="none" dirty="0">
              <a:solidFill>
                <a:schemeClr val="bg2"/>
              </a:solidFill>
              <a:latin typeface="Arial"/>
              <a:ea typeface="Arial"/>
              <a:cs typeface="Arial"/>
              <a:sym typeface="Arial"/>
            </a:endParaRPr>
          </a:p>
          <a:p>
            <a:pPr marL="298450" marR="0" lvl="0" indent="-285750" algn="l" rtl="0">
              <a:lnSpc>
                <a:spcPct val="100000"/>
              </a:lnSpc>
              <a:spcBef>
                <a:spcPts val="0"/>
              </a:spcBef>
              <a:spcAft>
                <a:spcPts val="0"/>
              </a:spcAft>
              <a:buClr>
                <a:schemeClr val="dk1"/>
              </a:buClr>
              <a:buSzPts val="1600"/>
              <a:buFont typeface="Noto Sans Symbols"/>
              <a:buChar char="❑"/>
            </a:pPr>
            <a:r>
              <a:rPr lang="en-US" sz="1300" b="1" i="0" u="none" strike="noStrike" cap="none" dirty="0">
                <a:solidFill>
                  <a:schemeClr val="bg2"/>
                </a:solidFill>
                <a:latin typeface="Arial"/>
                <a:ea typeface="Arial"/>
                <a:cs typeface="Arial"/>
                <a:sym typeface="Arial"/>
              </a:rPr>
              <a:t>2D Column-integrated aerosol optical depth (AOD) </a:t>
            </a:r>
            <a:r>
              <a:rPr lang="en-US" sz="1300" b="0" i="0" u="none" strike="noStrike" cap="none" dirty="0">
                <a:solidFill>
                  <a:schemeClr val="bg2"/>
                </a:solidFill>
                <a:latin typeface="Arial"/>
                <a:ea typeface="Arial"/>
                <a:cs typeface="Arial"/>
                <a:sym typeface="Arial"/>
              </a:rPr>
              <a:t>that represents total distinction of solar (or lunar) radiation by aerosols over an atmospheric column. </a:t>
            </a:r>
            <a:endParaRPr sz="1300" b="0" i="0" u="none" strike="noStrike" cap="none" dirty="0">
              <a:solidFill>
                <a:schemeClr val="bg2"/>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600"/>
              <a:buFont typeface="Arial"/>
              <a:buNone/>
            </a:pPr>
            <a:endParaRPr sz="1300" b="0" i="0" u="none" strike="noStrike" cap="none" dirty="0">
              <a:solidFill>
                <a:schemeClr val="bg2"/>
              </a:solidFill>
              <a:latin typeface="Arial"/>
              <a:ea typeface="Arial"/>
              <a:cs typeface="Arial"/>
              <a:sym typeface="Arial"/>
            </a:endParaRPr>
          </a:p>
          <a:p>
            <a:pPr marL="298450" marR="0" lvl="0" indent="-285750" algn="l" rtl="0">
              <a:lnSpc>
                <a:spcPct val="100000"/>
              </a:lnSpc>
              <a:spcBef>
                <a:spcPts val="0"/>
              </a:spcBef>
              <a:spcAft>
                <a:spcPts val="0"/>
              </a:spcAft>
              <a:buClr>
                <a:schemeClr val="dk1"/>
              </a:buClr>
              <a:buSzPts val="1600"/>
              <a:buFont typeface="Noto Sans Symbols"/>
              <a:buChar char="❑"/>
            </a:pPr>
            <a:r>
              <a:rPr lang="en-US" sz="1300" b="1"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Near-real time (NRT) AOD assimilation</a:t>
            </a:r>
            <a:r>
              <a:rPr lang="en-US" sz="1300" b="0"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for aerosol forecasting or </a:t>
            </a:r>
            <a:r>
              <a:rPr lang="en-US" sz="1300" b="1"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aerosol reanalysis production. </a:t>
            </a:r>
            <a:r>
              <a:rPr lang="en-US" sz="1300" b="0"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600"/>
              <a:buFont typeface="Arial"/>
              <a:buNone/>
            </a:pPr>
            <a:endParaRPr sz="1300" b="0" i="0" u="none" strike="noStrike" cap="none" dirty="0">
              <a:solidFill>
                <a:schemeClr val="bg2"/>
              </a:solidFill>
              <a:latin typeface="Arial"/>
              <a:ea typeface="Arial"/>
              <a:cs typeface="Arial"/>
              <a:sym typeface="Arial"/>
            </a:endParaRPr>
          </a:p>
          <a:p>
            <a:pPr marL="298450" marR="0" lvl="0" indent="-184150" algn="l" rtl="0">
              <a:lnSpc>
                <a:spcPct val="100000"/>
              </a:lnSpc>
              <a:spcBef>
                <a:spcPts val="0"/>
              </a:spcBef>
              <a:spcAft>
                <a:spcPts val="0"/>
              </a:spcAft>
              <a:buClr>
                <a:schemeClr val="dk1"/>
              </a:buClr>
              <a:buSzPts val="1600"/>
              <a:buFont typeface="Noto Sans Symbols"/>
              <a:buNone/>
            </a:pPr>
            <a:endParaRPr sz="1300" b="0" i="0" u="none" strike="noStrike" cap="none" dirty="0">
              <a:solidFill>
                <a:schemeClr val="bg2"/>
              </a:solidFill>
              <a:latin typeface="Arial"/>
              <a:ea typeface="Arial"/>
              <a:cs typeface="Arial"/>
              <a:sym typeface="Arial"/>
            </a:endParaRPr>
          </a:p>
        </p:txBody>
      </p:sp>
    </p:spTree>
    <p:extLst>
      <p:ext uri="{BB962C8B-B14F-4D97-AF65-F5344CB8AC3E}">
        <p14:creationId xmlns:p14="http://schemas.microsoft.com/office/powerpoint/2010/main" val="415077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 name="Rectangle 13">
            <a:extLst>
              <a:ext uri="{FF2B5EF4-FFF2-40B4-BE49-F238E27FC236}">
                <a16:creationId xmlns:a16="http://schemas.microsoft.com/office/drawing/2014/main" id="{4D196A03-AF2F-B2A0-B6B5-F01C0A3E88D9}"/>
              </a:ext>
            </a:extLst>
          </p:cNvPr>
          <p:cNvSpPr/>
          <p:nvPr/>
        </p:nvSpPr>
        <p:spPr>
          <a:xfrm>
            <a:off x="5871411" y="3570046"/>
            <a:ext cx="3211118"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2;p8">
            <a:extLst>
              <a:ext uri="{FF2B5EF4-FFF2-40B4-BE49-F238E27FC236}">
                <a16:creationId xmlns:a16="http://schemas.microsoft.com/office/drawing/2014/main" id="{7A490FA0-8B11-3F40-A41F-EC214F0E44EB}"/>
              </a:ext>
            </a:extLst>
          </p:cNvPr>
          <p:cNvSpPr txBox="1"/>
          <p:nvPr/>
        </p:nvSpPr>
        <p:spPr>
          <a:xfrm>
            <a:off x="9735" y="303625"/>
            <a:ext cx="9075233"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JEDI-based Ensemble-Variational Aerosol Data Assimilation System for GEFS-Aerosols</a:t>
            </a:r>
          </a:p>
        </p:txBody>
      </p:sp>
      <p:pic>
        <p:nvPicPr>
          <p:cNvPr id="9" name="Google Shape;148;p2">
            <a:extLst>
              <a:ext uri="{FF2B5EF4-FFF2-40B4-BE49-F238E27FC236}">
                <a16:creationId xmlns:a16="http://schemas.microsoft.com/office/drawing/2014/main" id="{0ECBA684-84B5-81F4-D540-937A55DE767D}"/>
              </a:ext>
            </a:extLst>
          </p:cNvPr>
          <p:cNvPicPr preferRelativeResize="0">
            <a:picLocks noChangeAspect="1"/>
          </p:cNvPicPr>
          <p:nvPr/>
        </p:nvPicPr>
        <p:blipFill rotWithShape="1">
          <a:blip r:embed="rId3">
            <a:alphaModFix/>
          </a:blip>
          <a:srcRect/>
          <a:stretch/>
        </p:blipFill>
        <p:spPr>
          <a:xfrm>
            <a:off x="61471" y="1417369"/>
            <a:ext cx="6583680" cy="3160166"/>
          </a:xfrm>
          <a:prstGeom prst="rect">
            <a:avLst/>
          </a:prstGeom>
          <a:noFill/>
          <a:ln>
            <a:noFill/>
          </a:ln>
        </p:spPr>
      </p:pic>
      <p:sp>
        <p:nvSpPr>
          <p:cNvPr id="10" name="Google Shape;149;p2">
            <a:extLst>
              <a:ext uri="{FF2B5EF4-FFF2-40B4-BE49-F238E27FC236}">
                <a16:creationId xmlns:a16="http://schemas.microsoft.com/office/drawing/2014/main" id="{6B0F5379-2865-3AB8-D27F-771C008F4E9D}"/>
              </a:ext>
            </a:extLst>
          </p:cNvPr>
          <p:cNvSpPr txBox="1"/>
          <p:nvPr/>
        </p:nvSpPr>
        <p:spPr>
          <a:xfrm>
            <a:off x="6630458" y="2029226"/>
            <a:ext cx="2582268" cy="14541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2000"/>
            </a:pPr>
            <a:r>
              <a:rPr lang="en-US" sz="1200" i="0" u="none" strike="noStrike" cap="none" dirty="0">
                <a:solidFill>
                  <a:schemeClr val="bg2"/>
                </a:solidFill>
                <a:highlight>
                  <a:srgbClr val="FFFFFF"/>
                </a:highlight>
                <a:latin typeface="Arial"/>
                <a:ea typeface="Arial"/>
                <a:cs typeface="Arial"/>
                <a:sym typeface="Arial"/>
              </a:rPr>
              <a:t>Aerosol emissions were </a:t>
            </a:r>
            <a:r>
              <a:rPr lang="en-US" sz="1200" b="1" i="0" u="none" strike="noStrike" cap="none" dirty="0">
                <a:solidFill>
                  <a:schemeClr val="bg2"/>
                </a:solidFill>
                <a:highlight>
                  <a:srgbClr val="FFFFFF"/>
                </a:highlight>
                <a:latin typeface="Arial"/>
                <a:ea typeface="Arial"/>
                <a:cs typeface="Arial"/>
                <a:sym typeface="Arial"/>
              </a:rPr>
              <a:t>scaled and stochastically perturbed in ensemble forecasts to account for aerosol emission </a:t>
            </a:r>
            <a:r>
              <a:rPr lang="en-US" sz="1200" i="0" u="none" strike="noStrike" cap="none" dirty="0">
                <a:solidFill>
                  <a:schemeClr val="bg2"/>
                </a:solidFill>
                <a:highlight>
                  <a:srgbClr val="FFFFFF"/>
                </a:highlight>
                <a:latin typeface="Arial"/>
                <a:ea typeface="Arial"/>
                <a:cs typeface="Arial"/>
                <a:sym typeface="Arial"/>
              </a:rPr>
              <a:t>uncertainty based on the SPPT scheme for meteorological fields in GEFS.</a:t>
            </a:r>
            <a:endParaRPr sz="1200" i="0" u="none" strike="noStrike" cap="none" dirty="0">
              <a:solidFill>
                <a:schemeClr val="bg2"/>
              </a:solidFill>
              <a:highlight>
                <a:srgbClr val="FFFFFF"/>
              </a:highlight>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1200" b="0" i="0" u="none" strike="noStrike" cap="none" dirty="0">
              <a:solidFill>
                <a:schemeClr val="bg2"/>
              </a:solidFill>
              <a:latin typeface="Arial"/>
              <a:ea typeface="Arial"/>
              <a:cs typeface="Arial"/>
              <a:sym typeface="Arial"/>
            </a:endParaRPr>
          </a:p>
        </p:txBody>
      </p:sp>
      <p:sp>
        <p:nvSpPr>
          <p:cNvPr id="11" name="Google Shape;150;p2">
            <a:extLst>
              <a:ext uri="{FF2B5EF4-FFF2-40B4-BE49-F238E27FC236}">
                <a16:creationId xmlns:a16="http://schemas.microsoft.com/office/drawing/2014/main" id="{962A0736-1D03-97A4-026C-C9306E6AFDCB}"/>
              </a:ext>
            </a:extLst>
          </p:cNvPr>
          <p:cNvSpPr txBox="1"/>
          <p:nvPr/>
        </p:nvSpPr>
        <p:spPr>
          <a:xfrm>
            <a:off x="1010966" y="4735833"/>
            <a:ext cx="5562266" cy="4076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200" b="1" i="1" u="none" strike="noStrike" cap="none" dirty="0">
                <a:solidFill>
                  <a:schemeClr val="bg2"/>
                </a:solidFill>
                <a:highlight>
                  <a:srgbClr val="FFFFFF"/>
                </a:highlight>
                <a:latin typeface="Arial"/>
                <a:ea typeface="Arial"/>
                <a:cs typeface="Arial"/>
                <a:sym typeface="Arial"/>
              </a:rPr>
              <a:t>Huang et al., 2023, JAMES (</a:t>
            </a:r>
            <a:r>
              <a:rPr lang="en-US" sz="1200" b="1" i="1" u="sng" strike="noStrike" cap="none" dirty="0">
                <a:solidFill>
                  <a:schemeClr val="bg2"/>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https://doi.org/10.1029/2022MS003232</a:t>
            </a:r>
            <a:r>
              <a:rPr lang="en-US" sz="1200" b="1" i="1" u="none" strike="noStrike" cap="none" dirty="0">
                <a:solidFill>
                  <a:schemeClr val="bg2"/>
                </a:solidFill>
                <a:highlight>
                  <a:srgbClr val="FFFFFF"/>
                </a:highlight>
                <a:latin typeface="Arial"/>
                <a:ea typeface="Arial"/>
                <a:cs typeface="Arial"/>
                <a:sym typeface="Arial"/>
              </a:rPr>
              <a:t>)</a:t>
            </a:r>
            <a:endParaRPr sz="1200" b="1"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bg2"/>
              </a:solidFill>
              <a:latin typeface="Arial"/>
              <a:ea typeface="Arial"/>
              <a:cs typeface="Arial"/>
              <a:sym typeface="Arial"/>
            </a:endParaRPr>
          </a:p>
        </p:txBody>
      </p:sp>
      <p:sp>
        <p:nvSpPr>
          <p:cNvPr id="12" name="Google Shape;151;p2">
            <a:extLst>
              <a:ext uri="{FF2B5EF4-FFF2-40B4-BE49-F238E27FC236}">
                <a16:creationId xmlns:a16="http://schemas.microsoft.com/office/drawing/2014/main" id="{ED54055A-8586-3523-6D20-48299DA4F860}"/>
              </a:ext>
            </a:extLst>
          </p:cNvPr>
          <p:cNvSpPr/>
          <p:nvPr/>
        </p:nvSpPr>
        <p:spPr>
          <a:xfrm>
            <a:off x="5224873" y="1147605"/>
            <a:ext cx="2696719" cy="851697"/>
          </a:xfrm>
          <a:prstGeom prst="curvedDownArrow">
            <a:avLst>
              <a:gd name="adj1" fmla="val 25000"/>
              <a:gd name="adj2" fmla="val 57874"/>
              <a:gd name="adj3" fmla="val 25000"/>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 name="Rectangle 12">
            <a:extLst>
              <a:ext uri="{FF2B5EF4-FFF2-40B4-BE49-F238E27FC236}">
                <a16:creationId xmlns:a16="http://schemas.microsoft.com/office/drawing/2014/main" id="{DCEF72B6-CD8C-71B2-330D-FD3EBB556070}"/>
              </a:ext>
            </a:extLst>
          </p:cNvPr>
          <p:cNvSpPr/>
          <p:nvPr/>
        </p:nvSpPr>
        <p:spPr>
          <a:xfrm>
            <a:off x="6102417" y="3570046"/>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2;p8">
            <a:extLst>
              <a:ext uri="{FF2B5EF4-FFF2-40B4-BE49-F238E27FC236}">
                <a16:creationId xmlns:a16="http://schemas.microsoft.com/office/drawing/2014/main" id="{0C4BA6DC-A23F-FE63-0ED5-0DC405CBDD62}"/>
              </a:ext>
            </a:extLst>
          </p:cNvPr>
          <p:cNvSpPr txBox="1"/>
          <p:nvPr/>
        </p:nvSpPr>
        <p:spPr>
          <a:xfrm>
            <a:off x="110" y="303625"/>
            <a:ext cx="8637775"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NRT VIIRS 550 nm AOD Assimilation at NOAA/OAR/GSL</a:t>
            </a:r>
            <a:endParaRPr lang="en-US" sz="22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2000" b="1" i="0" u="none" strike="noStrike" cap="none" dirty="0">
                <a:solidFill>
                  <a:srgbClr val="538CD5"/>
                </a:solidFill>
                <a:latin typeface="Arial"/>
                <a:ea typeface="Arial"/>
                <a:cs typeface="Arial"/>
                <a:sym typeface="Arial"/>
              </a:rPr>
              <a:t>--- Online NRT Diagnostic Display (10/01/2021- present)</a:t>
            </a:r>
          </a:p>
        </p:txBody>
      </p:sp>
      <p:sp>
        <p:nvSpPr>
          <p:cNvPr id="3" name="Google Shape;173;p6">
            <a:extLst>
              <a:ext uri="{FF2B5EF4-FFF2-40B4-BE49-F238E27FC236}">
                <a16:creationId xmlns:a16="http://schemas.microsoft.com/office/drawing/2014/main" id="{61B19B01-3EFD-1F46-CA2F-B0392A1CBA1A}"/>
              </a:ext>
            </a:extLst>
          </p:cNvPr>
          <p:cNvSpPr txBox="1"/>
          <p:nvPr/>
        </p:nvSpPr>
        <p:spPr>
          <a:xfrm>
            <a:off x="-1" y="1215852"/>
            <a:ext cx="5297654" cy="2169784"/>
          </a:xfrm>
          <a:prstGeom prst="rect">
            <a:avLst/>
          </a:prstGeom>
          <a:noFill/>
          <a:ln>
            <a:noFill/>
          </a:ln>
        </p:spPr>
        <p:txBody>
          <a:bodyPr spcFirstLastPara="1" wrap="square" lIns="91425" tIns="45700" rIns="91425" bIns="45700" anchor="t" anchorCtr="0">
            <a:spAutoFit/>
          </a:bodyPr>
          <a:lstStyle/>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err="1">
                <a:solidFill>
                  <a:srgbClr val="0432FF"/>
                </a:solidFill>
                <a:latin typeface="Arial"/>
                <a:ea typeface="Arial"/>
                <a:cs typeface="Arial"/>
                <a:sym typeface="Arial"/>
              </a:rPr>
              <a:t>FreeRun</a:t>
            </a:r>
            <a:r>
              <a:rPr lang="en-US" sz="1200" b="0" i="0" u="none" strike="noStrike" cap="none" dirty="0">
                <a:solidFill>
                  <a:schemeClr val="dk1"/>
                </a:solidFill>
                <a:latin typeface="Arial"/>
                <a:ea typeface="Arial"/>
                <a:cs typeface="Arial"/>
                <a:sym typeface="Arial"/>
              </a:rPr>
              <a:t> </a:t>
            </a:r>
            <a:r>
              <a:rPr lang="en-US" sz="1200" b="0" i="0" u="none" strike="noStrike" cap="none" dirty="0">
                <a:solidFill>
                  <a:schemeClr val="bg2"/>
                </a:solidFill>
                <a:latin typeface="Arial"/>
                <a:ea typeface="Arial"/>
                <a:cs typeface="Arial"/>
                <a:sym typeface="Arial"/>
              </a:rPr>
              <a:t>runs one-member aerosol forecast initialized every six hours.</a:t>
            </a:r>
            <a:endParaRPr sz="1200" b="0" i="0" u="none" strike="noStrike" cap="none" dirty="0">
              <a:solidFill>
                <a:schemeClr val="bg2"/>
              </a:solidFill>
              <a:latin typeface="Arial"/>
              <a:ea typeface="Arial"/>
              <a:cs typeface="Arial"/>
              <a:sym typeface="Arial"/>
            </a:endParaRPr>
          </a:p>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err="1">
                <a:solidFill>
                  <a:srgbClr val="FF0000"/>
                </a:solidFill>
                <a:latin typeface="Arial"/>
                <a:ea typeface="Arial"/>
                <a:cs typeface="Arial"/>
                <a:sym typeface="Arial"/>
              </a:rPr>
              <a:t>AeroDA</a:t>
            </a:r>
            <a:r>
              <a:rPr lang="en-US" sz="1200" b="0" i="0" u="none" strike="noStrike" cap="none" dirty="0">
                <a:solidFill>
                  <a:schemeClr val="dk1"/>
                </a:solidFill>
                <a:latin typeface="Arial"/>
                <a:ea typeface="Arial"/>
                <a:cs typeface="Arial"/>
                <a:sym typeface="Arial"/>
              </a:rPr>
              <a:t> </a:t>
            </a:r>
            <a:r>
              <a:rPr lang="en-US" sz="1200" b="0" i="0" u="none" strike="noStrike" cap="none" dirty="0">
                <a:solidFill>
                  <a:schemeClr val="bg2"/>
                </a:solidFill>
                <a:latin typeface="Arial"/>
                <a:ea typeface="Arial"/>
                <a:cs typeface="Arial"/>
                <a:sym typeface="Arial"/>
              </a:rPr>
              <a:t>runs a six-hourly assimilation of </a:t>
            </a:r>
            <a:r>
              <a:rPr lang="en-US" sz="1200" b="1" i="0" u="none" strike="noStrike" cap="none" dirty="0">
                <a:solidFill>
                  <a:schemeClr val="bg2"/>
                </a:solidFill>
                <a:latin typeface="Arial"/>
                <a:ea typeface="Arial"/>
                <a:cs typeface="Arial"/>
                <a:sym typeface="Arial"/>
              </a:rPr>
              <a:t>NOAA/NESDIS VIIRS 550 nm AOD </a:t>
            </a:r>
            <a:r>
              <a:rPr lang="en-US" sz="1200" b="0" i="0" u="none" strike="noStrike" cap="none" dirty="0">
                <a:solidFill>
                  <a:schemeClr val="bg2"/>
                </a:solidFill>
                <a:latin typeface="Arial"/>
                <a:ea typeface="Arial"/>
                <a:cs typeface="Arial"/>
                <a:sym typeface="Arial"/>
              </a:rPr>
              <a:t>retrievals derived from Suomi-NPP (S-NPP) satellite and  </a:t>
            </a:r>
            <a:r>
              <a:rPr lang="en-US" sz="1200" b="1" i="0" u="none" strike="noStrike" cap="none" dirty="0">
                <a:solidFill>
                  <a:schemeClr val="bg2"/>
                </a:solidFill>
                <a:latin typeface="Arial"/>
                <a:ea typeface="Arial"/>
                <a:cs typeface="Arial"/>
                <a:sym typeface="Arial"/>
              </a:rPr>
              <a:t>20+1</a:t>
            </a:r>
            <a:r>
              <a:rPr lang="en-US" sz="1200" b="0" i="0" u="none" strike="noStrike" cap="none" dirty="0">
                <a:solidFill>
                  <a:schemeClr val="bg2"/>
                </a:solidFill>
                <a:latin typeface="Arial"/>
                <a:ea typeface="Arial"/>
                <a:cs typeface="Arial"/>
                <a:sym typeface="Arial"/>
              </a:rPr>
              <a:t> forecasts at C96L64, and </a:t>
            </a:r>
            <a:r>
              <a:rPr lang="en-US" sz="1200" b="1" i="0" u="none" strike="noStrike" cap="none" dirty="0">
                <a:solidFill>
                  <a:schemeClr val="bg2"/>
                </a:solidFill>
                <a:latin typeface="Arial"/>
                <a:ea typeface="Arial"/>
                <a:cs typeface="Arial"/>
                <a:sym typeface="Arial"/>
              </a:rPr>
              <a:t>scales and stochastically perturbs aerosol emissions. </a:t>
            </a:r>
            <a:endParaRPr sz="1200" b="1" i="0" u="none" strike="noStrike" cap="none" dirty="0">
              <a:solidFill>
                <a:schemeClr val="bg2"/>
              </a:solidFill>
              <a:latin typeface="Arial"/>
              <a:ea typeface="Arial"/>
              <a:cs typeface="Arial"/>
              <a:sym typeface="Arial"/>
            </a:endParaRPr>
          </a:p>
          <a:p>
            <a:pPr marL="285750" marR="0" lvl="8" indent="-285750" algn="l" rtl="0">
              <a:lnSpc>
                <a:spcPct val="125000"/>
              </a:lnSpc>
              <a:spcBef>
                <a:spcPts val="0"/>
              </a:spcBef>
              <a:spcAft>
                <a:spcPts val="0"/>
              </a:spcAft>
              <a:buClr>
                <a:schemeClr val="dk1"/>
              </a:buClr>
              <a:buSzPts val="1550"/>
              <a:buFont typeface="Noto Sans Symbols"/>
              <a:buChar char="❑"/>
            </a:pPr>
            <a:r>
              <a:rPr lang="en-US" sz="1200" b="1" i="0" u="none" strike="noStrike" cap="none" dirty="0">
                <a:solidFill>
                  <a:schemeClr val="bg2"/>
                </a:solidFill>
                <a:latin typeface="Arial"/>
                <a:ea typeface="Arial"/>
                <a:cs typeface="Arial"/>
                <a:sym typeface="Arial"/>
              </a:rPr>
              <a:t>GSL’s intermediate CCPP-based GEFS-Aerosols model is used </a:t>
            </a:r>
            <a:r>
              <a:rPr lang="en-US" sz="1200" b="0" i="0" u="none" strike="noStrike" cap="none" dirty="0">
                <a:solidFill>
                  <a:schemeClr val="bg2"/>
                </a:solidFill>
                <a:latin typeface="Arial"/>
                <a:ea typeface="Arial"/>
                <a:cs typeface="Arial"/>
                <a:sym typeface="Arial"/>
              </a:rPr>
              <a:t>for aerosol forecasts (need to upgrade to recent model version). DA impact derived from the CCPP version will apply to the operational NUOPC-based GEFS-Aerosols.  </a:t>
            </a:r>
            <a:endParaRPr sz="1200" b="0" i="0" u="none" strike="noStrike" cap="none" dirty="0">
              <a:solidFill>
                <a:schemeClr val="bg2"/>
              </a:solidFill>
              <a:latin typeface="Arial"/>
              <a:ea typeface="Arial"/>
              <a:cs typeface="Arial"/>
              <a:sym typeface="Arial"/>
            </a:endParaRPr>
          </a:p>
        </p:txBody>
      </p:sp>
      <p:pic>
        <p:nvPicPr>
          <p:cNvPr id="4" name="Google Shape;171;p6">
            <a:extLst>
              <a:ext uri="{FF2B5EF4-FFF2-40B4-BE49-F238E27FC236}">
                <a16:creationId xmlns:a16="http://schemas.microsoft.com/office/drawing/2014/main" id="{73094D69-38CE-A9BA-CEBC-1F9577CD9FFC}"/>
              </a:ext>
            </a:extLst>
          </p:cNvPr>
          <p:cNvPicPr preferRelativeResize="0">
            <a:picLocks noChangeAspect="1"/>
          </p:cNvPicPr>
          <p:nvPr/>
        </p:nvPicPr>
        <p:blipFill rotWithShape="1">
          <a:blip r:embed="rId3">
            <a:alphaModFix/>
          </a:blip>
          <a:srcRect/>
          <a:stretch/>
        </p:blipFill>
        <p:spPr>
          <a:xfrm>
            <a:off x="1932385" y="3086099"/>
            <a:ext cx="2156886" cy="2103120"/>
          </a:xfrm>
          <a:prstGeom prst="rect">
            <a:avLst/>
          </a:prstGeom>
          <a:noFill/>
          <a:ln>
            <a:noFill/>
          </a:ln>
        </p:spPr>
      </p:pic>
      <p:sp>
        <p:nvSpPr>
          <p:cNvPr id="5" name="Google Shape;174;p6">
            <a:extLst>
              <a:ext uri="{FF2B5EF4-FFF2-40B4-BE49-F238E27FC236}">
                <a16:creationId xmlns:a16="http://schemas.microsoft.com/office/drawing/2014/main" id="{67D643D1-A189-7721-877C-4D3793CBBB24}"/>
              </a:ext>
            </a:extLst>
          </p:cNvPr>
          <p:cNvSpPr txBox="1"/>
          <p:nvPr/>
        </p:nvSpPr>
        <p:spPr>
          <a:xfrm>
            <a:off x="0" y="3828348"/>
            <a:ext cx="2030515" cy="6186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System description: </a:t>
            </a:r>
            <a:r>
              <a:rPr lang="en-US" sz="1200" b="1" i="0" u="sng" strike="noStrike" cap="none" dirty="0">
                <a:solidFill>
                  <a:schemeClr val="hlink"/>
                </a:solidFill>
                <a:latin typeface="Arial"/>
                <a:ea typeface="Arial"/>
                <a:cs typeface="Arial"/>
                <a:sym typeface="Arial"/>
                <a:hlinkClick r:id="rId4"/>
              </a:rPr>
              <a:t>https://ruc.noaa.gov/projects/nrt/</a:t>
            </a:r>
            <a:endParaRPr sz="1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rgbClr val="000000"/>
                </a:solidFill>
                <a:latin typeface="Arial"/>
                <a:ea typeface="Arial"/>
                <a:cs typeface="Arial"/>
                <a:sym typeface="Arial"/>
              </a:rPr>
              <a:t>NRT diagnostics: </a:t>
            </a:r>
            <a:r>
              <a:rPr lang="en-US" sz="1200" b="1" i="0" u="sng" strike="noStrike" cap="none" dirty="0">
                <a:solidFill>
                  <a:schemeClr val="hlink"/>
                </a:solidFill>
                <a:latin typeface="Arial"/>
                <a:ea typeface="Arial"/>
                <a:cs typeface="Arial"/>
                <a:sym typeface="Arial"/>
                <a:hlinkClick r:id="rId5"/>
              </a:rPr>
              <a:t>https://ruc.noaa.gov/projects/nrt/Aerosol-DA/</a:t>
            </a:r>
            <a:endParaRPr sz="1200" b="1" i="0" u="none" strike="noStrike" cap="none" dirty="0">
              <a:solidFill>
                <a:srgbClr val="000000"/>
              </a:solidFill>
              <a:latin typeface="Arial"/>
              <a:ea typeface="Arial"/>
              <a:cs typeface="Arial"/>
              <a:sym typeface="Arial"/>
            </a:endParaRPr>
          </a:p>
        </p:txBody>
      </p:sp>
      <p:pic>
        <p:nvPicPr>
          <p:cNvPr id="6" name="Google Shape;163;p6">
            <a:extLst>
              <a:ext uri="{FF2B5EF4-FFF2-40B4-BE49-F238E27FC236}">
                <a16:creationId xmlns:a16="http://schemas.microsoft.com/office/drawing/2014/main" id="{2DD056B4-374B-4568-478E-A5ABA50D7C43}"/>
              </a:ext>
            </a:extLst>
          </p:cNvPr>
          <p:cNvPicPr preferRelativeResize="0">
            <a:picLocks noChangeAspect="1"/>
          </p:cNvPicPr>
          <p:nvPr/>
        </p:nvPicPr>
        <p:blipFill rotWithShape="1">
          <a:blip r:embed="rId6">
            <a:alphaModFix/>
          </a:blip>
          <a:srcRect/>
          <a:stretch/>
        </p:blipFill>
        <p:spPr>
          <a:xfrm>
            <a:off x="6551762" y="1134331"/>
            <a:ext cx="1066800" cy="1280160"/>
          </a:xfrm>
          <a:prstGeom prst="rect">
            <a:avLst/>
          </a:prstGeom>
          <a:noFill/>
          <a:ln>
            <a:noFill/>
          </a:ln>
        </p:spPr>
      </p:pic>
      <p:pic>
        <p:nvPicPr>
          <p:cNvPr id="7" name="Google Shape;164;p6">
            <a:extLst>
              <a:ext uri="{FF2B5EF4-FFF2-40B4-BE49-F238E27FC236}">
                <a16:creationId xmlns:a16="http://schemas.microsoft.com/office/drawing/2014/main" id="{5D66C650-F4CA-D7A3-B6C8-DD4AA368ECA0}"/>
              </a:ext>
            </a:extLst>
          </p:cNvPr>
          <p:cNvPicPr preferRelativeResize="0">
            <a:picLocks noChangeAspect="1"/>
          </p:cNvPicPr>
          <p:nvPr/>
        </p:nvPicPr>
        <p:blipFill rotWithShape="1">
          <a:blip r:embed="rId7">
            <a:alphaModFix/>
          </a:blip>
          <a:srcRect/>
          <a:stretch/>
        </p:blipFill>
        <p:spPr>
          <a:xfrm>
            <a:off x="5251256" y="2438198"/>
            <a:ext cx="1219200" cy="1463040"/>
          </a:xfrm>
          <a:prstGeom prst="rect">
            <a:avLst/>
          </a:prstGeom>
          <a:noFill/>
          <a:ln>
            <a:noFill/>
          </a:ln>
        </p:spPr>
      </p:pic>
      <p:pic>
        <p:nvPicPr>
          <p:cNvPr id="8" name="Google Shape;165;p6">
            <a:extLst>
              <a:ext uri="{FF2B5EF4-FFF2-40B4-BE49-F238E27FC236}">
                <a16:creationId xmlns:a16="http://schemas.microsoft.com/office/drawing/2014/main" id="{4FE2F72F-E4E8-C34F-5CE5-5643DA6BEAB0}"/>
              </a:ext>
            </a:extLst>
          </p:cNvPr>
          <p:cNvPicPr preferRelativeResize="0"/>
          <p:nvPr/>
        </p:nvPicPr>
        <p:blipFill rotWithShape="1">
          <a:blip r:embed="rId8">
            <a:alphaModFix/>
          </a:blip>
          <a:srcRect/>
          <a:stretch/>
        </p:blipFill>
        <p:spPr>
          <a:xfrm>
            <a:off x="6533695" y="2438198"/>
            <a:ext cx="1828800" cy="1463040"/>
          </a:xfrm>
          <a:prstGeom prst="rect">
            <a:avLst/>
          </a:prstGeom>
          <a:noFill/>
          <a:ln>
            <a:noFill/>
          </a:ln>
        </p:spPr>
      </p:pic>
      <p:pic>
        <p:nvPicPr>
          <p:cNvPr id="9" name="Google Shape;166;p6">
            <a:extLst>
              <a:ext uri="{FF2B5EF4-FFF2-40B4-BE49-F238E27FC236}">
                <a16:creationId xmlns:a16="http://schemas.microsoft.com/office/drawing/2014/main" id="{1D24E432-912B-A2FA-E510-0764A5ABBC1B}"/>
              </a:ext>
            </a:extLst>
          </p:cNvPr>
          <p:cNvPicPr preferRelativeResize="0">
            <a:picLocks noChangeAspect="1"/>
          </p:cNvPicPr>
          <p:nvPr/>
        </p:nvPicPr>
        <p:blipFill rotWithShape="1">
          <a:blip r:embed="rId9">
            <a:alphaModFix/>
          </a:blip>
          <a:srcRect/>
          <a:stretch/>
        </p:blipFill>
        <p:spPr>
          <a:xfrm>
            <a:off x="4020019" y="3951042"/>
            <a:ext cx="1600200" cy="1280160"/>
          </a:xfrm>
          <a:prstGeom prst="rect">
            <a:avLst/>
          </a:prstGeom>
          <a:noFill/>
          <a:ln>
            <a:noFill/>
          </a:ln>
        </p:spPr>
      </p:pic>
      <p:pic>
        <p:nvPicPr>
          <p:cNvPr id="10" name="Google Shape;167;p6">
            <a:extLst>
              <a:ext uri="{FF2B5EF4-FFF2-40B4-BE49-F238E27FC236}">
                <a16:creationId xmlns:a16="http://schemas.microsoft.com/office/drawing/2014/main" id="{B9927D71-7311-11F9-ED73-B2803637233C}"/>
              </a:ext>
            </a:extLst>
          </p:cNvPr>
          <p:cNvPicPr preferRelativeResize="0">
            <a:picLocks noChangeAspect="1"/>
          </p:cNvPicPr>
          <p:nvPr/>
        </p:nvPicPr>
        <p:blipFill rotWithShape="1">
          <a:blip r:embed="rId10">
            <a:alphaModFix/>
          </a:blip>
          <a:srcRect/>
          <a:stretch/>
        </p:blipFill>
        <p:spPr>
          <a:xfrm>
            <a:off x="5572465" y="3951042"/>
            <a:ext cx="1600200" cy="1280160"/>
          </a:xfrm>
          <a:prstGeom prst="rect">
            <a:avLst/>
          </a:prstGeom>
          <a:noFill/>
          <a:ln>
            <a:noFill/>
          </a:ln>
        </p:spPr>
      </p:pic>
      <p:pic>
        <p:nvPicPr>
          <p:cNvPr id="11" name="Google Shape;168;p6">
            <a:extLst>
              <a:ext uri="{FF2B5EF4-FFF2-40B4-BE49-F238E27FC236}">
                <a16:creationId xmlns:a16="http://schemas.microsoft.com/office/drawing/2014/main" id="{280EF8D7-CF95-7CBD-8A7B-5977B2CC35F6}"/>
              </a:ext>
            </a:extLst>
          </p:cNvPr>
          <p:cNvPicPr preferRelativeResize="0">
            <a:picLocks noChangeAspect="1"/>
          </p:cNvPicPr>
          <p:nvPr/>
        </p:nvPicPr>
        <p:blipFill rotWithShape="1">
          <a:blip r:embed="rId11">
            <a:alphaModFix/>
          </a:blip>
          <a:srcRect/>
          <a:stretch/>
        </p:blipFill>
        <p:spPr>
          <a:xfrm>
            <a:off x="7091803" y="3951042"/>
            <a:ext cx="1600200" cy="1280160"/>
          </a:xfrm>
          <a:prstGeom prst="rect">
            <a:avLst/>
          </a:prstGeom>
          <a:noFill/>
          <a:ln>
            <a:noFill/>
          </a:ln>
        </p:spPr>
      </p:pic>
      <p:pic>
        <p:nvPicPr>
          <p:cNvPr id="12" name="Google Shape;177;p6" descr="Chart, shape, polygon&#10;&#10;Description automatically generated">
            <a:extLst>
              <a:ext uri="{FF2B5EF4-FFF2-40B4-BE49-F238E27FC236}">
                <a16:creationId xmlns:a16="http://schemas.microsoft.com/office/drawing/2014/main" id="{6FC7A908-FD2A-F51E-1D09-9DDBD535E7A9}"/>
              </a:ext>
            </a:extLst>
          </p:cNvPr>
          <p:cNvPicPr preferRelativeResize="0">
            <a:picLocks noChangeAspect="1"/>
          </p:cNvPicPr>
          <p:nvPr/>
        </p:nvPicPr>
        <p:blipFill rotWithShape="1">
          <a:blip r:embed="rId12">
            <a:alphaModFix/>
          </a:blip>
          <a:srcRect/>
          <a:stretch/>
        </p:blipFill>
        <p:spPr>
          <a:xfrm>
            <a:off x="5251256" y="1134331"/>
            <a:ext cx="1066444" cy="1280160"/>
          </a:xfrm>
          <a:prstGeom prst="rect">
            <a:avLst/>
          </a:prstGeom>
          <a:noFill/>
          <a:ln>
            <a:noFill/>
          </a:ln>
        </p:spPr>
      </p:pic>
      <p:sp>
        <p:nvSpPr>
          <p:cNvPr id="14" name="Google Shape;169;p6">
            <a:extLst>
              <a:ext uri="{FF2B5EF4-FFF2-40B4-BE49-F238E27FC236}">
                <a16:creationId xmlns:a16="http://schemas.microsoft.com/office/drawing/2014/main" id="{A67AB838-4563-878D-DC0F-87A064A69E0B}"/>
              </a:ext>
            </a:extLst>
          </p:cNvPr>
          <p:cNvSpPr txBox="1"/>
          <p:nvPr/>
        </p:nvSpPr>
        <p:spPr>
          <a:xfrm>
            <a:off x="7618562" y="1557781"/>
            <a:ext cx="1065648"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000" b="1" i="0" u="none" strike="noStrike" cap="none" dirty="0">
                <a:solidFill>
                  <a:srgbClr val="000000"/>
                </a:solidFill>
                <a:latin typeface="Arial"/>
                <a:ea typeface="Arial"/>
                <a:cs typeface="Arial"/>
                <a:sym typeface="Arial"/>
              </a:rPr>
              <a:t>AERONET 500 nm AOD</a:t>
            </a:r>
            <a:endParaRPr sz="1000" b="0" i="0" u="none" strike="noStrike" cap="none" dirty="0">
              <a:solidFill>
                <a:srgbClr val="000000"/>
              </a:solidFill>
              <a:latin typeface="Arial"/>
              <a:ea typeface="Arial"/>
              <a:cs typeface="Arial"/>
              <a:sym typeface="Arial"/>
            </a:endParaRPr>
          </a:p>
        </p:txBody>
      </p:sp>
      <p:sp>
        <p:nvSpPr>
          <p:cNvPr id="15" name="Google Shape;170;p6">
            <a:extLst>
              <a:ext uri="{FF2B5EF4-FFF2-40B4-BE49-F238E27FC236}">
                <a16:creationId xmlns:a16="http://schemas.microsoft.com/office/drawing/2014/main" id="{C3C49EF7-0903-163C-3463-D0404D9D0950}"/>
              </a:ext>
            </a:extLst>
          </p:cNvPr>
          <p:cNvSpPr txBox="1"/>
          <p:nvPr/>
        </p:nvSpPr>
        <p:spPr>
          <a:xfrm>
            <a:off x="8209274" y="2860406"/>
            <a:ext cx="1040158" cy="61862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000" b="1" i="0" u="none" strike="noStrike" cap="none" dirty="0">
                <a:solidFill>
                  <a:srgbClr val="000000"/>
                </a:solidFill>
                <a:latin typeface="Arial"/>
                <a:ea typeface="Arial"/>
                <a:cs typeface="Arial"/>
                <a:sym typeface="Arial"/>
              </a:rPr>
              <a:t>NOAA/VIIRS and NASA/MODIS 550 nm AOD</a:t>
            </a:r>
            <a:endParaRPr sz="1000" b="1" i="0" u="none" strike="noStrike" cap="none" dirty="0">
              <a:solidFill>
                <a:srgbClr val="000000"/>
              </a:solidFill>
              <a:latin typeface="Arial"/>
              <a:ea typeface="Arial"/>
              <a:cs typeface="Arial"/>
              <a:sym typeface="Arial"/>
            </a:endParaRPr>
          </a:p>
        </p:txBody>
      </p:sp>
      <p:sp>
        <p:nvSpPr>
          <p:cNvPr id="16" name="Google Shape;172;p6">
            <a:extLst>
              <a:ext uri="{FF2B5EF4-FFF2-40B4-BE49-F238E27FC236}">
                <a16:creationId xmlns:a16="http://schemas.microsoft.com/office/drawing/2014/main" id="{80FAEA89-3501-48B0-EF5F-C16D20D5F6DB}"/>
              </a:ext>
            </a:extLst>
          </p:cNvPr>
          <p:cNvSpPr txBox="1"/>
          <p:nvPr/>
        </p:nvSpPr>
        <p:spPr>
          <a:xfrm>
            <a:off x="8213012" y="4221275"/>
            <a:ext cx="1064780" cy="61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000" b="1" i="0" u="none" strike="noStrike" cap="none" dirty="0">
                <a:solidFill>
                  <a:srgbClr val="000000"/>
                </a:solidFill>
                <a:latin typeface="Arial"/>
                <a:ea typeface="Arial"/>
                <a:cs typeface="Arial"/>
                <a:sym typeface="Arial"/>
              </a:rPr>
              <a:t>NASA/GEOS and ECMWF/CAMS 550 nm AOD analysis</a:t>
            </a:r>
            <a:endParaRPr sz="1000" b="1"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3798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28" name="Google Shape;194;p5" descr="A map of the world&#10;&#10;Description automatically generated with low confidence">
            <a:extLst>
              <a:ext uri="{FF2B5EF4-FFF2-40B4-BE49-F238E27FC236}">
                <a16:creationId xmlns:a16="http://schemas.microsoft.com/office/drawing/2014/main" id="{F7260CD4-125D-C883-B360-7B2CD5EE1C44}"/>
              </a:ext>
            </a:extLst>
          </p:cNvPr>
          <p:cNvPicPr preferRelativeResize="0">
            <a:picLocks noChangeAspect="1"/>
          </p:cNvPicPr>
          <p:nvPr/>
        </p:nvPicPr>
        <p:blipFill rotWithShape="1">
          <a:blip r:embed="rId3">
            <a:alphaModFix/>
          </a:blip>
          <a:srcRect t="4774" r="11306" b="50000"/>
          <a:stretch/>
        </p:blipFill>
        <p:spPr>
          <a:xfrm>
            <a:off x="-5133" y="3485927"/>
            <a:ext cx="2743200" cy="1398779"/>
          </a:xfrm>
          <a:prstGeom prst="rect">
            <a:avLst/>
          </a:prstGeom>
          <a:noFill/>
          <a:ln>
            <a:noFill/>
          </a:ln>
        </p:spPr>
      </p:pic>
      <p:sp>
        <p:nvSpPr>
          <p:cNvPr id="2" name="Google Shape;102;p8">
            <a:extLst>
              <a:ext uri="{FF2B5EF4-FFF2-40B4-BE49-F238E27FC236}">
                <a16:creationId xmlns:a16="http://schemas.microsoft.com/office/drawing/2014/main" id="{1B529B03-3896-E409-F1BA-4AB228AA3C42}"/>
              </a:ext>
            </a:extLst>
          </p:cNvPr>
          <p:cNvSpPr txBox="1"/>
          <p:nvPr/>
        </p:nvSpPr>
        <p:spPr>
          <a:xfrm>
            <a:off x="9736" y="293999"/>
            <a:ext cx="9471148"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200" b="1" i="0" u="none" strike="noStrike" cap="none" dirty="0">
                <a:solidFill>
                  <a:schemeClr val="bg2"/>
                </a:solidFill>
                <a:latin typeface="Arial"/>
                <a:ea typeface="Arial"/>
                <a:cs typeface="Arial"/>
                <a:sym typeface="Arial"/>
              </a:rPr>
              <a:t>NRT VIIRS 550 nm AOD Assimilation at NOAA/OAR/GSL</a:t>
            </a:r>
            <a:endParaRPr lang="en-US" sz="22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000" b="1" i="0" u="none" strike="noStrike" cap="none" dirty="0">
                <a:solidFill>
                  <a:srgbClr val="538CD5"/>
                </a:solidFill>
                <a:latin typeface="Arial"/>
                <a:ea typeface="Arial"/>
                <a:cs typeface="Arial"/>
                <a:sym typeface="Arial"/>
              </a:rPr>
              <a:t>--- Comparison with Ground-Truth NASA’s AERONET Level 1.5 AOD</a:t>
            </a:r>
          </a:p>
        </p:txBody>
      </p:sp>
      <p:sp>
        <p:nvSpPr>
          <p:cNvPr id="3" name="Rectangle 2">
            <a:extLst>
              <a:ext uri="{FF2B5EF4-FFF2-40B4-BE49-F238E27FC236}">
                <a16:creationId xmlns:a16="http://schemas.microsoft.com/office/drawing/2014/main" id="{80146932-E698-A0C5-FC91-268129B76579}"/>
              </a:ext>
            </a:extLst>
          </p:cNvPr>
          <p:cNvSpPr/>
          <p:nvPr/>
        </p:nvSpPr>
        <p:spPr>
          <a:xfrm>
            <a:off x="5942507" y="3596694"/>
            <a:ext cx="3201493"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87;p5" descr="A picture containing diagram, line, text, plot&#10;&#10;Description automatically generated">
            <a:extLst>
              <a:ext uri="{FF2B5EF4-FFF2-40B4-BE49-F238E27FC236}">
                <a16:creationId xmlns:a16="http://schemas.microsoft.com/office/drawing/2014/main" id="{7C85E3E0-7022-AC62-5BBA-0BC41DCD5B3D}"/>
              </a:ext>
            </a:extLst>
          </p:cNvPr>
          <p:cNvPicPr preferRelativeResize="0">
            <a:picLocks noChangeAspect="1"/>
          </p:cNvPicPr>
          <p:nvPr/>
        </p:nvPicPr>
        <p:blipFill rotWithShape="1">
          <a:blip r:embed="rId4">
            <a:alphaModFix/>
          </a:blip>
          <a:srcRect t="22624" r="66914"/>
          <a:stretch/>
        </p:blipFill>
        <p:spPr>
          <a:xfrm>
            <a:off x="4506081" y="1718804"/>
            <a:ext cx="1759469" cy="1645920"/>
          </a:xfrm>
          <a:prstGeom prst="rect">
            <a:avLst/>
          </a:prstGeom>
          <a:noFill/>
          <a:ln>
            <a:noFill/>
          </a:ln>
        </p:spPr>
      </p:pic>
      <p:pic>
        <p:nvPicPr>
          <p:cNvPr id="5" name="Google Shape;190;p5" descr="A picture containing diagram, text, line, plot&#10;&#10;Description automatically generated">
            <a:extLst>
              <a:ext uri="{FF2B5EF4-FFF2-40B4-BE49-F238E27FC236}">
                <a16:creationId xmlns:a16="http://schemas.microsoft.com/office/drawing/2014/main" id="{DF7F5BC9-6A6A-520A-5DBC-73074CAE631C}"/>
              </a:ext>
            </a:extLst>
          </p:cNvPr>
          <p:cNvPicPr preferRelativeResize="0">
            <a:picLocks noChangeAspect="1"/>
          </p:cNvPicPr>
          <p:nvPr/>
        </p:nvPicPr>
        <p:blipFill rotWithShape="1">
          <a:blip r:embed="rId5">
            <a:alphaModFix/>
          </a:blip>
          <a:srcRect t="22624" r="66914"/>
          <a:stretch/>
        </p:blipFill>
        <p:spPr>
          <a:xfrm>
            <a:off x="4506081" y="3466657"/>
            <a:ext cx="1759469" cy="1645920"/>
          </a:xfrm>
          <a:prstGeom prst="rect">
            <a:avLst/>
          </a:prstGeom>
          <a:noFill/>
          <a:ln>
            <a:noFill/>
          </a:ln>
        </p:spPr>
      </p:pic>
      <p:pic>
        <p:nvPicPr>
          <p:cNvPr id="6" name="Google Shape;191;p5" descr="Chart, scatter chart&#10;&#10;Description automatically generated">
            <a:extLst>
              <a:ext uri="{FF2B5EF4-FFF2-40B4-BE49-F238E27FC236}">
                <a16:creationId xmlns:a16="http://schemas.microsoft.com/office/drawing/2014/main" id="{2867165A-BCC4-978E-57F6-EA3F2060733C}"/>
              </a:ext>
            </a:extLst>
          </p:cNvPr>
          <p:cNvPicPr preferRelativeResize="0">
            <a:picLocks noChangeAspect="1"/>
          </p:cNvPicPr>
          <p:nvPr/>
        </p:nvPicPr>
        <p:blipFill rotWithShape="1">
          <a:blip r:embed="rId6">
            <a:alphaModFix/>
          </a:blip>
          <a:srcRect l="8168" t="10462" r="14241" b="208"/>
          <a:stretch/>
        </p:blipFill>
        <p:spPr>
          <a:xfrm>
            <a:off x="2750389" y="1718804"/>
            <a:ext cx="1715498" cy="1645920"/>
          </a:xfrm>
          <a:prstGeom prst="rect">
            <a:avLst/>
          </a:prstGeom>
          <a:noFill/>
          <a:ln>
            <a:noFill/>
          </a:ln>
        </p:spPr>
      </p:pic>
      <p:pic>
        <p:nvPicPr>
          <p:cNvPr id="9" name="Google Shape;195;p5" descr="A picture containing diagram, line, text, plot&#10;&#10;Description automatically generated">
            <a:extLst>
              <a:ext uri="{FF2B5EF4-FFF2-40B4-BE49-F238E27FC236}">
                <a16:creationId xmlns:a16="http://schemas.microsoft.com/office/drawing/2014/main" id="{97B71A31-DF12-9644-C597-81157D33ABA7}"/>
              </a:ext>
            </a:extLst>
          </p:cNvPr>
          <p:cNvPicPr preferRelativeResize="0">
            <a:picLocks noChangeAspect="1"/>
          </p:cNvPicPr>
          <p:nvPr/>
        </p:nvPicPr>
        <p:blipFill rotWithShape="1">
          <a:blip r:embed="rId4">
            <a:alphaModFix/>
          </a:blip>
          <a:srcRect l="39969" t="22624" r="33880"/>
          <a:stretch/>
        </p:blipFill>
        <p:spPr>
          <a:xfrm>
            <a:off x="6269571" y="1718804"/>
            <a:ext cx="1390703" cy="1645920"/>
          </a:xfrm>
          <a:prstGeom prst="rect">
            <a:avLst/>
          </a:prstGeom>
          <a:noFill/>
          <a:ln>
            <a:noFill/>
          </a:ln>
        </p:spPr>
      </p:pic>
      <p:pic>
        <p:nvPicPr>
          <p:cNvPr id="10" name="Google Shape;196;p5" descr="A picture containing diagram, line, text, plot&#10;&#10;Description automatically generated">
            <a:extLst>
              <a:ext uri="{FF2B5EF4-FFF2-40B4-BE49-F238E27FC236}">
                <a16:creationId xmlns:a16="http://schemas.microsoft.com/office/drawing/2014/main" id="{15BEB641-0796-5275-1505-2A4F3061D47D}"/>
              </a:ext>
            </a:extLst>
          </p:cNvPr>
          <p:cNvPicPr preferRelativeResize="0">
            <a:picLocks noChangeAspect="1"/>
          </p:cNvPicPr>
          <p:nvPr/>
        </p:nvPicPr>
        <p:blipFill rotWithShape="1">
          <a:blip r:embed="rId4">
            <a:alphaModFix/>
          </a:blip>
          <a:srcRect l="72644" t="22624"/>
          <a:stretch/>
        </p:blipFill>
        <p:spPr>
          <a:xfrm>
            <a:off x="7689225" y="1718804"/>
            <a:ext cx="1454775" cy="1645920"/>
          </a:xfrm>
          <a:prstGeom prst="rect">
            <a:avLst/>
          </a:prstGeom>
          <a:noFill/>
          <a:ln>
            <a:noFill/>
          </a:ln>
        </p:spPr>
      </p:pic>
      <p:pic>
        <p:nvPicPr>
          <p:cNvPr id="11" name="Google Shape;197;p5" descr="A picture containing diagram, text, line, plot&#10;&#10;Description automatically generated">
            <a:extLst>
              <a:ext uri="{FF2B5EF4-FFF2-40B4-BE49-F238E27FC236}">
                <a16:creationId xmlns:a16="http://schemas.microsoft.com/office/drawing/2014/main" id="{101B864A-574B-53CE-49AE-A9391A78D6F6}"/>
              </a:ext>
            </a:extLst>
          </p:cNvPr>
          <p:cNvPicPr preferRelativeResize="0">
            <a:picLocks noChangeAspect="1"/>
          </p:cNvPicPr>
          <p:nvPr/>
        </p:nvPicPr>
        <p:blipFill rotWithShape="1">
          <a:blip r:embed="rId5">
            <a:alphaModFix/>
          </a:blip>
          <a:srcRect l="39983" t="22624" r="33961"/>
          <a:stretch/>
        </p:blipFill>
        <p:spPr>
          <a:xfrm>
            <a:off x="6269571" y="3466657"/>
            <a:ext cx="1385545" cy="1645920"/>
          </a:xfrm>
          <a:prstGeom prst="rect">
            <a:avLst/>
          </a:prstGeom>
          <a:noFill/>
          <a:ln>
            <a:noFill/>
          </a:ln>
        </p:spPr>
      </p:pic>
      <p:pic>
        <p:nvPicPr>
          <p:cNvPr id="12" name="Google Shape;198;p5" descr="A picture containing diagram, text, line, plot&#10;&#10;Description automatically generated">
            <a:extLst>
              <a:ext uri="{FF2B5EF4-FFF2-40B4-BE49-F238E27FC236}">
                <a16:creationId xmlns:a16="http://schemas.microsoft.com/office/drawing/2014/main" id="{6C16516D-F086-32B6-DCAC-61727CC75724}"/>
              </a:ext>
            </a:extLst>
          </p:cNvPr>
          <p:cNvPicPr preferRelativeResize="0">
            <a:picLocks noChangeAspect="1"/>
          </p:cNvPicPr>
          <p:nvPr/>
        </p:nvPicPr>
        <p:blipFill rotWithShape="1">
          <a:blip r:embed="rId5">
            <a:alphaModFix/>
          </a:blip>
          <a:srcRect l="72690" t="22624"/>
          <a:stretch/>
        </p:blipFill>
        <p:spPr>
          <a:xfrm>
            <a:off x="7689225" y="3466657"/>
            <a:ext cx="1452358" cy="1645920"/>
          </a:xfrm>
          <a:prstGeom prst="rect">
            <a:avLst/>
          </a:prstGeom>
          <a:noFill/>
          <a:ln>
            <a:noFill/>
          </a:ln>
        </p:spPr>
      </p:pic>
      <p:pic>
        <p:nvPicPr>
          <p:cNvPr id="13" name="Google Shape;214;p5">
            <a:extLst>
              <a:ext uri="{FF2B5EF4-FFF2-40B4-BE49-F238E27FC236}">
                <a16:creationId xmlns:a16="http://schemas.microsoft.com/office/drawing/2014/main" id="{4DFAA6A6-E8BF-CD8B-B86E-C1A741742B20}"/>
              </a:ext>
            </a:extLst>
          </p:cNvPr>
          <p:cNvPicPr preferRelativeResize="0">
            <a:picLocks noChangeAspect="1"/>
          </p:cNvPicPr>
          <p:nvPr/>
        </p:nvPicPr>
        <p:blipFill rotWithShape="1">
          <a:blip r:embed="rId7">
            <a:alphaModFix/>
          </a:blip>
          <a:srcRect l="7381" t="10329" r="14174"/>
          <a:stretch/>
        </p:blipFill>
        <p:spPr>
          <a:xfrm>
            <a:off x="2750389" y="3466657"/>
            <a:ext cx="1728215" cy="1645920"/>
          </a:xfrm>
          <a:prstGeom prst="rect">
            <a:avLst/>
          </a:prstGeom>
          <a:noFill/>
          <a:ln>
            <a:noFill/>
          </a:ln>
        </p:spPr>
      </p:pic>
      <p:sp>
        <p:nvSpPr>
          <p:cNvPr id="14" name="Google Shape;200;p5">
            <a:extLst>
              <a:ext uri="{FF2B5EF4-FFF2-40B4-BE49-F238E27FC236}">
                <a16:creationId xmlns:a16="http://schemas.microsoft.com/office/drawing/2014/main" id="{02099839-D6FC-E364-BF72-17FF73433192}"/>
              </a:ext>
            </a:extLst>
          </p:cNvPr>
          <p:cNvSpPr txBox="1"/>
          <p:nvPr/>
        </p:nvSpPr>
        <p:spPr>
          <a:xfrm>
            <a:off x="4803463" y="1313934"/>
            <a:ext cx="434053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rgbClr val="0432FF"/>
                </a:solidFill>
                <a:latin typeface="Arial"/>
                <a:ea typeface="Arial"/>
                <a:cs typeface="Arial"/>
                <a:sym typeface="Arial"/>
              </a:rPr>
              <a:t>     </a:t>
            </a:r>
            <a:r>
              <a:rPr lang="en-US" sz="1000" b="1" i="0" u="none" strike="noStrike" cap="none" dirty="0" err="1">
                <a:solidFill>
                  <a:srgbClr val="0432FF"/>
                </a:solidFill>
                <a:latin typeface="Arial"/>
                <a:ea typeface="Arial"/>
                <a:cs typeface="Arial"/>
                <a:sym typeface="Arial"/>
              </a:rPr>
              <a:t>FreeRun</a:t>
            </a:r>
            <a:r>
              <a:rPr lang="en-US" sz="1000" b="1" i="0" u="none" strike="noStrike" cap="none" dirty="0">
                <a:solidFill>
                  <a:srgbClr val="0432FF"/>
                </a:solidFill>
                <a:latin typeface="Arial"/>
                <a:ea typeface="Arial"/>
                <a:cs typeface="Arial"/>
                <a:sym typeface="Arial"/>
              </a:rPr>
              <a:t> 6h </a:t>
            </a:r>
            <a:r>
              <a:rPr lang="en-US" sz="1000" b="1" i="0" u="none" strike="noStrike" cap="none" dirty="0" err="1">
                <a:solidFill>
                  <a:srgbClr val="0432FF"/>
                </a:solidFill>
                <a:latin typeface="Arial"/>
                <a:ea typeface="Arial"/>
                <a:cs typeface="Arial"/>
                <a:sym typeface="Arial"/>
              </a:rPr>
              <a:t>fcst</a:t>
            </a:r>
            <a:r>
              <a:rPr lang="en-US" sz="1000" b="1" i="0" u="none" strike="noStrike" cap="none" dirty="0">
                <a:solidFill>
                  <a:srgbClr val="0432FF"/>
                </a:solidFill>
                <a:latin typeface="Arial"/>
                <a:ea typeface="Arial"/>
                <a:cs typeface="Arial"/>
                <a:sym typeface="Arial"/>
              </a:rPr>
              <a:t> </a:t>
            </a:r>
            <a:r>
              <a:rPr lang="en-US" sz="1000" b="0" i="0" u="none" strike="noStrike" cap="none" dirty="0">
                <a:solidFill>
                  <a:srgbClr val="0432FF"/>
                </a:solidFill>
                <a:latin typeface="Arial"/>
                <a:ea typeface="Arial"/>
                <a:cs typeface="Arial"/>
                <a:sym typeface="Arial"/>
              </a:rPr>
              <a:t>           </a:t>
            </a:r>
            <a:r>
              <a:rPr lang="en-US" sz="1000" b="1" i="0" u="none" strike="noStrike" cap="none" dirty="0" err="1">
                <a:solidFill>
                  <a:srgbClr val="00B050"/>
                </a:solidFill>
                <a:latin typeface="Arial"/>
                <a:ea typeface="Arial"/>
                <a:cs typeface="Arial"/>
                <a:sym typeface="Arial"/>
              </a:rPr>
              <a:t>AeroDA</a:t>
            </a:r>
            <a:r>
              <a:rPr lang="en-US" sz="1000" b="1" i="0" u="none" strike="noStrike" cap="none" dirty="0">
                <a:solidFill>
                  <a:srgbClr val="00B050"/>
                </a:solidFill>
                <a:latin typeface="Arial"/>
                <a:ea typeface="Arial"/>
                <a:cs typeface="Arial"/>
                <a:sym typeface="Arial"/>
              </a:rPr>
              <a:t> 6h </a:t>
            </a:r>
            <a:r>
              <a:rPr lang="en-US" sz="1000" b="1" i="0" u="none" strike="noStrike" cap="none" dirty="0" err="1">
                <a:solidFill>
                  <a:srgbClr val="00B050"/>
                </a:solidFill>
                <a:latin typeface="Arial"/>
                <a:ea typeface="Arial"/>
                <a:cs typeface="Arial"/>
                <a:sym typeface="Arial"/>
              </a:rPr>
              <a:t>fcst</a:t>
            </a:r>
            <a:r>
              <a:rPr lang="en-US" sz="1000" b="1" i="0" u="none" strike="noStrike" cap="none" dirty="0">
                <a:solidFill>
                  <a:srgbClr val="548135"/>
                </a:solidFill>
                <a:latin typeface="Arial"/>
                <a:ea typeface="Arial"/>
                <a:cs typeface="Arial"/>
                <a:sym typeface="Arial"/>
              </a:rPr>
              <a:t>               </a:t>
            </a:r>
            <a:r>
              <a:rPr lang="en-US" sz="1000" b="1" i="0" u="none" strike="noStrike" cap="none" dirty="0" err="1">
                <a:solidFill>
                  <a:srgbClr val="FF0000"/>
                </a:solidFill>
                <a:latin typeface="Arial"/>
                <a:ea typeface="Arial"/>
                <a:cs typeface="Arial"/>
                <a:sym typeface="Arial"/>
              </a:rPr>
              <a:t>AeroDA</a:t>
            </a:r>
            <a:r>
              <a:rPr lang="en-US" sz="1000" b="1" i="0" u="none" strike="noStrike" cap="none" dirty="0">
                <a:solidFill>
                  <a:srgbClr val="FF0000"/>
                </a:solidFill>
                <a:latin typeface="Arial"/>
                <a:ea typeface="Arial"/>
                <a:cs typeface="Arial"/>
                <a:sym typeface="Arial"/>
              </a:rPr>
              <a:t>  analysis</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dk1"/>
                </a:solidFill>
                <a:latin typeface="Arial"/>
                <a:ea typeface="Arial"/>
                <a:cs typeface="Arial"/>
                <a:sym typeface="Arial"/>
              </a:rPr>
              <a:t>                                           </a:t>
            </a:r>
            <a:r>
              <a:rPr lang="en-US" sz="1000" b="1" i="0" u="none" strike="noStrike" cap="none" dirty="0">
                <a:solidFill>
                  <a:sysClr val="windowText" lastClr="000000"/>
                </a:solidFill>
                <a:latin typeface="Arial"/>
                <a:ea typeface="Arial"/>
                <a:cs typeface="Arial"/>
                <a:sym typeface="Arial"/>
              </a:rPr>
              <a:t>vs AERONET 500 nm AOD </a:t>
            </a:r>
            <a:endParaRPr sz="1000" b="0" i="0" u="none" strike="noStrike" cap="none" dirty="0">
              <a:solidFill>
                <a:sysClr val="windowText" lastClr="000000"/>
              </a:solidFill>
              <a:latin typeface="Arial"/>
              <a:ea typeface="Arial"/>
              <a:cs typeface="Arial"/>
              <a:sym typeface="Arial"/>
            </a:endParaRPr>
          </a:p>
        </p:txBody>
      </p:sp>
      <p:sp>
        <p:nvSpPr>
          <p:cNvPr id="15" name="Google Shape;201;p5">
            <a:extLst>
              <a:ext uri="{FF2B5EF4-FFF2-40B4-BE49-F238E27FC236}">
                <a16:creationId xmlns:a16="http://schemas.microsoft.com/office/drawing/2014/main" id="{C4A4F1F1-E5E5-E5BE-D54C-B5073EF7D187}"/>
              </a:ext>
            </a:extLst>
          </p:cNvPr>
          <p:cNvSpPr txBox="1"/>
          <p:nvPr/>
        </p:nvSpPr>
        <p:spPr>
          <a:xfrm>
            <a:off x="4872242" y="1616871"/>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432FF"/>
                </a:solidFill>
                <a:latin typeface="Arial"/>
                <a:ea typeface="Arial"/>
                <a:cs typeface="Arial"/>
                <a:sym typeface="Arial"/>
              </a:rPr>
              <a:t>Bias = -0.09</a:t>
            </a:r>
            <a:endParaRPr sz="1000" b="0" i="0" u="none" strike="noStrike" cap="none" dirty="0">
              <a:solidFill>
                <a:srgbClr val="0432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432FF"/>
                </a:solidFill>
                <a:latin typeface="Arial"/>
                <a:ea typeface="Arial"/>
                <a:cs typeface="Arial"/>
                <a:sym typeface="Arial"/>
              </a:rPr>
              <a:t>R</a:t>
            </a:r>
            <a:r>
              <a:rPr lang="en-US" sz="1000" b="1" i="0" u="none" strike="noStrike" cap="none" baseline="30000" dirty="0">
                <a:solidFill>
                  <a:srgbClr val="0432FF"/>
                </a:solidFill>
                <a:latin typeface="Arial"/>
                <a:ea typeface="Arial"/>
                <a:cs typeface="Arial"/>
                <a:sym typeface="Arial"/>
              </a:rPr>
              <a:t>2 </a:t>
            </a:r>
            <a:r>
              <a:rPr lang="en-US" sz="1000" b="1" i="0" u="none" strike="noStrike" cap="none" dirty="0">
                <a:solidFill>
                  <a:srgbClr val="0432FF"/>
                </a:solidFill>
                <a:latin typeface="Arial"/>
                <a:ea typeface="Arial"/>
                <a:cs typeface="Arial"/>
                <a:sym typeface="Arial"/>
              </a:rPr>
              <a:t>=0.39</a:t>
            </a:r>
            <a:endParaRPr sz="1000" b="0" i="0" u="none" strike="noStrike" cap="none" dirty="0">
              <a:solidFill>
                <a:srgbClr val="0432FF"/>
              </a:solidFill>
              <a:latin typeface="Arial"/>
              <a:ea typeface="Arial"/>
              <a:cs typeface="Arial"/>
              <a:sym typeface="Arial"/>
            </a:endParaRPr>
          </a:p>
        </p:txBody>
      </p:sp>
      <p:sp>
        <p:nvSpPr>
          <p:cNvPr id="16" name="Google Shape;202;p5">
            <a:extLst>
              <a:ext uri="{FF2B5EF4-FFF2-40B4-BE49-F238E27FC236}">
                <a16:creationId xmlns:a16="http://schemas.microsoft.com/office/drawing/2014/main" id="{12B9CE3F-5153-BD26-8F8E-1412160C8CF1}"/>
              </a:ext>
            </a:extLst>
          </p:cNvPr>
          <p:cNvSpPr txBox="1"/>
          <p:nvPr/>
        </p:nvSpPr>
        <p:spPr>
          <a:xfrm>
            <a:off x="6270198" y="1616871"/>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0B050"/>
                </a:solidFill>
                <a:latin typeface="Arial"/>
                <a:ea typeface="Arial"/>
                <a:cs typeface="Arial"/>
                <a:sym typeface="Arial"/>
              </a:rPr>
              <a:t>Bias = -0.06</a:t>
            </a:r>
            <a:endParaRPr sz="1000" b="0" i="0" u="none" strike="noStrike" cap="none" dirty="0">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0B050"/>
                </a:solidFill>
                <a:latin typeface="Arial"/>
                <a:ea typeface="Arial"/>
                <a:cs typeface="Arial"/>
                <a:sym typeface="Arial"/>
              </a:rPr>
              <a:t>R</a:t>
            </a:r>
            <a:r>
              <a:rPr lang="en-US" sz="1000" b="1" i="0" u="none" strike="noStrike" cap="none" baseline="30000" dirty="0">
                <a:solidFill>
                  <a:srgbClr val="00B050"/>
                </a:solidFill>
                <a:latin typeface="Arial"/>
                <a:ea typeface="Arial"/>
                <a:cs typeface="Arial"/>
                <a:sym typeface="Arial"/>
              </a:rPr>
              <a:t>2 </a:t>
            </a:r>
            <a:r>
              <a:rPr lang="en-US" sz="1000" b="1" i="0" u="none" strike="noStrike" cap="none" dirty="0">
                <a:solidFill>
                  <a:srgbClr val="00B050"/>
                </a:solidFill>
                <a:latin typeface="Arial"/>
                <a:ea typeface="Arial"/>
                <a:cs typeface="Arial"/>
                <a:sym typeface="Arial"/>
              </a:rPr>
              <a:t>=0.60</a:t>
            </a:r>
            <a:endParaRPr sz="1000" b="0" i="0" u="none" strike="noStrike" cap="none" dirty="0">
              <a:solidFill>
                <a:srgbClr val="00B050"/>
              </a:solidFill>
              <a:latin typeface="Arial"/>
              <a:ea typeface="Arial"/>
              <a:cs typeface="Arial"/>
              <a:sym typeface="Arial"/>
            </a:endParaRPr>
          </a:p>
        </p:txBody>
      </p:sp>
      <p:sp>
        <p:nvSpPr>
          <p:cNvPr id="17" name="Google Shape;203;p5">
            <a:extLst>
              <a:ext uri="{FF2B5EF4-FFF2-40B4-BE49-F238E27FC236}">
                <a16:creationId xmlns:a16="http://schemas.microsoft.com/office/drawing/2014/main" id="{D6428610-FEB1-37B0-60EC-310C2C432A28}"/>
              </a:ext>
            </a:extLst>
          </p:cNvPr>
          <p:cNvSpPr txBox="1"/>
          <p:nvPr/>
        </p:nvSpPr>
        <p:spPr>
          <a:xfrm>
            <a:off x="7701976" y="1616871"/>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rgbClr val="FF0000"/>
                </a:solidFill>
                <a:latin typeface="Arial"/>
                <a:ea typeface="Arial"/>
                <a:cs typeface="Arial"/>
                <a:sym typeface="Arial"/>
              </a:rPr>
              <a:t>Bias = -0.06</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rgbClr val="FF0000"/>
                </a:solidFill>
                <a:latin typeface="Arial"/>
                <a:ea typeface="Arial"/>
                <a:cs typeface="Arial"/>
                <a:sym typeface="Arial"/>
              </a:rPr>
              <a:t>R</a:t>
            </a:r>
            <a:r>
              <a:rPr lang="en-US" sz="1000" b="1" i="0" u="none" strike="noStrike" cap="none" baseline="30000">
                <a:solidFill>
                  <a:srgbClr val="FF0000"/>
                </a:solidFill>
                <a:latin typeface="Arial"/>
                <a:ea typeface="Arial"/>
                <a:cs typeface="Arial"/>
                <a:sym typeface="Arial"/>
              </a:rPr>
              <a:t>2 </a:t>
            </a:r>
            <a:r>
              <a:rPr lang="en-US" sz="1000" b="1" i="0" u="none" strike="noStrike" cap="none">
                <a:solidFill>
                  <a:srgbClr val="FF0000"/>
                </a:solidFill>
                <a:latin typeface="Arial"/>
                <a:ea typeface="Arial"/>
                <a:cs typeface="Arial"/>
                <a:sym typeface="Arial"/>
              </a:rPr>
              <a:t>=0.66</a:t>
            </a:r>
            <a:endParaRPr sz="1000" b="0" i="0" u="none" strike="noStrike" cap="none">
              <a:solidFill>
                <a:srgbClr val="000000"/>
              </a:solidFill>
              <a:latin typeface="Arial"/>
              <a:ea typeface="Arial"/>
              <a:cs typeface="Arial"/>
              <a:sym typeface="Arial"/>
            </a:endParaRPr>
          </a:p>
        </p:txBody>
      </p:sp>
      <p:sp>
        <p:nvSpPr>
          <p:cNvPr id="18" name="Google Shape;204;p5">
            <a:extLst>
              <a:ext uri="{FF2B5EF4-FFF2-40B4-BE49-F238E27FC236}">
                <a16:creationId xmlns:a16="http://schemas.microsoft.com/office/drawing/2014/main" id="{BD4B6362-8E7D-40B6-4D14-81D7DB542F79}"/>
              </a:ext>
            </a:extLst>
          </p:cNvPr>
          <p:cNvSpPr txBox="1"/>
          <p:nvPr/>
        </p:nvSpPr>
        <p:spPr>
          <a:xfrm>
            <a:off x="2878758" y="1313934"/>
            <a:ext cx="1627324"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VIIRS/S-NPP vs</a:t>
            </a:r>
            <a:endParaRPr sz="1000" b="0"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marR="0" lvl="0" indent="0" algn="l" rtl="0">
              <a:lnSpc>
                <a:spcPct val="100000"/>
              </a:lnSpc>
              <a:spcBef>
                <a:spcPts val="0"/>
              </a:spcBef>
              <a:spcAft>
                <a:spcPts val="0"/>
              </a:spcAft>
              <a:buClr>
                <a:srgbClr val="000000"/>
              </a:buClr>
              <a:buSzPts val="1200"/>
              <a:buFont typeface="Arial"/>
              <a:buNone/>
            </a:pPr>
            <a:r>
              <a:rPr lang="en-US" sz="1000" b="1" i="0" u="none" strike="noStrike" cap="none" dirty="0">
                <a:solidFill>
                  <a:schemeClr val="bg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AERONET 550 nm AOD</a:t>
            </a:r>
            <a:endParaRPr sz="1000" b="0" i="0" u="none" strike="noStrike" cap="none" dirty="0">
              <a:solidFill>
                <a:schemeClr val="bg2"/>
              </a:solidFill>
              <a:latin typeface="Arial"/>
              <a:ea typeface="Arial"/>
              <a:cs typeface="Arial"/>
              <a:sym typeface="Arial"/>
            </a:endParaRPr>
          </a:p>
        </p:txBody>
      </p:sp>
      <p:sp>
        <p:nvSpPr>
          <p:cNvPr id="19" name="Google Shape;205;p5">
            <a:extLst>
              <a:ext uri="{FF2B5EF4-FFF2-40B4-BE49-F238E27FC236}">
                <a16:creationId xmlns:a16="http://schemas.microsoft.com/office/drawing/2014/main" id="{5170EC5B-F438-4CDC-6C6D-6EC7BF64DC4E}"/>
              </a:ext>
            </a:extLst>
          </p:cNvPr>
          <p:cNvSpPr txBox="1"/>
          <p:nvPr/>
        </p:nvSpPr>
        <p:spPr>
          <a:xfrm>
            <a:off x="3039797" y="1608760"/>
            <a:ext cx="1447800" cy="55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chemeClr val="bg2"/>
                </a:solidFill>
                <a:latin typeface="Arial"/>
                <a:ea typeface="Arial"/>
                <a:cs typeface="Arial"/>
                <a:sym typeface="Arial"/>
              </a:rPr>
              <a:t>Bias = -0.03</a:t>
            </a:r>
            <a:endParaRPr sz="1000" b="0" i="0" u="none" strike="noStrike" cap="none" dirty="0">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chemeClr val="bg2"/>
                </a:solidFill>
                <a:latin typeface="Arial"/>
                <a:ea typeface="Arial"/>
                <a:cs typeface="Arial"/>
                <a:sym typeface="Arial"/>
              </a:rPr>
              <a:t>R</a:t>
            </a:r>
            <a:r>
              <a:rPr lang="en-US" sz="1000" b="1" i="0" u="none" strike="noStrike" cap="none" baseline="30000" dirty="0">
                <a:solidFill>
                  <a:schemeClr val="bg2"/>
                </a:solidFill>
                <a:latin typeface="Arial"/>
                <a:ea typeface="Arial"/>
                <a:cs typeface="Arial"/>
                <a:sym typeface="Arial"/>
              </a:rPr>
              <a:t>2 </a:t>
            </a:r>
            <a:r>
              <a:rPr lang="en-US" sz="1000" b="1" i="0" u="none" strike="noStrike" cap="none" dirty="0">
                <a:solidFill>
                  <a:schemeClr val="bg2"/>
                </a:solidFill>
                <a:latin typeface="Arial"/>
                <a:ea typeface="Arial"/>
                <a:cs typeface="Arial"/>
                <a:sym typeface="Arial"/>
              </a:rPr>
              <a:t>=0.76</a:t>
            </a:r>
            <a:endParaRPr sz="1000" b="0" i="0" u="none" strike="noStrike" cap="none" dirty="0">
              <a:solidFill>
                <a:schemeClr val="bg2"/>
              </a:solidFill>
              <a:latin typeface="Arial"/>
              <a:ea typeface="Arial"/>
              <a:cs typeface="Arial"/>
              <a:sym typeface="Arial"/>
            </a:endParaRPr>
          </a:p>
        </p:txBody>
      </p:sp>
      <p:sp>
        <p:nvSpPr>
          <p:cNvPr id="20" name="Google Shape;206;p5">
            <a:extLst>
              <a:ext uri="{FF2B5EF4-FFF2-40B4-BE49-F238E27FC236}">
                <a16:creationId xmlns:a16="http://schemas.microsoft.com/office/drawing/2014/main" id="{8D119C8E-A8DF-75D9-669E-A4CA22CF3ED0}"/>
              </a:ext>
            </a:extLst>
          </p:cNvPr>
          <p:cNvSpPr txBox="1"/>
          <p:nvPr/>
        </p:nvSpPr>
        <p:spPr>
          <a:xfrm>
            <a:off x="4872242" y="3365417"/>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432FF"/>
                </a:solidFill>
                <a:latin typeface="Arial"/>
                <a:ea typeface="Arial"/>
                <a:cs typeface="Arial"/>
                <a:sym typeface="Arial"/>
              </a:rPr>
              <a:t>Bias = -0.12</a:t>
            </a:r>
            <a:endParaRPr sz="1000" b="0" i="0" u="none" strike="noStrike" cap="none" dirty="0">
              <a:solidFill>
                <a:srgbClr val="0432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0432FF"/>
                </a:solidFill>
                <a:latin typeface="Arial"/>
                <a:ea typeface="Arial"/>
                <a:cs typeface="Arial"/>
                <a:sym typeface="Arial"/>
              </a:rPr>
              <a:t>R</a:t>
            </a:r>
            <a:r>
              <a:rPr lang="en-US" sz="1000" b="1" i="0" u="none" strike="noStrike" cap="none" baseline="30000" dirty="0">
                <a:solidFill>
                  <a:srgbClr val="0432FF"/>
                </a:solidFill>
                <a:latin typeface="Arial"/>
                <a:ea typeface="Arial"/>
                <a:cs typeface="Arial"/>
                <a:sym typeface="Arial"/>
              </a:rPr>
              <a:t>2 </a:t>
            </a:r>
            <a:r>
              <a:rPr lang="en-US" sz="1000" b="1" i="0" u="none" strike="noStrike" cap="none" dirty="0">
                <a:solidFill>
                  <a:srgbClr val="0432FF"/>
                </a:solidFill>
                <a:latin typeface="Arial"/>
                <a:ea typeface="Arial"/>
                <a:cs typeface="Arial"/>
                <a:sym typeface="Arial"/>
              </a:rPr>
              <a:t>=0.44</a:t>
            </a:r>
            <a:endParaRPr sz="1000" b="0" i="0" u="none" strike="noStrike" cap="none" dirty="0">
              <a:solidFill>
                <a:srgbClr val="0432FF"/>
              </a:solidFill>
              <a:latin typeface="Arial"/>
              <a:ea typeface="Arial"/>
              <a:cs typeface="Arial"/>
              <a:sym typeface="Arial"/>
            </a:endParaRPr>
          </a:p>
        </p:txBody>
      </p:sp>
      <p:sp>
        <p:nvSpPr>
          <p:cNvPr id="21" name="Google Shape;207;p5">
            <a:extLst>
              <a:ext uri="{FF2B5EF4-FFF2-40B4-BE49-F238E27FC236}">
                <a16:creationId xmlns:a16="http://schemas.microsoft.com/office/drawing/2014/main" id="{736465BE-E57F-2FAB-339A-C194EE40B562}"/>
              </a:ext>
            </a:extLst>
          </p:cNvPr>
          <p:cNvSpPr txBox="1"/>
          <p:nvPr/>
        </p:nvSpPr>
        <p:spPr>
          <a:xfrm>
            <a:off x="6270198" y="3365417"/>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rgbClr val="00B050"/>
                </a:solidFill>
                <a:latin typeface="Arial"/>
                <a:ea typeface="Arial"/>
                <a:cs typeface="Arial"/>
                <a:sym typeface="Arial"/>
              </a:rPr>
              <a:t>Bias = -0.04</a:t>
            </a:r>
            <a:endParaRPr sz="1000" b="0" i="0" u="none" strike="noStrike" cap="none">
              <a:solidFill>
                <a:srgbClr val="00B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rgbClr val="00B050"/>
                </a:solidFill>
                <a:latin typeface="Arial"/>
                <a:ea typeface="Arial"/>
                <a:cs typeface="Arial"/>
                <a:sym typeface="Arial"/>
              </a:rPr>
              <a:t>R</a:t>
            </a:r>
            <a:r>
              <a:rPr lang="en-US" sz="1000" b="1" i="0" u="none" strike="noStrike" cap="none" baseline="30000">
                <a:solidFill>
                  <a:srgbClr val="00B050"/>
                </a:solidFill>
                <a:latin typeface="Arial"/>
                <a:ea typeface="Arial"/>
                <a:cs typeface="Arial"/>
                <a:sym typeface="Arial"/>
              </a:rPr>
              <a:t>2 </a:t>
            </a:r>
            <a:r>
              <a:rPr lang="en-US" sz="1000" b="1" i="0" u="none" strike="noStrike" cap="none">
                <a:solidFill>
                  <a:srgbClr val="00B050"/>
                </a:solidFill>
                <a:latin typeface="Arial"/>
                <a:ea typeface="Arial"/>
                <a:cs typeface="Arial"/>
                <a:sym typeface="Arial"/>
              </a:rPr>
              <a:t>=0.62</a:t>
            </a:r>
            <a:endParaRPr sz="1000" b="0" i="0" u="none" strike="noStrike" cap="none">
              <a:solidFill>
                <a:srgbClr val="00B050"/>
              </a:solidFill>
              <a:latin typeface="Arial"/>
              <a:ea typeface="Arial"/>
              <a:cs typeface="Arial"/>
              <a:sym typeface="Arial"/>
            </a:endParaRPr>
          </a:p>
        </p:txBody>
      </p:sp>
      <p:sp>
        <p:nvSpPr>
          <p:cNvPr id="22" name="Google Shape;208;p5">
            <a:extLst>
              <a:ext uri="{FF2B5EF4-FFF2-40B4-BE49-F238E27FC236}">
                <a16:creationId xmlns:a16="http://schemas.microsoft.com/office/drawing/2014/main" id="{50B3594B-0D22-83EC-5764-FC8DCFA39C37}"/>
              </a:ext>
            </a:extLst>
          </p:cNvPr>
          <p:cNvSpPr txBox="1"/>
          <p:nvPr/>
        </p:nvSpPr>
        <p:spPr>
          <a:xfrm>
            <a:off x="7701976" y="3365417"/>
            <a:ext cx="1447793" cy="5586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FF0000"/>
                </a:solidFill>
                <a:latin typeface="Arial"/>
                <a:ea typeface="Arial"/>
                <a:cs typeface="Arial"/>
                <a:sym typeface="Arial"/>
              </a:rPr>
              <a:t>Bias = -0.04</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dirty="0">
                <a:solidFill>
                  <a:srgbClr val="FF0000"/>
                </a:solidFill>
                <a:latin typeface="Arial"/>
                <a:ea typeface="Arial"/>
                <a:cs typeface="Arial"/>
                <a:sym typeface="Arial"/>
              </a:rPr>
              <a:t>R</a:t>
            </a:r>
            <a:r>
              <a:rPr lang="en-US" sz="1000" b="1" i="0" u="none" strike="noStrike" cap="none" baseline="30000" dirty="0">
                <a:solidFill>
                  <a:srgbClr val="FF0000"/>
                </a:solidFill>
                <a:latin typeface="Arial"/>
                <a:ea typeface="Arial"/>
                <a:cs typeface="Arial"/>
                <a:sym typeface="Arial"/>
              </a:rPr>
              <a:t>2 </a:t>
            </a:r>
            <a:r>
              <a:rPr lang="en-US" sz="1000" b="1" i="0" u="none" strike="noStrike" cap="none" dirty="0">
                <a:solidFill>
                  <a:srgbClr val="FF0000"/>
                </a:solidFill>
                <a:latin typeface="Arial"/>
                <a:ea typeface="Arial"/>
                <a:cs typeface="Arial"/>
                <a:sym typeface="Arial"/>
              </a:rPr>
              <a:t>=0.65</a:t>
            </a:r>
            <a:endParaRPr sz="1000" b="0" i="0" u="none" strike="noStrike" cap="none" dirty="0">
              <a:solidFill>
                <a:srgbClr val="000000"/>
              </a:solidFill>
              <a:latin typeface="Arial"/>
              <a:ea typeface="Arial"/>
              <a:cs typeface="Arial"/>
              <a:sym typeface="Arial"/>
            </a:endParaRPr>
          </a:p>
        </p:txBody>
      </p:sp>
      <p:sp>
        <p:nvSpPr>
          <p:cNvPr id="24" name="Google Shape;210;p5">
            <a:extLst>
              <a:ext uri="{FF2B5EF4-FFF2-40B4-BE49-F238E27FC236}">
                <a16:creationId xmlns:a16="http://schemas.microsoft.com/office/drawing/2014/main" id="{A999180D-744D-9D09-032C-C8F9FC30DFA2}"/>
              </a:ext>
            </a:extLst>
          </p:cNvPr>
          <p:cNvSpPr txBox="1"/>
          <p:nvPr/>
        </p:nvSpPr>
        <p:spPr>
          <a:xfrm>
            <a:off x="146599" y="4509287"/>
            <a:ext cx="234397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1" i="0" u="none" strike="noStrike" cap="none" dirty="0">
                <a:solidFill>
                  <a:srgbClr val="FF0000"/>
                </a:solidFill>
                <a:latin typeface="Arial"/>
                <a:ea typeface="Arial"/>
                <a:cs typeface="Arial"/>
                <a:sym typeface="Arial"/>
              </a:rPr>
              <a:t>June 2023</a:t>
            </a:r>
            <a:endParaRPr b="1" i="0" u="none" strike="noStrike" cap="none" dirty="0">
              <a:solidFill>
                <a:srgbClr val="FF0000"/>
              </a:solidFill>
              <a:latin typeface="Arial"/>
              <a:ea typeface="Arial"/>
              <a:cs typeface="Arial"/>
              <a:sym typeface="Arial"/>
            </a:endParaRPr>
          </a:p>
        </p:txBody>
      </p:sp>
      <p:sp>
        <p:nvSpPr>
          <p:cNvPr id="25" name="Google Shape;212;p5">
            <a:extLst>
              <a:ext uri="{FF2B5EF4-FFF2-40B4-BE49-F238E27FC236}">
                <a16:creationId xmlns:a16="http://schemas.microsoft.com/office/drawing/2014/main" id="{7C5D5640-4A7F-D4A4-AAC1-9C6EFD0457BE}"/>
              </a:ext>
            </a:extLst>
          </p:cNvPr>
          <p:cNvSpPr txBox="1"/>
          <p:nvPr/>
        </p:nvSpPr>
        <p:spPr>
          <a:xfrm>
            <a:off x="-427711" y="1313934"/>
            <a:ext cx="355880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dirty="0">
                <a:solidFill>
                  <a:srgbClr val="000000"/>
                </a:solidFill>
                <a:latin typeface="Arial"/>
                <a:ea typeface="Arial"/>
                <a:cs typeface="Arial"/>
                <a:sym typeface="Arial"/>
              </a:rPr>
              <a:t>NASA’s AERONET L1.5 500 nm AOD </a:t>
            </a:r>
            <a:r>
              <a:rPr lang="en-US" sz="1000" b="0" i="0" u="none" strike="noStrike" cap="none" dirty="0">
                <a:solidFill>
                  <a:srgbClr val="000000"/>
                </a:solidFill>
                <a:latin typeface="Arial"/>
                <a:ea typeface="Arial"/>
                <a:cs typeface="Arial"/>
                <a:sym typeface="Arial"/>
              </a:rPr>
              <a:t>(</a:t>
            </a:r>
            <a:r>
              <a:rPr lang="en-US" sz="1000" b="0" i="0" u="sng" strike="noStrike" cap="none" dirty="0">
                <a:solidFill>
                  <a:srgbClr val="0070C0"/>
                </a:solidFill>
                <a:latin typeface="Arial"/>
                <a:ea typeface="Arial"/>
                <a:cs typeface="Arial"/>
                <a:sym typeface="Arial"/>
              </a:rPr>
              <a:t>https://</a:t>
            </a:r>
            <a:r>
              <a:rPr lang="en-US" sz="1000" b="0" i="0" u="sng" strike="noStrike" cap="none" dirty="0" err="1">
                <a:solidFill>
                  <a:srgbClr val="0070C0"/>
                </a:solidFill>
                <a:latin typeface="Arial"/>
                <a:ea typeface="Arial"/>
                <a:cs typeface="Arial"/>
                <a:sym typeface="Arial"/>
              </a:rPr>
              <a:t>aeronet.gsfc.nasa.gov</a:t>
            </a:r>
            <a:r>
              <a:rPr lang="en-US" sz="1000" b="0" i="0" u="sng" strike="noStrike" cap="none" dirty="0">
                <a:solidFill>
                  <a:srgbClr val="0070C0"/>
                </a:solidFill>
                <a:latin typeface="Arial"/>
                <a:ea typeface="Arial"/>
                <a:cs typeface="Arial"/>
                <a:sym typeface="Arial"/>
              </a:rPr>
              <a:t>/</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
        <p:nvSpPr>
          <p:cNvPr id="26" name="Google Shape;215;p5">
            <a:extLst>
              <a:ext uri="{FF2B5EF4-FFF2-40B4-BE49-F238E27FC236}">
                <a16:creationId xmlns:a16="http://schemas.microsoft.com/office/drawing/2014/main" id="{C2500758-29CE-995F-EBCF-E9F1DA3981A0}"/>
              </a:ext>
            </a:extLst>
          </p:cNvPr>
          <p:cNvSpPr txBox="1"/>
          <p:nvPr/>
        </p:nvSpPr>
        <p:spPr>
          <a:xfrm>
            <a:off x="3068555" y="3365419"/>
            <a:ext cx="1447800" cy="55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chemeClr val="bg2"/>
                </a:solidFill>
                <a:latin typeface="Arial"/>
                <a:ea typeface="Arial"/>
                <a:cs typeface="Arial"/>
                <a:sym typeface="Arial"/>
              </a:rPr>
              <a:t>Bias = -0.0</a:t>
            </a:r>
            <a:r>
              <a:rPr lang="en-US" sz="1000" b="1">
                <a:solidFill>
                  <a:schemeClr val="bg2"/>
                </a:solidFill>
              </a:rPr>
              <a:t>1</a:t>
            </a:r>
            <a:endParaRPr sz="1000" b="0" i="0" u="none" strike="noStrike" cap="none">
              <a:solidFill>
                <a:schemeClr val="bg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1000" b="1" i="0" u="none" strike="noStrike" cap="none">
                <a:solidFill>
                  <a:schemeClr val="bg2"/>
                </a:solidFill>
                <a:latin typeface="Arial"/>
                <a:ea typeface="Arial"/>
                <a:cs typeface="Arial"/>
                <a:sym typeface="Arial"/>
              </a:rPr>
              <a:t>R</a:t>
            </a:r>
            <a:r>
              <a:rPr lang="en-US" sz="1000" b="1" i="0" u="none" strike="noStrike" cap="none" baseline="30000">
                <a:solidFill>
                  <a:schemeClr val="bg2"/>
                </a:solidFill>
                <a:latin typeface="Arial"/>
                <a:ea typeface="Arial"/>
                <a:cs typeface="Arial"/>
                <a:sym typeface="Arial"/>
              </a:rPr>
              <a:t>2 </a:t>
            </a:r>
            <a:r>
              <a:rPr lang="en-US" sz="1000" b="1" i="0" u="none" strike="noStrike" cap="none">
                <a:solidFill>
                  <a:schemeClr val="bg2"/>
                </a:solidFill>
                <a:latin typeface="Arial"/>
                <a:ea typeface="Arial"/>
                <a:cs typeface="Arial"/>
                <a:sym typeface="Arial"/>
              </a:rPr>
              <a:t>=0.76</a:t>
            </a:r>
            <a:endParaRPr sz="1000" b="0" i="0" u="none" strike="noStrike" cap="none">
              <a:solidFill>
                <a:schemeClr val="bg2"/>
              </a:solidFill>
              <a:latin typeface="Arial"/>
              <a:ea typeface="Arial"/>
              <a:cs typeface="Arial"/>
              <a:sym typeface="Arial"/>
            </a:endParaRPr>
          </a:p>
        </p:txBody>
      </p:sp>
      <p:pic>
        <p:nvPicPr>
          <p:cNvPr id="27" name="Google Shape;193;p5" descr="A picture containing text, diagram, number, font&#10;&#10;Description automatically generated">
            <a:extLst>
              <a:ext uri="{FF2B5EF4-FFF2-40B4-BE49-F238E27FC236}">
                <a16:creationId xmlns:a16="http://schemas.microsoft.com/office/drawing/2014/main" id="{18AB13E1-C461-AE06-AA88-9E894B889879}"/>
              </a:ext>
            </a:extLst>
          </p:cNvPr>
          <p:cNvPicPr preferRelativeResize="0">
            <a:picLocks noChangeAspect="1"/>
          </p:cNvPicPr>
          <p:nvPr/>
        </p:nvPicPr>
        <p:blipFill rotWithShape="1">
          <a:blip r:embed="rId8">
            <a:alphaModFix/>
          </a:blip>
          <a:srcRect t="4774" r="11306" b="50000"/>
          <a:stretch/>
        </p:blipFill>
        <p:spPr>
          <a:xfrm>
            <a:off x="-5133" y="1747080"/>
            <a:ext cx="2743200" cy="1398778"/>
          </a:xfrm>
          <a:prstGeom prst="rect">
            <a:avLst/>
          </a:prstGeom>
          <a:noFill/>
          <a:ln>
            <a:noFill/>
          </a:ln>
        </p:spPr>
      </p:pic>
      <p:pic>
        <p:nvPicPr>
          <p:cNvPr id="29" name="Google Shape;199;p5" descr="A picture containing text, diagram, number, font&#10;&#10;Description automatically generated">
            <a:extLst>
              <a:ext uri="{FF2B5EF4-FFF2-40B4-BE49-F238E27FC236}">
                <a16:creationId xmlns:a16="http://schemas.microsoft.com/office/drawing/2014/main" id="{E8518CB6-CF19-614C-073E-8D49CCDE4AEE}"/>
              </a:ext>
            </a:extLst>
          </p:cNvPr>
          <p:cNvPicPr preferRelativeResize="0">
            <a:picLocks noChangeAspect="1"/>
          </p:cNvPicPr>
          <p:nvPr/>
        </p:nvPicPr>
        <p:blipFill rotWithShape="1">
          <a:blip r:embed="rId8">
            <a:alphaModFix/>
          </a:blip>
          <a:srcRect l="89446" b="50000"/>
          <a:stretch/>
        </p:blipFill>
        <p:spPr>
          <a:xfrm rot="5400000">
            <a:off x="1294780" y="2449519"/>
            <a:ext cx="365760" cy="1732748"/>
          </a:xfrm>
          <a:prstGeom prst="rect">
            <a:avLst/>
          </a:prstGeom>
          <a:noFill/>
          <a:ln>
            <a:noFill/>
          </a:ln>
        </p:spPr>
      </p:pic>
      <p:sp>
        <p:nvSpPr>
          <p:cNvPr id="23" name="Google Shape;209;p5">
            <a:extLst>
              <a:ext uri="{FF2B5EF4-FFF2-40B4-BE49-F238E27FC236}">
                <a16:creationId xmlns:a16="http://schemas.microsoft.com/office/drawing/2014/main" id="{DCB9E47E-9889-EC32-75D1-1463180C478D}"/>
              </a:ext>
            </a:extLst>
          </p:cNvPr>
          <p:cNvSpPr txBox="1"/>
          <p:nvPr/>
        </p:nvSpPr>
        <p:spPr>
          <a:xfrm>
            <a:off x="146599" y="2749717"/>
            <a:ext cx="2343977" cy="30773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200"/>
              <a:buFont typeface="Arial"/>
              <a:buNone/>
            </a:pPr>
            <a:r>
              <a:rPr lang="en-US" b="1" i="0" u="none" strike="noStrike" cap="none" dirty="0">
                <a:solidFill>
                  <a:srgbClr val="0432FF"/>
                </a:solidFill>
                <a:latin typeface="Arial"/>
                <a:ea typeface="Arial"/>
                <a:cs typeface="Arial"/>
                <a:sym typeface="Arial"/>
              </a:rPr>
              <a:t>December 2022</a:t>
            </a:r>
            <a:endParaRPr b="1" i="0" u="none" strike="noStrike" cap="none" dirty="0">
              <a:solidFill>
                <a:srgbClr val="0432FF"/>
              </a:solidFill>
              <a:latin typeface="Arial"/>
              <a:ea typeface="Arial"/>
              <a:cs typeface="Arial"/>
              <a:sym typeface="Arial"/>
            </a:endParaRPr>
          </a:p>
        </p:txBody>
      </p:sp>
      <p:sp>
        <p:nvSpPr>
          <p:cNvPr id="30" name="Google Shape;211;p5">
            <a:extLst>
              <a:ext uri="{FF2B5EF4-FFF2-40B4-BE49-F238E27FC236}">
                <a16:creationId xmlns:a16="http://schemas.microsoft.com/office/drawing/2014/main" id="{EFCEAFAE-AE89-E99F-48E1-4BE02C928C28}"/>
              </a:ext>
            </a:extLst>
          </p:cNvPr>
          <p:cNvSpPr txBox="1"/>
          <p:nvPr/>
        </p:nvSpPr>
        <p:spPr>
          <a:xfrm>
            <a:off x="-5133" y="4615029"/>
            <a:ext cx="3229595" cy="600134"/>
          </a:xfrm>
          <a:prstGeom prst="rect">
            <a:avLst/>
          </a:prstGeom>
          <a:noFill/>
          <a:ln>
            <a:noFill/>
          </a:ln>
        </p:spPr>
        <p:txBody>
          <a:bodyPr spcFirstLastPara="1" wrap="square" lIns="91425" tIns="91425" rIns="91425" bIns="91425" anchor="t" anchorCtr="0">
            <a:spAutoFit/>
          </a:bodyPr>
          <a:lstStyle/>
          <a:p>
            <a:pPr marL="285750" marR="0" lvl="0" indent="-184150" algn="l" rtl="0">
              <a:lnSpc>
                <a:spcPct val="100000"/>
              </a:lnSpc>
              <a:spcBef>
                <a:spcPts val="0"/>
              </a:spcBef>
              <a:spcAft>
                <a:spcPts val="0"/>
              </a:spcAft>
              <a:buClr>
                <a:srgbClr val="000000"/>
              </a:buClr>
              <a:buSzPts val="1600"/>
              <a:buFont typeface="Noto Sans Symbols"/>
              <a:buNone/>
            </a:pPr>
            <a:endParaRPr sz="9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600"/>
            </a:pPr>
            <a:r>
              <a:rPr lang="en-US" sz="900" b="0" i="0" u="none" strike="noStrike" cap="none" dirty="0">
                <a:solidFill>
                  <a:srgbClr val="000000"/>
                </a:solidFill>
                <a:latin typeface="Arial"/>
                <a:ea typeface="Arial"/>
                <a:cs typeface="Arial"/>
                <a:sym typeface="Arial"/>
              </a:rPr>
              <a:t>NRT AERONET Level 1.5 AOD has a </a:t>
            </a:r>
            <a:r>
              <a:rPr lang="en-US" sz="900" dirty="0"/>
              <a:t>mean </a:t>
            </a:r>
            <a:r>
              <a:rPr lang="en-US" sz="900" b="0" i="0" u="none" strike="noStrike" cap="none" dirty="0">
                <a:solidFill>
                  <a:srgbClr val="000000"/>
                </a:solidFill>
                <a:latin typeface="Arial"/>
                <a:ea typeface="Arial"/>
                <a:cs typeface="Arial"/>
                <a:sym typeface="Arial"/>
              </a:rPr>
              <a:t>bias of +0.02 and one sigma uncertainty of up to 0.02 (Giles et al., 2019). </a:t>
            </a:r>
            <a:endParaRPr sz="900" b="0" i="0" u="none" strike="noStrike" cap="none" dirty="0">
              <a:solidFill>
                <a:srgbClr val="000000"/>
              </a:solidFill>
              <a:latin typeface="Arial"/>
              <a:ea typeface="Arial"/>
              <a:cs typeface="Arial"/>
              <a:sym typeface="Arial"/>
            </a:endParaRPr>
          </a:p>
        </p:txBody>
      </p:sp>
      <p:cxnSp>
        <p:nvCxnSpPr>
          <p:cNvPr id="31" name="Google Shape;213;p5">
            <a:extLst>
              <a:ext uri="{FF2B5EF4-FFF2-40B4-BE49-F238E27FC236}">
                <a16:creationId xmlns:a16="http://schemas.microsoft.com/office/drawing/2014/main" id="{9B6B5308-BDBC-0B6A-7CB8-D8DC619CEE41}"/>
              </a:ext>
            </a:extLst>
          </p:cNvPr>
          <p:cNvCxnSpPr>
            <a:cxnSpLocks/>
          </p:cNvCxnSpPr>
          <p:nvPr/>
        </p:nvCxnSpPr>
        <p:spPr>
          <a:xfrm>
            <a:off x="4523875" y="1174637"/>
            <a:ext cx="0" cy="4066370"/>
          </a:xfrm>
          <a:prstGeom prst="straightConnector1">
            <a:avLst/>
          </a:prstGeom>
          <a:noFill/>
          <a:ln w="57150" cap="flat" cmpd="dbl">
            <a:solidFill>
              <a:schemeClr val="bg2"/>
            </a:solidFill>
            <a:prstDash val="solid"/>
            <a:round/>
            <a:headEnd type="none" w="sm" len="sm"/>
            <a:tailEnd type="none" w="sm" len="sm"/>
          </a:ln>
        </p:spPr>
      </p:cxnSp>
    </p:spTree>
    <p:extLst>
      <p:ext uri="{BB962C8B-B14F-4D97-AF65-F5344CB8AC3E}">
        <p14:creationId xmlns:p14="http://schemas.microsoft.com/office/powerpoint/2010/main" val="500768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Google Shape;105;p8">
            <a:extLst>
              <a:ext uri="{FF2B5EF4-FFF2-40B4-BE49-F238E27FC236}">
                <a16:creationId xmlns:a16="http://schemas.microsoft.com/office/drawing/2014/main" id="{2FDB39C7-D40B-633B-69A2-6FFE6FBEF4E0}"/>
              </a:ext>
            </a:extLst>
          </p:cNvPr>
          <p:cNvSpPr txBox="1"/>
          <p:nvPr/>
        </p:nvSpPr>
        <p:spPr>
          <a:xfrm>
            <a:off x="621468" y="1320298"/>
            <a:ext cx="7827588" cy="707846"/>
          </a:xfrm>
          <a:prstGeom prst="rect">
            <a:avLst/>
          </a:prstGeom>
          <a:noFill/>
          <a:ln>
            <a:noFill/>
          </a:ln>
        </p:spPr>
        <p:txBody>
          <a:bodyPr spcFirstLastPara="1" wrap="square" lIns="91425" tIns="45700" rIns="91425" bIns="45700" anchor="t" anchorCtr="0">
            <a:spAutoFit/>
          </a:bodyPr>
          <a:lstStyle/>
          <a:p>
            <a:pPr marL="127000">
              <a:buClr>
                <a:schemeClr val="dk1"/>
              </a:buClr>
              <a:buSzPts val="1600"/>
            </a:pPr>
            <a:r>
              <a:rPr lang="en-US" sz="2000" b="1" i="0" u="none" strike="noStrike" cap="none" dirty="0">
                <a:solidFill>
                  <a:schemeClr val="bg2"/>
                </a:solidFill>
                <a:latin typeface="Arial"/>
                <a:ea typeface="Arial"/>
                <a:cs typeface="Arial"/>
                <a:sym typeface="Arial"/>
              </a:rPr>
              <a:t>Extension of JEDI-based 3D-EnVar aerosol assimilation system for NOAA’s future operational UFS-Aerosols</a:t>
            </a:r>
            <a:r>
              <a:rPr lang="en-US" sz="2000" b="1" dirty="0">
                <a:solidFill>
                  <a:schemeClr val="bg2"/>
                </a:solidFill>
              </a:rPr>
              <a:t> </a:t>
            </a:r>
            <a:r>
              <a:rPr lang="en-US" sz="2000" i="0" u="none" strike="noStrike" cap="none" dirty="0">
                <a:solidFill>
                  <a:schemeClr val="bg2"/>
                </a:solidFill>
                <a:latin typeface="Arial"/>
                <a:ea typeface="Arial"/>
                <a:cs typeface="Arial"/>
                <a:sym typeface="Arial"/>
              </a:rPr>
              <a:t>funded by </a:t>
            </a:r>
          </a:p>
        </p:txBody>
      </p:sp>
      <p:sp>
        <p:nvSpPr>
          <p:cNvPr id="7" name="Google Shape;126;p17">
            <a:extLst>
              <a:ext uri="{FF2B5EF4-FFF2-40B4-BE49-F238E27FC236}">
                <a16:creationId xmlns:a16="http://schemas.microsoft.com/office/drawing/2014/main" id="{6BCCF4DA-56F7-E7F0-2E06-63B519D5B468}"/>
              </a:ext>
            </a:extLst>
          </p:cNvPr>
          <p:cNvSpPr txBox="1">
            <a:spLocks noGrp="1"/>
          </p:cNvSpPr>
          <p:nvPr>
            <p:ph type="body" idx="1"/>
          </p:nvPr>
        </p:nvSpPr>
        <p:spPr>
          <a:xfrm>
            <a:off x="982744" y="2185789"/>
            <a:ext cx="7566896" cy="2261100"/>
          </a:xfrm>
          <a:prstGeom prst="rect">
            <a:avLst/>
          </a:prstGeom>
        </p:spPr>
        <p:txBody>
          <a:bodyPr spcFirstLastPara="1" wrap="square" lIns="91425" tIns="91425" rIns="91425" bIns="91425" anchor="t" anchorCtr="0">
            <a:normAutofit lnSpcReduction="10000"/>
          </a:bodyPr>
          <a:lstStyle/>
          <a:p>
            <a:pPr marL="292100" indent="-171450">
              <a:buClr>
                <a:schemeClr val="bg2"/>
              </a:buClr>
              <a:buSzPct val="140000"/>
              <a:buFont typeface="Arial" panose="020B0604020202020204" pitchFamily="34" charset="0"/>
              <a:buChar char="•"/>
            </a:pPr>
            <a:r>
              <a:rPr lang="en-US" sz="1600" b="0" i="0" u="none" strike="noStrike" cap="none" dirty="0">
                <a:solidFill>
                  <a:schemeClr val="bg2"/>
                </a:solidFill>
                <a:latin typeface="Arial"/>
                <a:ea typeface="Arial"/>
                <a:cs typeface="Arial"/>
                <a:sym typeface="Arial"/>
              </a:rPr>
              <a:t>“Development of a Global Aerosol Reanalysis at NOAA in Support of Climate Monitoring and Prediction” funded </a:t>
            </a:r>
            <a:r>
              <a:rPr lang="en-US" sz="1600" b="1" i="0" u="none" strike="noStrike" cap="none" dirty="0">
                <a:solidFill>
                  <a:schemeClr val="bg2"/>
                </a:solidFill>
                <a:latin typeface="Arial"/>
                <a:ea typeface="Arial"/>
                <a:cs typeface="Arial"/>
                <a:sym typeface="Arial"/>
              </a:rPr>
              <a:t>by NOAA/OAR/WPO (2022-2024)</a:t>
            </a: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r>
              <a:rPr lang="en-US" sz="1600" b="0" i="0" u="none" strike="noStrike" cap="none" dirty="0">
                <a:solidFill>
                  <a:schemeClr val="bg2"/>
                </a:solidFill>
                <a:latin typeface="Arial"/>
                <a:ea typeface="Arial"/>
                <a:cs typeface="Arial"/>
                <a:sym typeface="Arial"/>
              </a:rPr>
              <a:t>“Extending JEDI-based Global Aerosol Data Assimilation System to UFS-Aerosols” funded by </a:t>
            </a:r>
            <a:r>
              <a:rPr lang="en-US" sz="1600" b="1" i="0" u="none" strike="noStrike" cap="none" dirty="0">
                <a:solidFill>
                  <a:schemeClr val="bg2"/>
                </a:solidFill>
                <a:latin typeface="Arial"/>
                <a:ea typeface="Arial"/>
                <a:cs typeface="Arial"/>
                <a:sym typeface="Arial"/>
              </a:rPr>
              <a:t>NOAA/OAR/GSL Director’s Directed Research Funds (2022 –2023)</a:t>
            </a:r>
            <a:endParaRPr lang="en-US" sz="1600" b="0" i="0" u="none" strike="noStrike" cap="none" dirty="0">
              <a:solidFill>
                <a:schemeClr val="bg2"/>
              </a:solidFill>
              <a:latin typeface="Arial"/>
              <a:ea typeface="Arial"/>
              <a:cs typeface="Arial"/>
              <a:sym typeface="Arial"/>
            </a:endParaRPr>
          </a:p>
          <a:p>
            <a:pPr marL="120650" indent="0">
              <a:buClr>
                <a:schemeClr val="bg2"/>
              </a:buClr>
              <a:buSzPct val="140000"/>
              <a:buNone/>
            </a:pP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r>
              <a:rPr lang="en-US" sz="1600" b="1" i="0" u="none" strike="noStrike" cap="none" dirty="0">
                <a:solidFill>
                  <a:schemeClr val="bg2"/>
                </a:solidFill>
                <a:latin typeface="Arial"/>
                <a:ea typeface="Arial"/>
                <a:cs typeface="Arial"/>
                <a:sym typeface="Arial"/>
              </a:rPr>
              <a:t>UFS R20 Atmospheric Composition Project</a:t>
            </a:r>
            <a:r>
              <a:rPr lang="en-US" sz="1600" b="0" i="0" u="none" strike="noStrike" cap="none" dirty="0">
                <a:solidFill>
                  <a:schemeClr val="bg2"/>
                </a:solidFill>
                <a:latin typeface="Arial"/>
                <a:ea typeface="Arial"/>
                <a:cs typeface="Arial"/>
                <a:sym typeface="Arial"/>
              </a:rPr>
              <a:t> </a:t>
            </a:r>
            <a:r>
              <a:rPr lang="en-US" sz="1600" b="1" i="0" u="none" strike="noStrike" cap="none" dirty="0">
                <a:solidFill>
                  <a:schemeClr val="bg2"/>
                </a:solidFill>
                <a:latin typeface="Arial"/>
                <a:ea typeface="Arial"/>
                <a:cs typeface="Arial"/>
                <a:sym typeface="Arial"/>
              </a:rPr>
              <a:t>(2022-2023)</a:t>
            </a:r>
            <a:endParaRPr lang="en-US" sz="1600" b="0" i="0" u="none" strike="noStrike" cap="none" dirty="0">
              <a:solidFill>
                <a:schemeClr val="bg2"/>
              </a:solidFill>
              <a:latin typeface="Arial"/>
              <a:ea typeface="Arial"/>
              <a:cs typeface="Arial"/>
              <a:sym typeface="Arial"/>
            </a:endParaRPr>
          </a:p>
          <a:p>
            <a:pPr marL="292100" indent="-171450">
              <a:buClr>
                <a:schemeClr val="bg2"/>
              </a:buClr>
              <a:buSzPct val="140000"/>
              <a:buFont typeface="Arial" panose="020B0604020202020204" pitchFamily="34" charset="0"/>
              <a:buChar char="•"/>
            </a:pPr>
            <a:endParaRPr sz="1600" dirty="0"/>
          </a:p>
        </p:txBody>
      </p:sp>
    </p:spTree>
    <p:extLst>
      <p:ext uri="{BB962C8B-B14F-4D97-AF65-F5344CB8AC3E}">
        <p14:creationId xmlns:p14="http://schemas.microsoft.com/office/powerpoint/2010/main" val="211719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9" name="Rectangle 8">
            <a:extLst>
              <a:ext uri="{FF2B5EF4-FFF2-40B4-BE49-F238E27FC236}">
                <a16:creationId xmlns:a16="http://schemas.microsoft.com/office/drawing/2014/main" id="{10FAD2AF-01CA-C7CE-C493-011D90C5AFBE}"/>
              </a:ext>
            </a:extLst>
          </p:cNvPr>
          <p:cNvSpPr/>
          <p:nvPr/>
        </p:nvSpPr>
        <p:spPr>
          <a:xfrm>
            <a:off x="6102417" y="3570046"/>
            <a:ext cx="2980112" cy="1546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257;p13" descr="Diagram&#10;&#10;Description automatically generated">
            <a:extLst>
              <a:ext uri="{FF2B5EF4-FFF2-40B4-BE49-F238E27FC236}">
                <a16:creationId xmlns:a16="http://schemas.microsoft.com/office/drawing/2014/main" id="{2B8F9D39-79A4-708F-9C60-6A8322C4B276}"/>
              </a:ext>
            </a:extLst>
          </p:cNvPr>
          <p:cNvPicPr preferRelativeResize="0">
            <a:picLocks noChangeAspect="1"/>
          </p:cNvPicPr>
          <p:nvPr/>
        </p:nvPicPr>
        <p:blipFill rotWithShape="1">
          <a:blip r:embed="rId3">
            <a:alphaModFix/>
          </a:blip>
          <a:srcRect/>
          <a:stretch/>
        </p:blipFill>
        <p:spPr>
          <a:xfrm>
            <a:off x="1003575" y="3409999"/>
            <a:ext cx="3200400" cy="1866900"/>
          </a:xfrm>
          <a:prstGeom prst="rect">
            <a:avLst/>
          </a:prstGeom>
          <a:noFill/>
          <a:ln>
            <a:noFill/>
          </a:ln>
        </p:spPr>
      </p:pic>
      <p:sp>
        <p:nvSpPr>
          <p:cNvPr id="3" name="Google Shape;102;p8">
            <a:extLst>
              <a:ext uri="{FF2B5EF4-FFF2-40B4-BE49-F238E27FC236}">
                <a16:creationId xmlns:a16="http://schemas.microsoft.com/office/drawing/2014/main" id="{70EE2F90-BE80-8AB1-C0ED-5D2007531D3D}"/>
              </a:ext>
            </a:extLst>
          </p:cNvPr>
          <p:cNvSpPr txBox="1"/>
          <p:nvPr/>
        </p:nvSpPr>
        <p:spPr>
          <a:xfrm>
            <a:off x="4993" y="306797"/>
            <a:ext cx="9139007" cy="103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200" b="1" i="0" u="none" strike="noStrike" cap="none" dirty="0">
                <a:solidFill>
                  <a:schemeClr val="bg2"/>
                </a:solidFill>
                <a:latin typeface="Arial"/>
                <a:ea typeface="Arial"/>
                <a:cs typeface="Arial"/>
                <a:sym typeface="Arial"/>
              </a:rPr>
              <a:t>Extend JEDI-Based Aerosol Assimilation System to UFS-Aerosols</a:t>
            </a:r>
          </a:p>
        </p:txBody>
      </p:sp>
      <p:sp>
        <p:nvSpPr>
          <p:cNvPr id="4" name="Google Shape;263;p13">
            <a:extLst>
              <a:ext uri="{FF2B5EF4-FFF2-40B4-BE49-F238E27FC236}">
                <a16:creationId xmlns:a16="http://schemas.microsoft.com/office/drawing/2014/main" id="{E5A21998-3D48-38BB-FD6B-3CE1AC555D2F}"/>
              </a:ext>
            </a:extLst>
          </p:cNvPr>
          <p:cNvSpPr txBox="1">
            <a:spLocks noChangeAspect="1"/>
          </p:cNvSpPr>
          <p:nvPr/>
        </p:nvSpPr>
        <p:spPr>
          <a:xfrm>
            <a:off x="72368" y="1040370"/>
            <a:ext cx="4709160" cy="2706163"/>
          </a:xfrm>
          <a:prstGeom prst="rect">
            <a:avLst/>
          </a:prstGeom>
          <a:noFill/>
          <a:ln>
            <a:noFill/>
          </a:ln>
        </p:spPr>
        <p:txBody>
          <a:bodyPr spcFirstLastPara="1" wrap="square" lIns="91425" tIns="45700" rIns="91425" bIns="45700" anchor="t" anchorCtr="0">
            <a:spAutoFit/>
          </a:bodyPr>
          <a:lstStyle/>
          <a:p>
            <a:pPr marL="285750" marR="0" lvl="0" indent="-171450" algn="just" rtl="0">
              <a:lnSpc>
                <a:spcPct val="100000"/>
              </a:lnSpc>
              <a:spcBef>
                <a:spcPts val="0"/>
              </a:spcBef>
              <a:spcAft>
                <a:spcPts val="0"/>
              </a:spcAft>
              <a:buClr>
                <a:schemeClr val="dk1"/>
              </a:buClr>
              <a:buSzPts val="1800"/>
              <a:buFont typeface="Courier New"/>
              <a:buNone/>
            </a:pPr>
            <a:endParaRPr sz="1400" b="1" i="0" u="none" strike="noStrike" cap="none" dirty="0">
              <a:solidFill>
                <a:schemeClr val="dk1"/>
              </a:solidFill>
              <a:latin typeface="Arial"/>
              <a:ea typeface="Arial"/>
              <a:cs typeface="Arial"/>
              <a:sym typeface="Arial"/>
            </a:endParaRPr>
          </a:p>
          <a:p>
            <a:pPr marL="285750" marR="0" lvl="0" indent="-285750" rtl="0">
              <a:lnSpc>
                <a:spcPct val="100000"/>
              </a:lnSpc>
              <a:spcBef>
                <a:spcPts val="0"/>
              </a:spcBef>
              <a:spcAft>
                <a:spcPts val="0"/>
              </a:spcAft>
              <a:buClr>
                <a:schemeClr val="dk1"/>
              </a:buClr>
              <a:buSzPts val="1800"/>
              <a:buFont typeface="Arial"/>
              <a:buChar char="•"/>
            </a:pPr>
            <a:r>
              <a:rPr lang="en-US" b="0" i="0" u="none" strike="noStrike" cap="none" dirty="0">
                <a:solidFill>
                  <a:schemeClr val="bg2"/>
                </a:solidFill>
                <a:latin typeface="Arial"/>
                <a:ea typeface="Arial"/>
                <a:cs typeface="Arial"/>
                <a:sym typeface="Arial"/>
              </a:rPr>
              <a:t>The Unified Forecast System – Aerosols (UFS-Aerosols) is under development at NOAA using an updated version of GOCART from NASA.​ It is planned to replace GEFS-Aerosols for operations in near future. </a:t>
            </a:r>
            <a:endParaRPr dirty="0">
              <a:solidFill>
                <a:schemeClr val="bg2"/>
              </a:solidFill>
            </a:endParaRPr>
          </a:p>
          <a:p>
            <a:pPr marL="285750" marR="0" lvl="0" indent="-171450" algn="just" rtl="0">
              <a:lnSpc>
                <a:spcPct val="100000"/>
              </a:lnSpc>
              <a:spcBef>
                <a:spcPts val="0"/>
              </a:spcBef>
              <a:spcAft>
                <a:spcPts val="0"/>
              </a:spcAft>
              <a:buClr>
                <a:schemeClr val="dk1"/>
              </a:buClr>
              <a:buSzPts val="1800"/>
              <a:buFont typeface="Arial"/>
              <a:buNone/>
            </a:pPr>
            <a:endParaRPr b="0" i="0" u="none" strike="noStrike" cap="none" dirty="0">
              <a:solidFill>
                <a:schemeClr val="dk1"/>
              </a:solidFill>
              <a:latin typeface="Arial"/>
              <a:ea typeface="Arial"/>
              <a:cs typeface="Arial"/>
              <a:sym typeface="Arial"/>
            </a:endParaRPr>
          </a:p>
          <a:p>
            <a:pPr marL="285750" marR="0" lvl="0" indent="-285750" rtl="0">
              <a:lnSpc>
                <a:spcPct val="100000"/>
              </a:lnSpc>
              <a:spcBef>
                <a:spcPts val="0"/>
              </a:spcBef>
              <a:spcAft>
                <a:spcPts val="0"/>
              </a:spcAft>
              <a:buClr>
                <a:schemeClr val="dk1"/>
              </a:buClr>
              <a:buSzPts val="1800"/>
              <a:buFont typeface="Arial"/>
              <a:buChar char="•"/>
            </a:pPr>
            <a:r>
              <a:rPr lang="en-US" b="0" i="0" u="none" strike="noStrike" cap="none" dirty="0">
                <a:solidFill>
                  <a:srgbClr val="000000"/>
                </a:solidFill>
                <a:latin typeface="Arial"/>
                <a:ea typeface="Arial"/>
                <a:cs typeface="Arial"/>
                <a:sym typeface="Arial"/>
              </a:rPr>
              <a:t>Extended AOD forward operator and its tangent linear and adjoint s in JEDI UFO to accommodate additional </a:t>
            </a:r>
            <a:r>
              <a:rPr lang="en-US" b="1" i="0" u="none" strike="noStrike" cap="none" dirty="0">
                <a:solidFill>
                  <a:srgbClr val="000000"/>
                </a:solidFill>
                <a:latin typeface="Arial"/>
                <a:ea typeface="Arial"/>
                <a:cs typeface="Arial"/>
                <a:sym typeface="Arial"/>
              </a:rPr>
              <a:t>nitrate aerosol species in three size bins </a:t>
            </a:r>
            <a:r>
              <a:rPr lang="en-US" b="0" i="0" u="none" strike="noStrike" cap="none" dirty="0">
                <a:solidFill>
                  <a:srgbClr val="000000"/>
                </a:solidFill>
                <a:latin typeface="Arial"/>
                <a:ea typeface="Arial"/>
                <a:cs typeface="Arial"/>
                <a:sym typeface="Arial"/>
              </a:rPr>
              <a:t>in UFS-Aerosols (merged to JEDI).</a:t>
            </a:r>
            <a:endParaRPr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p:txBody>
      </p:sp>
      <p:pic>
        <p:nvPicPr>
          <p:cNvPr id="5" name="Google Shape;266;p13">
            <a:extLst>
              <a:ext uri="{FF2B5EF4-FFF2-40B4-BE49-F238E27FC236}">
                <a16:creationId xmlns:a16="http://schemas.microsoft.com/office/drawing/2014/main" id="{B468E1FD-BDA4-7328-0A45-1ED9B5EB1DEE}"/>
              </a:ext>
            </a:extLst>
          </p:cNvPr>
          <p:cNvPicPr preferRelativeResize="0">
            <a:picLocks noChangeAspect="1"/>
          </p:cNvPicPr>
          <p:nvPr/>
        </p:nvPicPr>
        <p:blipFill rotWithShape="1">
          <a:blip r:embed="rId4">
            <a:alphaModFix/>
          </a:blip>
          <a:srcRect/>
          <a:stretch/>
        </p:blipFill>
        <p:spPr>
          <a:xfrm>
            <a:off x="5105169" y="1345097"/>
            <a:ext cx="3657600" cy="2224949"/>
          </a:xfrm>
          <a:prstGeom prst="rect">
            <a:avLst/>
          </a:prstGeom>
          <a:noFill/>
          <a:ln>
            <a:noFill/>
          </a:ln>
        </p:spPr>
      </p:pic>
      <p:sp>
        <p:nvSpPr>
          <p:cNvPr id="6" name="Google Shape;267;p13">
            <a:extLst>
              <a:ext uri="{FF2B5EF4-FFF2-40B4-BE49-F238E27FC236}">
                <a16:creationId xmlns:a16="http://schemas.microsoft.com/office/drawing/2014/main" id="{6DD66DFD-B456-0AD5-B513-54DAA7DD8164}"/>
              </a:ext>
            </a:extLst>
          </p:cNvPr>
          <p:cNvSpPr txBox="1"/>
          <p:nvPr/>
        </p:nvSpPr>
        <p:spPr>
          <a:xfrm>
            <a:off x="5268799" y="4002461"/>
            <a:ext cx="3977360" cy="961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1" u="none" strike="noStrike" cap="none" dirty="0">
                <a:solidFill>
                  <a:schemeClr val="bg2"/>
                </a:solidFill>
                <a:latin typeface="Arial"/>
                <a:ea typeface="Arial"/>
                <a:cs typeface="Arial"/>
                <a:sym typeface="Arial"/>
              </a:rPr>
              <a:t>Adapted from Zhang, Li’s talk in AMS 2023, Denver, USA. “NOAA’s Global Aerosol Forecast Capabilities: GEFS-Aerosols and UFS-Aerosols”.</a:t>
            </a:r>
            <a:endParaRPr sz="1200" b="0" i="0" u="none" strike="noStrike" cap="none" dirty="0">
              <a:solidFill>
                <a:schemeClr val="bg2"/>
              </a:solidFill>
              <a:latin typeface="Arial"/>
              <a:ea typeface="Arial"/>
              <a:cs typeface="Arial"/>
              <a:sym typeface="Arial"/>
            </a:endParaRPr>
          </a:p>
        </p:txBody>
      </p:sp>
      <p:sp>
        <p:nvSpPr>
          <p:cNvPr id="7" name="Google Shape;265;p13">
            <a:extLst>
              <a:ext uri="{FF2B5EF4-FFF2-40B4-BE49-F238E27FC236}">
                <a16:creationId xmlns:a16="http://schemas.microsoft.com/office/drawing/2014/main" id="{BEDAC939-2B4E-7D24-EE88-A4C1C6C4C619}"/>
              </a:ext>
            </a:extLst>
          </p:cNvPr>
          <p:cNvSpPr txBox="1"/>
          <p:nvPr/>
        </p:nvSpPr>
        <p:spPr>
          <a:xfrm>
            <a:off x="1255978" y="4711020"/>
            <a:ext cx="27533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1" i="0" u="none" strike="noStrike" cap="none" dirty="0">
                <a:solidFill>
                  <a:schemeClr val="bg2"/>
                </a:solidFill>
                <a:latin typeface="Arial"/>
                <a:ea typeface="Arial"/>
                <a:cs typeface="Arial"/>
                <a:sym typeface="Arial"/>
              </a:rPr>
              <a:t>Total Nitrate w/ 3 size bins</a:t>
            </a:r>
            <a:endParaRPr sz="1200" b="1" i="0" u="none" strike="noStrike" cap="none" dirty="0">
              <a:solidFill>
                <a:schemeClr val="bg2"/>
              </a:solidFill>
              <a:latin typeface="Arial"/>
              <a:ea typeface="Arial"/>
              <a:cs typeface="Arial"/>
              <a:sym typeface="Arial"/>
            </a:endParaRPr>
          </a:p>
        </p:txBody>
      </p:sp>
    </p:spTree>
    <p:extLst>
      <p:ext uri="{BB962C8B-B14F-4D97-AF65-F5344CB8AC3E}">
        <p14:creationId xmlns:p14="http://schemas.microsoft.com/office/powerpoint/2010/main" val="758903854"/>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2304</Words>
  <Application>Microsoft Macintosh PowerPoint</Application>
  <PresentationFormat>On-screen Show (16:9)</PresentationFormat>
  <Paragraphs>210</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Lato</vt:lpstr>
      <vt:lpstr>Arial</vt:lpstr>
      <vt:lpstr>Raleway</vt:lpstr>
      <vt:lpstr>Noto Sans Symbols</vt:lpstr>
      <vt:lpstr>Courier New</vt:lpstr>
      <vt:lpstr>Streamline</vt:lpstr>
      <vt:lpstr>Collaborative Efforts Towards Advancing Aerosol Assimilation and Prediction in Unified Forecast System at NOAA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Efforts Towards Advancing Aerosol Assimilation and Prediction in Unified Forecast System at NOAA  </dc:title>
  <cp:lastModifiedBy>Bo Huang</cp:lastModifiedBy>
  <cp:revision>55</cp:revision>
  <dcterms:modified xsi:type="dcterms:W3CDTF">2023-07-13T22:15:37Z</dcterms:modified>
</cp:coreProperties>
</file>