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Libre Franklin"/>
      <p:regular r:id="rId34"/>
      <p:bold r:id="rId35"/>
      <p:italic r:id="rId36"/>
      <p:boldItalic r:id="rId37"/>
    </p:embeddedFont>
    <p:embeddedFont>
      <p:font typeface="Libre Baskerville"/>
      <p:regular r:id="rId38"/>
      <p:bold r:id="rId39"/>
      <p: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hu8CX7MrgPlbDMuTw0ET+Kzjgh8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Yi-Cheng Teng - NOAA Affiliate"/>
  <p:cmAuthor clrIdx="1" id="1" initials="" lastIdx="5" name="Michael Ek"/>
  <p:cmAuthor clrIdx="2" id="2" initials="" lastIdx="1" name="Ligia Bernardet - NOAA Federal"/>
  <p:cmAuthor clrIdx="3" id="3" initials="" lastIdx="1" name="Xia Sun - NOAA Affiliate"/>
  <p:cmAuthor clrIdx="4" id="4" initials="" lastIdx="2" name="Kathryn New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Baskerville-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ibreFranklin-bold.fntdata"/><Relationship Id="rId12" Type="http://schemas.openxmlformats.org/officeDocument/2006/relationships/slide" Target="slides/slide6.xml"/><Relationship Id="rId34" Type="http://schemas.openxmlformats.org/officeDocument/2006/relationships/font" Target="fonts/LibreFranklin-regular.fntdata"/><Relationship Id="rId15" Type="http://schemas.openxmlformats.org/officeDocument/2006/relationships/slide" Target="slides/slide9.xml"/><Relationship Id="rId37" Type="http://schemas.openxmlformats.org/officeDocument/2006/relationships/font" Target="fonts/LibreFranklin-boldItalic.fntdata"/><Relationship Id="rId14" Type="http://schemas.openxmlformats.org/officeDocument/2006/relationships/slide" Target="slides/slide8.xml"/><Relationship Id="rId36" Type="http://schemas.openxmlformats.org/officeDocument/2006/relationships/font" Target="fonts/LibreFranklin-italic.fntdata"/><Relationship Id="rId17" Type="http://schemas.openxmlformats.org/officeDocument/2006/relationships/slide" Target="slides/slide11.xml"/><Relationship Id="rId39" Type="http://schemas.openxmlformats.org/officeDocument/2006/relationships/font" Target="fonts/LibreBaskerville-bold.fntdata"/><Relationship Id="rId16" Type="http://schemas.openxmlformats.org/officeDocument/2006/relationships/slide" Target="slides/slide10.xml"/><Relationship Id="rId38" Type="http://schemas.openxmlformats.org/officeDocument/2006/relationships/font" Target="fonts/LibreBaskerville-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9T20:43:50.253">
    <p:pos x="288" y="720"/>
    <p:text>Based on the discussion, perhaps we could add the following statement: "The ufs-case-studies have recently been integrated into SRW apps. The DTC and EPIC teams will collaborate to update the repo/instructions shortly."?</p:text>
    <p:extLst>
      <p:ext uri="{C676402C-5697-4E1C-873F-D02D1690AC5C}">
        <p15:threadingInfo timeZoneBias="0"/>
      </p:ext>
      <p:ext uri="http://customooxmlschemas.google.com/">
        <go:slidesCustomData xmlns:go="http://customooxmlschemas.google.com/" commentPostId="AAAA1aTk8z8"/>
      </p:ext>
    </p:extLst>
  </p:cm>
  <p:cm authorId="1" idx="1" dt="2023-07-19T16:29:42.144">
    <p:pos x="288" y="720"/>
    <p:text>@ligia.bernardet@noaa.gov @yi-cheng.teng@noaa.gov  How does this slide look now? Sufficient info?</p:text>
    <p:extLst>
      <p:ext uri="{C676402C-5697-4E1C-873F-D02D1690AC5C}">
        <p15:threadingInfo timeZoneBias="0">
          <p15:parentCm authorId="0" idx="1"/>
        </p15:threadingInfo>
      </p:ext>
      <p:ext uri="http://customooxmlschemas.google.com/">
        <go:slidesCustomData xmlns:go="http://customooxmlschemas.google.com/" commentPostId="AAAA1aTk80A"/>
      </p:ext>
    </p:extLst>
  </p:cm>
  <p:cm authorId="2" idx="1" dt="2023-07-19T16:44:57.255">
    <p:pos x="288" y="720"/>
    <p:text>Works for me</p:text>
    <p:extLst>
      <p:ext uri="{C676402C-5697-4E1C-873F-D02D1690AC5C}">
        <p15:threadingInfo timeZoneBias="0">
          <p15:parentCm authorId="0" idx="1"/>
        </p15:threadingInfo>
      </p:ext>
      <p:ext uri="http://customooxmlschemas.google.com/">
        <go:slidesCustomData xmlns:go="http://customooxmlschemas.google.com/" commentPostId="AAAA1aTk80E"/>
      </p:ext>
    </p:extLst>
  </p:cm>
  <p:cm authorId="1" idx="2" dt="2023-07-19T17:00:53.148">
    <p:pos x="288" y="720"/>
    <p:text>Great!</p:text>
    <p:extLst>
      <p:ext uri="{C676402C-5697-4E1C-873F-D02D1690AC5C}">
        <p15:threadingInfo timeZoneBias="0">
          <p15:parentCm authorId="0" idx="1"/>
        </p15:threadingInfo>
      </p:ext>
      <p:ext uri="http://customooxmlschemas.google.com/">
        <go:slidesCustomData xmlns:go="http://customooxmlschemas.google.com/" commentPostId="AAAA1aTk80I"/>
      </p:ext>
    </p:extLst>
  </p:cm>
  <p:cm authorId="1" idx="3" dt="2023-07-19T17:01:09.784">
    <p:pos x="288" y="720"/>
    <p:text>@yi-cheng.teng@noaa.gov or others?</p:text>
    <p:extLst>
      <p:ext uri="{C676402C-5697-4E1C-873F-D02D1690AC5C}">
        <p15:threadingInfo timeZoneBias="0">
          <p15:parentCm authorId="0" idx="1"/>
        </p15:threadingInfo>
      </p:ext>
      <p:ext uri="http://customooxmlschemas.google.com/">
        <go:slidesCustomData xmlns:go="http://customooxmlschemas.google.com/" commentPostId="AAAA1aTk80M"/>
      </p:ext>
    </p:extLst>
  </p:cm>
  <p:cm authorId="0" idx="2" dt="2023-07-19T17:47:54.882">
    <p:pos x="288" y="720"/>
    <p:text>Looks great!</p:text>
    <p:extLst>
      <p:ext uri="{C676402C-5697-4E1C-873F-D02D1690AC5C}">
        <p15:threadingInfo timeZoneBias="0">
          <p15:parentCm authorId="0" idx="1"/>
        </p15:threadingInfo>
      </p:ext>
      <p:ext uri="http://customooxmlschemas.google.com/">
        <go:slidesCustomData xmlns:go="http://customooxmlschemas.google.com/" commentPostId="AAAA1aTk80Q"/>
      </p:ext>
    </p:extLst>
  </p:cm>
  <p:cm authorId="3" idx="1" dt="2023-07-19T20:43:50.253">
    <p:pos x="288" y="720"/>
    <p:text>👍</p:text>
    <p:extLst>
      <p:ext uri="{C676402C-5697-4E1C-873F-D02D1690AC5C}">
        <p15:threadingInfo timeZoneBias="0">
          <p15:parentCm authorId="0" idx="1"/>
        </p15:threadingInfo>
      </p:ext>
      <p:ext uri="http://customooxmlschemas.google.com/">
        <go:slidesCustomData xmlns:go="http://customooxmlschemas.google.com/" commentPostId="AAAA1ZAXHmc"/>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07-19T04:02:03.067">
    <p:pos x="6000" y="0"/>
    <p:text>@knewman@ucar.edu  Would it be possible to just show just one of these 2 slides here (this one or the next) --with whatever minor adjustments to the text? --rather than a wholesale overhaul into a single slide?
_Reassigned to Kathryn Newman_</p:text>
    <p:extLst>
      <p:ext uri="{C676402C-5697-4E1C-873F-D02D1690AC5C}">
        <p15:threadingInfo timeZoneBias="0"/>
      </p:ext>
      <p:ext uri="http://customooxmlschemas.google.com/">
        <go:slidesCustomData xmlns:go="http://customooxmlschemas.google.com/" commentPostId="AAAA1Q4YR6k"/>
      </p:ext>
    </p:extLst>
  </p:cm>
  <p:cm authorId="4" idx="1" dt="2023-07-19T04:02:03.067">
    <p:pos x="6000" y="0"/>
    <p:text>@ek@ucar.edu - yes, this is fine. Based on your latest email, would you like to remove both slides rather than reduce to a single slide? LMK what you would prefer, no worries if you remove/hide - lots of good examples in here!</p:text>
    <p:extLst>
      <p:ext uri="{C676402C-5697-4E1C-873F-D02D1690AC5C}">
        <p15:threadingInfo timeZoneBias="0">
          <p15:parentCm authorId="1" idx="4"/>
        </p15:threadingInfo>
      </p:ext>
      <p:ext uri="http://customooxmlschemas.google.com/">
        <go:slidesCustomData xmlns:go="http://customooxmlschemas.google.com/" commentPostId="AAAA1YbTq3M"/>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3-07-19T04:03:59.298">
    <p:pos x="6000" y="0"/>
    <p:text>@knewman@ucar.edu  See my comment on the previous slide.
_Reassigned to Kathryn Newman_</p:text>
    <p:extLst>
      <p:ext uri="{C676402C-5697-4E1C-873F-D02D1690AC5C}">
        <p15:threadingInfo timeZoneBias="0"/>
      </p:ext>
      <p:ext uri="http://customooxmlschemas.google.com/">
        <go:slidesCustomData xmlns:go="http://customooxmlschemas.google.com/" commentPostId="AAAA1Q4YR6o"/>
      </p:ext>
    </p:extLst>
  </p:cm>
  <p:cm authorId="4" idx="2" dt="2023-07-19T04:03:59.298">
    <p:pos x="6000" y="0"/>
    <p:text>@ek@ucar.edu - responded to previous slide comment. I'm happy to reduce or just remove/hide.</p:text>
    <p:extLst>
      <p:ext uri="{C676402C-5697-4E1C-873F-D02D1690AC5C}">
        <p15:threadingInfo timeZoneBias="0">
          <p15:parentCm authorId="1" idx="5"/>
        </p15:threadingInfo>
      </p:ext>
      <p:ext uri="http://customooxmlschemas.google.com/">
        <go:slidesCustomData xmlns:go="http://customooxmlschemas.google.com/" commentPostId="AAAA1YbTq3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08" name="Google Shape;10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ffa523e9c2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ffa523e9c2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ffa523e9c2_0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6ace9c0348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16ace9c0348_0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16ace9c0348_0_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315d71bca3_1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315d71bca3_1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g2315d71bca3_1_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fa523e9c2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ffa523e9c2_0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gffa523e9c2_0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676b080d54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676b080d54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1676b080d54_0_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58b6eec1f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58b6eec1f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258b6eec1fb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676b080d54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1676b080d54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g1676b080d54_0_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6ace9c0348_5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16ace9c0348_5_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1000"/>
              </a:spcBef>
              <a:spcAft>
                <a:spcPts val="0"/>
              </a:spcAft>
              <a:buClr>
                <a:srgbClr val="6C6C6C"/>
              </a:buClr>
              <a:buSzPts val="1200"/>
              <a:buFont typeface="Arial"/>
              <a:buChar char="●"/>
            </a:pPr>
            <a:r>
              <a:t/>
            </a:r>
            <a:endParaRPr>
              <a:solidFill>
                <a:srgbClr val="6C6C6C"/>
              </a:solidFill>
              <a:latin typeface="Arial"/>
              <a:ea typeface="Arial"/>
              <a:cs typeface="Arial"/>
              <a:sym typeface="Arial"/>
            </a:endParaRPr>
          </a:p>
        </p:txBody>
      </p:sp>
      <p:sp>
        <p:nvSpPr>
          <p:cNvPr id="495" name="Google Shape;495;g16ace9c0348_5_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ffa523e9c2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ffa523e9c2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gffa523e9c2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6ace9c0348_5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16ace9c0348_5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g16ace9c0348_5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36" name="Google Shape;13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676b080d54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1676b080d54_0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g1676b080d54_0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745e4e7fd6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1745e4e7fd6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g1745e4e7fd6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ffa523e9c2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ffa523e9c2_0_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1" name="Google Shape;641;gffa523e9c2_0_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313fcf1e65_2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313fcf1e65_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2313fcf1e65_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6ace9c0348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16ace9c0348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g16ace9c0348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313f8b5b65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2313f8b5b65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3" name="Google Shape;693;g2313f8b5b65_0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720" name="Google Shape;72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314c6d565d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2314c6d565d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g2314c6d565d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69" name="Google Shape;169;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313f8b5b65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313f8b5b65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2313f8b5b65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ffa523e9c2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ffa523e9c2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gffa523e9c2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04" name="Google Shape;20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ffa523e9c2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ffa523e9c2_0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Discuss in more depth. Upper left cycle is working on a UFS App and calibrating (read: tuning), with limited insight on process behavior (e.g. at EMC, EPIC, etc–lower down in the R2O funnel). Lower left cycle is focus on the processes, but with limited insight on the entire App (e.g. more in the research community–higher up in the R2O funnel). The full cycle connects these two cycles. These 3 cycles are operating simultaneously and iteratively.</a:t>
            </a:r>
            <a:endParaRPr/>
          </a:p>
        </p:txBody>
      </p:sp>
      <p:sp>
        <p:nvSpPr>
          <p:cNvPr id="223" name="Google Shape;223;gffa523e9c2_0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This is looking at HSD from the simple-to-complex modeling perspective.</a:t>
            </a:r>
            <a:endParaRPr/>
          </a:p>
        </p:txBody>
      </p:sp>
      <p:sp>
        <p:nvSpPr>
          <p:cNvPr id="242" name="Google Shape;24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66510a604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166510a6041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166510a6041_0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14"/>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20" name="Google Shape;20;p14"/>
          <p:cNvSpPr/>
          <p:nvPr/>
        </p:nvSpPr>
        <p:spPr>
          <a:xfrm>
            <a:off x="87084" y="69756"/>
            <a:ext cx="12017829" cy="6692201"/>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21" name="Google Shape;21;p14"/>
          <p:cNvSpPr txBox="1"/>
          <p:nvPr>
            <p:ph idx="1" type="subTitle"/>
          </p:nvPr>
        </p:nvSpPr>
        <p:spPr>
          <a:xfrm>
            <a:off x="1727200" y="3200400"/>
            <a:ext cx="8534400" cy="16002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580"/>
              </a:spcBef>
              <a:spcAft>
                <a:spcPts val="0"/>
              </a:spcAft>
              <a:buSzPts val="2210"/>
              <a:buNone/>
              <a:defRPr sz="2600">
                <a:solidFill>
                  <a:schemeClr val="dk2"/>
                </a:solidFill>
              </a:defRPr>
            </a:lvl1pPr>
            <a:lvl2pPr lvl="1" algn="ctr">
              <a:lnSpc>
                <a:spcPct val="100000"/>
              </a:lnSpc>
              <a:spcBef>
                <a:spcPts val="370"/>
              </a:spcBef>
              <a:spcAft>
                <a:spcPts val="0"/>
              </a:spcAft>
              <a:buSzPts val="1530"/>
              <a:buNone/>
              <a:defRPr/>
            </a:lvl2pPr>
            <a:lvl3pPr lvl="2" algn="ctr">
              <a:lnSpc>
                <a:spcPct val="100000"/>
              </a:lnSpc>
              <a:spcBef>
                <a:spcPts val="370"/>
              </a:spcBef>
              <a:spcAft>
                <a:spcPts val="0"/>
              </a:spcAft>
              <a:buSzPts val="1530"/>
              <a:buNone/>
              <a:defRPr/>
            </a:lvl3pPr>
            <a:lvl4pPr lvl="3" algn="ctr">
              <a:lnSpc>
                <a:spcPct val="100000"/>
              </a:lnSpc>
              <a:spcBef>
                <a:spcPts val="370"/>
              </a:spcBef>
              <a:spcAft>
                <a:spcPts val="0"/>
              </a:spcAft>
              <a:buSzPts val="1440"/>
              <a:buNone/>
              <a:defRPr/>
            </a:lvl4pPr>
            <a:lvl5pPr lvl="4" algn="ctr">
              <a:lnSpc>
                <a:spcPct val="100000"/>
              </a:lnSpc>
              <a:spcBef>
                <a:spcPts val="370"/>
              </a:spcBef>
              <a:spcAft>
                <a:spcPts val="0"/>
              </a:spcAft>
              <a:buSzPts val="1800"/>
              <a:buNone/>
              <a:defRPr/>
            </a:lvl5pPr>
            <a:lvl6pPr lvl="5" algn="ctr">
              <a:lnSpc>
                <a:spcPct val="100000"/>
              </a:lnSpc>
              <a:spcBef>
                <a:spcPts val="370"/>
              </a:spcBef>
              <a:spcAft>
                <a:spcPts val="0"/>
              </a:spcAft>
              <a:buSzPts val="1800"/>
              <a:buNone/>
              <a:defRPr/>
            </a:lvl6pPr>
            <a:lvl7pPr lvl="6" algn="ctr">
              <a:lnSpc>
                <a:spcPct val="100000"/>
              </a:lnSpc>
              <a:spcBef>
                <a:spcPts val="370"/>
              </a:spcBef>
              <a:spcAft>
                <a:spcPts val="0"/>
              </a:spcAft>
              <a:buSzPts val="1800"/>
              <a:buNone/>
              <a:defRPr/>
            </a:lvl7pPr>
            <a:lvl8pPr lvl="7" algn="ctr">
              <a:lnSpc>
                <a:spcPct val="100000"/>
              </a:lnSpc>
              <a:spcBef>
                <a:spcPts val="370"/>
              </a:spcBef>
              <a:spcAft>
                <a:spcPts val="0"/>
              </a:spcAft>
              <a:buSzPts val="1800"/>
              <a:buNone/>
              <a:defRPr/>
            </a:lvl8pPr>
            <a:lvl9pPr lvl="8" algn="ctr">
              <a:lnSpc>
                <a:spcPct val="100000"/>
              </a:lnSpc>
              <a:spcBef>
                <a:spcPts val="370"/>
              </a:spcBef>
              <a:spcAft>
                <a:spcPts val="0"/>
              </a:spcAft>
              <a:buSzPts val="1800"/>
              <a:buNone/>
              <a:defRPr/>
            </a:lvl9pPr>
          </a:lstStyle>
          <a:p/>
        </p:txBody>
      </p:sp>
      <p:sp>
        <p:nvSpPr>
          <p:cNvPr id="22" name="Google Shape;22;p14"/>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4"/>
          <p:cNvSpPr/>
          <p:nvPr/>
        </p:nvSpPr>
        <p:spPr>
          <a:xfrm>
            <a:off x="83909" y="733531"/>
            <a:ext cx="12028716" cy="152734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25" name="Google Shape;25;p14"/>
          <p:cNvSpPr/>
          <p:nvPr/>
        </p:nvSpPr>
        <p:spPr>
          <a:xfrm>
            <a:off x="83909" y="685800"/>
            <a:ext cx="12028716" cy="120580"/>
          </a:xfrm>
          <a:prstGeom prst="rect">
            <a:avLst/>
          </a:prstGeom>
          <a:solidFill>
            <a:srgbClr val="B1C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26" name="Google Shape;26;p14"/>
          <p:cNvSpPr/>
          <p:nvPr/>
        </p:nvSpPr>
        <p:spPr>
          <a:xfrm>
            <a:off x="83909" y="2265729"/>
            <a:ext cx="12028716" cy="110532"/>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27" name="Google Shape;27;p14"/>
          <p:cNvSpPr txBox="1"/>
          <p:nvPr>
            <p:ph type="ctrTitle"/>
          </p:nvPr>
        </p:nvSpPr>
        <p:spPr>
          <a:xfrm>
            <a:off x="609600" y="795011"/>
            <a:ext cx="10972800" cy="1470025"/>
          </a:xfrm>
          <a:prstGeom prst="rect">
            <a:avLst/>
          </a:prstGeom>
          <a:noFill/>
          <a:ln>
            <a:noFill/>
          </a:ln>
        </p:spPr>
        <p:txBody>
          <a:bodyPr anchorCtr="0" anchor="ctr" bIns="91425" lIns="91425" spcFirstLastPara="1" rIns="91425" wrap="square" tIns="45700">
            <a:normAutofit/>
          </a:bodyPr>
          <a:lstStyle>
            <a:lvl1pPr lvl="0" algn="ctr">
              <a:lnSpc>
                <a:spcPct val="100000"/>
              </a:lnSpc>
              <a:spcBef>
                <a:spcPts val="0"/>
              </a:spcBef>
              <a:spcAft>
                <a:spcPts val="0"/>
              </a:spcAft>
              <a:buClr>
                <a:srgbClr val="FFFFFF"/>
              </a:buClr>
              <a:buSzPts val="4000"/>
              <a:buFont typeface="Libre Franklin"/>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dtc_wordmark_pms203.jpg" id="28" name="Google Shape;28;p14"/>
          <p:cNvPicPr preferRelativeResize="0"/>
          <p:nvPr/>
        </p:nvPicPr>
        <p:blipFill rotWithShape="1">
          <a:blip r:embed="rId2">
            <a:alphaModFix/>
          </a:blip>
          <a:srcRect b="0" l="0" r="0" t="0"/>
          <a:stretch/>
        </p:blipFill>
        <p:spPr>
          <a:xfrm>
            <a:off x="-3175" y="6089998"/>
            <a:ext cx="2895600" cy="776287"/>
          </a:xfrm>
          <a:prstGeom prst="rect">
            <a:avLst/>
          </a:prstGeom>
          <a:noFill/>
          <a:ln>
            <a:noFill/>
          </a:ln>
        </p:spPr>
      </p:pic>
      <p:sp>
        <p:nvSpPr>
          <p:cNvPr id="29" name="Google Shape;29;p14"/>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 name="Shape 93"/>
        <p:cNvGrpSpPr/>
        <p:nvPr/>
      </p:nvGrpSpPr>
      <p:grpSpPr>
        <a:xfrm>
          <a:off x="0" y="0"/>
          <a:ext cx="0" cy="0"/>
          <a:chOff x="0" y="0"/>
          <a:chExt cx="0" cy="0"/>
        </a:xfrm>
      </p:grpSpPr>
      <p:sp>
        <p:nvSpPr>
          <p:cNvPr id="94" name="Google Shape;94;p23"/>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3"/>
          <p:cNvSpPr txBox="1"/>
          <p:nvPr>
            <p:ph idx="1" type="body"/>
          </p:nvPr>
        </p:nvSpPr>
        <p:spPr>
          <a:xfrm rot="5400000">
            <a:off x="4114800" y="-1447800"/>
            <a:ext cx="4572000" cy="103632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96" name="Google Shape;96;p23"/>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3"/>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3"/>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24"/>
          <p:cNvSpPr txBox="1"/>
          <p:nvPr>
            <p:ph type="title"/>
          </p:nvPr>
        </p:nvSpPr>
        <p:spPr>
          <a:xfrm rot="5400000">
            <a:off x="7254558" y="1859285"/>
            <a:ext cx="5851525" cy="268224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4"/>
          <p:cNvSpPr txBox="1"/>
          <p:nvPr>
            <p:ph idx="1" type="body"/>
          </p:nvPr>
        </p:nvSpPr>
        <p:spPr>
          <a:xfrm rot="5400000">
            <a:off x="2001838" y="-507996"/>
            <a:ext cx="5851525" cy="74168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102" name="Google Shape;102;p24"/>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4"/>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4"/>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15"/>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5"/>
          <p:cNvSpPr txBox="1"/>
          <p:nvPr>
            <p:ph idx="11" type="ftr"/>
          </p:nvPr>
        </p:nvSpPr>
        <p:spPr>
          <a:xfrm>
            <a:off x="1219200" y="6172200"/>
            <a:ext cx="52833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5"/>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35" name="Google Shape;35;p15"/>
          <p:cNvSpPr txBox="1"/>
          <p:nvPr>
            <p:ph idx="1" type="body"/>
          </p:nvPr>
        </p:nvSpPr>
        <p:spPr>
          <a:xfrm>
            <a:off x="12192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36" name="Google Shape;36;p15"/>
          <p:cNvSpPr txBox="1"/>
          <p:nvPr>
            <p:ph idx="2" type="body"/>
          </p:nvPr>
        </p:nvSpPr>
        <p:spPr>
          <a:xfrm>
            <a:off x="6578600" y="1447800"/>
            <a:ext cx="4998720" cy="45720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16"/>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6"/>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20"/>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0"/>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0"/>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0"/>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17"/>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7"/>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7"/>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51" name="Google Shape;51;p17"/>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18"/>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54" name="Google Shape;54;p18"/>
          <p:cNvSpPr/>
          <p:nvPr/>
        </p:nvSpPr>
        <p:spPr>
          <a:xfrm>
            <a:off x="87084" y="69756"/>
            <a:ext cx="12017829" cy="6692201"/>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55" name="Google Shape;55;p18"/>
          <p:cNvSpPr txBox="1"/>
          <p:nvPr>
            <p:ph type="title"/>
          </p:nvPr>
        </p:nvSpPr>
        <p:spPr>
          <a:xfrm>
            <a:off x="963084" y="952501"/>
            <a:ext cx="10363200" cy="1362075"/>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4000"/>
              <a:buFont typeface="Libre Franklin"/>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8"/>
          <p:cNvSpPr txBox="1"/>
          <p:nvPr>
            <p:ph idx="1" type="body"/>
          </p:nvPr>
        </p:nvSpPr>
        <p:spPr>
          <a:xfrm>
            <a:off x="963084" y="2547938"/>
            <a:ext cx="10363200" cy="13382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80"/>
              </a:spcBef>
              <a:spcAft>
                <a:spcPts val="0"/>
              </a:spcAft>
              <a:buSzPts val="2040"/>
              <a:buNone/>
              <a:defRPr sz="2400">
                <a:solidFill>
                  <a:srgbClr val="888888"/>
                </a:solidFill>
              </a:defRPr>
            </a:lvl1pPr>
            <a:lvl2pPr indent="-228600" lvl="1" marL="914400" algn="l">
              <a:lnSpc>
                <a:spcPct val="100000"/>
              </a:lnSpc>
              <a:spcBef>
                <a:spcPts val="370"/>
              </a:spcBef>
              <a:spcAft>
                <a:spcPts val="0"/>
              </a:spcAft>
              <a:buSzPts val="1530"/>
              <a:buNone/>
              <a:defRPr sz="1800">
                <a:solidFill>
                  <a:srgbClr val="888888"/>
                </a:solidFill>
              </a:defRPr>
            </a:lvl2pPr>
            <a:lvl3pPr indent="-228600" lvl="2" marL="1371600" algn="l">
              <a:lnSpc>
                <a:spcPct val="100000"/>
              </a:lnSpc>
              <a:spcBef>
                <a:spcPts val="370"/>
              </a:spcBef>
              <a:spcAft>
                <a:spcPts val="0"/>
              </a:spcAft>
              <a:buSzPts val="1360"/>
              <a:buNone/>
              <a:defRPr sz="1600">
                <a:solidFill>
                  <a:srgbClr val="888888"/>
                </a:solidFill>
              </a:defRPr>
            </a:lvl3pPr>
            <a:lvl4pPr indent="-228600" lvl="3" marL="1828800" algn="l">
              <a:lnSpc>
                <a:spcPct val="100000"/>
              </a:lnSpc>
              <a:spcBef>
                <a:spcPts val="370"/>
              </a:spcBef>
              <a:spcAft>
                <a:spcPts val="0"/>
              </a:spcAft>
              <a:buSzPts val="1120"/>
              <a:buNone/>
              <a:defRPr sz="1400">
                <a:solidFill>
                  <a:srgbClr val="888888"/>
                </a:solidFill>
              </a:defRPr>
            </a:lvl4pPr>
            <a:lvl5pPr indent="-228600" lvl="4" marL="2286000" algn="l">
              <a:lnSpc>
                <a:spcPct val="100000"/>
              </a:lnSpc>
              <a:spcBef>
                <a:spcPts val="370"/>
              </a:spcBef>
              <a:spcAft>
                <a:spcPts val="0"/>
              </a:spcAft>
              <a:buSzPts val="1400"/>
              <a:buFont typeface="Libre Baskerville"/>
              <a:buNone/>
              <a:defRPr sz="1400">
                <a:solidFill>
                  <a:srgbClr val="888888"/>
                </a:solidFill>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57" name="Google Shape;57;p18"/>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8"/>
          <p:cNvSpPr txBox="1"/>
          <p:nvPr>
            <p:ph idx="11" type="ftr"/>
          </p:nvPr>
        </p:nvSpPr>
        <p:spPr>
          <a:xfrm>
            <a:off x="1066800" y="6172200"/>
            <a:ext cx="53340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8"/>
          <p:cNvSpPr/>
          <p:nvPr/>
        </p:nvSpPr>
        <p:spPr>
          <a:xfrm flipH="1" rot="10800000">
            <a:off x="92550" y="2376830"/>
            <a:ext cx="120180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60" name="Google Shape;60;p18"/>
          <p:cNvSpPr/>
          <p:nvPr/>
        </p:nvSpPr>
        <p:spPr>
          <a:xfrm>
            <a:off x="92195" y="2341476"/>
            <a:ext cx="12018375" cy="45719"/>
          </a:xfrm>
          <a:prstGeom prst="rect">
            <a:avLst/>
          </a:prstGeom>
          <a:solidFill>
            <a:srgbClr val="B1C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61" name="Google Shape;61;p18"/>
          <p:cNvSpPr/>
          <p:nvPr/>
        </p:nvSpPr>
        <p:spPr>
          <a:xfrm>
            <a:off x="91075" y="2468880"/>
            <a:ext cx="12019495" cy="4572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62" name="Google Shape;62;p18"/>
          <p:cNvSpPr/>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pic>
        <p:nvPicPr>
          <p:cNvPr descr="dtc_wordmark_pms203.jpg" id="63" name="Google Shape;63;p18"/>
          <p:cNvPicPr preferRelativeResize="0"/>
          <p:nvPr/>
        </p:nvPicPr>
        <p:blipFill rotWithShape="1">
          <a:blip r:embed="rId2">
            <a:alphaModFix/>
          </a:blip>
          <a:srcRect b="0" l="0" r="0" t="0"/>
          <a:stretch/>
        </p:blipFill>
        <p:spPr>
          <a:xfrm>
            <a:off x="-3175" y="6089998"/>
            <a:ext cx="2895600" cy="776287"/>
          </a:xfrm>
          <a:prstGeom prst="rect">
            <a:avLst/>
          </a:prstGeom>
          <a:noFill/>
          <a:ln>
            <a:noFill/>
          </a:ln>
        </p:spPr>
      </p:pic>
      <p:sp>
        <p:nvSpPr>
          <p:cNvPr id="64" name="Google Shape;64;p18"/>
          <p:cNvSpPr txBox="1"/>
          <p:nvPr>
            <p:ph idx="12" type="sldNum"/>
          </p:nvPr>
        </p:nvSpPr>
        <p:spPr>
          <a:xfrm>
            <a:off x="11409045" y="6333134"/>
            <a:ext cx="731700" cy="525000"/>
          </a:xfrm>
          <a:prstGeom prst="rect">
            <a:avLst/>
          </a:prstGeom>
          <a:solidFill>
            <a:schemeClr val="accent1"/>
          </a:solid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Libre Baskerville"/>
                <a:ea typeface="Libre Baskerville"/>
                <a:cs typeface="Libre Baskerville"/>
                <a:sym typeface="Libre Baskervill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19"/>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4000"/>
              <a:buFont typeface="Libre Frankli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 type="body"/>
          </p:nvPr>
        </p:nvSpPr>
        <p:spPr>
          <a:xfrm>
            <a:off x="12192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lnSpc>
                <a:spcPct val="100000"/>
              </a:lnSpc>
              <a:spcBef>
                <a:spcPts val="370"/>
              </a:spcBef>
              <a:spcAft>
                <a:spcPts val="0"/>
              </a:spcAft>
              <a:buSzPts val="1700"/>
              <a:buNone/>
              <a:defRPr b="1" sz="2000"/>
            </a:lvl2pPr>
            <a:lvl3pPr indent="-228600" lvl="2" marL="1371600" algn="l">
              <a:lnSpc>
                <a:spcPct val="100000"/>
              </a:lnSpc>
              <a:spcBef>
                <a:spcPts val="370"/>
              </a:spcBef>
              <a:spcAft>
                <a:spcPts val="0"/>
              </a:spcAft>
              <a:buSzPts val="1530"/>
              <a:buNone/>
              <a:defRPr b="1" sz="1800"/>
            </a:lvl3pPr>
            <a:lvl4pPr indent="-228600" lvl="3" marL="1828800" algn="l">
              <a:lnSpc>
                <a:spcPct val="100000"/>
              </a:lnSpc>
              <a:spcBef>
                <a:spcPts val="370"/>
              </a:spcBef>
              <a:spcAft>
                <a:spcPts val="0"/>
              </a:spcAft>
              <a:buSzPts val="1280"/>
              <a:buNone/>
              <a:defRPr b="1" sz="1600"/>
            </a:lvl4pPr>
            <a:lvl5pPr indent="-228600" lvl="4" marL="2286000" algn="l">
              <a:lnSpc>
                <a:spcPct val="100000"/>
              </a:lnSpc>
              <a:spcBef>
                <a:spcPts val="370"/>
              </a:spcBef>
              <a:spcAft>
                <a:spcPts val="0"/>
              </a:spcAft>
              <a:buSzPts val="1600"/>
              <a:buFont typeface="Libre Baskerville"/>
              <a:buNone/>
              <a:defRPr b="1" sz="1600"/>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68" name="Google Shape;68;p19"/>
          <p:cNvSpPr txBox="1"/>
          <p:nvPr>
            <p:ph idx="2" type="body"/>
          </p:nvPr>
        </p:nvSpPr>
        <p:spPr>
          <a:xfrm>
            <a:off x="6604000" y="1447800"/>
            <a:ext cx="4978400" cy="762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580"/>
              </a:spcBef>
              <a:spcAft>
                <a:spcPts val="0"/>
              </a:spcAft>
              <a:buSzPts val="2040"/>
              <a:buNone/>
              <a:defRPr b="1" sz="2400">
                <a:solidFill>
                  <a:schemeClr val="accent1"/>
                </a:solidFill>
                <a:latin typeface="Libre Franklin"/>
                <a:ea typeface="Libre Franklin"/>
                <a:cs typeface="Libre Franklin"/>
                <a:sym typeface="Libre Franklin"/>
              </a:defRPr>
            </a:lvl1pPr>
            <a:lvl2pPr indent="-228600" lvl="1" marL="914400" algn="l">
              <a:lnSpc>
                <a:spcPct val="100000"/>
              </a:lnSpc>
              <a:spcBef>
                <a:spcPts val="370"/>
              </a:spcBef>
              <a:spcAft>
                <a:spcPts val="0"/>
              </a:spcAft>
              <a:buSzPts val="1700"/>
              <a:buNone/>
              <a:defRPr b="1" sz="2000"/>
            </a:lvl2pPr>
            <a:lvl3pPr indent="-228600" lvl="2" marL="1371600" algn="l">
              <a:lnSpc>
                <a:spcPct val="100000"/>
              </a:lnSpc>
              <a:spcBef>
                <a:spcPts val="370"/>
              </a:spcBef>
              <a:spcAft>
                <a:spcPts val="0"/>
              </a:spcAft>
              <a:buSzPts val="1530"/>
              <a:buNone/>
              <a:defRPr b="1" sz="1800"/>
            </a:lvl3pPr>
            <a:lvl4pPr indent="-228600" lvl="3" marL="1828800" algn="l">
              <a:lnSpc>
                <a:spcPct val="100000"/>
              </a:lnSpc>
              <a:spcBef>
                <a:spcPts val="370"/>
              </a:spcBef>
              <a:spcAft>
                <a:spcPts val="0"/>
              </a:spcAft>
              <a:buSzPts val="1280"/>
              <a:buNone/>
              <a:defRPr b="1" sz="1600"/>
            </a:lvl4pPr>
            <a:lvl5pPr indent="-228600" lvl="4" marL="2286000" algn="l">
              <a:lnSpc>
                <a:spcPct val="100000"/>
              </a:lnSpc>
              <a:spcBef>
                <a:spcPts val="370"/>
              </a:spcBef>
              <a:spcAft>
                <a:spcPts val="0"/>
              </a:spcAft>
              <a:buSzPts val="1600"/>
              <a:buFont typeface="Libre Baskerville"/>
              <a:buNone/>
              <a:defRPr b="1" sz="1600"/>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69" name="Google Shape;69;p19"/>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9"/>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9"/>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72" name="Google Shape;72;p19"/>
          <p:cNvSpPr txBox="1"/>
          <p:nvPr>
            <p:ph idx="3" type="body"/>
          </p:nvPr>
        </p:nvSpPr>
        <p:spPr>
          <a:xfrm>
            <a:off x="12192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73" name="Google Shape;73;p19"/>
          <p:cNvSpPr txBox="1"/>
          <p:nvPr>
            <p:ph idx="4" type="body"/>
          </p:nvPr>
        </p:nvSpPr>
        <p:spPr>
          <a:xfrm>
            <a:off x="6604000" y="2247900"/>
            <a:ext cx="4978400" cy="38862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4" name="Shape 74"/>
        <p:cNvGrpSpPr/>
        <p:nvPr/>
      </p:nvGrpSpPr>
      <p:grpSpPr>
        <a:xfrm>
          <a:off x="0" y="0"/>
          <a:ext cx="0" cy="0"/>
          <a:chOff x="0" y="0"/>
          <a:chExt cx="0" cy="0"/>
        </a:xfrm>
      </p:grpSpPr>
      <p:sp>
        <p:nvSpPr>
          <p:cNvPr id="75" name="Google Shape;75;p21"/>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76" name="Google Shape;76;p21"/>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77" name="Google Shape;77;p21"/>
          <p:cNvSpPr txBox="1"/>
          <p:nvPr>
            <p:ph type="title"/>
          </p:nvPr>
        </p:nvSpPr>
        <p:spPr>
          <a:xfrm>
            <a:off x="1219200" y="273050"/>
            <a:ext cx="10363200" cy="1143000"/>
          </a:xfrm>
          <a:prstGeom prst="rect">
            <a:avLst/>
          </a:prstGeom>
          <a:noFill/>
          <a:ln>
            <a:noFill/>
          </a:ln>
        </p:spPr>
        <p:txBody>
          <a:bodyPr anchorCtr="0" anchor="b" bIns="91425" lIns="91425" spcFirstLastPara="1" rIns="91425" wrap="square" tIns="45700">
            <a:normAutofit/>
          </a:bodyPr>
          <a:lstStyle>
            <a:lvl1pPr lvl="0" algn="l">
              <a:lnSpc>
                <a:spcPct val="100000"/>
              </a:lnSpc>
              <a:spcBef>
                <a:spcPts val="0"/>
              </a:spcBef>
              <a:spcAft>
                <a:spcPts val="0"/>
              </a:spcAft>
              <a:buClr>
                <a:schemeClr val="dk2"/>
              </a:buClr>
              <a:buSzPts val="4000"/>
              <a:buFont typeface="Libre Franklin"/>
              <a:buNone/>
              <a:defRPr b="0"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 type="body"/>
          </p:nvPr>
        </p:nvSpPr>
        <p:spPr>
          <a:xfrm>
            <a:off x="1219200" y="1600200"/>
            <a:ext cx="2540000" cy="4495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80"/>
              </a:spcBef>
              <a:spcAft>
                <a:spcPts val="0"/>
              </a:spcAft>
              <a:buSzPts val="1530"/>
              <a:buNone/>
              <a:defRPr sz="1800"/>
            </a:lvl1pPr>
            <a:lvl2pPr indent="-228600" lvl="1" marL="914400" algn="l">
              <a:lnSpc>
                <a:spcPct val="100000"/>
              </a:lnSpc>
              <a:spcBef>
                <a:spcPts val="370"/>
              </a:spcBef>
              <a:spcAft>
                <a:spcPts val="0"/>
              </a:spcAft>
              <a:buSzPts val="1020"/>
              <a:buNone/>
              <a:defRPr sz="1200"/>
            </a:lvl2pPr>
            <a:lvl3pPr indent="-228600" lvl="2" marL="1371600" algn="l">
              <a:lnSpc>
                <a:spcPct val="100000"/>
              </a:lnSpc>
              <a:spcBef>
                <a:spcPts val="370"/>
              </a:spcBef>
              <a:spcAft>
                <a:spcPts val="0"/>
              </a:spcAft>
              <a:buSzPts val="850"/>
              <a:buNone/>
              <a:defRPr sz="1000"/>
            </a:lvl3pPr>
            <a:lvl4pPr indent="-228600" lvl="3" marL="1828800" algn="l">
              <a:lnSpc>
                <a:spcPct val="100000"/>
              </a:lnSpc>
              <a:spcBef>
                <a:spcPts val="370"/>
              </a:spcBef>
              <a:spcAft>
                <a:spcPts val="0"/>
              </a:spcAft>
              <a:buSzPts val="720"/>
              <a:buNone/>
              <a:defRPr sz="900"/>
            </a:lvl4pPr>
            <a:lvl5pPr indent="-228600" lvl="4" marL="2286000" algn="l">
              <a:lnSpc>
                <a:spcPct val="100000"/>
              </a:lnSpc>
              <a:spcBef>
                <a:spcPts val="370"/>
              </a:spcBef>
              <a:spcAft>
                <a:spcPts val="0"/>
              </a:spcAft>
              <a:buSzPts val="900"/>
              <a:buFont typeface="Libre Baskerville"/>
              <a:buNone/>
              <a:defRPr sz="900"/>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79" name="Google Shape;79;p21"/>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82" name="Google Shape;82;p21"/>
          <p:cNvSpPr txBox="1"/>
          <p:nvPr>
            <p:ph idx="2" type="body"/>
          </p:nvPr>
        </p:nvSpPr>
        <p:spPr>
          <a:xfrm>
            <a:off x="3962400" y="1600200"/>
            <a:ext cx="7620000" cy="4495800"/>
          </a:xfrm>
          <a:prstGeom prst="rect">
            <a:avLst/>
          </a:prstGeom>
          <a:noFill/>
          <a:ln>
            <a:noFill/>
          </a:ln>
        </p:spPr>
        <p:txBody>
          <a:bodyPr anchorCtr="0" anchor="t" bIns="45700" lIns="91425" spcFirstLastPara="1" rIns="91425" wrap="square" tIns="45700">
            <a:normAutofit/>
          </a:bodyPr>
          <a:lstStyle>
            <a:lvl1pPr indent="-325755" lvl="0" marL="457200" algn="l">
              <a:lnSpc>
                <a:spcPct val="100000"/>
              </a:lnSpc>
              <a:spcBef>
                <a:spcPts val="580"/>
              </a:spcBef>
              <a:spcAft>
                <a:spcPts val="0"/>
              </a:spcAft>
              <a:buSzPts val="1530"/>
              <a:buChar char="⚫"/>
              <a:defRPr/>
            </a:lvl1pPr>
            <a:lvl2pPr indent="-325755" lvl="1" marL="914400" algn="l">
              <a:lnSpc>
                <a:spcPct val="100000"/>
              </a:lnSpc>
              <a:spcBef>
                <a:spcPts val="370"/>
              </a:spcBef>
              <a:spcAft>
                <a:spcPts val="0"/>
              </a:spcAft>
              <a:buSzPts val="1530"/>
              <a:buChar char="⚫"/>
              <a:defRPr/>
            </a:lvl2pPr>
            <a:lvl3pPr indent="-325755" lvl="2" marL="1371600" algn="l">
              <a:lnSpc>
                <a:spcPct val="100000"/>
              </a:lnSpc>
              <a:spcBef>
                <a:spcPts val="370"/>
              </a:spcBef>
              <a:spcAft>
                <a:spcPts val="0"/>
              </a:spcAft>
              <a:buSzPts val="1530"/>
              <a:buChar char="⚫"/>
              <a:defRPr/>
            </a:lvl3pPr>
            <a:lvl4pPr indent="-320039" lvl="3" marL="1828800" algn="l">
              <a:lnSpc>
                <a:spcPct val="100000"/>
              </a:lnSpc>
              <a:spcBef>
                <a:spcPts val="370"/>
              </a:spcBef>
              <a:spcAft>
                <a:spcPts val="0"/>
              </a:spcAft>
              <a:buSzPts val="1440"/>
              <a:buChar char="⚫"/>
              <a:defRPr/>
            </a:lvl4pPr>
            <a:lvl5pPr indent="-342900" lvl="4" marL="2286000" algn="l">
              <a:lnSpc>
                <a:spcPct val="100000"/>
              </a:lnSpc>
              <a:spcBef>
                <a:spcPts val="370"/>
              </a:spcBef>
              <a:spcAft>
                <a:spcPts val="0"/>
              </a:spcAft>
              <a:buSzPts val="1800"/>
              <a:buChar char="o"/>
              <a:defRPr/>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22"/>
          <p:cNvSpPr txBox="1"/>
          <p:nvPr>
            <p:ph type="title"/>
          </p:nvPr>
        </p:nvSpPr>
        <p:spPr>
          <a:xfrm>
            <a:off x="1219200" y="4900550"/>
            <a:ext cx="9753600" cy="522288"/>
          </a:xfrm>
          <a:prstGeom prst="rect">
            <a:avLst/>
          </a:prstGeom>
          <a:noFill/>
          <a:ln>
            <a:noFill/>
          </a:ln>
        </p:spPr>
        <p:txBody>
          <a:bodyPr anchorCtr="0" anchor="ctr" bIns="91425" lIns="91425" spcFirstLastPara="1" rIns="91425" wrap="square" tIns="45700">
            <a:noAutofit/>
          </a:bodyPr>
          <a:lstStyle>
            <a:lvl1pPr lvl="0" algn="l">
              <a:lnSpc>
                <a:spcPct val="100000"/>
              </a:lnSpc>
              <a:spcBef>
                <a:spcPts val="0"/>
              </a:spcBef>
              <a:spcAft>
                <a:spcPts val="0"/>
              </a:spcAft>
              <a:buClr>
                <a:schemeClr val="dk2"/>
              </a:buClr>
              <a:buSzPts val="2800"/>
              <a:buFont typeface="Libre Franklin"/>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2"/>
          <p:cNvSpPr txBox="1"/>
          <p:nvPr>
            <p:ph idx="1" type="body"/>
          </p:nvPr>
        </p:nvSpPr>
        <p:spPr>
          <a:xfrm>
            <a:off x="1219200" y="5445825"/>
            <a:ext cx="9753600" cy="685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580"/>
              </a:spcBef>
              <a:spcAft>
                <a:spcPts val="0"/>
              </a:spcAft>
              <a:buSzPts val="1360"/>
              <a:buFont typeface="Libre Baskerville"/>
              <a:buNone/>
              <a:defRPr sz="1600"/>
            </a:lvl1pPr>
            <a:lvl2pPr indent="-293369" lvl="1" marL="914400" algn="l">
              <a:lnSpc>
                <a:spcPct val="100000"/>
              </a:lnSpc>
              <a:spcBef>
                <a:spcPts val="370"/>
              </a:spcBef>
              <a:spcAft>
                <a:spcPts val="0"/>
              </a:spcAft>
              <a:buSzPts val="1020"/>
              <a:buChar char="⚫"/>
              <a:defRPr sz="1200"/>
            </a:lvl2pPr>
            <a:lvl3pPr indent="-282575" lvl="2" marL="1371600" algn="l">
              <a:lnSpc>
                <a:spcPct val="100000"/>
              </a:lnSpc>
              <a:spcBef>
                <a:spcPts val="370"/>
              </a:spcBef>
              <a:spcAft>
                <a:spcPts val="0"/>
              </a:spcAft>
              <a:buSzPts val="850"/>
              <a:buChar char="⚫"/>
              <a:defRPr sz="1000"/>
            </a:lvl3pPr>
            <a:lvl4pPr indent="-274319" lvl="3" marL="1828800" algn="l">
              <a:lnSpc>
                <a:spcPct val="100000"/>
              </a:lnSpc>
              <a:spcBef>
                <a:spcPts val="370"/>
              </a:spcBef>
              <a:spcAft>
                <a:spcPts val="0"/>
              </a:spcAft>
              <a:buSzPts val="720"/>
              <a:buChar char="⚫"/>
              <a:defRPr sz="900"/>
            </a:lvl4pPr>
            <a:lvl5pPr indent="-285750" lvl="4" marL="2286000" algn="l">
              <a:lnSpc>
                <a:spcPct val="100000"/>
              </a:lnSpc>
              <a:spcBef>
                <a:spcPts val="370"/>
              </a:spcBef>
              <a:spcAft>
                <a:spcPts val="0"/>
              </a:spcAft>
              <a:buSzPts val="900"/>
              <a:buFont typeface="Libre Baskerville"/>
              <a:buChar char="o"/>
              <a:defRPr sz="900"/>
            </a:lvl5pPr>
            <a:lvl6pPr indent="-342900" lvl="5" marL="2743200" algn="l">
              <a:lnSpc>
                <a:spcPct val="100000"/>
              </a:lnSpc>
              <a:spcBef>
                <a:spcPts val="370"/>
              </a:spcBef>
              <a:spcAft>
                <a:spcPts val="0"/>
              </a:spcAft>
              <a:buSzPts val="1800"/>
              <a:buChar char="•"/>
              <a:defRPr/>
            </a:lvl6pPr>
            <a:lvl7pPr indent="-342900" lvl="6" marL="3200400" algn="l">
              <a:lnSpc>
                <a:spcPct val="100000"/>
              </a:lnSpc>
              <a:spcBef>
                <a:spcPts val="370"/>
              </a:spcBef>
              <a:spcAft>
                <a:spcPts val="0"/>
              </a:spcAft>
              <a:buSzPts val="1800"/>
              <a:buChar char="•"/>
              <a:defRPr/>
            </a:lvl7pPr>
            <a:lvl8pPr indent="-342900" lvl="7" marL="3657600" algn="l">
              <a:lnSpc>
                <a:spcPct val="100000"/>
              </a:lnSpc>
              <a:spcBef>
                <a:spcPts val="370"/>
              </a:spcBef>
              <a:spcAft>
                <a:spcPts val="0"/>
              </a:spcAft>
              <a:buSzPts val="1800"/>
              <a:buChar char="•"/>
              <a:defRPr/>
            </a:lvl8pPr>
            <a:lvl9pPr indent="-342900" lvl="8" marL="4114800" algn="l">
              <a:lnSpc>
                <a:spcPct val="100000"/>
              </a:lnSpc>
              <a:spcBef>
                <a:spcPts val="370"/>
              </a:spcBef>
              <a:spcAft>
                <a:spcPts val="0"/>
              </a:spcAft>
              <a:buSzPts val="1800"/>
              <a:buChar char="•"/>
              <a:defRPr/>
            </a:lvl9pPr>
          </a:lstStyle>
          <a:p/>
        </p:txBody>
      </p:sp>
      <p:sp>
        <p:nvSpPr>
          <p:cNvPr id="86" name="Google Shape;86;p22"/>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1" type="ftr"/>
          </p:nvPr>
        </p:nvSpPr>
        <p:spPr>
          <a:xfrm>
            <a:off x="1219200" y="6172200"/>
            <a:ext cx="51816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2"/>
          <p:cNvSpPr/>
          <p:nvPr>
            <p:ph idx="12" type="sldNum"/>
          </p:nvPr>
        </p:nvSpPr>
        <p:spPr>
          <a:xfrm>
            <a:off x="195072" y="6208776"/>
            <a:ext cx="609600" cy="457200"/>
          </a:xfrm>
          <a:prstGeom prst="ellipse">
            <a:avLst/>
          </a:prstGeom>
          <a:solidFill>
            <a:schemeClr val="accent1"/>
          </a:solidFill>
          <a:ln>
            <a:noFill/>
          </a:ln>
        </p:spPr>
        <p:txBody>
          <a:bodyPr anchorCtr="1" anchor="ctr" bIns="0" lIns="0" spcFirstLastPara="1" rIns="0" wrap="square" tIns="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sp>
        <p:nvSpPr>
          <p:cNvPr id="89" name="Google Shape;89;p22"/>
          <p:cNvSpPr/>
          <p:nvPr/>
        </p:nvSpPr>
        <p:spPr>
          <a:xfrm flipH="1" rot="10800000">
            <a:off x="91076" y="4683555"/>
            <a:ext cx="1200912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90" name="Google Shape;90;p22"/>
          <p:cNvSpPr/>
          <p:nvPr/>
        </p:nvSpPr>
        <p:spPr>
          <a:xfrm>
            <a:off x="91345" y="4650475"/>
            <a:ext cx="12008852" cy="45719"/>
          </a:xfrm>
          <a:prstGeom prst="rect">
            <a:avLst/>
          </a:prstGeom>
          <a:solidFill>
            <a:srgbClr val="B1C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91" name="Google Shape;91;p22"/>
          <p:cNvSpPr/>
          <p:nvPr/>
        </p:nvSpPr>
        <p:spPr>
          <a:xfrm>
            <a:off x="91348" y="4773225"/>
            <a:ext cx="12008849" cy="48807"/>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92" name="Google Shape;92;p22"/>
          <p:cNvSpPr/>
          <p:nvPr>
            <p:ph idx="2" type="pic"/>
          </p:nvPr>
        </p:nvSpPr>
        <p:spPr>
          <a:xfrm>
            <a:off x="91078" y="66676"/>
            <a:ext cx="12002497" cy="4581525"/>
          </a:xfrm>
          <a:prstGeom prst="round2SameRect">
            <a:avLst>
              <a:gd fmla="val 7101" name="adj1"/>
              <a:gd fmla="val 0" name="adj2"/>
            </a:avLst>
          </a:prstGeom>
          <a:solidFill>
            <a:schemeClr val="lt2"/>
          </a:solidFill>
          <a:ln cap="flat" cmpd="sng" w="9525">
            <a:solidFill>
              <a:schemeClr val="dk1"/>
            </a:solidFill>
            <a:prstDash val="solid"/>
            <a:round/>
            <a:headEnd len="sm" w="sm" type="none"/>
            <a:tailEnd len="sm" w="sm" type="none"/>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4.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1" name="Google Shape;11;p13"/>
          <p:cNvSpPr/>
          <p:nvPr/>
        </p:nvSpPr>
        <p:spPr>
          <a:xfrm>
            <a:off x="85344" y="69755"/>
            <a:ext cx="12017829" cy="6693408"/>
          </a:xfrm>
          <a:prstGeom prst="roundRect">
            <a:avLst>
              <a:gd fmla="val 4929" name="adj"/>
            </a:avLst>
          </a:prstGeom>
          <a:solidFill>
            <a:schemeClr val="lt1"/>
          </a:solidFill>
          <a:ln cap="sq"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2" name="Google Shape;12;p13"/>
          <p:cNvSpPr txBox="1"/>
          <p:nvPr>
            <p:ph type="title"/>
          </p:nvPr>
        </p:nvSpPr>
        <p:spPr>
          <a:xfrm>
            <a:off x="1219200" y="274638"/>
            <a:ext cx="10363200" cy="1143000"/>
          </a:xfrm>
          <a:prstGeom prst="rect">
            <a:avLst/>
          </a:prstGeom>
          <a:noFill/>
          <a:ln>
            <a:noFill/>
          </a:ln>
        </p:spPr>
        <p:txBody>
          <a:bodyPr anchorCtr="0" anchor="b" bIns="91425" lIns="91425" spcFirstLastPara="1" rIns="91425" wrap="square" tIns="45700">
            <a:normAutofit/>
          </a:bodyPr>
          <a:lstStyle>
            <a:lvl1pPr lvl="0" marR="0" rtl="0" algn="l">
              <a:lnSpc>
                <a:spcPct val="100000"/>
              </a:lnSpc>
              <a:spcBef>
                <a:spcPts val="0"/>
              </a:spcBef>
              <a:spcAft>
                <a:spcPts val="0"/>
              </a:spcAft>
              <a:buClr>
                <a:schemeClr val="dk2"/>
              </a:buClr>
              <a:buSzPts val="4000"/>
              <a:buFont typeface="Libre Franklin"/>
              <a:buNone/>
              <a:defRPr b="0" i="0" sz="4000" u="none" cap="none" strike="noStrike">
                <a:solidFill>
                  <a:schemeClr val="dk2"/>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3"/>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lvl1pPr indent="-368935" lvl="0" marL="457200" marR="0" rtl="0" algn="l">
              <a:lnSpc>
                <a:spcPct val="100000"/>
              </a:lnSpc>
              <a:spcBef>
                <a:spcPts val="580"/>
              </a:spcBef>
              <a:spcAft>
                <a:spcPts val="0"/>
              </a:spcAft>
              <a:buClr>
                <a:schemeClr val="accent1"/>
              </a:buClr>
              <a:buSzPts val="2210"/>
              <a:buFont typeface="Noto Sans Symbols"/>
              <a:buChar char="⚫"/>
              <a:defRPr b="0" i="0" sz="2600" u="none" cap="none" strike="noStrike">
                <a:solidFill>
                  <a:schemeClr val="dk1"/>
                </a:solidFill>
                <a:latin typeface="Libre Baskerville"/>
                <a:ea typeface="Libre Baskerville"/>
                <a:cs typeface="Libre Baskerville"/>
                <a:sym typeface="Libre Baskerville"/>
              </a:defRPr>
            </a:lvl1pPr>
            <a:lvl2pPr indent="-358140" lvl="1" marL="914400" marR="0" rtl="0" algn="l">
              <a:lnSpc>
                <a:spcPct val="100000"/>
              </a:lnSpc>
              <a:spcBef>
                <a:spcPts val="370"/>
              </a:spcBef>
              <a:spcAft>
                <a:spcPts val="0"/>
              </a:spcAft>
              <a:buClr>
                <a:schemeClr val="accent2"/>
              </a:buClr>
              <a:buSzPts val="2040"/>
              <a:buFont typeface="Noto Sans Symbols"/>
              <a:buChar char="⚫"/>
              <a:defRPr b="0" i="0" sz="2400" u="none" cap="none" strike="noStrike">
                <a:solidFill>
                  <a:schemeClr val="dk1"/>
                </a:solidFill>
                <a:latin typeface="Libre Baskerville"/>
                <a:ea typeface="Libre Baskerville"/>
                <a:cs typeface="Libre Baskerville"/>
                <a:sym typeface="Libre Baskerville"/>
              </a:defRPr>
            </a:lvl2pPr>
            <a:lvl3pPr indent="-336550" lvl="2" marL="1371600" marR="0" rtl="0" algn="l">
              <a:lnSpc>
                <a:spcPct val="100000"/>
              </a:lnSpc>
              <a:spcBef>
                <a:spcPts val="370"/>
              </a:spcBef>
              <a:spcAft>
                <a:spcPts val="0"/>
              </a:spcAft>
              <a:buClr>
                <a:srgbClr val="B1C0DA"/>
              </a:buClr>
              <a:buSzPts val="1700"/>
              <a:buFont typeface="Noto Sans Symbols"/>
              <a:buChar char="⚫"/>
              <a:defRPr b="0" i="0" sz="2000" u="none" cap="none" strike="noStrike">
                <a:solidFill>
                  <a:schemeClr val="dk1"/>
                </a:solidFill>
                <a:latin typeface="Libre Baskerville"/>
                <a:ea typeface="Libre Baskerville"/>
                <a:cs typeface="Libre Baskerville"/>
                <a:sym typeface="Libre Baskerville"/>
              </a:defRPr>
            </a:lvl3pPr>
            <a:lvl4pPr indent="-330200" lvl="3" marL="1828800" marR="0" rtl="0" algn="l">
              <a:lnSpc>
                <a:spcPct val="100000"/>
              </a:lnSpc>
              <a:spcBef>
                <a:spcPts val="370"/>
              </a:spcBef>
              <a:spcAft>
                <a:spcPts val="0"/>
              </a:spcAft>
              <a:buClr>
                <a:schemeClr val="accent3"/>
              </a:buClr>
              <a:buSzPts val="1600"/>
              <a:buFont typeface="Noto Sans Symbols"/>
              <a:buChar char="⚫"/>
              <a:defRPr b="0" i="0" sz="2000" u="none" cap="none" strike="noStrike">
                <a:solidFill>
                  <a:schemeClr val="dk1"/>
                </a:solidFill>
                <a:latin typeface="Libre Baskerville"/>
                <a:ea typeface="Libre Baskerville"/>
                <a:cs typeface="Libre Baskerville"/>
                <a:sym typeface="Libre Baskerville"/>
              </a:defRPr>
            </a:lvl4pPr>
            <a:lvl5pPr indent="-355600" lvl="4" marL="2286000" marR="0" rtl="0" algn="l">
              <a:lnSpc>
                <a:spcPct val="100000"/>
              </a:lnSpc>
              <a:spcBef>
                <a:spcPts val="370"/>
              </a:spcBef>
              <a:spcAft>
                <a:spcPts val="0"/>
              </a:spcAft>
              <a:buClr>
                <a:schemeClr val="accent3"/>
              </a:buClr>
              <a:buSzPts val="2000"/>
              <a:buFont typeface="Libre Baskerville"/>
              <a:buChar char="o"/>
              <a:defRPr b="0" i="0" sz="2000" u="none" cap="none" strike="noStrike">
                <a:solidFill>
                  <a:schemeClr val="dk1"/>
                </a:solidFill>
                <a:latin typeface="Libre Baskerville"/>
                <a:ea typeface="Libre Baskerville"/>
                <a:cs typeface="Libre Baskerville"/>
                <a:sym typeface="Libre Baskerville"/>
              </a:defRPr>
            </a:lvl5pPr>
            <a:lvl6pPr indent="-342900" lvl="5" marL="2743200" marR="0" rtl="0" algn="l">
              <a:lnSpc>
                <a:spcPct val="100000"/>
              </a:lnSpc>
              <a:spcBef>
                <a:spcPts val="370"/>
              </a:spcBef>
              <a:spcAft>
                <a:spcPts val="0"/>
              </a:spcAft>
              <a:buClr>
                <a:schemeClr val="accent3"/>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6pPr>
            <a:lvl7pPr indent="-342900" lvl="6" marL="3200400" marR="0" rtl="0" algn="l">
              <a:lnSpc>
                <a:spcPct val="100000"/>
              </a:lnSpc>
              <a:spcBef>
                <a:spcPts val="370"/>
              </a:spcBef>
              <a:spcAft>
                <a:spcPts val="0"/>
              </a:spcAft>
              <a:buClr>
                <a:schemeClr val="accent2"/>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7pPr>
            <a:lvl8pPr indent="-342900" lvl="7" marL="3657600" marR="0" rtl="0" algn="l">
              <a:lnSpc>
                <a:spcPct val="100000"/>
              </a:lnSpc>
              <a:spcBef>
                <a:spcPts val="370"/>
              </a:spcBef>
              <a:spcAft>
                <a:spcPts val="0"/>
              </a:spcAft>
              <a:buClr>
                <a:srgbClr val="B1C0DA"/>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8pPr>
            <a:lvl9pPr indent="-342900" lvl="8" marL="4114800" marR="0" rtl="0" algn="l">
              <a:lnSpc>
                <a:spcPct val="100000"/>
              </a:lnSpc>
              <a:spcBef>
                <a:spcPts val="370"/>
              </a:spcBef>
              <a:spcAft>
                <a:spcPts val="0"/>
              </a:spcAft>
              <a:buClr>
                <a:srgbClr val="DCB1B0"/>
              </a:buClr>
              <a:buSzPts val="1800"/>
              <a:buFont typeface="Libre Baskerville"/>
              <a:buChar char="•"/>
              <a:defRPr b="0" i="0" sz="1800" u="none" cap="none" strike="noStrike">
                <a:solidFill>
                  <a:schemeClr val="dk1"/>
                </a:solidFill>
                <a:latin typeface="Libre Baskerville"/>
                <a:ea typeface="Libre Baskerville"/>
                <a:cs typeface="Libre Baskerville"/>
                <a:sym typeface="Libre Baskerville"/>
              </a:defRPr>
            </a:lvl9pPr>
          </a:lstStyle>
          <a:p/>
        </p:txBody>
      </p:sp>
      <p:sp>
        <p:nvSpPr>
          <p:cNvPr id="14" name="Google Shape;14;p13"/>
          <p:cNvSpPr txBox="1"/>
          <p:nvPr>
            <p:ph idx="10" type="dt"/>
          </p:nvPr>
        </p:nvSpPr>
        <p:spPr>
          <a:xfrm>
            <a:off x="8229600" y="6191250"/>
            <a:ext cx="3302000" cy="47625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Libre Baskerville"/>
                <a:ea typeface="Libre Baskerville"/>
                <a:cs typeface="Libre Baskerville"/>
                <a:sym typeface="Libre Baskervill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15" name="Google Shape;15;p13"/>
          <p:cNvSpPr txBox="1"/>
          <p:nvPr>
            <p:ph idx="11" type="ftr"/>
          </p:nvPr>
        </p:nvSpPr>
        <p:spPr>
          <a:xfrm>
            <a:off x="1219200" y="6172200"/>
            <a:ext cx="52832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Libre Baskerville"/>
                <a:ea typeface="Libre Baskerville"/>
                <a:cs typeface="Libre Baskerville"/>
                <a:sym typeface="Libre Baskervill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Baskerville"/>
                <a:ea typeface="Libre Baskerville"/>
                <a:cs typeface="Libre Baskerville"/>
                <a:sym typeface="Libre Baskerville"/>
              </a:defRPr>
            </a:lvl9pPr>
          </a:lstStyle>
          <a:p/>
        </p:txBody>
      </p:sp>
      <p:sp>
        <p:nvSpPr>
          <p:cNvPr id="16" name="Google Shape;16;p13"/>
          <p:cNvSpPr/>
          <p:nvPr>
            <p:ph idx="12" type="sldNum"/>
          </p:nvPr>
        </p:nvSpPr>
        <p:spPr>
          <a:xfrm>
            <a:off x="11582400" y="6221478"/>
            <a:ext cx="475740" cy="457200"/>
          </a:xfrm>
          <a:prstGeom prst="ellipse">
            <a:avLst/>
          </a:prstGeom>
          <a:solidFill>
            <a:schemeClr val="accent1"/>
          </a:solidFill>
          <a:ln>
            <a:noFill/>
          </a:ln>
        </p:spPr>
        <p:txBody>
          <a:bodyPr anchorCtr="1" anchor="ctr" bIns="0" lIns="0" spcFirstLastPara="1" rIns="0" wrap="square" tIns="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US"/>
              <a:t>‹#›</a:t>
            </a:fld>
            <a:endParaRPr/>
          </a:p>
        </p:txBody>
      </p:sp>
      <p:pic>
        <p:nvPicPr>
          <p:cNvPr descr="dtc_wordmark_pms203.jpg" id="17" name="Google Shape;17;p13"/>
          <p:cNvPicPr preferRelativeResize="0"/>
          <p:nvPr/>
        </p:nvPicPr>
        <p:blipFill rotWithShape="1">
          <a:blip r:embed="rId1">
            <a:alphaModFix/>
          </a:blip>
          <a:srcRect b="0" l="0" r="0" t="0"/>
          <a:stretch/>
        </p:blipFill>
        <p:spPr>
          <a:xfrm>
            <a:off x="-3175" y="6089998"/>
            <a:ext cx="2895600" cy="7762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3.jpg"/><Relationship Id="rId13" Type="http://schemas.openxmlformats.org/officeDocument/2006/relationships/image" Target="../media/image10.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image" Target="../media/image33.png"/><Relationship Id="rId9" Type="http://schemas.openxmlformats.org/officeDocument/2006/relationships/image" Target="../media/image2.png"/><Relationship Id="rId14" Type="http://schemas.openxmlformats.org/officeDocument/2006/relationships/image" Target="../media/image7.png"/><Relationship Id="rId5" Type="http://schemas.openxmlformats.org/officeDocument/2006/relationships/image" Target="../media/image5.jp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49.png"/><Relationship Id="rId9" Type="http://schemas.openxmlformats.org/officeDocument/2006/relationships/image" Target="../media/image51.png"/><Relationship Id="rId5" Type="http://schemas.openxmlformats.org/officeDocument/2006/relationships/image" Target="../media/image40.jpg"/><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58.png"/><Relationship Id="rId7"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19.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29.jpg"/><Relationship Id="rId7"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19.png"/><Relationship Id="rId5" Type="http://schemas.openxmlformats.org/officeDocument/2006/relationships/image" Target="../media/image54.png"/><Relationship Id="rId6" Type="http://schemas.openxmlformats.org/officeDocument/2006/relationships/image" Target="../media/image60.png"/><Relationship Id="rId7"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57.png"/><Relationship Id="rId5" Type="http://schemas.openxmlformats.org/officeDocument/2006/relationships/image" Target="../media/image67.png"/><Relationship Id="rId6" Type="http://schemas.openxmlformats.org/officeDocument/2006/relationships/image" Target="../media/image59.png"/><Relationship Id="rId7" Type="http://schemas.openxmlformats.org/officeDocument/2006/relationships/image" Target="../media/image19.png"/></Relationships>
</file>

<file path=ppt/slides/_rels/slide16.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image" Target="../media/image21.jpg"/><Relationship Id="rId9" Type="http://schemas.openxmlformats.org/officeDocument/2006/relationships/image" Target="../media/image98.png"/><Relationship Id="rId5" Type="http://schemas.openxmlformats.org/officeDocument/2006/relationships/image" Target="../media/image54.png"/><Relationship Id="rId6" Type="http://schemas.openxmlformats.org/officeDocument/2006/relationships/hyperlink" Target="https://ufs-case-studies.readthedocs.io/en/develop/index.html" TargetMode="External"/><Relationship Id="rId7" Type="http://schemas.openxmlformats.org/officeDocument/2006/relationships/hyperlink" Target="https://github.com/dtcenter" TargetMode="External"/><Relationship Id="rId8" Type="http://schemas.openxmlformats.org/officeDocument/2006/relationships/hyperlink" Target="https://github.com/dtcenter/ufs-case-studi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54.png"/><Relationship Id="rId5" Type="http://schemas.openxmlformats.org/officeDocument/2006/relationships/image" Target="../media/image70.png"/><Relationship Id="rId6" Type="http://schemas.openxmlformats.org/officeDocument/2006/relationships/image" Target="../media/image63.png"/><Relationship Id="rId7"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54.png"/><Relationship Id="rId5" Type="http://schemas.openxmlformats.org/officeDocument/2006/relationships/image" Target="../media/image64.png"/><Relationship Id="rId6" Type="http://schemas.openxmlformats.org/officeDocument/2006/relationships/image" Target="../media/image77.png"/><Relationship Id="rId7" Type="http://schemas.openxmlformats.org/officeDocument/2006/relationships/image" Target="../media/image19.png"/></Relationships>
</file>

<file path=ppt/slides/_rels/slide19.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1.png"/><Relationship Id="rId13" Type="http://schemas.openxmlformats.org/officeDocument/2006/relationships/image" Target="../media/image87.png"/><Relationship Id="rId12"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54.png"/><Relationship Id="rId9" Type="http://schemas.openxmlformats.org/officeDocument/2006/relationships/image" Target="../media/image68.png"/><Relationship Id="rId14" Type="http://schemas.openxmlformats.org/officeDocument/2006/relationships/image" Target="../media/image19.png"/><Relationship Id="rId5" Type="http://schemas.openxmlformats.org/officeDocument/2006/relationships/image" Target="../media/image66.png"/><Relationship Id="rId6" Type="http://schemas.openxmlformats.org/officeDocument/2006/relationships/image" Target="../media/image72.png"/><Relationship Id="rId7" Type="http://schemas.openxmlformats.org/officeDocument/2006/relationships/image" Target="../media/image83.png"/><Relationship Id="rId8"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34.png"/><Relationship Id="rId5" Type="http://schemas.openxmlformats.org/officeDocument/2006/relationships/image" Target="../media/image18.png"/></Relationships>
</file>

<file path=ppt/slides/_rels/slide20.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21.jpg"/><Relationship Id="rId9" Type="http://schemas.openxmlformats.org/officeDocument/2006/relationships/image" Target="../media/image81.png"/><Relationship Id="rId5" Type="http://schemas.openxmlformats.org/officeDocument/2006/relationships/image" Target="../media/image54.png"/><Relationship Id="rId6" Type="http://schemas.openxmlformats.org/officeDocument/2006/relationships/image" Target="../media/image91.png"/><Relationship Id="rId7" Type="http://schemas.openxmlformats.org/officeDocument/2006/relationships/image" Target="../media/image82.png"/><Relationship Id="rId8" Type="http://schemas.openxmlformats.org/officeDocument/2006/relationships/image" Target="../media/image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3.xml"/><Relationship Id="rId4" Type="http://schemas.openxmlformats.org/officeDocument/2006/relationships/image" Target="../media/image21.jpg"/><Relationship Id="rId9" Type="http://schemas.openxmlformats.org/officeDocument/2006/relationships/image" Target="../media/image19.png"/><Relationship Id="rId5" Type="http://schemas.openxmlformats.org/officeDocument/2006/relationships/image" Target="../media/image54.png"/><Relationship Id="rId6" Type="http://schemas.openxmlformats.org/officeDocument/2006/relationships/image" Target="../media/image85.png"/><Relationship Id="rId7" Type="http://schemas.openxmlformats.org/officeDocument/2006/relationships/image" Target="../media/image80.png"/><Relationship Id="rId8"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jpg"/><Relationship Id="rId4" Type="http://schemas.openxmlformats.org/officeDocument/2006/relationships/image" Target="../media/image79.png"/><Relationship Id="rId5" Type="http://schemas.openxmlformats.org/officeDocument/2006/relationships/image" Target="../media/image54.png"/><Relationship Id="rId6" Type="http://schemas.openxmlformats.org/officeDocument/2006/relationships/image" Target="../media/image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79.png"/><Relationship Id="rId5" Type="http://schemas.openxmlformats.org/officeDocument/2006/relationships/image" Target="../media/image54.png"/><Relationship Id="rId6" Type="http://schemas.openxmlformats.org/officeDocument/2006/relationships/image" Target="../media/image89.png"/><Relationship Id="rId7" Type="http://schemas.openxmlformats.org/officeDocument/2006/relationships/image" Target="../media/image94.png"/><Relationship Id="rId8" Type="http://schemas.openxmlformats.org/officeDocument/2006/relationships/image" Target="../media/image9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jpg"/><Relationship Id="rId4" Type="http://schemas.openxmlformats.org/officeDocument/2006/relationships/image" Target="../media/image99.png"/><Relationship Id="rId5" Type="http://schemas.openxmlformats.org/officeDocument/2006/relationships/image" Target="../media/image97.png"/><Relationship Id="rId6"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1.jpg"/><Relationship Id="rId4" Type="http://schemas.openxmlformats.org/officeDocument/2006/relationships/image" Target="../media/image96.png"/><Relationship Id="rId5" Type="http://schemas.openxmlformats.org/officeDocument/2006/relationships/image" Target="../media/image9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g"/><Relationship Id="rId4" Type="http://schemas.openxmlformats.org/officeDocument/2006/relationships/image" Target="../media/image31.jpg"/><Relationship Id="rId5"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1.gif"/><Relationship Id="rId5" Type="http://schemas.openxmlformats.org/officeDocument/2006/relationships/image" Target="../media/image24.png"/><Relationship Id="rId6"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38.png"/><Relationship Id="rId12"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22.png"/><Relationship Id="rId9" Type="http://schemas.openxmlformats.org/officeDocument/2006/relationships/image" Target="../media/image30.jpg"/><Relationship Id="rId5" Type="http://schemas.openxmlformats.org/officeDocument/2006/relationships/image" Target="../media/image47.png"/><Relationship Id="rId6" Type="http://schemas.openxmlformats.org/officeDocument/2006/relationships/image" Target="../media/image29.jpg"/><Relationship Id="rId7" Type="http://schemas.openxmlformats.org/officeDocument/2006/relationships/image" Target="../media/image25.jpg"/><Relationship Id="rId8"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hyperlink" Target="https://dtcenter.org/ccpp" TargetMode="External"/><Relationship Id="rId5"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
          <p:cNvPicPr preferRelativeResize="0"/>
          <p:nvPr/>
        </p:nvPicPr>
        <p:blipFill rotWithShape="1">
          <a:blip r:embed="rId3">
            <a:alphaModFix amt="35000"/>
          </a:blip>
          <a:srcRect b="13286" l="19193" r="0" t="10435"/>
          <a:stretch/>
        </p:blipFill>
        <p:spPr>
          <a:xfrm>
            <a:off x="0" y="0"/>
            <a:ext cx="12192000" cy="6858000"/>
          </a:xfrm>
          <a:prstGeom prst="rect">
            <a:avLst/>
          </a:prstGeom>
          <a:noFill/>
          <a:ln>
            <a:noFill/>
          </a:ln>
        </p:spPr>
      </p:pic>
      <p:sp>
        <p:nvSpPr>
          <p:cNvPr id="111" name="Google Shape;111;p1"/>
          <p:cNvSpPr txBox="1"/>
          <p:nvPr>
            <p:ph idx="1" type="subTitle"/>
          </p:nvPr>
        </p:nvSpPr>
        <p:spPr>
          <a:xfrm>
            <a:off x="458700" y="2423160"/>
            <a:ext cx="11274600" cy="28374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0"/>
              </a:spcBef>
              <a:spcAft>
                <a:spcPts val="0"/>
              </a:spcAft>
              <a:buSzPts val="2380"/>
              <a:buNone/>
            </a:pPr>
            <a:r>
              <a:rPr b="1" lang="en-US" sz="2000"/>
              <a:t>Mike Ek</a:t>
            </a:r>
            <a:r>
              <a:rPr b="1" baseline="30000" lang="en-US" sz="2000"/>
              <a:t>1,2</a:t>
            </a:r>
            <a:r>
              <a:rPr b="1" lang="en-US" sz="2000"/>
              <a:t>, Tracy Hertneky</a:t>
            </a:r>
            <a:r>
              <a:rPr b="1" baseline="30000" lang="en-US" sz="2000"/>
              <a:t>1,2</a:t>
            </a:r>
            <a:r>
              <a:rPr b="1" lang="en-US" sz="2000"/>
              <a:t>, Xia Sun</a:t>
            </a:r>
            <a:r>
              <a:rPr b="1" baseline="30000" lang="en-US" sz="2000"/>
              <a:t>2,3,4</a:t>
            </a:r>
            <a:r>
              <a:rPr b="1" lang="en-US" sz="2000"/>
              <a:t>, Ligia Bernardet</a:t>
            </a:r>
            <a:r>
              <a:rPr b="1" baseline="30000" lang="en-US" sz="2000"/>
              <a:t>2,3</a:t>
            </a:r>
            <a:r>
              <a:rPr b="1" lang="en-US" sz="2000"/>
              <a:t>,</a:t>
            </a:r>
            <a:endParaRPr b="1" sz="2000"/>
          </a:p>
          <a:p>
            <a:pPr indent="0" lvl="0" marL="0" rtl="0" algn="ctr">
              <a:lnSpc>
                <a:spcPct val="115000"/>
              </a:lnSpc>
              <a:spcBef>
                <a:spcPts val="0"/>
              </a:spcBef>
              <a:spcAft>
                <a:spcPts val="0"/>
              </a:spcAft>
              <a:buSzPts val="2380"/>
              <a:buNone/>
            </a:pPr>
            <a:r>
              <a:rPr b="1" lang="en-US" sz="2000"/>
              <a:t>Tara Jensen</a:t>
            </a:r>
            <a:r>
              <a:rPr b="1" baseline="30000" lang="en-US" sz="2000"/>
              <a:t>1,2</a:t>
            </a:r>
            <a:r>
              <a:rPr b="1" lang="en-US" sz="2000"/>
              <a:t>, Lulin Xue</a:t>
            </a:r>
            <a:r>
              <a:rPr b="1" baseline="30000" lang="en-US" sz="2000"/>
              <a:t>1,2</a:t>
            </a:r>
            <a:r>
              <a:rPr b="1" lang="en-US" sz="2000"/>
              <a:t>, Jeff Beck</a:t>
            </a:r>
            <a:r>
              <a:rPr b="1" baseline="30000" lang="en-US" sz="2000"/>
              <a:t>2,3,5</a:t>
            </a:r>
            <a:r>
              <a:rPr b="1" lang="en-US" sz="2000"/>
              <a:t>, Jimy Dudhia</a:t>
            </a:r>
            <a:r>
              <a:rPr b="1" baseline="30000" lang="en-US" sz="2000"/>
              <a:t>1,2</a:t>
            </a:r>
            <a:r>
              <a:rPr b="1" lang="en-US" sz="2000"/>
              <a:t>,</a:t>
            </a:r>
            <a:endParaRPr b="1" sz="2000"/>
          </a:p>
          <a:p>
            <a:pPr indent="0" lvl="0" marL="0" rtl="0" algn="ctr">
              <a:lnSpc>
                <a:spcPct val="115000"/>
              </a:lnSpc>
              <a:spcBef>
                <a:spcPts val="0"/>
              </a:spcBef>
              <a:spcAft>
                <a:spcPts val="0"/>
              </a:spcAft>
              <a:buSzPts val="2380"/>
              <a:buNone/>
            </a:pPr>
            <a:r>
              <a:rPr b="1" lang="en-US" sz="2000"/>
              <a:t>Grant Firl</a:t>
            </a:r>
            <a:r>
              <a:rPr b="1" baseline="30000" lang="en-US" sz="2000"/>
              <a:t>2,3,5</a:t>
            </a:r>
            <a:r>
              <a:rPr b="1" lang="en-US" sz="2000"/>
              <a:t>, Mike Kavulich</a:t>
            </a:r>
            <a:r>
              <a:rPr b="1" baseline="30000" lang="en-US" sz="2000"/>
              <a:t>1,2</a:t>
            </a:r>
            <a:r>
              <a:rPr b="1" lang="en-US" sz="2000"/>
              <a:t>, Weiwei Li</a:t>
            </a:r>
            <a:r>
              <a:rPr b="1" baseline="30000" lang="en-US" sz="2000"/>
              <a:t>1,2</a:t>
            </a:r>
            <a:r>
              <a:rPr b="1" lang="en-US" sz="2000"/>
              <a:t>, Louisa Nance</a:t>
            </a:r>
            <a:r>
              <a:rPr b="1" baseline="30000" lang="en-US" sz="2000"/>
              <a:t>1,2</a:t>
            </a:r>
            <a:r>
              <a:rPr b="1" lang="en-US" sz="2000"/>
              <a:t>,</a:t>
            </a:r>
            <a:endParaRPr b="1" sz="2000"/>
          </a:p>
          <a:p>
            <a:pPr indent="0" lvl="0" marL="0" rtl="0" algn="ctr">
              <a:lnSpc>
                <a:spcPct val="115000"/>
              </a:lnSpc>
              <a:spcBef>
                <a:spcPts val="0"/>
              </a:spcBef>
              <a:spcAft>
                <a:spcPts val="0"/>
              </a:spcAft>
              <a:buSzPts val="2380"/>
              <a:buNone/>
            </a:pPr>
            <a:r>
              <a:rPr b="1" lang="en-US" sz="2000"/>
              <a:t>Kathryn Newman</a:t>
            </a:r>
            <a:r>
              <a:rPr b="1" baseline="30000" lang="en-US" sz="2000"/>
              <a:t>1,2</a:t>
            </a:r>
            <a:r>
              <a:rPr b="1" lang="en-US" sz="2000"/>
              <a:t>, Linlin Pan</a:t>
            </a:r>
            <a:r>
              <a:rPr b="1" baseline="30000" lang="en-US" sz="2000"/>
              <a:t>2,3,4</a:t>
            </a:r>
            <a:r>
              <a:rPr b="1" lang="en-US" sz="2000"/>
              <a:t>, Dustin Swales</a:t>
            </a:r>
            <a:r>
              <a:rPr b="1" baseline="30000" lang="en-US" sz="2000"/>
              <a:t>2,3</a:t>
            </a:r>
            <a:r>
              <a:rPr b="1" lang="en-US" sz="2000"/>
              <a:t>, Sam Trahan</a:t>
            </a:r>
            <a:r>
              <a:rPr b="1" baseline="30000" lang="en-US" sz="2000"/>
              <a:t>2,3,4</a:t>
            </a:r>
            <a:r>
              <a:rPr b="1" lang="en-US" sz="2000"/>
              <a:t>,</a:t>
            </a:r>
            <a:endParaRPr b="1" sz="2000"/>
          </a:p>
          <a:p>
            <a:pPr indent="0" lvl="0" marL="0" rtl="0" algn="ctr">
              <a:lnSpc>
                <a:spcPct val="115000"/>
              </a:lnSpc>
              <a:spcBef>
                <a:spcPts val="0"/>
              </a:spcBef>
              <a:spcAft>
                <a:spcPts val="0"/>
              </a:spcAft>
              <a:buSzPts val="2380"/>
              <a:buNone/>
            </a:pPr>
            <a:r>
              <a:rPr b="1" lang="en-US" sz="2000"/>
              <a:t>Man Zhang</a:t>
            </a:r>
            <a:r>
              <a:rPr b="1" baseline="30000" lang="en-US" sz="2000"/>
              <a:t>2,3,4</a:t>
            </a:r>
            <a:r>
              <a:rPr b="1" lang="en-US" sz="2000"/>
              <a:t>, Christiane Jablonowski</a:t>
            </a:r>
            <a:r>
              <a:rPr b="1" baseline="30000" lang="en-US" sz="2000"/>
              <a:t>6</a:t>
            </a:r>
            <a:r>
              <a:rPr b="1" lang="en-US" sz="2000"/>
              <a:t>, Cristiana Stan</a:t>
            </a:r>
            <a:r>
              <a:rPr b="1" baseline="30000" lang="en-US" sz="2000"/>
              <a:t>7</a:t>
            </a:r>
            <a:r>
              <a:rPr b="1" lang="en-US" sz="2000"/>
              <a:t>, Lou Wicker</a:t>
            </a:r>
            <a:r>
              <a:rPr b="1" baseline="30000" lang="en-US" sz="2000"/>
              <a:t>8</a:t>
            </a:r>
            <a:r>
              <a:rPr b="1" lang="en-US" sz="2000"/>
              <a:t>,</a:t>
            </a:r>
            <a:endParaRPr b="1" sz="2000"/>
          </a:p>
          <a:p>
            <a:pPr indent="0" lvl="0" marL="0" rtl="0" algn="ctr">
              <a:lnSpc>
                <a:spcPct val="115000"/>
              </a:lnSpc>
              <a:spcBef>
                <a:spcPts val="0"/>
              </a:spcBef>
              <a:spcAft>
                <a:spcPts val="0"/>
              </a:spcAft>
              <a:buSzPts val="2380"/>
              <a:buNone/>
            </a:pPr>
            <a:r>
              <a:rPr b="1" lang="en-US" sz="2000"/>
              <a:t>Stelios Flampouris</a:t>
            </a:r>
            <a:r>
              <a:rPr b="1" baseline="30000" lang="en-US" sz="2000"/>
              <a:t>9,10</a:t>
            </a:r>
            <a:r>
              <a:rPr b="1" lang="en-US" sz="2000"/>
              <a:t>, Yi-Cheng Teng</a:t>
            </a:r>
            <a:r>
              <a:rPr b="1" baseline="30000" lang="en-US" sz="2000"/>
              <a:t>9,10</a:t>
            </a:r>
            <a:r>
              <a:rPr b="1" lang="en-US" sz="2000"/>
              <a:t>, Tim Schneider</a:t>
            </a:r>
            <a:r>
              <a:rPr b="1" baseline="30000" lang="en-US" sz="2000"/>
              <a:t>1</a:t>
            </a:r>
            <a:endParaRPr b="1" sz="2000"/>
          </a:p>
          <a:p>
            <a:pPr indent="0" lvl="0" marL="0" rtl="0" algn="ctr">
              <a:lnSpc>
                <a:spcPct val="100000"/>
              </a:lnSpc>
              <a:spcBef>
                <a:spcPts val="1000"/>
              </a:spcBef>
              <a:spcAft>
                <a:spcPts val="0"/>
              </a:spcAft>
              <a:buSzPts val="2380"/>
              <a:buNone/>
            </a:pPr>
            <a:r>
              <a:rPr b="1" baseline="30000" lang="en-US" sz="1600"/>
              <a:t>1</a:t>
            </a:r>
            <a:r>
              <a:rPr b="1" lang="en-US" sz="1600"/>
              <a:t>NCAR, </a:t>
            </a:r>
            <a:r>
              <a:rPr b="1" baseline="30000" lang="en-US" sz="1600"/>
              <a:t>2</a:t>
            </a:r>
            <a:r>
              <a:rPr b="1" lang="en-US" sz="1600"/>
              <a:t>DTC, </a:t>
            </a:r>
            <a:r>
              <a:rPr b="1" baseline="30000" lang="en-US" sz="1600"/>
              <a:t>3</a:t>
            </a:r>
            <a:r>
              <a:rPr b="1" lang="en-US" sz="1600"/>
              <a:t>NOAA GSL, </a:t>
            </a:r>
            <a:r>
              <a:rPr b="1" baseline="30000" lang="en-US" sz="1600"/>
              <a:t>4</a:t>
            </a:r>
            <a:r>
              <a:rPr b="1" lang="en-US" sz="1600"/>
              <a:t>CU CIRES, </a:t>
            </a:r>
            <a:r>
              <a:rPr b="1" baseline="30000" lang="en-US" sz="1600"/>
              <a:t>5</a:t>
            </a:r>
            <a:r>
              <a:rPr b="1" lang="en-US" sz="1600"/>
              <a:t>CSU CIRA, </a:t>
            </a:r>
            <a:r>
              <a:rPr b="1" baseline="30000" lang="en-US" sz="1600"/>
              <a:t>6</a:t>
            </a:r>
            <a:r>
              <a:rPr b="1" lang="en-US" sz="1600"/>
              <a:t>Univ. Michigan, </a:t>
            </a:r>
            <a:r>
              <a:rPr b="1" baseline="30000" lang="en-US" sz="1600"/>
              <a:t>7</a:t>
            </a:r>
            <a:r>
              <a:rPr b="1" lang="en-US" sz="1600"/>
              <a:t>George Mason Univ.,</a:t>
            </a:r>
            <a:endParaRPr b="1" sz="1600"/>
          </a:p>
          <a:p>
            <a:pPr indent="0" lvl="0" marL="0" rtl="0" algn="ctr">
              <a:lnSpc>
                <a:spcPct val="100000"/>
              </a:lnSpc>
              <a:spcBef>
                <a:spcPts val="0"/>
              </a:spcBef>
              <a:spcAft>
                <a:spcPts val="0"/>
              </a:spcAft>
              <a:buSzPts val="2380"/>
              <a:buNone/>
            </a:pPr>
            <a:r>
              <a:rPr b="1" baseline="30000" lang="en-US" sz="1600"/>
              <a:t>8</a:t>
            </a:r>
            <a:r>
              <a:rPr b="1" lang="en-US" sz="1600"/>
              <a:t>NOAA NSSL, </a:t>
            </a:r>
            <a:r>
              <a:rPr b="1" baseline="30000" lang="en-US" sz="1600"/>
              <a:t>9</a:t>
            </a:r>
            <a:r>
              <a:rPr b="1" lang="en-US" sz="1600"/>
              <a:t>Tomorrow.io, </a:t>
            </a:r>
            <a:r>
              <a:rPr b="1" baseline="30000" lang="en-US" sz="1600"/>
              <a:t>10</a:t>
            </a:r>
            <a:r>
              <a:rPr b="1" lang="en-US" sz="1600"/>
              <a:t>Earth Prediction Innovation Center</a:t>
            </a:r>
            <a:endParaRPr b="1" sz="1600"/>
          </a:p>
        </p:txBody>
      </p:sp>
      <p:sp>
        <p:nvSpPr>
          <p:cNvPr id="112" name="Google Shape;112;p1"/>
          <p:cNvSpPr txBox="1"/>
          <p:nvPr>
            <p:ph type="ctrTitle"/>
          </p:nvPr>
        </p:nvSpPr>
        <p:spPr>
          <a:xfrm>
            <a:off x="458700" y="969500"/>
            <a:ext cx="11274600" cy="1123500"/>
          </a:xfrm>
          <a:prstGeom prst="rect">
            <a:avLst/>
          </a:prstGeom>
          <a:noFill/>
          <a:ln>
            <a:noFill/>
          </a:ln>
        </p:spPr>
        <p:txBody>
          <a:bodyPr anchorCtr="0" anchor="ctr" bIns="91425" lIns="91425" spcFirstLastPara="1" rIns="91425" wrap="square" tIns="45700">
            <a:spAutoFit/>
          </a:bodyPr>
          <a:lstStyle/>
          <a:p>
            <a:pPr indent="0" lvl="0" marL="0" rtl="0" algn="ctr">
              <a:lnSpc>
                <a:spcPct val="100000"/>
              </a:lnSpc>
              <a:spcBef>
                <a:spcPts val="0"/>
              </a:spcBef>
              <a:spcAft>
                <a:spcPts val="0"/>
              </a:spcAft>
              <a:buClr>
                <a:srgbClr val="FFFFFF"/>
              </a:buClr>
              <a:buSzPts val="3600"/>
              <a:buFont typeface="Libre Franklin"/>
              <a:buNone/>
            </a:pPr>
            <a:r>
              <a:rPr b="1" i="1" lang="en-US" sz="3200"/>
              <a:t>Science Spotlight On Hierarchical System Development </a:t>
            </a:r>
            <a:endParaRPr b="1" i="1" sz="3200"/>
          </a:p>
          <a:p>
            <a:pPr indent="0" lvl="0" marL="0" rtl="0" algn="ctr">
              <a:lnSpc>
                <a:spcPct val="100000"/>
              </a:lnSpc>
              <a:spcBef>
                <a:spcPts val="0"/>
              </a:spcBef>
              <a:spcAft>
                <a:spcPts val="0"/>
              </a:spcAft>
              <a:buClr>
                <a:srgbClr val="FFFFFF"/>
              </a:buClr>
              <a:buSzPts val="3600"/>
              <a:buFont typeface="Libre Franklin"/>
              <a:buNone/>
            </a:pPr>
            <a:r>
              <a:rPr b="1" i="1" lang="en-US" sz="3200"/>
              <a:t>for Earth System Models</a:t>
            </a:r>
            <a:endParaRPr sz="3600"/>
          </a:p>
        </p:txBody>
      </p:sp>
      <p:sp>
        <p:nvSpPr>
          <p:cNvPr id="113" name="Google Shape;113;p1"/>
          <p:cNvSpPr txBox="1"/>
          <p:nvPr/>
        </p:nvSpPr>
        <p:spPr>
          <a:xfrm>
            <a:off x="1222200" y="6126480"/>
            <a:ext cx="9747600" cy="5556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2400"/>
              <a:buFont typeface="Arial"/>
              <a:buNone/>
            </a:pPr>
            <a:r>
              <a:rPr b="1" i="0" lang="en-US" sz="1400" u="none" cap="none" strike="noStrike">
                <a:solidFill>
                  <a:srgbClr val="0432FF"/>
                </a:solidFill>
                <a:latin typeface="Libre Baskerville"/>
                <a:ea typeface="Libre Baskerville"/>
                <a:cs typeface="Libre Baskerville"/>
                <a:sym typeface="Libre Baskerville"/>
              </a:rPr>
              <a:t>UFS workshop (Unifying Innovations in Forecasting Capabilities Workshop)</a:t>
            </a:r>
            <a:endParaRPr b="1" i="0" sz="1400" u="none" cap="none" strike="noStrike">
              <a:solidFill>
                <a:srgbClr val="0432FF"/>
              </a:solidFill>
              <a:latin typeface="Libre Baskerville"/>
              <a:ea typeface="Libre Baskerville"/>
              <a:cs typeface="Libre Baskerville"/>
              <a:sym typeface="Libre Baskerville"/>
            </a:endParaRPr>
          </a:p>
          <a:p>
            <a:pPr indent="0" lvl="0" marL="0" marR="0" rtl="0" algn="ctr">
              <a:lnSpc>
                <a:spcPct val="115000"/>
              </a:lnSpc>
              <a:spcBef>
                <a:spcPts val="0"/>
              </a:spcBef>
              <a:spcAft>
                <a:spcPts val="0"/>
              </a:spcAft>
              <a:buClr>
                <a:srgbClr val="000000"/>
              </a:buClr>
              <a:buSzPts val="2400"/>
              <a:buFont typeface="Arial"/>
              <a:buNone/>
            </a:pPr>
            <a:r>
              <a:rPr b="1" i="0" lang="en-US" sz="1400" u="none" cap="none" strike="noStrike">
                <a:solidFill>
                  <a:srgbClr val="0432FF"/>
                </a:solidFill>
                <a:latin typeface="Libre Baskerville"/>
                <a:ea typeface="Libre Baskerville"/>
                <a:cs typeface="Libre Baskerville"/>
                <a:sym typeface="Libre Baskerville"/>
              </a:rPr>
              <a:t>NCAR, Boulder, Colorado · 24-28 July 2023</a:t>
            </a:r>
            <a:endParaRPr b="0" i="0" sz="1400" u="none" cap="none" strike="noStrike">
              <a:solidFill>
                <a:srgbClr val="000000"/>
              </a:solidFill>
              <a:latin typeface="Libre Baskerville"/>
              <a:ea typeface="Libre Baskerville"/>
              <a:cs typeface="Libre Baskerville"/>
              <a:sym typeface="Libre Baskerville"/>
            </a:endParaRPr>
          </a:p>
        </p:txBody>
      </p:sp>
      <p:sp>
        <p:nvSpPr>
          <p:cNvPr id="114" name="Google Shape;114;p1"/>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115" name="Google Shape;115;p1"/>
          <p:cNvPicPr preferRelativeResize="0"/>
          <p:nvPr/>
        </p:nvPicPr>
        <p:blipFill rotWithShape="1">
          <a:blip r:embed="rId4">
            <a:alphaModFix/>
          </a:blip>
          <a:srcRect b="0" l="0" r="0" t="0"/>
          <a:stretch/>
        </p:blipFill>
        <p:spPr>
          <a:xfrm>
            <a:off x="8063342" y="5495688"/>
            <a:ext cx="705678" cy="457199"/>
          </a:xfrm>
          <a:prstGeom prst="rect">
            <a:avLst/>
          </a:prstGeom>
          <a:noFill/>
          <a:ln>
            <a:noFill/>
          </a:ln>
        </p:spPr>
      </p:pic>
      <p:pic>
        <p:nvPicPr>
          <p:cNvPr id="116" name="Google Shape;116;p1"/>
          <p:cNvPicPr preferRelativeResize="0"/>
          <p:nvPr/>
        </p:nvPicPr>
        <p:blipFill rotWithShape="1">
          <a:blip r:embed="rId5">
            <a:alphaModFix/>
          </a:blip>
          <a:srcRect b="0" l="0" r="0" t="0"/>
          <a:stretch/>
        </p:blipFill>
        <p:spPr>
          <a:xfrm>
            <a:off x="228600" y="5495675"/>
            <a:ext cx="1371406" cy="457200"/>
          </a:xfrm>
          <a:prstGeom prst="rect">
            <a:avLst/>
          </a:prstGeom>
          <a:noFill/>
          <a:ln>
            <a:noFill/>
          </a:ln>
        </p:spPr>
      </p:pic>
      <p:pic>
        <p:nvPicPr>
          <p:cNvPr id="117" name="Google Shape;117;p1"/>
          <p:cNvPicPr preferRelativeResize="0"/>
          <p:nvPr/>
        </p:nvPicPr>
        <p:blipFill rotWithShape="1">
          <a:blip r:embed="rId6">
            <a:alphaModFix/>
          </a:blip>
          <a:srcRect b="0" l="0" r="0" t="0"/>
          <a:stretch/>
        </p:blipFill>
        <p:spPr>
          <a:xfrm>
            <a:off x="1880236" y="5495674"/>
            <a:ext cx="457383" cy="457201"/>
          </a:xfrm>
          <a:prstGeom prst="rect">
            <a:avLst/>
          </a:prstGeom>
          <a:noFill/>
          <a:ln>
            <a:noFill/>
          </a:ln>
        </p:spPr>
      </p:pic>
      <p:grpSp>
        <p:nvGrpSpPr>
          <p:cNvPr id="118" name="Google Shape;118;p1"/>
          <p:cNvGrpSpPr/>
          <p:nvPr/>
        </p:nvGrpSpPr>
        <p:grpSpPr>
          <a:xfrm>
            <a:off x="2617849" y="5495676"/>
            <a:ext cx="1939151" cy="457199"/>
            <a:chOff x="3056404" y="5394962"/>
            <a:chExt cx="1939151" cy="457199"/>
          </a:xfrm>
        </p:grpSpPr>
        <p:pic>
          <p:nvPicPr>
            <p:cNvPr id="119" name="Google Shape;119;p1"/>
            <p:cNvPicPr preferRelativeResize="0"/>
            <p:nvPr/>
          </p:nvPicPr>
          <p:blipFill rotWithShape="1">
            <a:blip r:embed="rId7">
              <a:alphaModFix/>
            </a:blip>
            <a:srcRect b="0" l="0" r="0" t="0"/>
            <a:stretch/>
          </p:blipFill>
          <p:spPr>
            <a:xfrm>
              <a:off x="3056404" y="5394962"/>
              <a:ext cx="888631" cy="457199"/>
            </a:xfrm>
            <a:prstGeom prst="rect">
              <a:avLst/>
            </a:prstGeom>
            <a:noFill/>
            <a:ln>
              <a:noFill/>
            </a:ln>
          </p:spPr>
        </p:pic>
        <p:pic>
          <p:nvPicPr>
            <p:cNvPr id="120" name="Google Shape;120;p1"/>
            <p:cNvPicPr preferRelativeResize="0"/>
            <p:nvPr/>
          </p:nvPicPr>
          <p:blipFill rotWithShape="1">
            <a:blip r:embed="rId8">
              <a:alphaModFix/>
            </a:blip>
            <a:srcRect b="0" l="0" r="0" t="0"/>
            <a:stretch/>
          </p:blipFill>
          <p:spPr>
            <a:xfrm>
              <a:off x="4021981" y="5394962"/>
              <a:ext cx="973574" cy="457199"/>
            </a:xfrm>
            <a:prstGeom prst="rect">
              <a:avLst/>
            </a:prstGeom>
            <a:noFill/>
            <a:ln>
              <a:noFill/>
            </a:ln>
          </p:spPr>
        </p:pic>
      </p:grpSp>
      <p:grpSp>
        <p:nvGrpSpPr>
          <p:cNvPr id="121" name="Google Shape;121;p1"/>
          <p:cNvGrpSpPr/>
          <p:nvPr/>
        </p:nvGrpSpPr>
        <p:grpSpPr>
          <a:xfrm>
            <a:off x="4837229" y="5495675"/>
            <a:ext cx="2238933" cy="457200"/>
            <a:chOff x="5380762" y="5394961"/>
            <a:chExt cx="2238933" cy="457200"/>
          </a:xfrm>
        </p:grpSpPr>
        <p:pic>
          <p:nvPicPr>
            <p:cNvPr id="122" name="Google Shape;122;p1"/>
            <p:cNvPicPr preferRelativeResize="0"/>
            <p:nvPr/>
          </p:nvPicPr>
          <p:blipFill rotWithShape="1">
            <a:blip r:embed="rId9">
              <a:alphaModFix/>
            </a:blip>
            <a:srcRect b="0" l="0" r="0" t="0"/>
            <a:stretch/>
          </p:blipFill>
          <p:spPr>
            <a:xfrm>
              <a:off x="5380762" y="5394962"/>
              <a:ext cx="1051982" cy="457199"/>
            </a:xfrm>
            <a:prstGeom prst="rect">
              <a:avLst/>
            </a:prstGeom>
            <a:noFill/>
            <a:ln>
              <a:noFill/>
            </a:ln>
          </p:spPr>
        </p:pic>
        <p:pic>
          <p:nvPicPr>
            <p:cNvPr id="123" name="Google Shape;123;p1"/>
            <p:cNvPicPr preferRelativeResize="0"/>
            <p:nvPr/>
          </p:nvPicPr>
          <p:blipFill rotWithShape="1">
            <a:blip r:embed="rId10">
              <a:alphaModFix/>
            </a:blip>
            <a:srcRect b="0" l="0" r="0" t="0"/>
            <a:stretch/>
          </p:blipFill>
          <p:spPr>
            <a:xfrm>
              <a:off x="6492240" y="5394961"/>
              <a:ext cx="1127455" cy="457200"/>
            </a:xfrm>
            <a:prstGeom prst="rect">
              <a:avLst/>
            </a:prstGeom>
            <a:noFill/>
            <a:ln>
              <a:noFill/>
            </a:ln>
          </p:spPr>
        </p:pic>
      </p:grpSp>
      <p:pic>
        <p:nvPicPr>
          <p:cNvPr id="124" name="Google Shape;124;p1"/>
          <p:cNvPicPr preferRelativeResize="0"/>
          <p:nvPr/>
        </p:nvPicPr>
        <p:blipFill rotWithShape="1">
          <a:blip r:embed="rId11">
            <a:alphaModFix/>
          </a:blip>
          <a:srcRect b="0" l="0" r="0" t="0"/>
          <a:stretch/>
        </p:blipFill>
        <p:spPr>
          <a:xfrm>
            <a:off x="7356392" y="5495687"/>
            <a:ext cx="426720" cy="457200"/>
          </a:xfrm>
          <a:prstGeom prst="rect">
            <a:avLst/>
          </a:prstGeom>
          <a:noFill/>
          <a:ln>
            <a:noFill/>
          </a:ln>
        </p:spPr>
      </p:pic>
      <p:grpSp>
        <p:nvGrpSpPr>
          <p:cNvPr id="125" name="Google Shape;125;p1"/>
          <p:cNvGrpSpPr/>
          <p:nvPr/>
        </p:nvGrpSpPr>
        <p:grpSpPr>
          <a:xfrm>
            <a:off x="9049249" y="5495687"/>
            <a:ext cx="2914151" cy="457200"/>
            <a:chOff x="9049249" y="5495687"/>
            <a:chExt cx="2914151" cy="457200"/>
          </a:xfrm>
        </p:grpSpPr>
        <p:grpSp>
          <p:nvGrpSpPr>
            <p:cNvPr id="126" name="Google Shape;126;p1"/>
            <p:cNvGrpSpPr/>
            <p:nvPr/>
          </p:nvGrpSpPr>
          <p:grpSpPr>
            <a:xfrm>
              <a:off x="9049249" y="5504387"/>
              <a:ext cx="1042500" cy="448500"/>
              <a:chOff x="9049249" y="5404104"/>
              <a:chExt cx="1042500" cy="448500"/>
            </a:xfrm>
          </p:grpSpPr>
          <p:sp>
            <p:nvSpPr>
              <p:cNvPr id="127" name="Google Shape;127;p1"/>
              <p:cNvSpPr/>
              <p:nvPr/>
            </p:nvSpPr>
            <p:spPr>
              <a:xfrm>
                <a:off x="9049249" y="5404104"/>
                <a:ext cx="1042500" cy="44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 name="Google Shape;128;p1"/>
              <p:cNvGrpSpPr/>
              <p:nvPr/>
            </p:nvGrpSpPr>
            <p:grpSpPr>
              <a:xfrm>
                <a:off x="9067082" y="5413581"/>
                <a:ext cx="1006970" cy="438592"/>
                <a:chOff x="13398825" y="5559225"/>
                <a:chExt cx="2150725" cy="939975"/>
              </a:xfrm>
            </p:grpSpPr>
            <p:pic>
              <p:nvPicPr>
                <p:cNvPr id="129" name="Google Shape;129;p1"/>
                <p:cNvPicPr preferRelativeResize="0"/>
                <p:nvPr/>
              </p:nvPicPr>
              <p:blipFill rotWithShape="1">
                <a:blip r:embed="rId12">
                  <a:alphaModFix/>
                </a:blip>
                <a:srcRect b="32463" l="24003" r="3390" t="31530"/>
                <a:stretch/>
              </p:blipFill>
              <p:spPr>
                <a:xfrm>
                  <a:off x="13398825" y="5943600"/>
                  <a:ext cx="2150725" cy="555600"/>
                </a:xfrm>
                <a:prstGeom prst="rect">
                  <a:avLst/>
                </a:prstGeom>
                <a:noFill/>
                <a:ln>
                  <a:noFill/>
                </a:ln>
              </p:spPr>
            </p:pic>
            <p:pic>
              <p:nvPicPr>
                <p:cNvPr id="130" name="Google Shape;130;p1"/>
                <p:cNvPicPr preferRelativeResize="0"/>
                <p:nvPr/>
              </p:nvPicPr>
              <p:blipFill rotWithShape="1">
                <a:blip r:embed="rId12">
                  <a:alphaModFix/>
                </a:blip>
                <a:srcRect b="32463" l="2457" r="77330" t="31530"/>
                <a:stretch/>
              </p:blipFill>
              <p:spPr>
                <a:xfrm>
                  <a:off x="14174838" y="5559225"/>
                  <a:ext cx="598700" cy="555600"/>
                </a:xfrm>
                <a:prstGeom prst="rect">
                  <a:avLst/>
                </a:prstGeom>
                <a:noFill/>
                <a:ln>
                  <a:noFill/>
                </a:ln>
              </p:spPr>
            </p:pic>
          </p:grpSp>
        </p:grpSp>
        <p:pic>
          <p:nvPicPr>
            <p:cNvPr id="131" name="Google Shape;131;p1"/>
            <p:cNvPicPr preferRelativeResize="0"/>
            <p:nvPr/>
          </p:nvPicPr>
          <p:blipFill rotWithShape="1">
            <a:blip r:embed="rId13">
              <a:alphaModFix/>
            </a:blip>
            <a:srcRect b="0" l="0" r="0" t="0"/>
            <a:stretch/>
          </p:blipFill>
          <p:spPr>
            <a:xfrm>
              <a:off x="10652760" y="5495687"/>
              <a:ext cx="1310640" cy="457200"/>
            </a:xfrm>
            <a:prstGeom prst="rect">
              <a:avLst/>
            </a:prstGeom>
            <a:noFill/>
            <a:ln>
              <a:noFill/>
            </a:ln>
          </p:spPr>
        </p:pic>
        <p:pic>
          <p:nvPicPr>
            <p:cNvPr id="132" name="Google Shape;132;p1"/>
            <p:cNvPicPr preferRelativeResize="0"/>
            <p:nvPr/>
          </p:nvPicPr>
          <p:blipFill rotWithShape="1">
            <a:blip r:embed="rId14">
              <a:alphaModFix/>
            </a:blip>
            <a:srcRect b="9964" l="11353" r="9363" t="10195"/>
            <a:stretch/>
          </p:blipFill>
          <p:spPr>
            <a:xfrm>
              <a:off x="10158984" y="5495687"/>
              <a:ext cx="454145" cy="4572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ffa523e9c2_0_53"/>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347" name="Google Shape;347;gffa523e9c2_0_53"/>
          <p:cNvSpPr txBox="1"/>
          <p:nvPr>
            <p:ph idx="1" type="body"/>
          </p:nvPr>
        </p:nvSpPr>
        <p:spPr>
          <a:xfrm>
            <a:off x="457200" y="914400"/>
            <a:ext cx="11274600" cy="1272300"/>
          </a:xfrm>
          <a:prstGeom prst="rect">
            <a:avLst/>
          </a:prstGeom>
          <a:noFill/>
          <a:ln>
            <a:noFill/>
          </a:ln>
        </p:spPr>
        <p:txBody>
          <a:bodyPr anchorCtr="0" anchor="t" bIns="45700" lIns="91425" spcFirstLastPara="1" rIns="91425" wrap="square" tIns="45700">
            <a:spAutoFit/>
          </a:bodyPr>
          <a:lstStyle/>
          <a:p>
            <a:pPr indent="-250190" lvl="0" marL="274320" rtl="0" algn="l">
              <a:lnSpc>
                <a:spcPct val="100000"/>
              </a:lnSpc>
              <a:spcBef>
                <a:spcPts val="0"/>
              </a:spcBef>
              <a:spcAft>
                <a:spcPts val="0"/>
              </a:spcAft>
              <a:buSzPts val="2000"/>
              <a:buChar char="➔"/>
            </a:pPr>
            <a:r>
              <a:rPr b="1" lang="en-US" sz="1800"/>
              <a:t>METplus </a:t>
            </a:r>
            <a:r>
              <a:rPr b="1" lang="en-US" sz="1800" u="sng"/>
              <a:t>verification</a:t>
            </a:r>
            <a:r>
              <a:rPr b="1" lang="en-US" sz="1800"/>
              <a:t> software for NWP and other Earth system models for the HSD steps.</a:t>
            </a:r>
            <a:endParaRPr b="1" sz="1800"/>
          </a:p>
          <a:p>
            <a:pPr indent="-250190" lvl="0" marL="274320" rtl="0" algn="l">
              <a:lnSpc>
                <a:spcPct val="100000"/>
              </a:lnSpc>
              <a:spcBef>
                <a:spcPts val="1000"/>
              </a:spcBef>
              <a:spcAft>
                <a:spcPts val="0"/>
              </a:spcAft>
              <a:buSzPts val="2000"/>
              <a:buChar char="➔"/>
            </a:pPr>
            <a:r>
              <a:rPr b="1" lang="en-US" sz="1800"/>
              <a:t>METplus includes metrics at the </a:t>
            </a:r>
            <a:r>
              <a:rPr b="1" lang="en-US" sz="1800" u="sng"/>
              <a:t>process level</a:t>
            </a:r>
            <a:r>
              <a:rPr b="1" lang="en-US" sz="1800"/>
              <a:t>.</a:t>
            </a:r>
            <a:endParaRPr b="1" sz="1800"/>
          </a:p>
          <a:p>
            <a:pPr indent="0" lvl="0" marL="0" rtl="0" algn="l">
              <a:lnSpc>
                <a:spcPct val="100000"/>
              </a:lnSpc>
              <a:spcBef>
                <a:spcPts val="1000"/>
              </a:spcBef>
              <a:spcAft>
                <a:spcPts val="0"/>
              </a:spcAft>
              <a:buSzPts val="1530"/>
              <a:buNone/>
            </a:pPr>
            <a:r>
              <a:rPr b="1" lang="en-US" sz="2000">
                <a:solidFill>
                  <a:srgbClr val="0000FF"/>
                </a:solidFill>
              </a:rPr>
              <a:t>https://dtcenter.org/community-code/metplus</a:t>
            </a:r>
            <a:endParaRPr b="1" sz="2000"/>
          </a:p>
        </p:txBody>
      </p:sp>
      <p:sp>
        <p:nvSpPr>
          <p:cNvPr id="348" name="Google Shape;348;gffa523e9c2_0_53"/>
          <p:cNvSpPr txBox="1"/>
          <p:nvPr/>
        </p:nvSpPr>
        <p:spPr>
          <a:xfrm>
            <a:off x="368550" y="228600"/>
            <a:ext cx="11454900" cy="5388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600" u="none" cap="none" strike="noStrike">
                <a:solidFill>
                  <a:schemeClr val="dk2"/>
                </a:solidFill>
                <a:latin typeface="Libre Franklin"/>
                <a:ea typeface="Libre Franklin"/>
                <a:cs typeface="Libre Franklin"/>
                <a:sym typeface="Libre Franklin"/>
              </a:rPr>
              <a:t>How to connect HSD steps to improve the model development process?</a:t>
            </a:r>
            <a:endParaRPr b="0" i="0" sz="1000" u="none" cap="none" strike="noStrike">
              <a:solidFill>
                <a:srgbClr val="000000"/>
              </a:solidFill>
              <a:latin typeface="Arial"/>
              <a:ea typeface="Arial"/>
              <a:cs typeface="Arial"/>
              <a:sym typeface="Arial"/>
            </a:endParaRPr>
          </a:p>
        </p:txBody>
      </p:sp>
      <p:sp>
        <p:nvSpPr>
          <p:cNvPr id="349" name="Google Shape;349;gffa523e9c2_0_53"/>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350" name="Google Shape;350;gffa523e9c2_0_53"/>
          <p:cNvPicPr preferRelativeResize="0"/>
          <p:nvPr/>
        </p:nvPicPr>
        <p:blipFill rotWithShape="1">
          <a:blip r:embed="rId4">
            <a:alphaModFix/>
          </a:blip>
          <a:srcRect b="53086" l="49899" r="0" t="0"/>
          <a:stretch/>
        </p:blipFill>
        <p:spPr>
          <a:xfrm>
            <a:off x="457200" y="2837350"/>
            <a:ext cx="2691456" cy="1477500"/>
          </a:xfrm>
          <a:prstGeom prst="rect">
            <a:avLst/>
          </a:prstGeom>
          <a:noFill/>
          <a:ln cap="flat" cmpd="sng" w="9525">
            <a:solidFill>
              <a:srgbClr val="0000FF"/>
            </a:solidFill>
            <a:prstDash val="solid"/>
            <a:round/>
            <a:headEnd len="sm" w="sm" type="none"/>
            <a:tailEnd len="sm" w="sm" type="none"/>
          </a:ln>
        </p:spPr>
      </p:pic>
      <p:pic>
        <p:nvPicPr>
          <p:cNvPr id="351" name="Google Shape;351;gffa523e9c2_0_53"/>
          <p:cNvPicPr preferRelativeResize="0"/>
          <p:nvPr/>
        </p:nvPicPr>
        <p:blipFill rotWithShape="1">
          <a:blip r:embed="rId5">
            <a:alphaModFix/>
          </a:blip>
          <a:srcRect b="0" l="0" r="0" t="0"/>
          <a:stretch/>
        </p:blipFill>
        <p:spPr>
          <a:xfrm>
            <a:off x="745638" y="4392319"/>
            <a:ext cx="2114580" cy="1564801"/>
          </a:xfrm>
          <a:prstGeom prst="rect">
            <a:avLst/>
          </a:prstGeom>
          <a:noFill/>
          <a:ln cap="flat" cmpd="sng" w="9525">
            <a:solidFill>
              <a:srgbClr val="0432FF"/>
            </a:solidFill>
            <a:prstDash val="solid"/>
            <a:round/>
            <a:headEnd len="sm" w="sm" type="none"/>
            <a:tailEnd len="sm" w="sm" type="none"/>
          </a:ln>
        </p:spPr>
      </p:pic>
      <p:sp>
        <p:nvSpPr>
          <p:cNvPr id="352" name="Google Shape;352;gffa523e9c2_0_53"/>
          <p:cNvSpPr txBox="1"/>
          <p:nvPr/>
        </p:nvSpPr>
        <p:spPr>
          <a:xfrm>
            <a:off x="5590825" y="4263975"/>
            <a:ext cx="1145100" cy="1477500"/>
          </a:xfrm>
          <a:prstGeom prst="rect">
            <a:avLst/>
          </a:prstGeom>
          <a:solidFill>
            <a:srgbClr val="D9D2E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ibre Baskerville"/>
                <a:ea typeface="Libre Baskerville"/>
                <a:cs typeface="Libre Baskerville"/>
                <a:sym typeface="Libre Baskerville"/>
              </a:rPr>
              <a:t>*New in METplus v5.0 to be released in Dec 2022</a:t>
            </a:r>
            <a:endParaRPr b="0" i="0" sz="1400" u="none" cap="none" strike="noStrike">
              <a:solidFill>
                <a:srgbClr val="000000"/>
              </a:solidFill>
              <a:latin typeface="Libre Baskerville"/>
              <a:ea typeface="Libre Baskerville"/>
              <a:cs typeface="Libre Baskerville"/>
              <a:sym typeface="Libre Baskerville"/>
            </a:endParaRPr>
          </a:p>
        </p:txBody>
      </p:sp>
      <p:grpSp>
        <p:nvGrpSpPr>
          <p:cNvPr id="353" name="Google Shape;353;gffa523e9c2_0_53"/>
          <p:cNvGrpSpPr/>
          <p:nvPr/>
        </p:nvGrpSpPr>
        <p:grpSpPr>
          <a:xfrm>
            <a:off x="6849090" y="2174400"/>
            <a:ext cx="2226600" cy="4199470"/>
            <a:chOff x="6853527" y="2174400"/>
            <a:chExt cx="2226600" cy="4199470"/>
          </a:xfrm>
        </p:grpSpPr>
        <p:pic>
          <p:nvPicPr>
            <p:cNvPr id="354" name="Google Shape;354;gffa523e9c2_0_53"/>
            <p:cNvPicPr preferRelativeResize="0"/>
            <p:nvPr/>
          </p:nvPicPr>
          <p:blipFill rotWithShape="1">
            <a:blip r:embed="rId6">
              <a:alphaModFix/>
            </a:blip>
            <a:srcRect b="0" l="0" r="0" t="0"/>
            <a:stretch/>
          </p:blipFill>
          <p:spPr>
            <a:xfrm>
              <a:off x="6874339" y="2761147"/>
              <a:ext cx="2184975" cy="3612723"/>
            </a:xfrm>
            <a:prstGeom prst="rect">
              <a:avLst/>
            </a:prstGeom>
            <a:noFill/>
            <a:ln cap="flat" cmpd="sng" w="9525">
              <a:solidFill>
                <a:srgbClr val="0432FF"/>
              </a:solidFill>
              <a:prstDash val="solid"/>
              <a:round/>
              <a:headEnd len="sm" w="sm" type="none"/>
              <a:tailEnd len="sm" w="sm" type="none"/>
            </a:ln>
          </p:spPr>
        </p:pic>
        <p:sp>
          <p:nvSpPr>
            <p:cNvPr id="355" name="Google Shape;355;gffa523e9c2_0_53"/>
            <p:cNvSpPr txBox="1"/>
            <p:nvPr/>
          </p:nvSpPr>
          <p:spPr>
            <a:xfrm>
              <a:off x="6853527" y="2174400"/>
              <a:ext cx="2226600" cy="5541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Baskerville"/>
                  <a:ea typeface="Libre Baskerville"/>
                  <a:cs typeface="Libre Baskerville"/>
                  <a:sym typeface="Libre Baskerville"/>
                </a:rPr>
                <a:t>S2S Diagnostics including planetary waves.</a:t>
              </a:r>
              <a:endParaRPr b="0" i="0" sz="1200" u="none" cap="none" strike="noStrike">
                <a:solidFill>
                  <a:srgbClr val="000000"/>
                </a:solidFill>
                <a:latin typeface="Libre Baskerville"/>
                <a:ea typeface="Libre Baskerville"/>
                <a:cs typeface="Libre Baskerville"/>
                <a:sym typeface="Libre Baskerville"/>
              </a:endParaRPr>
            </a:p>
          </p:txBody>
        </p:sp>
      </p:grpSp>
      <p:sp>
        <p:nvSpPr>
          <p:cNvPr id="356" name="Google Shape;356;gffa523e9c2_0_53"/>
          <p:cNvSpPr txBox="1"/>
          <p:nvPr/>
        </p:nvSpPr>
        <p:spPr>
          <a:xfrm>
            <a:off x="9620911" y="6004570"/>
            <a:ext cx="1765200" cy="3693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Baskerville"/>
                <a:ea typeface="Libre Baskerville"/>
                <a:cs typeface="Libre Baskerville"/>
                <a:sym typeface="Libre Baskerville"/>
              </a:rPr>
              <a:t>Systematic Biases.</a:t>
            </a:r>
            <a:endParaRPr b="0" i="0" sz="1200" u="none" cap="none" strike="noStrike">
              <a:solidFill>
                <a:srgbClr val="000000"/>
              </a:solidFill>
              <a:latin typeface="Libre Baskerville"/>
              <a:ea typeface="Libre Baskerville"/>
              <a:cs typeface="Libre Baskerville"/>
              <a:sym typeface="Libre Baskerville"/>
            </a:endParaRPr>
          </a:p>
        </p:txBody>
      </p:sp>
      <p:pic>
        <p:nvPicPr>
          <p:cNvPr id="357" name="Google Shape;357;gffa523e9c2_0_53"/>
          <p:cNvPicPr preferRelativeResize="0"/>
          <p:nvPr/>
        </p:nvPicPr>
        <p:blipFill rotWithShape="1">
          <a:blip r:embed="rId7">
            <a:alphaModFix/>
          </a:blip>
          <a:srcRect b="0" l="0" r="0" t="0"/>
          <a:stretch/>
        </p:blipFill>
        <p:spPr>
          <a:xfrm>
            <a:off x="9302548" y="4218648"/>
            <a:ext cx="2401925" cy="1764521"/>
          </a:xfrm>
          <a:prstGeom prst="rect">
            <a:avLst/>
          </a:prstGeom>
          <a:noFill/>
          <a:ln cap="flat" cmpd="sng" w="9525">
            <a:solidFill>
              <a:srgbClr val="0432FF"/>
            </a:solidFill>
            <a:prstDash val="solid"/>
            <a:round/>
            <a:headEnd len="sm" w="sm" type="none"/>
            <a:tailEnd len="sm" w="sm" type="none"/>
          </a:ln>
        </p:spPr>
      </p:pic>
      <p:grpSp>
        <p:nvGrpSpPr>
          <p:cNvPr id="358" name="Google Shape;358;gffa523e9c2_0_53"/>
          <p:cNvGrpSpPr/>
          <p:nvPr/>
        </p:nvGrpSpPr>
        <p:grpSpPr>
          <a:xfrm>
            <a:off x="9302556" y="1611375"/>
            <a:ext cx="2401911" cy="2391345"/>
            <a:chOff x="9302556" y="1611375"/>
            <a:chExt cx="2401911" cy="2391345"/>
          </a:xfrm>
        </p:grpSpPr>
        <p:pic>
          <p:nvPicPr>
            <p:cNvPr id="359" name="Google Shape;359;gffa523e9c2_0_53"/>
            <p:cNvPicPr preferRelativeResize="0"/>
            <p:nvPr/>
          </p:nvPicPr>
          <p:blipFill rotWithShape="1">
            <a:blip r:embed="rId8">
              <a:alphaModFix/>
            </a:blip>
            <a:srcRect b="1942" l="2448" r="6532" t="5567"/>
            <a:stretch/>
          </p:blipFill>
          <p:spPr>
            <a:xfrm>
              <a:off x="9302556" y="2174400"/>
              <a:ext cx="2401911" cy="1828320"/>
            </a:xfrm>
            <a:prstGeom prst="rect">
              <a:avLst/>
            </a:prstGeom>
            <a:noFill/>
            <a:ln cap="flat" cmpd="sng" w="9525">
              <a:solidFill>
                <a:srgbClr val="0432FF"/>
              </a:solidFill>
              <a:prstDash val="solid"/>
              <a:round/>
              <a:headEnd len="sm" w="sm" type="none"/>
              <a:tailEnd len="sm" w="sm" type="none"/>
            </a:ln>
          </p:spPr>
        </p:pic>
        <p:sp>
          <p:nvSpPr>
            <p:cNvPr id="360" name="Google Shape;360;gffa523e9c2_0_53"/>
            <p:cNvSpPr txBox="1"/>
            <p:nvPr/>
          </p:nvSpPr>
          <p:spPr>
            <a:xfrm>
              <a:off x="9620911" y="1611375"/>
              <a:ext cx="1765200" cy="5541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Baskerville"/>
                  <a:ea typeface="Libre Baskerville"/>
                  <a:cs typeface="Libre Baskerville"/>
                  <a:sym typeface="Libre Baskerville"/>
                </a:rPr>
                <a:t>Multivariate Relationships.</a:t>
              </a:r>
              <a:endParaRPr b="0" i="0" sz="1200" u="none" cap="none" strike="noStrike">
                <a:solidFill>
                  <a:srgbClr val="000000"/>
                </a:solidFill>
                <a:latin typeface="Libre Baskerville"/>
                <a:ea typeface="Libre Baskerville"/>
                <a:cs typeface="Libre Baskerville"/>
                <a:sym typeface="Libre Baskerville"/>
              </a:endParaRPr>
            </a:p>
          </p:txBody>
        </p:sp>
      </p:grpSp>
      <p:grpSp>
        <p:nvGrpSpPr>
          <p:cNvPr id="361" name="Google Shape;361;gffa523e9c2_0_53"/>
          <p:cNvGrpSpPr/>
          <p:nvPr/>
        </p:nvGrpSpPr>
        <p:grpSpPr>
          <a:xfrm>
            <a:off x="3200400" y="2837350"/>
            <a:ext cx="3421824" cy="3119770"/>
            <a:chOff x="3200400" y="2837350"/>
            <a:chExt cx="3421824" cy="3119770"/>
          </a:xfrm>
        </p:grpSpPr>
        <p:sp>
          <p:nvSpPr>
            <p:cNvPr id="362" name="Google Shape;362;gffa523e9c2_0_53"/>
            <p:cNvSpPr txBox="1"/>
            <p:nvPr/>
          </p:nvSpPr>
          <p:spPr>
            <a:xfrm>
              <a:off x="3200412" y="2837350"/>
              <a:ext cx="3421800" cy="5541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Libre Baskerville"/>
                  <a:ea typeface="Libre Baskerville"/>
                  <a:cs typeface="Libre Baskerville"/>
                  <a:sym typeface="Libre Baskerville"/>
                </a:rPr>
                <a:t>Errors and Tendencies within a columns, soundings, or profiles.</a:t>
              </a:r>
              <a:endParaRPr b="0" i="0" sz="1200" u="none" cap="none" strike="noStrike">
                <a:solidFill>
                  <a:srgbClr val="000000"/>
                </a:solidFill>
                <a:latin typeface="Libre Baskerville"/>
                <a:ea typeface="Libre Baskerville"/>
                <a:cs typeface="Libre Baskerville"/>
                <a:sym typeface="Libre Baskerville"/>
              </a:endParaRPr>
            </a:p>
          </p:txBody>
        </p:sp>
        <p:pic>
          <p:nvPicPr>
            <p:cNvPr id="363" name="Google Shape;363;gffa523e9c2_0_53"/>
            <p:cNvPicPr preferRelativeResize="0"/>
            <p:nvPr/>
          </p:nvPicPr>
          <p:blipFill rotWithShape="1">
            <a:blip r:embed="rId9">
              <a:alphaModFix/>
            </a:blip>
            <a:srcRect b="0" l="0" r="0" t="0"/>
            <a:stretch/>
          </p:blipFill>
          <p:spPr>
            <a:xfrm>
              <a:off x="3200400" y="3390745"/>
              <a:ext cx="3421824" cy="2566375"/>
            </a:xfrm>
            <a:prstGeom prst="rect">
              <a:avLst/>
            </a:prstGeom>
            <a:noFill/>
            <a:ln cap="flat" cmpd="sng" w="9525">
              <a:solidFill>
                <a:srgbClr val="0000FF"/>
              </a:solidFill>
              <a:prstDash val="solid"/>
              <a:round/>
              <a:headEnd len="sm" w="sm" type="none"/>
              <a:tailEnd len="sm" w="sm" type="none"/>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16ace9c0348_0_68"/>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370" name="Google Shape;370;g16ace9c0348_0_68"/>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371" name="Google Shape;371;g16ace9c0348_0_68"/>
          <p:cNvSpPr txBox="1"/>
          <p:nvPr/>
        </p:nvSpPr>
        <p:spPr>
          <a:xfrm>
            <a:off x="368550" y="228600"/>
            <a:ext cx="11454900" cy="5388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600" u="none" cap="none" strike="noStrike">
                <a:solidFill>
                  <a:schemeClr val="dk2"/>
                </a:solidFill>
                <a:latin typeface="Libre Franklin"/>
                <a:ea typeface="Libre Franklin"/>
                <a:cs typeface="Libre Franklin"/>
                <a:sym typeface="Libre Franklin"/>
              </a:rPr>
              <a:t>How to connect HSD steps to improve the model development process?</a:t>
            </a:r>
            <a:endParaRPr b="0" i="0" sz="1000" u="none" cap="none" strike="noStrike">
              <a:solidFill>
                <a:srgbClr val="000000"/>
              </a:solidFill>
              <a:latin typeface="Arial"/>
              <a:ea typeface="Arial"/>
              <a:cs typeface="Arial"/>
              <a:sym typeface="Arial"/>
            </a:endParaRPr>
          </a:p>
        </p:txBody>
      </p:sp>
      <p:sp>
        <p:nvSpPr>
          <p:cNvPr id="372" name="Google Shape;372;g16ace9c0348_0_68"/>
          <p:cNvSpPr txBox="1"/>
          <p:nvPr>
            <p:ph idx="1" type="body"/>
          </p:nvPr>
        </p:nvSpPr>
        <p:spPr>
          <a:xfrm>
            <a:off x="457200" y="914400"/>
            <a:ext cx="9308400" cy="1113300"/>
          </a:xfrm>
          <a:prstGeom prst="rect">
            <a:avLst/>
          </a:prstGeom>
          <a:noFill/>
          <a:ln>
            <a:noFill/>
          </a:ln>
        </p:spPr>
        <p:txBody>
          <a:bodyPr anchorCtr="0" anchor="t" bIns="45700" lIns="91425" spcFirstLastPara="1" rIns="91425" wrap="square" tIns="45700">
            <a:spAutoFit/>
          </a:bodyPr>
          <a:lstStyle/>
          <a:p>
            <a:pPr indent="-250190" lvl="0" marL="274320" rtl="0" algn="l">
              <a:lnSpc>
                <a:spcPct val="100000"/>
              </a:lnSpc>
              <a:spcBef>
                <a:spcPts val="0"/>
              </a:spcBef>
              <a:spcAft>
                <a:spcPts val="0"/>
              </a:spcAft>
              <a:buSzPts val="2000"/>
              <a:buChar char="➔"/>
            </a:pPr>
            <a:r>
              <a:rPr lang="en-US" sz="2000"/>
              <a:t>Corresponding software development for the CCPP Suite Simulator via “on/off</a:t>
            </a:r>
            <a:r>
              <a:rPr lang="en-US" sz="2000">
                <a:extLst>
                  <a:ext uri="http://customooxmlschemas.google.com/">
                    <go:slidesCustomData xmlns:go="http://customooxmlschemas.google.com/" textRoundtripDataId="3"/>
                  </a:ext>
                </a:extLst>
              </a:rPr>
              <a:t>”</a:t>
            </a:r>
            <a:r>
              <a:rPr lang="en-US" sz="2000"/>
              <a:t> switches in </a:t>
            </a:r>
            <a:r>
              <a:rPr b="1" lang="en-US" sz="2000"/>
              <a:t>Single Column Model (CCPP SCM)</a:t>
            </a:r>
            <a:r>
              <a:rPr lang="en-US" sz="2000"/>
              <a:t>.</a:t>
            </a:r>
            <a:endParaRPr sz="2000"/>
          </a:p>
          <a:p>
            <a:pPr indent="-237490" lvl="0" marL="274320" rtl="0" algn="l">
              <a:lnSpc>
                <a:spcPct val="100000"/>
              </a:lnSpc>
              <a:spcBef>
                <a:spcPts val="1000"/>
              </a:spcBef>
              <a:spcAft>
                <a:spcPts val="1000"/>
              </a:spcAft>
              <a:buSzPts val="1800"/>
              <a:buChar char="➔"/>
            </a:pPr>
            <a:r>
              <a:t/>
            </a:r>
            <a:endParaRPr sz="1800"/>
          </a:p>
        </p:txBody>
      </p:sp>
      <p:sp>
        <p:nvSpPr>
          <p:cNvPr id="373" name="Google Shape;373;g16ace9c0348_0_68"/>
          <p:cNvSpPr txBox="1"/>
          <p:nvPr/>
        </p:nvSpPr>
        <p:spPr>
          <a:xfrm>
            <a:off x="764550" y="1600200"/>
            <a:ext cx="75426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Within the physics step, the model-state (S) is updated after each physics scheme is called:</a:t>
            </a:r>
            <a:endParaRPr b="0" i="0" sz="1800" u="none" cap="none" strike="noStrike">
              <a:solidFill>
                <a:srgbClr val="000000"/>
              </a:solidFill>
              <a:latin typeface="Arial"/>
              <a:ea typeface="Arial"/>
              <a:cs typeface="Arial"/>
              <a:sym typeface="Arial"/>
            </a:endParaRPr>
          </a:p>
        </p:txBody>
      </p:sp>
      <p:grpSp>
        <p:nvGrpSpPr>
          <p:cNvPr id="374" name="Google Shape;374;g16ace9c0348_0_68"/>
          <p:cNvGrpSpPr/>
          <p:nvPr/>
        </p:nvGrpSpPr>
        <p:grpSpPr>
          <a:xfrm>
            <a:off x="771125" y="2598150"/>
            <a:ext cx="1754400" cy="3079900"/>
            <a:chOff x="771125" y="2369550"/>
            <a:chExt cx="1754400" cy="3079900"/>
          </a:xfrm>
        </p:grpSpPr>
        <p:sp>
          <p:nvSpPr>
            <p:cNvPr id="375" name="Google Shape;375;g16ace9c0348_0_68"/>
            <p:cNvSpPr txBox="1"/>
            <p:nvPr/>
          </p:nvSpPr>
          <p:spPr>
            <a:xfrm>
              <a:off x="771125" y="2369550"/>
              <a:ext cx="7659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Radiation</a:t>
              </a:r>
              <a:endParaRPr b="0" i="0" sz="1100" u="none" cap="none" strike="noStrike">
                <a:solidFill>
                  <a:srgbClr val="000000"/>
                </a:solidFill>
                <a:latin typeface="Arial"/>
                <a:ea typeface="Arial"/>
                <a:cs typeface="Arial"/>
                <a:sym typeface="Arial"/>
              </a:endParaRPr>
            </a:p>
          </p:txBody>
        </p:sp>
        <p:sp>
          <p:nvSpPr>
            <p:cNvPr id="376" name="Google Shape;376;g16ace9c0348_0_68"/>
            <p:cNvSpPr txBox="1"/>
            <p:nvPr/>
          </p:nvSpPr>
          <p:spPr>
            <a:xfrm>
              <a:off x="771125" y="2683325"/>
              <a:ext cx="6093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Surface</a:t>
              </a:r>
              <a:endParaRPr b="0" i="0" sz="1100" u="none" cap="none" strike="noStrike">
                <a:solidFill>
                  <a:srgbClr val="000000"/>
                </a:solidFill>
                <a:latin typeface="Arial"/>
                <a:ea typeface="Arial"/>
                <a:cs typeface="Arial"/>
                <a:sym typeface="Arial"/>
              </a:endParaRPr>
            </a:p>
          </p:txBody>
        </p:sp>
        <p:sp>
          <p:nvSpPr>
            <p:cNvPr id="377" name="Google Shape;377;g16ace9c0348_0_68"/>
            <p:cNvSpPr txBox="1"/>
            <p:nvPr/>
          </p:nvSpPr>
          <p:spPr>
            <a:xfrm>
              <a:off x="771125" y="3310875"/>
              <a:ext cx="17544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Planetary Boundary Layer</a:t>
              </a:r>
              <a:endParaRPr b="0" i="0" sz="1100" u="none" cap="none" strike="noStrike">
                <a:solidFill>
                  <a:srgbClr val="000000"/>
                </a:solidFill>
                <a:latin typeface="Arial"/>
                <a:ea typeface="Arial"/>
                <a:cs typeface="Arial"/>
                <a:sym typeface="Arial"/>
              </a:endParaRPr>
            </a:p>
          </p:txBody>
        </p:sp>
        <p:sp>
          <p:nvSpPr>
            <p:cNvPr id="378" name="Google Shape;378;g16ace9c0348_0_68"/>
            <p:cNvSpPr txBox="1"/>
            <p:nvPr/>
          </p:nvSpPr>
          <p:spPr>
            <a:xfrm>
              <a:off x="771125" y="3624650"/>
              <a:ext cx="12975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Gravity Wave Drag</a:t>
              </a:r>
              <a:endParaRPr b="0" i="0" sz="1100" u="none" cap="none" strike="noStrike">
                <a:solidFill>
                  <a:srgbClr val="000000"/>
                </a:solidFill>
                <a:latin typeface="Arial"/>
                <a:ea typeface="Arial"/>
                <a:cs typeface="Arial"/>
                <a:sym typeface="Arial"/>
              </a:endParaRPr>
            </a:p>
          </p:txBody>
        </p:sp>
        <p:sp>
          <p:nvSpPr>
            <p:cNvPr id="379" name="Google Shape;379;g16ace9c0348_0_68"/>
            <p:cNvSpPr txBox="1"/>
            <p:nvPr/>
          </p:nvSpPr>
          <p:spPr>
            <a:xfrm>
              <a:off x="771125" y="4575250"/>
              <a:ext cx="12549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Deep Convection</a:t>
              </a:r>
              <a:endParaRPr b="0" i="0" sz="1100" u="none" cap="none" strike="noStrike">
                <a:solidFill>
                  <a:srgbClr val="000000"/>
                </a:solidFill>
                <a:latin typeface="Arial"/>
                <a:ea typeface="Arial"/>
                <a:cs typeface="Arial"/>
                <a:sym typeface="Arial"/>
              </a:endParaRPr>
            </a:p>
          </p:txBody>
        </p:sp>
        <p:sp>
          <p:nvSpPr>
            <p:cNvPr id="380" name="Google Shape;380;g16ace9c0348_0_68"/>
            <p:cNvSpPr txBox="1"/>
            <p:nvPr/>
          </p:nvSpPr>
          <p:spPr>
            <a:xfrm>
              <a:off x="771125" y="4881550"/>
              <a:ext cx="14751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Shallow Convection</a:t>
              </a:r>
              <a:endParaRPr b="0" i="0" sz="1100" u="none" cap="none" strike="noStrike">
                <a:solidFill>
                  <a:srgbClr val="000000"/>
                </a:solidFill>
                <a:latin typeface="Arial"/>
                <a:ea typeface="Arial"/>
                <a:cs typeface="Arial"/>
                <a:sym typeface="Arial"/>
              </a:endParaRPr>
            </a:p>
          </p:txBody>
        </p:sp>
        <p:sp>
          <p:nvSpPr>
            <p:cNvPr id="381" name="Google Shape;381;g16ace9c0348_0_68"/>
            <p:cNvSpPr txBox="1"/>
            <p:nvPr/>
          </p:nvSpPr>
          <p:spPr>
            <a:xfrm>
              <a:off x="771125" y="5187850"/>
              <a:ext cx="13824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Cloud Microphysics</a:t>
              </a:r>
              <a:endParaRPr b="0" i="0" sz="1100" u="none" cap="none" strike="noStrike">
                <a:solidFill>
                  <a:srgbClr val="000000"/>
                </a:solidFill>
                <a:latin typeface="Arial"/>
                <a:ea typeface="Arial"/>
                <a:cs typeface="Arial"/>
                <a:sym typeface="Arial"/>
              </a:endParaRPr>
            </a:p>
          </p:txBody>
        </p:sp>
        <p:sp>
          <p:nvSpPr>
            <p:cNvPr id="382" name="Google Shape;382;g16ace9c0348_0_68"/>
            <p:cNvSpPr txBox="1"/>
            <p:nvPr/>
          </p:nvSpPr>
          <p:spPr>
            <a:xfrm>
              <a:off x="771125" y="2997100"/>
              <a:ext cx="9891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Land-surface</a:t>
              </a:r>
              <a:endParaRPr b="0" i="0" sz="1100" u="none" cap="none" strike="noStrike">
                <a:solidFill>
                  <a:srgbClr val="000000"/>
                </a:solidFill>
                <a:latin typeface="Arial"/>
                <a:ea typeface="Arial"/>
                <a:cs typeface="Arial"/>
                <a:sym typeface="Arial"/>
              </a:endParaRPr>
            </a:p>
          </p:txBody>
        </p:sp>
        <p:sp>
          <p:nvSpPr>
            <p:cNvPr id="383" name="Google Shape;383;g16ace9c0348_0_68"/>
            <p:cNvSpPr txBox="1"/>
            <p:nvPr/>
          </p:nvSpPr>
          <p:spPr>
            <a:xfrm>
              <a:off x="771125" y="3938425"/>
              <a:ext cx="15417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Ozone Photochemistry</a:t>
              </a:r>
              <a:endParaRPr b="0" i="0" sz="1100" u="none" cap="none" strike="noStrike">
                <a:solidFill>
                  <a:srgbClr val="000000"/>
                </a:solidFill>
                <a:latin typeface="Arial"/>
                <a:ea typeface="Arial"/>
                <a:cs typeface="Arial"/>
                <a:sym typeface="Arial"/>
              </a:endParaRPr>
            </a:p>
          </p:txBody>
        </p:sp>
        <p:sp>
          <p:nvSpPr>
            <p:cNvPr id="384" name="Google Shape;384;g16ace9c0348_0_68"/>
            <p:cNvSpPr txBox="1"/>
            <p:nvPr/>
          </p:nvSpPr>
          <p:spPr>
            <a:xfrm>
              <a:off x="771125" y="4268950"/>
              <a:ext cx="1086000" cy="261600"/>
            </a:xfrm>
            <a:prstGeom prst="rect">
              <a:avLst/>
            </a:prstGeom>
            <a:noFill/>
            <a:ln cap="flat" cmpd="sng" w="9525">
              <a:solidFill>
                <a:srgbClr val="00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Upper-Atm H</a:t>
              </a:r>
              <a:r>
                <a:rPr b="0" baseline="-25000" i="0" lang="en-US" sz="1100" u="none" cap="none" strike="noStrike">
                  <a:solidFill>
                    <a:srgbClr val="000000"/>
                  </a:solidFill>
                  <a:latin typeface="Arial"/>
                  <a:ea typeface="Arial"/>
                  <a:cs typeface="Arial"/>
                  <a:sym typeface="Arial"/>
                </a:rPr>
                <a:t>2</a:t>
              </a:r>
              <a:r>
                <a:rPr b="0" i="0" lang="en-US" sz="1100" u="none" cap="none" strike="noStrike">
                  <a:solidFill>
                    <a:srgbClr val="000000"/>
                  </a:solidFill>
                  <a:latin typeface="Arial"/>
                  <a:ea typeface="Arial"/>
                  <a:cs typeface="Arial"/>
                  <a:sym typeface="Arial"/>
                </a:rPr>
                <a:t>0</a:t>
              </a:r>
              <a:endParaRPr b="0" i="0" sz="1100" u="none" cap="none" strike="noStrike">
                <a:solidFill>
                  <a:srgbClr val="000000"/>
                </a:solidFill>
                <a:latin typeface="Arial"/>
                <a:ea typeface="Arial"/>
                <a:cs typeface="Arial"/>
                <a:sym typeface="Arial"/>
              </a:endParaRPr>
            </a:p>
          </p:txBody>
        </p:sp>
      </p:grpSp>
      <p:pic>
        <p:nvPicPr>
          <p:cNvPr id="385" name="Google Shape;385;g16ace9c0348_0_68"/>
          <p:cNvPicPr preferRelativeResize="0"/>
          <p:nvPr/>
        </p:nvPicPr>
        <p:blipFill rotWithShape="1">
          <a:blip r:embed="rId4">
            <a:alphaModFix/>
          </a:blip>
          <a:srcRect b="338" l="0" r="0" t="0"/>
          <a:stretch/>
        </p:blipFill>
        <p:spPr>
          <a:xfrm>
            <a:off x="2767700" y="2580544"/>
            <a:ext cx="765900" cy="3404649"/>
          </a:xfrm>
          <a:prstGeom prst="rect">
            <a:avLst/>
          </a:prstGeom>
          <a:noFill/>
          <a:ln cap="flat" cmpd="sng" w="9525">
            <a:solidFill>
              <a:srgbClr val="0432FF"/>
            </a:solidFill>
            <a:prstDash val="solid"/>
            <a:round/>
            <a:headEnd len="sm" w="sm" type="none"/>
            <a:tailEnd len="sm" w="sm" type="none"/>
          </a:ln>
        </p:spPr>
      </p:pic>
      <p:sp>
        <p:nvSpPr>
          <p:cNvPr id="386" name="Google Shape;386;g16ace9c0348_0_68"/>
          <p:cNvSpPr txBox="1"/>
          <p:nvPr/>
        </p:nvSpPr>
        <p:spPr>
          <a:xfrm>
            <a:off x="3544180" y="2936769"/>
            <a:ext cx="2523900" cy="269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To isolate the impacts of changes in individual physics schemes, we can replace the active physics schemes with </a:t>
            </a:r>
            <a:r>
              <a:rPr b="1" i="0" lang="en-US" sz="1800" u="none" cap="none" strike="noStrike">
                <a:solidFill>
                  <a:srgbClr val="000000"/>
                </a:solidFill>
                <a:latin typeface="Arial"/>
                <a:ea typeface="Arial"/>
                <a:cs typeface="Arial"/>
                <a:sym typeface="Arial"/>
              </a:rPr>
              <a:t>data-driven physics tendencies.</a:t>
            </a:r>
            <a:endParaRPr b="1" i="0" sz="1800" u="none" cap="none" strike="noStrike">
              <a:solidFill>
                <a:srgbClr val="000000"/>
              </a:solidFill>
              <a:latin typeface="Arial"/>
              <a:ea typeface="Arial"/>
              <a:cs typeface="Arial"/>
              <a:sym typeface="Arial"/>
            </a:endParaRPr>
          </a:p>
        </p:txBody>
      </p:sp>
      <p:pic>
        <p:nvPicPr>
          <p:cNvPr id="387" name="Google Shape;387;g16ace9c0348_0_68"/>
          <p:cNvPicPr preferRelativeResize="0"/>
          <p:nvPr/>
        </p:nvPicPr>
        <p:blipFill rotWithShape="1">
          <a:blip r:embed="rId5">
            <a:alphaModFix/>
          </a:blip>
          <a:srcRect b="298" l="0" r="0" t="0"/>
          <a:stretch/>
        </p:blipFill>
        <p:spPr>
          <a:xfrm>
            <a:off x="6442550" y="2528625"/>
            <a:ext cx="1031700" cy="3527926"/>
          </a:xfrm>
          <a:prstGeom prst="rect">
            <a:avLst/>
          </a:prstGeom>
          <a:noFill/>
          <a:ln cap="flat" cmpd="sng" w="9525">
            <a:solidFill>
              <a:srgbClr val="0000FF"/>
            </a:solidFill>
            <a:prstDash val="solid"/>
            <a:round/>
            <a:headEnd len="sm" w="sm" type="none"/>
            <a:tailEnd len="sm" w="sm" type="none"/>
          </a:ln>
        </p:spPr>
      </p:pic>
      <p:sp>
        <p:nvSpPr>
          <p:cNvPr id="388" name="Google Shape;388;g16ace9c0348_0_68"/>
          <p:cNvSpPr txBox="1"/>
          <p:nvPr/>
        </p:nvSpPr>
        <p:spPr>
          <a:xfrm>
            <a:off x="7467725" y="3654275"/>
            <a:ext cx="3827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For example, here all of the physics schemes, e</a:t>
            </a:r>
            <a:r>
              <a:rPr b="0" i="1" lang="en-US" sz="1800" u="none" cap="none" strike="noStrike">
                <a:solidFill>
                  <a:srgbClr val="000000"/>
                </a:solidFill>
                <a:latin typeface="Arial"/>
                <a:ea typeface="Arial"/>
                <a:cs typeface="Arial"/>
                <a:sym typeface="Arial"/>
              </a:rPr>
              <a:t>xcept the land surface model</a:t>
            </a:r>
            <a:r>
              <a:rPr b="0" i="0" lang="en-US" sz="1800" u="none" cap="none" strike="noStrike">
                <a:solidFill>
                  <a:srgbClr val="000000"/>
                </a:solidFill>
                <a:latin typeface="Arial"/>
                <a:ea typeface="Arial"/>
                <a:cs typeface="Arial"/>
                <a:sym typeface="Arial"/>
              </a:rPr>
              <a:t>, have been</a:t>
            </a:r>
            <a:r>
              <a:rPr b="1" i="0" lang="en-US" sz="1800" u="none" cap="none" strike="noStrike">
                <a:solidFill>
                  <a:srgbClr val="000000"/>
                </a:solidFill>
                <a:latin typeface="Arial"/>
                <a:ea typeface="Arial"/>
                <a:cs typeface="Arial"/>
                <a:sym typeface="Arial"/>
              </a:rPr>
              <a:t> “turned off”</a:t>
            </a:r>
            <a:r>
              <a:rPr b="0" i="0" lang="en-US" sz="1800" u="none" cap="none" strike="noStrike">
                <a:solidFill>
                  <a:srgbClr val="000000"/>
                </a:solidFill>
                <a:latin typeface="Arial"/>
                <a:ea typeface="Arial"/>
                <a:cs typeface="Arial"/>
                <a:sym typeface="Arial"/>
              </a:rPr>
              <a:t> and data-driven physics tendencies have been “</a:t>
            </a:r>
            <a:r>
              <a:rPr b="1" i="0" lang="en-US" sz="1800" u="none" cap="none" strike="noStrike">
                <a:solidFill>
                  <a:srgbClr val="000000"/>
                </a:solidFill>
                <a:latin typeface="Arial"/>
                <a:ea typeface="Arial"/>
                <a:cs typeface="Arial"/>
                <a:sym typeface="Arial"/>
              </a:rPr>
              <a:t>turned on</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id="389" name="Google Shape;389;g16ace9c0348_0_68"/>
          <p:cNvPicPr preferRelativeResize="0"/>
          <p:nvPr/>
        </p:nvPicPr>
        <p:blipFill rotWithShape="1">
          <a:blip r:embed="rId6">
            <a:alphaModFix/>
          </a:blip>
          <a:srcRect b="0" l="0" r="0" t="0"/>
          <a:stretch/>
        </p:blipFill>
        <p:spPr>
          <a:xfrm>
            <a:off x="4429788" y="6233588"/>
            <a:ext cx="1638275" cy="432975"/>
          </a:xfrm>
          <a:prstGeom prst="rect">
            <a:avLst/>
          </a:prstGeom>
          <a:noFill/>
          <a:ln cap="flat" cmpd="sng" w="9525">
            <a:solidFill>
              <a:srgbClr val="0000FF"/>
            </a:solidFill>
            <a:prstDash val="solid"/>
            <a:round/>
            <a:headEnd len="sm" w="sm" type="none"/>
            <a:tailEnd len="sm" w="sm" type="none"/>
          </a:ln>
        </p:spPr>
      </p:pic>
      <p:sp>
        <p:nvSpPr>
          <p:cNvPr id="390" name="Google Shape;390;g16ace9c0348_0_68"/>
          <p:cNvSpPr txBox="1"/>
          <p:nvPr/>
        </p:nvSpPr>
        <p:spPr>
          <a:xfrm>
            <a:off x="2669500" y="6013850"/>
            <a:ext cx="1638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Advance model state w/ </a:t>
            </a:r>
            <a:r>
              <a:rPr b="1" i="0" lang="en-US" sz="1200" u="none" cap="none" strike="noStrike">
                <a:solidFill>
                  <a:srgbClr val="000000"/>
                </a:solidFill>
                <a:latin typeface="Arial"/>
                <a:ea typeface="Arial"/>
                <a:cs typeface="Arial"/>
                <a:sym typeface="Arial"/>
              </a:rPr>
              <a:t>all active </a:t>
            </a:r>
            <a:r>
              <a:rPr b="0" i="0" lang="en-US" sz="1200" u="none" cap="none" strike="noStrike">
                <a:solidFill>
                  <a:srgbClr val="000000"/>
                </a:solidFill>
                <a:latin typeface="Arial"/>
                <a:ea typeface="Arial"/>
                <a:cs typeface="Arial"/>
                <a:sym typeface="Arial"/>
              </a:rPr>
              <a:t>physics schemes.</a:t>
            </a:r>
            <a:endParaRPr b="0" i="0" sz="1200" u="none" cap="none" strike="noStrike">
              <a:solidFill>
                <a:srgbClr val="000000"/>
              </a:solidFill>
              <a:latin typeface="Arial"/>
              <a:ea typeface="Arial"/>
              <a:cs typeface="Arial"/>
              <a:sym typeface="Arial"/>
            </a:endParaRPr>
          </a:p>
        </p:txBody>
      </p:sp>
      <p:sp>
        <p:nvSpPr>
          <p:cNvPr id="391" name="Google Shape;391;g16ace9c0348_0_68"/>
          <p:cNvSpPr txBox="1"/>
          <p:nvPr/>
        </p:nvSpPr>
        <p:spPr>
          <a:xfrm>
            <a:off x="6096000" y="6014875"/>
            <a:ext cx="1863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Advance model state w/ only </a:t>
            </a:r>
            <a:r>
              <a:rPr b="1" i="0" lang="en-US" sz="1200" u="none" cap="none" strike="noStrike">
                <a:solidFill>
                  <a:srgbClr val="000000"/>
                </a:solidFill>
                <a:latin typeface="Arial"/>
                <a:ea typeface="Arial"/>
                <a:cs typeface="Arial"/>
                <a:sym typeface="Arial"/>
              </a:rPr>
              <a:t>one active </a:t>
            </a:r>
            <a:r>
              <a:rPr b="0" i="0" lang="en-US" sz="1200" u="none" cap="none" strike="noStrike">
                <a:solidFill>
                  <a:srgbClr val="000000"/>
                </a:solidFill>
                <a:latin typeface="Arial"/>
                <a:ea typeface="Arial"/>
                <a:cs typeface="Arial"/>
                <a:sym typeface="Arial"/>
              </a:rPr>
              <a:t>physics scheme.</a:t>
            </a:r>
            <a:endParaRPr b="0" i="0" sz="1200" u="none" cap="none" strike="noStrike">
              <a:solidFill>
                <a:srgbClr val="000000"/>
              </a:solidFill>
              <a:latin typeface="Arial"/>
              <a:ea typeface="Arial"/>
              <a:cs typeface="Arial"/>
              <a:sym typeface="Arial"/>
            </a:endParaRPr>
          </a:p>
        </p:txBody>
      </p:sp>
      <p:cxnSp>
        <p:nvCxnSpPr>
          <p:cNvPr id="392" name="Google Shape;392;g16ace9c0348_0_68"/>
          <p:cNvCxnSpPr/>
          <p:nvPr/>
        </p:nvCxnSpPr>
        <p:spPr>
          <a:xfrm>
            <a:off x="3379000" y="5901400"/>
            <a:ext cx="2121600" cy="288000"/>
          </a:xfrm>
          <a:prstGeom prst="straightConnector1">
            <a:avLst/>
          </a:prstGeom>
          <a:noFill/>
          <a:ln cap="flat" cmpd="sng" w="9525">
            <a:solidFill>
              <a:schemeClr val="dk2"/>
            </a:solidFill>
            <a:prstDash val="solid"/>
            <a:round/>
            <a:headEnd len="sm" w="sm" type="none"/>
            <a:tailEnd len="med" w="med" type="triangle"/>
          </a:ln>
        </p:spPr>
      </p:cxnSp>
      <p:cxnSp>
        <p:nvCxnSpPr>
          <p:cNvPr id="393" name="Google Shape;393;g16ace9c0348_0_68"/>
          <p:cNvCxnSpPr/>
          <p:nvPr/>
        </p:nvCxnSpPr>
        <p:spPr>
          <a:xfrm flipH="1">
            <a:off x="5696075" y="5924429"/>
            <a:ext cx="1319100" cy="276300"/>
          </a:xfrm>
          <a:prstGeom prst="straightConnector1">
            <a:avLst/>
          </a:prstGeom>
          <a:noFill/>
          <a:ln cap="flat" cmpd="sng" w="9525">
            <a:solidFill>
              <a:schemeClr val="dk2"/>
            </a:solidFill>
            <a:prstDash val="solid"/>
            <a:round/>
            <a:headEnd len="sm" w="sm" type="none"/>
            <a:tailEnd len="med" w="med" type="triangle"/>
          </a:ln>
        </p:spPr>
      </p:cxnSp>
      <p:sp>
        <p:nvSpPr>
          <p:cNvPr id="394" name="Google Shape;394;g16ace9c0348_0_68"/>
          <p:cNvSpPr txBox="1"/>
          <p:nvPr/>
        </p:nvSpPr>
        <p:spPr>
          <a:xfrm>
            <a:off x="8731800" y="5449450"/>
            <a:ext cx="2581800" cy="615600"/>
          </a:xfrm>
          <a:prstGeom prst="rect">
            <a:avLst/>
          </a:prstGeom>
          <a:solidFill>
            <a:srgbClr val="FFFF00"/>
          </a:solidFill>
          <a:ln cap="flat" cmpd="sng" w="9525">
            <a:solidFill>
              <a:srgbClr val="0432F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Feature: Test physics coupling scheme-by-scheme</a:t>
            </a:r>
            <a:endParaRPr b="0" i="0" sz="1400" u="none" cap="none" strike="noStrike">
              <a:solidFill>
                <a:srgbClr val="000000"/>
              </a:solidFill>
              <a:latin typeface="Arial"/>
              <a:ea typeface="Arial"/>
              <a:cs typeface="Arial"/>
              <a:sym typeface="Arial"/>
            </a:endParaRPr>
          </a:p>
        </p:txBody>
      </p:sp>
      <p:pic>
        <p:nvPicPr>
          <p:cNvPr id="395" name="Google Shape;395;g16ace9c0348_0_68"/>
          <p:cNvPicPr preferRelativeResize="0"/>
          <p:nvPr/>
        </p:nvPicPr>
        <p:blipFill rotWithShape="1">
          <a:blip r:embed="rId7">
            <a:alphaModFix/>
          </a:blip>
          <a:srcRect b="13004" l="48153" r="0" t="0"/>
          <a:stretch/>
        </p:blipFill>
        <p:spPr>
          <a:xfrm>
            <a:off x="10024201" y="1143000"/>
            <a:ext cx="1863000" cy="2286000"/>
          </a:xfrm>
          <a:prstGeom prst="rect">
            <a:avLst/>
          </a:prstGeom>
          <a:noFill/>
          <a:ln>
            <a:noFill/>
          </a:ln>
        </p:spPr>
      </p:pic>
      <p:grpSp>
        <p:nvGrpSpPr>
          <p:cNvPr id="396" name="Google Shape;396;g16ace9c0348_0_68"/>
          <p:cNvGrpSpPr/>
          <p:nvPr/>
        </p:nvGrpSpPr>
        <p:grpSpPr>
          <a:xfrm>
            <a:off x="9142525" y="1503250"/>
            <a:ext cx="914400" cy="299375"/>
            <a:chOff x="9142525" y="1503250"/>
            <a:chExt cx="914400" cy="299375"/>
          </a:xfrm>
        </p:grpSpPr>
        <p:cxnSp>
          <p:nvCxnSpPr>
            <p:cNvPr id="397" name="Google Shape;397;g16ace9c0348_0_68"/>
            <p:cNvCxnSpPr/>
            <p:nvPr/>
          </p:nvCxnSpPr>
          <p:spPr>
            <a:xfrm rot="10800000">
              <a:off x="9142525" y="15032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398" name="Google Shape;398;g16ace9c0348_0_68"/>
            <p:cNvCxnSpPr/>
            <p:nvPr/>
          </p:nvCxnSpPr>
          <p:spPr>
            <a:xfrm rot="10800000">
              <a:off x="9142525" y="1799325"/>
              <a:ext cx="914400" cy="3300"/>
            </a:xfrm>
            <a:prstGeom prst="straightConnector1">
              <a:avLst/>
            </a:prstGeom>
            <a:noFill/>
            <a:ln cap="flat" cmpd="sng" w="63500">
              <a:solidFill>
                <a:srgbClr val="0432FF"/>
              </a:solidFill>
              <a:prstDash val="solid"/>
              <a:round/>
              <a:headEnd len="med" w="med" type="triangle"/>
              <a:tailEnd len="sm" w="sm" type="non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g2315d71bca3_1_42"/>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405" name="Google Shape;405;g2315d71bca3_1_42"/>
          <p:cNvSpPr txBox="1"/>
          <p:nvPr/>
        </p:nvSpPr>
        <p:spPr>
          <a:xfrm>
            <a:off x="91450" y="91450"/>
            <a:ext cx="2471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Libre Baskerville"/>
                <a:ea typeface="Libre Baskerville"/>
                <a:cs typeface="Libre Baskerville"/>
                <a:sym typeface="Libre Baskerville"/>
              </a:rPr>
              <a:t>CLIM 670 Earth</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Libre Baskerville"/>
                <a:ea typeface="Libre Baskerville"/>
                <a:cs typeface="Libre Baskerville"/>
                <a:sym typeface="Libre Baskerville"/>
              </a:rPr>
              <a:t>System Modeling</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Libre Baskerville"/>
                <a:ea typeface="Libre Baskerville"/>
                <a:cs typeface="Libre Baskerville"/>
                <a:sym typeface="Libre Baskerville"/>
              </a:rPr>
              <a:t>Prof. C. Stan, GMU</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Libre Baskerville"/>
              <a:ea typeface="Libre Baskerville"/>
              <a:cs typeface="Libre Baskerville"/>
              <a:sym typeface="Libre Baskerville"/>
            </a:endParaRPr>
          </a:p>
        </p:txBody>
      </p:sp>
      <p:sp>
        <p:nvSpPr>
          <p:cNvPr id="406" name="Google Shape;406;g2315d71bca3_1_42"/>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407" name="Google Shape;407;g2315d71bca3_1_42"/>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408" name="Google Shape;408;g2315d71bca3_1_42"/>
          <p:cNvSpPr txBox="1"/>
          <p:nvPr/>
        </p:nvSpPr>
        <p:spPr>
          <a:xfrm>
            <a:off x="368550" y="228600"/>
            <a:ext cx="11454900" cy="5388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600" u="none" cap="none" strike="noStrike">
                <a:solidFill>
                  <a:schemeClr val="dk2"/>
                </a:solidFill>
                <a:latin typeface="Libre Franklin"/>
                <a:ea typeface="Libre Franklin"/>
                <a:cs typeface="Libre Franklin"/>
                <a:sym typeface="Libre Franklin"/>
              </a:rPr>
              <a:t>Using the CCPP SCM as a Teaching Tool</a:t>
            </a:r>
            <a:endParaRPr b="0" i="0" sz="1000" u="none" cap="none" strike="noStrike">
              <a:solidFill>
                <a:srgbClr val="000000"/>
              </a:solidFill>
              <a:latin typeface="Arial"/>
              <a:ea typeface="Arial"/>
              <a:cs typeface="Arial"/>
              <a:sym typeface="Arial"/>
            </a:endParaRPr>
          </a:p>
        </p:txBody>
      </p:sp>
      <p:sp>
        <p:nvSpPr>
          <p:cNvPr id="409" name="Google Shape;409;g2315d71bca3_1_42"/>
          <p:cNvSpPr txBox="1"/>
          <p:nvPr>
            <p:ph idx="1" type="body"/>
          </p:nvPr>
        </p:nvSpPr>
        <p:spPr>
          <a:xfrm>
            <a:off x="457200" y="1143000"/>
            <a:ext cx="8157000" cy="2288400"/>
          </a:xfrm>
          <a:prstGeom prst="rect">
            <a:avLst/>
          </a:prstGeom>
          <a:noFill/>
          <a:ln>
            <a:noFill/>
          </a:ln>
        </p:spPr>
        <p:txBody>
          <a:bodyPr anchorCtr="0" anchor="t" bIns="45700" lIns="91425" spcFirstLastPara="1" rIns="91425" wrap="square" tIns="45700">
            <a:spAutoFit/>
          </a:bodyPr>
          <a:lstStyle/>
          <a:p>
            <a:pPr indent="-237490" lvl="0" marL="274320" rtl="0" algn="l">
              <a:lnSpc>
                <a:spcPct val="100000"/>
              </a:lnSpc>
              <a:spcBef>
                <a:spcPts val="0"/>
              </a:spcBef>
              <a:spcAft>
                <a:spcPts val="0"/>
              </a:spcAft>
              <a:buSzPts val="1800"/>
              <a:buChar char="➔"/>
            </a:pPr>
            <a:r>
              <a:rPr lang="en-US" sz="1800"/>
              <a:t>Easy process of porting and compiling the code.</a:t>
            </a:r>
            <a:endParaRPr sz="1800"/>
          </a:p>
          <a:p>
            <a:pPr indent="-237490" lvl="0" marL="274320" rtl="0" algn="l">
              <a:lnSpc>
                <a:spcPct val="100000"/>
              </a:lnSpc>
              <a:spcBef>
                <a:spcPts val="1000"/>
              </a:spcBef>
              <a:spcAft>
                <a:spcPts val="0"/>
              </a:spcAft>
              <a:buSzPts val="1800"/>
              <a:buChar char="➔"/>
            </a:pPr>
            <a:r>
              <a:rPr lang="en-US" sz="1800"/>
              <a:t>Attractive elements as teaching tool: (1) offers relatively large library of physical suites, (2) provides variety of pre-processed forcing data.</a:t>
            </a:r>
            <a:endParaRPr sz="1800"/>
          </a:p>
          <a:p>
            <a:pPr indent="-237490" lvl="0" marL="274320" rtl="0" algn="l">
              <a:lnSpc>
                <a:spcPct val="100000"/>
              </a:lnSpc>
              <a:spcBef>
                <a:spcPts val="1000"/>
              </a:spcBef>
              <a:spcAft>
                <a:spcPts val="1000"/>
              </a:spcAft>
              <a:buSzPts val="1800"/>
              <a:buChar char="➔"/>
            </a:pPr>
            <a:r>
              <a:rPr lang="en-US" sz="1800"/>
              <a:t>Allows students to design experiments to understand behavior of physical parameterizations in different environments, and explore limitations of the approach.</a:t>
            </a:r>
            <a:endParaRPr sz="1800"/>
          </a:p>
        </p:txBody>
      </p:sp>
      <p:pic>
        <p:nvPicPr>
          <p:cNvPr id="410" name="Google Shape;410;g2315d71bca3_1_42"/>
          <p:cNvPicPr preferRelativeResize="0"/>
          <p:nvPr/>
        </p:nvPicPr>
        <p:blipFill rotWithShape="1">
          <a:blip r:embed="rId4">
            <a:alphaModFix/>
          </a:blip>
          <a:srcRect b="13004" l="48153" r="0" t="0"/>
          <a:stretch/>
        </p:blipFill>
        <p:spPr>
          <a:xfrm>
            <a:off x="10024201" y="1143000"/>
            <a:ext cx="1863000" cy="2286000"/>
          </a:xfrm>
          <a:prstGeom prst="rect">
            <a:avLst/>
          </a:prstGeom>
          <a:noFill/>
          <a:ln>
            <a:noFill/>
          </a:ln>
        </p:spPr>
      </p:pic>
      <p:cxnSp>
        <p:nvCxnSpPr>
          <p:cNvPr id="411" name="Google Shape;411;g2315d71bca3_1_42"/>
          <p:cNvCxnSpPr/>
          <p:nvPr/>
        </p:nvCxnSpPr>
        <p:spPr>
          <a:xfrm rot="10800000">
            <a:off x="9142525" y="1799325"/>
            <a:ext cx="914400" cy="3300"/>
          </a:xfrm>
          <a:prstGeom prst="straightConnector1">
            <a:avLst/>
          </a:prstGeom>
          <a:noFill/>
          <a:ln cap="flat" cmpd="sng" w="63500">
            <a:solidFill>
              <a:srgbClr val="0432FF"/>
            </a:solidFill>
            <a:prstDash val="solid"/>
            <a:round/>
            <a:headEnd len="med" w="med" type="triangle"/>
            <a:tailEnd len="sm" w="sm" type="none"/>
          </a:ln>
        </p:spPr>
      </p:cxnSp>
      <p:pic>
        <p:nvPicPr>
          <p:cNvPr id="412" name="Google Shape;412;g2315d71bca3_1_42"/>
          <p:cNvPicPr preferRelativeResize="0"/>
          <p:nvPr/>
        </p:nvPicPr>
        <p:blipFill rotWithShape="1">
          <a:blip r:embed="rId5">
            <a:alphaModFix/>
          </a:blip>
          <a:srcRect b="0" l="2028" r="0" t="0"/>
          <a:stretch/>
        </p:blipFill>
        <p:spPr>
          <a:xfrm>
            <a:off x="457200" y="3544975"/>
            <a:ext cx="4687875" cy="1380300"/>
          </a:xfrm>
          <a:prstGeom prst="rect">
            <a:avLst/>
          </a:prstGeom>
          <a:noFill/>
          <a:ln cap="flat" cmpd="sng" w="9525">
            <a:solidFill>
              <a:srgbClr val="0432FF"/>
            </a:solidFill>
            <a:prstDash val="solid"/>
            <a:round/>
            <a:headEnd len="sm" w="sm" type="none"/>
            <a:tailEnd len="sm" w="sm" type="none"/>
          </a:ln>
        </p:spPr>
      </p:pic>
      <p:pic>
        <p:nvPicPr>
          <p:cNvPr id="413" name="Google Shape;413;g2315d71bca3_1_42"/>
          <p:cNvPicPr preferRelativeResize="0"/>
          <p:nvPr/>
        </p:nvPicPr>
        <p:blipFill rotWithShape="1">
          <a:blip r:embed="rId6">
            <a:alphaModFix/>
          </a:blip>
          <a:srcRect b="0" l="0" r="0" t="0"/>
          <a:stretch/>
        </p:blipFill>
        <p:spPr>
          <a:xfrm>
            <a:off x="8531050" y="3544975"/>
            <a:ext cx="2971800" cy="2971799"/>
          </a:xfrm>
          <a:prstGeom prst="rect">
            <a:avLst/>
          </a:prstGeom>
          <a:noFill/>
          <a:ln cap="flat" cmpd="sng" w="9525">
            <a:solidFill>
              <a:srgbClr val="0432FF"/>
            </a:solidFill>
            <a:prstDash val="solid"/>
            <a:round/>
            <a:headEnd len="sm" w="sm" type="none"/>
            <a:tailEnd len="sm" w="sm" type="none"/>
          </a:ln>
        </p:spPr>
      </p:pic>
      <p:pic>
        <p:nvPicPr>
          <p:cNvPr id="414" name="Google Shape;414;g2315d71bca3_1_42"/>
          <p:cNvPicPr preferRelativeResize="0"/>
          <p:nvPr/>
        </p:nvPicPr>
        <p:blipFill rotWithShape="1">
          <a:blip r:embed="rId7">
            <a:alphaModFix/>
          </a:blip>
          <a:srcRect b="0" l="0" r="0" t="0"/>
          <a:stretch/>
        </p:blipFill>
        <p:spPr>
          <a:xfrm>
            <a:off x="5400750" y="3544975"/>
            <a:ext cx="2971800" cy="2971800"/>
          </a:xfrm>
          <a:prstGeom prst="rect">
            <a:avLst/>
          </a:prstGeom>
          <a:noFill/>
          <a:ln cap="flat" cmpd="sng" w="9525">
            <a:solidFill>
              <a:srgbClr val="0000FF"/>
            </a:solidFill>
            <a:prstDash val="solid"/>
            <a:round/>
            <a:headEnd len="sm" w="sm" type="none"/>
            <a:tailEnd len="sm" w="sm" type="none"/>
          </a:ln>
        </p:spPr>
      </p:pic>
      <p:sp>
        <p:nvSpPr>
          <p:cNvPr id="415" name="Google Shape;415;g2315d71bca3_1_42"/>
          <p:cNvSpPr txBox="1"/>
          <p:nvPr/>
        </p:nvSpPr>
        <p:spPr>
          <a:xfrm>
            <a:off x="457200" y="4962650"/>
            <a:ext cx="48564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r>
              <a:rPr b="0" i="1" lang="en-US" sz="1400" u="none" cap="none" strike="noStrike">
                <a:solidFill>
                  <a:srgbClr val="000000"/>
                </a:solidFill>
                <a:latin typeface="Arial"/>
                <a:ea typeface="Arial"/>
                <a:cs typeface="Arial"/>
                <a:sym typeface="Arial"/>
              </a:rPr>
              <a:t>My decision to select the CCPP SCM, developed by DTC, was influenced by my current work with the NOAA UFS which uses CCPP for majority of physics parameterizations in the atmospheric component, and further motivated by the detailed user and technical guide that accompanies the</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         public release of CCPP SCM code.</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0" name="Shape 420"/>
        <p:cNvGrpSpPr/>
        <p:nvPr/>
      </p:nvGrpSpPr>
      <p:grpSpPr>
        <a:xfrm>
          <a:off x="0" y="0"/>
          <a:ext cx="0" cy="0"/>
          <a:chOff x="0" y="0"/>
          <a:chExt cx="0" cy="0"/>
        </a:xfrm>
      </p:grpSpPr>
      <p:pic>
        <p:nvPicPr>
          <p:cNvPr id="421" name="Google Shape;421;gffa523e9c2_0_97"/>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422" name="Google Shape;422;gffa523e9c2_0_97"/>
          <p:cNvPicPr preferRelativeResize="0"/>
          <p:nvPr/>
        </p:nvPicPr>
        <p:blipFill rotWithShape="1">
          <a:blip r:embed="rId4">
            <a:alphaModFix/>
          </a:blip>
          <a:srcRect b="5292" l="961" r="82902" t="86799"/>
          <a:stretch/>
        </p:blipFill>
        <p:spPr>
          <a:xfrm>
            <a:off x="6906000" y="5764275"/>
            <a:ext cx="753750" cy="457201"/>
          </a:xfrm>
          <a:prstGeom prst="rect">
            <a:avLst/>
          </a:prstGeom>
          <a:noFill/>
          <a:ln>
            <a:noFill/>
          </a:ln>
        </p:spPr>
      </p:pic>
      <p:sp>
        <p:nvSpPr>
          <p:cNvPr id="423" name="Google Shape;423;gffa523e9c2_0_97"/>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2"/>
              </a:buClr>
              <a:buSzPts val="3600"/>
              <a:buFont typeface="Libre Franklin"/>
              <a:buNone/>
            </a:pPr>
            <a:r>
              <a:rPr b="1" i="1" lang="en-US" sz="2400" u="none" cap="none" strike="noStrike">
                <a:solidFill>
                  <a:schemeClr val="dk2"/>
                </a:solidFill>
                <a:latin typeface="Libre Franklin"/>
                <a:ea typeface="Libre Franklin"/>
                <a:cs typeface="Libre Franklin"/>
                <a:sym typeface="Libre Franklin"/>
              </a:rPr>
              <a:t>Single Column Model:  evaluation of interacting physics</a:t>
            </a:r>
            <a:endParaRPr b="1" i="1" sz="2400" u="none" cap="none" strike="noStrike">
              <a:solidFill>
                <a:schemeClr val="dk2"/>
              </a:solidFill>
              <a:latin typeface="Libre Franklin"/>
              <a:ea typeface="Libre Franklin"/>
              <a:cs typeface="Libre Franklin"/>
              <a:sym typeface="Libre Franklin"/>
            </a:endParaRPr>
          </a:p>
        </p:txBody>
      </p:sp>
      <p:grpSp>
        <p:nvGrpSpPr>
          <p:cNvPr id="424" name="Google Shape;424;gffa523e9c2_0_97"/>
          <p:cNvGrpSpPr/>
          <p:nvPr/>
        </p:nvGrpSpPr>
        <p:grpSpPr>
          <a:xfrm>
            <a:off x="2057400" y="1234440"/>
            <a:ext cx="6985210" cy="5029212"/>
            <a:chOff x="2519100" y="1143000"/>
            <a:chExt cx="6985210" cy="5029212"/>
          </a:xfrm>
        </p:grpSpPr>
        <p:sp>
          <p:nvSpPr>
            <p:cNvPr id="425" name="Google Shape;425;gffa523e9c2_0_97"/>
            <p:cNvSpPr txBox="1"/>
            <p:nvPr/>
          </p:nvSpPr>
          <p:spPr>
            <a:xfrm>
              <a:off x="6212410" y="3131320"/>
              <a:ext cx="32919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Single column model study:  </a:t>
              </a:r>
              <a:r>
                <a:rPr b="0" i="0" lang="en-US" sz="1600" u="none" cap="none" strike="noStrike">
                  <a:solidFill>
                    <a:schemeClr val="dk1"/>
                  </a:solidFill>
                  <a:latin typeface="Libre Baskerville"/>
                  <a:ea typeface="Libre Baskerville"/>
                  <a:cs typeface="Libre Baskerville"/>
                  <a:sym typeface="Libre Baskerville"/>
                </a:rPr>
                <a:t>Focus on land-atmosphere interaction. </a:t>
              </a:r>
              <a:r>
                <a:rPr b="1" i="0" lang="en-US" sz="1600" u="none" cap="none" strike="noStrike">
                  <a:solidFill>
                    <a:schemeClr val="dk1"/>
                  </a:solidFill>
                  <a:highlight>
                    <a:srgbClr val="FFFF00"/>
                  </a:highlight>
                  <a:latin typeface="Libre Baskerville"/>
                  <a:ea typeface="Libre Baskerville"/>
                  <a:cs typeface="Libre Baskerville"/>
                  <a:sym typeface="Libre Baskerville"/>
                </a:rPr>
                <a:t>Finding: review/ refine land model surface flux calculations.</a:t>
              </a:r>
              <a:r>
                <a:rPr b="0" i="0" lang="en-US" sz="1600" u="none" cap="none" strike="noStrike">
                  <a:solidFill>
                    <a:schemeClr val="dk1"/>
                  </a:solidFill>
                  <a:highlight>
                    <a:srgbClr val="FFFF00"/>
                  </a:highlight>
                  <a:latin typeface="Libre Baskerville"/>
                  <a:ea typeface="Libre Baskerville"/>
                  <a:cs typeface="Libre Baskerville"/>
                  <a:sym typeface="Libre Baskerville"/>
                </a:rPr>
                <a:t> </a:t>
              </a:r>
              <a:endParaRPr b="0" i="0" sz="1600" u="none" cap="none" strike="noStrike">
                <a:solidFill>
                  <a:srgbClr val="000000"/>
                </a:solidFill>
                <a:highlight>
                  <a:srgbClr val="FFFF00"/>
                </a:highlight>
                <a:latin typeface="Libre Baskerville"/>
                <a:ea typeface="Libre Baskerville"/>
                <a:cs typeface="Libre Baskerville"/>
                <a:sym typeface="Libre Baskerville"/>
              </a:endParaRPr>
            </a:p>
          </p:txBody>
        </p:sp>
        <p:grpSp>
          <p:nvGrpSpPr>
            <p:cNvPr id="426" name="Google Shape;426;gffa523e9c2_0_97"/>
            <p:cNvGrpSpPr/>
            <p:nvPr/>
          </p:nvGrpSpPr>
          <p:grpSpPr>
            <a:xfrm>
              <a:off x="2519100" y="1143000"/>
              <a:ext cx="3657601" cy="5029212"/>
              <a:chOff x="1161150" y="973747"/>
              <a:chExt cx="3657601" cy="5029212"/>
            </a:xfrm>
          </p:grpSpPr>
          <p:pic>
            <p:nvPicPr>
              <p:cNvPr id="427" name="Google Shape;427;gffa523e9c2_0_97"/>
              <p:cNvPicPr preferRelativeResize="0"/>
              <p:nvPr/>
            </p:nvPicPr>
            <p:blipFill rotWithShape="1">
              <a:blip r:embed="rId5">
                <a:alphaModFix/>
              </a:blip>
              <a:srcRect b="22219" l="2360" r="64765" t="3084"/>
              <a:stretch/>
            </p:blipFill>
            <p:spPr>
              <a:xfrm>
                <a:off x="1161150" y="973747"/>
                <a:ext cx="3657599" cy="2057400"/>
              </a:xfrm>
              <a:prstGeom prst="rect">
                <a:avLst/>
              </a:prstGeom>
              <a:noFill/>
              <a:ln cap="flat" cmpd="sng" w="9525">
                <a:solidFill>
                  <a:srgbClr val="0432FF"/>
                </a:solidFill>
                <a:prstDash val="solid"/>
                <a:round/>
                <a:headEnd len="sm" w="sm" type="none"/>
                <a:tailEnd len="sm" w="sm" type="none"/>
              </a:ln>
            </p:spPr>
          </p:pic>
          <p:pic>
            <p:nvPicPr>
              <p:cNvPr id="428" name="Google Shape;428;gffa523e9c2_0_97"/>
              <p:cNvPicPr preferRelativeResize="0"/>
              <p:nvPr/>
            </p:nvPicPr>
            <p:blipFill rotWithShape="1">
              <a:blip r:embed="rId6">
                <a:alphaModFix/>
              </a:blip>
              <a:srcRect b="0" l="0" r="0" t="0"/>
              <a:stretch/>
            </p:blipFill>
            <p:spPr>
              <a:xfrm>
                <a:off x="1161150" y="3031159"/>
                <a:ext cx="3657601" cy="2971800"/>
              </a:xfrm>
              <a:prstGeom prst="rect">
                <a:avLst/>
              </a:prstGeom>
              <a:noFill/>
              <a:ln cap="flat" cmpd="sng" w="9525">
                <a:solidFill>
                  <a:srgbClr val="0432FF"/>
                </a:solidFill>
                <a:prstDash val="solid"/>
                <a:round/>
                <a:headEnd len="sm" w="sm" type="none"/>
                <a:tailEnd len="sm" w="sm" type="none"/>
              </a:ln>
            </p:spPr>
          </p:pic>
        </p:grpSp>
      </p:grpSp>
      <p:pic>
        <p:nvPicPr>
          <p:cNvPr id="429" name="Google Shape;429;gffa523e9c2_0_97"/>
          <p:cNvPicPr preferRelativeResize="0"/>
          <p:nvPr/>
        </p:nvPicPr>
        <p:blipFill rotWithShape="1">
          <a:blip r:embed="rId7">
            <a:alphaModFix/>
          </a:blip>
          <a:srcRect b="4550" l="5107" r="7431" t="0"/>
          <a:stretch/>
        </p:blipFill>
        <p:spPr>
          <a:xfrm>
            <a:off x="10058400" y="1143000"/>
            <a:ext cx="1828800" cy="2286000"/>
          </a:xfrm>
          <a:prstGeom prst="rect">
            <a:avLst/>
          </a:prstGeom>
          <a:noFill/>
          <a:ln cap="flat" cmpd="sng" w="9525">
            <a:solidFill>
              <a:srgbClr val="0000FF"/>
            </a:solidFill>
            <a:prstDash val="solid"/>
            <a:round/>
            <a:headEnd len="sm" w="sm" type="none"/>
            <a:tailEnd len="sm" w="sm" type="none"/>
          </a:ln>
        </p:spPr>
      </p:pic>
      <p:sp>
        <p:nvSpPr>
          <p:cNvPr id="430" name="Google Shape;430;gffa523e9c2_0_97"/>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431" name="Google Shape;431;gffa523e9c2_0_97"/>
          <p:cNvSpPr txBox="1"/>
          <p:nvPr/>
        </p:nvSpPr>
        <p:spPr>
          <a:xfrm>
            <a:off x="91440" y="91450"/>
            <a:ext cx="14598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GEWEX “GABLS”</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project</a:t>
            </a:r>
            <a:endParaRPr b="1" i="0" sz="1600" u="none" cap="none" strike="noStrike">
              <a:solidFill>
                <a:srgbClr val="000000"/>
              </a:solidFill>
              <a:latin typeface="Arial"/>
              <a:ea typeface="Arial"/>
              <a:cs typeface="Arial"/>
              <a:sym typeface="Arial"/>
            </a:endParaRPr>
          </a:p>
        </p:txBody>
      </p:sp>
      <p:grpSp>
        <p:nvGrpSpPr>
          <p:cNvPr id="432" name="Google Shape;432;gffa523e9c2_0_97"/>
          <p:cNvGrpSpPr/>
          <p:nvPr/>
        </p:nvGrpSpPr>
        <p:grpSpPr>
          <a:xfrm>
            <a:off x="9142525" y="1500500"/>
            <a:ext cx="914400" cy="310850"/>
            <a:chOff x="9142525" y="1500500"/>
            <a:chExt cx="914400" cy="310850"/>
          </a:xfrm>
        </p:grpSpPr>
        <p:cxnSp>
          <p:nvCxnSpPr>
            <p:cNvPr id="433" name="Google Shape;433;gffa523e9c2_0_97"/>
            <p:cNvCxnSpPr/>
            <p:nvPr/>
          </p:nvCxnSpPr>
          <p:spPr>
            <a:xfrm rot="10800000">
              <a:off x="91425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434" name="Google Shape;434;gffa523e9c2_0_97"/>
            <p:cNvCxnSpPr/>
            <p:nvPr/>
          </p:nvCxnSpPr>
          <p:spPr>
            <a:xfrm rot="10800000">
              <a:off x="9142525" y="1500500"/>
              <a:ext cx="914400" cy="3300"/>
            </a:xfrm>
            <a:prstGeom prst="straightConnector1">
              <a:avLst/>
            </a:prstGeom>
            <a:noFill/>
            <a:ln cap="flat" cmpd="sng" w="63500">
              <a:solidFill>
                <a:srgbClr val="0432FF"/>
              </a:solidFill>
              <a:prstDash val="solid"/>
              <a:round/>
              <a:headEnd len="med" w="med" type="triangle"/>
              <a:tailEnd len="sm" w="sm" type="none"/>
            </a:ln>
          </p:spPr>
        </p:cxnSp>
      </p:grpSp>
      <p:sp>
        <p:nvSpPr>
          <p:cNvPr id="435" name="Google Shape;435;gffa523e9c2_0_97"/>
          <p:cNvSpPr txBox="1"/>
          <p:nvPr/>
        </p:nvSpPr>
        <p:spPr>
          <a:xfrm>
            <a:off x="7129000" y="4934650"/>
            <a:ext cx="3498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highlight>
                  <a:srgbClr val="00FFFF"/>
                </a:highlight>
                <a:latin typeface="Libre Baskerville"/>
                <a:ea typeface="Libre Baskerville"/>
                <a:cs typeface="Libre Baskerville"/>
                <a:sym typeface="Libre Baskerville"/>
              </a:rPr>
              <a:t>This project did not use CCPP SCM, but can be repeated with CCPP SCM.</a:t>
            </a:r>
            <a:endParaRPr b="1" i="0" sz="1400" u="none" cap="none" strike="noStrike">
              <a:solidFill>
                <a:srgbClr val="000000"/>
              </a:solidFill>
              <a:highlight>
                <a:srgbClr val="00FFFF"/>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1676b080d54_0_100"/>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442" name="Google Shape;442;g1676b080d54_0_100"/>
          <p:cNvPicPr preferRelativeResize="0"/>
          <p:nvPr/>
        </p:nvPicPr>
        <p:blipFill rotWithShape="1">
          <a:blip r:embed="rId4">
            <a:alphaModFix/>
          </a:blip>
          <a:srcRect b="13004" l="48153" r="0" t="0"/>
          <a:stretch/>
        </p:blipFill>
        <p:spPr>
          <a:xfrm>
            <a:off x="10024201" y="1143000"/>
            <a:ext cx="1863000" cy="2286000"/>
          </a:xfrm>
          <a:prstGeom prst="rect">
            <a:avLst/>
          </a:prstGeom>
          <a:noFill/>
          <a:ln>
            <a:noFill/>
          </a:ln>
        </p:spPr>
      </p:pic>
      <p:pic>
        <p:nvPicPr>
          <p:cNvPr id="443" name="Google Shape;443;g1676b080d54_0_100"/>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444" name="Google Shape;444;g1676b080d54_0_100"/>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1"/>
              </a:buClr>
              <a:buSzPts val="1100"/>
              <a:buFont typeface="Arial"/>
              <a:buNone/>
            </a:pPr>
            <a:r>
              <a:rPr b="1" i="1" lang="en-US" sz="2400" u="none" cap="none" strike="noStrike">
                <a:solidFill>
                  <a:schemeClr val="dk2"/>
                </a:solidFill>
                <a:latin typeface="Libre Franklin"/>
                <a:ea typeface="Libre Franklin"/>
                <a:cs typeface="Libre Franklin"/>
                <a:sym typeface="Libre Franklin"/>
              </a:rPr>
              <a:t>Model Uncertainty – Model Intercomparison Project (MU-MIP)</a:t>
            </a:r>
            <a:endParaRPr b="1" i="1" sz="2400" u="none" cap="none" strike="noStrike">
              <a:solidFill>
                <a:schemeClr val="dk2"/>
              </a:solidFill>
              <a:latin typeface="Libre Franklin"/>
              <a:ea typeface="Libre Franklin"/>
              <a:cs typeface="Libre Franklin"/>
              <a:sym typeface="Libre Franklin"/>
            </a:endParaRPr>
          </a:p>
        </p:txBody>
      </p:sp>
      <p:cxnSp>
        <p:nvCxnSpPr>
          <p:cNvPr id="445" name="Google Shape;445;g1676b080d54_0_100"/>
          <p:cNvCxnSpPr/>
          <p:nvPr/>
        </p:nvCxnSpPr>
        <p:spPr>
          <a:xfrm rot="10800000">
            <a:off x="9142525" y="1808050"/>
            <a:ext cx="914400" cy="3300"/>
          </a:xfrm>
          <a:prstGeom prst="straightConnector1">
            <a:avLst/>
          </a:prstGeom>
          <a:noFill/>
          <a:ln cap="flat" cmpd="sng" w="63500">
            <a:solidFill>
              <a:srgbClr val="0432FF"/>
            </a:solidFill>
            <a:prstDash val="solid"/>
            <a:round/>
            <a:headEnd len="med" w="med" type="triangle"/>
            <a:tailEnd len="sm" w="sm" type="none"/>
          </a:ln>
        </p:spPr>
      </p:cxnSp>
      <p:sp>
        <p:nvSpPr>
          <p:cNvPr id="446" name="Google Shape;446;g1676b080d54_0_100"/>
          <p:cNvSpPr txBox="1"/>
          <p:nvPr/>
        </p:nvSpPr>
        <p:spPr>
          <a:xfrm>
            <a:off x="351675" y="1152150"/>
            <a:ext cx="8455200" cy="159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Libre Baskerville"/>
                <a:ea typeface="Libre Baskerville"/>
                <a:cs typeface="Libre Baskerville"/>
                <a:sym typeface="Libre Baskerville"/>
              </a:rPr>
              <a:t>Hierarchical testing for improvement of stochastic and deterministic physical parameterizations.</a:t>
            </a:r>
            <a:endParaRPr b="1" i="0" sz="1600" u="none" cap="none" strike="noStrike">
              <a:solidFill>
                <a:schemeClr val="dk1"/>
              </a:solidFill>
              <a:latin typeface="Libre Baskerville"/>
              <a:ea typeface="Libre Baskerville"/>
              <a:cs typeface="Libre Baskerville"/>
              <a:sym typeface="Libre Baskerville"/>
            </a:endParaRPr>
          </a:p>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Key Method: </a:t>
            </a:r>
            <a:r>
              <a:rPr b="0" i="0" lang="en-US" sz="1600" u="none" cap="none" strike="noStrike">
                <a:solidFill>
                  <a:schemeClr val="dk1"/>
                </a:solidFill>
                <a:latin typeface="Libre Baskerville"/>
                <a:ea typeface="Libre Baskerville"/>
                <a:cs typeface="Libre Baskerville"/>
                <a:sym typeface="Libre Baskerville"/>
              </a:rPr>
              <a:t>Compare state variables and tendencies in a convection-permitting high-resolution simulation against a lower-resolution parameterized-convection simulation.</a:t>
            </a:r>
            <a:endParaRPr b="0" i="0" sz="1600" u="none" cap="none" strike="noStrike">
              <a:solidFill>
                <a:schemeClr val="dk1"/>
              </a:solidFill>
              <a:latin typeface="Libre Baskerville"/>
              <a:ea typeface="Libre Baskerville"/>
              <a:cs typeface="Libre Baskerville"/>
              <a:sym typeface="Libre Baskerville"/>
            </a:endParaRPr>
          </a:p>
        </p:txBody>
      </p:sp>
      <p:sp>
        <p:nvSpPr>
          <p:cNvPr id="447" name="Google Shape;447;g1676b080d54_0_100"/>
          <p:cNvSpPr txBox="1"/>
          <p:nvPr/>
        </p:nvSpPr>
        <p:spPr>
          <a:xfrm>
            <a:off x="912350" y="5407150"/>
            <a:ext cx="10670100" cy="14085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0"/>
              </a:spcBef>
              <a:spcAft>
                <a:spcPts val="0"/>
              </a:spcAft>
              <a:buClr>
                <a:schemeClr val="dk1"/>
              </a:buClr>
              <a:buSzPts val="1500"/>
              <a:buFont typeface="Libre Baskerville"/>
              <a:buChar char="●"/>
            </a:pPr>
            <a:r>
              <a:rPr b="0" i="0" lang="en-US" sz="1500" u="none" cap="none" strike="noStrike">
                <a:solidFill>
                  <a:schemeClr val="dk1"/>
                </a:solidFill>
                <a:latin typeface="Libre Baskerville"/>
                <a:ea typeface="Libre Baskerville"/>
                <a:cs typeface="Libre Baskerville"/>
                <a:sym typeface="Libre Baskerville"/>
              </a:rPr>
              <a:t>An array of CCPP SCM runs at 44,000 grids over Indian Ocean f</a:t>
            </a:r>
            <a:r>
              <a:rPr b="0" i="0"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4"/>
                  </a:ext>
                </a:extLst>
              </a:rPr>
              <a:t>or 40-days</a:t>
            </a:r>
            <a:r>
              <a:rPr b="0" i="0" lang="en-US" sz="1500" u="none" cap="none" strike="noStrike">
                <a:solidFill>
                  <a:schemeClr val="dk1"/>
                </a:solidFill>
                <a:latin typeface="Libre Baskerville"/>
                <a:ea typeface="Libre Baskerville"/>
                <a:cs typeface="Libre Baskerville"/>
                <a:sym typeface="Libre Baskerville"/>
              </a:rPr>
              <a:t> (reinitialized every 3 hrs for 6 hr forecast), driven by ICON coarse-grained forcing.</a:t>
            </a:r>
            <a:endParaRPr b="0" i="0" sz="1500" u="none" cap="none" strike="noStrike">
              <a:solidFill>
                <a:schemeClr val="dk1"/>
              </a:solidFill>
              <a:latin typeface="Libre Baskerville"/>
              <a:ea typeface="Libre Baskerville"/>
              <a:cs typeface="Libre Baskerville"/>
              <a:sym typeface="Libre Baskerville"/>
            </a:endParaRPr>
          </a:p>
          <a:p>
            <a:pPr indent="-323850" lvl="0" marL="457200" marR="0" rtl="0" algn="l">
              <a:lnSpc>
                <a:spcPct val="100000"/>
              </a:lnSpc>
              <a:spcBef>
                <a:spcPts val="0"/>
              </a:spcBef>
              <a:spcAft>
                <a:spcPts val="0"/>
              </a:spcAft>
              <a:buClr>
                <a:schemeClr val="dk1"/>
              </a:buClr>
              <a:buSzPts val="1500"/>
              <a:buFont typeface="Libre Baskerville"/>
              <a:buChar char="●"/>
            </a:pPr>
            <a:r>
              <a:rPr b="0" i="0" lang="en-US" sz="1500" u="none" cap="none" strike="noStrike">
                <a:solidFill>
                  <a:schemeClr val="dk1"/>
                </a:solidFill>
                <a:latin typeface="Libre Baskerville"/>
                <a:ea typeface="Libre Baskerville"/>
                <a:cs typeface="Libre Baskerville"/>
                <a:sym typeface="Libre Baskerville"/>
              </a:rPr>
              <a:t>CCPP SCM reproduces the spatial distributions of </a:t>
            </a:r>
            <a:r>
              <a:rPr b="0" i="0"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5"/>
                  </a:ext>
                </a:extLst>
              </a:rPr>
              <a:t>meteorological variables.</a:t>
            </a:r>
            <a:endParaRPr b="0" i="0" sz="1500" u="none" cap="none" strike="noStrike">
              <a:solidFill>
                <a:schemeClr val="dk1"/>
              </a:solidFill>
              <a:latin typeface="Libre Baskerville"/>
              <a:ea typeface="Libre Baskerville"/>
              <a:cs typeface="Libre Baskerville"/>
              <a:sym typeface="Libre Baskerville"/>
            </a:endParaRPr>
          </a:p>
          <a:p>
            <a:pPr indent="-323850" lvl="0" marL="457200" marR="0" rtl="0" algn="l">
              <a:lnSpc>
                <a:spcPct val="100000"/>
              </a:lnSpc>
              <a:spcBef>
                <a:spcPts val="0"/>
              </a:spcBef>
              <a:spcAft>
                <a:spcPts val="0"/>
              </a:spcAft>
              <a:buClr>
                <a:schemeClr val="dk1"/>
              </a:buClr>
              <a:buSzPts val="1500"/>
              <a:buFont typeface="Libre Baskerville"/>
              <a:buChar char="●"/>
            </a:pPr>
            <a:r>
              <a:rPr b="0" i="0"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6"/>
                  </a:ext>
                </a:extLst>
              </a:rPr>
              <a:t>PDFs show </a:t>
            </a:r>
            <a:r>
              <a:rPr b="1" i="0" lang="en-US" sz="1500" u="none" cap="none" strike="noStrike">
                <a:solidFill>
                  <a:srgbClr val="0432FF"/>
                </a:solidFill>
                <a:latin typeface="Libre Baskerville"/>
                <a:ea typeface="Libre Baskerville"/>
                <a:cs typeface="Libre Baskerville"/>
                <a:sym typeface="Libre Baskerville"/>
                <a:extLst>
                  <a:ext uri="http://customooxmlschemas.google.com/">
                    <go:slidesCustomData xmlns:go="http://customooxmlschemas.google.com/" textRoundtripDataId="7"/>
                  </a:ext>
                </a:extLst>
              </a:rPr>
              <a:t>SCM</a:t>
            </a:r>
            <a:r>
              <a:rPr b="0" i="0"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8"/>
                  </a:ext>
                </a:extLst>
              </a:rPr>
              <a:t> has larger probability for positive physics tendencies of </a:t>
            </a:r>
            <a:r>
              <a:rPr b="0" i="1"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9"/>
                  </a:ext>
                </a:extLst>
              </a:rPr>
              <a:t>qv</a:t>
            </a:r>
            <a:r>
              <a:rPr b="0" i="0" lang="en-US" sz="15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10"/>
                  </a:ext>
                </a:extLst>
              </a:rPr>
              <a:t> than </a:t>
            </a:r>
            <a:r>
              <a:rPr b="1" i="0" lang="en-US" sz="1500" u="none" cap="none" strike="noStrike">
                <a:solidFill>
                  <a:srgbClr val="E36C09"/>
                </a:solidFill>
                <a:latin typeface="Libre Baskerville"/>
                <a:ea typeface="Libre Baskerville"/>
                <a:cs typeface="Libre Baskerville"/>
                <a:sym typeface="Libre Baskerville"/>
                <a:extLst>
                  <a:ext uri="http://customooxmlschemas.google.com/">
                    <go:slidesCustomData xmlns:go="http://customooxmlschemas.google.com/" textRoundtripDataId="11"/>
                  </a:ext>
                </a:extLst>
              </a:rPr>
              <a:t>ICON, </a:t>
            </a:r>
            <a:r>
              <a:rPr b="0" i="0" lang="en-US" sz="1500" u="none" cap="none" strike="noStrike">
                <a:solidFill>
                  <a:schemeClr val="dk1"/>
                </a:solidFill>
                <a:latin typeface="Libre Baskerville"/>
                <a:ea typeface="Libre Baskerville"/>
                <a:cs typeface="Libre Baskerville"/>
                <a:sym typeface="Libre Baskerville"/>
              </a:rPr>
              <a:t>indicating missing or misrepresenting physical processes in low resolution SCM runs.</a:t>
            </a:r>
            <a:endParaRPr b="0" i="0" sz="1500" u="none" cap="none" strike="noStrike">
              <a:solidFill>
                <a:schemeClr val="dk1"/>
              </a:solidFill>
              <a:latin typeface="Libre Baskerville"/>
              <a:ea typeface="Libre Baskerville"/>
              <a:cs typeface="Libre Baskerville"/>
              <a:sym typeface="Libre Baskerville"/>
            </a:endParaRPr>
          </a:p>
        </p:txBody>
      </p:sp>
      <p:pic>
        <p:nvPicPr>
          <p:cNvPr id="448" name="Google Shape;448;g1676b080d54_0_100"/>
          <p:cNvPicPr preferRelativeResize="0"/>
          <p:nvPr/>
        </p:nvPicPr>
        <p:blipFill rotWithShape="1">
          <a:blip r:embed="rId6">
            <a:alphaModFix/>
          </a:blip>
          <a:srcRect b="0" l="0" r="0" t="0"/>
          <a:stretch/>
        </p:blipFill>
        <p:spPr>
          <a:xfrm>
            <a:off x="188974" y="2817150"/>
            <a:ext cx="5852375" cy="2524300"/>
          </a:xfrm>
          <a:prstGeom prst="rect">
            <a:avLst/>
          </a:prstGeom>
          <a:noFill/>
          <a:ln>
            <a:noFill/>
          </a:ln>
        </p:spPr>
      </p:pic>
      <p:sp>
        <p:nvSpPr>
          <p:cNvPr id="449" name="Google Shape;449;g1676b080d54_0_100"/>
          <p:cNvSpPr txBox="1"/>
          <p:nvPr/>
        </p:nvSpPr>
        <p:spPr>
          <a:xfrm>
            <a:off x="91440" y="91440"/>
            <a:ext cx="17661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DTC WWRP project</a:t>
            </a:r>
            <a:endParaRPr b="1" i="0" sz="1600" u="none" cap="none" strike="noStrike">
              <a:solidFill>
                <a:srgbClr val="000000"/>
              </a:solidFill>
              <a:latin typeface="Arial"/>
              <a:ea typeface="Arial"/>
              <a:cs typeface="Arial"/>
              <a:sym typeface="Arial"/>
            </a:endParaRPr>
          </a:p>
        </p:txBody>
      </p:sp>
      <p:sp>
        <p:nvSpPr>
          <p:cNvPr id="450" name="Google Shape;450;g1676b080d54_0_100"/>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451" name="Google Shape;451;g1676b080d54_0_100"/>
          <p:cNvPicPr preferRelativeResize="0"/>
          <p:nvPr/>
        </p:nvPicPr>
        <p:blipFill rotWithShape="1">
          <a:blip r:embed="rId7">
            <a:alphaModFix/>
          </a:blip>
          <a:srcRect b="0" l="0" r="0" t="0"/>
          <a:stretch/>
        </p:blipFill>
        <p:spPr>
          <a:xfrm>
            <a:off x="6531350" y="2483500"/>
            <a:ext cx="2206175" cy="3025200"/>
          </a:xfrm>
          <a:prstGeom prst="rect">
            <a:avLst/>
          </a:prstGeom>
          <a:noFill/>
          <a:ln>
            <a:noFill/>
          </a:ln>
        </p:spPr>
      </p:pic>
      <p:sp>
        <p:nvSpPr>
          <p:cNvPr id="452" name="Google Shape;452;g1676b080d54_0_100"/>
          <p:cNvSpPr txBox="1"/>
          <p:nvPr/>
        </p:nvSpPr>
        <p:spPr>
          <a:xfrm>
            <a:off x="8650500" y="3894725"/>
            <a:ext cx="3407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highlight>
                  <a:srgbClr val="FFFF00"/>
                </a:highlight>
                <a:latin typeface="Libre Baskerville"/>
                <a:ea typeface="Libre Baskerville"/>
                <a:cs typeface="Libre Baskerville"/>
                <a:sym typeface="Libre Baskerville"/>
                <a:extLst>
                  <a:ext uri="http://customooxmlschemas.google.com/">
                    <go:slidesCustomData xmlns:go="http://customooxmlschemas.google.com/" textRoundtripDataId="12"/>
                  </a:ext>
                </a:extLst>
              </a:rPr>
              <a:t>SCM</a:t>
            </a:r>
            <a:r>
              <a:rPr b="0" i="0" lang="en-US" sz="1400" u="none" cap="none" strike="noStrike">
                <a:solidFill>
                  <a:srgbClr val="000000"/>
                </a:solidFill>
                <a:highlight>
                  <a:srgbClr val="FFFF00"/>
                </a:highlight>
                <a:latin typeface="Libre Baskerville"/>
                <a:ea typeface="Libre Baskerville"/>
                <a:cs typeface="Libre Baskerville"/>
                <a:sym typeface="Libre Baskerville"/>
              </a:rPr>
              <a:t>: Computationally cost-effective way to characterize model uncertainty to inform model development.</a:t>
            </a:r>
            <a:endParaRPr b="0" i="0" sz="1400" u="none" cap="none" strike="noStrike">
              <a:solidFill>
                <a:srgbClr val="000000"/>
              </a:solidFill>
              <a:highlight>
                <a:srgbClr val="FFFF00"/>
              </a:highlight>
              <a:latin typeface="Libre Baskerville"/>
              <a:ea typeface="Libre Baskerville"/>
              <a:cs typeface="Libre Baskerville"/>
              <a:sym typeface="Libre Baskervill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g258b6eec1fb_0_0"/>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459" name="Google Shape;459;g258b6eec1fb_0_0"/>
          <p:cNvSpPr txBox="1"/>
          <p:nvPr>
            <p:ph type="title"/>
          </p:nvPr>
        </p:nvSpPr>
        <p:spPr>
          <a:xfrm>
            <a:off x="588750" y="184350"/>
            <a:ext cx="11014500" cy="765900"/>
          </a:xfrm>
          <a:prstGeom prst="rect">
            <a:avLst/>
          </a:prstGeom>
          <a:noFill/>
          <a:ln>
            <a:noFill/>
          </a:ln>
        </p:spPr>
        <p:txBody>
          <a:bodyPr anchorCtr="0" anchor="b" bIns="91425"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128571"/>
              <a:buFont typeface="Libre Franklin"/>
              <a:buNone/>
            </a:pPr>
            <a:r>
              <a:rPr b="1" i="1" lang="en-US" sz="2800"/>
              <a:t>Hierarchical System Development:  Example</a:t>
            </a:r>
            <a:endParaRPr b="1" i="1" sz="2800"/>
          </a:p>
          <a:p>
            <a:pPr indent="0" lvl="0" marL="0" rtl="0" algn="ctr">
              <a:lnSpc>
                <a:spcPct val="100000"/>
              </a:lnSpc>
              <a:spcBef>
                <a:spcPts val="0"/>
              </a:spcBef>
              <a:spcAft>
                <a:spcPts val="0"/>
              </a:spcAft>
              <a:buClr>
                <a:schemeClr val="dk2"/>
              </a:buClr>
              <a:buSzPct val="150000"/>
              <a:buFont typeface="Libre Franklin"/>
              <a:buNone/>
            </a:pPr>
            <a:r>
              <a:rPr b="1" i="1" lang="en-US" sz="2400"/>
              <a:t>             Evaluation of Convective Storm Characteristics/Biases Across Model Cores</a:t>
            </a:r>
            <a:endParaRPr/>
          </a:p>
        </p:txBody>
      </p:sp>
      <p:sp>
        <p:nvSpPr>
          <p:cNvPr id="460" name="Google Shape;460;g258b6eec1fb_0_0"/>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grpSp>
        <p:nvGrpSpPr>
          <p:cNvPr id="461" name="Google Shape;461;g258b6eec1fb_0_0"/>
          <p:cNvGrpSpPr/>
          <p:nvPr/>
        </p:nvGrpSpPr>
        <p:grpSpPr>
          <a:xfrm>
            <a:off x="228600" y="914400"/>
            <a:ext cx="5427351" cy="3767052"/>
            <a:chOff x="430969" y="1336349"/>
            <a:chExt cx="5638807" cy="3881958"/>
          </a:xfrm>
        </p:grpSpPr>
        <p:pic>
          <p:nvPicPr>
            <p:cNvPr id="462" name="Google Shape;462;g258b6eec1fb_0_0"/>
            <p:cNvPicPr preferRelativeResize="0"/>
            <p:nvPr/>
          </p:nvPicPr>
          <p:blipFill rotWithShape="1">
            <a:blip r:embed="rId4">
              <a:alphaModFix/>
            </a:blip>
            <a:srcRect b="0" l="0" r="0" t="12288"/>
            <a:stretch/>
          </p:blipFill>
          <p:spPr>
            <a:xfrm>
              <a:off x="3311382" y="1920286"/>
              <a:ext cx="2375064" cy="3298021"/>
            </a:xfrm>
            <a:prstGeom prst="rect">
              <a:avLst/>
            </a:prstGeom>
            <a:noFill/>
            <a:ln>
              <a:noFill/>
            </a:ln>
          </p:spPr>
        </p:pic>
        <p:sp>
          <p:nvSpPr>
            <p:cNvPr id="463" name="Google Shape;463;g258b6eec1fb_0_0"/>
            <p:cNvSpPr txBox="1"/>
            <p:nvPr/>
          </p:nvSpPr>
          <p:spPr>
            <a:xfrm>
              <a:off x="2894576" y="1336351"/>
              <a:ext cx="3175200" cy="57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Squall Line W’s Cumulative</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Frequency over 6hr simulations</a:t>
              </a:r>
              <a:endParaRPr b="1" i="0" sz="1200" u="none" cap="none" strike="noStrike">
                <a:solidFill>
                  <a:srgbClr val="000000"/>
                </a:solidFill>
                <a:latin typeface="Arial"/>
                <a:ea typeface="Arial"/>
                <a:cs typeface="Arial"/>
                <a:sym typeface="Arial"/>
              </a:endParaRPr>
            </a:p>
          </p:txBody>
        </p:sp>
        <p:pic>
          <p:nvPicPr>
            <p:cNvPr id="464" name="Google Shape;464;g258b6eec1fb_0_0"/>
            <p:cNvPicPr preferRelativeResize="0"/>
            <p:nvPr/>
          </p:nvPicPr>
          <p:blipFill rotWithShape="1">
            <a:blip r:embed="rId5">
              <a:alphaModFix/>
            </a:blip>
            <a:srcRect b="0" l="0" r="0" t="8130"/>
            <a:stretch/>
          </p:blipFill>
          <p:spPr>
            <a:xfrm>
              <a:off x="698810" y="1919930"/>
              <a:ext cx="2375064" cy="3298022"/>
            </a:xfrm>
            <a:prstGeom prst="rect">
              <a:avLst/>
            </a:prstGeom>
            <a:noFill/>
            <a:ln>
              <a:noFill/>
            </a:ln>
          </p:spPr>
        </p:pic>
        <p:sp>
          <p:nvSpPr>
            <p:cNvPr id="465" name="Google Shape;465;g258b6eec1fb_0_0"/>
            <p:cNvSpPr txBox="1"/>
            <p:nvPr/>
          </p:nvSpPr>
          <p:spPr>
            <a:xfrm>
              <a:off x="430969" y="1336349"/>
              <a:ext cx="2877900" cy="57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Size (# of pixels) for storm objects </a:t>
              </a:r>
              <a:endParaRPr b="1"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Squall Line simulation 0-2 hours </a:t>
              </a:r>
              <a:endParaRPr b="1" i="0" sz="1200" u="none" cap="none" strike="noStrike">
                <a:solidFill>
                  <a:srgbClr val="000000"/>
                </a:solidFill>
                <a:latin typeface="Arial"/>
                <a:ea typeface="Arial"/>
                <a:cs typeface="Arial"/>
                <a:sym typeface="Arial"/>
              </a:endParaRPr>
            </a:p>
          </p:txBody>
        </p:sp>
      </p:grpSp>
      <p:pic>
        <p:nvPicPr>
          <p:cNvPr id="466" name="Google Shape;466;g258b6eec1fb_0_0"/>
          <p:cNvPicPr preferRelativeResize="0"/>
          <p:nvPr/>
        </p:nvPicPr>
        <p:blipFill rotWithShape="1">
          <a:blip r:embed="rId6">
            <a:alphaModFix/>
          </a:blip>
          <a:srcRect b="20436" l="25116" r="0" t="10843"/>
          <a:stretch/>
        </p:blipFill>
        <p:spPr>
          <a:xfrm>
            <a:off x="2985100" y="4818800"/>
            <a:ext cx="8545925" cy="1859875"/>
          </a:xfrm>
          <a:prstGeom prst="rect">
            <a:avLst/>
          </a:prstGeom>
          <a:noFill/>
          <a:ln cap="flat" cmpd="sng" w="9525">
            <a:solidFill>
              <a:srgbClr val="0432FF"/>
            </a:solidFill>
            <a:prstDash val="solid"/>
            <a:round/>
            <a:headEnd len="sm" w="sm" type="none"/>
            <a:tailEnd len="sm" w="sm" type="none"/>
          </a:ln>
        </p:spPr>
      </p:pic>
      <p:sp>
        <p:nvSpPr>
          <p:cNvPr id="467" name="Google Shape;467;g258b6eec1fb_0_0"/>
          <p:cNvSpPr txBox="1"/>
          <p:nvPr/>
        </p:nvSpPr>
        <p:spPr>
          <a:xfrm>
            <a:off x="4539300" y="47617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MPAS</a:t>
            </a:r>
            <a:endParaRPr b="1" i="0" sz="1400" u="none" cap="none" strike="noStrike">
              <a:solidFill>
                <a:srgbClr val="000000"/>
              </a:solidFill>
              <a:latin typeface="Arial"/>
              <a:ea typeface="Arial"/>
              <a:cs typeface="Arial"/>
              <a:sym typeface="Arial"/>
            </a:endParaRPr>
          </a:p>
        </p:txBody>
      </p:sp>
      <p:sp>
        <p:nvSpPr>
          <p:cNvPr id="468" name="Google Shape;468;g258b6eec1fb_0_0"/>
          <p:cNvSpPr txBox="1"/>
          <p:nvPr/>
        </p:nvSpPr>
        <p:spPr>
          <a:xfrm>
            <a:off x="8040575" y="4761700"/>
            <a:ext cx="117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CM1</a:t>
            </a:r>
            <a:endParaRPr b="0" i="0" sz="1400" u="none" cap="none" strike="noStrike">
              <a:solidFill>
                <a:srgbClr val="000000"/>
              </a:solidFill>
              <a:latin typeface="Arial"/>
              <a:ea typeface="Arial"/>
              <a:cs typeface="Arial"/>
              <a:sym typeface="Arial"/>
            </a:endParaRPr>
          </a:p>
        </p:txBody>
      </p:sp>
      <p:sp>
        <p:nvSpPr>
          <p:cNvPr id="469" name="Google Shape;469;g258b6eec1fb_0_0"/>
          <p:cNvSpPr txBox="1"/>
          <p:nvPr/>
        </p:nvSpPr>
        <p:spPr>
          <a:xfrm>
            <a:off x="10676350" y="4761700"/>
            <a:ext cx="117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FV3</a:t>
            </a:r>
            <a:endParaRPr b="0" i="0" sz="1400" u="none" cap="none" strike="noStrike">
              <a:solidFill>
                <a:srgbClr val="000000"/>
              </a:solidFill>
              <a:latin typeface="Arial"/>
              <a:ea typeface="Arial"/>
              <a:cs typeface="Arial"/>
              <a:sym typeface="Arial"/>
            </a:endParaRPr>
          </a:p>
        </p:txBody>
      </p:sp>
      <p:sp>
        <p:nvSpPr>
          <p:cNvPr id="470" name="Google Shape;470;g258b6eec1fb_0_0"/>
          <p:cNvSpPr txBox="1"/>
          <p:nvPr/>
        </p:nvSpPr>
        <p:spPr>
          <a:xfrm>
            <a:off x="199400" y="5350738"/>
            <a:ext cx="2705100" cy="738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Hovmoller Diagrams for 3 Models</a:t>
            </a:r>
            <a:endParaRPr b="1" i="0" sz="12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Strongly Shear Squall Line</a:t>
            </a:r>
            <a:endParaRPr b="1" i="0" sz="12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0-6 hour 15 min Accum. Precip</a:t>
            </a:r>
            <a:endParaRPr b="1" i="0" sz="1200" u="none" cap="none" strike="noStrike">
              <a:solidFill>
                <a:srgbClr val="000000"/>
              </a:solidFill>
              <a:latin typeface="Arial"/>
              <a:ea typeface="Arial"/>
              <a:cs typeface="Arial"/>
              <a:sym typeface="Arial"/>
            </a:endParaRPr>
          </a:p>
        </p:txBody>
      </p:sp>
      <p:cxnSp>
        <p:nvCxnSpPr>
          <p:cNvPr id="471" name="Google Shape;471;g258b6eec1fb_0_0"/>
          <p:cNvCxnSpPr/>
          <p:nvPr/>
        </p:nvCxnSpPr>
        <p:spPr>
          <a:xfrm flipH="1">
            <a:off x="9025167" y="2420950"/>
            <a:ext cx="1031400" cy="15300"/>
          </a:xfrm>
          <a:prstGeom prst="straightConnector1">
            <a:avLst/>
          </a:prstGeom>
          <a:noFill/>
          <a:ln cap="flat" cmpd="sng" w="63500">
            <a:solidFill>
              <a:srgbClr val="0432FF"/>
            </a:solidFill>
            <a:prstDash val="solid"/>
            <a:round/>
            <a:headEnd len="med" w="med" type="triangle"/>
            <a:tailEnd len="sm" w="sm" type="none"/>
          </a:ln>
        </p:spPr>
      </p:cxnSp>
      <p:pic>
        <p:nvPicPr>
          <p:cNvPr id="472" name="Google Shape;472;g258b6eec1fb_0_0"/>
          <p:cNvPicPr preferRelativeResize="0"/>
          <p:nvPr/>
        </p:nvPicPr>
        <p:blipFill rotWithShape="1">
          <a:blip r:embed="rId7">
            <a:alphaModFix/>
          </a:blip>
          <a:srcRect b="13004" l="48153" r="0" t="0"/>
          <a:stretch/>
        </p:blipFill>
        <p:spPr>
          <a:xfrm>
            <a:off x="10024201" y="1143000"/>
            <a:ext cx="1863000" cy="2286000"/>
          </a:xfrm>
          <a:prstGeom prst="rect">
            <a:avLst/>
          </a:prstGeom>
          <a:noFill/>
          <a:ln>
            <a:noFill/>
          </a:ln>
        </p:spPr>
      </p:pic>
      <p:sp>
        <p:nvSpPr>
          <p:cNvPr id="473" name="Google Shape;473;g258b6eec1fb_0_0"/>
          <p:cNvSpPr txBox="1"/>
          <p:nvPr/>
        </p:nvSpPr>
        <p:spPr>
          <a:xfrm>
            <a:off x="5093350" y="1026450"/>
            <a:ext cx="6793800" cy="3869700"/>
          </a:xfrm>
          <a:prstGeom prst="rect">
            <a:avLst/>
          </a:prstGeom>
          <a:noFill/>
          <a:ln>
            <a:noFill/>
          </a:ln>
        </p:spPr>
        <p:txBody>
          <a:bodyPr anchorCtr="0" anchor="t" bIns="91425" lIns="91425" spcFirstLastPara="1" rIns="91425" wrap="square" tIns="91425">
            <a:spAutoFit/>
          </a:bodyPr>
          <a:lstStyle/>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Understanding the characteristics of convection from</a:t>
            </a:r>
            <a:endParaRPr b="0" i="0" sz="1400" u="none" cap="none" strike="noStrike">
              <a:solidFill>
                <a:srgbClr val="000000"/>
              </a:solidFill>
              <a:latin typeface="Arial"/>
              <a:ea typeface="Arial"/>
              <a:cs typeface="Arial"/>
              <a:sym typeface="Arial"/>
            </a:endParaRPr>
          </a:p>
          <a:p>
            <a:pPr indent="40005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full physics simulations is difficult.</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Less complex framework to better understand system-</a:t>
            </a:r>
            <a:endParaRPr b="0" i="0" sz="1400" u="none" cap="none" strike="noStrike">
              <a:solidFill>
                <a:srgbClr val="000000"/>
              </a:solidFill>
              <a:latin typeface="Arial"/>
              <a:ea typeface="Arial"/>
              <a:cs typeface="Arial"/>
              <a:sym typeface="Arial"/>
            </a:endParaRPr>
          </a:p>
          <a:p>
            <a:pPr indent="0" lvl="0" marL="40005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atic biases: 3D simulations </a:t>
            </a:r>
            <a:r>
              <a:rPr b="0" i="0" lang="en-US" sz="1400" u="none" cap="none" strike="noStrike">
                <a:solidFill>
                  <a:schemeClr val="dk1"/>
                </a:solidFill>
                <a:latin typeface="Arial"/>
                <a:ea typeface="Arial"/>
                <a:cs typeface="Arial"/>
                <a:sym typeface="Arial"/>
              </a:rPr>
              <a:t>using idealized </a:t>
            </a:r>
            <a:r>
              <a:rPr b="0" i="0" lang="en-US" sz="1400" u="none" cap="none" strike="noStrike">
                <a:solidFill>
                  <a:srgbClr val="000000"/>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NGGPS and DCMIP2016:</a:t>
            </a:r>
            <a:endParaRPr b="0" i="0" sz="1400" u="none" cap="none" strike="noStrike">
              <a:solidFill>
                <a:srgbClr val="000000"/>
              </a:solidFill>
              <a:latin typeface="Arial"/>
              <a:ea typeface="Arial"/>
              <a:cs typeface="Arial"/>
              <a:sym typeface="Arial"/>
            </a:endParaRPr>
          </a:p>
          <a:p>
            <a:pPr indent="40005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Only looked at single supercell.</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Most CONUS convection occurs in lines or clusters: per-</a:t>
            </a:r>
            <a:endParaRPr b="0" i="0" sz="1400" u="none" cap="none" strike="noStrike">
              <a:solidFill>
                <a:schemeClr val="dk1"/>
              </a:solidFill>
              <a:latin typeface="Arial"/>
              <a:ea typeface="Arial"/>
              <a:cs typeface="Arial"/>
              <a:sym typeface="Arial"/>
            </a:endParaRPr>
          </a:p>
          <a:p>
            <a:pPr indent="40005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haps idealized squall line simulations more appropriate?</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Squall lines generate a large number individual cells:</a:t>
            </a:r>
            <a:endParaRPr b="0" i="0" sz="1400" u="none" cap="none" strike="noStrike">
              <a:solidFill>
                <a:srgbClr val="000000"/>
              </a:solidFill>
              <a:latin typeface="Arial"/>
              <a:ea typeface="Arial"/>
              <a:cs typeface="Arial"/>
              <a:sym typeface="Arial"/>
            </a:endParaRPr>
          </a:p>
          <a:p>
            <a:pPr indent="0" lvl="0" marL="40005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Better sample size?</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Can specify CAPE (instability) and vertical wind profile: generating a wide variety of convective lines, intensities, precipitations, etc.</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Controlled comparison of various systems for surface precipitation, vertical velocity, cloud top depth, etc.</a:t>
            </a:r>
            <a:endParaRPr b="0" i="0" sz="1400" u="none" cap="none" strike="noStrike">
              <a:solidFill>
                <a:srgbClr val="000000"/>
              </a:solidFill>
              <a:latin typeface="Arial"/>
              <a:ea typeface="Arial"/>
              <a:cs typeface="Arial"/>
              <a:sym typeface="Arial"/>
            </a:endParaRPr>
          </a:p>
          <a:p>
            <a:pPr indent="-203200" lvl="0" marL="400050" marR="0" rtl="0" algn="l">
              <a:lnSpc>
                <a:spcPct val="115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NCAR is in the process of making all physics packages CCCP compliant.</a:t>
            </a:r>
            <a:endParaRPr b="0" i="0" sz="1400" u="none" cap="none" strike="noStrike">
              <a:solidFill>
                <a:srgbClr val="000000"/>
              </a:solidFill>
              <a:latin typeface="Arial"/>
              <a:ea typeface="Arial"/>
              <a:cs typeface="Arial"/>
              <a:sym typeface="Arial"/>
            </a:endParaRPr>
          </a:p>
        </p:txBody>
      </p:sp>
      <p:sp>
        <p:nvSpPr>
          <p:cNvPr id="474" name="Google Shape;474;g258b6eec1fb_0_0"/>
          <p:cNvSpPr txBox="1"/>
          <p:nvPr/>
        </p:nvSpPr>
        <p:spPr>
          <a:xfrm>
            <a:off x="91450" y="91450"/>
            <a:ext cx="1828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NOAA NSSL</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research</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g1676b080d54_0_30"/>
          <p:cNvPicPr preferRelativeResize="0"/>
          <p:nvPr/>
        </p:nvPicPr>
        <p:blipFill rotWithShape="1">
          <a:blip r:embed="rId4">
            <a:alphaModFix amt="35000"/>
          </a:blip>
          <a:srcRect b="13287" l="19191" r="0" t="10434"/>
          <a:stretch/>
        </p:blipFill>
        <p:spPr>
          <a:xfrm>
            <a:off x="0" y="0"/>
            <a:ext cx="12192000" cy="6858000"/>
          </a:xfrm>
          <a:prstGeom prst="rect">
            <a:avLst/>
          </a:prstGeom>
          <a:noFill/>
          <a:ln>
            <a:noFill/>
          </a:ln>
        </p:spPr>
      </p:pic>
      <p:sp>
        <p:nvSpPr>
          <p:cNvPr id="481" name="Google Shape;481;g1676b080d54_0_30"/>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13"/>
                  </a:ext>
                </a:extLst>
              </a:rPr>
              <a:t>Hierarchical System Development:  Example</a:t>
            </a:r>
            <a:endParaRPr b="1" i="1" sz="28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14"/>
                </a:ext>
              </a:extLst>
            </a:endParaRPr>
          </a:p>
          <a:p>
            <a:pPr indent="0" lvl="0" marL="0" marR="0" rtl="0" algn="ctr">
              <a:lnSpc>
                <a:spcPct val="100000"/>
              </a:lnSpc>
              <a:spcBef>
                <a:spcPts val="0"/>
              </a:spcBef>
              <a:spcAft>
                <a:spcPts val="0"/>
              </a:spcAft>
              <a:buClr>
                <a:schemeClr val="dk1"/>
              </a:buClr>
              <a:buSzPts val="1100"/>
              <a:buFont typeface="Arial"/>
              <a:buNone/>
            </a:pPr>
            <a:r>
              <a:rPr b="1" i="1" lang="en-US" sz="24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15"/>
                  </a:ext>
                </a:extLst>
              </a:rPr>
              <a:t>UFS Case Studies</a:t>
            </a:r>
            <a:endParaRPr b="1" i="1" sz="2400" u="none" cap="none" strike="noStrike">
              <a:solidFill>
                <a:schemeClr val="dk2"/>
              </a:solidFill>
              <a:latin typeface="Libre Franklin"/>
              <a:ea typeface="Libre Franklin"/>
              <a:cs typeface="Libre Franklin"/>
              <a:sym typeface="Libre Franklin"/>
            </a:endParaRPr>
          </a:p>
        </p:txBody>
      </p:sp>
      <p:pic>
        <p:nvPicPr>
          <p:cNvPr id="482" name="Google Shape;482;g1676b080d54_0_30"/>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483" name="Google Shape;483;g1676b080d54_0_30"/>
          <p:cNvSpPr txBox="1"/>
          <p:nvPr/>
        </p:nvSpPr>
        <p:spPr>
          <a:xfrm>
            <a:off x="457200" y="1143000"/>
            <a:ext cx="9692400" cy="1452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dk1"/>
              </a:buClr>
              <a:buSzPts val="2000"/>
              <a:buFont typeface="Libre Baskerville"/>
              <a:buChar char="●"/>
            </a:pPr>
            <a:r>
              <a:rPr b="0" i="0" lang="en-US" sz="1800" u="none" cap="none" strike="noStrike">
                <a:solidFill>
                  <a:schemeClr val="dk1"/>
                </a:solidFill>
                <a:latin typeface="Libre Baskerville"/>
                <a:ea typeface="Libre Baskerville"/>
                <a:cs typeface="Libre Baskerville"/>
                <a:sym typeface="Libre Baskerville"/>
              </a:rPr>
              <a:t>A platform to share UFS model representative case study configurations, datasets, results, and example visualization scripts.</a:t>
            </a:r>
            <a:endParaRPr b="0" i="0" sz="1800" u="none" cap="none" strike="noStrike">
              <a:solidFill>
                <a:schemeClr val="dk1"/>
              </a:solidFill>
              <a:latin typeface="Libre Baskerville"/>
              <a:ea typeface="Libre Baskerville"/>
              <a:cs typeface="Libre Baskerville"/>
              <a:sym typeface="Libre Baskerville"/>
            </a:endParaRPr>
          </a:p>
          <a:p>
            <a:pPr indent="-342900" lvl="0" marL="457200" marR="0" rtl="0" algn="l">
              <a:lnSpc>
                <a:spcPct val="115000"/>
              </a:lnSpc>
              <a:spcBef>
                <a:spcPts val="0"/>
              </a:spcBef>
              <a:spcAft>
                <a:spcPts val="0"/>
              </a:spcAft>
              <a:buClr>
                <a:schemeClr val="dk1"/>
              </a:buClr>
              <a:buSzPts val="1800"/>
              <a:buFont typeface="Libre Baskerville"/>
              <a:buChar char="●"/>
            </a:pPr>
            <a:r>
              <a:rPr b="0" i="0" lang="en-US" sz="1800" u="none" cap="none" strike="noStrike">
                <a:solidFill>
                  <a:schemeClr val="dk1"/>
                </a:solidFill>
                <a:latin typeface="Libre Baskerville"/>
                <a:ea typeface="Libre Baskerville"/>
                <a:cs typeface="Libre Baskerville"/>
                <a:sym typeface="Libre Baskerville"/>
              </a:rPr>
              <a:t>ufs-case-studies have recently been integrated into SRW apps.</a:t>
            </a:r>
            <a:endParaRPr b="0" i="0" sz="1800" u="none" cap="none" strike="noStrike">
              <a:solidFill>
                <a:schemeClr val="dk1"/>
              </a:solidFill>
              <a:latin typeface="Libre Baskerville"/>
              <a:ea typeface="Libre Baskerville"/>
              <a:cs typeface="Libre Baskerville"/>
              <a:sym typeface="Libre Baskerville"/>
            </a:endParaRPr>
          </a:p>
          <a:p>
            <a:pPr indent="-342900" lvl="0" marL="457200" marR="0" rtl="0" algn="l">
              <a:lnSpc>
                <a:spcPct val="115000"/>
              </a:lnSpc>
              <a:spcBef>
                <a:spcPts val="0"/>
              </a:spcBef>
              <a:spcAft>
                <a:spcPts val="0"/>
              </a:spcAft>
              <a:buClr>
                <a:schemeClr val="dk1"/>
              </a:buClr>
              <a:buSzPts val="1800"/>
              <a:buFont typeface="Libre Baskerville"/>
              <a:buChar char="●"/>
            </a:pPr>
            <a:r>
              <a:rPr b="0" i="0" lang="en-US" sz="1800" u="none" cap="none" strike="noStrike">
                <a:solidFill>
                  <a:schemeClr val="dk1"/>
                </a:solidFill>
                <a:latin typeface="Libre Baskerville"/>
                <a:ea typeface="Libre Baskerville"/>
                <a:cs typeface="Libre Baskerville"/>
                <a:sym typeface="Libre Baskerville"/>
              </a:rPr>
              <a:t>DTC and EPIC teams are collaborating to update repository &amp; instructions.</a:t>
            </a:r>
            <a:endParaRPr b="0" i="0" sz="1800" u="none" cap="none" strike="noStrike">
              <a:solidFill>
                <a:schemeClr val="dk1"/>
              </a:solidFill>
              <a:latin typeface="Libre Baskerville"/>
              <a:ea typeface="Libre Baskerville"/>
              <a:cs typeface="Libre Baskerville"/>
              <a:sym typeface="Libre Baskerville"/>
            </a:endParaRPr>
          </a:p>
        </p:txBody>
      </p:sp>
      <p:sp>
        <p:nvSpPr>
          <p:cNvPr id="484" name="Google Shape;484;g1676b080d54_0_30"/>
          <p:cNvSpPr txBox="1"/>
          <p:nvPr/>
        </p:nvSpPr>
        <p:spPr>
          <a:xfrm>
            <a:off x="914400" y="5806440"/>
            <a:ext cx="83844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1" lang="en-US" sz="1800" u="none" cap="none" strike="noStrike">
                <a:solidFill>
                  <a:srgbClr val="000000"/>
                </a:solidFill>
                <a:latin typeface="Arial"/>
                <a:ea typeface="Arial"/>
                <a:cs typeface="Arial"/>
                <a:sym typeface="Arial"/>
              </a:rPr>
              <a:t>Read the Docs</a:t>
            </a:r>
            <a:r>
              <a:rPr b="1" i="0" lang="en-US" sz="1800" u="none" cap="none" strike="noStrike">
                <a:solidFill>
                  <a:srgbClr val="000000"/>
                </a:solidFill>
                <a:latin typeface="Arial"/>
                <a:ea typeface="Arial"/>
                <a:cs typeface="Arial"/>
                <a:sym typeface="Arial"/>
              </a:rPr>
              <a:t>:</a:t>
            </a:r>
            <a:r>
              <a:rPr b="0" i="0" lang="en-US" sz="1800" u="none" cap="none" strike="noStrike">
                <a:solidFill>
                  <a:srgbClr val="000000"/>
                </a:solidFill>
                <a:latin typeface="Arial"/>
                <a:ea typeface="Arial"/>
                <a:cs typeface="Arial"/>
                <a:sym typeface="Arial"/>
              </a:rPr>
              <a:t> </a:t>
            </a:r>
            <a:r>
              <a:rPr b="0" i="0" lang="en-US" sz="1800" u="sng" cap="none" strike="noStrike">
                <a:solidFill>
                  <a:schemeClr val="hlink"/>
                </a:solidFill>
                <a:latin typeface="Arial"/>
                <a:ea typeface="Arial"/>
                <a:cs typeface="Arial"/>
                <a:sym typeface="Arial"/>
                <a:hlinkClick r:id="rId6"/>
              </a:rPr>
              <a:t>https://ufs-case-studies.readthedocs.io/en/develop/index.html</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1" lang="en-US" sz="1800" u="none" cap="none" strike="noStrike">
                <a:solidFill>
                  <a:srgbClr val="000000"/>
                </a:solidFill>
                <a:latin typeface="Arial"/>
                <a:ea typeface="Arial"/>
                <a:cs typeface="Arial"/>
                <a:sym typeface="Arial"/>
              </a:rPr>
              <a:t>GitHub</a:t>
            </a:r>
            <a:r>
              <a:rPr b="0" i="0" lang="en-US" sz="1800" u="none" cap="none" strike="noStrike">
                <a:solidFill>
                  <a:srgbClr val="000000"/>
                </a:solidFill>
                <a:latin typeface="Arial"/>
                <a:ea typeface="Arial"/>
                <a:cs typeface="Arial"/>
                <a:sym typeface="Arial"/>
              </a:rPr>
              <a:t>: </a:t>
            </a:r>
            <a:r>
              <a:rPr b="0" i="0" lang="en-US" sz="1800" u="sng" cap="none" strike="noStrike">
                <a:solidFill>
                  <a:schemeClr val="hlink"/>
                </a:solidFill>
                <a:latin typeface="Arial"/>
                <a:ea typeface="Arial"/>
                <a:cs typeface="Arial"/>
                <a:sym typeface="Arial"/>
                <a:hlinkClick r:id="rId7"/>
              </a:rPr>
              <a:t>dtcenter</a:t>
            </a:r>
            <a:r>
              <a:rPr b="0" i="0" lang="en-US" sz="1800" u="none" cap="none" strike="noStrike">
                <a:solidFill>
                  <a:schemeClr val="dk1"/>
                </a:solidFill>
                <a:latin typeface="Arial"/>
                <a:ea typeface="Arial"/>
                <a:cs typeface="Arial"/>
                <a:sym typeface="Arial"/>
              </a:rPr>
              <a:t>/</a:t>
            </a:r>
            <a:r>
              <a:rPr b="0" i="0" lang="en-US" sz="1800" u="sng" cap="none" strike="noStrike">
                <a:solidFill>
                  <a:schemeClr val="hlink"/>
                </a:solidFill>
                <a:latin typeface="Arial"/>
                <a:ea typeface="Arial"/>
                <a:cs typeface="Arial"/>
                <a:sym typeface="Arial"/>
                <a:hlinkClick r:id="rId8"/>
              </a:rPr>
              <a:t>ufs-case-studies</a:t>
            </a:r>
            <a:endParaRPr b="0" i="0" sz="1800" u="none" cap="none" strike="noStrike">
              <a:solidFill>
                <a:srgbClr val="000000"/>
              </a:solidFill>
              <a:latin typeface="Arial"/>
              <a:ea typeface="Arial"/>
              <a:cs typeface="Arial"/>
              <a:sym typeface="Arial"/>
            </a:endParaRPr>
          </a:p>
        </p:txBody>
      </p:sp>
      <p:sp>
        <p:nvSpPr>
          <p:cNvPr id="485" name="Google Shape;485;g1676b080d54_0_30"/>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cxnSp>
        <p:nvCxnSpPr>
          <p:cNvPr id="486" name="Google Shape;486;g1676b080d54_0_30"/>
          <p:cNvCxnSpPr/>
          <p:nvPr/>
        </p:nvCxnSpPr>
        <p:spPr>
          <a:xfrm rot="10800000">
            <a:off x="9142525" y="2979625"/>
            <a:ext cx="914400" cy="3300"/>
          </a:xfrm>
          <a:prstGeom prst="straightConnector1">
            <a:avLst/>
          </a:prstGeom>
          <a:noFill/>
          <a:ln cap="flat" cmpd="sng" w="63500">
            <a:solidFill>
              <a:srgbClr val="0432FF"/>
            </a:solidFill>
            <a:prstDash val="solid"/>
            <a:round/>
            <a:headEnd len="med" w="med" type="triangle"/>
            <a:tailEnd len="sm" w="sm" type="none"/>
          </a:ln>
        </p:spPr>
      </p:cxnSp>
      <p:sp>
        <p:nvSpPr>
          <p:cNvPr id="487" name="Google Shape;487;g1676b080d54_0_30"/>
          <p:cNvSpPr txBox="1"/>
          <p:nvPr/>
        </p:nvSpPr>
        <p:spPr>
          <a:xfrm>
            <a:off x="91440" y="91440"/>
            <a:ext cx="1987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HSUP project</a:t>
            </a:r>
            <a:endParaRPr b="1" i="0" sz="1600" u="none" cap="none" strike="noStrike">
              <a:solidFill>
                <a:srgbClr val="000000"/>
              </a:solidFill>
              <a:latin typeface="Arial"/>
              <a:ea typeface="Arial"/>
              <a:cs typeface="Arial"/>
              <a:sym typeface="Arial"/>
            </a:endParaRPr>
          </a:p>
        </p:txBody>
      </p:sp>
      <p:pic>
        <p:nvPicPr>
          <p:cNvPr id="488" name="Google Shape;488;g1676b080d54_0_30"/>
          <p:cNvPicPr preferRelativeResize="0"/>
          <p:nvPr/>
        </p:nvPicPr>
        <p:blipFill rotWithShape="1">
          <a:blip r:embed="rId9">
            <a:alphaModFix/>
          </a:blip>
          <a:srcRect b="0" l="0" r="0" t="0"/>
          <a:stretch/>
        </p:blipFill>
        <p:spPr>
          <a:xfrm>
            <a:off x="914400" y="2651760"/>
            <a:ext cx="5943598" cy="3199639"/>
          </a:xfrm>
          <a:prstGeom prst="rect">
            <a:avLst/>
          </a:prstGeom>
          <a:noFill/>
          <a:ln>
            <a:noFill/>
          </a:ln>
        </p:spPr>
      </p:pic>
      <p:cxnSp>
        <p:nvCxnSpPr>
          <p:cNvPr id="489" name="Google Shape;489;g1676b080d54_0_30"/>
          <p:cNvCxnSpPr/>
          <p:nvPr/>
        </p:nvCxnSpPr>
        <p:spPr>
          <a:xfrm rot="10800000">
            <a:off x="9142525" y="2678300"/>
            <a:ext cx="914400" cy="3300"/>
          </a:xfrm>
          <a:prstGeom prst="straightConnector1">
            <a:avLst/>
          </a:prstGeom>
          <a:noFill/>
          <a:ln cap="flat" cmpd="sng" w="63500">
            <a:solidFill>
              <a:srgbClr val="0432FF"/>
            </a:solidFill>
            <a:prstDash val="solid"/>
            <a:round/>
            <a:headEnd len="med" w="med" type="triangle"/>
            <a:tailEnd len="sm" w="sm" type="none"/>
          </a:ln>
        </p:spPr>
      </p:cxnSp>
      <p:sp>
        <p:nvSpPr>
          <p:cNvPr id="490" name="Google Shape;490;g1676b080d54_0_30"/>
          <p:cNvSpPr txBox="1"/>
          <p:nvPr/>
        </p:nvSpPr>
        <p:spPr>
          <a:xfrm>
            <a:off x="7431150" y="3835929"/>
            <a:ext cx="3653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2000" u="none" cap="none" strike="noStrike">
                <a:solidFill>
                  <a:srgbClr val="000000"/>
                </a:solidFill>
                <a:highlight>
                  <a:srgbClr val="FFFF00"/>
                </a:highlight>
                <a:latin typeface="Libre Baskerville"/>
                <a:ea typeface="Libre Baskerville"/>
                <a:cs typeface="Libre Baskerville"/>
                <a:sym typeface="Libre Baskerville"/>
                <a:extLst>
                  <a:ext uri="http://customooxmlschemas.google.com/">
                    <go:slidesCustomData xmlns:go="http://customooxmlschemas.google.com/" textRoundtripDataId="16"/>
                  </a:ext>
                </a:extLst>
              </a:rPr>
              <a:t>UFS Case Studies</a:t>
            </a:r>
            <a:r>
              <a:rPr b="0" i="0" lang="en-US" sz="2000" u="none" cap="none" strike="noStrike">
                <a:solidFill>
                  <a:srgbClr val="000000"/>
                </a:solidFill>
                <a:highlight>
                  <a:srgbClr val="FFFF00"/>
                </a:highlight>
                <a:latin typeface="Libre Baskerville"/>
                <a:ea typeface="Libre Baskerville"/>
                <a:cs typeface="Libre Baskerville"/>
                <a:sym typeface="Libre Baskerville"/>
              </a:rPr>
              <a:t>: An entry point for UFS HSD</a:t>
            </a:r>
            <a:endParaRPr b="0" i="0" sz="2000" u="none" cap="none" strike="noStrike">
              <a:solidFill>
                <a:srgbClr val="000000"/>
              </a:solidFill>
              <a:highlight>
                <a:srgbClr val="FFFF00"/>
              </a:highlight>
              <a:latin typeface="Libre Baskerville"/>
              <a:ea typeface="Libre Baskerville"/>
              <a:cs typeface="Libre Baskerville"/>
              <a:sym typeface="Libre Baskerville"/>
            </a:endParaRPr>
          </a:p>
        </p:txBody>
      </p:sp>
      <p:pic>
        <p:nvPicPr>
          <p:cNvPr id="491" name="Google Shape;491;g1676b080d54_0_30"/>
          <p:cNvPicPr preferRelativeResize="0"/>
          <p:nvPr/>
        </p:nvPicPr>
        <p:blipFill rotWithShape="1">
          <a:blip r:embed="rId10">
            <a:alphaModFix/>
          </a:blip>
          <a:srcRect b="13004" l="48153" r="0" t="0"/>
          <a:stretch/>
        </p:blipFill>
        <p:spPr>
          <a:xfrm>
            <a:off x="10024201" y="1143000"/>
            <a:ext cx="1863000" cy="228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16ace9c0348_5_72"/>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498" name="Google Shape;498;g16ace9c0348_5_72"/>
          <p:cNvPicPr preferRelativeResize="0"/>
          <p:nvPr/>
        </p:nvPicPr>
        <p:blipFill rotWithShape="1">
          <a:blip r:embed="rId4">
            <a:alphaModFix/>
          </a:blip>
          <a:srcRect b="5292" l="961" r="82902" t="86799"/>
          <a:stretch/>
        </p:blipFill>
        <p:spPr>
          <a:xfrm>
            <a:off x="6906000" y="5764275"/>
            <a:ext cx="753750" cy="457201"/>
          </a:xfrm>
          <a:prstGeom prst="rect">
            <a:avLst/>
          </a:prstGeom>
          <a:noFill/>
          <a:ln>
            <a:noFill/>
          </a:ln>
        </p:spPr>
      </p:pic>
      <p:sp>
        <p:nvSpPr>
          <p:cNvPr id="499" name="Google Shape;499;g16ace9c0348_5_72"/>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00" name="Google Shape;500;g16ace9c0348_5_72"/>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sp>
        <p:nvSpPr>
          <p:cNvPr id="501" name="Google Shape;501;g16ace9c0348_5_72"/>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sp>
        <p:nvSpPr>
          <p:cNvPr id="502" name="Google Shape;502;g16ace9c0348_5_72"/>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sp>
        <p:nvSpPr>
          <p:cNvPr id="503" name="Google Shape;503;g16ace9c0348_5_72"/>
          <p:cNvSpPr txBox="1"/>
          <p:nvPr/>
        </p:nvSpPr>
        <p:spPr>
          <a:xfrm>
            <a:off x="91450" y="91450"/>
            <a:ext cx="17421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Libre Baskerville"/>
                <a:ea typeface="Libre Baskerville"/>
                <a:cs typeface="Libre Baskerville"/>
                <a:sym typeface="Libre Baskerville"/>
              </a:rPr>
              <a:t>DTC UniPhy project</a:t>
            </a:r>
            <a:endParaRPr b="1" i="0" sz="1600" u="none" cap="none" strike="noStrike">
              <a:solidFill>
                <a:srgbClr val="000000"/>
              </a:solidFill>
              <a:latin typeface="Arial"/>
              <a:ea typeface="Arial"/>
              <a:cs typeface="Arial"/>
              <a:sym typeface="Arial"/>
            </a:endParaRPr>
          </a:p>
        </p:txBody>
      </p:sp>
      <p:sp>
        <p:nvSpPr>
          <p:cNvPr id="504" name="Google Shape;504;g16ace9c0348_5_72"/>
          <p:cNvSpPr txBox="1"/>
          <p:nvPr/>
        </p:nvSpPr>
        <p:spPr>
          <a:xfrm>
            <a:off x="1737775" y="76200"/>
            <a:ext cx="99957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rgbClr val="1F497D"/>
              </a:buClr>
              <a:buSzPts val="3600"/>
              <a:buFont typeface="Libre Franklin"/>
              <a:buNone/>
            </a:pPr>
            <a:r>
              <a:rPr b="1" i="1" lang="en-US" sz="2800" u="none" cap="none" strike="noStrike">
                <a:solidFill>
                  <a:srgbClr val="1F497D"/>
                </a:solidFill>
                <a:latin typeface="Libre Franklin"/>
                <a:ea typeface="Libre Franklin"/>
                <a:cs typeface="Libre Franklin"/>
                <a:sym typeface="Libre Franklin"/>
              </a:rPr>
              <a:t>Hierarchical System Development:  Example</a:t>
            </a:r>
            <a:endParaRPr b="1" i="1" sz="2800" u="none" cap="none" strike="noStrike">
              <a:solidFill>
                <a:srgbClr val="1F497D"/>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rPr b="1" i="1" lang="en-US" sz="2400" u="none" cap="none" strike="noStrike">
                <a:solidFill>
                  <a:srgbClr val="1F497D"/>
                </a:solidFill>
                <a:latin typeface="Libre Franklin"/>
                <a:ea typeface="Libre Franklin"/>
                <a:cs typeface="Libre Franklin"/>
                <a:sym typeface="Libre Franklin"/>
              </a:rPr>
              <a:t>Physics Testing and Evaluation towards Physics Unification</a:t>
            </a:r>
            <a:endParaRPr b="1" i="1" sz="2400" u="none" cap="none" strike="noStrike">
              <a:solidFill>
                <a:srgbClr val="1F497D"/>
              </a:solidFill>
              <a:latin typeface="Libre Franklin"/>
              <a:ea typeface="Libre Franklin"/>
              <a:cs typeface="Libre Franklin"/>
              <a:sym typeface="Libre Franklin"/>
            </a:endParaRPr>
          </a:p>
        </p:txBody>
      </p:sp>
      <p:sp>
        <p:nvSpPr>
          <p:cNvPr id="505" name="Google Shape;505;g16ace9c0348_5_72"/>
          <p:cNvSpPr txBox="1"/>
          <p:nvPr/>
        </p:nvSpPr>
        <p:spPr>
          <a:xfrm>
            <a:off x="5098125" y="6296675"/>
            <a:ext cx="6635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800" u="none" cap="none" strike="noStrike">
                <a:solidFill>
                  <a:srgbClr val="000000"/>
                </a:solidFill>
                <a:latin typeface="Libre Baskerville"/>
                <a:ea typeface="Libre Baskerville"/>
                <a:cs typeface="Libre Baskerville"/>
                <a:sym typeface="Libre Baskerville"/>
              </a:rPr>
              <a:t>Results based on UFS SRW v2.0 and CCPP SCM v6.0</a:t>
            </a:r>
            <a:endParaRPr b="1" i="0" sz="1800" u="none" cap="none" strike="noStrike">
              <a:solidFill>
                <a:srgbClr val="000000"/>
              </a:solidFill>
              <a:latin typeface="Libre Baskerville"/>
              <a:ea typeface="Libre Baskerville"/>
              <a:cs typeface="Libre Baskerville"/>
              <a:sym typeface="Libre Baskerville"/>
            </a:endParaRPr>
          </a:p>
        </p:txBody>
      </p:sp>
      <p:sp>
        <p:nvSpPr>
          <p:cNvPr id="506" name="Google Shape;506;g16ace9c0348_5_72"/>
          <p:cNvSpPr txBox="1"/>
          <p:nvPr/>
        </p:nvSpPr>
        <p:spPr>
          <a:xfrm>
            <a:off x="4705000" y="4236400"/>
            <a:ext cx="7487100" cy="20832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700"/>
              </a:spcBef>
              <a:spcAft>
                <a:spcPts val="0"/>
              </a:spcAft>
              <a:buClr>
                <a:schemeClr val="dk2"/>
              </a:buClr>
              <a:buSzPts val="2000"/>
              <a:buFont typeface="Arial"/>
              <a:buChar char="●"/>
            </a:pPr>
            <a:r>
              <a:rPr b="0" i="0" lang="en-US" sz="2000" u="none" cap="none" strike="noStrike">
                <a:solidFill>
                  <a:schemeClr val="dk2"/>
                </a:solidFill>
                <a:latin typeface="Arial"/>
                <a:ea typeface="Arial"/>
                <a:cs typeface="Arial"/>
                <a:sym typeface="Arial"/>
              </a:rPr>
              <a:t>SCM better than LAM </a:t>
            </a:r>
            <a:r>
              <a:rPr b="0" i="1" lang="en-US" sz="2000" u="none" cap="none" strike="noStrike">
                <a:solidFill>
                  <a:schemeClr val="dk2"/>
                </a:solidFill>
                <a:latin typeface="Arial"/>
                <a:ea typeface="Arial"/>
                <a:cs typeface="Arial"/>
                <a:sym typeface="Arial"/>
              </a:rPr>
              <a:t>wrt</a:t>
            </a:r>
            <a:r>
              <a:rPr b="0" i="0" lang="en-US" sz="2000" u="none" cap="none" strike="noStrike">
                <a:solidFill>
                  <a:schemeClr val="dk2"/>
                </a:solidFill>
                <a:latin typeface="Arial"/>
                <a:ea typeface="Arial"/>
                <a:cs typeface="Arial"/>
                <a:sym typeface="Arial"/>
              </a:rPr>
              <a:t> rainfall amount &amp; variations.</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700"/>
              </a:spcBef>
              <a:spcAft>
                <a:spcPts val="0"/>
              </a:spcAft>
              <a:buClr>
                <a:schemeClr val="dk2"/>
              </a:buClr>
              <a:buSzPts val="2000"/>
              <a:buFont typeface="Arial"/>
              <a:buChar char="●"/>
            </a:pPr>
            <a:r>
              <a:rPr b="0" i="0" lang="en-US" sz="2000" u="none" cap="none" strike="noStrike">
                <a:solidFill>
                  <a:schemeClr val="dk2"/>
                </a:solidFill>
                <a:latin typeface="Arial"/>
                <a:ea typeface="Arial"/>
                <a:cs typeface="Arial"/>
                <a:sym typeface="Arial"/>
              </a:rPr>
              <a:t>Large-scale env critical for simulating MJO-induced rainfall.</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700"/>
              </a:spcBef>
              <a:spcAft>
                <a:spcPts val="0"/>
              </a:spcAft>
              <a:buClr>
                <a:schemeClr val="dk2"/>
              </a:buClr>
              <a:buSzPts val="2000"/>
              <a:buFont typeface="Arial"/>
              <a:buChar char="●"/>
            </a:pPr>
            <a:r>
              <a:rPr b="0" i="0" lang="en-US" sz="2000" u="none" cap="none" strike="noStrike">
                <a:solidFill>
                  <a:schemeClr val="dk2"/>
                </a:solidFill>
                <a:latin typeface="Arial"/>
                <a:ea typeface="Arial"/>
                <a:cs typeface="Arial"/>
                <a:sym typeface="Arial"/>
              </a:rPr>
              <a:t>Physics (3 km </a:t>
            </a:r>
            <a:r>
              <a:rPr b="0" i="1" lang="en-US" sz="2000" u="none" cap="none" strike="noStrike">
                <a:solidFill>
                  <a:schemeClr val="dk2"/>
                </a:solidFill>
                <a:latin typeface="Arial"/>
                <a:ea typeface="Arial"/>
                <a:cs typeface="Arial"/>
                <a:sym typeface="Arial"/>
              </a:rPr>
              <a:t>vs</a:t>
            </a:r>
            <a:r>
              <a:rPr b="0" i="0" lang="en-US" sz="2000" u="none" cap="none" strike="noStrike">
                <a:solidFill>
                  <a:schemeClr val="dk2"/>
                </a:solidFill>
                <a:latin typeface="Arial"/>
                <a:ea typeface="Arial"/>
                <a:cs typeface="Arial"/>
                <a:sym typeface="Arial"/>
              </a:rPr>
              <a:t> 13 km): higher res → more realistic.</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700"/>
              </a:spcBef>
              <a:spcAft>
                <a:spcPts val="0"/>
              </a:spcAft>
              <a:buClr>
                <a:schemeClr val="dk2"/>
              </a:buClr>
              <a:buSzPts val="2000"/>
              <a:buFont typeface="Arial"/>
              <a:buChar char="●"/>
            </a:pPr>
            <a:r>
              <a:rPr b="0" i="0" lang="en-US" sz="2000" u="none" cap="none" strike="noStrike">
                <a:solidFill>
                  <a:schemeClr val="dk2"/>
                </a:solidFill>
                <a:latin typeface="Arial"/>
                <a:ea typeface="Arial"/>
                <a:cs typeface="Arial"/>
                <a:sym typeface="Arial"/>
              </a:rPr>
              <a:t>deep_cu may be activated too frequently.</a:t>
            </a:r>
            <a:endParaRPr b="0" i="0" sz="2000" u="none" cap="none" strike="noStrike">
              <a:solidFill>
                <a:schemeClr val="dk2"/>
              </a:solidFill>
              <a:latin typeface="Arial"/>
              <a:ea typeface="Arial"/>
              <a:cs typeface="Arial"/>
              <a:sym typeface="Arial"/>
            </a:endParaRPr>
          </a:p>
          <a:p>
            <a:pPr indent="-355600" lvl="0" marL="457200" marR="0" rtl="0" algn="l">
              <a:lnSpc>
                <a:spcPct val="100000"/>
              </a:lnSpc>
              <a:spcBef>
                <a:spcPts val="700"/>
              </a:spcBef>
              <a:spcAft>
                <a:spcPts val="0"/>
              </a:spcAft>
              <a:buClr>
                <a:schemeClr val="dk2"/>
              </a:buClr>
              <a:buSzPts val="2000"/>
              <a:buFont typeface="Arial"/>
              <a:buChar char="●"/>
            </a:pPr>
            <a:r>
              <a:rPr b="0" i="0" lang="en-US" sz="2000" u="none" cap="none" strike="noStrike">
                <a:solidFill>
                  <a:schemeClr val="dk2"/>
                </a:solidFill>
                <a:latin typeface="Arial"/>
                <a:ea typeface="Arial"/>
                <a:cs typeface="Arial"/>
                <a:sym typeface="Arial"/>
              </a:rPr>
              <a:t>Tendency analysis: reality is somewhere b/t 13- &amp; 3-km runs.</a:t>
            </a:r>
            <a:endParaRPr b="0" i="0" sz="2000" u="none" cap="none" strike="noStrike">
              <a:solidFill>
                <a:schemeClr val="dk2"/>
              </a:solidFill>
              <a:latin typeface="Arial"/>
              <a:ea typeface="Arial"/>
              <a:cs typeface="Arial"/>
              <a:sym typeface="Arial"/>
            </a:endParaRPr>
          </a:p>
        </p:txBody>
      </p:sp>
      <p:pic>
        <p:nvPicPr>
          <p:cNvPr id="507" name="Google Shape;507;g16ace9c0348_5_72"/>
          <p:cNvPicPr preferRelativeResize="0"/>
          <p:nvPr/>
        </p:nvPicPr>
        <p:blipFill rotWithShape="1">
          <a:blip r:embed="rId5">
            <a:alphaModFix/>
          </a:blip>
          <a:srcRect b="0" l="0" r="25991" t="50607"/>
          <a:stretch/>
        </p:blipFill>
        <p:spPr>
          <a:xfrm>
            <a:off x="1156700" y="1482850"/>
            <a:ext cx="3700700" cy="2753550"/>
          </a:xfrm>
          <a:prstGeom prst="rect">
            <a:avLst/>
          </a:prstGeom>
          <a:noFill/>
          <a:ln>
            <a:noFill/>
          </a:ln>
        </p:spPr>
      </p:pic>
      <p:pic>
        <p:nvPicPr>
          <p:cNvPr id="508" name="Google Shape;508;g16ace9c0348_5_72"/>
          <p:cNvPicPr preferRelativeResize="0"/>
          <p:nvPr/>
        </p:nvPicPr>
        <p:blipFill rotWithShape="1">
          <a:blip r:embed="rId5">
            <a:alphaModFix/>
          </a:blip>
          <a:srcRect b="48674" l="0" r="25991" t="8357"/>
          <a:stretch/>
        </p:blipFill>
        <p:spPr>
          <a:xfrm>
            <a:off x="1156700" y="4236400"/>
            <a:ext cx="3700700" cy="2395249"/>
          </a:xfrm>
          <a:prstGeom prst="rect">
            <a:avLst/>
          </a:prstGeom>
          <a:noFill/>
          <a:ln>
            <a:noFill/>
          </a:ln>
        </p:spPr>
      </p:pic>
      <p:sp>
        <p:nvSpPr>
          <p:cNvPr id="509" name="Google Shape;509;g16ace9c0348_5_72"/>
          <p:cNvSpPr txBox="1"/>
          <p:nvPr/>
        </p:nvSpPr>
        <p:spPr>
          <a:xfrm>
            <a:off x="1002350" y="930250"/>
            <a:ext cx="4179600" cy="615600"/>
          </a:xfrm>
          <a:prstGeom prst="rect">
            <a:avLst/>
          </a:prstGeom>
          <a:solidFill>
            <a:srgbClr val="CFE2F3"/>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Total (solid) vs Parameterized (dashed) Precip Rate [mm/hour]</a:t>
            </a:r>
            <a:endParaRPr b="1" i="0" sz="1400" u="none" cap="none" strike="noStrike">
              <a:solidFill>
                <a:srgbClr val="000000"/>
              </a:solidFill>
              <a:latin typeface="Arial"/>
              <a:ea typeface="Arial"/>
              <a:cs typeface="Arial"/>
              <a:sym typeface="Arial"/>
            </a:endParaRPr>
          </a:p>
        </p:txBody>
      </p:sp>
      <p:sp>
        <p:nvSpPr>
          <p:cNvPr id="510" name="Google Shape;510;g16ace9c0348_5_72"/>
          <p:cNvSpPr txBox="1"/>
          <p:nvPr/>
        </p:nvSpPr>
        <p:spPr>
          <a:xfrm>
            <a:off x="3519050" y="1674725"/>
            <a:ext cx="976800" cy="692700"/>
          </a:xfrm>
          <a:prstGeom prst="rect">
            <a:avLst/>
          </a:prstGeom>
          <a:solidFill>
            <a:srgbClr val="CFE2F3"/>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FF0000"/>
                </a:solidFill>
                <a:latin typeface="Arial"/>
                <a:ea typeface="Arial"/>
                <a:cs typeface="Arial"/>
                <a:sym typeface="Arial"/>
              </a:rPr>
              <a:t>P8 (13km)</a:t>
            </a:r>
            <a:endParaRPr b="1" i="0" sz="11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6AA84F"/>
                </a:solidFill>
                <a:latin typeface="Arial"/>
                <a:ea typeface="Arial"/>
                <a:cs typeface="Arial"/>
                <a:sym typeface="Arial"/>
              </a:rPr>
              <a:t>P8 (3km)</a:t>
            </a:r>
            <a:endParaRPr b="1" i="0" sz="1100" u="none" cap="none" strike="noStrike">
              <a:solidFill>
                <a:srgbClr val="6AA84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US" sz="1100" u="none" cap="none" strike="noStrike">
                <a:solidFill>
                  <a:schemeClr val="dk2"/>
                </a:solidFill>
                <a:latin typeface="Arial"/>
                <a:ea typeface="Arial"/>
                <a:cs typeface="Arial"/>
                <a:sym typeface="Arial"/>
              </a:rPr>
              <a:t>RRFS (3km)</a:t>
            </a:r>
            <a:endParaRPr b="1" i="0" sz="1100" u="none" cap="none" strike="noStrike">
              <a:solidFill>
                <a:srgbClr val="6AA84F"/>
              </a:solidFill>
              <a:latin typeface="Arial"/>
              <a:ea typeface="Arial"/>
              <a:cs typeface="Arial"/>
              <a:sym typeface="Arial"/>
            </a:endParaRPr>
          </a:p>
        </p:txBody>
      </p:sp>
      <p:grpSp>
        <p:nvGrpSpPr>
          <p:cNvPr id="511" name="Google Shape;511;g16ace9c0348_5_72"/>
          <p:cNvGrpSpPr/>
          <p:nvPr/>
        </p:nvGrpSpPr>
        <p:grpSpPr>
          <a:xfrm>
            <a:off x="9171800" y="1800500"/>
            <a:ext cx="914400" cy="903800"/>
            <a:chOff x="8990125" y="1808050"/>
            <a:chExt cx="914400" cy="903800"/>
          </a:xfrm>
        </p:grpSpPr>
        <p:cxnSp>
          <p:nvCxnSpPr>
            <p:cNvPr id="512" name="Google Shape;512;g16ace9c0348_5_72"/>
            <p:cNvCxnSpPr/>
            <p:nvPr/>
          </p:nvCxnSpPr>
          <p:spPr>
            <a:xfrm rot="10800000">
              <a:off x="89901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513" name="Google Shape;513;g16ace9c0348_5_72"/>
            <p:cNvCxnSpPr/>
            <p:nvPr/>
          </p:nvCxnSpPr>
          <p:spPr>
            <a:xfrm rot="10800000">
              <a:off x="8990125" y="2708550"/>
              <a:ext cx="914400" cy="3300"/>
            </a:xfrm>
            <a:prstGeom prst="straightConnector1">
              <a:avLst/>
            </a:prstGeom>
            <a:noFill/>
            <a:ln cap="flat" cmpd="sng" w="63500">
              <a:solidFill>
                <a:srgbClr val="0432FF"/>
              </a:solidFill>
              <a:prstDash val="solid"/>
              <a:round/>
              <a:headEnd len="med" w="med" type="triangle"/>
              <a:tailEnd len="sm" w="sm" type="none"/>
            </a:ln>
          </p:spPr>
        </p:cxnSp>
      </p:grpSp>
      <p:grpSp>
        <p:nvGrpSpPr>
          <p:cNvPr id="514" name="Google Shape;514;g16ace9c0348_5_72"/>
          <p:cNvGrpSpPr/>
          <p:nvPr/>
        </p:nvGrpSpPr>
        <p:grpSpPr>
          <a:xfrm>
            <a:off x="4724750" y="1095840"/>
            <a:ext cx="3566299" cy="3059910"/>
            <a:chOff x="3758655" y="1579400"/>
            <a:chExt cx="4217477" cy="3607108"/>
          </a:xfrm>
        </p:grpSpPr>
        <p:pic>
          <p:nvPicPr>
            <p:cNvPr id="515" name="Google Shape;515;g16ace9c0348_5_72"/>
            <p:cNvPicPr preferRelativeResize="0"/>
            <p:nvPr/>
          </p:nvPicPr>
          <p:blipFill rotWithShape="1">
            <a:blip r:embed="rId6">
              <a:alphaModFix/>
            </a:blip>
            <a:srcRect b="0" l="0" r="28165" t="1215"/>
            <a:stretch/>
          </p:blipFill>
          <p:spPr>
            <a:xfrm>
              <a:off x="3758655" y="2109884"/>
              <a:ext cx="4217477" cy="3076624"/>
            </a:xfrm>
            <a:prstGeom prst="rect">
              <a:avLst/>
            </a:prstGeom>
            <a:noFill/>
            <a:ln>
              <a:noFill/>
            </a:ln>
          </p:spPr>
        </p:pic>
        <p:sp>
          <p:nvSpPr>
            <p:cNvPr id="516" name="Google Shape;516;g16ace9c0348_5_72"/>
            <p:cNvSpPr txBox="1"/>
            <p:nvPr/>
          </p:nvSpPr>
          <p:spPr>
            <a:xfrm>
              <a:off x="4565950" y="1579400"/>
              <a:ext cx="3323700" cy="4002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dT/dt by model physics</a:t>
              </a:r>
              <a:endParaRPr b="1" i="0" sz="1400" u="none" cap="none" strike="noStrike">
                <a:solidFill>
                  <a:srgbClr val="000000"/>
                </a:solidFill>
                <a:latin typeface="Arial"/>
                <a:ea typeface="Arial"/>
                <a:cs typeface="Arial"/>
                <a:sym typeface="Arial"/>
              </a:endParaRPr>
            </a:p>
          </p:txBody>
        </p:sp>
        <p:pic>
          <p:nvPicPr>
            <p:cNvPr id="517" name="Google Shape;517;g16ace9c0348_5_72"/>
            <p:cNvPicPr preferRelativeResize="0"/>
            <p:nvPr/>
          </p:nvPicPr>
          <p:blipFill rotWithShape="1">
            <a:blip r:embed="rId6">
              <a:alphaModFix/>
            </a:blip>
            <a:srcRect b="9583" l="71870" r="7651" t="64821"/>
            <a:stretch/>
          </p:blipFill>
          <p:spPr>
            <a:xfrm>
              <a:off x="4498775" y="2187875"/>
              <a:ext cx="1332142" cy="897347"/>
            </a:xfrm>
            <a:prstGeom prst="rect">
              <a:avLst/>
            </a:prstGeom>
            <a:noFill/>
            <a:ln>
              <a:noFill/>
            </a:ln>
          </p:spPr>
        </p:pic>
      </p:grpSp>
      <p:sp>
        <p:nvSpPr>
          <p:cNvPr id="518" name="Google Shape;518;g16ace9c0348_5_72"/>
          <p:cNvSpPr txBox="1"/>
          <p:nvPr/>
        </p:nvSpPr>
        <p:spPr>
          <a:xfrm>
            <a:off x="402800" y="2367425"/>
            <a:ext cx="682200" cy="3540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SCM</a:t>
            </a:r>
            <a:endParaRPr b="1" i="0" sz="1100" u="none" cap="none" strike="noStrike">
              <a:solidFill>
                <a:schemeClr val="dk1"/>
              </a:solidFill>
              <a:latin typeface="Arial"/>
              <a:ea typeface="Arial"/>
              <a:cs typeface="Arial"/>
              <a:sym typeface="Arial"/>
            </a:endParaRPr>
          </a:p>
        </p:txBody>
      </p:sp>
      <p:sp>
        <p:nvSpPr>
          <p:cNvPr id="519" name="Google Shape;519;g16ace9c0348_5_72"/>
          <p:cNvSpPr txBox="1"/>
          <p:nvPr/>
        </p:nvSpPr>
        <p:spPr>
          <a:xfrm>
            <a:off x="438650" y="5059925"/>
            <a:ext cx="682200" cy="3540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LAM</a:t>
            </a:r>
            <a:endParaRPr b="1" i="0" sz="1100" u="none" cap="none" strike="noStrike">
              <a:solidFill>
                <a:schemeClr val="dk1"/>
              </a:solidFill>
              <a:latin typeface="Arial"/>
              <a:ea typeface="Arial"/>
              <a:cs typeface="Arial"/>
              <a:sym typeface="Arial"/>
            </a:endParaRPr>
          </a:p>
        </p:txBody>
      </p:sp>
      <p:pic>
        <p:nvPicPr>
          <p:cNvPr id="520" name="Google Shape;520;g16ace9c0348_5_72"/>
          <p:cNvPicPr preferRelativeResize="0"/>
          <p:nvPr/>
        </p:nvPicPr>
        <p:blipFill rotWithShape="1">
          <a:blip r:embed="rId7">
            <a:alphaModFix/>
          </a:blip>
          <a:srcRect b="13004" l="48153" r="0" t="0"/>
          <a:stretch/>
        </p:blipFill>
        <p:spPr>
          <a:xfrm>
            <a:off x="10024201" y="1143000"/>
            <a:ext cx="1863000" cy="228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gffa523e9c2_0_117"/>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527" name="Google Shape;527;gffa523e9c2_0_117"/>
          <p:cNvPicPr preferRelativeResize="0"/>
          <p:nvPr/>
        </p:nvPicPr>
        <p:blipFill rotWithShape="1">
          <a:blip r:embed="rId4">
            <a:alphaModFix/>
          </a:blip>
          <a:srcRect b="5292" l="961" r="82902" t="86799"/>
          <a:stretch/>
        </p:blipFill>
        <p:spPr>
          <a:xfrm>
            <a:off x="6906000" y="5764275"/>
            <a:ext cx="753750" cy="457201"/>
          </a:xfrm>
          <a:prstGeom prst="rect">
            <a:avLst/>
          </a:prstGeom>
          <a:noFill/>
          <a:ln>
            <a:noFill/>
          </a:ln>
        </p:spPr>
      </p:pic>
      <p:sp>
        <p:nvSpPr>
          <p:cNvPr id="528" name="Google Shape;528;gffa523e9c2_0_117"/>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29" name="Google Shape;529;gffa523e9c2_0_117"/>
          <p:cNvSpPr txBox="1"/>
          <p:nvPr/>
        </p:nvSpPr>
        <p:spPr>
          <a:xfrm>
            <a:off x="956400" y="0"/>
            <a:ext cx="10279200" cy="1308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rgbClr val="1F497D"/>
              </a:buClr>
              <a:buSzPts val="3600"/>
              <a:buFont typeface="Libre Franklin"/>
              <a:buNone/>
            </a:pPr>
            <a:r>
              <a:rPr b="1" i="1" lang="en-US" sz="2800" u="none" cap="none" strike="noStrike">
                <a:solidFill>
                  <a:srgbClr val="1F497D"/>
                </a:solidFill>
                <a:latin typeface="Libre Franklin"/>
                <a:ea typeface="Libre Franklin"/>
                <a:cs typeface="Libre Franklin"/>
                <a:sym typeface="Libre Franklin"/>
              </a:rPr>
              <a:t>Hierarchical System Development:  Example</a:t>
            </a:r>
            <a:endParaRPr b="1" i="1" sz="2800" u="none" cap="none" strike="noStrike">
              <a:solidFill>
                <a:srgbClr val="1F497D"/>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rPr b="1" i="1" lang="en-US" sz="2400" u="none" cap="none" strike="noStrike">
                <a:solidFill>
                  <a:srgbClr val="1F497D"/>
                </a:solidFill>
                <a:latin typeface="Libre Franklin"/>
                <a:ea typeface="Libre Franklin"/>
                <a:cs typeface="Libre Franklin"/>
                <a:sym typeface="Libre Franklin"/>
              </a:rPr>
              <a:t>Physics Testing and Evaluation for </a:t>
            </a:r>
            <a:r>
              <a:rPr b="1" i="1" lang="en-US" sz="2400" u="none" cap="none" strike="noStrike">
                <a:solidFill>
                  <a:srgbClr val="1F497D"/>
                </a:solidFill>
                <a:latin typeface="Libre Franklin"/>
                <a:ea typeface="Libre Franklin"/>
                <a:cs typeface="Libre Franklin"/>
                <a:sym typeface="Libre Franklin"/>
                <a:extLst>
                  <a:ext uri="http://customooxmlschemas.google.com/">
                    <go:slidesCustomData xmlns:go="http://customooxmlschemas.google.com/" textRoundtripDataId="17"/>
                  </a:ext>
                </a:extLst>
              </a:rPr>
              <a:t>the</a:t>
            </a:r>
            <a:r>
              <a:rPr b="1" i="1" lang="en-US" sz="2400" u="none" cap="none" strike="noStrike">
                <a:solidFill>
                  <a:srgbClr val="1F497D"/>
                </a:solidFill>
                <a:latin typeface="Libre Franklin"/>
                <a:ea typeface="Libre Franklin"/>
                <a:cs typeface="Libre Franklin"/>
                <a:sym typeface="Libre Franklin"/>
              </a:rPr>
              <a:t> UFS MRW and S2S</a:t>
            </a:r>
            <a:endParaRPr b="1" i="1" sz="2400" u="none" cap="none" strike="noStrike">
              <a:solidFill>
                <a:srgbClr val="1F497D"/>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rPr b="1" i="1" lang="en-US" sz="2400" u="none" cap="none" strike="noStrike">
                <a:solidFill>
                  <a:srgbClr val="1F497D"/>
                </a:solidFill>
                <a:latin typeface="Libre Franklin"/>
                <a:ea typeface="Libre Franklin"/>
                <a:cs typeface="Libre Franklin"/>
                <a:sym typeface="Libre Franklin"/>
              </a:rPr>
              <a:t>Applications</a:t>
            </a:r>
            <a:endParaRPr b="1" i="1" sz="2400" u="none" cap="none" strike="noStrike">
              <a:solidFill>
                <a:srgbClr val="1F497D"/>
              </a:solidFill>
              <a:latin typeface="Libre Franklin"/>
              <a:ea typeface="Libre Franklin"/>
              <a:cs typeface="Libre Franklin"/>
              <a:sym typeface="Libre Franklin"/>
            </a:endParaRPr>
          </a:p>
        </p:txBody>
      </p:sp>
      <p:grpSp>
        <p:nvGrpSpPr>
          <p:cNvPr id="530" name="Google Shape;530;gffa523e9c2_0_117"/>
          <p:cNvGrpSpPr/>
          <p:nvPr/>
        </p:nvGrpSpPr>
        <p:grpSpPr>
          <a:xfrm>
            <a:off x="9142525" y="1808050"/>
            <a:ext cx="914400" cy="1208600"/>
            <a:chOff x="8990125" y="1808050"/>
            <a:chExt cx="914400" cy="1208600"/>
          </a:xfrm>
        </p:grpSpPr>
        <p:cxnSp>
          <p:nvCxnSpPr>
            <p:cNvPr id="531" name="Google Shape;531;gffa523e9c2_0_117"/>
            <p:cNvCxnSpPr/>
            <p:nvPr/>
          </p:nvCxnSpPr>
          <p:spPr>
            <a:xfrm rot="10800000">
              <a:off x="89901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532" name="Google Shape;532;gffa523e9c2_0_117"/>
            <p:cNvCxnSpPr/>
            <p:nvPr/>
          </p:nvCxnSpPr>
          <p:spPr>
            <a:xfrm rot="10800000">
              <a:off x="8990125" y="3013350"/>
              <a:ext cx="914400" cy="3300"/>
            </a:xfrm>
            <a:prstGeom prst="straightConnector1">
              <a:avLst/>
            </a:prstGeom>
            <a:noFill/>
            <a:ln cap="flat" cmpd="sng" w="63500">
              <a:solidFill>
                <a:srgbClr val="0432FF"/>
              </a:solidFill>
              <a:prstDash val="solid"/>
              <a:round/>
              <a:headEnd len="med" w="med" type="triangle"/>
              <a:tailEnd len="sm" w="sm" type="none"/>
            </a:ln>
          </p:spPr>
        </p:cxnSp>
      </p:grpSp>
      <p:sp>
        <p:nvSpPr>
          <p:cNvPr id="533" name="Google Shape;533;gffa523e9c2_0_117"/>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pic>
        <p:nvPicPr>
          <p:cNvPr id="534" name="Google Shape;534;gffa523e9c2_0_117"/>
          <p:cNvPicPr preferRelativeResize="0"/>
          <p:nvPr/>
        </p:nvPicPr>
        <p:blipFill rotWithShape="1">
          <a:blip r:embed="rId5">
            <a:alphaModFix/>
          </a:blip>
          <a:srcRect b="0" l="0" r="0" t="0"/>
          <a:stretch/>
        </p:blipFill>
        <p:spPr>
          <a:xfrm>
            <a:off x="260600" y="4220325"/>
            <a:ext cx="4365076" cy="2526650"/>
          </a:xfrm>
          <a:prstGeom prst="rect">
            <a:avLst/>
          </a:prstGeom>
          <a:noFill/>
          <a:ln>
            <a:noFill/>
          </a:ln>
        </p:spPr>
      </p:pic>
      <p:pic>
        <p:nvPicPr>
          <p:cNvPr id="535" name="Google Shape;535;gffa523e9c2_0_117"/>
          <p:cNvPicPr preferRelativeResize="0"/>
          <p:nvPr/>
        </p:nvPicPr>
        <p:blipFill rotWithShape="1">
          <a:blip r:embed="rId6">
            <a:alphaModFix/>
          </a:blip>
          <a:srcRect b="0" l="0" r="0" t="0"/>
          <a:stretch/>
        </p:blipFill>
        <p:spPr>
          <a:xfrm>
            <a:off x="4672228" y="1380750"/>
            <a:ext cx="4365062" cy="4177608"/>
          </a:xfrm>
          <a:prstGeom prst="rect">
            <a:avLst/>
          </a:prstGeom>
          <a:noFill/>
          <a:ln>
            <a:noFill/>
          </a:ln>
        </p:spPr>
      </p:pic>
      <p:sp>
        <p:nvSpPr>
          <p:cNvPr id="536" name="Google Shape;536;gffa523e9c2_0_117"/>
          <p:cNvSpPr txBox="1"/>
          <p:nvPr/>
        </p:nvSpPr>
        <p:spPr>
          <a:xfrm>
            <a:off x="172050" y="1222075"/>
            <a:ext cx="4602900" cy="2970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US" sz="2000" u="none" cap="none" strike="noStrike">
                <a:solidFill>
                  <a:srgbClr val="1F497D"/>
                </a:solidFill>
                <a:latin typeface="Libre Franklin"/>
                <a:ea typeface="Libre Franklin"/>
                <a:cs typeface="Libre Franklin"/>
                <a:sym typeface="Libre Franklin"/>
              </a:rPr>
              <a:t>SCM T&amp;E of warmer Antarctic in RRTMGP for prototype-8 physics using ARM AWARE case - </a:t>
            </a:r>
            <a:r>
              <a:rPr b="0" i="0" lang="en-US" sz="2000" u="none" cap="none" strike="noStrike">
                <a:solidFill>
                  <a:srgbClr val="1F497D"/>
                </a:solidFill>
                <a:highlight>
                  <a:srgbClr val="FFFF00"/>
                </a:highlight>
                <a:latin typeface="Libre Franklin"/>
                <a:ea typeface="Libre Franklin"/>
                <a:cs typeface="Libre Franklin"/>
                <a:sym typeface="Libre Franklin"/>
              </a:rPr>
              <a:t>Informed possible </a:t>
            </a:r>
            <a:r>
              <a:rPr b="0" i="0" lang="en-US" sz="2000" u="sng" cap="none" strike="noStrike">
                <a:solidFill>
                  <a:srgbClr val="1F497D"/>
                </a:solidFill>
                <a:highlight>
                  <a:srgbClr val="FFFF00"/>
                </a:highlight>
                <a:latin typeface="Libre Franklin"/>
                <a:ea typeface="Libre Franklin"/>
                <a:cs typeface="Libre Franklin"/>
                <a:sym typeface="Libre Franklin"/>
              </a:rPr>
              <a:t>cloud-radiation interaction </a:t>
            </a:r>
            <a:r>
              <a:rPr b="0" i="0" lang="en-US" sz="2000" u="none" cap="none" strike="noStrike">
                <a:solidFill>
                  <a:srgbClr val="1F497D"/>
                </a:solidFill>
                <a:highlight>
                  <a:srgbClr val="FFFF00"/>
                </a:highlight>
                <a:latin typeface="Libre Franklin"/>
                <a:ea typeface="Libre Franklin"/>
                <a:cs typeface="Libre Franklin"/>
                <a:sym typeface="Libre Franklin"/>
              </a:rPr>
              <a:t>issues in addition to land-atmosphere interactions; assisted decision making for exclusion of RRTMGP in public release of P8.</a:t>
            </a:r>
            <a:endParaRPr b="0" i="0" sz="2000" u="none" cap="none" strike="noStrike">
              <a:solidFill>
                <a:srgbClr val="000000"/>
              </a:solidFill>
              <a:highlight>
                <a:srgbClr val="FFFF00"/>
              </a:highlight>
              <a:latin typeface="Libre Franklin"/>
              <a:ea typeface="Libre Franklin"/>
              <a:cs typeface="Libre Franklin"/>
              <a:sym typeface="Libre Franklin"/>
            </a:endParaRPr>
          </a:p>
        </p:txBody>
      </p:sp>
      <p:sp>
        <p:nvSpPr>
          <p:cNvPr id="537" name="Google Shape;537;gffa523e9c2_0_117"/>
          <p:cNvSpPr txBox="1"/>
          <p:nvPr/>
        </p:nvSpPr>
        <p:spPr>
          <a:xfrm>
            <a:off x="5024200" y="5554700"/>
            <a:ext cx="55755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0" i="0" lang="en-US" sz="2000" u="none" cap="none" strike="noStrike">
                <a:solidFill>
                  <a:srgbClr val="1F497D"/>
                </a:solidFill>
                <a:latin typeface="Libre Franklin"/>
                <a:ea typeface="Libre Franklin"/>
                <a:cs typeface="Libre Franklin"/>
                <a:sym typeface="Libre Franklin"/>
              </a:rPr>
              <a:t>Excessive near-surface LW heating in GP but no corresponding cloud differences</a:t>
            </a:r>
            <a:endParaRPr b="0" i="0" sz="2000" u="none" cap="none" strike="noStrike">
              <a:solidFill>
                <a:srgbClr val="000000"/>
              </a:solidFill>
              <a:latin typeface="Libre Franklin"/>
              <a:ea typeface="Libre Franklin"/>
              <a:cs typeface="Libre Franklin"/>
              <a:sym typeface="Libre Franklin"/>
            </a:endParaRPr>
          </a:p>
        </p:txBody>
      </p:sp>
      <p:pic>
        <p:nvPicPr>
          <p:cNvPr id="538" name="Google Shape;538;gffa523e9c2_0_117"/>
          <p:cNvPicPr preferRelativeResize="0"/>
          <p:nvPr/>
        </p:nvPicPr>
        <p:blipFill rotWithShape="1">
          <a:blip r:embed="rId7">
            <a:alphaModFix/>
          </a:blip>
          <a:srcRect b="13004" l="48153" r="0" t="0"/>
          <a:stretch/>
        </p:blipFill>
        <p:spPr>
          <a:xfrm>
            <a:off x="10024201" y="1143000"/>
            <a:ext cx="1863000" cy="2286000"/>
          </a:xfrm>
          <a:prstGeom prst="rect">
            <a:avLst/>
          </a:prstGeom>
          <a:noFill/>
          <a:ln>
            <a:noFill/>
          </a:ln>
        </p:spPr>
      </p:pic>
      <p:sp>
        <p:nvSpPr>
          <p:cNvPr id="539" name="Google Shape;539;gffa523e9c2_0_117"/>
          <p:cNvSpPr txBox="1"/>
          <p:nvPr/>
        </p:nvSpPr>
        <p:spPr>
          <a:xfrm>
            <a:off x="91450" y="91450"/>
            <a:ext cx="17805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Libre Baskerville"/>
                <a:ea typeface="Libre Baskerville"/>
                <a:cs typeface="Libre Baskerville"/>
                <a:sym typeface="Libre Baskerville"/>
              </a:rPr>
              <a:t>DTC UFS R2O </a:t>
            </a:r>
            <a:r>
              <a:rPr b="1" i="0" lang="en-US" sz="1800" u="none" cap="none" strike="noStrike">
                <a:solidFill>
                  <a:srgbClr val="000000"/>
                </a:solidFill>
                <a:latin typeface="Libre Baskerville"/>
                <a:ea typeface="Libre Baskerville"/>
                <a:cs typeface="Libre Baskerville"/>
                <a:sym typeface="Libre Baskerville"/>
                <a:extLst>
                  <a:ext uri="http://customooxmlschemas.google.com/">
                    <go:slidesCustomData xmlns:go="http://customooxmlschemas.google.com/" textRoundtripDataId="18"/>
                  </a:ext>
                </a:extLst>
              </a:rPr>
              <a:t>project</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4" name="Shape 544"/>
        <p:cNvGrpSpPr/>
        <p:nvPr/>
      </p:nvGrpSpPr>
      <p:grpSpPr>
        <a:xfrm>
          <a:off x="0" y="0"/>
          <a:ext cx="0" cy="0"/>
          <a:chOff x="0" y="0"/>
          <a:chExt cx="0" cy="0"/>
        </a:xfrm>
      </p:grpSpPr>
      <p:pic>
        <p:nvPicPr>
          <p:cNvPr id="545" name="Google Shape;545;g16ace9c0348_5_20"/>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546" name="Google Shape;546;g16ace9c0348_5_20"/>
          <p:cNvPicPr preferRelativeResize="0"/>
          <p:nvPr/>
        </p:nvPicPr>
        <p:blipFill rotWithShape="1">
          <a:blip r:embed="rId4">
            <a:alphaModFix/>
          </a:blip>
          <a:srcRect b="5292" l="961" r="82902" t="86799"/>
          <a:stretch/>
        </p:blipFill>
        <p:spPr>
          <a:xfrm>
            <a:off x="6906000" y="5764275"/>
            <a:ext cx="753750" cy="457201"/>
          </a:xfrm>
          <a:prstGeom prst="rect">
            <a:avLst/>
          </a:prstGeom>
          <a:noFill/>
          <a:ln>
            <a:noFill/>
          </a:ln>
        </p:spPr>
      </p:pic>
      <p:sp>
        <p:nvSpPr>
          <p:cNvPr id="547" name="Google Shape;547;g16ace9c0348_5_20"/>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548" name="Google Shape;548;g16ace9c0348_5_20"/>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grpSp>
        <p:nvGrpSpPr>
          <p:cNvPr id="549" name="Google Shape;549;g16ace9c0348_5_20"/>
          <p:cNvGrpSpPr/>
          <p:nvPr/>
        </p:nvGrpSpPr>
        <p:grpSpPr>
          <a:xfrm>
            <a:off x="9142525" y="1808050"/>
            <a:ext cx="914400" cy="1208600"/>
            <a:chOff x="8990125" y="1808050"/>
            <a:chExt cx="914400" cy="1208600"/>
          </a:xfrm>
        </p:grpSpPr>
        <p:cxnSp>
          <p:nvCxnSpPr>
            <p:cNvPr id="550" name="Google Shape;550;g16ace9c0348_5_20"/>
            <p:cNvCxnSpPr/>
            <p:nvPr/>
          </p:nvCxnSpPr>
          <p:spPr>
            <a:xfrm rot="10800000">
              <a:off x="89901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551" name="Google Shape;551;g16ace9c0348_5_20"/>
            <p:cNvCxnSpPr/>
            <p:nvPr/>
          </p:nvCxnSpPr>
          <p:spPr>
            <a:xfrm rot="10800000">
              <a:off x="8990125" y="3013350"/>
              <a:ext cx="914400" cy="3300"/>
            </a:xfrm>
            <a:prstGeom prst="straightConnector1">
              <a:avLst/>
            </a:prstGeom>
            <a:noFill/>
            <a:ln cap="flat" cmpd="sng" w="63500">
              <a:solidFill>
                <a:srgbClr val="0432FF"/>
              </a:solidFill>
              <a:prstDash val="solid"/>
              <a:round/>
              <a:headEnd len="med" w="med" type="triangle"/>
              <a:tailEnd len="sm" w="sm" type="none"/>
            </a:ln>
          </p:spPr>
        </p:cxnSp>
      </p:grpSp>
      <p:sp>
        <p:nvSpPr>
          <p:cNvPr id="552" name="Google Shape;552;g16ace9c0348_5_20"/>
          <p:cNvSpPr/>
          <p:nvPr/>
        </p:nvSpPr>
        <p:spPr>
          <a:xfrm>
            <a:off x="11582400" y="6221478"/>
            <a:ext cx="475800" cy="457200"/>
          </a:xfrm>
          <a:prstGeom prst="ellipse">
            <a:avLst/>
          </a:prstGeom>
          <a:solidFill>
            <a:srgbClr val="4F81BD"/>
          </a:solidFill>
          <a:ln>
            <a:noFill/>
          </a:ln>
        </p:spPr>
        <p:txBody>
          <a:bodyPr anchorCtr="1"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FFFFFF"/>
                </a:solidFill>
                <a:latin typeface="Libre Franklin"/>
                <a:ea typeface="Libre Franklin"/>
                <a:cs typeface="Libre Franklin"/>
                <a:sym typeface="Libre Franklin"/>
              </a:rPr>
              <a:t>‹#›</a:t>
            </a:fld>
            <a:endParaRPr b="0" i="0" sz="1400" u="none" cap="none" strike="noStrike">
              <a:solidFill>
                <a:srgbClr val="FFFFFF"/>
              </a:solidFill>
              <a:latin typeface="Libre Franklin"/>
              <a:ea typeface="Libre Franklin"/>
              <a:cs typeface="Libre Franklin"/>
              <a:sym typeface="Libre Franklin"/>
            </a:endParaRPr>
          </a:p>
        </p:txBody>
      </p:sp>
      <p:pic>
        <p:nvPicPr>
          <p:cNvPr id="553" name="Google Shape;553;g16ace9c0348_5_20"/>
          <p:cNvPicPr preferRelativeResize="0"/>
          <p:nvPr/>
        </p:nvPicPr>
        <p:blipFill rotWithShape="1">
          <a:blip r:embed="rId5">
            <a:alphaModFix/>
          </a:blip>
          <a:srcRect b="0" l="0" r="0" t="0"/>
          <a:stretch/>
        </p:blipFill>
        <p:spPr>
          <a:xfrm>
            <a:off x="816950" y="1016250"/>
            <a:ext cx="3480957" cy="3705525"/>
          </a:xfrm>
          <a:prstGeom prst="rect">
            <a:avLst/>
          </a:prstGeom>
          <a:noFill/>
          <a:ln>
            <a:noFill/>
          </a:ln>
        </p:spPr>
      </p:pic>
      <p:sp>
        <p:nvSpPr>
          <p:cNvPr id="554" name="Google Shape;554;g16ace9c0348_5_20"/>
          <p:cNvSpPr txBox="1"/>
          <p:nvPr/>
        </p:nvSpPr>
        <p:spPr>
          <a:xfrm>
            <a:off x="7033524" y="4640150"/>
            <a:ext cx="2871000" cy="330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700"/>
              <a:buFont typeface="Arial"/>
              <a:buNone/>
            </a:pPr>
            <a:r>
              <a:rPr b="0" i="1" lang="en-US" sz="1700" u="none" cap="none" strike="noStrike">
                <a:solidFill>
                  <a:srgbClr val="000000"/>
                </a:solidFill>
                <a:latin typeface="Libre Franklin"/>
                <a:ea typeface="Libre Franklin"/>
                <a:cs typeface="Libre Franklin"/>
                <a:sym typeface="Libre Franklin"/>
              </a:rPr>
              <a:t>Hertneky et al. (2022)</a:t>
            </a:r>
            <a:endParaRPr b="0" i="1" sz="1700" u="none" cap="none" strike="noStrike">
              <a:solidFill>
                <a:srgbClr val="000000"/>
              </a:solidFill>
              <a:latin typeface="Libre Franklin"/>
              <a:ea typeface="Libre Franklin"/>
              <a:cs typeface="Libre Franklin"/>
              <a:sym typeface="Libre Franklin"/>
            </a:endParaRPr>
          </a:p>
        </p:txBody>
      </p:sp>
      <p:grpSp>
        <p:nvGrpSpPr>
          <p:cNvPr id="555" name="Google Shape;555;g16ace9c0348_5_20"/>
          <p:cNvGrpSpPr/>
          <p:nvPr/>
        </p:nvGrpSpPr>
        <p:grpSpPr>
          <a:xfrm>
            <a:off x="4600081" y="1168640"/>
            <a:ext cx="4256759" cy="3453082"/>
            <a:chOff x="4325050" y="899953"/>
            <a:chExt cx="3427067" cy="2986320"/>
          </a:xfrm>
        </p:grpSpPr>
        <p:grpSp>
          <p:nvGrpSpPr>
            <p:cNvPr id="556" name="Google Shape;556;g16ace9c0348_5_20"/>
            <p:cNvGrpSpPr/>
            <p:nvPr/>
          </p:nvGrpSpPr>
          <p:grpSpPr>
            <a:xfrm>
              <a:off x="4325050" y="899953"/>
              <a:ext cx="3424433" cy="1463656"/>
              <a:chOff x="4325050" y="1052353"/>
              <a:chExt cx="3424433" cy="1463656"/>
            </a:xfrm>
          </p:grpSpPr>
          <p:pic>
            <p:nvPicPr>
              <p:cNvPr id="557" name="Google Shape;557;g16ace9c0348_5_20"/>
              <p:cNvPicPr preferRelativeResize="0"/>
              <p:nvPr/>
            </p:nvPicPr>
            <p:blipFill rotWithShape="1">
              <a:blip r:embed="rId6">
                <a:alphaModFix/>
              </a:blip>
              <a:srcRect b="0" l="0" r="0" t="0"/>
              <a:stretch/>
            </p:blipFill>
            <p:spPr>
              <a:xfrm>
                <a:off x="4325050" y="1052353"/>
                <a:ext cx="1802225" cy="779863"/>
              </a:xfrm>
              <a:prstGeom prst="rect">
                <a:avLst/>
              </a:prstGeom>
              <a:noFill/>
              <a:ln>
                <a:noFill/>
              </a:ln>
            </p:spPr>
          </p:pic>
          <p:pic>
            <p:nvPicPr>
              <p:cNvPr id="558" name="Google Shape;558;g16ace9c0348_5_20"/>
              <p:cNvPicPr preferRelativeResize="0"/>
              <p:nvPr/>
            </p:nvPicPr>
            <p:blipFill rotWithShape="1">
              <a:blip r:embed="rId7">
                <a:alphaModFix/>
              </a:blip>
              <a:srcRect b="0" l="0" r="0" t="0"/>
              <a:stretch/>
            </p:blipFill>
            <p:spPr>
              <a:xfrm>
                <a:off x="4325050" y="1741797"/>
                <a:ext cx="1802225" cy="768561"/>
              </a:xfrm>
              <a:prstGeom prst="rect">
                <a:avLst/>
              </a:prstGeom>
              <a:noFill/>
              <a:ln>
                <a:noFill/>
              </a:ln>
            </p:spPr>
          </p:pic>
          <p:pic>
            <p:nvPicPr>
              <p:cNvPr id="559" name="Google Shape;559;g16ace9c0348_5_20"/>
              <p:cNvPicPr preferRelativeResize="0"/>
              <p:nvPr/>
            </p:nvPicPr>
            <p:blipFill rotWithShape="1">
              <a:blip r:embed="rId8">
                <a:alphaModFix/>
              </a:blip>
              <a:srcRect b="0" l="10770" r="0" t="0"/>
              <a:stretch/>
            </p:blipFill>
            <p:spPr>
              <a:xfrm>
                <a:off x="6141421" y="1052353"/>
                <a:ext cx="1608062" cy="779863"/>
              </a:xfrm>
              <a:prstGeom prst="rect">
                <a:avLst/>
              </a:prstGeom>
              <a:noFill/>
              <a:ln>
                <a:noFill/>
              </a:ln>
            </p:spPr>
          </p:pic>
          <p:pic>
            <p:nvPicPr>
              <p:cNvPr id="560" name="Google Shape;560;g16ace9c0348_5_20"/>
              <p:cNvPicPr preferRelativeResize="0"/>
              <p:nvPr/>
            </p:nvPicPr>
            <p:blipFill rotWithShape="1">
              <a:blip r:embed="rId9">
                <a:alphaModFix/>
              </a:blip>
              <a:srcRect b="0" l="10770" r="0" t="0"/>
              <a:stretch/>
            </p:blipFill>
            <p:spPr>
              <a:xfrm>
                <a:off x="6141421" y="1736146"/>
                <a:ext cx="1608062" cy="779863"/>
              </a:xfrm>
              <a:prstGeom prst="rect">
                <a:avLst/>
              </a:prstGeom>
              <a:noFill/>
              <a:ln>
                <a:noFill/>
              </a:ln>
            </p:spPr>
          </p:pic>
          <p:sp>
            <p:nvSpPr>
              <p:cNvPr id="561" name="Google Shape;561;g16ace9c0348_5_20"/>
              <p:cNvSpPr txBox="1"/>
              <p:nvPr/>
            </p:nvSpPr>
            <p:spPr>
              <a:xfrm>
                <a:off x="4589848" y="1114525"/>
                <a:ext cx="1222800" cy="27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Cloud frac (obs)</a:t>
                </a:r>
                <a:endParaRPr b="0" i="1" sz="900" u="none" cap="none" strike="noStrike">
                  <a:solidFill>
                    <a:srgbClr val="000000"/>
                  </a:solidFill>
                  <a:latin typeface="Arial"/>
                  <a:ea typeface="Arial"/>
                  <a:cs typeface="Arial"/>
                  <a:sym typeface="Arial"/>
                </a:endParaRPr>
              </a:p>
            </p:txBody>
          </p:sp>
          <p:sp>
            <p:nvSpPr>
              <p:cNvPr id="562" name="Google Shape;562;g16ace9c0348_5_20"/>
              <p:cNvSpPr txBox="1"/>
              <p:nvPr/>
            </p:nvSpPr>
            <p:spPr>
              <a:xfrm>
                <a:off x="4591372" y="1722109"/>
                <a:ext cx="1222800" cy="39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Cloud frac (SCM with GFS v16) </a:t>
                </a:r>
                <a:endParaRPr b="0" i="1" sz="900" u="none" cap="none" strike="noStrike">
                  <a:solidFill>
                    <a:srgbClr val="000000"/>
                  </a:solidFill>
                  <a:latin typeface="Arial"/>
                  <a:ea typeface="Arial"/>
                  <a:cs typeface="Arial"/>
                  <a:sym typeface="Arial"/>
                </a:endParaRPr>
              </a:p>
            </p:txBody>
          </p:sp>
          <p:sp>
            <p:nvSpPr>
              <p:cNvPr id="563" name="Google Shape;563;g16ace9c0348_5_20"/>
              <p:cNvSpPr txBox="1"/>
              <p:nvPr/>
            </p:nvSpPr>
            <p:spPr>
              <a:xfrm>
                <a:off x="6200907" y="1052353"/>
                <a:ext cx="1222800" cy="39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Theta (SCM with GFS v16) </a:t>
                </a:r>
                <a:endParaRPr b="0" i="1" sz="900" u="none" cap="none" strike="noStrike">
                  <a:solidFill>
                    <a:srgbClr val="000000"/>
                  </a:solidFill>
                  <a:latin typeface="Arial"/>
                  <a:ea typeface="Arial"/>
                  <a:cs typeface="Arial"/>
                  <a:sym typeface="Arial"/>
                </a:endParaRPr>
              </a:p>
            </p:txBody>
          </p:sp>
          <p:sp>
            <p:nvSpPr>
              <p:cNvPr id="564" name="Google Shape;564;g16ace9c0348_5_20"/>
              <p:cNvSpPr txBox="1"/>
              <p:nvPr/>
            </p:nvSpPr>
            <p:spPr>
              <a:xfrm>
                <a:off x="6200907" y="1722109"/>
                <a:ext cx="1222800" cy="27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Qv (SCM with GFS v16) </a:t>
                </a:r>
                <a:endParaRPr b="0" i="1" sz="900" u="none" cap="none" strike="noStrike">
                  <a:solidFill>
                    <a:srgbClr val="000000"/>
                  </a:solidFill>
                  <a:latin typeface="Arial"/>
                  <a:ea typeface="Arial"/>
                  <a:cs typeface="Arial"/>
                  <a:sym typeface="Arial"/>
                </a:endParaRPr>
              </a:p>
            </p:txBody>
          </p:sp>
        </p:grpSp>
        <p:grpSp>
          <p:nvGrpSpPr>
            <p:cNvPr id="565" name="Google Shape;565;g16ace9c0348_5_20"/>
            <p:cNvGrpSpPr/>
            <p:nvPr/>
          </p:nvGrpSpPr>
          <p:grpSpPr>
            <a:xfrm>
              <a:off x="4325050" y="2267075"/>
              <a:ext cx="3427067" cy="1619198"/>
              <a:chOff x="6315075" y="1228818"/>
              <a:chExt cx="3365148" cy="1595112"/>
            </a:xfrm>
          </p:grpSpPr>
          <p:pic>
            <p:nvPicPr>
              <p:cNvPr id="566" name="Google Shape;566;g16ace9c0348_5_20"/>
              <p:cNvPicPr preferRelativeResize="0"/>
              <p:nvPr/>
            </p:nvPicPr>
            <p:blipFill rotWithShape="1">
              <a:blip r:embed="rId10">
                <a:alphaModFix/>
              </a:blip>
              <a:srcRect b="0" l="9673" r="0" t="0"/>
              <a:stretch/>
            </p:blipFill>
            <p:spPr>
              <a:xfrm>
                <a:off x="7947165" y="1238227"/>
                <a:ext cx="1733057" cy="826235"/>
              </a:xfrm>
              <a:prstGeom prst="rect">
                <a:avLst/>
              </a:prstGeom>
              <a:noFill/>
              <a:ln>
                <a:noFill/>
              </a:ln>
            </p:spPr>
          </p:pic>
          <p:pic>
            <p:nvPicPr>
              <p:cNvPr id="567" name="Google Shape;567;g16ace9c0348_5_20"/>
              <p:cNvPicPr preferRelativeResize="0"/>
              <p:nvPr/>
            </p:nvPicPr>
            <p:blipFill rotWithShape="1">
              <a:blip r:embed="rId11">
                <a:alphaModFix/>
              </a:blip>
              <a:srcRect b="0" l="8600" r="0" t="0"/>
              <a:stretch/>
            </p:blipFill>
            <p:spPr>
              <a:xfrm>
                <a:off x="7937922" y="2000428"/>
                <a:ext cx="1742301" cy="820764"/>
              </a:xfrm>
              <a:prstGeom prst="rect">
                <a:avLst/>
              </a:prstGeom>
              <a:noFill/>
              <a:ln>
                <a:noFill/>
              </a:ln>
            </p:spPr>
          </p:pic>
          <p:pic>
            <p:nvPicPr>
              <p:cNvPr id="568" name="Google Shape;568;g16ace9c0348_5_20"/>
              <p:cNvPicPr preferRelativeResize="0"/>
              <p:nvPr/>
            </p:nvPicPr>
            <p:blipFill rotWithShape="1">
              <a:blip r:embed="rId12">
                <a:alphaModFix/>
              </a:blip>
              <a:srcRect b="0" l="0" r="14288" t="0"/>
              <a:stretch/>
            </p:blipFill>
            <p:spPr>
              <a:xfrm>
                <a:off x="6315075" y="1238227"/>
                <a:ext cx="1644548" cy="826235"/>
              </a:xfrm>
              <a:prstGeom prst="rect">
                <a:avLst/>
              </a:prstGeom>
              <a:noFill/>
              <a:ln>
                <a:noFill/>
              </a:ln>
            </p:spPr>
          </p:pic>
          <p:pic>
            <p:nvPicPr>
              <p:cNvPr id="569" name="Google Shape;569;g16ace9c0348_5_20"/>
              <p:cNvPicPr preferRelativeResize="0"/>
              <p:nvPr/>
            </p:nvPicPr>
            <p:blipFill rotWithShape="1">
              <a:blip r:embed="rId13">
                <a:alphaModFix/>
              </a:blip>
              <a:srcRect b="0" l="0" r="13200" t="0"/>
              <a:stretch/>
            </p:blipFill>
            <p:spPr>
              <a:xfrm>
                <a:off x="6315075" y="1997695"/>
                <a:ext cx="1665312" cy="826235"/>
              </a:xfrm>
              <a:prstGeom prst="rect">
                <a:avLst/>
              </a:prstGeom>
              <a:noFill/>
              <a:ln>
                <a:noFill/>
              </a:ln>
            </p:spPr>
          </p:pic>
          <p:sp>
            <p:nvSpPr>
              <p:cNvPr id="570" name="Google Shape;570;g16ace9c0348_5_20"/>
              <p:cNvSpPr txBox="1"/>
              <p:nvPr/>
            </p:nvSpPr>
            <p:spPr>
              <a:xfrm>
                <a:off x="6542465" y="1228818"/>
                <a:ext cx="1403700" cy="27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No large-scale forcing</a:t>
                </a:r>
                <a:endParaRPr b="0" i="1" sz="900" u="none" cap="none" strike="noStrike">
                  <a:solidFill>
                    <a:srgbClr val="000000"/>
                  </a:solidFill>
                  <a:latin typeface="Arial"/>
                  <a:ea typeface="Arial"/>
                  <a:cs typeface="Arial"/>
                  <a:sym typeface="Arial"/>
                </a:endParaRPr>
              </a:p>
            </p:txBody>
          </p:sp>
          <p:sp>
            <p:nvSpPr>
              <p:cNvPr id="571" name="Google Shape;571;g16ace9c0348_5_20"/>
              <p:cNvSpPr txBox="1"/>
              <p:nvPr/>
            </p:nvSpPr>
            <p:spPr>
              <a:xfrm>
                <a:off x="7921200" y="1228825"/>
                <a:ext cx="1403700" cy="27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Advection of ThetaL only</a:t>
                </a:r>
                <a:endParaRPr b="0" i="1" sz="900" u="none" cap="none" strike="noStrike">
                  <a:solidFill>
                    <a:srgbClr val="000000"/>
                  </a:solidFill>
                  <a:latin typeface="Arial"/>
                  <a:ea typeface="Arial"/>
                  <a:cs typeface="Arial"/>
                  <a:sym typeface="Arial"/>
                </a:endParaRPr>
              </a:p>
            </p:txBody>
          </p:sp>
          <p:sp>
            <p:nvSpPr>
              <p:cNvPr id="572" name="Google Shape;572;g16ace9c0348_5_20"/>
              <p:cNvSpPr txBox="1"/>
              <p:nvPr/>
            </p:nvSpPr>
            <p:spPr>
              <a:xfrm>
                <a:off x="6542475" y="1971775"/>
                <a:ext cx="1403700" cy="27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Advection of Qt only</a:t>
                </a:r>
                <a:endParaRPr b="0" i="1" sz="900" u="none" cap="none" strike="noStrike">
                  <a:solidFill>
                    <a:srgbClr val="000000"/>
                  </a:solidFill>
                  <a:latin typeface="Arial"/>
                  <a:ea typeface="Arial"/>
                  <a:cs typeface="Arial"/>
                  <a:sym typeface="Arial"/>
                </a:endParaRPr>
              </a:p>
            </p:txBody>
          </p:sp>
          <p:sp>
            <p:nvSpPr>
              <p:cNvPr id="573" name="Google Shape;573;g16ace9c0348_5_20"/>
              <p:cNvSpPr txBox="1"/>
              <p:nvPr/>
            </p:nvSpPr>
            <p:spPr>
              <a:xfrm>
                <a:off x="7936836" y="1971775"/>
                <a:ext cx="1492200" cy="27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Arial"/>
                    <a:ea typeface="Arial"/>
                    <a:cs typeface="Arial"/>
                    <a:sym typeface="Arial"/>
                  </a:rPr>
                  <a:t>Large-scale vertical velocity only</a:t>
                </a:r>
                <a:endParaRPr b="0" i="1" sz="900" u="none" cap="none" strike="noStrike">
                  <a:solidFill>
                    <a:srgbClr val="000000"/>
                  </a:solidFill>
                  <a:latin typeface="Arial"/>
                  <a:ea typeface="Arial"/>
                  <a:cs typeface="Arial"/>
                  <a:sym typeface="Arial"/>
                </a:endParaRPr>
              </a:p>
            </p:txBody>
          </p:sp>
        </p:grpSp>
      </p:grpSp>
      <p:sp>
        <p:nvSpPr>
          <p:cNvPr id="574" name="Google Shape;574;g16ace9c0348_5_20"/>
          <p:cNvSpPr txBox="1"/>
          <p:nvPr/>
        </p:nvSpPr>
        <p:spPr>
          <a:xfrm>
            <a:off x="8907373" y="3516688"/>
            <a:ext cx="20976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Libre Franklin"/>
                <a:ea typeface="Libre Franklin"/>
                <a:cs typeface="Libre Franklin"/>
                <a:sym typeface="Libre Franklin"/>
              </a:rPr>
              <a:t>Solid: Observations</a:t>
            </a:r>
            <a:endParaRPr b="1" i="1" sz="1200" u="none" cap="none" strike="noStrike">
              <a:solidFill>
                <a:srgbClr val="000000"/>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Libre Franklin"/>
                <a:ea typeface="Libre Franklin"/>
                <a:cs typeface="Libre Franklin"/>
                <a:sym typeface="Libre Franklin"/>
              </a:rPr>
              <a:t>Dashed: CCPP v5-</a:t>
            </a:r>
            <a:r>
              <a:rPr b="1" i="1" lang="en-US" sz="1200" u="none" cap="none" strike="noStrike">
                <a:solidFill>
                  <a:srgbClr val="000000"/>
                </a:solidFill>
                <a:latin typeface="Libre Franklin"/>
                <a:ea typeface="Libre Franklin"/>
                <a:cs typeface="Libre Franklin"/>
                <a:sym typeface="Libre Franklin"/>
                <a:extLst>
                  <a:ext uri="http://customooxmlschemas.google.com/">
                    <go:slidesCustomData xmlns:go="http://customooxmlschemas.google.com/" textRoundtripDataId="19"/>
                  </a:ext>
                </a:extLst>
              </a:rPr>
              <a:t>SCM</a:t>
            </a:r>
            <a:r>
              <a:rPr b="1" i="1" lang="en-US" sz="1200" u="none" cap="none" strike="noStrike">
                <a:solidFill>
                  <a:srgbClr val="000000"/>
                </a:solidFill>
                <a:latin typeface="Libre Franklin"/>
                <a:ea typeface="Libre Franklin"/>
                <a:cs typeface="Libre Franklin"/>
                <a:sym typeface="Libre Franklin"/>
              </a:rPr>
              <a:t> with GFS v16</a:t>
            </a:r>
            <a:endParaRPr b="1" i="1" sz="1200" u="none" cap="none" strike="sngStrike">
              <a:solidFill>
                <a:srgbClr val="000000"/>
              </a:solidFill>
              <a:latin typeface="Libre Franklin"/>
              <a:ea typeface="Libre Franklin"/>
              <a:cs typeface="Libre Franklin"/>
              <a:sym typeface="Libre Franklin"/>
            </a:endParaRPr>
          </a:p>
        </p:txBody>
      </p:sp>
      <p:sp>
        <p:nvSpPr>
          <p:cNvPr id="575" name="Google Shape;575;g16ace9c0348_5_20"/>
          <p:cNvSpPr/>
          <p:nvPr/>
        </p:nvSpPr>
        <p:spPr>
          <a:xfrm rot="-5396900">
            <a:off x="6543579" y="4635974"/>
            <a:ext cx="332700" cy="349800"/>
          </a:xfrm>
          <a:prstGeom prst="lef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16ace9c0348_5_20"/>
          <p:cNvSpPr txBox="1"/>
          <p:nvPr/>
        </p:nvSpPr>
        <p:spPr>
          <a:xfrm>
            <a:off x="713725" y="4791275"/>
            <a:ext cx="109128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1F497D"/>
                </a:solidFill>
                <a:latin typeface="Libre Franklin"/>
                <a:ea typeface="Libre Franklin"/>
                <a:cs typeface="Libre Franklin"/>
                <a:sym typeface="Libre Franklin"/>
              </a:rPr>
              <a:t>SCM T&amp;E with ARM MAGIC case</a:t>
            </a:r>
            <a:endParaRPr b="1" i="0" sz="1500" u="none" cap="none" strike="noStrike">
              <a:solidFill>
                <a:srgbClr val="1F497D"/>
              </a:solidFill>
              <a:latin typeface="Libre Franklin"/>
              <a:ea typeface="Libre Franklin"/>
              <a:cs typeface="Libre Franklin"/>
              <a:sym typeface="Libre Franklin"/>
            </a:endParaRPr>
          </a:p>
          <a:p>
            <a:pPr indent="-323850" lvl="0" marL="457200" marR="0" rtl="0" algn="l">
              <a:lnSpc>
                <a:spcPct val="100000"/>
              </a:lnSpc>
              <a:spcBef>
                <a:spcPts val="0"/>
              </a:spcBef>
              <a:spcAft>
                <a:spcPts val="0"/>
              </a:spcAft>
              <a:buClr>
                <a:srgbClr val="1F497D"/>
              </a:buClr>
              <a:buSzPts val="1500"/>
              <a:buFont typeface="Libre Franklin"/>
              <a:buChar char="●"/>
            </a:pPr>
            <a:r>
              <a:rPr b="0" i="0" lang="en-US" sz="1500" u="none" cap="none" strike="noStrike">
                <a:solidFill>
                  <a:srgbClr val="1F497D"/>
                </a:solidFill>
                <a:highlight>
                  <a:srgbClr val="FFFF00"/>
                </a:highlight>
                <a:latin typeface="Libre Franklin"/>
                <a:ea typeface="Libre Franklin"/>
                <a:cs typeface="Libre Franklin"/>
                <a:sym typeface="Libre Franklin"/>
              </a:rPr>
              <a:t>Diagnose model issues with </a:t>
            </a:r>
            <a:r>
              <a:rPr b="1" i="0" lang="en-US" sz="1500" u="none" cap="none" strike="noStrike">
                <a:solidFill>
                  <a:srgbClr val="1F497D"/>
                </a:solidFill>
                <a:highlight>
                  <a:srgbClr val="FFFF00"/>
                </a:highlight>
                <a:latin typeface="Libre Franklin"/>
                <a:ea typeface="Libre Franklin"/>
                <a:cs typeface="Libre Franklin"/>
                <a:sym typeface="Libre Franklin"/>
              </a:rPr>
              <a:t>marine Sc-to-Cu transition</a:t>
            </a:r>
            <a:r>
              <a:rPr b="0" i="0" lang="en-US" sz="1500" u="none" cap="none" strike="noStrike">
                <a:solidFill>
                  <a:srgbClr val="1F497D"/>
                </a:solidFill>
                <a:latin typeface="Libre Franklin"/>
                <a:ea typeface="Libre Franklin"/>
                <a:cs typeface="Libre Franklin"/>
                <a:sym typeface="Libre Franklin"/>
              </a:rPr>
              <a:t> (PBL, cumulus, cloud, radiation processes, etc): unlike in global forecast, Sc is </a:t>
            </a:r>
            <a:r>
              <a:rPr b="0" i="0" lang="en-US" sz="1500" u="sng" cap="none" strike="noStrike">
                <a:solidFill>
                  <a:srgbClr val="1F497D"/>
                </a:solidFill>
                <a:latin typeface="Libre Franklin"/>
                <a:ea typeface="Libre Franklin"/>
                <a:cs typeface="Libre Franklin"/>
                <a:sym typeface="Libre Franklin"/>
              </a:rPr>
              <a:t>not</a:t>
            </a:r>
            <a:r>
              <a:rPr b="0" i="0" lang="en-US" sz="1500" u="none" cap="none" strike="noStrike">
                <a:solidFill>
                  <a:srgbClr val="1F497D"/>
                </a:solidFill>
                <a:latin typeface="Libre Franklin"/>
                <a:ea typeface="Libre Franklin"/>
                <a:cs typeface="Libre Franklin"/>
                <a:sym typeface="Libre Franklin"/>
              </a:rPr>
              <a:t> largely underestimated but thinner and grows more slowly in SCM; weaker entrainment &amp; stronger capping inversion </a:t>
            </a:r>
            <a:r>
              <a:rPr b="0" i="0" lang="en-US" sz="1500" u="none" cap="none" strike="noStrike">
                <a:solidFill>
                  <a:srgbClr val="1F497D"/>
                </a:solidFill>
                <a:latin typeface="Libre Franklin"/>
                <a:ea typeface="Libre Franklin"/>
                <a:cs typeface="Libre Franklin"/>
                <a:sym typeface="Libre Franklin"/>
                <a:extLst>
                  <a:ext uri="http://customooxmlschemas.google.com/">
                    <go:slidesCustomData xmlns:go="http://customooxmlschemas.google.com/" textRoundtripDataId="20"/>
                  </a:ext>
                </a:extLst>
              </a:rPr>
              <a:t>→ </a:t>
            </a:r>
            <a:r>
              <a:rPr b="0" i="0" lang="en-US" sz="1500" u="none" cap="none" strike="noStrike">
                <a:solidFill>
                  <a:srgbClr val="1F497D"/>
                </a:solidFill>
                <a:latin typeface="Libre Franklin"/>
                <a:ea typeface="Libre Franklin"/>
                <a:cs typeface="Libre Franklin"/>
                <a:sym typeface="Libre Franklin"/>
              </a:rPr>
              <a:t>colder, moister day 1 → a slower growth of PBL &amp; cloud base days 2-3.</a:t>
            </a:r>
            <a:endParaRPr b="0" i="0" sz="1500" u="none" cap="none" strike="noStrike">
              <a:solidFill>
                <a:srgbClr val="1F497D"/>
              </a:solidFill>
              <a:latin typeface="Libre Franklin"/>
              <a:ea typeface="Libre Franklin"/>
              <a:cs typeface="Libre Franklin"/>
              <a:sym typeface="Libre Franklin"/>
            </a:endParaRPr>
          </a:p>
          <a:p>
            <a:pPr indent="-323850" lvl="0" marL="457200" marR="0" rtl="0" algn="l">
              <a:lnSpc>
                <a:spcPct val="100000"/>
              </a:lnSpc>
              <a:spcBef>
                <a:spcPts val="0"/>
              </a:spcBef>
              <a:spcAft>
                <a:spcPts val="0"/>
              </a:spcAft>
              <a:buClr>
                <a:srgbClr val="1F497D"/>
              </a:buClr>
              <a:buSzPts val="1500"/>
              <a:buFont typeface="Libre Franklin"/>
              <a:buChar char="●"/>
            </a:pPr>
            <a:r>
              <a:rPr b="0" i="0" lang="en-US" sz="1500" u="none" cap="none" strike="noStrike">
                <a:solidFill>
                  <a:srgbClr val="1F497D"/>
                </a:solidFill>
                <a:highlight>
                  <a:srgbClr val="FFFF00"/>
                </a:highlight>
                <a:latin typeface="Libre Franklin"/>
                <a:ea typeface="Libre Franklin"/>
                <a:cs typeface="Libre Franklin"/>
                <a:sym typeface="Libre Franklin"/>
              </a:rPr>
              <a:t>Roles of different components of large-scale forcing in leading to cloud misrepresentation</a:t>
            </a:r>
            <a:r>
              <a:rPr b="0" i="0" lang="en-US" sz="1500" u="none" cap="none" strike="noStrike">
                <a:solidFill>
                  <a:srgbClr val="1F497D"/>
                </a:solidFill>
                <a:latin typeface="Libre Franklin"/>
                <a:ea typeface="Libre Franklin"/>
                <a:cs typeface="Libre Franklin"/>
                <a:sym typeface="Libre Franklin"/>
              </a:rPr>
              <a:t>: when only advecting θ, Sc breakup occurred at a similar time compared to obs, indicating that </a:t>
            </a:r>
            <a:r>
              <a:rPr b="1" i="0" lang="en-US" sz="1500" u="none" cap="none" strike="noStrike">
                <a:solidFill>
                  <a:srgbClr val="1F497D"/>
                </a:solidFill>
                <a:latin typeface="Libre Franklin"/>
                <a:ea typeface="Libre Franklin"/>
                <a:cs typeface="Libre Franklin"/>
                <a:sym typeface="Libre Franklin"/>
              </a:rPr>
              <a:t>other forcings may negatively contribute to the cloud bias</a:t>
            </a:r>
            <a:r>
              <a:rPr b="0" i="0" lang="en-US" sz="1500" u="none" cap="none" strike="noStrike">
                <a:solidFill>
                  <a:srgbClr val="1F497D"/>
                </a:solidFill>
                <a:latin typeface="Libre Franklin"/>
                <a:ea typeface="Libre Franklin"/>
                <a:cs typeface="Libre Franklin"/>
                <a:sym typeface="Libre Franklin"/>
              </a:rPr>
              <a:t> (e.g., too much moisture advection and inhibiting effects by large-scale vertical motions).</a:t>
            </a:r>
            <a:endParaRPr b="0" i="0" sz="1500" u="none" cap="none" strike="noStrike">
              <a:solidFill>
                <a:srgbClr val="1F497D"/>
              </a:solidFill>
              <a:latin typeface="Libre Franklin"/>
              <a:ea typeface="Libre Franklin"/>
              <a:cs typeface="Libre Franklin"/>
              <a:sym typeface="Libre Franklin"/>
            </a:endParaRPr>
          </a:p>
        </p:txBody>
      </p:sp>
      <p:sp>
        <p:nvSpPr>
          <p:cNvPr id="577" name="Google Shape;577;g16ace9c0348_5_20"/>
          <p:cNvSpPr txBox="1"/>
          <p:nvPr/>
        </p:nvSpPr>
        <p:spPr>
          <a:xfrm>
            <a:off x="1779150" y="0"/>
            <a:ext cx="10279200" cy="9081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rgbClr val="1F497D"/>
              </a:buClr>
              <a:buSzPts val="3600"/>
              <a:buFont typeface="Libre Franklin"/>
              <a:buNone/>
            </a:pPr>
            <a:r>
              <a:rPr b="1" i="1" lang="en-US" sz="2700" u="none" cap="none" strike="noStrike">
                <a:solidFill>
                  <a:srgbClr val="1F497D"/>
                </a:solidFill>
                <a:latin typeface="Libre Franklin"/>
                <a:ea typeface="Libre Franklin"/>
                <a:cs typeface="Libre Franklin"/>
                <a:sym typeface="Libre Franklin"/>
              </a:rPr>
              <a:t>Hierarchical System Development:  Example</a:t>
            </a:r>
            <a:endParaRPr b="1" i="1" sz="2700" u="none" cap="none" strike="noStrike">
              <a:solidFill>
                <a:srgbClr val="1F497D"/>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rPr b="1" i="1" lang="en-US" sz="2300" u="none" cap="none" strike="noStrike">
                <a:solidFill>
                  <a:srgbClr val="1F497D"/>
                </a:solidFill>
                <a:latin typeface="Libre Franklin"/>
                <a:ea typeface="Libre Franklin"/>
                <a:cs typeface="Libre Franklin"/>
                <a:sym typeface="Libre Franklin"/>
              </a:rPr>
              <a:t>Physics Testing and Evaluation for the UFS MRW and S2S Applications</a:t>
            </a:r>
            <a:endParaRPr b="1" i="1" sz="2300" u="none" cap="none" strike="noStrike">
              <a:solidFill>
                <a:srgbClr val="1F497D"/>
              </a:solidFill>
              <a:latin typeface="Libre Franklin"/>
              <a:ea typeface="Libre Franklin"/>
              <a:cs typeface="Libre Franklin"/>
              <a:sym typeface="Libre Franklin"/>
            </a:endParaRPr>
          </a:p>
        </p:txBody>
      </p:sp>
      <p:sp>
        <p:nvSpPr>
          <p:cNvPr id="578" name="Google Shape;578;g16ace9c0348_5_20"/>
          <p:cNvSpPr txBox="1"/>
          <p:nvPr/>
        </p:nvSpPr>
        <p:spPr>
          <a:xfrm>
            <a:off x="91450" y="91450"/>
            <a:ext cx="17805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Libre Baskerville"/>
                <a:ea typeface="Libre Baskerville"/>
                <a:cs typeface="Libre Baskerville"/>
                <a:sym typeface="Libre Baskerville"/>
              </a:rPr>
              <a:t>DTC UFS R2O </a:t>
            </a:r>
            <a:r>
              <a:rPr b="1" i="0" lang="en-US" sz="1800" u="none" cap="none" strike="noStrike">
                <a:solidFill>
                  <a:srgbClr val="000000"/>
                </a:solidFill>
                <a:latin typeface="Libre Baskerville"/>
                <a:ea typeface="Libre Baskerville"/>
                <a:cs typeface="Libre Baskerville"/>
                <a:sym typeface="Libre Baskerville"/>
                <a:extLst>
                  <a:ext uri="http://customooxmlschemas.google.com/">
                    <go:slidesCustomData xmlns:go="http://customooxmlschemas.google.com/" textRoundtripDataId="21"/>
                  </a:ext>
                </a:extLst>
              </a:rPr>
              <a:t>project</a:t>
            </a:r>
            <a:endParaRPr b="1" i="0" sz="1800" u="none" cap="none" strike="noStrike">
              <a:solidFill>
                <a:srgbClr val="000000"/>
              </a:solidFill>
              <a:latin typeface="Arial"/>
              <a:ea typeface="Arial"/>
              <a:cs typeface="Arial"/>
              <a:sym typeface="Arial"/>
            </a:endParaRPr>
          </a:p>
        </p:txBody>
      </p:sp>
      <p:pic>
        <p:nvPicPr>
          <p:cNvPr id="579" name="Google Shape;579;g16ace9c0348_5_20"/>
          <p:cNvPicPr preferRelativeResize="0"/>
          <p:nvPr/>
        </p:nvPicPr>
        <p:blipFill rotWithShape="1">
          <a:blip r:embed="rId14">
            <a:alphaModFix/>
          </a:blip>
          <a:srcRect b="13004" l="48153" r="0" t="0"/>
          <a:stretch/>
        </p:blipFill>
        <p:spPr>
          <a:xfrm>
            <a:off x="10024201" y="1143000"/>
            <a:ext cx="1863000" cy="2286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139" name="Google Shape;139;p2"/>
          <p:cNvSpPr txBox="1"/>
          <p:nvPr>
            <p:ph type="title"/>
          </p:nvPr>
        </p:nvSpPr>
        <p:spPr>
          <a:xfrm>
            <a:off x="458665" y="351711"/>
            <a:ext cx="11274670" cy="1246495"/>
          </a:xfrm>
          <a:prstGeom prst="rect">
            <a:avLst/>
          </a:prstGeom>
          <a:noFill/>
          <a:ln>
            <a:noFill/>
          </a:ln>
        </p:spPr>
        <p:txBody>
          <a:bodyPr anchorCtr="0" anchor="b" bIns="91425" lIns="91425" spcFirstLastPara="1" rIns="91425" wrap="square" tIns="45700">
            <a:spAutoFit/>
          </a:bodyPr>
          <a:lstStyle/>
          <a:p>
            <a:pPr indent="0" lvl="0" marL="0" rtl="0" algn="ctr">
              <a:lnSpc>
                <a:spcPct val="100000"/>
              </a:lnSpc>
              <a:spcBef>
                <a:spcPts val="0"/>
              </a:spcBef>
              <a:spcAft>
                <a:spcPts val="0"/>
              </a:spcAft>
              <a:buClr>
                <a:schemeClr val="dk1"/>
              </a:buClr>
              <a:buSzPts val="3600"/>
              <a:buFont typeface="Libre Franklin"/>
              <a:buNone/>
            </a:pPr>
            <a:br>
              <a:rPr b="1" i="1" lang="en-US" sz="3600">
                <a:solidFill>
                  <a:schemeClr val="dk1"/>
                </a:solidFill>
              </a:rPr>
            </a:br>
            <a:r>
              <a:rPr b="1" i="1" lang="en-US" sz="3600">
                <a:solidFill>
                  <a:schemeClr val="dk1"/>
                </a:solidFill>
              </a:rPr>
              <a:t>Previous (or Current?!) Paradigm</a:t>
            </a:r>
            <a:endParaRPr/>
          </a:p>
        </p:txBody>
      </p:sp>
      <p:pic>
        <p:nvPicPr>
          <p:cNvPr id="140" name="Google Shape;140;p2"/>
          <p:cNvPicPr preferRelativeResize="0"/>
          <p:nvPr/>
        </p:nvPicPr>
        <p:blipFill rotWithShape="1">
          <a:blip r:embed="rId4">
            <a:alphaModFix/>
          </a:blip>
          <a:srcRect b="9282" l="9910" r="9910" t="4443"/>
          <a:stretch/>
        </p:blipFill>
        <p:spPr>
          <a:xfrm>
            <a:off x="457200" y="1660884"/>
            <a:ext cx="5029200" cy="3657600"/>
          </a:xfrm>
          <a:prstGeom prst="rect">
            <a:avLst/>
          </a:prstGeom>
          <a:noFill/>
          <a:ln>
            <a:noFill/>
          </a:ln>
        </p:spPr>
      </p:pic>
      <p:sp>
        <p:nvSpPr>
          <p:cNvPr id="141" name="Google Shape;141;p2"/>
          <p:cNvSpPr/>
          <p:nvPr/>
        </p:nvSpPr>
        <p:spPr>
          <a:xfrm>
            <a:off x="685800" y="5405700"/>
            <a:ext cx="5029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ibre Baskerville"/>
                <a:ea typeface="Libre Baskerville"/>
                <a:cs typeface="Libre Baskerville"/>
                <a:sym typeface="Libre Baskerville"/>
              </a:rPr>
              <a:t>A lot of great research!</a:t>
            </a:r>
            <a:endParaRPr b="0" i="0" sz="1000" u="none" cap="none" strike="noStrike">
              <a:solidFill>
                <a:srgbClr val="000000"/>
              </a:solidFill>
              <a:latin typeface="Arial"/>
              <a:ea typeface="Arial"/>
              <a:cs typeface="Arial"/>
              <a:sym typeface="Arial"/>
            </a:endParaRPr>
          </a:p>
        </p:txBody>
      </p:sp>
      <p:grpSp>
        <p:nvGrpSpPr>
          <p:cNvPr id="142" name="Google Shape;142;p2"/>
          <p:cNvGrpSpPr/>
          <p:nvPr/>
        </p:nvGrpSpPr>
        <p:grpSpPr>
          <a:xfrm>
            <a:off x="3109600" y="3833855"/>
            <a:ext cx="5972700" cy="2984725"/>
            <a:chOff x="3109605" y="3980400"/>
            <a:chExt cx="5972700" cy="2838000"/>
          </a:xfrm>
        </p:grpSpPr>
        <p:sp>
          <p:nvSpPr>
            <p:cNvPr id="143" name="Google Shape;143;p2"/>
            <p:cNvSpPr/>
            <p:nvPr/>
          </p:nvSpPr>
          <p:spPr>
            <a:xfrm>
              <a:off x="3109605" y="6172200"/>
              <a:ext cx="5972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600" u="none" cap="none" strike="noStrike">
                  <a:solidFill>
                    <a:srgbClr val="FF0000"/>
                  </a:solidFill>
                  <a:latin typeface="Libre Baskerville"/>
                  <a:ea typeface="Libre Baskerville"/>
                  <a:cs typeface="Libre Baskerville"/>
                  <a:sym typeface="Libre Baskerville"/>
                </a:rPr>
                <a:t>But how to improve this process?</a:t>
              </a:r>
              <a:endParaRPr b="0" i="0" sz="2600" u="none" cap="none" strike="noStrike">
                <a:solidFill>
                  <a:srgbClr val="000000"/>
                </a:solidFill>
                <a:latin typeface="Libre Baskerville"/>
                <a:ea typeface="Libre Baskerville"/>
                <a:cs typeface="Libre Baskerville"/>
                <a:sym typeface="Libre Baskerville"/>
              </a:endParaRPr>
            </a:p>
          </p:txBody>
        </p:sp>
        <p:cxnSp>
          <p:nvCxnSpPr>
            <p:cNvPr id="144" name="Google Shape;144;p2"/>
            <p:cNvCxnSpPr>
              <a:stCxn id="143" idx="0"/>
            </p:cNvCxnSpPr>
            <p:nvPr/>
          </p:nvCxnSpPr>
          <p:spPr>
            <a:xfrm rot="10800000">
              <a:off x="6095955" y="3980400"/>
              <a:ext cx="0" cy="2191800"/>
            </a:xfrm>
            <a:prstGeom prst="straightConnector1">
              <a:avLst/>
            </a:prstGeom>
            <a:noFill/>
            <a:ln cap="flat" cmpd="sng" w="101600">
              <a:solidFill>
                <a:srgbClr val="FF0000"/>
              </a:solidFill>
              <a:prstDash val="solid"/>
              <a:round/>
              <a:headEnd len="sm" w="sm" type="none"/>
              <a:tailEnd len="med" w="med" type="triangle"/>
            </a:ln>
          </p:spPr>
        </p:cxnSp>
      </p:grpSp>
      <p:sp>
        <p:nvSpPr>
          <p:cNvPr id="145" name="Google Shape;145;p2"/>
          <p:cNvSpPr txBox="1"/>
          <p:nvPr/>
        </p:nvSpPr>
        <p:spPr>
          <a:xfrm>
            <a:off x="458665" y="290156"/>
            <a:ext cx="11274670" cy="692497"/>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Libre Franklin"/>
              <a:buNone/>
            </a:pPr>
            <a:r>
              <a:rPr b="1" i="0" lang="en-US" sz="3600" u="none" cap="none" strike="noStrike">
                <a:solidFill>
                  <a:schemeClr val="dk1"/>
                </a:solidFill>
                <a:latin typeface="Libre Franklin"/>
                <a:ea typeface="Libre Franklin"/>
                <a:cs typeface="Libre Franklin"/>
                <a:sym typeface="Libre Franklin"/>
              </a:rPr>
              <a:t>Earth System Model Development Process</a:t>
            </a:r>
            <a:endParaRPr b="1" i="1" sz="3600" u="none" cap="none" strike="noStrike">
              <a:solidFill>
                <a:schemeClr val="dk1"/>
              </a:solidFill>
              <a:latin typeface="Libre Franklin"/>
              <a:ea typeface="Libre Franklin"/>
              <a:cs typeface="Libre Franklin"/>
              <a:sym typeface="Libre Franklin"/>
            </a:endParaRPr>
          </a:p>
        </p:txBody>
      </p:sp>
      <p:sp>
        <p:nvSpPr>
          <p:cNvPr id="146" name="Google Shape;146;p2"/>
          <p:cNvSpPr/>
          <p:nvPr/>
        </p:nvSpPr>
        <p:spPr>
          <a:xfrm>
            <a:off x="685800" y="5751000"/>
            <a:ext cx="5029200" cy="572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600" u="none" cap="none" strike="noStrike">
                <a:solidFill>
                  <a:schemeClr val="dk1"/>
                </a:solidFill>
                <a:latin typeface="Libre Baskerville"/>
                <a:ea typeface="Libre Baskerville"/>
                <a:cs typeface="Libre Baskerville"/>
                <a:sym typeface="Libre Baskerville"/>
              </a:rPr>
              <a:t>…that needs to be identified and transitioned somehow.</a:t>
            </a:r>
            <a:endParaRPr b="0" i="0" sz="1600" u="none" cap="none" strike="noStrike">
              <a:solidFill>
                <a:srgbClr val="000000"/>
              </a:solidFill>
              <a:latin typeface="Libre Baskerville"/>
              <a:ea typeface="Libre Baskerville"/>
              <a:cs typeface="Libre Baskerville"/>
              <a:sym typeface="Libre Baskerville"/>
            </a:endParaRPr>
          </a:p>
        </p:txBody>
      </p:sp>
      <p:sp>
        <p:nvSpPr>
          <p:cNvPr id="147" name="Google Shape;147;p2"/>
          <p:cNvSpPr/>
          <p:nvPr/>
        </p:nvSpPr>
        <p:spPr>
          <a:xfrm>
            <a:off x="1219200" y="2214900"/>
            <a:ext cx="3991500" cy="81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Libre Baskerville"/>
                <a:ea typeface="Libre Baskerville"/>
                <a:cs typeface="Libre Baskerville"/>
                <a:sym typeface="Libre Baskerville"/>
              </a:rPr>
              <a:t>Earth System Research</a:t>
            </a:r>
            <a:endParaRPr b="1" i="0" sz="2200" u="none" cap="none" strike="noStrike">
              <a:solidFill>
                <a:schemeClr val="lt1"/>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Libre Baskerville"/>
                <a:ea typeface="Libre Baskerville"/>
                <a:cs typeface="Libre Baskerville"/>
                <a:sym typeface="Libre Baskerville"/>
              </a:rPr>
              <a:t>Community</a:t>
            </a:r>
            <a:endParaRPr b="1" i="0" sz="2200" u="none" cap="none" strike="noStrike">
              <a:solidFill>
                <a:schemeClr val="lt1"/>
              </a:solidFill>
              <a:latin typeface="Libre Baskerville"/>
              <a:ea typeface="Libre Baskerville"/>
              <a:cs typeface="Libre Baskerville"/>
              <a:sym typeface="Libre Baskerville"/>
            </a:endParaRPr>
          </a:p>
        </p:txBody>
      </p:sp>
      <p:grpSp>
        <p:nvGrpSpPr>
          <p:cNvPr id="148" name="Google Shape;148;p2"/>
          <p:cNvGrpSpPr/>
          <p:nvPr/>
        </p:nvGrpSpPr>
        <p:grpSpPr>
          <a:xfrm>
            <a:off x="6627305" y="1660884"/>
            <a:ext cx="5122737" cy="4206516"/>
            <a:chOff x="6524455" y="1660884"/>
            <a:chExt cx="5122737" cy="4206516"/>
          </a:xfrm>
        </p:grpSpPr>
        <p:grpSp>
          <p:nvGrpSpPr>
            <p:cNvPr id="149" name="Google Shape;149;p2"/>
            <p:cNvGrpSpPr/>
            <p:nvPr/>
          </p:nvGrpSpPr>
          <p:grpSpPr>
            <a:xfrm>
              <a:off x="6524455" y="1660884"/>
              <a:ext cx="5122737" cy="4206516"/>
              <a:chOff x="6524455" y="1660884"/>
              <a:chExt cx="5122737" cy="4206516"/>
            </a:xfrm>
          </p:grpSpPr>
          <p:pic>
            <p:nvPicPr>
              <p:cNvPr id="150" name="Google Shape;150;p2"/>
              <p:cNvPicPr preferRelativeResize="0"/>
              <p:nvPr/>
            </p:nvPicPr>
            <p:blipFill rotWithShape="1">
              <a:blip r:embed="rId5">
                <a:alphaModFix/>
              </a:blip>
              <a:srcRect b="2353" l="2504" r="0" t="13005"/>
              <a:stretch/>
            </p:blipFill>
            <p:spPr>
              <a:xfrm>
                <a:off x="6617992" y="1660884"/>
                <a:ext cx="5029200" cy="3657600"/>
              </a:xfrm>
              <a:prstGeom prst="rect">
                <a:avLst/>
              </a:prstGeom>
              <a:noFill/>
              <a:ln>
                <a:noFill/>
              </a:ln>
            </p:spPr>
          </p:pic>
          <p:sp>
            <p:nvSpPr>
              <p:cNvPr id="151" name="Google Shape;151;p2"/>
              <p:cNvSpPr/>
              <p:nvPr/>
            </p:nvSpPr>
            <p:spPr>
              <a:xfrm>
                <a:off x="7150447" y="5344180"/>
                <a:ext cx="396429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ibre Baskerville"/>
                    <a:ea typeface="Libre Baskerville"/>
                    <a:cs typeface="Libre Baskerville"/>
                    <a:sym typeface="Libre Baskerville"/>
                  </a:rPr>
                  <a:t>“Toss it over the fence” ?!</a:t>
                </a:r>
                <a:endParaRPr b="0" i="0" sz="2000" u="none" cap="none" strike="noStrike">
                  <a:solidFill>
                    <a:srgbClr val="000000"/>
                  </a:solidFill>
                  <a:latin typeface="Libre Baskerville"/>
                  <a:ea typeface="Libre Baskerville"/>
                  <a:cs typeface="Libre Baskerville"/>
                  <a:sym typeface="Libre Baskerville"/>
                </a:endParaRPr>
              </a:p>
            </p:txBody>
          </p:sp>
          <p:sp>
            <p:nvSpPr>
              <p:cNvPr id="152" name="Google Shape;152;p2"/>
              <p:cNvSpPr/>
              <p:nvPr/>
            </p:nvSpPr>
            <p:spPr>
              <a:xfrm>
                <a:off x="7239955" y="2989560"/>
                <a:ext cx="1524000" cy="43032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3" name="Google Shape;153;p2"/>
              <p:cNvSpPr/>
              <p:nvPr/>
            </p:nvSpPr>
            <p:spPr>
              <a:xfrm>
                <a:off x="7151177" y="2958219"/>
                <a:ext cx="16887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1" lang="en-US" sz="2000" u="none" cap="none" strike="noStrike">
                    <a:solidFill>
                      <a:schemeClr val="dk1"/>
                    </a:solidFill>
                    <a:latin typeface="Libre Baskerville"/>
                    <a:ea typeface="Libre Baskerville"/>
                    <a:cs typeface="Libre Baskerville"/>
                    <a:sym typeface="Libre Baskerville"/>
                  </a:rPr>
                  <a:t>Here you go!</a:t>
                </a:r>
                <a:endParaRPr b="0" i="0" sz="2000" u="none" cap="none" strike="noStrike">
                  <a:solidFill>
                    <a:schemeClr val="dk1"/>
                  </a:solidFill>
                  <a:latin typeface="Libre Baskerville"/>
                  <a:ea typeface="Libre Baskerville"/>
                  <a:cs typeface="Libre Baskerville"/>
                  <a:sym typeface="Libre Baskerville"/>
                </a:endParaRPr>
              </a:p>
            </p:txBody>
          </p:sp>
          <p:sp>
            <p:nvSpPr>
              <p:cNvPr id="154" name="Google Shape;154;p2"/>
              <p:cNvSpPr/>
              <p:nvPr/>
            </p:nvSpPr>
            <p:spPr>
              <a:xfrm rot="-1584597">
                <a:off x="9411542" y="2584391"/>
                <a:ext cx="502250" cy="2904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5" name="Google Shape;155;p2"/>
              <p:cNvSpPr/>
              <p:nvPr/>
            </p:nvSpPr>
            <p:spPr>
              <a:xfrm rot="-832452">
                <a:off x="11018520" y="4516262"/>
                <a:ext cx="319775" cy="2904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6" name="Google Shape;156;p2"/>
              <p:cNvSpPr/>
              <p:nvPr/>
            </p:nvSpPr>
            <p:spPr>
              <a:xfrm>
                <a:off x="10446674" y="2406081"/>
                <a:ext cx="920890" cy="64633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7" name="Google Shape;157;p2"/>
              <p:cNvSpPr/>
              <p:nvPr/>
            </p:nvSpPr>
            <p:spPr>
              <a:xfrm>
                <a:off x="10668000" y="2690075"/>
                <a:ext cx="683908" cy="43114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8" name="Google Shape;158;p2"/>
              <p:cNvSpPr/>
              <p:nvPr/>
            </p:nvSpPr>
            <p:spPr>
              <a:xfrm>
                <a:off x="10544808" y="2279081"/>
                <a:ext cx="920890" cy="43114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59" name="Google Shape;159;p2"/>
              <p:cNvSpPr/>
              <p:nvPr/>
            </p:nvSpPr>
            <p:spPr>
              <a:xfrm>
                <a:off x="10485350" y="2406138"/>
                <a:ext cx="8469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1" lang="en-US" sz="3600" u="none" cap="none" strike="noStrike">
                    <a:solidFill>
                      <a:schemeClr val="dk1"/>
                    </a:solidFill>
                    <a:latin typeface="Libre Baskerville"/>
                    <a:ea typeface="Libre Baskerville"/>
                    <a:cs typeface="Libre Baskerville"/>
                    <a:sym typeface="Libre Baskerville"/>
                  </a:rPr>
                  <a:t>?</a:t>
                </a:r>
                <a:endParaRPr b="0" i="0" sz="3600" u="none" cap="none" strike="noStrike">
                  <a:solidFill>
                    <a:schemeClr val="dk1"/>
                  </a:solidFill>
                  <a:latin typeface="Libre Baskerville"/>
                  <a:ea typeface="Libre Baskerville"/>
                  <a:cs typeface="Libre Baskerville"/>
                  <a:sym typeface="Libre Baskerville"/>
                </a:endParaRPr>
              </a:p>
            </p:txBody>
          </p:sp>
          <p:pic>
            <p:nvPicPr>
              <p:cNvPr id="160" name="Google Shape;160;p2"/>
              <p:cNvPicPr preferRelativeResize="0"/>
              <p:nvPr/>
            </p:nvPicPr>
            <p:blipFill rotWithShape="1">
              <a:blip r:embed="rId5">
                <a:alphaModFix/>
              </a:blip>
              <a:srcRect b="70555" l="2504" r="86666" t="23010"/>
              <a:stretch/>
            </p:blipFill>
            <p:spPr>
              <a:xfrm rot="-1434703">
                <a:off x="6604142" y="2388951"/>
                <a:ext cx="557484" cy="301124"/>
              </a:xfrm>
              <a:prstGeom prst="rect">
                <a:avLst/>
              </a:prstGeom>
              <a:noFill/>
              <a:ln>
                <a:noFill/>
              </a:ln>
            </p:spPr>
          </p:pic>
          <p:sp>
            <p:nvSpPr>
              <p:cNvPr id="161" name="Google Shape;161;p2"/>
              <p:cNvSpPr txBox="1"/>
              <p:nvPr/>
            </p:nvSpPr>
            <p:spPr>
              <a:xfrm rot="-939368">
                <a:off x="6543884" y="1964631"/>
                <a:ext cx="1191714" cy="3078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Verdana"/>
                    <a:ea typeface="Verdana"/>
                    <a:cs typeface="Verdana"/>
                    <a:sym typeface="Verdana"/>
                  </a:rPr>
                  <a:t>Research</a:t>
                </a:r>
                <a:endParaRPr b="1" i="0" sz="1400" u="none" cap="none" strike="noStrike">
                  <a:solidFill>
                    <a:schemeClr val="dk1"/>
                  </a:solidFill>
                  <a:latin typeface="Verdana"/>
                  <a:ea typeface="Verdana"/>
                  <a:cs typeface="Verdana"/>
                  <a:sym typeface="Verdana"/>
                </a:endParaRPr>
              </a:p>
            </p:txBody>
          </p:sp>
          <p:pic>
            <p:nvPicPr>
              <p:cNvPr id="162" name="Google Shape;162;p2"/>
              <p:cNvPicPr preferRelativeResize="0"/>
              <p:nvPr/>
            </p:nvPicPr>
            <p:blipFill rotWithShape="1">
              <a:blip r:embed="rId5">
                <a:alphaModFix/>
              </a:blip>
              <a:srcRect b="4430" l="42624" r="47039" t="88609"/>
              <a:stretch/>
            </p:blipFill>
            <p:spPr>
              <a:xfrm>
                <a:off x="8763000" y="4648200"/>
                <a:ext cx="533184" cy="300702"/>
              </a:xfrm>
              <a:prstGeom prst="rect">
                <a:avLst/>
              </a:prstGeom>
              <a:noFill/>
              <a:ln>
                <a:noFill/>
              </a:ln>
            </p:spPr>
          </p:pic>
        </p:grpSp>
        <p:sp>
          <p:nvSpPr>
            <p:cNvPr id="163" name="Google Shape;163;p2"/>
            <p:cNvSpPr/>
            <p:nvPr/>
          </p:nvSpPr>
          <p:spPr>
            <a:xfrm>
              <a:off x="7809275" y="4725575"/>
              <a:ext cx="2050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000" u="none" cap="none" strike="noStrike">
                  <a:solidFill>
                    <a:schemeClr val="lt1"/>
                  </a:solidFill>
                  <a:latin typeface="Libre Baskerville"/>
                  <a:ea typeface="Libre Baskerville"/>
                  <a:cs typeface="Libre Baskerville"/>
                  <a:sym typeface="Libre Baskerville"/>
                </a:rPr>
                <a:t>Operations</a:t>
              </a:r>
              <a:endParaRPr b="1" i="0" sz="2000" u="none" cap="none" strike="noStrike">
                <a:solidFill>
                  <a:schemeClr val="lt1"/>
                </a:solidFill>
                <a:latin typeface="Libre Baskerville"/>
                <a:ea typeface="Libre Baskerville"/>
                <a:cs typeface="Libre Baskerville"/>
                <a:sym typeface="Libre Baskerville"/>
              </a:endParaRPr>
            </a:p>
          </p:txBody>
        </p:sp>
      </p:grpSp>
      <p:sp>
        <p:nvSpPr>
          <p:cNvPr id="164" name="Google Shape;164;p2"/>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165" name="Google Shape;165;p2"/>
          <p:cNvSpPr/>
          <p:nvPr/>
        </p:nvSpPr>
        <p:spPr>
          <a:xfrm>
            <a:off x="5486400" y="3145550"/>
            <a:ext cx="1207800" cy="688200"/>
          </a:xfrm>
          <a:prstGeom prst="rightArrow">
            <a:avLst>
              <a:gd fmla="val 50000" name="adj1"/>
              <a:gd fmla="val 50000" name="adj2"/>
            </a:avLst>
          </a:prstGeom>
          <a:solidFill>
            <a:srgbClr val="0432FF"/>
          </a:soli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4" name="Shape 584"/>
        <p:cNvGrpSpPr/>
        <p:nvPr/>
      </p:nvGrpSpPr>
      <p:grpSpPr>
        <a:xfrm>
          <a:off x="0" y="0"/>
          <a:ext cx="0" cy="0"/>
          <a:chOff x="0" y="0"/>
          <a:chExt cx="0" cy="0"/>
        </a:xfrm>
      </p:grpSpPr>
      <p:pic>
        <p:nvPicPr>
          <p:cNvPr id="585" name="Google Shape;585;g1676b080d54_0_129"/>
          <p:cNvPicPr preferRelativeResize="0"/>
          <p:nvPr/>
        </p:nvPicPr>
        <p:blipFill rotWithShape="1">
          <a:blip r:embed="rId4">
            <a:alphaModFix amt="35000"/>
          </a:blip>
          <a:srcRect b="13287" l="19191" r="0" t="10434"/>
          <a:stretch/>
        </p:blipFill>
        <p:spPr>
          <a:xfrm>
            <a:off x="0" y="0"/>
            <a:ext cx="12192000" cy="6858000"/>
          </a:xfrm>
          <a:prstGeom prst="rect">
            <a:avLst/>
          </a:prstGeom>
          <a:noFill/>
          <a:ln>
            <a:noFill/>
          </a:ln>
        </p:spPr>
      </p:pic>
      <p:sp>
        <p:nvSpPr>
          <p:cNvPr id="586" name="Google Shape;586;g1676b080d54_0_129"/>
          <p:cNvSpPr txBox="1"/>
          <p:nvPr/>
        </p:nvSpPr>
        <p:spPr>
          <a:xfrm>
            <a:off x="457200" y="1386850"/>
            <a:ext cx="9763500" cy="3837900"/>
          </a:xfrm>
          <a:prstGeom prst="rect">
            <a:avLst/>
          </a:prstGeom>
          <a:noFill/>
          <a:ln>
            <a:noFill/>
          </a:ln>
        </p:spPr>
        <p:txBody>
          <a:bodyPr anchorCtr="0" anchor="t" bIns="45700" lIns="91425" spcFirstLastPara="1" rIns="91425" wrap="square" tIns="45700">
            <a:noAutofit/>
          </a:bodyPr>
          <a:lstStyle/>
          <a:p>
            <a:pPr indent="-241300" lvl="0" marL="342900" marR="0" rtl="0" algn="l">
              <a:lnSpc>
                <a:spcPct val="100000"/>
              </a:lnSpc>
              <a:spcBef>
                <a:spcPts val="580"/>
              </a:spcBef>
              <a:spcAft>
                <a:spcPts val="0"/>
              </a:spcAft>
              <a:buClr>
                <a:schemeClr val="accent1"/>
              </a:buClr>
              <a:buSzPts val="2000"/>
              <a:buFont typeface="Libre Franklin"/>
              <a:buChar char="●"/>
            </a:pPr>
            <a:r>
              <a:rPr b="0" i="0" lang="en-US" sz="2000" u="none" cap="none" strike="noStrike">
                <a:solidFill>
                  <a:schemeClr val="dk1"/>
                </a:solidFill>
                <a:latin typeface="Libre Franklin"/>
                <a:ea typeface="Libre Franklin"/>
                <a:cs typeface="Libre Franklin"/>
                <a:sym typeface="Libre Franklin"/>
              </a:rPr>
              <a:t>Determine how horizontal grid spacing impacts forecasts of various </a:t>
            </a:r>
            <a:endParaRPr b="0" i="0" sz="2000" u="none" cap="none" strike="noStrike">
              <a:solidFill>
                <a:schemeClr val="dk1"/>
              </a:solidFill>
              <a:latin typeface="Libre Franklin"/>
              <a:ea typeface="Libre Franklin"/>
              <a:cs typeface="Libre Franklin"/>
              <a:sym typeface="Libre Franklin"/>
            </a:endParaRPr>
          </a:p>
          <a:p>
            <a:pPr indent="-171450" lvl="0" marL="51435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Libre Franklin"/>
                <a:ea typeface="Libre Franklin"/>
                <a:cs typeface="Libre Franklin"/>
                <a:sym typeface="Libre Franklin"/>
              </a:rPr>
              <a:t>phenomena in the UFS:</a:t>
            </a:r>
            <a:endParaRPr b="0" i="0" sz="2000" u="none" cap="none" strike="noStrike">
              <a:solidFill>
                <a:srgbClr val="000000"/>
              </a:solidFill>
              <a:latin typeface="Libre Franklin"/>
              <a:ea typeface="Libre Franklin"/>
              <a:cs typeface="Libre Franklin"/>
              <a:sym typeface="Libre Franklin"/>
            </a:endParaRPr>
          </a:p>
          <a:p>
            <a:pPr indent="-228600" lvl="1" marL="685800" marR="0" rtl="0" algn="l">
              <a:lnSpc>
                <a:spcPct val="100000"/>
              </a:lnSpc>
              <a:spcBef>
                <a:spcPts val="0"/>
              </a:spcBef>
              <a:spcAft>
                <a:spcPts val="0"/>
              </a:spcAft>
              <a:buClr>
                <a:schemeClr val="accent2"/>
              </a:buClr>
              <a:buSzPts val="1800"/>
              <a:buFont typeface="Libre Franklin"/>
              <a:buChar char="○"/>
            </a:pPr>
            <a:r>
              <a:rPr b="0" i="0" lang="en-US" sz="1800" u="none" cap="none" strike="noStrike">
                <a:solidFill>
                  <a:schemeClr val="dk1"/>
                </a:solidFill>
                <a:latin typeface="Libre Franklin"/>
                <a:ea typeface="Libre Franklin"/>
                <a:cs typeface="Libre Franklin"/>
                <a:sym typeface="Libre Franklin"/>
              </a:rPr>
              <a:t>3-km (</a:t>
            </a:r>
            <a:r>
              <a:rPr b="0" i="1" lang="en-US" sz="1800" u="none" cap="none" strike="noStrike">
                <a:solidFill>
                  <a:schemeClr val="dk1"/>
                </a:solidFill>
                <a:latin typeface="Libre Franklin"/>
                <a:ea typeface="Libre Franklin"/>
                <a:cs typeface="Libre Franklin"/>
                <a:sym typeface="Libre Franklin"/>
              </a:rPr>
              <a:t>CAM</a:t>
            </a:r>
            <a:r>
              <a:rPr b="0" i="0" lang="en-US" sz="1800" u="none" cap="none" strike="noStrike">
                <a:solidFill>
                  <a:schemeClr val="dk1"/>
                </a:solidFill>
                <a:latin typeface="Libre Franklin"/>
                <a:ea typeface="Libre Franklin"/>
                <a:cs typeface="Libre Franklin"/>
                <a:sym typeface="Libre Franklin"/>
              </a:rPr>
              <a:t>),  13-km (</a:t>
            </a:r>
            <a:r>
              <a:rPr b="0" i="1" lang="en-US" sz="1800" u="none" cap="none" strike="noStrike">
                <a:solidFill>
                  <a:schemeClr val="dk1"/>
                </a:solidFill>
                <a:latin typeface="Libre Franklin"/>
                <a:ea typeface="Libre Franklin"/>
                <a:cs typeface="Libre Franklin"/>
                <a:sym typeface="Libre Franklin"/>
              </a:rPr>
              <a:t>Global Medium-Range Weather</a:t>
            </a:r>
            <a:r>
              <a:rPr b="0" i="0" lang="en-US" sz="1800" u="none" cap="none" strike="noStrike">
                <a:solidFill>
                  <a:schemeClr val="dk1"/>
                </a:solidFill>
                <a:latin typeface="Libre Franklin"/>
                <a:ea typeface="Libre Franklin"/>
                <a:cs typeface="Libre Franklin"/>
                <a:sym typeface="Libre Franklin"/>
              </a:rPr>
              <a:t>), 25-km (</a:t>
            </a:r>
            <a:r>
              <a:rPr b="0" i="1" lang="en-US" sz="1800" u="none" cap="none" strike="noStrike">
                <a:solidFill>
                  <a:schemeClr val="dk1"/>
                </a:solidFill>
                <a:latin typeface="Libre Franklin"/>
                <a:ea typeface="Libre Franklin"/>
                <a:cs typeface="Libre Franklin"/>
                <a:sym typeface="Libre Franklin"/>
              </a:rPr>
              <a:t>S2S</a:t>
            </a:r>
            <a:r>
              <a:rPr b="0" i="0" lang="en-US" sz="1800" u="none" cap="none" strike="noStrike">
                <a:solidFill>
                  <a:schemeClr val="dk1"/>
                </a:solidFill>
                <a:latin typeface="Libre Franklin"/>
                <a:ea typeface="Libre Franklin"/>
                <a:cs typeface="Libre Franklin"/>
                <a:sym typeface="Libre Franklin"/>
              </a:rPr>
              <a:t>) grid spacing.</a:t>
            </a:r>
            <a:endParaRPr b="0" i="0" sz="1800" u="none" cap="none" strike="noStrike">
              <a:solidFill>
                <a:srgbClr val="000000"/>
              </a:solidFill>
              <a:latin typeface="Libre Franklin"/>
              <a:ea typeface="Libre Franklin"/>
              <a:cs typeface="Libre Franklin"/>
              <a:sym typeface="Libre Franklin"/>
            </a:endParaRPr>
          </a:p>
          <a:p>
            <a:pPr indent="-228600" lvl="1" marL="685800" marR="0" rtl="0" algn="l">
              <a:lnSpc>
                <a:spcPct val="100000"/>
              </a:lnSpc>
              <a:spcBef>
                <a:spcPts val="0"/>
              </a:spcBef>
              <a:spcAft>
                <a:spcPts val="0"/>
              </a:spcAft>
              <a:buClr>
                <a:schemeClr val="accent2"/>
              </a:buClr>
              <a:buSzPts val="1800"/>
              <a:buFont typeface="Libre Franklin"/>
              <a:buChar char="○"/>
            </a:pPr>
            <a:r>
              <a:rPr b="0" i="0" lang="en-US" sz="1800" u="none" cap="none" strike="noStrike">
                <a:solidFill>
                  <a:schemeClr val="dk1"/>
                </a:solidFill>
                <a:latin typeface="Libre Franklin"/>
                <a:ea typeface="Libre Franklin"/>
                <a:cs typeface="Libre Franklin"/>
                <a:sym typeface="Libre Franklin"/>
              </a:rPr>
              <a:t>GFS and RRFS physics suites tested.</a:t>
            </a:r>
            <a:endParaRPr b="0" i="0" sz="1800" u="none" cap="none" strike="noStrike">
              <a:solidFill>
                <a:srgbClr val="000000"/>
              </a:solidFill>
              <a:latin typeface="Libre Franklin"/>
              <a:ea typeface="Libre Franklin"/>
              <a:cs typeface="Libre Franklin"/>
              <a:sym typeface="Libre Franklin"/>
            </a:endParaRPr>
          </a:p>
          <a:p>
            <a:pPr indent="-228600" lvl="1" marL="685800" marR="0" rtl="0" algn="l">
              <a:lnSpc>
                <a:spcPct val="100000"/>
              </a:lnSpc>
              <a:spcBef>
                <a:spcPts val="0"/>
              </a:spcBef>
              <a:spcAft>
                <a:spcPts val="0"/>
              </a:spcAft>
              <a:buClr>
                <a:schemeClr val="accent2"/>
              </a:buClr>
              <a:buSzPts val="1800"/>
              <a:buFont typeface="Libre Franklin"/>
              <a:buChar char="○"/>
            </a:pPr>
            <a:r>
              <a:rPr b="0" i="0" lang="en-US" sz="1800" u="none" cap="none" strike="noStrike">
                <a:solidFill>
                  <a:schemeClr val="dk1"/>
                </a:solidFill>
                <a:latin typeface="Libre Franklin"/>
                <a:ea typeface="Libre Franklin"/>
                <a:cs typeface="Libre Franklin"/>
                <a:sym typeface="Libre Franklin"/>
              </a:rPr>
              <a:t>CCPP SCM simulations.</a:t>
            </a:r>
            <a:endParaRPr b="0" i="0" sz="1800" u="none" cap="none" strike="noStrike">
              <a:solidFill>
                <a:srgbClr val="000000"/>
              </a:solidFill>
              <a:latin typeface="Libre Franklin"/>
              <a:ea typeface="Libre Franklin"/>
              <a:cs typeface="Libre Franklin"/>
              <a:sym typeface="Libre Franklin"/>
            </a:endParaRPr>
          </a:p>
          <a:p>
            <a:pPr indent="-241300" lvl="0" marL="342900" marR="0" rtl="0" algn="l">
              <a:lnSpc>
                <a:spcPct val="100000"/>
              </a:lnSpc>
              <a:spcBef>
                <a:spcPts val="580"/>
              </a:spcBef>
              <a:spcAft>
                <a:spcPts val="0"/>
              </a:spcAft>
              <a:buClr>
                <a:schemeClr val="accent1"/>
              </a:buClr>
              <a:buSzPts val="2000"/>
              <a:buFont typeface="Libre Franklin"/>
              <a:buChar char="●"/>
            </a:pPr>
            <a:r>
              <a:rPr b="0" i="0" lang="en-US" sz="2000" u="none" cap="none" strike="noStrike">
                <a:solidFill>
                  <a:schemeClr val="dk1"/>
                </a:solidFill>
                <a:latin typeface="Libre Franklin"/>
                <a:ea typeface="Libre Franklin"/>
                <a:cs typeface="Libre Franklin"/>
                <a:sym typeface="Libre Franklin"/>
              </a:rPr>
              <a:t>Emphasis on hierarchical testing:</a:t>
            </a:r>
            <a:endParaRPr b="0" i="0" sz="2000" u="none" cap="none" strike="noStrike">
              <a:solidFill>
                <a:srgbClr val="000000"/>
              </a:solidFill>
              <a:latin typeface="Libre Franklin"/>
              <a:ea typeface="Libre Franklin"/>
              <a:cs typeface="Libre Franklin"/>
              <a:sym typeface="Libre Franklin"/>
            </a:endParaRPr>
          </a:p>
          <a:p>
            <a:pPr indent="-228600" lvl="1" marL="685800" marR="0" rtl="0" algn="l">
              <a:lnSpc>
                <a:spcPct val="100000"/>
              </a:lnSpc>
              <a:spcBef>
                <a:spcPts val="0"/>
              </a:spcBef>
              <a:spcAft>
                <a:spcPts val="0"/>
              </a:spcAft>
              <a:buClr>
                <a:schemeClr val="accent2"/>
              </a:buClr>
              <a:buSzPts val="1800"/>
              <a:buFont typeface="Libre Franklin"/>
              <a:buChar char="○"/>
            </a:pPr>
            <a:r>
              <a:rPr b="0" i="0" lang="en-US" sz="1800" u="none" cap="none" strike="noStrike">
                <a:solidFill>
                  <a:schemeClr val="dk1"/>
                </a:solidFill>
                <a:latin typeface="Libre Franklin"/>
                <a:ea typeface="Libre Franklin"/>
                <a:cs typeface="Libre Franklin"/>
                <a:sym typeface="Libre Franklin"/>
              </a:rPr>
              <a:t>Utilize SCM, physics tendencies from CCPP, verification/diagnostics (METplus).</a:t>
            </a:r>
            <a:endParaRPr b="0" i="0" sz="1800" u="none" cap="none" strike="noStrike">
              <a:solidFill>
                <a:schemeClr val="dk1"/>
              </a:solidFill>
              <a:latin typeface="Libre Franklin"/>
              <a:ea typeface="Libre Franklin"/>
              <a:cs typeface="Libre Franklin"/>
              <a:sym typeface="Libre Franklin"/>
            </a:endParaRPr>
          </a:p>
        </p:txBody>
      </p:sp>
      <p:sp>
        <p:nvSpPr>
          <p:cNvPr id="587" name="Google Shape;587;g1676b080d54_0_129"/>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588" name="Google Shape;588;g1676b080d54_0_129"/>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589" name="Google Shape;589;g1676b080d54_0_129"/>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2"/>
              </a:buClr>
              <a:buSzPts val="3600"/>
              <a:buFont typeface="Libre Franklin"/>
              <a:buNone/>
            </a:pPr>
            <a:r>
              <a:rPr b="1" i="1" lang="en-US" sz="2400" u="none" cap="none" strike="noStrike">
                <a:solidFill>
                  <a:schemeClr val="dk2"/>
                </a:solidFill>
                <a:latin typeface="Libre Franklin"/>
                <a:ea typeface="Libre Franklin"/>
                <a:cs typeface="Libre Franklin"/>
                <a:sym typeface="Libre Franklin"/>
              </a:rPr>
              <a:t>Evaluation of CCPP physics suites across spatiotemporal scales</a:t>
            </a:r>
            <a:endParaRPr b="1" i="1" sz="2400" u="none" cap="none" strike="noStrike">
              <a:solidFill>
                <a:schemeClr val="dk2"/>
              </a:solidFill>
              <a:latin typeface="Libre Franklin"/>
              <a:ea typeface="Libre Franklin"/>
              <a:cs typeface="Libre Franklin"/>
              <a:sym typeface="Libre Franklin"/>
            </a:endParaRPr>
          </a:p>
        </p:txBody>
      </p:sp>
      <p:grpSp>
        <p:nvGrpSpPr>
          <p:cNvPr id="590" name="Google Shape;590;g1676b080d54_0_129"/>
          <p:cNvGrpSpPr/>
          <p:nvPr/>
        </p:nvGrpSpPr>
        <p:grpSpPr>
          <a:xfrm>
            <a:off x="9142525" y="1808050"/>
            <a:ext cx="914400" cy="1208600"/>
            <a:chOff x="8990125" y="1808050"/>
            <a:chExt cx="914400" cy="1208600"/>
          </a:xfrm>
        </p:grpSpPr>
        <p:cxnSp>
          <p:nvCxnSpPr>
            <p:cNvPr id="591" name="Google Shape;591;g1676b080d54_0_129"/>
            <p:cNvCxnSpPr/>
            <p:nvPr/>
          </p:nvCxnSpPr>
          <p:spPr>
            <a:xfrm rot="10800000">
              <a:off x="89901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592" name="Google Shape;592;g1676b080d54_0_129"/>
            <p:cNvCxnSpPr/>
            <p:nvPr/>
          </p:nvCxnSpPr>
          <p:spPr>
            <a:xfrm rot="10800000">
              <a:off x="8990125" y="30133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593" name="Google Shape;593;g1676b080d54_0_129"/>
            <p:cNvCxnSpPr/>
            <p:nvPr/>
          </p:nvCxnSpPr>
          <p:spPr>
            <a:xfrm rot="10800000">
              <a:off x="8990125" y="2705663"/>
              <a:ext cx="914400" cy="3300"/>
            </a:xfrm>
            <a:prstGeom prst="straightConnector1">
              <a:avLst/>
            </a:prstGeom>
            <a:noFill/>
            <a:ln cap="flat" cmpd="sng" w="63500">
              <a:solidFill>
                <a:srgbClr val="0432FF"/>
              </a:solidFill>
              <a:prstDash val="solid"/>
              <a:round/>
              <a:headEnd len="med" w="med" type="triangle"/>
              <a:tailEnd len="sm" w="sm" type="none"/>
            </a:ln>
          </p:spPr>
        </p:cxnSp>
      </p:grpSp>
      <p:sp>
        <p:nvSpPr>
          <p:cNvPr id="594" name="Google Shape;594;g1676b080d54_0_129"/>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SzPts val="1400"/>
              <a:buNone/>
            </a:pPr>
            <a:fld id="{00000000-1234-1234-1234-123412341234}" type="slidenum">
              <a:rPr lang="en-US"/>
              <a:t>‹#›</a:t>
            </a:fld>
            <a:endParaRPr/>
          </a:p>
        </p:txBody>
      </p:sp>
      <p:sp>
        <p:nvSpPr>
          <p:cNvPr id="595" name="Google Shape;595;g1676b080d54_0_129"/>
          <p:cNvSpPr txBox="1"/>
          <p:nvPr/>
        </p:nvSpPr>
        <p:spPr>
          <a:xfrm>
            <a:off x="91450" y="91450"/>
            <a:ext cx="18288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DTC Physics Across Scales</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project</a:t>
            </a:r>
            <a:endParaRPr b="1" i="0" sz="1600" u="none" cap="none" strike="noStrike">
              <a:solidFill>
                <a:srgbClr val="000000"/>
              </a:solidFill>
              <a:latin typeface="Arial"/>
              <a:ea typeface="Arial"/>
              <a:cs typeface="Arial"/>
              <a:sym typeface="Arial"/>
            </a:endParaRPr>
          </a:p>
        </p:txBody>
      </p:sp>
      <p:grpSp>
        <p:nvGrpSpPr>
          <p:cNvPr id="596" name="Google Shape;596;g1676b080d54_0_129"/>
          <p:cNvGrpSpPr/>
          <p:nvPr/>
        </p:nvGrpSpPr>
        <p:grpSpPr>
          <a:xfrm>
            <a:off x="987900" y="3814625"/>
            <a:ext cx="10438800" cy="2286000"/>
            <a:chOff x="683100" y="3586025"/>
            <a:chExt cx="10438800" cy="2286000"/>
          </a:xfrm>
        </p:grpSpPr>
        <p:sp>
          <p:nvSpPr>
            <p:cNvPr id="597" name="Google Shape;597;g1676b080d54_0_129"/>
            <p:cNvSpPr/>
            <p:nvPr/>
          </p:nvSpPr>
          <p:spPr>
            <a:xfrm>
              <a:off x="683100" y="3586025"/>
              <a:ext cx="10438800" cy="2286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8" name="Google Shape;598;g1676b080d54_0_129"/>
            <p:cNvPicPr preferRelativeResize="0"/>
            <p:nvPr/>
          </p:nvPicPr>
          <p:blipFill rotWithShape="1">
            <a:blip r:embed="rId6">
              <a:alphaModFix/>
            </a:blip>
            <a:srcRect b="0" l="0" r="0" t="0"/>
            <a:stretch/>
          </p:blipFill>
          <p:spPr>
            <a:xfrm>
              <a:off x="700825" y="3637100"/>
              <a:ext cx="2651760" cy="2130248"/>
            </a:xfrm>
            <a:prstGeom prst="rect">
              <a:avLst/>
            </a:prstGeom>
            <a:noFill/>
            <a:ln>
              <a:noFill/>
            </a:ln>
          </p:spPr>
        </p:pic>
        <p:pic>
          <p:nvPicPr>
            <p:cNvPr id="599" name="Google Shape;599;g1676b080d54_0_129"/>
            <p:cNvPicPr preferRelativeResize="0"/>
            <p:nvPr/>
          </p:nvPicPr>
          <p:blipFill rotWithShape="1">
            <a:blip r:embed="rId7">
              <a:alphaModFix/>
            </a:blip>
            <a:srcRect b="0" l="0" r="0" t="0"/>
            <a:stretch/>
          </p:blipFill>
          <p:spPr>
            <a:xfrm>
              <a:off x="3460513" y="3721225"/>
              <a:ext cx="2651760" cy="2112569"/>
            </a:xfrm>
            <a:prstGeom prst="rect">
              <a:avLst/>
            </a:prstGeom>
            <a:noFill/>
            <a:ln>
              <a:noFill/>
            </a:ln>
          </p:spPr>
        </p:pic>
        <p:pic>
          <p:nvPicPr>
            <p:cNvPr id="600" name="Google Shape;600;g1676b080d54_0_129"/>
            <p:cNvPicPr preferRelativeResize="0"/>
            <p:nvPr/>
          </p:nvPicPr>
          <p:blipFill rotWithShape="1">
            <a:blip r:embed="rId8">
              <a:alphaModFix/>
            </a:blip>
            <a:srcRect b="0" l="0" r="0" t="0"/>
            <a:stretch/>
          </p:blipFill>
          <p:spPr>
            <a:xfrm>
              <a:off x="6220200" y="3744125"/>
              <a:ext cx="2377440" cy="2078059"/>
            </a:xfrm>
            <a:prstGeom prst="rect">
              <a:avLst/>
            </a:prstGeom>
            <a:noFill/>
            <a:ln>
              <a:noFill/>
            </a:ln>
          </p:spPr>
        </p:pic>
        <p:pic>
          <p:nvPicPr>
            <p:cNvPr id="601" name="Google Shape;601;g1676b080d54_0_129"/>
            <p:cNvPicPr preferRelativeResize="0"/>
            <p:nvPr/>
          </p:nvPicPr>
          <p:blipFill rotWithShape="1">
            <a:blip r:embed="rId9">
              <a:alphaModFix/>
            </a:blip>
            <a:srcRect b="0" l="0" r="0" t="0"/>
            <a:stretch/>
          </p:blipFill>
          <p:spPr>
            <a:xfrm>
              <a:off x="8765275" y="3667925"/>
              <a:ext cx="2240280" cy="2108498"/>
            </a:xfrm>
            <a:prstGeom prst="rect">
              <a:avLst/>
            </a:prstGeom>
            <a:noFill/>
            <a:ln>
              <a:noFill/>
            </a:ln>
          </p:spPr>
        </p:pic>
      </p:grpSp>
      <p:sp>
        <p:nvSpPr>
          <p:cNvPr id="602" name="Google Shape;602;g1676b080d54_0_129"/>
          <p:cNvSpPr txBox="1"/>
          <p:nvPr/>
        </p:nvSpPr>
        <p:spPr>
          <a:xfrm>
            <a:off x="911700" y="6068950"/>
            <a:ext cx="10592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600"/>
              </a:spcBef>
              <a:spcAft>
                <a:spcPts val="0"/>
              </a:spcAft>
              <a:buClr>
                <a:srgbClr val="000000"/>
              </a:buClr>
              <a:buSzPts val="1600"/>
              <a:buFont typeface="Arial"/>
              <a:buNone/>
            </a:pPr>
            <a:r>
              <a:rPr b="1" i="1" lang="en-US" sz="1600" u="none" cap="none" strike="noStrike">
                <a:solidFill>
                  <a:schemeClr val="dk2"/>
                </a:solidFill>
                <a:highlight>
                  <a:srgbClr val="FFFF00"/>
                </a:highlight>
                <a:latin typeface="Libre Franklin"/>
                <a:ea typeface="Libre Franklin"/>
                <a:cs typeface="Libre Franklin"/>
                <a:sym typeface="Libre Franklin"/>
              </a:rPr>
              <a:t>Finding: Neither physics suite produced scale-invariant results for forecasts of temperature, cloud cover, precipitation, or tropical cyclone track</a:t>
            </a:r>
            <a:endParaRPr b="0" i="1" sz="1600" u="none" cap="none" strike="noStrike">
              <a:solidFill>
                <a:srgbClr val="000000"/>
              </a:solidFill>
              <a:highlight>
                <a:srgbClr val="FFFF00"/>
              </a:highlight>
              <a:latin typeface="Libre Baskerville"/>
              <a:ea typeface="Libre Baskerville"/>
              <a:cs typeface="Libre Baskerville"/>
              <a:sym typeface="Libre Baskerville"/>
            </a:endParaRPr>
          </a:p>
        </p:txBody>
      </p:sp>
      <p:pic>
        <p:nvPicPr>
          <p:cNvPr id="603" name="Google Shape;603;g1676b080d54_0_129"/>
          <p:cNvPicPr preferRelativeResize="0"/>
          <p:nvPr/>
        </p:nvPicPr>
        <p:blipFill rotWithShape="1">
          <a:blip r:embed="rId10">
            <a:alphaModFix/>
          </a:blip>
          <a:srcRect b="13004" l="48153" r="0" t="0"/>
          <a:stretch/>
        </p:blipFill>
        <p:spPr>
          <a:xfrm>
            <a:off x="10024201" y="1143000"/>
            <a:ext cx="1863000" cy="2286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8" name="Shape 608"/>
        <p:cNvGrpSpPr/>
        <p:nvPr/>
      </p:nvGrpSpPr>
      <p:grpSpPr>
        <a:xfrm>
          <a:off x="0" y="0"/>
          <a:ext cx="0" cy="0"/>
          <a:chOff x="0" y="0"/>
          <a:chExt cx="0" cy="0"/>
        </a:xfrm>
      </p:grpSpPr>
      <p:sp>
        <p:nvSpPr>
          <p:cNvPr id="609" name="Google Shape;609;g1745e4e7fd6_0_14"/>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610" name="Google Shape;610;g1745e4e7fd6_0_14"/>
          <p:cNvPicPr preferRelativeResize="0"/>
          <p:nvPr/>
        </p:nvPicPr>
        <p:blipFill rotWithShape="1">
          <a:blip r:embed="rId4">
            <a:alphaModFix amt="35000"/>
          </a:blip>
          <a:srcRect b="13287" l="19191" r="0" t="10434"/>
          <a:stretch/>
        </p:blipFill>
        <p:spPr>
          <a:xfrm>
            <a:off x="0" y="0"/>
            <a:ext cx="12192000" cy="6858000"/>
          </a:xfrm>
          <a:prstGeom prst="rect">
            <a:avLst/>
          </a:prstGeom>
          <a:noFill/>
          <a:ln>
            <a:noFill/>
          </a:ln>
        </p:spPr>
      </p:pic>
      <p:pic>
        <p:nvPicPr>
          <p:cNvPr id="611" name="Google Shape;611;g1745e4e7fd6_0_14"/>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612" name="Google Shape;612;g1745e4e7fd6_0_14"/>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2"/>
              </a:buClr>
              <a:buSzPts val="3600"/>
              <a:buFont typeface="Libre Franklin"/>
              <a:buNone/>
            </a:pPr>
            <a:r>
              <a:rPr b="1" i="1" lang="en-US" sz="2400" u="none" cap="none" strike="noStrike">
                <a:solidFill>
                  <a:schemeClr val="dk2"/>
                </a:solidFill>
                <a:latin typeface="Libre Franklin"/>
                <a:ea typeface="Libre Franklin"/>
                <a:cs typeface="Libre Franklin"/>
                <a:sym typeface="Libre Franklin"/>
              </a:rPr>
              <a:t>             Evaluation of CCPP physics suites across spatiotemporal scales (cont.)</a:t>
            </a:r>
            <a:endParaRPr b="1" i="1" sz="2400" u="none" cap="none" strike="noStrike">
              <a:solidFill>
                <a:schemeClr val="dk2"/>
              </a:solidFill>
              <a:latin typeface="Libre Franklin"/>
              <a:ea typeface="Libre Franklin"/>
              <a:cs typeface="Libre Franklin"/>
              <a:sym typeface="Libre Franklin"/>
            </a:endParaRPr>
          </a:p>
        </p:txBody>
      </p:sp>
      <p:sp>
        <p:nvSpPr>
          <p:cNvPr id="613" name="Google Shape;613;g1745e4e7fd6_0_14"/>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SzPts val="1400"/>
              <a:buNone/>
            </a:pPr>
            <a:fld id="{00000000-1234-1234-1234-123412341234}" type="slidenum">
              <a:rPr lang="en-US"/>
              <a:t>‹#›</a:t>
            </a:fld>
            <a:endParaRPr/>
          </a:p>
        </p:txBody>
      </p:sp>
      <p:sp>
        <p:nvSpPr>
          <p:cNvPr id="614" name="Google Shape;614;g1745e4e7fd6_0_14"/>
          <p:cNvSpPr txBox="1"/>
          <p:nvPr/>
        </p:nvSpPr>
        <p:spPr>
          <a:xfrm>
            <a:off x="91450" y="91450"/>
            <a:ext cx="18288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DTC Physics Across Scales</a:t>
            </a:r>
            <a:endParaRPr b="1" i="0" sz="18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project</a:t>
            </a:r>
            <a:endParaRPr b="1" i="0" sz="1600" u="none" cap="none" strike="noStrike">
              <a:solidFill>
                <a:srgbClr val="000000"/>
              </a:solidFill>
              <a:latin typeface="Arial"/>
              <a:ea typeface="Arial"/>
              <a:cs typeface="Arial"/>
              <a:sym typeface="Arial"/>
            </a:endParaRPr>
          </a:p>
        </p:txBody>
      </p:sp>
      <p:grpSp>
        <p:nvGrpSpPr>
          <p:cNvPr id="615" name="Google Shape;615;g1745e4e7fd6_0_14"/>
          <p:cNvGrpSpPr/>
          <p:nvPr/>
        </p:nvGrpSpPr>
        <p:grpSpPr>
          <a:xfrm>
            <a:off x="341675" y="2221125"/>
            <a:ext cx="5855100" cy="2938000"/>
            <a:chOff x="341675" y="2221125"/>
            <a:chExt cx="5855100" cy="2938000"/>
          </a:xfrm>
        </p:grpSpPr>
        <p:sp>
          <p:nvSpPr>
            <p:cNvPr id="616" name="Google Shape;616;g1745e4e7fd6_0_14"/>
            <p:cNvSpPr/>
            <p:nvPr/>
          </p:nvSpPr>
          <p:spPr>
            <a:xfrm>
              <a:off x="341675" y="2221125"/>
              <a:ext cx="5855100" cy="2937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7" name="Google Shape;617;g1745e4e7fd6_0_14"/>
            <p:cNvPicPr preferRelativeResize="0"/>
            <p:nvPr/>
          </p:nvPicPr>
          <p:blipFill rotWithShape="1">
            <a:blip r:embed="rId6">
              <a:alphaModFix/>
            </a:blip>
            <a:srcRect b="0" l="0" r="0" t="0"/>
            <a:stretch/>
          </p:blipFill>
          <p:spPr>
            <a:xfrm>
              <a:off x="472502" y="2524265"/>
              <a:ext cx="2668949" cy="2336657"/>
            </a:xfrm>
            <a:prstGeom prst="rect">
              <a:avLst/>
            </a:prstGeom>
            <a:noFill/>
            <a:ln>
              <a:noFill/>
            </a:ln>
          </p:spPr>
        </p:pic>
        <p:pic>
          <p:nvPicPr>
            <p:cNvPr id="618" name="Google Shape;618;g1745e4e7fd6_0_14"/>
            <p:cNvPicPr preferRelativeResize="0"/>
            <p:nvPr/>
          </p:nvPicPr>
          <p:blipFill rotWithShape="1">
            <a:blip r:embed="rId7">
              <a:alphaModFix/>
            </a:blip>
            <a:srcRect b="0" l="0" r="0" t="0"/>
            <a:stretch/>
          </p:blipFill>
          <p:spPr>
            <a:xfrm>
              <a:off x="3167165" y="2676631"/>
              <a:ext cx="2919164" cy="2165157"/>
            </a:xfrm>
            <a:prstGeom prst="rect">
              <a:avLst/>
            </a:prstGeom>
            <a:noFill/>
            <a:ln>
              <a:noFill/>
            </a:ln>
          </p:spPr>
        </p:pic>
        <p:sp>
          <p:nvSpPr>
            <p:cNvPr id="619" name="Google Shape;619;g1745e4e7fd6_0_14"/>
            <p:cNvSpPr txBox="1"/>
            <p:nvPr/>
          </p:nvSpPr>
          <p:spPr>
            <a:xfrm>
              <a:off x="1862427" y="4789825"/>
              <a:ext cx="2591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0000FF"/>
                  </a:solidFill>
                  <a:highlight>
                    <a:srgbClr val="FFFFFF"/>
                  </a:highlight>
                  <a:latin typeface="Arial"/>
                  <a:ea typeface="Arial"/>
                  <a:cs typeface="Arial"/>
                  <a:sym typeface="Arial"/>
                </a:rPr>
                <a:t>--- 25 km   </a:t>
              </a:r>
              <a:r>
                <a:rPr b="1" i="0" lang="en-US" sz="1200" u="none" cap="none" strike="noStrike">
                  <a:solidFill>
                    <a:srgbClr val="21C153"/>
                  </a:solidFill>
                  <a:highlight>
                    <a:srgbClr val="FFFFFF"/>
                  </a:highlight>
                  <a:latin typeface="Arial"/>
                  <a:ea typeface="Arial"/>
                  <a:cs typeface="Arial"/>
                  <a:sym typeface="Arial"/>
                </a:rPr>
                <a:t> --- 13 km   </a:t>
              </a:r>
              <a:r>
                <a:rPr b="1" i="0" lang="en-US" sz="1200" u="none" cap="none" strike="noStrike">
                  <a:solidFill>
                    <a:srgbClr val="FF0000"/>
                  </a:solidFill>
                  <a:highlight>
                    <a:srgbClr val="FFFFFF"/>
                  </a:highlight>
                  <a:latin typeface="Arial"/>
                  <a:ea typeface="Arial"/>
                  <a:cs typeface="Arial"/>
                  <a:sym typeface="Arial"/>
                </a:rPr>
                <a:t>--- 3 km</a:t>
              </a:r>
              <a:endParaRPr b="0" i="0" sz="1400" u="none" cap="none" strike="noStrike">
                <a:solidFill>
                  <a:srgbClr val="000000"/>
                </a:solidFill>
                <a:latin typeface="Libre Baskerville"/>
                <a:ea typeface="Libre Baskerville"/>
                <a:cs typeface="Libre Baskerville"/>
                <a:sym typeface="Libre Baskerville"/>
              </a:endParaRPr>
            </a:p>
          </p:txBody>
        </p:sp>
        <p:sp>
          <p:nvSpPr>
            <p:cNvPr id="620" name="Google Shape;620;g1745e4e7fd6_0_14"/>
            <p:cNvSpPr txBox="1"/>
            <p:nvPr/>
          </p:nvSpPr>
          <p:spPr>
            <a:xfrm>
              <a:off x="565389" y="2221135"/>
              <a:ext cx="2425703" cy="40030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ibre Baskerville"/>
                  <a:ea typeface="Libre Baskerville"/>
                  <a:cs typeface="Libre Baskerville"/>
                  <a:sym typeface="Libre Baskerville"/>
                </a:rPr>
                <a:t>UFS LAM</a:t>
              </a:r>
              <a:endParaRPr b="0" i="0" sz="1400" u="none" cap="none" strike="noStrike">
                <a:solidFill>
                  <a:srgbClr val="000000"/>
                </a:solidFill>
                <a:latin typeface="Libre Baskerville"/>
                <a:ea typeface="Libre Baskerville"/>
                <a:cs typeface="Libre Baskerville"/>
                <a:sym typeface="Libre Baskerville"/>
              </a:endParaRPr>
            </a:p>
          </p:txBody>
        </p:sp>
        <p:sp>
          <p:nvSpPr>
            <p:cNvPr id="621" name="Google Shape;621;g1745e4e7fd6_0_14"/>
            <p:cNvSpPr txBox="1"/>
            <p:nvPr/>
          </p:nvSpPr>
          <p:spPr>
            <a:xfrm>
              <a:off x="3401385" y="2221135"/>
              <a:ext cx="2425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Libre Baskerville"/>
                  <a:ea typeface="Libre Baskerville"/>
                  <a:cs typeface="Libre Baskerville"/>
                  <a:sym typeface="Libre Baskerville"/>
                </a:rPr>
                <a:t>CCPP SCM</a:t>
              </a:r>
              <a:endParaRPr b="0" i="0" sz="1400" u="none" cap="none" strike="noStrike">
                <a:solidFill>
                  <a:srgbClr val="000000"/>
                </a:solidFill>
                <a:latin typeface="Libre Baskerville"/>
                <a:ea typeface="Libre Baskerville"/>
                <a:cs typeface="Libre Baskerville"/>
                <a:sym typeface="Libre Baskerville"/>
              </a:endParaRPr>
            </a:p>
          </p:txBody>
        </p:sp>
      </p:grpSp>
      <p:grpSp>
        <p:nvGrpSpPr>
          <p:cNvPr id="622" name="Google Shape;622;g1745e4e7fd6_0_14"/>
          <p:cNvGrpSpPr/>
          <p:nvPr/>
        </p:nvGrpSpPr>
        <p:grpSpPr>
          <a:xfrm>
            <a:off x="6443075" y="2544450"/>
            <a:ext cx="2828181" cy="3152400"/>
            <a:chOff x="7433675" y="3458850"/>
            <a:chExt cx="2828181" cy="3152400"/>
          </a:xfrm>
        </p:grpSpPr>
        <p:sp>
          <p:nvSpPr>
            <p:cNvPr id="623" name="Google Shape;623;g1745e4e7fd6_0_14"/>
            <p:cNvSpPr/>
            <p:nvPr/>
          </p:nvSpPr>
          <p:spPr>
            <a:xfrm>
              <a:off x="7433675" y="3458850"/>
              <a:ext cx="2828100" cy="3152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4" name="Google Shape;624;g1745e4e7fd6_0_14"/>
            <p:cNvGrpSpPr/>
            <p:nvPr/>
          </p:nvGrpSpPr>
          <p:grpSpPr>
            <a:xfrm>
              <a:off x="7586050" y="3580879"/>
              <a:ext cx="2675806" cy="2931461"/>
              <a:chOff x="7739024" y="3657100"/>
              <a:chExt cx="2961600" cy="3238468"/>
            </a:xfrm>
          </p:grpSpPr>
          <p:pic>
            <p:nvPicPr>
              <p:cNvPr id="625" name="Google Shape;625;g1745e4e7fd6_0_14"/>
              <p:cNvPicPr preferRelativeResize="0"/>
              <p:nvPr/>
            </p:nvPicPr>
            <p:blipFill rotWithShape="1">
              <a:blip r:embed="rId8">
                <a:alphaModFix/>
              </a:blip>
              <a:srcRect b="0" l="0" r="0" t="0"/>
              <a:stretch/>
            </p:blipFill>
            <p:spPr>
              <a:xfrm>
                <a:off x="7739025" y="3657100"/>
                <a:ext cx="2843784" cy="2881575"/>
              </a:xfrm>
              <a:prstGeom prst="rect">
                <a:avLst/>
              </a:prstGeom>
              <a:noFill/>
              <a:ln>
                <a:noFill/>
              </a:ln>
            </p:spPr>
          </p:pic>
          <p:sp>
            <p:nvSpPr>
              <p:cNvPr id="626" name="Google Shape;626;g1745e4e7fd6_0_14"/>
              <p:cNvSpPr txBox="1"/>
              <p:nvPr/>
            </p:nvSpPr>
            <p:spPr>
              <a:xfrm>
                <a:off x="7739024" y="6526268"/>
                <a:ext cx="2961600" cy="369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–OBS   </a:t>
                </a:r>
                <a:r>
                  <a:rPr b="1" i="0" lang="en-US" sz="1200" u="none" cap="none" strike="noStrike">
                    <a:solidFill>
                      <a:srgbClr val="FF0000"/>
                    </a:solidFill>
                    <a:latin typeface="Arial"/>
                    <a:ea typeface="Arial"/>
                    <a:cs typeface="Arial"/>
                    <a:sym typeface="Arial"/>
                  </a:rPr>
                  <a:t>–UFS LAM   </a:t>
                </a:r>
                <a:r>
                  <a:rPr b="1" i="0" lang="en-US" sz="1200" u="none" cap="none" strike="noStrike">
                    <a:solidFill>
                      <a:srgbClr val="0432FF"/>
                    </a:solidFill>
                    <a:latin typeface="Arial"/>
                    <a:ea typeface="Arial"/>
                    <a:cs typeface="Arial"/>
                    <a:sym typeface="Arial"/>
                  </a:rPr>
                  <a:t>–CCPP SCM</a:t>
                </a:r>
                <a:endParaRPr b="1" i="0" sz="1200" u="none" cap="none" strike="noStrike">
                  <a:solidFill>
                    <a:srgbClr val="0432FF"/>
                  </a:solidFill>
                  <a:latin typeface="Arial"/>
                  <a:ea typeface="Arial"/>
                  <a:cs typeface="Arial"/>
                  <a:sym typeface="Arial"/>
                </a:endParaRPr>
              </a:p>
            </p:txBody>
          </p:sp>
        </p:grpSp>
      </p:grpSp>
      <p:sp>
        <p:nvSpPr>
          <p:cNvPr id="627" name="Google Shape;627;g1745e4e7fd6_0_14"/>
          <p:cNvSpPr txBox="1"/>
          <p:nvPr/>
        </p:nvSpPr>
        <p:spPr>
          <a:xfrm>
            <a:off x="943900" y="5237025"/>
            <a:ext cx="5499300" cy="128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US" sz="1600" u="none" cap="none" strike="noStrike">
                <a:solidFill>
                  <a:schemeClr val="dk2"/>
                </a:solidFill>
                <a:latin typeface="Libre Franklin"/>
                <a:ea typeface="Libre Franklin"/>
                <a:cs typeface="Libre Franklin"/>
                <a:sym typeface="Libre Franklin"/>
              </a:rPr>
              <a:t>UFS-LAM</a:t>
            </a:r>
            <a:r>
              <a:rPr b="0" i="0" lang="en-US" sz="1600" u="none" cap="none" strike="noStrike">
                <a:solidFill>
                  <a:schemeClr val="dk2"/>
                </a:solidFill>
                <a:latin typeface="Libre Franklin"/>
                <a:ea typeface="Libre Franklin"/>
                <a:cs typeface="Libre Franklin"/>
                <a:sym typeface="Libre Franklin"/>
              </a:rPr>
              <a:t> heat wave case </a:t>
            </a:r>
            <a:r>
              <a:rPr b="1" i="0" lang="en-US" sz="1600" u="none" cap="none" strike="noStrike">
                <a:solidFill>
                  <a:schemeClr val="dk2"/>
                </a:solidFill>
                <a:latin typeface="Libre Franklin"/>
                <a:ea typeface="Libre Franklin"/>
                <a:cs typeface="Libre Franklin"/>
                <a:sym typeface="Libre Franklin"/>
              </a:rPr>
              <a:t>vs.</a:t>
            </a:r>
            <a:r>
              <a:rPr b="0" i="0" lang="en-US" sz="1600" u="none" cap="none" strike="noStrike">
                <a:solidFill>
                  <a:schemeClr val="dk2"/>
                </a:solidFill>
                <a:latin typeface="Libre Franklin"/>
                <a:ea typeface="Libre Franklin"/>
                <a:cs typeface="Libre Franklin"/>
                <a:sym typeface="Libre Franklin"/>
              </a:rPr>
              <a:t> </a:t>
            </a:r>
            <a:r>
              <a:rPr b="1" i="0" lang="en-US" sz="1600" u="none" cap="none" strike="noStrike">
                <a:solidFill>
                  <a:schemeClr val="dk2"/>
                </a:solidFill>
                <a:latin typeface="Libre Franklin"/>
                <a:ea typeface="Libre Franklin"/>
                <a:cs typeface="Libre Franklin"/>
                <a:sym typeface="Libre Franklin"/>
              </a:rPr>
              <a:t>CCPP SCM </a:t>
            </a:r>
            <a:r>
              <a:rPr b="0" i="0" lang="en-US" sz="1600" u="none" cap="none" strike="noStrike">
                <a:solidFill>
                  <a:schemeClr val="dk2"/>
                </a:solidFill>
                <a:latin typeface="Libre Franklin"/>
                <a:ea typeface="Libre Franklin"/>
                <a:cs typeface="Libre Franklin"/>
                <a:sym typeface="Libre Franklin"/>
              </a:rPr>
              <a:t>ARM SGP canned cases for 3 grid resolutions, using same physics. </a:t>
            </a:r>
            <a:r>
              <a:rPr b="1" i="1" lang="en-US" sz="1600" u="none" cap="none" strike="noStrike">
                <a:solidFill>
                  <a:schemeClr val="dk2"/>
                </a:solidFill>
                <a:highlight>
                  <a:srgbClr val="FFFF00"/>
                </a:highlight>
                <a:latin typeface="Libre Franklin"/>
                <a:ea typeface="Libre Franklin"/>
                <a:cs typeface="Libre Franklin"/>
                <a:sym typeface="Libre Franklin"/>
              </a:rPr>
              <a:t>Finding: Cooler 2-m temperature trend  for the finer grid resolutions comes out in the SCM simulation.</a:t>
            </a:r>
            <a:endParaRPr b="1" i="1" sz="1600" u="none" cap="none" strike="noStrike">
              <a:solidFill>
                <a:schemeClr val="dk2"/>
              </a:solidFill>
              <a:highlight>
                <a:srgbClr val="FFFF00"/>
              </a:highlight>
              <a:latin typeface="Libre Franklin"/>
              <a:ea typeface="Libre Franklin"/>
              <a:cs typeface="Libre Franklin"/>
              <a:sym typeface="Libre Franklin"/>
            </a:endParaRPr>
          </a:p>
        </p:txBody>
      </p:sp>
      <p:sp>
        <p:nvSpPr>
          <p:cNvPr id="628" name="Google Shape;628;g1745e4e7fd6_0_14"/>
          <p:cNvSpPr txBox="1"/>
          <p:nvPr/>
        </p:nvSpPr>
        <p:spPr>
          <a:xfrm>
            <a:off x="9303775" y="3739050"/>
            <a:ext cx="2657100" cy="2979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dk2"/>
                </a:solidFill>
                <a:latin typeface="Libre Franklin"/>
                <a:ea typeface="Libre Franklin"/>
                <a:cs typeface="Libre Franklin"/>
                <a:sym typeface="Libre Franklin"/>
              </a:rPr>
              <a:t>Sounding at Dodge City, KS for the </a:t>
            </a:r>
            <a:r>
              <a:rPr b="1" i="0" lang="en-US" sz="1600" u="none" cap="none" strike="noStrike">
                <a:solidFill>
                  <a:schemeClr val="dk2"/>
                </a:solidFill>
                <a:latin typeface="Libre Franklin"/>
                <a:ea typeface="Libre Franklin"/>
                <a:cs typeface="Libre Franklin"/>
                <a:sym typeface="Libre Franklin"/>
              </a:rPr>
              <a:t>full 3D UFS-LAM</a:t>
            </a:r>
            <a:r>
              <a:rPr b="0" i="0" lang="en-US" sz="1600" u="none" cap="none" strike="noStrike">
                <a:solidFill>
                  <a:schemeClr val="dk2"/>
                </a:solidFill>
                <a:latin typeface="Libre Franklin"/>
                <a:ea typeface="Libre Franklin"/>
                <a:cs typeface="Libre Franklin"/>
                <a:sym typeface="Libre Franklin"/>
              </a:rPr>
              <a:t> runs and the </a:t>
            </a:r>
            <a:r>
              <a:rPr b="1" i="0" lang="en-US" sz="1600" u="none" cap="none" strike="noStrike">
                <a:solidFill>
                  <a:schemeClr val="dk2"/>
                </a:solidFill>
                <a:latin typeface="Libre Franklin"/>
                <a:ea typeface="Libre Franklin"/>
                <a:cs typeface="Libre Franklin"/>
                <a:sym typeface="Libre Franklin"/>
              </a:rPr>
              <a:t>SCM forced with the UFS-LAM</a:t>
            </a:r>
            <a:r>
              <a:rPr b="0" i="0" lang="en-US" sz="1600" u="none" cap="none" strike="noStrike">
                <a:solidFill>
                  <a:schemeClr val="dk2"/>
                </a:solidFill>
                <a:latin typeface="Libre Franklin"/>
                <a:ea typeface="Libre Franklin"/>
                <a:cs typeface="Libre Franklin"/>
                <a:sym typeface="Libre Franklin"/>
              </a:rPr>
              <a:t>.  </a:t>
            </a:r>
            <a:r>
              <a:rPr b="1" i="1" lang="en-US" sz="1600" u="none" cap="none" strike="noStrike">
                <a:solidFill>
                  <a:schemeClr val="dk2"/>
                </a:solidFill>
                <a:highlight>
                  <a:srgbClr val="FFFF00"/>
                </a:highlight>
                <a:latin typeface="Libre Franklin"/>
                <a:ea typeface="Libre Franklin"/>
                <a:cs typeface="Libre Franklin"/>
                <a:sym typeface="Libre Franklin"/>
              </a:rPr>
              <a:t>Finding:</a:t>
            </a:r>
            <a:r>
              <a:rPr b="0" i="0" lang="en-US" sz="1600" u="none" cap="none" strike="noStrike">
                <a:solidFill>
                  <a:schemeClr val="dk2"/>
                </a:solidFill>
                <a:highlight>
                  <a:srgbClr val="FFFF00"/>
                </a:highlight>
                <a:latin typeface="Libre Franklin"/>
                <a:ea typeface="Libre Franklin"/>
                <a:cs typeface="Libre Franklin"/>
                <a:sym typeface="Libre Franklin"/>
              </a:rPr>
              <a:t> </a:t>
            </a:r>
            <a:r>
              <a:rPr b="1" i="1" lang="en-US" sz="1600" u="none" cap="none" strike="noStrike">
                <a:solidFill>
                  <a:schemeClr val="dk2"/>
                </a:solidFill>
                <a:highlight>
                  <a:srgbClr val="FFFF00"/>
                </a:highlight>
                <a:latin typeface="Libre Franklin"/>
                <a:ea typeface="Libre Franklin"/>
                <a:cs typeface="Libre Franklin"/>
                <a:sym typeface="Libre Franklin"/>
              </a:rPr>
              <a:t>general agreement between the UFS-LAM and the SCM - overmixed PBL occurring in both cases</a:t>
            </a:r>
            <a:endParaRPr b="1" i="1" sz="1600" u="none" cap="none" strike="noStrike">
              <a:solidFill>
                <a:schemeClr val="dk2"/>
              </a:solidFill>
              <a:highlight>
                <a:srgbClr val="FFFF00"/>
              </a:highlight>
              <a:latin typeface="Libre Franklin"/>
              <a:ea typeface="Libre Franklin"/>
              <a:cs typeface="Libre Franklin"/>
              <a:sym typeface="Libre Franklin"/>
            </a:endParaRPr>
          </a:p>
        </p:txBody>
      </p:sp>
      <p:sp>
        <p:nvSpPr>
          <p:cNvPr id="629" name="Google Shape;629;g1745e4e7fd6_0_14"/>
          <p:cNvSpPr txBox="1"/>
          <p:nvPr/>
        </p:nvSpPr>
        <p:spPr>
          <a:xfrm>
            <a:off x="334300" y="971575"/>
            <a:ext cx="5855100" cy="133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58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a:p>
            <a:pPr indent="-349250" lvl="0" marL="457200" marR="0" rtl="0" algn="l">
              <a:lnSpc>
                <a:spcPct val="100000"/>
              </a:lnSpc>
              <a:spcBef>
                <a:spcPts val="580"/>
              </a:spcBef>
              <a:spcAft>
                <a:spcPts val="0"/>
              </a:spcAft>
              <a:buClr>
                <a:schemeClr val="accent1"/>
              </a:buClr>
              <a:buSzPts val="1900"/>
              <a:buFont typeface="Libre Franklin"/>
              <a:buChar char="●"/>
            </a:pPr>
            <a:r>
              <a:rPr b="0" i="0" lang="en-US" sz="1900" u="none" cap="none" strike="noStrike">
                <a:solidFill>
                  <a:schemeClr val="dk1"/>
                </a:solidFill>
                <a:latin typeface="Libre Franklin"/>
                <a:ea typeface="Libre Franklin"/>
                <a:cs typeface="Libre Franklin"/>
                <a:sym typeface="Libre Franklin"/>
              </a:rPr>
              <a:t>Using the CCPP SCM to study model performance at different grid spacings</a:t>
            </a:r>
            <a:endParaRPr b="0" i="0" sz="1900" u="none" cap="none" strike="noStrike">
              <a:solidFill>
                <a:schemeClr val="dk1"/>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Baskerville"/>
              <a:ea typeface="Libre Baskerville"/>
              <a:cs typeface="Libre Baskerville"/>
              <a:sym typeface="Libre Baskerville"/>
            </a:endParaRPr>
          </a:p>
        </p:txBody>
      </p:sp>
      <p:sp>
        <p:nvSpPr>
          <p:cNvPr id="630" name="Google Shape;630;g1745e4e7fd6_0_14"/>
          <p:cNvSpPr txBox="1"/>
          <p:nvPr/>
        </p:nvSpPr>
        <p:spPr>
          <a:xfrm>
            <a:off x="6189400" y="939000"/>
            <a:ext cx="3126900" cy="141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58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a:p>
            <a:pPr indent="-349250" lvl="0" marL="457200" marR="0" rtl="0" algn="l">
              <a:lnSpc>
                <a:spcPct val="100000"/>
              </a:lnSpc>
              <a:spcBef>
                <a:spcPts val="580"/>
              </a:spcBef>
              <a:spcAft>
                <a:spcPts val="0"/>
              </a:spcAft>
              <a:buClr>
                <a:schemeClr val="accent1"/>
              </a:buClr>
              <a:buSzPts val="1900"/>
              <a:buFont typeface="Libre Franklin"/>
              <a:buChar char="●"/>
            </a:pPr>
            <a:r>
              <a:rPr b="0" i="0" lang="en-US" sz="1900" u="none" cap="none" strike="noStrike">
                <a:solidFill>
                  <a:schemeClr val="dk1"/>
                </a:solidFill>
                <a:latin typeface="Libre Franklin"/>
                <a:ea typeface="Libre Franklin"/>
                <a:cs typeface="Libre Franklin"/>
                <a:sym typeface="Libre Franklin"/>
              </a:rPr>
              <a:t>Using the  CCPP SCM to “replay” a UFS column</a:t>
            </a:r>
            <a:endParaRPr b="0" i="0" sz="1900" u="none" cap="none" strike="noStrike">
              <a:solidFill>
                <a:srgbClr val="000000"/>
              </a:solidFill>
              <a:latin typeface="Libre Baskerville"/>
              <a:ea typeface="Libre Baskerville"/>
              <a:cs typeface="Libre Baskerville"/>
              <a:sym typeface="Libre Baskerville"/>
            </a:endParaRPr>
          </a:p>
        </p:txBody>
      </p:sp>
      <p:grpSp>
        <p:nvGrpSpPr>
          <p:cNvPr id="631" name="Google Shape;631;g1745e4e7fd6_0_14"/>
          <p:cNvGrpSpPr/>
          <p:nvPr/>
        </p:nvGrpSpPr>
        <p:grpSpPr>
          <a:xfrm>
            <a:off x="9142525" y="1808050"/>
            <a:ext cx="914400" cy="1208600"/>
            <a:chOff x="8990125" y="1808050"/>
            <a:chExt cx="914400" cy="1208600"/>
          </a:xfrm>
        </p:grpSpPr>
        <p:cxnSp>
          <p:nvCxnSpPr>
            <p:cNvPr id="632" name="Google Shape;632;g1745e4e7fd6_0_14"/>
            <p:cNvCxnSpPr/>
            <p:nvPr/>
          </p:nvCxnSpPr>
          <p:spPr>
            <a:xfrm rot="10800000">
              <a:off x="8990125" y="18080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633" name="Google Shape;633;g1745e4e7fd6_0_14"/>
            <p:cNvCxnSpPr/>
            <p:nvPr/>
          </p:nvCxnSpPr>
          <p:spPr>
            <a:xfrm rot="10800000">
              <a:off x="8990125" y="30133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634" name="Google Shape;634;g1745e4e7fd6_0_14"/>
            <p:cNvCxnSpPr/>
            <p:nvPr/>
          </p:nvCxnSpPr>
          <p:spPr>
            <a:xfrm rot="10800000">
              <a:off x="8990125" y="2705663"/>
              <a:ext cx="914400" cy="3300"/>
            </a:xfrm>
            <a:prstGeom prst="straightConnector1">
              <a:avLst/>
            </a:prstGeom>
            <a:noFill/>
            <a:ln cap="flat" cmpd="sng" w="63500">
              <a:solidFill>
                <a:srgbClr val="0432FF"/>
              </a:solidFill>
              <a:prstDash val="solid"/>
              <a:round/>
              <a:headEnd len="med" w="med" type="triangle"/>
              <a:tailEnd len="sm" w="sm" type="none"/>
            </a:ln>
          </p:spPr>
        </p:cxnSp>
      </p:grpSp>
      <p:sp>
        <p:nvSpPr>
          <p:cNvPr id="635" name="Google Shape;635;g1745e4e7fd6_0_14"/>
          <p:cNvSpPr/>
          <p:nvPr/>
        </p:nvSpPr>
        <p:spPr>
          <a:xfrm rot="-5400000">
            <a:off x="290225" y="5106100"/>
            <a:ext cx="821700" cy="546600"/>
          </a:xfrm>
          <a:prstGeom prst="bentArrow">
            <a:avLst>
              <a:gd fmla="val 25000" name="adj1"/>
              <a:gd fmla="val 25000" name="adj2"/>
              <a:gd fmla="val 25000" name="adj3"/>
              <a:gd fmla="val 43750" name="adj4"/>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1745e4e7fd6_0_14"/>
          <p:cNvSpPr/>
          <p:nvPr/>
        </p:nvSpPr>
        <p:spPr>
          <a:xfrm rot="-5400000">
            <a:off x="8559650" y="5427825"/>
            <a:ext cx="517500" cy="899100"/>
          </a:xfrm>
          <a:prstGeom prst="bentArrow">
            <a:avLst>
              <a:gd fmla="val 25000" name="adj1"/>
              <a:gd fmla="val 25000" name="adj2"/>
              <a:gd fmla="val 25000" name="adj3"/>
              <a:gd fmla="val 43750" name="adj4"/>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7" name="Google Shape;637;g1745e4e7fd6_0_14"/>
          <p:cNvPicPr preferRelativeResize="0"/>
          <p:nvPr/>
        </p:nvPicPr>
        <p:blipFill rotWithShape="1">
          <a:blip r:embed="rId9">
            <a:alphaModFix/>
          </a:blip>
          <a:srcRect b="13004" l="48153" r="0" t="0"/>
          <a:stretch/>
        </p:blipFill>
        <p:spPr>
          <a:xfrm>
            <a:off x="10024201" y="1143000"/>
            <a:ext cx="1863000" cy="2286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2" name="Shape 642"/>
        <p:cNvGrpSpPr/>
        <p:nvPr/>
      </p:nvGrpSpPr>
      <p:grpSpPr>
        <a:xfrm>
          <a:off x="0" y="0"/>
          <a:ext cx="0" cy="0"/>
          <a:chOff x="0" y="0"/>
          <a:chExt cx="0" cy="0"/>
        </a:xfrm>
      </p:grpSpPr>
      <p:pic>
        <p:nvPicPr>
          <p:cNvPr id="643" name="Google Shape;643;gffa523e9c2_0_107"/>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644" name="Google Shape;644;gffa523e9c2_0_107"/>
          <p:cNvPicPr preferRelativeResize="0"/>
          <p:nvPr/>
        </p:nvPicPr>
        <p:blipFill rotWithShape="1">
          <a:blip r:embed="rId4">
            <a:alphaModFix/>
          </a:blip>
          <a:srcRect b="4550" l="5107" r="7431" t="0"/>
          <a:stretch/>
        </p:blipFill>
        <p:spPr>
          <a:xfrm>
            <a:off x="9904524" y="1152150"/>
            <a:ext cx="1828800" cy="2286000"/>
          </a:xfrm>
          <a:prstGeom prst="rect">
            <a:avLst/>
          </a:prstGeom>
          <a:noFill/>
          <a:ln cap="flat" cmpd="sng" w="9525">
            <a:solidFill>
              <a:srgbClr val="0000FF"/>
            </a:solidFill>
            <a:prstDash val="solid"/>
            <a:round/>
            <a:headEnd len="sm" w="sm" type="none"/>
            <a:tailEnd len="sm" w="sm" type="none"/>
          </a:ln>
        </p:spPr>
      </p:pic>
      <p:cxnSp>
        <p:nvCxnSpPr>
          <p:cNvPr id="645" name="Google Shape;645;gffa523e9c2_0_107"/>
          <p:cNvCxnSpPr/>
          <p:nvPr/>
        </p:nvCxnSpPr>
        <p:spPr>
          <a:xfrm rot="10800000">
            <a:off x="8990100" y="3267975"/>
            <a:ext cx="914400" cy="3300"/>
          </a:xfrm>
          <a:prstGeom prst="straightConnector1">
            <a:avLst/>
          </a:prstGeom>
          <a:noFill/>
          <a:ln cap="flat" cmpd="sng" w="63500">
            <a:solidFill>
              <a:srgbClr val="0432FF"/>
            </a:solidFill>
            <a:prstDash val="solid"/>
            <a:round/>
            <a:headEnd len="med" w="med" type="triangle"/>
            <a:tailEnd len="sm" w="sm" type="none"/>
          </a:ln>
        </p:spPr>
      </p:cxnSp>
      <p:pic>
        <p:nvPicPr>
          <p:cNvPr id="646" name="Google Shape;646;gffa523e9c2_0_107"/>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647" name="Google Shape;647;gffa523e9c2_0_107"/>
          <p:cNvSpPr txBox="1"/>
          <p:nvPr/>
        </p:nvSpPr>
        <p:spPr>
          <a:xfrm>
            <a:off x="458699" y="21315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2"/>
              </a:buClr>
              <a:buSzPts val="3600"/>
              <a:buFont typeface="Libre Franklin"/>
              <a:buNone/>
            </a:pPr>
            <a:r>
              <a:rPr b="1" i="1" lang="en-US" sz="24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22"/>
                  </a:ext>
                </a:extLst>
              </a:rPr>
              <a:t>Aquaplanet</a:t>
            </a:r>
            <a:r>
              <a:rPr b="1" i="1" lang="en-US" sz="2400" u="none" cap="none" strike="noStrike">
                <a:solidFill>
                  <a:schemeClr val="dk2"/>
                </a:solidFill>
                <a:latin typeface="Libre Franklin"/>
                <a:ea typeface="Libre Franklin"/>
                <a:cs typeface="Libre Franklin"/>
                <a:sym typeface="Libre Franklin"/>
              </a:rPr>
              <a:t> (Global Ocean-Only) simulations of Tropical Cyclones</a:t>
            </a:r>
            <a:endParaRPr b="1" i="1" sz="2400" u="none" cap="none" strike="noStrike">
              <a:solidFill>
                <a:schemeClr val="dk2"/>
              </a:solidFill>
              <a:latin typeface="Libre Franklin"/>
              <a:ea typeface="Libre Franklin"/>
              <a:cs typeface="Libre Franklin"/>
              <a:sym typeface="Libre Franklin"/>
            </a:endParaRPr>
          </a:p>
        </p:txBody>
      </p:sp>
      <p:sp>
        <p:nvSpPr>
          <p:cNvPr id="648" name="Google Shape;648;gffa523e9c2_0_107"/>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49" name="Google Shape;649;gffa523e9c2_0_107"/>
          <p:cNvSpPr txBox="1"/>
          <p:nvPr/>
        </p:nvSpPr>
        <p:spPr>
          <a:xfrm>
            <a:off x="91452" y="91450"/>
            <a:ext cx="2161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External project</a:t>
            </a:r>
            <a:endParaRPr b="1" i="0" sz="1600" u="none" cap="none" strike="noStrike">
              <a:solidFill>
                <a:srgbClr val="000000"/>
              </a:solidFill>
              <a:latin typeface="Arial"/>
              <a:ea typeface="Arial"/>
              <a:cs typeface="Arial"/>
              <a:sym typeface="Arial"/>
            </a:endParaRPr>
          </a:p>
        </p:txBody>
      </p:sp>
      <p:pic>
        <p:nvPicPr>
          <p:cNvPr id="650" name="Google Shape;650;gffa523e9c2_0_107"/>
          <p:cNvPicPr preferRelativeResize="0"/>
          <p:nvPr/>
        </p:nvPicPr>
        <p:blipFill rotWithShape="1">
          <a:blip r:embed="rId6">
            <a:alphaModFix/>
          </a:blip>
          <a:srcRect b="643" l="51795" r="3816" t="60613"/>
          <a:stretch/>
        </p:blipFill>
        <p:spPr>
          <a:xfrm>
            <a:off x="458725" y="1371600"/>
            <a:ext cx="4572001" cy="4572000"/>
          </a:xfrm>
          <a:prstGeom prst="rect">
            <a:avLst/>
          </a:prstGeom>
          <a:noFill/>
          <a:ln cap="flat" cmpd="sng" w="9525">
            <a:solidFill>
              <a:srgbClr val="0000FF"/>
            </a:solidFill>
            <a:prstDash val="solid"/>
            <a:round/>
            <a:headEnd len="sm" w="sm" type="none"/>
            <a:tailEnd len="sm" w="sm" type="none"/>
          </a:ln>
        </p:spPr>
      </p:pic>
      <p:sp>
        <p:nvSpPr>
          <p:cNvPr id="651" name="Google Shape;651;gffa523e9c2_0_107"/>
          <p:cNvSpPr txBox="1"/>
          <p:nvPr/>
        </p:nvSpPr>
        <p:spPr>
          <a:xfrm>
            <a:off x="5257800" y="1408200"/>
            <a:ext cx="37323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ibre Franklin"/>
                <a:ea typeface="Libre Franklin"/>
                <a:cs typeface="Libre Franklin"/>
                <a:sym typeface="Libre Franklin"/>
              </a:rPr>
              <a:t>Aquaplanet study:</a:t>
            </a:r>
            <a:endParaRPr b="1" i="0" sz="2000" u="none" cap="none" strike="noStrike">
              <a:solidFill>
                <a:schemeClr val="dk1"/>
              </a:solidFill>
              <a:latin typeface="Libre Franklin"/>
              <a:ea typeface="Libre Franklin"/>
              <a:cs typeface="Libre Franklin"/>
              <a:sym typeface="Libre Franklin"/>
            </a:endParaRPr>
          </a:p>
          <a:p>
            <a:pPr indent="-228600" lvl="0" marL="228600" marR="0" rtl="0" algn="l">
              <a:lnSpc>
                <a:spcPct val="100000"/>
              </a:lnSpc>
              <a:spcBef>
                <a:spcPts val="0"/>
              </a:spcBef>
              <a:spcAft>
                <a:spcPts val="0"/>
              </a:spcAft>
              <a:buClr>
                <a:schemeClr val="dk1"/>
              </a:buClr>
              <a:buSzPts val="2000"/>
              <a:buFont typeface="Libre Franklin"/>
              <a:buChar char="●"/>
            </a:pPr>
            <a:r>
              <a:rPr b="1" i="0" lang="en-US" sz="2000" u="none" cap="none" strike="noStrike">
                <a:solidFill>
                  <a:schemeClr val="dk1"/>
                </a:solidFill>
                <a:latin typeface="Libre Franklin"/>
                <a:ea typeface="Libre Franklin"/>
                <a:cs typeface="Libre Franklin"/>
                <a:sym typeface="Libre Franklin"/>
              </a:rPr>
              <a:t>Idealized boundary condition model configurations.</a:t>
            </a:r>
            <a:endParaRPr b="1" i="0" sz="2000" u="none" cap="none" strike="noStrike">
              <a:solidFill>
                <a:schemeClr val="dk1"/>
              </a:solidFill>
              <a:latin typeface="Libre Franklin"/>
              <a:ea typeface="Libre Franklin"/>
              <a:cs typeface="Libre Franklin"/>
              <a:sym typeface="Libre Franklin"/>
            </a:endParaRPr>
          </a:p>
          <a:p>
            <a:pPr indent="-228600" lvl="0" marL="228600" marR="0" rtl="0" algn="l">
              <a:lnSpc>
                <a:spcPct val="100000"/>
              </a:lnSpc>
              <a:spcBef>
                <a:spcPts val="0"/>
              </a:spcBef>
              <a:spcAft>
                <a:spcPts val="0"/>
              </a:spcAft>
              <a:buClr>
                <a:schemeClr val="dk1"/>
              </a:buClr>
              <a:buSzPts val="2000"/>
              <a:buFont typeface="Libre Franklin"/>
              <a:buChar char="●"/>
            </a:pPr>
            <a:r>
              <a:rPr b="1" i="0" lang="en-US" sz="2000" u="none" cap="none" strike="noStrike">
                <a:solidFill>
                  <a:schemeClr val="dk1"/>
                </a:solidFill>
                <a:latin typeface="Libre Franklin"/>
                <a:ea typeface="Libre Franklin"/>
                <a:cs typeface="Libre Franklin"/>
                <a:sym typeface="Libre Franklin"/>
              </a:rPr>
              <a:t>Focus on formation and evolution of TCs in a simpler setting.</a:t>
            </a:r>
            <a:endParaRPr b="1" i="0" sz="2000" u="none" cap="none" strike="noStrike">
              <a:solidFill>
                <a:schemeClr val="dk1"/>
              </a:solidFill>
              <a:latin typeface="Libre Franklin"/>
              <a:ea typeface="Libre Franklin"/>
              <a:cs typeface="Libre Franklin"/>
              <a:sym typeface="Libre Franklin"/>
            </a:endParaRPr>
          </a:p>
          <a:p>
            <a:pPr indent="-228600" lvl="0" marL="228600" marR="0" rtl="0" algn="l">
              <a:lnSpc>
                <a:spcPct val="100000"/>
              </a:lnSpc>
              <a:spcBef>
                <a:spcPts val="0"/>
              </a:spcBef>
              <a:spcAft>
                <a:spcPts val="0"/>
              </a:spcAft>
              <a:buClr>
                <a:schemeClr val="dk1"/>
              </a:buClr>
              <a:buSzPts val="2000"/>
              <a:buFont typeface="Libre Franklin"/>
              <a:buChar char="●"/>
            </a:pPr>
            <a:r>
              <a:rPr b="1" i="0" lang="en-US" sz="2000" u="none" cap="none" strike="noStrike">
                <a:solidFill>
                  <a:schemeClr val="dk1"/>
                </a:solidFill>
                <a:highlight>
                  <a:srgbClr val="FFFF00"/>
                </a:highlight>
                <a:latin typeface="Libre Franklin"/>
                <a:ea typeface="Libre Franklin"/>
                <a:cs typeface="Libre Franklin"/>
                <a:sym typeface="Libre Franklin"/>
              </a:rPr>
              <a:t>Finding:  Bridge between GCM (course) resolution and convection-permitting (km-scale) resolution models.</a:t>
            </a:r>
            <a:endParaRPr b="0" i="0" sz="2000" u="none" cap="none" strike="noStrike">
              <a:solidFill>
                <a:srgbClr val="000000"/>
              </a:solidFill>
              <a:highlight>
                <a:srgbClr val="FFFF00"/>
              </a:highlight>
              <a:latin typeface="Libre Franklin"/>
              <a:ea typeface="Libre Franklin"/>
              <a:cs typeface="Libre Franklin"/>
              <a:sym typeface="Libre Franklin"/>
            </a:endParaRPr>
          </a:p>
        </p:txBody>
      </p:sp>
      <p:pic>
        <p:nvPicPr>
          <p:cNvPr id="652" name="Google Shape;652;gffa523e9c2_0_107"/>
          <p:cNvPicPr preferRelativeResize="0"/>
          <p:nvPr/>
        </p:nvPicPr>
        <p:blipFill rotWithShape="1">
          <a:blip r:embed="rId6">
            <a:alphaModFix/>
          </a:blip>
          <a:srcRect b="30296" l="86655" r="3816" t="65829"/>
          <a:stretch/>
        </p:blipFill>
        <p:spPr>
          <a:xfrm>
            <a:off x="3365349" y="1411100"/>
            <a:ext cx="1601300" cy="746001"/>
          </a:xfrm>
          <a:prstGeom prst="rect">
            <a:avLst/>
          </a:prstGeom>
          <a:noFill/>
          <a:ln>
            <a:noFill/>
          </a:ln>
        </p:spPr>
      </p:pic>
      <p:pic>
        <p:nvPicPr>
          <p:cNvPr id="653" name="Google Shape;653;gffa523e9c2_0_107"/>
          <p:cNvPicPr preferRelativeResize="0"/>
          <p:nvPr/>
        </p:nvPicPr>
        <p:blipFill rotWithShape="1">
          <a:blip r:embed="rId6">
            <a:alphaModFix/>
          </a:blip>
          <a:srcRect b="30296" l="86655" r="3816" t="65829"/>
          <a:stretch/>
        </p:blipFill>
        <p:spPr>
          <a:xfrm>
            <a:off x="536174" y="1411100"/>
            <a:ext cx="1601300" cy="746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g2313fcf1e65_2_14"/>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660" name="Google Shape;660;g2313fcf1e65_2_14"/>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661" name="Google Shape;661;g2313fcf1e65_2_14"/>
          <p:cNvSpPr txBox="1"/>
          <p:nvPr/>
        </p:nvSpPr>
        <p:spPr>
          <a:xfrm>
            <a:off x="120475" y="131850"/>
            <a:ext cx="11815800" cy="5694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800" u="none" cap="none" strike="noStrike">
                <a:solidFill>
                  <a:schemeClr val="dk2"/>
                </a:solidFill>
                <a:latin typeface="Libre Franklin"/>
                <a:ea typeface="Libre Franklin"/>
                <a:cs typeface="Libre Franklin"/>
                <a:sym typeface="Libre Franklin"/>
              </a:rPr>
              <a:t>Example of an Existing Model Hierarchy: CESM’s “Simpler Models”</a:t>
            </a:r>
            <a:endParaRPr b="0" i="0" sz="2800" u="none" cap="none" strike="noStrike">
              <a:solidFill>
                <a:srgbClr val="000000"/>
              </a:solidFill>
              <a:latin typeface="Arial"/>
              <a:ea typeface="Arial"/>
              <a:cs typeface="Arial"/>
              <a:sym typeface="Arial"/>
            </a:endParaRPr>
          </a:p>
        </p:txBody>
      </p:sp>
      <p:sp>
        <p:nvSpPr>
          <p:cNvPr id="662" name="Google Shape;662;g2313fcf1e65_2_14"/>
          <p:cNvSpPr txBox="1"/>
          <p:nvPr/>
        </p:nvSpPr>
        <p:spPr>
          <a:xfrm>
            <a:off x="1754550" y="6339275"/>
            <a:ext cx="86829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1000"/>
              </a:spcAft>
              <a:buClr>
                <a:srgbClr val="000000"/>
              </a:buClr>
              <a:buSzPts val="1500"/>
              <a:buFont typeface="Arial"/>
              <a:buNone/>
            </a:pPr>
            <a:r>
              <a:rPr b="0" i="0" lang="en-US" sz="1500" u="none" cap="none" strike="noStrike">
                <a:solidFill>
                  <a:schemeClr val="dk1"/>
                </a:solidFill>
                <a:latin typeface="Arial"/>
                <a:ea typeface="Arial"/>
                <a:cs typeface="Arial"/>
                <a:sym typeface="Arial"/>
              </a:rPr>
              <a:t>Adapted from a talk by Christiane Jablonowski (Univ. Michigan) at a EPIC-UFS workshop in 2022.</a:t>
            </a:r>
            <a:endParaRPr b="0" i="0" sz="1500" u="none" cap="none" strike="noStrike">
              <a:solidFill>
                <a:srgbClr val="000000"/>
              </a:solidFill>
              <a:latin typeface="Arial"/>
              <a:ea typeface="Arial"/>
              <a:cs typeface="Arial"/>
              <a:sym typeface="Arial"/>
            </a:endParaRPr>
          </a:p>
        </p:txBody>
      </p:sp>
      <p:pic>
        <p:nvPicPr>
          <p:cNvPr id="663" name="Google Shape;663;g2313fcf1e65_2_14"/>
          <p:cNvPicPr preferRelativeResize="0"/>
          <p:nvPr/>
        </p:nvPicPr>
        <p:blipFill rotWithShape="1">
          <a:blip r:embed="rId4">
            <a:alphaModFix/>
          </a:blip>
          <a:srcRect b="0" l="0" r="0" t="0"/>
          <a:stretch/>
        </p:blipFill>
        <p:spPr>
          <a:xfrm>
            <a:off x="2294350" y="1711863"/>
            <a:ext cx="8682936" cy="4605775"/>
          </a:xfrm>
          <a:prstGeom prst="rect">
            <a:avLst/>
          </a:prstGeom>
          <a:noFill/>
          <a:ln>
            <a:noFill/>
          </a:ln>
        </p:spPr>
      </p:pic>
      <p:sp>
        <p:nvSpPr>
          <p:cNvPr id="664" name="Google Shape;664;g2313fcf1e65_2_14"/>
          <p:cNvSpPr txBox="1"/>
          <p:nvPr/>
        </p:nvSpPr>
        <p:spPr>
          <a:xfrm>
            <a:off x="0" y="3228700"/>
            <a:ext cx="6939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Baskerville"/>
              <a:ea typeface="Libre Baskerville"/>
              <a:cs typeface="Libre Baskerville"/>
              <a:sym typeface="Libre Baskerville"/>
            </a:endParaRPr>
          </a:p>
        </p:txBody>
      </p:sp>
      <p:sp>
        <p:nvSpPr>
          <p:cNvPr id="665" name="Google Shape;665;g2313fcf1e65_2_14"/>
          <p:cNvSpPr/>
          <p:nvPr/>
        </p:nvSpPr>
        <p:spPr>
          <a:xfrm>
            <a:off x="165775" y="3156400"/>
            <a:ext cx="3473100" cy="1920600"/>
          </a:xfrm>
          <a:prstGeom prst="rect">
            <a:avLst/>
          </a:prstGeom>
          <a:solidFill>
            <a:srgbClr val="F3F3F3"/>
          </a:solidFill>
          <a:ln cap="flat" cmpd="sng" w="9525">
            <a:solidFill>
              <a:schemeClr val="dk2"/>
            </a:solidFill>
            <a:prstDash val="solid"/>
            <a:round/>
            <a:headEnd len="sm" w="sm" type="none"/>
            <a:tailEnd len="sm" w="sm" type="none"/>
          </a:ln>
          <a:effectLst>
            <a:outerShdw blurRad="57150" rotWithShape="0" algn="bl" dir="5400000" dist="19050">
              <a:schemeClr val="dk1">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2313fcf1e65_2_14"/>
          <p:cNvSpPr txBox="1"/>
          <p:nvPr/>
        </p:nvSpPr>
        <p:spPr>
          <a:xfrm>
            <a:off x="241975" y="3154750"/>
            <a:ext cx="3473100" cy="197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FV3 is an option in CESM.</a:t>
            </a:r>
            <a:endParaRPr b="0" i="0" sz="1800" u="none" cap="none" strike="noStrike">
              <a:solidFill>
                <a:srgbClr val="000000"/>
              </a:solidFill>
              <a:latin typeface="Arial"/>
              <a:ea typeface="Arial"/>
              <a:cs typeface="Arial"/>
              <a:sym typeface="Arial"/>
            </a:endParaRPr>
          </a:p>
          <a:p>
            <a:pPr indent="0" lvl="0" marL="0" marR="0" rtl="0" algn="l">
              <a:lnSpc>
                <a:spcPct val="105000"/>
              </a:lnSpc>
              <a:spcBef>
                <a:spcPts val="60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Selected elements of this hierarchy are also available for FV3 at GFDL, NSSL and DTC, but not via official UFS distributions and workflows.</a:t>
            </a:r>
            <a:endParaRPr b="0" i="0" sz="1800" u="none" cap="none" strike="noStrike">
              <a:solidFill>
                <a:srgbClr val="000000"/>
              </a:solidFill>
              <a:latin typeface="Arial"/>
              <a:ea typeface="Arial"/>
              <a:cs typeface="Arial"/>
              <a:sym typeface="Arial"/>
            </a:endParaRPr>
          </a:p>
        </p:txBody>
      </p:sp>
      <p:sp>
        <p:nvSpPr>
          <p:cNvPr id="667" name="Google Shape;667;g2313fcf1e65_2_14"/>
          <p:cNvSpPr/>
          <p:nvPr/>
        </p:nvSpPr>
        <p:spPr>
          <a:xfrm>
            <a:off x="9115800" y="2952600"/>
            <a:ext cx="2923800" cy="1847100"/>
          </a:xfrm>
          <a:prstGeom prst="rect">
            <a:avLst/>
          </a:prstGeom>
          <a:solidFill>
            <a:srgbClr val="F3F3F3"/>
          </a:solidFill>
          <a:ln cap="flat" cmpd="sng" w="9525">
            <a:solidFill>
              <a:schemeClr val="dk2"/>
            </a:solidFill>
            <a:prstDash val="solid"/>
            <a:round/>
            <a:headEnd len="sm" w="sm" type="none"/>
            <a:tailEnd len="sm" w="sm" type="none"/>
          </a:ln>
          <a:effectLst>
            <a:outerShdw blurRad="57150" rotWithShape="0" algn="bl" dir="5400000" dist="19050">
              <a:schemeClr val="dk1">
                <a:alpha val="4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g2313fcf1e65_2_14"/>
          <p:cNvSpPr txBox="1"/>
          <p:nvPr/>
        </p:nvSpPr>
        <p:spPr>
          <a:xfrm>
            <a:off x="9192000" y="2952600"/>
            <a:ext cx="2942400" cy="1820100"/>
          </a:xfrm>
          <a:prstGeom prst="rect">
            <a:avLst/>
          </a:prstGeom>
          <a:noFill/>
          <a:ln>
            <a:noFill/>
          </a:ln>
        </p:spPr>
        <p:txBody>
          <a:bodyPr anchorCtr="0" anchor="t" bIns="91425" lIns="91425" spcFirstLastPara="1" rIns="91425" wrap="square" tIns="91425">
            <a:spAutoFit/>
          </a:bodyPr>
          <a:lstStyle/>
          <a:p>
            <a:pPr indent="0" lvl="0" marL="0" marR="0" rtl="0" algn="l">
              <a:lnSpc>
                <a:spcPct val="10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Hierarchy provides an  improved understanding of the cause-and-effect relationships in models &amp; serves as a teaching tool: desirable for the UFS</a:t>
            </a:r>
            <a:endParaRPr b="0" i="0" sz="1700" u="none" cap="none" strike="noStrike">
              <a:solidFill>
                <a:srgbClr val="000000"/>
              </a:solidFill>
              <a:latin typeface="Arial"/>
              <a:ea typeface="Arial"/>
              <a:cs typeface="Arial"/>
              <a:sym typeface="Arial"/>
            </a:endParaRPr>
          </a:p>
        </p:txBody>
      </p:sp>
      <p:sp>
        <p:nvSpPr>
          <p:cNvPr id="669" name="Google Shape;669;g2313fcf1e65_2_14"/>
          <p:cNvSpPr txBox="1"/>
          <p:nvPr>
            <p:ph idx="4294967295" type="body"/>
          </p:nvPr>
        </p:nvSpPr>
        <p:spPr>
          <a:xfrm>
            <a:off x="165775" y="669850"/>
            <a:ext cx="11877600" cy="1346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210"/>
              <a:buNone/>
            </a:pPr>
            <a:r>
              <a:rPr b="1" lang="en-US" sz="1800">
                <a:latin typeface="Arial"/>
                <a:ea typeface="Arial"/>
                <a:cs typeface="Arial"/>
                <a:sym typeface="Arial"/>
              </a:rPr>
              <a:t>Purpose: </a:t>
            </a:r>
            <a:r>
              <a:rPr lang="en-US" sz="1800">
                <a:latin typeface="Arial"/>
                <a:ea typeface="Arial"/>
                <a:cs typeface="Arial"/>
                <a:sym typeface="Arial"/>
              </a:rPr>
              <a:t>HSD approach for the climate community: NCAR’s CESM ‘Simpler Models’ framework.</a:t>
            </a:r>
            <a:endParaRPr sz="1800">
              <a:latin typeface="Arial"/>
              <a:ea typeface="Arial"/>
              <a:cs typeface="Arial"/>
              <a:sym typeface="Arial"/>
            </a:endParaRPr>
          </a:p>
          <a:p>
            <a:pPr indent="-342900" lvl="0" marL="742950" rtl="0" algn="l">
              <a:lnSpc>
                <a:spcPct val="100000"/>
              </a:lnSpc>
              <a:spcBef>
                <a:spcPts val="1000"/>
              </a:spcBef>
              <a:spcAft>
                <a:spcPts val="1000"/>
              </a:spcAft>
              <a:buSzPts val="1800"/>
              <a:buChar char="➔"/>
            </a:pPr>
            <a:r>
              <a:rPr lang="en-US" sz="1800">
                <a:latin typeface="Arial"/>
                <a:ea typeface="Arial"/>
                <a:cs typeface="Arial"/>
                <a:sym typeface="Arial"/>
              </a:rPr>
              <a:t>Many CESM ‘Simpler Models’ elements (see below) for the </a:t>
            </a:r>
            <a:r>
              <a:rPr b="1" lang="en-US" sz="1800">
                <a:latin typeface="Arial"/>
                <a:ea typeface="Arial"/>
                <a:cs typeface="Arial"/>
                <a:sym typeface="Arial"/>
              </a:rPr>
              <a:t>Global Model</a:t>
            </a:r>
            <a:r>
              <a:rPr lang="en-US" sz="1800">
                <a:latin typeface="Arial"/>
                <a:ea typeface="Arial"/>
                <a:cs typeface="Arial"/>
                <a:sym typeface="Arial"/>
              </a:rPr>
              <a:t> domain + </a:t>
            </a:r>
            <a:r>
              <a:rPr b="1" lang="en-US" sz="1800">
                <a:latin typeface="Arial"/>
                <a:ea typeface="Arial"/>
                <a:cs typeface="Arial"/>
                <a:sym typeface="Arial"/>
              </a:rPr>
              <a:t>SCM</a:t>
            </a:r>
            <a:r>
              <a:rPr lang="en-US" sz="1800">
                <a:latin typeface="Arial"/>
                <a:ea typeface="Arial"/>
                <a:cs typeface="Arial"/>
                <a:sym typeface="Arial"/>
              </a:rPr>
              <a:t> are similar to what we are trying to build for the UFS.</a:t>
            </a:r>
            <a:endParaRPr sz="18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4" name="Shape 674"/>
        <p:cNvGrpSpPr/>
        <p:nvPr/>
      </p:nvGrpSpPr>
      <p:grpSpPr>
        <a:xfrm>
          <a:off x="0" y="0"/>
          <a:ext cx="0" cy="0"/>
          <a:chOff x="0" y="0"/>
          <a:chExt cx="0" cy="0"/>
        </a:xfrm>
      </p:grpSpPr>
      <p:sp>
        <p:nvSpPr>
          <p:cNvPr id="675" name="Google Shape;675;g16ace9c0348_0_19"/>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676" name="Google Shape;676;g16ace9c0348_0_19"/>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pic>
        <p:nvPicPr>
          <p:cNvPr id="677" name="Google Shape;677;g16ace9c0348_0_19"/>
          <p:cNvPicPr preferRelativeResize="0"/>
          <p:nvPr/>
        </p:nvPicPr>
        <p:blipFill rotWithShape="1">
          <a:blip r:embed="rId4">
            <a:alphaModFix/>
          </a:blip>
          <a:srcRect b="4550" l="5107" r="7431" t="0"/>
          <a:stretch/>
        </p:blipFill>
        <p:spPr>
          <a:xfrm>
            <a:off x="9904524" y="1152150"/>
            <a:ext cx="1828800" cy="2286000"/>
          </a:xfrm>
          <a:prstGeom prst="rect">
            <a:avLst/>
          </a:prstGeom>
          <a:noFill/>
          <a:ln cap="flat" cmpd="sng" w="9525">
            <a:solidFill>
              <a:srgbClr val="0000FF"/>
            </a:solidFill>
            <a:prstDash val="solid"/>
            <a:round/>
            <a:headEnd len="sm" w="sm" type="none"/>
            <a:tailEnd len="sm" w="sm" type="none"/>
          </a:ln>
        </p:spPr>
      </p:pic>
      <p:pic>
        <p:nvPicPr>
          <p:cNvPr id="678" name="Google Shape;678;g16ace9c0348_0_19"/>
          <p:cNvPicPr preferRelativeResize="0"/>
          <p:nvPr/>
        </p:nvPicPr>
        <p:blipFill rotWithShape="1">
          <a:blip r:embed="rId5">
            <a:alphaModFix/>
          </a:blip>
          <a:srcRect b="5292" l="961" r="82902" t="86799"/>
          <a:stretch/>
        </p:blipFill>
        <p:spPr>
          <a:xfrm>
            <a:off x="6906000" y="5764275"/>
            <a:ext cx="753750" cy="457201"/>
          </a:xfrm>
          <a:prstGeom prst="rect">
            <a:avLst/>
          </a:prstGeom>
          <a:noFill/>
          <a:ln>
            <a:noFill/>
          </a:ln>
        </p:spPr>
      </p:pic>
      <p:sp>
        <p:nvSpPr>
          <p:cNvPr id="679" name="Google Shape;679;g16ace9c0348_0_19"/>
          <p:cNvSpPr txBox="1"/>
          <p:nvPr/>
        </p:nvSpPr>
        <p:spPr>
          <a:xfrm>
            <a:off x="458724" y="228600"/>
            <a:ext cx="11274600" cy="9390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2800" u="none" cap="none" strike="noStrike">
                <a:solidFill>
                  <a:schemeClr val="dk2"/>
                </a:solidFill>
                <a:latin typeface="Libre Franklin"/>
                <a:ea typeface="Libre Franklin"/>
                <a:cs typeface="Libre Franklin"/>
                <a:sym typeface="Libre Franklin"/>
              </a:rPr>
              <a:t>Hierarchical System Development:  Example</a:t>
            </a:r>
            <a:endParaRPr b="1" i="1" sz="2800" u="none" cap="none" strike="noStrike">
              <a:solidFill>
                <a:schemeClr val="dk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chemeClr val="dk2"/>
              </a:buClr>
              <a:buSzPts val="3600"/>
              <a:buFont typeface="Libre Franklin"/>
              <a:buNone/>
            </a:pPr>
            <a:r>
              <a:rPr b="1" i="1" lang="en-US" sz="2400" u="none" cap="none" strike="noStrike">
                <a:solidFill>
                  <a:schemeClr val="dk2"/>
                </a:solidFill>
                <a:latin typeface="Libre Franklin"/>
                <a:ea typeface="Libre Franklin"/>
                <a:cs typeface="Libre Franklin"/>
                <a:sym typeface="Libre Franklin"/>
              </a:rPr>
              <a:t>“Piggybacking”</a:t>
            </a:r>
            <a:endParaRPr b="1" i="1" sz="2400" u="none" cap="none" strike="noStrike">
              <a:solidFill>
                <a:schemeClr val="dk2"/>
              </a:solidFill>
              <a:latin typeface="Libre Franklin"/>
              <a:ea typeface="Libre Franklin"/>
              <a:cs typeface="Libre Franklin"/>
              <a:sym typeface="Libre Franklin"/>
            </a:endParaRPr>
          </a:p>
        </p:txBody>
      </p:sp>
      <p:sp>
        <p:nvSpPr>
          <p:cNvPr id="680" name="Google Shape;680;g16ace9c0348_0_19"/>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681" name="Google Shape;681;g16ace9c0348_0_19"/>
          <p:cNvSpPr txBox="1"/>
          <p:nvPr/>
        </p:nvSpPr>
        <p:spPr>
          <a:xfrm>
            <a:off x="91440" y="91440"/>
            <a:ext cx="1766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extLst>
                  <a:ext uri="http://customooxmlschemas.google.com/">
                    <go:slidesCustomData xmlns:go="http://customooxmlschemas.google.com/" textRoundtripDataId="23"/>
                  </a:ext>
                </a:extLst>
              </a:rPr>
              <a:t>WPO project</a:t>
            </a:r>
            <a:endParaRPr b="1" i="0" sz="1600" u="none" cap="none" strike="noStrike">
              <a:solidFill>
                <a:srgbClr val="000000"/>
              </a:solidFill>
              <a:latin typeface="Arial"/>
              <a:ea typeface="Arial"/>
              <a:cs typeface="Arial"/>
              <a:sym typeface="Arial"/>
            </a:endParaRPr>
          </a:p>
        </p:txBody>
      </p:sp>
      <p:sp>
        <p:nvSpPr>
          <p:cNvPr id="682" name="Google Shape;682;g16ace9c0348_0_19"/>
          <p:cNvSpPr txBox="1"/>
          <p:nvPr/>
        </p:nvSpPr>
        <p:spPr>
          <a:xfrm>
            <a:off x="8891498" y="3438150"/>
            <a:ext cx="29643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Libre Baskerville"/>
                <a:ea typeface="Libre Baskerville"/>
                <a:cs typeface="Libre Baskerville"/>
                <a:sym typeface="Libre Baskerville"/>
              </a:rPr>
              <a:t>Piggybacking is a framework that allows the dynamics and physics feedback loop to be disconnected. The physics can be run in a kinematic manner and provide signals purely induced by physics in a realistic flow. </a:t>
            </a:r>
            <a:endParaRPr b="1" i="0" sz="14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Libre Baskerville"/>
              <a:ea typeface="Libre Baskerville"/>
              <a:cs typeface="Libre Baskerville"/>
              <a:sym typeface="Libre Baskerville"/>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highlight>
                  <a:srgbClr val="FFFF00"/>
                </a:highlight>
                <a:latin typeface="Libre Baskerville"/>
                <a:ea typeface="Libre Baskerville"/>
                <a:cs typeface="Libre Baskerville"/>
                <a:sym typeface="Libre Baskerville"/>
              </a:rPr>
              <a:t>Findings: The results show that testing physics in this framework reduces ensemble size and provides point-to-point comparisons of important processes.</a:t>
            </a:r>
            <a:endParaRPr b="0" i="0" sz="1400" u="none" cap="none" strike="noStrike">
              <a:solidFill>
                <a:srgbClr val="000000"/>
              </a:solidFill>
              <a:highlight>
                <a:srgbClr val="FFFF00"/>
              </a:highlight>
              <a:latin typeface="Libre Baskerville"/>
              <a:ea typeface="Libre Baskerville"/>
              <a:cs typeface="Libre Baskerville"/>
              <a:sym typeface="Libre Baskerville"/>
            </a:endParaRPr>
          </a:p>
        </p:txBody>
      </p:sp>
      <p:grpSp>
        <p:nvGrpSpPr>
          <p:cNvPr id="683" name="Google Shape;683;g16ace9c0348_0_19"/>
          <p:cNvGrpSpPr/>
          <p:nvPr/>
        </p:nvGrpSpPr>
        <p:grpSpPr>
          <a:xfrm>
            <a:off x="8990125" y="2451488"/>
            <a:ext cx="914400" cy="565162"/>
            <a:chOff x="8990125" y="2451488"/>
            <a:chExt cx="914400" cy="565162"/>
          </a:xfrm>
        </p:grpSpPr>
        <p:cxnSp>
          <p:nvCxnSpPr>
            <p:cNvPr id="684" name="Google Shape;684;g16ace9c0348_0_19"/>
            <p:cNvCxnSpPr/>
            <p:nvPr/>
          </p:nvCxnSpPr>
          <p:spPr>
            <a:xfrm rot="10800000">
              <a:off x="8990125" y="3013350"/>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685" name="Google Shape;685;g16ace9c0348_0_19"/>
            <p:cNvCxnSpPr/>
            <p:nvPr/>
          </p:nvCxnSpPr>
          <p:spPr>
            <a:xfrm rot="10800000">
              <a:off x="8990125" y="2451488"/>
              <a:ext cx="914400" cy="3300"/>
            </a:xfrm>
            <a:prstGeom prst="straightConnector1">
              <a:avLst/>
            </a:prstGeom>
            <a:noFill/>
            <a:ln cap="flat" cmpd="sng" w="63500">
              <a:solidFill>
                <a:srgbClr val="0432FF"/>
              </a:solidFill>
              <a:prstDash val="solid"/>
              <a:round/>
              <a:headEnd len="med" w="med" type="triangle"/>
              <a:tailEnd len="sm" w="sm" type="none"/>
            </a:ln>
          </p:spPr>
        </p:cxnSp>
        <p:cxnSp>
          <p:nvCxnSpPr>
            <p:cNvPr id="686" name="Google Shape;686;g16ace9c0348_0_19"/>
            <p:cNvCxnSpPr/>
            <p:nvPr/>
          </p:nvCxnSpPr>
          <p:spPr>
            <a:xfrm rot="10800000">
              <a:off x="8990125" y="2732419"/>
              <a:ext cx="914400" cy="3300"/>
            </a:xfrm>
            <a:prstGeom prst="straightConnector1">
              <a:avLst/>
            </a:prstGeom>
            <a:noFill/>
            <a:ln cap="flat" cmpd="sng" w="63500">
              <a:solidFill>
                <a:srgbClr val="0432FF"/>
              </a:solidFill>
              <a:prstDash val="solid"/>
              <a:round/>
              <a:headEnd len="med" w="med" type="triangle"/>
              <a:tailEnd len="sm" w="sm" type="none"/>
            </a:ln>
          </p:spPr>
        </p:cxnSp>
      </p:grpSp>
      <p:pic>
        <p:nvPicPr>
          <p:cNvPr id="687" name="Google Shape;687;g16ace9c0348_0_19"/>
          <p:cNvPicPr preferRelativeResize="0"/>
          <p:nvPr/>
        </p:nvPicPr>
        <p:blipFill rotWithShape="1">
          <a:blip r:embed="rId6">
            <a:alphaModFix/>
          </a:blip>
          <a:srcRect b="0" l="0" r="0" t="0"/>
          <a:stretch/>
        </p:blipFill>
        <p:spPr>
          <a:xfrm>
            <a:off x="458713" y="1330963"/>
            <a:ext cx="3228975" cy="4581525"/>
          </a:xfrm>
          <a:prstGeom prst="rect">
            <a:avLst/>
          </a:prstGeom>
          <a:noFill/>
          <a:ln>
            <a:noFill/>
          </a:ln>
        </p:spPr>
      </p:pic>
      <p:pic>
        <p:nvPicPr>
          <p:cNvPr id="688" name="Google Shape;688;g16ace9c0348_0_19"/>
          <p:cNvPicPr preferRelativeResize="0"/>
          <p:nvPr/>
        </p:nvPicPr>
        <p:blipFill rotWithShape="1">
          <a:blip r:embed="rId7">
            <a:alphaModFix/>
          </a:blip>
          <a:srcRect b="0" l="0" r="0" t="0"/>
          <a:stretch/>
        </p:blipFill>
        <p:spPr>
          <a:xfrm>
            <a:off x="3927891" y="1330978"/>
            <a:ext cx="2236365" cy="4581525"/>
          </a:xfrm>
          <a:prstGeom prst="rect">
            <a:avLst/>
          </a:prstGeom>
          <a:noFill/>
          <a:ln>
            <a:noFill/>
          </a:ln>
        </p:spPr>
      </p:pic>
      <p:pic>
        <p:nvPicPr>
          <p:cNvPr id="689" name="Google Shape;689;g16ace9c0348_0_19"/>
          <p:cNvPicPr preferRelativeResize="0"/>
          <p:nvPr/>
        </p:nvPicPr>
        <p:blipFill rotWithShape="1">
          <a:blip r:embed="rId8">
            <a:alphaModFix/>
          </a:blip>
          <a:srcRect b="0" l="0" r="0" t="0"/>
          <a:stretch/>
        </p:blipFill>
        <p:spPr>
          <a:xfrm>
            <a:off x="6238572" y="1152150"/>
            <a:ext cx="2511366" cy="4760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2313f8b5b65_0_14"/>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696" name="Google Shape;696;g2313f8b5b65_0_14"/>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697" name="Google Shape;697;g2313f8b5b65_0_14"/>
          <p:cNvSpPr txBox="1"/>
          <p:nvPr/>
        </p:nvSpPr>
        <p:spPr>
          <a:xfrm>
            <a:off x="368550" y="228600"/>
            <a:ext cx="11454900" cy="5694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800" u="none" cap="none" strike="noStrike">
                <a:solidFill>
                  <a:schemeClr val="dk2"/>
                </a:solidFill>
                <a:latin typeface="Libre Franklin"/>
                <a:ea typeface="Libre Franklin"/>
                <a:cs typeface="Libre Franklin"/>
                <a:sym typeface="Libre Franklin"/>
              </a:rPr>
              <a:t>HSD Community Survey and DTC-EPIC White Paper on HSD</a:t>
            </a:r>
            <a:endParaRPr b="0" i="0" sz="2800" u="none" cap="none" strike="noStrike">
              <a:solidFill>
                <a:srgbClr val="000000"/>
              </a:solidFill>
              <a:latin typeface="Arial"/>
              <a:ea typeface="Arial"/>
              <a:cs typeface="Arial"/>
              <a:sym typeface="Arial"/>
            </a:endParaRPr>
          </a:p>
        </p:txBody>
      </p:sp>
      <p:sp>
        <p:nvSpPr>
          <p:cNvPr id="698" name="Google Shape;698;g2313f8b5b65_0_14"/>
          <p:cNvSpPr txBox="1"/>
          <p:nvPr>
            <p:ph idx="4294967295" type="body"/>
          </p:nvPr>
        </p:nvSpPr>
        <p:spPr>
          <a:xfrm>
            <a:off x="457200" y="914400"/>
            <a:ext cx="6466800" cy="22884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SzPts val="2210"/>
              <a:buNone/>
            </a:pPr>
            <a:r>
              <a:rPr b="1" lang="en-US" sz="1800"/>
              <a:t>Purpose: </a:t>
            </a:r>
            <a:r>
              <a:rPr lang="en-US" sz="1800"/>
              <a:t>To gather insights &amp; feedback from broader community to help shape future direction of HSD.</a:t>
            </a:r>
            <a:endParaRPr sz="1800"/>
          </a:p>
          <a:p>
            <a:pPr indent="-342900" lvl="0" marL="742950" rtl="0" algn="l">
              <a:lnSpc>
                <a:spcPct val="100000"/>
              </a:lnSpc>
              <a:spcBef>
                <a:spcPts val="1000"/>
              </a:spcBef>
              <a:spcAft>
                <a:spcPts val="0"/>
              </a:spcAft>
              <a:buSzPts val="1800"/>
              <a:buChar char="➔"/>
            </a:pPr>
            <a:r>
              <a:rPr lang="en-US" sz="1800"/>
              <a:t>55 participants from a broad spectrum of disciplines and organizations.</a:t>
            </a:r>
            <a:endParaRPr sz="1800"/>
          </a:p>
          <a:p>
            <a:pPr indent="-342900" lvl="0" marL="742950" rtl="0" algn="l">
              <a:lnSpc>
                <a:spcPct val="100000"/>
              </a:lnSpc>
              <a:spcBef>
                <a:spcPts val="1000"/>
              </a:spcBef>
              <a:spcAft>
                <a:spcPts val="1000"/>
              </a:spcAft>
              <a:buSzPts val="1800"/>
              <a:buChar char="➔"/>
            </a:pPr>
            <a:r>
              <a:rPr lang="en-US" sz="1800"/>
              <a:t>Questions pertained to the necessity to develop HSD capabilities such as nesting/idealized/LES/CRM/etc.</a:t>
            </a:r>
            <a:endParaRPr b="1" sz="1600"/>
          </a:p>
        </p:txBody>
      </p:sp>
      <p:sp>
        <p:nvSpPr>
          <p:cNvPr id="699" name="Google Shape;699;g2313f8b5b65_0_14"/>
          <p:cNvSpPr txBox="1"/>
          <p:nvPr>
            <p:ph idx="4294967295" type="body"/>
          </p:nvPr>
        </p:nvSpPr>
        <p:spPr>
          <a:xfrm>
            <a:off x="457200" y="3192600"/>
            <a:ext cx="6991500" cy="33759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SzPts val="2210"/>
              <a:buNone/>
            </a:pPr>
            <a:r>
              <a:rPr b="1" lang="en-US" sz="1800"/>
              <a:t>Emerging themes:</a:t>
            </a:r>
            <a:endParaRPr b="1" sz="1800"/>
          </a:p>
          <a:p>
            <a:pPr indent="-342900" lvl="0" marL="742950" rtl="0" algn="l">
              <a:lnSpc>
                <a:spcPct val="100000"/>
              </a:lnSpc>
              <a:spcBef>
                <a:spcPts val="1000"/>
              </a:spcBef>
              <a:spcAft>
                <a:spcPts val="0"/>
              </a:spcAft>
              <a:buSzPts val="1800"/>
              <a:buChar char="➔"/>
            </a:pPr>
            <a:r>
              <a:rPr lang="en-US" sz="1800"/>
              <a:t>Importance of HSD to span across all Earth system model components and not just land-atmosphere.</a:t>
            </a:r>
            <a:endParaRPr sz="1800"/>
          </a:p>
          <a:p>
            <a:pPr indent="-342900" lvl="0" marL="742950" rtl="0" algn="l">
              <a:lnSpc>
                <a:spcPct val="100000"/>
              </a:lnSpc>
              <a:spcBef>
                <a:spcPts val="1000"/>
              </a:spcBef>
              <a:spcAft>
                <a:spcPts val="0"/>
              </a:spcAft>
              <a:buSzPts val="1800"/>
              <a:buChar char="➔"/>
            </a:pPr>
            <a:r>
              <a:rPr lang="en-US" sz="1800"/>
              <a:t>Need for highly configurable and well-documented testing workflows, such as for idealized cases.</a:t>
            </a:r>
            <a:endParaRPr sz="1800"/>
          </a:p>
          <a:p>
            <a:pPr indent="-342900" lvl="0" marL="742950" rtl="0" algn="l">
              <a:lnSpc>
                <a:spcPct val="100000"/>
              </a:lnSpc>
              <a:spcBef>
                <a:spcPts val="1000"/>
              </a:spcBef>
              <a:spcAft>
                <a:spcPts val="0"/>
              </a:spcAft>
              <a:buSzPts val="1800"/>
              <a:buChar char="➔"/>
            </a:pPr>
            <a:r>
              <a:rPr lang="en-US" sz="1800"/>
              <a:t>“One-stop-shop” to test relevant case studies using different UFS capabilities, tools, and software, which are readily available and easy to install.</a:t>
            </a:r>
            <a:endParaRPr sz="1800"/>
          </a:p>
          <a:p>
            <a:pPr indent="-342900" lvl="0" marL="742950" rtl="0" algn="l">
              <a:lnSpc>
                <a:spcPct val="100000"/>
              </a:lnSpc>
              <a:spcBef>
                <a:spcPts val="1000"/>
              </a:spcBef>
              <a:spcAft>
                <a:spcPts val="1000"/>
              </a:spcAft>
              <a:buSzPts val="1800"/>
              <a:buChar char="➔"/>
            </a:pPr>
            <a:r>
              <a:rPr lang="en-US" sz="1800"/>
              <a:t>Capability to initialize a model with a large variety of datasets.</a:t>
            </a:r>
            <a:endParaRPr b="1" sz="1600"/>
          </a:p>
        </p:txBody>
      </p:sp>
      <p:grpSp>
        <p:nvGrpSpPr>
          <p:cNvPr id="700" name="Google Shape;700;g2313f8b5b65_0_14"/>
          <p:cNvGrpSpPr/>
          <p:nvPr/>
        </p:nvGrpSpPr>
        <p:grpSpPr>
          <a:xfrm>
            <a:off x="6722975" y="178915"/>
            <a:ext cx="3007893" cy="3087735"/>
            <a:chOff x="6799175" y="102715"/>
            <a:chExt cx="3007893" cy="3087735"/>
          </a:xfrm>
        </p:grpSpPr>
        <p:grpSp>
          <p:nvGrpSpPr>
            <p:cNvPr id="701" name="Google Shape;701;g2313f8b5b65_0_14"/>
            <p:cNvGrpSpPr/>
            <p:nvPr/>
          </p:nvGrpSpPr>
          <p:grpSpPr>
            <a:xfrm>
              <a:off x="6970867" y="102715"/>
              <a:ext cx="2836201" cy="2809888"/>
              <a:chOff x="8949810" y="-365633"/>
              <a:chExt cx="3193202" cy="3281812"/>
            </a:xfrm>
          </p:grpSpPr>
          <p:grpSp>
            <p:nvGrpSpPr>
              <p:cNvPr id="702" name="Google Shape;702;g2313f8b5b65_0_14"/>
              <p:cNvGrpSpPr/>
              <p:nvPr/>
            </p:nvGrpSpPr>
            <p:grpSpPr>
              <a:xfrm>
                <a:off x="8968120" y="-365633"/>
                <a:ext cx="3174892" cy="3281812"/>
                <a:chOff x="8218025" y="978171"/>
                <a:chExt cx="5023564" cy="5484312"/>
              </a:xfrm>
            </p:grpSpPr>
            <p:pic>
              <p:nvPicPr>
                <p:cNvPr descr="Forms response chart. Question title: Please select the option that best describes your role in the field from the following list. Number of responses: 55 responses." id="703" name="Google Shape;703;g2313f8b5b65_0_14"/>
                <p:cNvPicPr preferRelativeResize="0"/>
                <p:nvPr/>
              </p:nvPicPr>
              <p:blipFill rotWithShape="1">
                <a:blip r:embed="rId4">
                  <a:alphaModFix/>
                </a:blip>
                <a:srcRect b="9648" l="20029" r="54145" t="28971"/>
                <a:stretch/>
              </p:blipFill>
              <p:spPr>
                <a:xfrm>
                  <a:off x="8218025" y="3252484"/>
                  <a:ext cx="3148312" cy="3148313"/>
                </a:xfrm>
                <a:prstGeom prst="rect">
                  <a:avLst/>
                </a:prstGeom>
                <a:noFill/>
                <a:ln>
                  <a:noFill/>
                </a:ln>
              </p:spPr>
            </p:pic>
            <p:grpSp>
              <p:nvGrpSpPr>
                <p:cNvPr id="704" name="Google Shape;704;g2313f8b5b65_0_14"/>
                <p:cNvGrpSpPr/>
                <p:nvPr/>
              </p:nvGrpSpPr>
              <p:grpSpPr>
                <a:xfrm>
                  <a:off x="9750643" y="978171"/>
                  <a:ext cx="3490946" cy="5484312"/>
                  <a:chOff x="9750643" y="978171"/>
                  <a:chExt cx="3490946" cy="5484312"/>
                </a:xfrm>
              </p:grpSpPr>
              <p:sp>
                <p:nvSpPr>
                  <p:cNvPr id="705" name="Google Shape;705;g2313f8b5b65_0_14"/>
                  <p:cNvSpPr txBox="1"/>
                  <p:nvPr/>
                </p:nvSpPr>
                <p:spPr>
                  <a:xfrm rot="1301616">
                    <a:off x="11035652" y="5282680"/>
                    <a:ext cx="2042782" cy="8317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Software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Engineer</a:t>
                    </a:r>
                    <a:endParaRPr b="0" i="0" sz="1100" u="none" cap="none" strike="noStrike">
                      <a:solidFill>
                        <a:srgbClr val="000000"/>
                      </a:solidFill>
                      <a:latin typeface="Arial"/>
                      <a:ea typeface="Arial"/>
                      <a:cs typeface="Arial"/>
                      <a:sym typeface="Arial"/>
                    </a:endParaRPr>
                  </a:p>
                </p:txBody>
              </p:sp>
              <p:grpSp>
                <p:nvGrpSpPr>
                  <p:cNvPr id="706" name="Google Shape;706;g2313f8b5b65_0_14"/>
                  <p:cNvGrpSpPr/>
                  <p:nvPr/>
                </p:nvGrpSpPr>
                <p:grpSpPr>
                  <a:xfrm>
                    <a:off x="9750643" y="978171"/>
                    <a:ext cx="3490946" cy="3889926"/>
                    <a:chOff x="9750643" y="978171"/>
                    <a:chExt cx="3490946" cy="3889926"/>
                  </a:xfrm>
                </p:grpSpPr>
                <p:grpSp>
                  <p:nvGrpSpPr>
                    <p:cNvPr id="707" name="Google Shape;707;g2313f8b5b65_0_14"/>
                    <p:cNvGrpSpPr/>
                    <p:nvPr/>
                  </p:nvGrpSpPr>
                  <p:grpSpPr>
                    <a:xfrm>
                      <a:off x="9750643" y="978171"/>
                      <a:ext cx="2586171" cy="3085621"/>
                      <a:chOff x="9750643" y="978171"/>
                      <a:chExt cx="2586171" cy="3085621"/>
                    </a:xfrm>
                  </p:grpSpPr>
                  <p:sp>
                    <p:nvSpPr>
                      <p:cNvPr id="708" name="Google Shape;708;g2313f8b5b65_0_14"/>
                      <p:cNvSpPr txBox="1"/>
                      <p:nvPr/>
                    </p:nvSpPr>
                    <p:spPr>
                      <a:xfrm rot="-4584727">
                        <a:off x="9165443" y="1903006"/>
                        <a:ext cx="2510466" cy="7718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Professor/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Faculty</a:t>
                        </a:r>
                        <a:endParaRPr b="0" i="0" sz="1100" u="none" cap="none" strike="noStrike">
                          <a:solidFill>
                            <a:srgbClr val="000000"/>
                          </a:solidFill>
                          <a:latin typeface="Arial"/>
                          <a:ea typeface="Arial"/>
                          <a:cs typeface="Arial"/>
                          <a:sym typeface="Arial"/>
                        </a:endParaRPr>
                      </a:p>
                    </p:txBody>
                  </p:sp>
                  <p:sp>
                    <p:nvSpPr>
                      <p:cNvPr id="709" name="Google Shape;709;g2313f8b5b65_0_14"/>
                      <p:cNvSpPr txBox="1"/>
                      <p:nvPr/>
                    </p:nvSpPr>
                    <p:spPr>
                      <a:xfrm rot="-2701083">
                        <a:off x="10439893" y="2932221"/>
                        <a:ext cx="2020133" cy="4887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Manager</a:t>
                        </a:r>
                        <a:endParaRPr b="0" i="0" sz="1100" u="none" cap="none" strike="noStrike">
                          <a:solidFill>
                            <a:srgbClr val="000000"/>
                          </a:solidFill>
                          <a:latin typeface="Arial"/>
                          <a:ea typeface="Arial"/>
                          <a:cs typeface="Arial"/>
                          <a:sym typeface="Arial"/>
                        </a:endParaRPr>
                      </a:p>
                    </p:txBody>
                  </p:sp>
                </p:grpSp>
                <p:sp>
                  <p:nvSpPr>
                    <p:cNvPr id="710" name="Google Shape;710;g2313f8b5b65_0_14"/>
                    <p:cNvSpPr txBox="1"/>
                    <p:nvPr/>
                  </p:nvSpPr>
                  <p:spPr>
                    <a:xfrm rot="-978393">
                      <a:off x="11074314" y="3755690"/>
                      <a:ext cx="2092057" cy="8355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Developers/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Combination</a:t>
                      </a:r>
                      <a:endParaRPr b="0" i="0" sz="1100" u="none" cap="none" strike="noStrike">
                        <a:solidFill>
                          <a:srgbClr val="000000"/>
                        </a:solidFill>
                        <a:latin typeface="Arial"/>
                        <a:ea typeface="Arial"/>
                        <a:cs typeface="Arial"/>
                        <a:sym typeface="Arial"/>
                      </a:endParaRPr>
                    </a:p>
                  </p:txBody>
                </p:sp>
              </p:grpSp>
            </p:grpSp>
          </p:grpSp>
          <p:sp>
            <p:nvSpPr>
              <p:cNvPr id="711" name="Google Shape;711;g2313f8b5b65_0_14"/>
              <p:cNvSpPr txBox="1"/>
              <p:nvPr/>
            </p:nvSpPr>
            <p:spPr>
              <a:xfrm rot="-10816">
                <a:off x="8950289" y="1784166"/>
                <a:ext cx="1239606" cy="3062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Researchers</a:t>
                </a:r>
                <a:endParaRPr b="0" i="0" sz="1100" u="none" cap="none" strike="noStrike">
                  <a:solidFill>
                    <a:srgbClr val="000000"/>
                  </a:solidFill>
                  <a:latin typeface="Arial"/>
                  <a:ea typeface="Arial"/>
                  <a:cs typeface="Arial"/>
                  <a:sym typeface="Arial"/>
                </a:endParaRPr>
              </a:p>
            </p:txBody>
          </p:sp>
        </p:grpSp>
        <p:sp>
          <p:nvSpPr>
            <p:cNvPr id="712" name="Google Shape;712;g2313f8b5b65_0_14"/>
            <p:cNvSpPr txBox="1"/>
            <p:nvPr/>
          </p:nvSpPr>
          <p:spPr>
            <a:xfrm>
              <a:off x="6799175" y="2891350"/>
              <a:ext cx="2848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000000"/>
                  </a:solidFill>
                  <a:latin typeface="Libre Baskerville"/>
                  <a:ea typeface="Libre Baskerville"/>
                  <a:cs typeface="Libre Baskerville"/>
                  <a:sym typeface="Libre Baskerville"/>
                </a:rPr>
                <a:t>Pie chart of survey respondents’ roles</a:t>
              </a:r>
              <a:endParaRPr b="0" i="1" sz="1100" u="none" cap="none" strike="noStrike">
                <a:solidFill>
                  <a:srgbClr val="000000"/>
                </a:solidFill>
                <a:latin typeface="Libre Baskerville"/>
                <a:ea typeface="Libre Baskerville"/>
                <a:cs typeface="Libre Baskerville"/>
                <a:sym typeface="Libre Baskerville"/>
              </a:endParaRPr>
            </a:p>
          </p:txBody>
        </p:sp>
      </p:grpSp>
      <p:grpSp>
        <p:nvGrpSpPr>
          <p:cNvPr id="713" name="Google Shape;713;g2313f8b5b65_0_14"/>
          <p:cNvGrpSpPr/>
          <p:nvPr/>
        </p:nvGrpSpPr>
        <p:grpSpPr>
          <a:xfrm>
            <a:off x="7353341" y="3666386"/>
            <a:ext cx="4574008" cy="2698039"/>
            <a:chOff x="7353341" y="3513986"/>
            <a:chExt cx="4574008" cy="2698039"/>
          </a:xfrm>
        </p:grpSpPr>
        <p:pic>
          <p:nvPicPr>
            <p:cNvPr id="714" name="Google Shape;714;g2313f8b5b65_0_14"/>
            <p:cNvPicPr preferRelativeResize="0"/>
            <p:nvPr/>
          </p:nvPicPr>
          <p:blipFill rotWithShape="1">
            <a:blip r:embed="rId5">
              <a:alphaModFix/>
            </a:blip>
            <a:srcRect b="25707" l="7851" r="5288" t="15287"/>
            <a:stretch/>
          </p:blipFill>
          <p:spPr>
            <a:xfrm>
              <a:off x="7353341" y="3513986"/>
              <a:ext cx="4574008" cy="2329200"/>
            </a:xfrm>
            <a:prstGeom prst="rect">
              <a:avLst/>
            </a:prstGeom>
            <a:noFill/>
            <a:ln>
              <a:noFill/>
            </a:ln>
          </p:spPr>
        </p:pic>
        <p:sp>
          <p:nvSpPr>
            <p:cNvPr id="715" name="Google Shape;715;g2313f8b5b65_0_14"/>
            <p:cNvSpPr txBox="1"/>
            <p:nvPr/>
          </p:nvSpPr>
          <p:spPr>
            <a:xfrm>
              <a:off x="7495495" y="5754825"/>
              <a:ext cx="4289700" cy="45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rgbClr val="000000"/>
                  </a:solidFill>
                  <a:latin typeface="Libre Baskerville"/>
                  <a:ea typeface="Libre Baskerville"/>
                  <a:cs typeface="Libre Baskerville"/>
                  <a:sym typeface="Libre Baskerville"/>
                </a:rPr>
                <a:t>Effort and necessity rankings on the four HSD aspects proposed in the white paper for UFS HSD</a:t>
              </a:r>
              <a:endParaRPr b="0" i="1" sz="1200" u="none" cap="none" strike="noStrike">
                <a:solidFill>
                  <a:srgbClr val="000000"/>
                </a:solidFill>
                <a:latin typeface="Libre Baskerville"/>
                <a:ea typeface="Libre Baskerville"/>
                <a:cs typeface="Libre Baskerville"/>
                <a:sym typeface="Libre Baskerville"/>
              </a:endParaRPr>
            </a:p>
          </p:txBody>
        </p:sp>
      </p:grpSp>
      <p:pic>
        <p:nvPicPr>
          <p:cNvPr id="716" name="Google Shape;716;g2313f8b5b65_0_14"/>
          <p:cNvPicPr preferRelativeResize="0"/>
          <p:nvPr/>
        </p:nvPicPr>
        <p:blipFill rotWithShape="1">
          <a:blip r:embed="rId6">
            <a:alphaModFix/>
          </a:blip>
          <a:srcRect b="0" l="0" r="0" t="0"/>
          <a:stretch/>
        </p:blipFill>
        <p:spPr>
          <a:xfrm>
            <a:off x="9549900" y="828250"/>
            <a:ext cx="2286000" cy="2743200"/>
          </a:xfrm>
          <a:prstGeom prst="rect">
            <a:avLst/>
          </a:prstGeom>
          <a:noFill/>
          <a:ln cap="flat" cmpd="sng" w="9525">
            <a:solidFill>
              <a:srgbClr val="0432FF"/>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p12"/>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723" name="Google Shape;723;p12"/>
          <p:cNvSpPr txBox="1"/>
          <p:nvPr>
            <p:ph type="title"/>
          </p:nvPr>
        </p:nvSpPr>
        <p:spPr>
          <a:xfrm>
            <a:off x="914400" y="228600"/>
            <a:ext cx="10363200" cy="569400"/>
          </a:xfrm>
          <a:prstGeom prst="rect">
            <a:avLst/>
          </a:prstGeom>
          <a:noFill/>
          <a:ln>
            <a:noFill/>
          </a:ln>
        </p:spPr>
        <p:txBody>
          <a:bodyPr anchorCtr="0" anchor="b" bIns="91425" lIns="91425" spcFirstLastPara="1" rIns="91425" wrap="square" tIns="45700">
            <a:spAutoFit/>
          </a:bodyPr>
          <a:lstStyle/>
          <a:p>
            <a:pPr indent="0" lvl="0" marL="0" rtl="0" algn="ctr">
              <a:lnSpc>
                <a:spcPct val="100000"/>
              </a:lnSpc>
              <a:spcBef>
                <a:spcPts val="0"/>
              </a:spcBef>
              <a:spcAft>
                <a:spcPts val="0"/>
              </a:spcAft>
              <a:buClr>
                <a:schemeClr val="dk2"/>
              </a:buClr>
              <a:buSzPts val="4000"/>
              <a:buFont typeface="Libre Franklin"/>
              <a:buNone/>
            </a:pPr>
            <a:r>
              <a:rPr b="1" lang="en-US" sz="2800"/>
              <a:t>Summary – Challenges &amp; Opportunities</a:t>
            </a:r>
            <a:endParaRPr b="1" sz="2800"/>
          </a:p>
        </p:txBody>
      </p:sp>
      <p:sp>
        <p:nvSpPr>
          <p:cNvPr id="724" name="Google Shape;724;p12"/>
          <p:cNvSpPr txBox="1"/>
          <p:nvPr>
            <p:ph idx="1" type="body"/>
          </p:nvPr>
        </p:nvSpPr>
        <p:spPr>
          <a:xfrm>
            <a:off x="1219200" y="1447800"/>
            <a:ext cx="10363200" cy="4572000"/>
          </a:xfrm>
          <a:prstGeom prst="rect">
            <a:avLst/>
          </a:prstGeom>
          <a:noFill/>
          <a:ln>
            <a:noFill/>
          </a:ln>
        </p:spPr>
        <p:txBody>
          <a:bodyPr anchorCtr="0" anchor="t" bIns="45700" lIns="91425" spcFirstLastPara="1" rIns="91425" wrap="square" tIns="45700">
            <a:normAutofit/>
          </a:bodyPr>
          <a:lstStyle/>
          <a:p>
            <a:pPr indent="-133985" lvl="0" marL="274320" rtl="0" algn="l">
              <a:lnSpc>
                <a:spcPct val="100000"/>
              </a:lnSpc>
              <a:spcBef>
                <a:spcPts val="0"/>
              </a:spcBef>
              <a:spcAft>
                <a:spcPts val="0"/>
              </a:spcAft>
              <a:buSzPts val="2210"/>
              <a:buNone/>
            </a:pPr>
            <a:r>
              <a:t/>
            </a:r>
            <a:endParaRPr/>
          </a:p>
          <a:p>
            <a:pPr indent="-133985" lvl="0" marL="274320" rtl="0" algn="l">
              <a:lnSpc>
                <a:spcPct val="100000"/>
              </a:lnSpc>
              <a:spcBef>
                <a:spcPts val="580"/>
              </a:spcBef>
              <a:spcAft>
                <a:spcPts val="0"/>
              </a:spcAft>
              <a:buSzPts val="2210"/>
              <a:buNone/>
            </a:pPr>
            <a:r>
              <a:t/>
            </a:r>
            <a:endParaRPr/>
          </a:p>
          <a:p>
            <a:pPr indent="-133985" lvl="0" marL="274320" rtl="0" algn="l">
              <a:lnSpc>
                <a:spcPct val="100000"/>
              </a:lnSpc>
              <a:spcBef>
                <a:spcPts val="580"/>
              </a:spcBef>
              <a:spcAft>
                <a:spcPts val="0"/>
              </a:spcAft>
              <a:buSzPts val="2210"/>
              <a:buNone/>
            </a:pPr>
            <a:r>
              <a:t/>
            </a:r>
            <a:endParaRPr/>
          </a:p>
        </p:txBody>
      </p:sp>
      <p:sp>
        <p:nvSpPr>
          <p:cNvPr id="725" name="Google Shape;725;p12"/>
          <p:cNvSpPr txBox="1"/>
          <p:nvPr/>
        </p:nvSpPr>
        <p:spPr>
          <a:xfrm>
            <a:off x="457200" y="914400"/>
            <a:ext cx="11274600" cy="5720700"/>
          </a:xfrm>
          <a:prstGeom prst="rect">
            <a:avLst/>
          </a:prstGeom>
          <a:noFill/>
          <a:ln>
            <a:noFill/>
          </a:ln>
        </p:spPr>
        <p:txBody>
          <a:bodyPr anchorCtr="0" anchor="t" bIns="45700" lIns="91425" spcFirstLastPara="1" rIns="91425" wrap="square" tIns="45700">
            <a:spAutoFit/>
          </a:bodyPr>
          <a:lstStyle/>
          <a:p>
            <a:pPr indent="-259080" lvl="0" marL="274320" marR="0" rtl="0" algn="l">
              <a:lnSpc>
                <a:spcPct val="100000"/>
              </a:lnSpc>
              <a:spcBef>
                <a:spcPts val="0"/>
              </a:spcBef>
              <a:spcAft>
                <a:spcPts val="0"/>
              </a:spcAft>
              <a:buClr>
                <a:schemeClr val="accent1"/>
              </a:buClr>
              <a:buSzPts val="1800"/>
              <a:buFont typeface="Noto Sans Symbols"/>
              <a:buChar char="➔"/>
            </a:pPr>
            <a:r>
              <a:rPr b="1" i="0" lang="en-US" sz="1800" u="none" cap="none" strike="noStrike">
                <a:solidFill>
                  <a:schemeClr val="dk1"/>
                </a:solidFill>
                <a:latin typeface="Libre Baskerville"/>
                <a:ea typeface="Libre Baskerville"/>
                <a:cs typeface="Libre Baskerville"/>
                <a:sym typeface="Libre Baskerville"/>
              </a:rPr>
              <a:t>Earth System Models (ESMs) for weather and climate are becoming increasingly complex</a:t>
            </a:r>
            <a:r>
              <a:rPr b="0" i="0" lang="en-US" sz="1800" u="none" cap="none" strike="noStrike">
                <a:solidFill>
                  <a:schemeClr val="dk1"/>
                </a:solidFill>
                <a:latin typeface="Libre Baskerville"/>
                <a:ea typeface="Libre Baskerville"/>
                <a:cs typeface="Libre Baskerville"/>
                <a:sym typeface="Libre Baskerville"/>
              </a:rPr>
              <a:t>, with many processes and interactions. We need to get </a:t>
            </a:r>
            <a:r>
              <a:rPr b="1" i="0" lang="en-US" sz="1800" u="none" cap="none" strike="noStrike">
                <a:solidFill>
                  <a:schemeClr val="dk1"/>
                </a:solidFill>
                <a:highlight>
                  <a:srgbClr val="FFFF00"/>
                </a:highlight>
                <a:latin typeface="Libre Baskerville"/>
                <a:ea typeface="Libre Baskerville"/>
                <a:cs typeface="Libre Baskerville"/>
                <a:sym typeface="Libre Baskerville"/>
              </a:rPr>
              <a:t>right answers for the right reasons!</a:t>
            </a:r>
            <a:endParaRPr b="0" i="0" sz="1800" u="none" cap="none" strike="noStrike">
              <a:solidFill>
                <a:srgbClr val="000000"/>
              </a:solidFill>
              <a:highlight>
                <a:srgbClr val="FFFF00"/>
              </a:highlight>
              <a:latin typeface="Libre Baskerville"/>
              <a:ea typeface="Libre Baskerville"/>
              <a:cs typeface="Libre Baskerville"/>
              <a:sym typeface="Libre Baskerville"/>
            </a:endParaRPr>
          </a:p>
          <a:p>
            <a:pPr indent="-259080" lvl="0" marL="274320" marR="0" rtl="0" algn="l">
              <a:lnSpc>
                <a:spcPct val="100000"/>
              </a:lnSpc>
              <a:spcBef>
                <a:spcPts val="1000"/>
              </a:spcBef>
              <a:spcAft>
                <a:spcPts val="0"/>
              </a:spcAft>
              <a:buClr>
                <a:schemeClr val="accent1"/>
              </a:buClr>
              <a:buSzPts val="1800"/>
              <a:buFont typeface="Noto Sans Symbols"/>
              <a:buChar char="➔"/>
            </a:pPr>
            <a:r>
              <a:rPr b="1" i="0" lang="en-US" sz="1800" u="none" cap="none" strike="noStrike">
                <a:solidFill>
                  <a:schemeClr val="dk1"/>
                </a:solidFill>
                <a:latin typeface="Libre Baskerville"/>
                <a:ea typeface="Libre Baskerville"/>
                <a:cs typeface="Libre Baskerville"/>
                <a:sym typeface="Libre Baskerville"/>
              </a:rPr>
              <a:t>Hierarchical System Development (HSD) is a systematic “engineering” approach </a:t>
            </a:r>
            <a:r>
              <a:rPr b="0" i="0" lang="en-US" sz="1800" u="none" cap="none" strike="noStrike">
                <a:solidFill>
                  <a:schemeClr val="dk1"/>
                </a:solidFill>
                <a:latin typeface="Libre Baskerville"/>
                <a:ea typeface="Libre Baskerville"/>
                <a:cs typeface="Libre Baskerville"/>
                <a:sym typeface="Libre Baskerville"/>
              </a:rPr>
              <a:t>that tests small elements (e.g. physics schemes/subroutines) of an ESM first in isolation, then progressively connects elements with increased coupling between ESM components (e.g. via SCMs, and small-domain and limited-area models), regional and global models, all the way to a fully-coupled global model</a:t>
            </a:r>
            <a:r>
              <a:rPr b="0" i="0" lang="en-US" sz="1800" u="none" cap="none" strike="noStrike">
                <a:solidFill>
                  <a:srgbClr val="222222"/>
                </a:solidFill>
                <a:latin typeface="Libre Baskerville"/>
                <a:ea typeface="Libre Baskerville"/>
                <a:cs typeface="Libre Baskerville"/>
                <a:sym typeface="Libre Baskerville"/>
              </a:rPr>
              <a:t>.</a:t>
            </a:r>
            <a:endParaRPr b="0" i="0" sz="1800" u="none" cap="none" strike="noStrike">
              <a:solidFill>
                <a:schemeClr val="dk1"/>
              </a:solidFill>
              <a:latin typeface="Libre Baskerville"/>
              <a:ea typeface="Libre Baskerville"/>
              <a:cs typeface="Libre Baskerville"/>
              <a:sym typeface="Libre Baskerville"/>
            </a:endParaRPr>
          </a:p>
          <a:p>
            <a:pPr indent="-259080" lvl="0" marL="274320" marR="0" rtl="0" algn="l">
              <a:lnSpc>
                <a:spcPct val="100000"/>
              </a:lnSpc>
              <a:spcBef>
                <a:spcPts val="1000"/>
              </a:spcBef>
              <a:spcAft>
                <a:spcPts val="0"/>
              </a:spcAft>
              <a:buClr>
                <a:schemeClr val="accent1"/>
              </a:buClr>
              <a:buSzPts val="1800"/>
              <a:buFont typeface="Noto Sans Symbols"/>
              <a:buChar char="➔"/>
            </a:pPr>
            <a:r>
              <a:rPr b="1" i="0" lang="en-US" sz="1800" u="none" cap="none" strike="noStrike">
                <a:solidFill>
                  <a:schemeClr val="dk1"/>
                </a:solidFill>
                <a:latin typeface="Libre Baskerville"/>
                <a:ea typeface="Libre Baskerville"/>
                <a:cs typeface="Libre Baskerville"/>
                <a:sym typeface="Libre Baskerville"/>
              </a:rPr>
              <a:t>HSD can help improve understanding of spatial and temporal dependencies</a:t>
            </a:r>
            <a:r>
              <a:rPr b="0" i="0" lang="en-US" sz="1800" u="none" cap="none" strike="noStrike">
                <a:solidFill>
                  <a:schemeClr val="dk1"/>
                </a:solidFill>
                <a:latin typeface="Libre Baskerville"/>
                <a:ea typeface="Libre Baskerville"/>
                <a:cs typeface="Libre Baskerville"/>
                <a:sym typeface="Libre Baskerville"/>
              </a:rPr>
              <a:t> in model physics, i.e. consistent solutions between models/applications at different resolutions. Also, </a:t>
            </a:r>
            <a:r>
              <a:rPr b="1" i="0" lang="en-US" sz="1800" u="none" cap="none" strike="noStrike">
                <a:solidFill>
                  <a:schemeClr val="dk1"/>
                </a:solidFill>
                <a:latin typeface="Libre Baskerville"/>
                <a:ea typeface="Libre Baskerville"/>
                <a:cs typeface="Libre Baskerville"/>
                <a:sym typeface="Libre Baskerville"/>
              </a:rPr>
              <a:t>HSD process is concurrent and iterative</a:t>
            </a:r>
            <a:r>
              <a:rPr b="0" i="0" lang="en-US" sz="1800" u="none" cap="none" strike="noStrike">
                <a:solidFill>
                  <a:schemeClr val="dk1"/>
                </a:solidFill>
                <a:latin typeface="Libre Baskerville"/>
                <a:ea typeface="Libre Baskerville"/>
                <a:cs typeface="Libre Baskerville"/>
                <a:sym typeface="Libre Baskerville"/>
              </a:rPr>
              <a:t>, i.e. more complex HSD steps can provide information to be used at simpler HSD steps, and vice versa. </a:t>
            </a:r>
            <a:endParaRPr b="0" i="0" sz="1800" u="none" cap="none" strike="noStrike">
              <a:solidFill>
                <a:schemeClr val="dk1"/>
              </a:solidFill>
              <a:latin typeface="Libre Baskerville"/>
              <a:ea typeface="Libre Baskerville"/>
              <a:cs typeface="Libre Baskerville"/>
              <a:sym typeface="Libre Baskerville"/>
            </a:endParaRPr>
          </a:p>
          <a:p>
            <a:pPr indent="-259080" lvl="0" marL="274320" marR="0" rtl="0" algn="l">
              <a:lnSpc>
                <a:spcPct val="100000"/>
              </a:lnSpc>
              <a:spcBef>
                <a:spcPts val="1000"/>
              </a:spcBef>
              <a:spcAft>
                <a:spcPts val="0"/>
              </a:spcAft>
              <a:buClr>
                <a:schemeClr val="accent1"/>
              </a:buClr>
              <a:buSzPts val="1800"/>
              <a:buFont typeface="Noto Sans Symbols"/>
              <a:buChar char="➔"/>
            </a:pPr>
            <a:r>
              <a:rPr b="0" i="0" lang="en-US" sz="1800" u="none" cap="none" strike="noStrike">
                <a:solidFill>
                  <a:schemeClr val="dk1"/>
                </a:solidFill>
                <a:latin typeface="Libre Baskerville"/>
                <a:ea typeface="Libre Baskerville"/>
                <a:cs typeface="Libre Baskerville"/>
                <a:sym typeface="Libre Baskerville"/>
              </a:rPr>
              <a:t>The </a:t>
            </a:r>
            <a:r>
              <a:rPr b="1" i="0" lang="en-US" sz="1800" u="none" cap="none" strike="noStrike">
                <a:solidFill>
                  <a:schemeClr val="dk1"/>
                </a:solidFill>
                <a:latin typeface="Libre Baskerville"/>
                <a:ea typeface="Libre Baskerville"/>
                <a:cs typeface="Libre Baskerville"/>
                <a:sym typeface="Libre Baskerville"/>
              </a:rPr>
              <a:t>Common Community Physics Package </a:t>
            </a:r>
            <a:r>
              <a:rPr b="0" i="0" lang="en-US" sz="1800" u="none" cap="none" strike="noStrike">
                <a:solidFill>
                  <a:schemeClr val="dk1"/>
                </a:solidFill>
                <a:latin typeface="Libre Baskerville"/>
                <a:ea typeface="Libre Baskerville"/>
                <a:cs typeface="Libre Baskerville"/>
                <a:sym typeface="Libre Baskerville"/>
              </a:rPr>
              <a:t>(CCPP) provides an </a:t>
            </a:r>
            <a:r>
              <a:rPr b="1" i="0" lang="en-US" sz="1800" u="none" cap="none" strike="noStrike">
                <a:solidFill>
                  <a:schemeClr val="dk1"/>
                </a:solidFill>
                <a:latin typeface="Libre Baskerville"/>
                <a:ea typeface="Libre Baskerville"/>
                <a:cs typeface="Libre Baskerville"/>
                <a:sym typeface="Libre Baskerville"/>
              </a:rPr>
              <a:t>efficient infrastructure </a:t>
            </a:r>
            <a:r>
              <a:rPr b="0" i="0" lang="en-US" sz="1800" u="none" cap="none" strike="noStrike">
                <a:solidFill>
                  <a:schemeClr val="dk1"/>
                </a:solidFill>
                <a:latin typeface="Libre Baskerville"/>
                <a:ea typeface="Libre Baskerville"/>
                <a:cs typeface="Libre Baskerville"/>
                <a:sym typeface="Libre Baskerville"/>
              </a:rPr>
              <a:t>and </a:t>
            </a:r>
            <a:r>
              <a:rPr b="1" i="0" lang="en-US" sz="1800" u="none" cap="none" strike="noStrike">
                <a:solidFill>
                  <a:schemeClr val="dk1"/>
                </a:solidFill>
                <a:latin typeface="Libre Baskerville"/>
                <a:ea typeface="Libre Baskerville"/>
                <a:cs typeface="Libre Baskerville"/>
                <a:sym typeface="Libre Baskerville"/>
              </a:rPr>
              <a:t>set of physics </a:t>
            </a:r>
            <a:r>
              <a:rPr b="0" i="0" lang="en-US" sz="1800" u="none" cap="none" strike="noStrike">
                <a:solidFill>
                  <a:schemeClr val="dk1"/>
                </a:solidFill>
                <a:latin typeface="Libre Baskerville"/>
                <a:ea typeface="Libre Baskerville"/>
                <a:cs typeface="Libre Baskerville"/>
                <a:sym typeface="Libre Baskerville"/>
              </a:rPr>
              <a:t>that connects HSD steps, where </a:t>
            </a:r>
            <a:r>
              <a:rPr b="1" i="0" lang="en-US" sz="1800" u="none" cap="none" strike="noStrike">
                <a:solidFill>
                  <a:schemeClr val="dk1"/>
                </a:solidFill>
                <a:latin typeface="Libre Baskerville"/>
                <a:ea typeface="Libre Baskerville"/>
                <a:cs typeface="Libre Baskerville"/>
                <a:sym typeface="Libre Baskerville"/>
              </a:rPr>
              <a:t>CCPP is under active development</a:t>
            </a:r>
            <a:r>
              <a:rPr b="0" i="0" lang="en-US" sz="1800" u="none" cap="none" strike="noStrike">
                <a:solidFill>
                  <a:schemeClr val="dk1"/>
                </a:solidFill>
                <a:latin typeface="Libre Baskerville"/>
                <a:ea typeface="Libre Baskerville"/>
                <a:cs typeface="Libre Baskerville"/>
                <a:sym typeface="Libre Baskerville"/>
              </a:rPr>
              <a:t> by the community, with new parameterizations and framework capabilities being added.</a:t>
            </a:r>
            <a:endParaRPr b="0" i="0" sz="1800" u="none" cap="none" strike="noStrike">
              <a:solidFill>
                <a:schemeClr val="dk1"/>
              </a:solidFill>
              <a:latin typeface="Libre Baskerville"/>
              <a:ea typeface="Libre Baskerville"/>
              <a:cs typeface="Libre Baskerville"/>
              <a:sym typeface="Libre Baskerville"/>
            </a:endParaRPr>
          </a:p>
          <a:p>
            <a:pPr indent="-259080" lvl="0" marL="274320" marR="0" rtl="0" algn="l">
              <a:lnSpc>
                <a:spcPct val="100000"/>
              </a:lnSpc>
              <a:spcBef>
                <a:spcPts val="1000"/>
              </a:spcBef>
              <a:spcAft>
                <a:spcPts val="0"/>
              </a:spcAft>
              <a:buClr>
                <a:schemeClr val="dk1"/>
              </a:buClr>
              <a:buSzPts val="1800"/>
              <a:buFont typeface="Libre Baskerville"/>
              <a:buChar char="➔"/>
            </a:pPr>
            <a:r>
              <a:rPr b="1" i="0" lang="en-US" sz="1800" u="none" cap="none" strike="noStrike">
                <a:solidFill>
                  <a:schemeClr val="dk1"/>
                </a:solidFill>
                <a:latin typeface="Libre Baskerville"/>
                <a:ea typeface="Libre Baskerville"/>
                <a:cs typeface="Libre Baskerville"/>
                <a:sym typeface="Libre Baskerville"/>
              </a:rPr>
              <a:t>METplus</a:t>
            </a:r>
            <a:r>
              <a:rPr b="0" i="0" lang="en-US" sz="1800" u="none" cap="none" strike="noStrike">
                <a:solidFill>
                  <a:schemeClr val="dk1"/>
                </a:solidFill>
                <a:latin typeface="Libre Baskerville"/>
                <a:ea typeface="Libre Baskerville"/>
                <a:cs typeface="Libre Baskerville"/>
                <a:sym typeface="Libre Baskerville"/>
              </a:rPr>
              <a:t> provides the necessary </a:t>
            </a:r>
            <a:r>
              <a:rPr b="1" i="0" lang="en-US" sz="1800" u="none" cap="none" strike="noStrike">
                <a:solidFill>
                  <a:schemeClr val="dk1"/>
                </a:solidFill>
                <a:latin typeface="Libre Baskerville"/>
                <a:ea typeface="Libre Baskerville"/>
                <a:cs typeface="Libre Baskerville"/>
                <a:sym typeface="Libre Baskerville"/>
              </a:rPr>
              <a:t>verification</a:t>
            </a:r>
            <a:r>
              <a:rPr b="0" i="0" lang="en-US" sz="1800" u="none" cap="none" strike="noStrike">
                <a:solidFill>
                  <a:schemeClr val="dk1"/>
                </a:solidFill>
                <a:latin typeface="Libre Baskerville"/>
                <a:ea typeface="Libre Baskerville"/>
                <a:cs typeface="Libre Baskerville"/>
                <a:sym typeface="Libre Baskerville"/>
              </a:rPr>
              <a:t> that includes metrics at the </a:t>
            </a:r>
            <a:r>
              <a:rPr b="1" i="0" lang="en-US" sz="1800" u="none" cap="none" strike="noStrike">
                <a:solidFill>
                  <a:schemeClr val="dk1"/>
                </a:solidFill>
                <a:latin typeface="Libre Baskerville"/>
                <a:ea typeface="Libre Baskerville"/>
                <a:cs typeface="Libre Baskerville"/>
                <a:sym typeface="Libre Baskerville"/>
              </a:rPr>
              <a:t>process level</a:t>
            </a:r>
            <a:r>
              <a:rPr b="0" i="0" lang="en-US" sz="1800" u="none" cap="none" strike="noStrike">
                <a:solidFill>
                  <a:schemeClr val="dk1"/>
                </a:solidFill>
                <a:latin typeface="Libre Baskerville"/>
                <a:ea typeface="Libre Baskerville"/>
                <a:cs typeface="Libre Baskerville"/>
                <a:sym typeface="Libre Baskerville"/>
              </a:rPr>
              <a:t>.</a:t>
            </a:r>
            <a:endParaRPr b="0" i="0" sz="1800" u="none" cap="none" strike="noStrike">
              <a:solidFill>
                <a:schemeClr val="dk1"/>
              </a:solidFill>
              <a:latin typeface="Libre Baskerville"/>
              <a:ea typeface="Libre Baskerville"/>
              <a:cs typeface="Libre Baskerville"/>
              <a:sym typeface="Libre Baskerville"/>
            </a:endParaRPr>
          </a:p>
          <a:p>
            <a:pPr indent="-259080" lvl="0" marL="274320" marR="0" rtl="0" algn="l">
              <a:lnSpc>
                <a:spcPct val="100000"/>
              </a:lnSpc>
              <a:spcBef>
                <a:spcPts val="1000"/>
              </a:spcBef>
              <a:spcAft>
                <a:spcPts val="0"/>
              </a:spcAft>
              <a:buClr>
                <a:schemeClr val="accent1"/>
              </a:buClr>
              <a:buSzPts val="1800"/>
              <a:buFont typeface="Noto Sans Symbols"/>
              <a:buChar char="➔"/>
            </a:pPr>
            <a:r>
              <a:rPr b="1" i="0" lang="en-US" sz="1800" u="none" cap="none" strike="noStrike">
                <a:solidFill>
                  <a:schemeClr val="dk1"/>
                </a:solidFill>
                <a:latin typeface="Libre Baskerville"/>
                <a:ea typeface="Libre Baskerville"/>
                <a:cs typeface="Libre Baskerville"/>
                <a:sym typeface="Libre Baskerville"/>
              </a:rPr>
              <a:t>DTC and EPIC worked together to develop a HSD White Paper</a:t>
            </a:r>
            <a:r>
              <a:rPr b="0" i="0" lang="en-US" sz="1800" u="none" cap="none" strike="noStrike">
                <a:solidFill>
                  <a:schemeClr val="dk1"/>
                </a:solidFill>
                <a:latin typeface="Libre Baskerville"/>
                <a:ea typeface="Libre Baskerville"/>
                <a:cs typeface="Libre Baskerville"/>
                <a:sym typeface="Libre Baskerville"/>
              </a:rPr>
              <a:t> describing different aspects of the HSD approach for efficient and effective UFS model development and improvement</a:t>
            </a:r>
            <a:endParaRPr b="0" i="0" sz="1800" u="none" cap="none" strike="noStrike">
              <a:solidFill>
                <a:schemeClr val="dk1"/>
              </a:solidFill>
              <a:latin typeface="Libre Baskerville"/>
              <a:ea typeface="Libre Baskerville"/>
              <a:cs typeface="Libre Baskerville"/>
              <a:sym typeface="Libre Baskerville"/>
            </a:endParaRPr>
          </a:p>
          <a:p>
            <a:pPr indent="0" lvl="0" marL="45720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ibre Baskerville"/>
                <a:ea typeface="Libre Baskerville"/>
                <a:cs typeface="Libre Baskerville"/>
                <a:sym typeface="Libre Baskerville"/>
              </a:rPr>
              <a:t>(recently completed and will be posted on the DTC, UFS-community and EPIC websites).</a:t>
            </a:r>
            <a:endParaRPr b="0" i="0" sz="1800" u="none" cap="none" strike="noStrike">
              <a:solidFill>
                <a:schemeClr val="dk1"/>
              </a:solidFill>
              <a:latin typeface="Libre Baskerville"/>
              <a:ea typeface="Libre Baskerville"/>
              <a:cs typeface="Libre Baskerville"/>
              <a:sym typeface="Libre Baskerville"/>
            </a:endParaRPr>
          </a:p>
        </p:txBody>
      </p:sp>
      <p:sp>
        <p:nvSpPr>
          <p:cNvPr id="726" name="Google Shape;726;p12"/>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g2314c6d565d_1_7"/>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733" name="Google Shape;733;g2314c6d565d_1_7"/>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734" name="Google Shape;734;g2314c6d565d_1_7"/>
          <p:cNvSpPr txBox="1"/>
          <p:nvPr/>
        </p:nvSpPr>
        <p:spPr>
          <a:xfrm>
            <a:off x="621800" y="1602775"/>
            <a:ext cx="6720000" cy="40617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Propose a project to work on with us!</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Two types of visitor projects:</a:t>
            </a:r>
            <a:endParaRPr b="0" i="0" sz="1800" u="none" cap="none" strike="noStrike">
              <a:solidFill>
                <a:srgbClr val="000000"/>
              </a:solidFill>
              <a:latin typeface="Arial"/>
              <a:ea typeface="Arial"/>
              <a:cs typeface="Arial"/>
              <a:sym typeface="Arial"/>
            </a:endParaRPr>
          </a:p>
          <a:p>
            <a:pPr indent="-228600" lvl="0" marL="285750" marR="0" rtl="0" algn="l">
              <a:lnSpc>
                <a:spcPct val="90000"/>
              </a:lnSpc>
              <a:spcBef>
                <a:spcPts val="10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Principal Investigator (PI) - Up to 2 months salary, travel and per diem - can be split into multiple visits.</a:t>
            </a:r>
            <a:endParaRPr b="0" i="0" sz="1800" u="none" cap="none" strike="noStrike">
              <a:solidFill>
                <a:srgbClr val="000000"/>
              </a:solidFill>
              <a:latin typeface="Arial"/>
              <a:ea typeface="Arial"/>
              <a:cs typeface="Arial"/>
              <a:sym typeface="Arial"/>
            </a:endParaRPr>
          </a:p>
          <a:p>
            <a:pPr indent="-228600" lvl="0" marL="285750" marR="0" rtl="0" algn="l">
              <a:lnSpc>
                <a:spcPct val="90000"/>
              </a:lnSpc>
              <a:spcBef>
                <a:spcPts val="10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Graduate Student - Up to 1 year of temporary living per diem and travel expenses for graduate student, plus support for advisor visits.</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See Announcement of Opportunity on DTC website for more information on how to apply and guidance on topics of interest.</a:t>
            </a:r>
            <a:endParaRPr b="0" i="0" sz="18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rPr b="1" i="0" lang="en-US" sz="2000" u="none" cap="none" strike="noStrike">
                <a:solidFill>
                  <a:schemeClr val="dk1"/>
                </a:solidFill>
                <a:highlight>
                  <a:srgbClr val="FFFF00"/>
                </a:highlight>
                <a:latin typeface="Arial"/>
                <a:ea typeface="Arial"/>
                <a:cs typeface="Arial"/>
                <a:sym typeface="Arial"/>
              </a:rPr>
              <a:t>This is an important mechanism to support HSD- related work that will be of great benefit to the NWP and Earth system research and modeling community!</a:t>
            </a:r>
            <a:endParaRPr b="1" i="0" sz="2000" u="none" cap="none" strike="noStrike">
              <a:solidFill>
                <a:srgbClr val="000000"/>
              </a:solidFill>
              <a:highlight>
                <a:srgbClr val="FFFF00"/>
              </a:highlight>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735" name="Google Shape;735;g2314c6d565d_1_7"/>
          <p:cNvSpPr txBox="1"/>
          <p:nvPr/>
        </p:nvSpPr>
        <p:spPr>
          <a:xfrm>
            <a:off x="621793" y="984675"/>
            <a:ext cx="7370700" cy="342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1000"/>
              </a:spcBef>
              <a:spcAft>
                <a:spcPts val="0"/>
              </a:spcAft>
              <a:buClr>
                <a:srgbClr val="000000"/>
              </a:buClr>
              <a:buSzPts val="2400"/>
              <a:buFont typeface="Arial"/>
              <a:buNone/>
            </a:pPr>
            <a:r>
              <a:rPr b="0" i="1" lang="en-US" sz="2400" u="none" cap="none" strike="noStrike">
                <a:solidFill>
                  <a:srgbClr val="000000"/>
                </a:solidFill>
                <a:latin typeface="Arial"/>
                <a:ea typeface="Arial"/>
                <a:cs typeface="Arial"/>
                <a:sym typeface="Arial"/>
              </a:rPr>
              <a:t>https://dtcenter.org/visitor-program</a:t>
            </a:r>
            <a:endParaRPr b="0" i="1" sz="2400" u="none" cap="none" strike="noStrike">
              <a:solidFill>
                <a:srgbClr val="6C6C6C"/>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400"/>
              <a:buFont typeface="Arial"/>
              <a:buNone/>
            </a:pPr>
            <a:r>
              <a:t/>
            </a:r>
            <a:endParaRPr b="0" i="0" sz="2400" u="none" cap="none" strike="noStrike">
              <a:solidFill>
                <a:srgbClr val="6C6C6C"/>
              </a:solidFill>
              <a:latin typeface="Arial"/>
              <a:ea typeface="Arial"/>
              <a:cs typeface="Arial"/>
              <a:sym typeface="Arial"/>
            </a:endParaRPr>
          </a:p>
        </p:txBody>
      </p:sp>
      <p:pic>
        <p:nvPicPr>
          <p:cNvPr id="736" name="Google Shape;736;g2314c6d565d_1_7"/>
          <p:cNvPicPr preferRelativeResize="0"/>
          <p:nvPr/>
        </p:nvPicPr>
        <p:blipFill rotWithShape="1">
          <a:blip r:embed="rId4">
            <a:alphaModFix/>
          </a:blip>
          <a:srcRect b="0" l="0" r="0" t="0"/>
          <a:stretch/>
        </p:blipFill>
        <p:spPr>
          <a:xfrm>
            <a:off x="7387325" y="984687"/>
            <a:ext cx="4287771" cy="2201005"/>
          </a:xfrm>
          <a:prstGeom prst="rect">
            <a:avLst/>
          </a:prstGeom>
          <a:noFill/>
          <a:ln>
            <a:noFill/>
          </a:ln>
        </p:spPr>
      </p:pic>
      <p:pic>
        <p:nvPicPr>
          <p:cNvPr id="737" name="Google Shape;737;g2314c6d565d_1_7"/>
          <p:cNvPicPr preferRelativeResize="0"/>
          <p:nvPr/>
        </p:nvPicPr>
        <p:blipFill rotWithShape="1">
          <a:blip r:embed="rId5">
            <a:alphaModFix/>
          </a:blip>
          <a:srcRect b="0" l="0" r="0" t="0"/>
          <a:stretch/>
        </p:blipFill>
        <p:spPr>
          <a:xfrm>
            <a:off x="7450363" y="3435192"/>
            <a:ext cx="4159140" cy="2775773"/>
          </a:xfrm>
          <a:prstGeom prst="rect">
            <a:avLst/>
          </a:prstGeom>
          <a:noFill/>
          <a:ln>
            <a:noFill/>
          </a:ln>
        </p:spPr>
      </p:pic>
      <p:sp>
        <p:nvSpPr>
          <p:cNvPr id="738" name="Google Shape;738;g2314c6d565d_1_7"/>
          <p:cNvSpPr txBox="1"/>
          <p:nvPr/>
        </p:nvSpPr>
        <p:spPr>
          <a:xfrm>
            <a:off x="545593" y="356775"/>
            <a:ext cx="5943600" cy="627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66B3"/>
                </a:solidFill>
                <a:latin typeface="Arial"/>
                <a:ea typeface="Arial"/>
                <a:cs typeface="Arial"/>
                <a:sym typeface="Arial"/>
              </a:rPr>
              <a:t>DTC Visitor Program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 name="Shape 170"/>
        <p:cNvGrpSpPr/>
        <p:nvPr/>
      </p:nvGrpSpPr>
      <p:grpSpPr>
        <a:xfrm>
          <a:off x="0" y="0"/>
          <a:ext cx="0" cy="0"/>
          <a:chOff x="0" y="0"/>
          <a:chExt cx="0" cy="0"/>
        </a:xfrm>
      </p:grpSpPr>
      <p:pic>
        <p:nvPicPr>
          <p:cNvPr id="171" name="Google Shape;171;p3"/>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172" name="Google Shape;172;p3"/>
          <p:cNvSpPr txBox="1"/>
          <p:nvPr>
            <p:ph idx="1" type="body"/>
          </p:nvPr>
        </p:nvSpPr>
        <p:spPr>
          <a:xfrm>
            <a:off x="457200" y="1143000"/>
            <a:ext cx="11274600" cy="5202600"/>
          </a:xfrm>
          <a:prstGeom prst="rect">
            <a:avLst/>
          </a:prstGeom>
          <a:noFill/>
          <a:ln>
            <a:noFill/>
          </a:ln>
        </p:spPr>
        <p:txBody>
          <a:bodyPr anchorCtr="0" anchor="t" bIns="45700" lIns="91425" spcFirstLastPara="1" rIns="91425" wrap="square" tIns="45700">
            <a:spAutoFit/>
          </a:bodyPr>
          <a:lstStyle/>
          <a:p>
            <a:pPr indent="-274320" lvl="0" marL="274320" rtl="0" algn="l">
              <a:lnSpc>
                <a:spcPct val="100000"/>
              </a:lnSpc>
              <a:spcBef>
                <a:spcPts val="0"/>
              </a:spcBef>
              <a:spcAft>
                <a:spcPts val="0"/>
              </a:spcAft>
              <a:buSzPts val="2400"/>
              <a:buChar char="➔"/>
            </a:pPr>
            <a:r>
              <a:rPr b="1" lang="en-US" sz="2400"/>
              <a:t>Hierarchy (from taxonomy): </a:t>
            </a:r>
            <a:r>
              <a:rPr lang="en-US" sz="2400"/>
              <a:t>an </a:t>
            </a:r>
            <a:r>
              <a:rPr b="1" lang="en-US" sz="2400">
                <a:solidFill>
                  <a:srgbClr val="0432FF"/>
                </a:solidFill>
              </a:rPr>
              <a:t>arrangement or classification</a:t>
            </a:r>
            <a:r>
              <a:rPr lang="en-US" sz="2400"/>
              <a:t> of things according to relative importance or inclusiveness.</a:t>
            </a:r>
            <a:endParaRPr sz="2400"/>
          </a:p>
          <a:p>
            <a:pPr indent="-274320" lvl="0" marL="274320" rtl="0" algn="l">
              <a:lnSpc>
                <a:spcPct val="100000"/>
              </a:lnSpc>
              <a:spcBef>
                <a:spcPts val="1600"/>
              </a:spcBef>
              <a:spcAft>
                <a:spcPts val="0"/>
              </a:spcAft>
              <a:buSzPts val="2400"/>
              <a:buChar char="➔"/>
            </a:pPr>
            <a:r>
              <a:rPr b="1" lang="en-US" sz="2400"/>
              <a:t>Hierarchical System Development</a:t>
            </a:r>
            <a:r>
              <a:rPr lang="en-US" sz="2400"/>
              <a:t>: a </a:t>
            </a:r>
            <a:r>
              <a:rPr b="1" lang="en-US" sz="2400">
                <a:solidFill>
                  <a:srgbClr val="0432FF"/>
                </a:solidFill>
              </a:rPr>
              <a:t>systematic “engineering” approach </a:t>
            </a:r>
            <a:r>
              <a:rPr lang="en-US" sz="2400"/>
              <a:t>that tests small elements (e.g. physics schemes/subroutines) of an Earth System Model (ESM) first in isolation, then progressively connects those elements with increased coupling between ESM components, all the way up to a fully-coupled global model.</a:t>
            </a:r>
            <a:endParaRPr sz="2400"/>
          </a:p>
          <a:p>
            <a:pPr indent="-254000" lvl="0" marL="274320" rtl="0" algn="l">
              <a:lnSpc>
                <a:spcPct val="100000"/>
              </a:lnSpc>
              <a:spcBef>
                <a:spcPts val="1600"/>
              </a:spcBef>
              <a:spcAft>
                <a:spcPts val="0"/>
              </a:spcAft>
              <a:buSzPts val="2400"/>
              <a:buChar char="➔"/>
            </a:pPr>
            <a:r>
              <a:rPr b="1" i="1" lang="en-US" sz="2800"/>
              <a:t>System</a:t>
            </a:r>
            <a:r>
              <a:rPr lang="en-US" sz="2400"/>
              <a:t> in HSD </a:t>
            </a:r>
            <a:r>
              <a:rPr b="1" lang="en-US" sz="2400">
                <a:solidFill>
                  <a:srgbClr val="0432FF"/>
                </a:solidFill>
              </a:rPr>
              <a:t>is end-to-end </a:t>
            </a:r>
            <a:r>
              <a:rPr lang="en-US" sz="2400"/>
              <a:t>in that it includes data ingest and quality control, data assimilation, modeling, post-processing, and verification.</a:t>
            </a:r>
            <a:endParaRPr sz="2400"/>
          </a:p>
          <a:p>
            <a:pPr indent="-274320" lvl="0" marL="274320" rtl="0" algn="l">
              <a:lnSpc>
                <a:spcPct val="100000"/>
              </a:lnSpc>
              <a:spcBef>
                <a:spcPts val="1600"/>
              </a:spcBef>
              <a:spcAft>
                <a:spcPts val="0"/>
              </a:spcAft>
              <a:buSzPts val="2400"/>
              <a:buChar char="➔"/>
            </a:pPr>
            <a:r>
              <a:rPr b="1" lang="en-US" sz="2400"/>
              <a:t>Infrastructure</a:t>
            </a:r>
            <a:r>
              <a:rPr b="1" lang="en-US" sz="2400">
                <a:solidFill>
                  <a:srgbClr val="0432FF"/>
                </a:solidFill>
              </a:rPr>
              <a:t>: necessary to connect the HSD steps </a:t>
            </a:r>
            <a:r>
              <a:rPr lang="en-US" sz="2400"/>
              <a:t>for an efficient and effective model development and improvement process. (CCPP)</a:t>
            </a:r>
            <a:endParaRPr sz="2400"/>
          </a:p>
        </p:txBody>
      </p:sp>
      <p:pic>
        <p:nvPicPr>
          <p:cNvPr id="173" name="Google Shape;173;p3"/>
          <p:cNvPicPr preferRelativeResize="0"/>
          <p:nvPr/>
        </p:nvPicPr>
        <p:blipFill rotWithShape="1">
          <a:blip r:embed="rId4">
            <a:alphaModFix/>
          </a:blip>
          <a:srcRect b="0" l="0" r="0" t="0"/>
          <a:stretch/>
        </p:blipFill>
        <p:spPr>
          <a:xfrm>
            <a:off x="0" y="0"/>
            <a:ext cx="12700" cy="12700"/>
          </a:xfrm>
          <a:prstGeom prst="rect">
            <a:avLst/>
          </a:prstGeom>
          <a:noFill/>
          <a:ln>
            <a:noFill/>
          </a:ln>
        </p:spPr>
      </p:pic>
      <p:pic>
        <p:nvPicPr>
          <p:cNvPr id="174" name="Google Shape;174;p3"/>
          <p:cNvPicPr preferRelativeResize="0"/>
          <p:nvPr/>
        </p:nvPicPr>
        <p:blipFill rotWithShape="1">
          <a:blip r:embed="rId4">
            <a:alphaModFix/>
          </a:blip>
          <a:srcRect b="0" l="0" r="0" t="0"/>
          <a:stretch/>
        </p:blipFill>
        <p:spPr>
          <a:xfrm>
            <a:off x="0" y="0"/>
            <a:ext cx="12700" cy="12700"/>
          </a:xfrm>
          <a:prstGeom prst="rect">
            <a:avLst/>
          </a:prstGeom>
          <a:noFill/>
          <a:ln>
            <a:noFill/>
          </a:ln>
        </p:spPr>
      </p:pic>
      <p:pic>
        <p:nvPicPr>
          <p:cNvPr id="175" name="Google Shape;175;p3"/>
          <p:cNvPicPr preferRelativeResize="0"/>
          <p:nvPr/>
        </p:nvPicPr>
        <p:blipFill rotWithShape="1">
          <a:blip r:embed="rId4">
            <a:alphaModFix/>
          </a:blip>
          <a:srcRect b="0" l="0" r="0" t="0"/>
          <a:stretch/>
        </p:blipFill>
        <p:spPr>
          <a:xfrm>
            <a:off x="0" y="0"/>
            <a:ext cx="12700" cy="12700"/>
          </a:xfrm>
          <a:prstGeom prst="rect">
            <a:avLst/>
          </a:prstGeom>
          <a:noFill/>
          <a:ln>
            <a:noFill/>
          </a:ln>
        </p:spPr>
      </p:pic>
      <p:sp>
        <p:nvSpPr>
          <p:cNvPr id="176" name="Google Shape;176;p3"/>
          <p:cNvSpPr txBox="1"/>
          <p:nvPr/>
        </p:nvSpPr>
        <p:spPr>
          <a:xfrm>
            <a:off x="458724" y="320040"/>
            <a:ext cx="11274600" cy="600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3000" u="none" cap="none" strike="noStrike">
                <a:solidFill>
                  <a:schemeClr val="dk2"/>
                </a:solidFill>
                <a:latin typeface="Libre Franklin"/>
                <a:ea typeface="Libre Franklin"/>
                <a:cs typeface="Libre Franklin"/>
                <a:sym typeface="Libre Franklin"/>
              </a:rPr>
              <a:t>Hierarchical System Development (HSD):  </a:t>
            </a:r>
            <a:r>
              <a:rPr b="1" i="1" lang="en-US" sz="30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0"/>
                  </a:ext>
                </a:extLst>
              </a:rPr>
              <a:t>What is it?</a:t>
            </a:r>
            <a:endParaRPr b="1" i="0" sz="800" u="none" cap="none" strike="noStrike">
              <a:solidFill>
                <a:srgbClr val="000000"/>
              </a:solidFill>
              <a:latin typeface="Arial"/>
              <a:ea typeface="Arial"/>
              <a:cs typeface="Arial"/>
              <a:sym typeface="Arial"/>
            </a:endParaRPr>
          </a:p>
        </p:txBody>
      </p:sp>
      <p:sp>
        <p:nvSpPr>
          <p:cNvPr id="177" name="Google Shape;177;p3"/>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313f8b5b65_0_4"/>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pic>
        <p:nvPicPr>
          <p:cNvPr id="184" name="Google Shape;184;g2313f8b5b65_0_4"/>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185" name="Google Shape;185;g2313f8b5b65_0_4"/>
          <p:cNvSpPr txBox="1"/>
          <p:nvPr/>
        </p:nvSpPr>
        <p:spPr>
          <a:xfrm>
            <a:off x="458724" y="320040"/>
            <a:ext cx="11274600" cy="600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3000" u="none" cap="none" strike="noStrike">
                <a:solidFill>
                  <a:schemeClr val="dk2"/>
                </a:solidFill>
                <a:latin typeface="Libre Franklin"/>
                <a:ea typeface="Libre Franklin"/>
                <a:cs typeface="Libre Franklin"/>
                <a:sym typeface="Libre Franklin"/>
                <a:extLst>
                  <a:ext uri="http://customooxmlschemas.google.com/">
                    <go:slidesCustomData xmlns:go="http://customooxmlschemas.google.com/" textRoundtripDataId="1"/>
                  </a:ext>
                </a:extLst>
              </a:rPr>
              <a:t>Hierarchical System Development:  What is it?</a:t>
            </a:r>
            <a:endParaRPr b="1" i="1" sz="800" u="none" cap="none" strike="noStrike">
              <a:solidFill>
                <a:srgbClr val="000000"/>
              </a:solidFill>
              <a:latin typeface="Arial"/>
              <a:ea typeface="Arial"/>
              <a:cs typeface="Arial"/>
              <a:sym typeface="Arial"/>
            </a:endParaRPr>
          </a:p>
        </p:txBody>
      </p:sp>
      <p:sp>
        <p:nvSpPr>
          <p:cNvPr id="186" name="Google Shape;186;g2313f8b5b65_0_4"/>
          <p:cNvSpPr txBox="1"/>
          <p:nvPr>
            <p:ph idx="1" type="body"/>
          </p:nvPr>
        </p:nvSpPr>
        <p:spPr>
          <a:xfrm>
            <a:off x="457200" y="914400"/>
            <a:ext cx="11274600" cy="55293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SzPts val="2000"/>
              <a:buChar char="➔"/>
            </a:pPr>
            <a:r>
              <a:rPr lang="en-US" sz="2000"/>
              <a:t>Hierarchical System Development (HSD) is an efficient pathway for model development.</a:t>
            </a:r>
            <a:endParaRPr sz="2000"/>
          </a:p>
          <a:p>
            <a:pPr indent="-355600" lvl="0" marL="457200" rtl="0" algn="l">
              <a:lnSpc>
                <a:spcPct val="100000"/>
              </a:lnSpc>
              <a:spcBef>
                <a:spcPts val="1000"/>
              </a:spcBef>
              <a:spcAft>
                <a:spcPts val="0"/>
              </a:spcAft>
              <a:buSzPts val="2000"/>
              <a:buChar char="➔"/>
            </a:pPr>
            <a:r>
              <a:rPr lang="en-US" sz="2000"/>
              <a:t>Enables model development community</a:t>
            </a:r>
            <a:endParaRPr sz="2000"/>
          </a:p>
          <a:p>
            <a:pPr indent="0" lvl="0" marL="457200" rtl="0" algn="l">
              <a:lnSpc>
                <a:spcPct val="100000"/>
              </a:lnSpc>
              <a:spcBef>
                <a:spcPts val="0"/>
              </a:spcBef>
              <a:spcAft>
                <a:spcPts val="0"/>
              </a:spcAft>
              <a:buSzPts val="1530"/>
              <a:buNone/>
            </a:pPr>
            <a:r>
              <a:rPr lang="en-US" sz="2000"/>
              <a:t>with multiple entry points for research efforts</a:t>
            </a:r>
            <a:endParaRPr sz="2000"/>
          </a:p>
          <a:p>
            <a:pPr indent="0" lvl="0" marL="457200" rtl="0" algn="l">
              <a:lnSpc>
                <a:spcPct val="100000"/>
              </a:lnSpc>
              <a:spcBef>
                <a:spcPts val="0"/>
              </a:spcBef>
              <a:spcAft>
                <a:spcPts val="0"/>
              </a:spcAft>
              <a:buSzPts val="1530"/>
              <a:buNone/>
            </a:pPr>
            <a:r>
              <a:rPr lang="en-US" sz="2000"/>
              <a:t>spanning simple to complex.</a:t>
            </a:r>
            <a:endParaRPr sz="2000"/>
          </a:p>
          <a:p>
            <a:pPr indent="-355600" lvl="0" marL="457200" rtl="0" algn="l">
              <a:lnSpc>
                <a:spcPct val="100000"/>
              </a:lnSpc>
              <a:spcBef>
                <a:spcPts val="1000"/>
              </a:spcBef>
              <a:spcAft>
                <a:spcPts val="0"/>
              </a:spcAft>
              <a:buSzPts val="2000"/>
              <a:buChar char="➔"/>
            </a:pPr>
            <a:r>
              <a:rPr lang="en-US" sz="2000"/>
              <a:t>Many unique perspectives of HSD, defined</a:t>
            </a:r>
            <a:endParaRPr sz="2000"/>
          </a:p>
          <a:p>
            <a:pPr indent="0" lvl="0" marL="457200" rtl="0" algn="l">
              <a:lnSpc>
                <a:spcPct val="100000"/>
              </a:lnSpc>
              <a:spcBef>
                <a:spcPts val="0"/>
              </a:spcBef>
              <a:spcAft>
                <a:spcPts val="0"/>
              </a:spcAft>
              <a:buSzPts val="1530"/>
              <a:buNone/>
            </a:pPr>
            <a:r>
              <a:rPr lang="en-US" sz="2000"/>
              <a:t>by Model complexity, Model configurations</a:t>
            </a:r>
            <a:endParaRPr sz="2000"/>
          </a:p>
          <a:p>
            <a:pPr indent="0" lvl="0" marL="457200" rtl="0" algn="l">
              <a:lnSpc>
                <a:spcPct val="100000"/>
              </a:lnSpc>
              <a:spcBef>
                <a:spcPts val="0"/>
              </a:spcBef>
              <a:spcAft>
                <a:spcPts val="0"/>
              </a:spcAft>
              <a:buSzPts val="1530"/>
              <a:buNone/>
            </a:pPr>
            <a:r>
              <a:rPr lang="en-US" sz="2000"/>
              <a:t>(Jeevanjee et al. 2017), or Principles of large-</a:t>
            </a:r>
            <a:endParaRPr sz="2000"/>
          </a:p>
          <a:p>
            <a:pPr indent="0" lvl="0" marL="457200" rtl="0" algn="l">
              <a:lnSpc>
                <a:spcPct val="100000"/>
              </a:lnSpc>
              <a:spcBef>
                <a:spcPts val="0"/>
              </a:spcBef>
              <a:spcAft>
                <a:spcPts val="0"/>
              </a:spcAft>
              <a:buSzPts val="1530"/>
              <a:buNone/>
            </a:pPr>
            <a:r>
              <a:rPr lang="en-US" sz="2000"/>
              <a:t>scale circulation (Maher et al. 2019).</a:t>
            </a:r>
            <a:endParaRPr sz="2000"/>
          </a:p>
          <a:p>
            <a:pPr indent="-355600" lvl="0" marL="457200" rtl="0" algn="l">
              <a:lnSpc>
                <a:spcPct val="100000"/>
              </a:lnSpc>
              <a:spcBef>
                <a:spcPts val="1000"/>
              </a:spcBef>
              <a:spcAft>
                <a:spcPts val="0"/>
              </a:spcAft>
              <a:buSzPts val="2000"/>
              <a:buChar char="➔"/>
            </a:pPr>
            <a:r>
              <a:rPr lang="en-US" sz="2000"/>
              <a:t>Serves as an end-to-end system, i.e. data ingest</a:t>
            </a:r>
            <a:endParaRPr sz="2000"/>
          </a:p>
          <a:p>
            <a:pPr indent="0" lvl="0" marL="457200" rtl="0" algn="l">
              <a:lnSpc>
                <a:spcPct val="100000"/>
              </a:lnSpc>
              <a:spcBef>
                <a:spcPts val="0"/>
              </a:spcBef>
              <a:spcAft>
                <a:spcPts val="0"/>
              </a:spcAft>
              <a:buSzPts val="1530"/>
              <a:buNone/>
            </a:pPr>
            <a:r>
              <a:rPr lang="en-US" sz="2000"/>
              <a:t>and quality control, data assimilation, modeling,</a:t>
            </a:r>
            <a:endParaRPr sz="2000"/>
          </a:p>
          <a:p>
            <a:pPr indent="0" lvl="0" marL="457200" rtl="0" algn="l">
              <a:lnSpc>
                <a:spcPct val="100000"/>
              </a:lnSpc>
              <a:spcBef>
                <a:spcPts val="0"/>
              </a:spcBef>
              <a:spcAft>
                <a:spcPts val="0"/>
              </a:spcAft>
              <a:buSzPts val="1530"/>
              <a:buNone/>
            </a:pPr>
            <a:r>
              <a:rPr lang="en-US" sz="2000"/>
              <a:t>post-processing, and verification, with a</a:t>
            </a:r>
            <a:endParaRPr sz="2000"/>
          </a:p>
          <a:p>
            <a:pPr indent="0" lvl="0" marL="457200" rtl="0" algn="l">
              <a:lnSpc>
                <a:spcPct val="100000"/>
              </a:lnSpc>
              <a:spcBef>
                <a:spcPts val="0"/>
              </a:spcBef>
              <a:spcAft>
                <a:spcPts val="0"/>
              </a:spcAft>
              <a:buSzPts val="1530"/>
              <a:buNone/>
            </a:pPr>
            <a:r>
              <a:rPr lang="en-US" sz="2000"/>
              <a:t>corresponding configurable workflow.</a:t>
            </a:r>
            <a:endParaRPr sz="2000"/>
          </a:p>
          <a:p>
            <a:pPr indent="-355600" lvl="0" marL="457200" rtl="0" algn="l">
              <a:lnSpc>
                <a:spcPct val="100000"/>
              </a:lnSpc>
              <a:spcBef>
                <a:spcPts val="1000"/>
              </a:spcBef>
              <a:spcAft>
                <a:spcPts val="0"/>
              </a:spcAft>
              <a:buSzPts val="2000"/>
              <a:buChar char="➔"/>
            </a:pPr>
            <a:r>
              <a:rPr lang="en-US" sz="2000"/>
              <a:t>Infrastructure: necessary to connect the HSD steps (e.g. CCPP).</a:t>
            </a:r>
            <a:endParaRPr sz="2000"/>
          </a:p>
          <a:p>
            <a:pPr indent="-355600" lvl="0" marL="457200" rtl="0" algn="l">
              <a:lnSpc>
                <a:spcPct val="100000"/>
              </a:lnSpc>
              <a:spcBef>
                <a:spcPts val="1000"/>
              </a:spcBef>
              <a:spcAft>
                <a:spcPts val="0"/>
              </a:spcAft>
              <a:buSzPts val="2000"/>
              <a:buChar char="➔"/>
            </a:pPr>
            <a:r>
              <a:rPr lang="en-US" sz="2000"/>
              <a:t>Verification: necessary to assess model performance (e.g. METplus).</a:t>
            </a:r>
            <a:endParaRPr sz="2000"/>
          </a:p>
        </p:txBody>
      </p:sp>
      <p:pic>
        <p:nvPicPr>
          <p:cNvPr id="187" name="Google Shape;187;g2313f8b5b65_0_4"/>
          <p:cNvPicPr preferRelativeResize="0"/>
          <p:nvPr/>
        </p:nvPicPr>
        <p:blipFill rotWithShape="1">
          <a:blip r:embed="rId4">
            <a:alphaModFix/>
          </a:blip>
          <a:srcRect b="0" l="0" r="0" t="0"/>
          <a:stretch/>
        </p:blipFill>
        <p:spPr>
          <a:xfrm>
            <a:off x="7194100" y="1201014"/>
            <a:ext cx="4572000" cy="41940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ffa523e9c2_0_78"/>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194" name="Google Shape;194;gffa523e9c2_0_78"/>
          <p:cNvSpPr txBox="1"/>
          <p:nvPr/>
        </p:nvSpPr>
        <p:spPr>
          <a:xfrm>
            <a:off x="458724" y="320040"/>
            <a:ext cx="11274600" cy="600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3000" u="none" cap="none" strike="noStrike">
                <a:solidFill>
                  <a:schemeClr val="dk2"/>
                </a:solidFill>
                <a:latin typeface="Libre Franklin"/>
                <a:ea typeface="Libre Franklin"/>
                <a:cs typeface="Libre Franklin"/>
                <a:sym typeface="Libre Franklin"/>
              </a:rPr>
              <a:t>Hierarchical System Development:  Why do we need it?</a:t>
            </a:r>
            <a:endParaRPr b="1" i="0" sz="800" u="none" cap="none" strike="noStrike">
              <a:solidFill>
                <a:srgbClr val="000000"/>
              </a:solidFill>
              <a:latin typeface="Arial"/>
              <a:ea typeface="Arial"/>
              <a:cs typeface="Arial"/>
              <a:sym typeface="Arial"/>
            </a:endParaRPr>
          </a:p>
        </p:txBody>
      </p:sp>
      <p:pic>
        <p:nvPicPr>
          <p:cNvPr descr="local-land-atmosphere-interaction.jpg" id="195" name="Google Shape;195;gffa523e9c2_0_78"/>
          <p:cNvPicPr preferRelativeResize="0"/>
          <p:nvPr/>
        </p:nvPicPr>
        <p:blipFill rotWithShape="1">
          <a:blip r:embed="rId4">
            <a:alphaModFix/>
          </a:blip>
          <a:srcRect b="0" l="0" r="0" t="0"/>
          <a:stretch/>
        </p:blipFill>
        <p:spPr>
          <a:xfrm>
            <a:off x="1218438" y="1667309"/>
            <a:ext cx="3657600" cy="2744942"/>
          </a:xfrm>
          <a:prstGeom prst="rect">
            <a:avLst/>
          </a:prstGeom>
          <a:noFill/>
          <a:ln cap="flat" cmpd="sng" w="9525">
            <a:solidFill>
              <a:srgbClr val="395E89"/>
            </a:solidFill>
            <a:prstDash val="solid"/>
            <a:round/>
            <a:headEnd len="sm" w="sm" type="none"/>
            <a:tailEnd len="sm" w="sm" type="none"/>
          </a:ln>
        </p:spPr>
      </p:pic>
      <p:pic>
        <p:nvPicPr>
          <p:cNvPr descr="ucar_model_input.jpg" id="196" name="Google Shape;196;gffa523e9c2_0_78"/>
          <p:cNvPicPr preferRelativeResize="0"/>
          <p:nvPr/>
        </p:nvPicPr>
        <p:blipFill rotWithShape="1">
          <a:blip r:embed="rId5">
            <a:alphaModFix/>
          </a:blip>
          <a:srcRect b="1058" l="4624" r="803" t="5103"/>
          <a:stretch/>
        </p:blipFill>
        <p:spPr>
          <a:xfrm>
            <a:off x="7315962" y="1668180"/>
            <a:ext cx="3657600" cy="2743199"/>
          </a:xfrm>
          <a:prstGeom prst="rect">
            <a:avLst/>
          </a:prstGeom>
          <a:noFill/>
          <a:ln>
            <a:noFill/>
          </a:ln>
        </p:spPr>
      </p:pic>
      <p:sp>
        <p:nvSpPr>
          <p:cNvPr id="197" name="Google Shape;197;gffa523e9c2_0_78"/>
          <p:cNvSpPr/>
          <p:nvPr/>
        </p:nvSpPr>
        <p:spPr>
          <a:xfrm>
            <a:off x="5181600" y="2695680"/>
            <a:ext cx="1828800" cy="688200"/>
          </a:xfrm>
          <a:prstGeom prst="rightArrow">
            <a:avLst>
              <a:gd fmla="val 50000" name="adj1"/>
              <a:gd fmla="val 50000" name="adj2"/>
            </a:avLst>
          </a:prstGeom>
          <a:solidFill>
            <a:srgbClr val="0432FF"/>
          </a:soli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198" name="Google Shape;198;gffa523e9c2_0_78"/>
          <p:cNvSpPr txBox="1"/>
          <p:nvPr>
            <p:ph idx="1" type="body"/>
          </p:nvPr>
        </p:nvSpPr>
        <p:spPr>
          <a:xfrm>
            <a:off x="457200" y="1051560"/>
            <a:ext cx="11274600" cy="430800"/>
          </a:xfrm>
          <a:prstGeom prst="rect">
            <a:avLst/>
          </a:prstGeom>
          <a:noFill/>
          <a:ln>
            <a:noFill/>
          </a:ln>
        </p:spPr>
        <p:txBody>
          <a:bodyPr anchorCtr="0" anchor="t" bIns="45700" lIns="91425" spcFirstLastPara="1" rIns="91425" wrap="square" tIns="45700">
            <a:spAutoFit/>
          </a:bodyPr>
          <a:lstStyle/>
          <a:p>
            <a:pPr indent="-368300" lvl="0" marL="457200" rtl="0" algn="l">
              <a:lnSpc>
                <a:spcPct val="115000"/>
              </a:lnSpc>
              <a:spcBef>
                <a:spcPts val="800"/>
              </a:spcBef>
              <a:spcAft>
                <a:spcPts val="1000"/>
              </a:spcAft>
              <a:buSzPts val="2200"/>
              <a:buChar char="➔"/>
            </a:pPr>
            <a:r>
              <a:rPr b="1" lang="en-US" sz="2200" u="sng"/>
              <a:t>Many</a:t>
            </a:r>
            <a:r>
              <a:rPr b="1" lang="en-US" sz="2200"/>
              <a:t> Earth System processes </a:t>
            </a:r>
            <a:r>
              <a:rPr lang="en-US" sz="2200"/>
              <a:t>to model, from local to regional &amp; global.</a:t>
            </a:r>
            <a:endParaRPr sz="2200"/>
          </a:p>
        </p:txBody>
      </p:sp>
      <p:sp>
        <p:nvSpPr>
          <p:cNvPr id="199" name="Google Shape;199;gffa523e9c2_0_78"/>
          <p:cNvSpPr txBox="1"/>
          <p:nvPr>
            <p:ph idx="1" type="body"/>
          </p:nvPr>
        </p:nvSpPr>
        <p:spPr>
          <a:xfrm>
            <a:off x="609600" y="4597200"/>
            <a:ext cx="11274600" cy="1727400"/>
          </a:xfrm>
          <a:prstGeom prst="rect">
            <a:avLst/>
          </a:prstGeom>
          <a:noFill/>
          <a:ln>
            <a:noFill/>
          </a:ln>
        </p:spPr>
        <p:txBody>
          <a:bodyPr anchorCtr="0" anchor="t" bIns="45700" lIns="91425" spcFirstLastPara="1" rIns="91425" wrap="square" tIns="45700">
            <a:spAutoFit/>
          </a:bodyPr>
          <a:lstStyle/>
          <a:p>
            <a:pPr indent="-368300" lvl="0" marL="457200" rtl="0" algn="l">
              <a:lnSpc>
                <a:spcPct val="115000"/>
              </a:lnSpc>
              <a:spcBef>
                <a:spcPts val="0"/>
              </a:spcBef>
              <a:spcAft>
                <a:spcPts val="0"/>
              </a:spcAft>
              <a:buSzPts val="2200"/>
              <a:buChar char="➔"/>
            </a:pPr>
            <a:r>
              <a:rPr b="1" lang="en-US" sz="2200"/>
              <a:t>To understand model biases</a:t>
            </a:r>
            <a:r>
              <a:rPr lang="en-US" sz="2200"/>
              <a:t>, we often need to start by simplifying the atmosphere/earth system down to a few key processes and interactions.</a:t>
            </a:r>
            <a:endParaRPr sz="2200"/>
          </a:p>
          <a:p>
            <a:pPr indent="-368300" lvl="0" marL="457200" rtl="0" algn="l">
              <a:lnSpc>
                <a:spcPct val="115000"/>
              </a:lnSpc>
              <a:spcBef>
                <a:spcPts val="1000"/>
              </a:spcBef>
              <a:spcAft>
                <a:spcPts val="1000"/>
              </a:spcAft>
              <a:buSzPts val="2200"/>
              <a:buChar char="➔"/>
            </a:pPr>
            <a:r>
              <a:rPr b="1" lang="en-US" sz="2200"/>
              <a:t>For efficient use of compute resources</a:t>
            </a:r>
            <a:r>
              <a:rPr lang="en-US" sz="2200"/>
              <a:t>, need to identify/fix bugs early in the testing process… before making longer model runs.</a:t>
            </a:r>
            <a:endParaRPr sz="2200"/>
          </a:p>
        </p:txBody>
      </p:sp>
      <p:sp>
        <p:nvSpPr>
          <p:cNvPr id="200" name="Google Shape;200;gffa523e9c2_0_78"/>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5"/>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207" name="Google Shape;207;p5"/>
          <p:cNvSpPr txBox="1"/>
          <p:nvPr/>
        </p:nvSpPr>
        <p:spPr>
          <a:xfrm>
            <a:off x="458724" y="320040"/>
            <a:ext cx="11274600" cy="600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3000" u="none" cap="none" strike="noStrike">
                <a:solidFill>
                  <a:schemeClr val="dk2"/>
                </a:solidFill>
                <a:latin typeface="Libre Franklin"/>
                <a:ea typeface="Libre Franklin"/>
                <a:cs typeface="Libre Franklin"/>
                <a:sym typeface="Libre Franklin"/>
              </a:rPr>
              <a:t>Hierarchical System Development:  Brief Background</a:t>
            </a:r>
            <a:endParaRPr b="1" i="1" sz="800" u="none" cap="none" strike="noStrike">
              <a:solidFill>
                <a:srgbClr val="000000"/>
              </a:solidFill>
              <a:latin typeface="Arial"/>
              <a:ea typeface="Arial"/>
              <a:cs typeface="Arial"/>
              <a:sym typeface="Arial"/>
            </a:endParaRPr>
          </a:p>
        </p:txBody>
      </p:sp>
      <p:pic>
        <p:nvPicPr>
          <p:cNvPr id="208" name="Google Shape;208;p5"/>
          <p:cNvPicPr preferRelativeResize="0"/>
          <p:nvPr/>
        </p:nvPicPr>
        <p:blipFill rotWithShape="1">
          <a:blip r:embed="rId4">
            <a:alphaModFix/>
          </a:blip>
          <a:srcRect b="0" l="0" r="0" t="0"/>
          <a:stretch/>
        </p:blipFill>
        <p:spPr>
          <a:xfrm>
            <a:off x="0" y="0"/>
            <a:ext cx="12700" cy="12700"/>
          </a:xfrm>
          <a:prstGeom prst="rect">
            <a:avLst/>
          </a:prstGeom>
          <a:noFill/>
          <a:ln>
            <a:noFill/>
          </a:ln>
        </p:spPr>
      </p:pic>
      <p:pic>
        <p:nvPicPr>
          <p:cNvPr id="209" name="Google Shape;209;p5"/>
          <p:cNvPicPr preferRelativeResize="0"/>
          <p:nvPr/>
        </p:nvPicPr>
        <p:blipFill rotWithShape="1">
          <a:blip r:embed="rId4">
            <a:alphaModFix/>
          </a:blip>
          <a:srcRect b="0" l="0" r="0" t="0"/>
          <a:stretch/>
        </p:blipFill>
        <p:spPr>
          <a:xfrm>
            <a:off x="0" y="0"/>
            <a:ext cx="12700" cy="12700"/>
          </a:xfrm>
          <a:prstGeom prst="rect">
            <a:avLst/>
          </a:prstGeom>
          <a:noFill/>
          <a:ln>
            <a:noFill/>
          </a:ln>
        </p:spPr>
      </p:pic>
      <p:pic>
        <p:nvPicPr>
          <p:cNvPr id="210" name="Google Shape;210;p5"/>
          <p:cNvPicPr preferRelativeResize="0"/>
          <p:nvPr/>
        </p:nvPicPr>
        <p:blipFill rotWithShape="1">
          <a:blip r:embed="rId4">
            <a:alphaModFix/>
          </a:blip>
          <a:srcRect b="0" l="0" r="0" t="0"/>
          <a:stretch/>
        </p:blipFill>
        <p:spPr>
          <a:xfrm>
            <a:off x="0" y="0"/>
            <a:ext cx="12700" cy="12700"/>
          </a:xfrm>
          <a:prstGeom prst="rect">
            <a:avLst/>
          </a:prstGeom>
          <a:noFill/>
          <a:ln>
            <a:noFill/>
          </a:ln>
        </p:spPr>
      </p:pic>
      <p:sp>
        <p:nvSpPr>
          <p:cNvPr id="211" name="Google Shape;211;p5"/>
          <p:cNvSpPr txBox="1"/>
          <p:nvPr>
            <p:ph idx="1" type="body"/>
          </p:nvPr>
        </p:nvSpPr>
        <p:spPr>
          <a:xfrm>
            <a:off x="457200" y="914400"/>
            <a:ext cx="7614300" cy="2375400"/>
          </a:xfrm>
          <a:prstGeom prst="rect">
            <a:avLst/>
          </a:prstGeom>
          <a:noFill/>
          <a:ln>
            <a:noFill/>
          </a:ln>
        </p:spPr>
        <p:txBody>
          <a:bodyPr anchorCtr="0" anchor="t" bIns="45700" lIns="91425" spcFirstLastPara="1" rIns="91425" wrap="square" tIns="45700">
            <a:spAutoFit/>
          </a:bodyPr>
          <a:lstStyle/>
          <a:p>
            <a:pPr indent="-355600" lvl="0" marL="457200" rtl="0" algn="l">
              <a:lnSpc>
                <a:spcPct val="100000"/>
              </a:lnSpc>
              <a:spcBef>
                <a:spcPts val="0"/>
              </a:spcBef>
              <a:spcAft>
                <a:spcPts val="0"/>
              </a:spcAft>
              <a:buSzPts val="2000"/>
              <a:buChar char="➔"/>
            </a:pPr>
            <a:r>
              <a:rPr lang="en-US" sz="2000"/>
              <a:t>WCRP Climate workshop in 2016: Climate community uses hierarchical approach to understand model components and behavior. Follow-on Aug-Sep 2022: 2nd Model Hierarchies Workshop.</a:t>
            </a:r>
            <a:endParaRPr sz="2000"/>
          </a:p>
          <a:p>
            <a:pPr indent="-355600" lvl="0" marL="457200" rtl="0" algn="l">
              <a:lnSpc>
                <a:spcPct val="100000"/>
              </a:lnSpc>
              <a:spcBef>
                <a:spcPts val="1000"/>
              </a:spcBef>
              <a:spcAft>
                <a:spcPts val="0"/>
              </a:spcAft>
              <a:buSzPts val="2000"/>
              <a:buChar char="➔"/>
            </a:pPr>
            <a:r>
              <a:rPr lang="en-US" sz="2000"/>
              <a:t>Tim Palmer (Univ. Oxford, UK MetOffice, ECMWF): “</a:t>
            </a:r>
            <a:r>
              <a:rPr b="1" lang="en-US" sz="2000"/>
              <a:t>Hierarchical thinking should be second nature for all weather/climate scientists (of course).”</a:t>
            </a:r>
            <a:endParaRPr sz="2000"/>
          </a:p>
        </p:txBody>
      </p:sp>
      <p:sp>
        <p:nvSpPr>
          <p:cNvPr id="212" name="Google Shape;212;p5"/>
          <p:cNvSpPr txBox="1"/>
          <p:nvPr/>
        </p:nvSpPr>
        <p:spPr>
          <a:xfrm>
            <a:off x="457200" y="3429000"/>
            <a:ext cx="11274600" cy="7080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1000"/>
              </a:spcAft>
              <a:buClr>
                <a:schemeClr val="dk1"/>
              </a:buClr>
              <a:buSzPts val="20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Julia Slingo’s (UK Met Office) 2017 review of WCRP:  </a:t>
            </a:r>
            <a:r>
              <a:rPr b="1" i="0" lang="en-US" sz="2000" u="none" cap="none" strike="noStrike">
                <a:solidFill>
                  <a:schemeClr val="dk1"/>
                </a:solidFill>
                <a:latin typeface="Libre Baskerville"/>
                <a:ea typeface="Libre Baskerville"/>
                <a:cs typeface="Libre Baskerville"/>
                <a:sym typeface="Libre Baskerville"/>
              </a:rPr>
              <a:t>Increase focus on process- level understanding for model improvement, and connect weather and climate.</a:t>
            </a:r>
            <a:endParaRPr b="1" i="1" sz="2000" u="none" cap="none" strike="noStrike">
              <a:solidFill>
                <a:srgbClr val="0432FF"/>
              </a:solidFill>
              <a:latin typeface="Libre Baskerville"/>
              <a:ea typeface="Libre Baskerville"/>
              <a:cs typeface="Libre Baskerville"/>
              <a:sym typeface="Libre Baskerville"/>
            </a:endParaRPr>
          </a:p>
        </p:txBody>
      </p:sp>
      <p:pic>
        <p:nvPicPr>
          <p:cNvPr id="213" name="Google Shape;213;p5"/>
          <p:cNvPicPr preferRelativeResize="0"/>
          <p:nvPr/>
        </p:nvPicPr>
        <p:blipFill rotWithShape="1">
          <a:blip r:embed="rId5">
            <a:alphaModFix/>
          </a:blip>
          <a:srcRect b="0" l="0" r="0" t="0"/>
          <a:stretch/>
        </p:blipFill>
        <p:spPr>
          <a:xfrm>
            <a:off x="8071395" y="914400"/>
            <a:ext cx="3660405" cy="2514775"/>
          </a:xfrm>
          <a:prstGeom prst="rect">
            <a:avLst/>
          </a:prstGeom>
          <a:noFill/>
          <a:ln>
            <a:noFill/>
          </a:ln>
        </p:spPr>
      </p:pic>
      <p:sp>
        <p:nvSpPr>
          <p:cNvPr id="214" name="Google Shape;214;p5"/>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215" name="Google Shape;215;p5"/>
          <p:cNvSpPr txBox="1"/>
          <p:nvPr/>
        </p:nvSpPr>
        <p:spPr>
          <a:xfrm>
            <a:off x="457200" y="4296950"/>
            <a:ext cx="8291100" cy="13854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Christian Jakob (Monash U., Australia; AMS BAMS 2010): </a:t>
            </a:r>
            <a:endParaRPr b="0" i="0" sz="2000" u="none" cap="none" strike="noStrike">
              <a:solidFill>
                <a:schemeClr val="dk1"/>
              </a:solidFill>
              <a:latin typeface="Libre Baskerville"/>
              <a:ea typeface="Libre Baskerville"/>
              <a:cs typeface="Libre Baskerville"/>
              <a:sym typeface="Libre Baskerville"/>
            </a:endParaRPr>
          </a:p>
          <a:p>
            <a:pPr indent="0" lvl="0"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Libre Baskerville"/>
                <a:ea typeface="Libre Baskerville"/>
                <a:cs typeface="Libre Baskerville"/>
                <a:sym typeface="Libre Baskerville"/>
              </a:rPr>
              <a:t>”…community needs to improve diagnosis of processes</a:t>
            </a:r>
            <a:endParaRPr b="0" i="0" sz="2000" u="none" cap="none" strike="noStrike">
              <a:solidFill>
                <a:schemeClr val="dk1"/>
              </a:solidFill>
              <a:latin typeface="Libre Baskerville"/>
              <a:ea typeface="Libre Baskerville"/>
              <a:cs typeface="Libre Baskerville"/>
              <a:sym typeface="Libre Baskerville"/>
            </a:endParaRPr>
          </a:p>
          <a:p>
            <a:pPr indent="0" lvl="0" marL="4572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Libre Baskerville"/>
                <a:ea typeface="Libre Baskerville"/>
                <a:cs typeface="Libre Baskerville"/>
                <a:sym typeface="Libre Baskerville"/>
              </a:rPr>
              <a:t>contributing to model errors, with</a:t>
            </a:r>
            <a:r>
              <a:rPr b="0" i="0" lang="en-US" sz="2000" u="none" cap="none" strike="noStrike">
                <a:solidFill>
                  <a:srgbClr val="000000"/>
                </a:solidFill>
                <a:latin typeface="Libre Baskerville"/>
                <a:ea typeface="Libre Baskerville"/>
                <a:cs typeface="Libre Baskerville"/>
                <a:sym typeface="Libre Baskerville"/>
              </a:rPr>
              <a:t> </a:t>
            </a:r>
            <a:r>
              <a:rPr b="1" i="0" lang="en-US" sz="2000" u="none" cap="none" strike="noStrike">
                <a:solidFill>
                  <a:schemeClr val="dk1"/>
                </a:solidFill>
                <a:latin typeface="Libre Baskerville"/>
                <a:ea typeface="Libre Baskerville"/>
                <a:cs typeface="Libre Baskerville"/>
                <a:sym typeface="Libre Baskerville"/>
              </a:rPr>
              <a:t>more model developers needed!</a:t>
            </a:r>
            <a:r>
              <a:rPr b="0" i="0" lang="en-US" sz="2000" u="none" cap="none" strike="noStrike">
                <a:solidFill>
                  <a:schemeClr val="dk1"/>
                </a:solidFill>
                <a:latin typeface="Libre Baskerville"/>
                <a:ea typeface="Libre Baskerville"/>
                <a:cs typeface="Libre Baskerville"/>
                <a:sym typeface="Libre Baskerville"/>
              </a:rPr>
              <a:t> </a:t>
            </a:r>
            <a:r>
              <a:rPr b="0" i="1" lang="en-US" sz="2400" u="none" cap="none" strike="noStrike">
                <a:solidFill>
                  <a:schemeClr val="dk1"/>
                </a:solidFill>
                <a:latin typeface="Libre Baskerville"/>
                <a:ea typeface="Libre Baskerville"/>
                <a:cs typeface="Libre Baskerville"/>
                <a:sym typeface="Libre Baskerville"/>
              </a:rPr>
              <a:t>Not just model </a:t>
            </a:r>
            <a:r>
              <a:rPr b="1" i="1" lang="en-US" sz="2400" u="none" cap="none" strike="noStrike">
                <a:solidFill>
                  <a:schemeClr val="dk1"/>
                </a:solidFill>
                <a:latin typeface="Libre Baskerville"/>
                <a:ea typeface="Libre Baskerville"/>
                <a:cs typeface="Libre Baskerville"/>
                <a:sym typeface="Libre Baskerville"/>
              </a:rPr>
              <a:t>users</a:t>
            </a:r>
            <a:r>
              <a:rPr b="0" i="1" lang="en-US" sz="2400" u="none" cap="none" strike="noStrike">
                <a:solidFill>
                  <a:schemeClr val="dk1"/>
                </a:solidFill>
                <a:latin typeface="Libre Baskerville"/>
                <a:ea typeface="Libre Baskerville"/>
                <a:cs typeface="Libre Baskerville"/>
                <a:sym typeface="Libre Baskerville"/>
              </a:rPr>
              <a:t>!</a:t>
            </a:r>
            <a:r>
              <a:rPr b="1" i="0" lang="en-US" sz="2000" u="none" cap="none" strike="noStrike">
                <a:solidFill>
                  <a:schemeClr val="dk1"/>
                </a:solidFill>
                <a:latin typeface="Libre Baskerville"/>
                <a:ea typeface="Libre Baskerville"/>
                <a:cs typeface="Libre Baskerville"/>
                <a:sym typeface="Libre Baskerville"/>
              </a:rPr>
              <a:t>”</a:t>
            </a:r>
            <a:endParaRPr b="1" i="1" sz="2000" u="none" cap="none" strike="noStrike">
              <a:solidFill>
                <a:srgbClr val="0432FF"/>
              </a:solidFill>
              <a:latin typeface="Libre Baskerville"/>
              <a:ea typeface="Libre Baskerville"/>
              <a:cs typeface="Libre Baskerville"/>
              <a:sym typeface="Libre Baskerville"/>
            </a:endParaRPr>
          </a:p>
        </p:txBody>
      </p:sp>
      <p:sp>
        <p:nvSpPr>
          <p:cNvPr id="216" name="Google Shape;216;p5"/>
          <p:cNvSpPr txBox="1"/>
          <p:nvPr/>
        </p:nvSpPr>
        <p:spPr>
          <a:xfrm>
            <a:off x="457200" y="5766075"/>
            <a:ext cx="11274600" cy="8055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Libre Baskerville"/>
              <a:buChar char="➔"/>
            </a:pPr>
            <a:r>
              <a:rPr b="0" i="0" lang="en-US" sz="2000" u="none" cap="none" strike="noStrike">
                <a:solidFill>
                  <a:schemeClr val="dk1"/>
                </a:solidFill>
                <a:latin typeface="Libre Baskerville"/>
                <a:ea typeface="Libre Baskerville"/>
                <a:cs typeface="Libre Baskerville"/>
                <a:sym typeface="Libre Baskerville"/>
              </a:rPr>
              <a:t>See the HSD-focused article that leverages Jakob (2010):</a:t>
            </a:r>
            <a:endParaRPr b="0" i="0" sz="2000" u="none" cap="none" strike="noStrike">
              <a:solidFill>
                <a:srgbClr val="000000"/>
              </a:solidFill>
              <a:latin typeface="Libre Baskerville"/>
              <a:ea typeface="Libre Baskerville"/>
              <a:cs typeface="Libre Baskerville"/>
              <a:sym typeface="Libre Baskerville"/>
            </a:endParaRPr>
          </a:p>
          <a:p>
            <a:pPr indent="0" lvl="0" marL="404812" marR="0" rtl="0" algn="l">
              <a:lnSpc>
                <a:spcPct val="100000"/>
              </a:lnSpc>
              <a:spcBef>
                <a:spcPts val="1000"/>
              </a:spcBef>
              <a:spcAft>
                <a:spcPts val="0"/>
              </a:spcAft>
              <a:buClr>
                <a:schemeClr val="accent1"/>
              </a:buClr>
              <a:buSzPts val="1700"/>
              <a:buFont typeface="Noto Sans Symbols"/>
              <a:buNone/>
            </a:pPr>
            <a:r>
              <a:rPr b="1" i="0" lang="en-US" sz="1800" u="none" cap="none" strike="noStrike">
                <a:solidFill>
                  <a:srgbClr val="0432FF"/>
                </a:solidFill>
                <a:latin typeface="Libre Baskerville"/>
                <a:ea typeface="Libre Baskerville"/>
                <a:cs typeface="Libre Baskerville"/>
                <a:sym typeface="Libre Baskerville"/>
              </a:rPr>
              <a:t>        www.ufscommunity.org/articles/hierarchical-system-development-for-the-ufs</a:t>
            </a:r>
            <a:endParaRPr b="1" i="0" sz="1800" u="none" cap="none" strike="noStrike">
              <a:solidFill>
                <a:srgbClr val="0432FF"/>
              </a:solidFill>
              <a:latin typeface="Libre Baskerville"/>
              <a:ea typeface="Libre Baskerville"/>
              <a:cs typeface="Libre Baskerville"/>
              <a:sym typeface="Libre Baskerville"/>
            </a:endParaRPr>
          </a:p>
        </p:txBody>
      </p:sp>
      <p:grpSp>
        <p:nvGrpSpPr>
          <p:cNvPr id="217" name="Google Shape;217;p5"/>
          <p:cNvGrpSpPr/>
          <p:nvPr/>
        </p:nvGrpSpPr>
        <p:grpSpPr>
          <a:xfrm>
            <a:off x="8748225" y="4105656"/>
            <a:ext cx="2983575" cy="2237724"/>
            <a:chOff x="8748225" y="4029456"/>
            <a:chExt cx="2983575" cy="2237724"/>
          </a:xfrm>
        </p:grpSpPr>
        <p:sp>
          <p:nvSpPr>
            <p:cNvPr id="218" name="Google Shape;218;p5"/>
            <p:cNvSpPr txBox="1"/>
            <p:nvPr/>
          </p:nvSpPr>
          <p:spPr>
            <a:xfrm>
              <a:off x="9511913" y="5897880"/>
              <a:ext cx="1456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1" lang="en-US" sz="1200" u="none" cap="none" strike="noStrike">
                  <a:solidFill>
                    <a:schemeClr val="dk2"/>
                  </a:solidFill>
                  <a:latin typeface="Libre Franklin"/>
                  <a:ea typeface="Libre Franklin"/>
                  <a:cs typeface="Libre Franklin"/>
                  <a:sym typeface="Libre Franklin"/>
                </a:rPr>
                <a:t>HSD R2O cycles</a:t>
              </a:r>
              <a:endParaRPr b="1" i="0" sz="1200" u="none" cap="none" strike="noStrike">
                <a:solidFill>
                  <a:schemeClr val="dk1"/>
                </a:solidFill>
                <a:latin typeface="Arial"/>
                <a:ea typeface="Arial"/>
                <a:cs typeface="Arial"/>
                <a:sym typeface="Arial"/>
              </a:endParaRPr>
            </a:p>
          </p:txBody>
        </p:sp>
        <p:pic>
          <p:nvPicPr>
            <p:cNvPr id="219" name="Google Shape;219;p5"/>
            <p:cNvPicPr preferRelativeResize="0"/>
            <p:nvPr/>
          </p:nvPicPr>
          <p:blipFill rotWithShape="1">
            <a:blip r:embed="rId6">
              <a:alphaModFix/>
            </a:blip>
            <a:srcRect b="2098" l="16384" r="2660" t="9785"/>
            <a:stretch/>
          </p:blipFill>
          <p:spPr>
            <a:xfrm>
              <a:off x="8748225" y="4029456"/>
              <a:ext cx="2983575" cy="1963875"/>
            </a:xfrm>
            <a:prstGeom prst="rect">
              <a:avLst/>
            </a:prstGeom>
            <a:noFill/>
            <a:ln cap="flat" cmpd="sng" w="9525">
              <a:solidFill>
                <a:srgbClr val="0000FF"/>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gffa523e9c2_0_38"/>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226" name="Google Shape;226;gffa523e9c2_0_38"/>
          <p:cNvSpPr txBox="1"/>
          <p:nvPr/>
        </p:nvSpPr>
        <p:spPr>
          <a:xfrm>
            <a:off x="458724" y="320040"/>
            <a:ext cx="11274600" cy="6003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Libre Franklin"/>
              <a:buNone/>
            </a:pPr>
            <a:r>
              <a:rPr b="1" i="1" lang="en-US" sz="3000" u="none" cap="none" strike="noStrike">
                <a:solidFill>
                  <a:schemeClr val="dk2"/>
                </a:solidFill>
                <a:latin typeface="Libre Franklin"/>
                <a:ea typeface="Libre Franklin"/>
                <a:cs typeface="Libre Franklin"/>
                <a:sym typeface="Libre Franklin"/>
              </a:rPr>
              <a:t>Hierarchical System Development:  R2O cycles</a:t>
            </a:r>
            <a:endParaRPr b="1" i="0" sz="3000" u="none" cap="none" strike="noStrike">
              <a:solidFill>
                <a:srgbClr val="000000"/>
              </a:solidFill>
              <a:latin typeface="Arial"/>
              <a:ea typeface="Arial"/>
              <a:cs typeface="Arial"/>
              <a:sym typeface="Arial"/>
            </a:endParaRPr>
          </a:p>
        </p:txBody>
      </p:sp>
      <p:pic>
        <p:nvPicPr>
          <p:cNvPr id="227" name="Google Shape;227;gffa523e9c2_0_38"/>
          <p:cNvPicPr preferRelativeResize="0"/>
          <p:nvPr/>
        </p:nvPicPr>
        <p:blipFill rotWithShape="1">
          <a:blip r:embed="rId4">
            <a:alphaModFix/>
          </a:blip>
          <a:srcRect b="2699" l="17107" r="2569" t="9886"/>
          <a:stretch/>
        </p:blipFill>
        <p:spPr>
          <a:xfrm>
            <a:off x="1830250" y="996375"/>
            <a:ext cx="8618974" cy="5442600"/>
          </a:xfrm>
          <a:prstGeom prst="rect">
            <a:avLst/>
          </a:prstGeom>
          <a:noFill/>
          <a:ln>
            <a:noFill/>
          </a:ln>
        </p:spPr>
      </p:pic>
      <p:grpSp>
        <p:nvGrpSpPr>
          <p:cNvPr id="228" name="Google Shape;228;gffa523e9c2_0_38"/>
          <p:cNvGrpSpPr/>
          <p:nvPr/>
        </p:nvGrpSpPr>
        <p:grpSpPr>
          <a:xfrm>
            <a:off x="2243575" y="996375"/>
            <a:ext cx="6553575" cy="2556000"/>
            <a:chOff x="2243575" y="996375"/>
            <a:chExt cx="6553575" cy="2556000"/>
          </a:xfrm>
        </p:grpSpPr>
        <p:sp>
          <p:nvSpPr>
            <p:cNvPr id="229" name="Google Shape;229;gffa523e9c2_0_38"/>
            <p:cNvSpPr/>
            <p:nvPr/>
          </p:nvSpPr>
          <p:spPr>
            <a:xfrm>
              <a:off x="2243575" y="1072575"/>
              <a:ext cx="6553500" cy="247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ffa523e9c2_0_38"/>
            <p:cNvSpPr txBox="1"/>
            <p:nvPr/>
          </p:nvSpPr>
          <p:spPr>
            <a:xfrm>
              <a:off x="3709750" y="996375"/>
              <a:ext cx="50874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2"/>
                </a:buClr>
                <a:buSzPts val="3600"/>
                <a:buFont typeface="Libre Franklin"/>
                <a:buNone/>
              </a:pPr>
              <a:r>
                <a:rPr b="1" i="1" lang="en-US" sz="1600" u="none" cap="none" strike="noStrike">
                  <a:solidFill>
                    <a:srgbClr val="FF0000"/>
                  </a:solidFill>
                  <a:latin typeface="Libre Franklin"/>
                  <a:ea typeface="Libre Franklin"/>
                  <a:cs typeface="Libre Franklin"/>
                  <a:sym typeface="Libre Franklin"/>
                </a:rPr>
                <a:t>This cycle:  Lower down in R2O funnel / higher RLs</a:t>
              </a:r>
              <a:endParaRPr b="1" i="0" sz="100" u="none" cap="none" strike="noStrike">
                <a:solidFill>
                  <a:srgbClr val="FF0000"/>
                </a:solidFill>
                <a:latin typeface="Arial"/>
                <a:ea typeface="Arial"/>
                <a:cs typeface="Arial"/>
                <a:sym typeface="Arial"/>
              </a:endParaRPr>
            </a:p>
          </p:txBody>
        </p:sp>
      </p:grpSp>
      <p:grpSp>
        <p:nvGrpSpPr>
          <p:cNvPr id="231" name="Google Shape;231;gffa523e9c2_0_38"/>
          <p:cNvGrpSpPr/>
          <p:nvPr/>
        </p:nvGrpSpPr>
        <p:grpSpPr>
          <a:xfrm>
            <a:off x="1886375" y="3596450"/>
            <a:ext cx="7373150" cy="2639700"/>
            <a:chOff x="1886375" y="3596450"/>
            <a:chExt cx="7373150" cy="2639700"/>
          </a:xfrm>
        </p:grpSpPr>
        <p:sp>
          <p:nvSpPr>
            <p:cNvPr id="232" name="Google Shape;232;gffa523e9c2_0_38"/>
            <p:cNvSpPr/>
            <p:nvPr/>
          </p:nvSpPr>
          <p:spPr>
            <a:xfrm>
              <a:off x="1901425" y="3596450"/>
              <a:ext cx="7358100" cy="2563500"/>
            </a:xfrm>
            <a:prstGeom prst="rect">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gffa523e9c2_0_38"/>
            <p:cNvSpPr txBox="1"/>
            <p:nvPr/>
          </p:nvSpPr>
          <p:spPr>
            <a:xfrm>
              <a:off x="1886375" y="5805050"/>
              <a:ext cx="4785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0000FF"/>
                  </a:solidFill>
                  <a:latin typeface="Libre Franklin"/>
                  <a:ea typeface="Libre Franklin"/>
                  <a:cs typeface="Libre Franklin"/>
                  <a:sym typeface="Libre Franklin"/>
                </a:rPr>
                <a:t>This cycle:  Higher up in R2O funnel / lower RLs</a:t>
              </a:r>
              <a:endParaRPr b="1" i="0" sz="100" u="none" cap="none" strike="noStrike">
                <a:solidFill>
                  <a:srgbClr val="0000FF"/>
                </a:solidFill>
                <a:latin typeface="Arial"/>
                <a:ea typeface="Arial"/>
                <a:cs typeface="Arial"/>
                <a:sym typeface="Arial"/>
              </a:endParaRPr>
            </a:p>
          </p:txBody>
        </p:sp>
      </p:grpSp>
      <p:grpSp>
        <p:nvGrpSpPr>
          <p:cNvPr id="234" name="Google Shape;234;gffa523e9c2_0_38"/>
          <p:cNvGrpSpPr/>
          <p:nvPr/>
        </p:nvGrpSpPr>
        <p:grpSpPr>
          <a:xfrm>
            <a:off x="1830191" y="1034475"/>
            <a:ext cx="9672595" cy="5187000"/>
            <a:chOff x="1752575" y="1034475"/>
            <a:chExt cx="9750600" cy="5187000"/>
          </a:xfrm>
        </p:grpSpPr>
        <p:sp>
          <p:nvSpPr>
            <p:cNvPr id="235" name="Google Shape;235;gffa523e9c2_0_38"/>
            <p:cNvSpPr/>
            <p:nvPr/>
          </p:nvSpPr>
          <p:spPr>
            <a:xfrm>
              <a:off x="1752575" y="1034475"/>
              <a:ext cx="9750600" cy="51870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ffa523e9c2_0_38"/>
            <p:cNvSpPr txBox="1"/>
            <p:nvPr/>
          </p:nvSpPr>
          <p:spPr>
            <a:xfrm>
              <a:off x="9404675" y="3596450"/>
              <a:ext cx="1946100" cy="677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Libre Franklin"/>
                  <a:ea typeface="Libre Franklin"/>
                  <a:cs typeface="Libre Franklin"/>
                  <a:sym typeface="Libre Franklin"/>
                </a:rPr>
                <a:t>            Need to</a:t>
              </a:r>
              <a:endParaRPr b="1" i="1" sz="1600" u="none" cap="none" strike="noStrike">
                <a:solidFill>
                  <a:schemeClr val="dk1"/>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Libre Franklin"/>
                  <a:ea typeface="Libre Franklin"/>
                  <a:cs typeface="Libre Franklin"/>
                  <a:sym typeface="Libre Franklin"/>
                </a:rPr>
                <a:t>connect cycles</a:t>
              </a:r>
              <a:endParaRPr b="0" i="0" sz="1400" u="none" cap="none" strike="noStrike">
                <a:solidFill>
                  <a:schemeClr val="dk1"/>
                </a:solidFill>
                <a:latin typeface="Arial"/>
                <a:ea typeface="Arial"/>
                <a:cs typeface="Arial"/>
                <a:sym typeface="Arial"/>
              </a:endParaRPr>
            </a:p>
          </p:txBody>
        </p:sp>
        <p:cxnSp>
          <p:nvCxnSpPr>
            <p:cNvPr id="237" name="Google Shape;237;gffa523e9c2_0_38"/>
            <p:cNvCxnSpPr/>
            <p:nvPr/>
          </p:nvCxnSpPr>
          <p:spPr>
            <a:xfrm rot="10800000">
              <a:off x="10421500" y="3385075"/>
              <a:ext cx="921600" cy="0"/>
            </a:xfrm>
            <a:prstGeom prst="straightConnector1">
              <a:avLst/>
            </a:prstGeom>
            <a:noFill/>
            <a:ln cap="flat" cmpd="sng" w="76200">
              <a:solidFill>
                <a:schemeClr val="dk1"/>
              </a:solidFill>
              <a:prstDash val="solid"/>
              <a:round/>
              <a:headEnd len="sm" w="sm" type="none"/>
              <a:tailEnd len="med" w="med" type="stealth"/>
            </a:ln>
          </p:spPr>
        </p:cxnSp>
      </p:grpSp>
      <p:sp>
        <p:nvSpPr>
          <p:cNvPr id="238" name="Google Shape;238;gffa523e9c2_0_38"/>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3" name="Shape 243"/>
        <p:cNvGrpSpPr/>
        <p:nvPr/>
      </p:nvGrpSpPr>
      <p:grpSpPr>
        <a:xfrm>
          <a:off x="0" y="0"/>
          <a:ext cx="0" cy="0"/>
          <a:chOff x="0" y="0"/>
          <a:chExt cx="0" cy="0"/>
        </a:xfrm>
      </p:grpSpPr>
      <p:pic>
        <p:nvPicPr>
          <p:cNvPr id="244" name="Google Shape;244;p6"/>
          <p:cNvPicPr preferRelativeResize="0"/>
          <p:nvPr/>
        </p:nvPicPr>
        <p:blipFill rotWithShape="1">
          <a:blip r:embed="rId3">
            <a:alphaModFix amt="35000"/>
          </a:blip>
          <a:srcRect b="13286" l="19193" r="0" t="10435"/>
          <a:stretch/>
        </p:blipFill>
        <p:spPr>
          <a:xfrm>
            <a:off x="0" y="0"/>
            <a:ext cx="12192000" cy="6858000"/>
          </a:xfrm>
          <a:prstGeom prst="rect">
            <a:avLst/>
          </a:prstGeom>
          <a:noFill/>
          <a:ln>
            <a:noFill/>
          </a:ln>
        </p:spPr>
      </p:pic>
      <p:sp>
        <p:nvSpPr>
          <p:cNvPr id="245" name="Google Shape;245;p6"/>
          <p:cNvSpPr txBox="1"/>
          <p:nvPr/>
        </p:nvSpPr>
        <p:spPr>
          <a:xfrm>
            <a:off x="2747549" y="5921525"/>
            <a:ext cx="5041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1000"/>
              </a:spcAft>
              <a:buClr>
                <a:srgbClr val="33CC33"/>
              </a:buClr>
              <a:buSzPts val="1530"/>
              <a:buFont typeface="Noto Sans Symbols"/>
              <a:buNone/>
            </a:pPr>
            <a:r>
              <a:rPr b="0" i="0" lang="en-US" sz="1200" u="none" cap="none" strike="noStrike">
                <a:solidFill>
                  <a:schemeClr val="dk1"/>
                </a:solidFill>
                <a:latin typeface="Libre Baskerville"/>
                <a:ea typeface="Libre Baskerville"/>
                <a:cs typeface="Libre Baskerville"/>
                <a:sym typeface="Libre Baskerville"/>
              </a:rPr>
              <a:t>        Simplest framework for intra-suite physics interaction.</a:t>
            </a:r>
            <a:endParaRPr b="0" i="0" sz="1200" u="none" cap="none" strike="noStrike">
              <a:solidFill>
                <a:schemeClr val="dk1"/>
              </a:solidFill>
              <a:latin typeface="Libre Baskerville"/>
              <a:ea typeface="Libre Baskerville"/>
              <a:cs typeface="Libre Baskerville"/>
              <a:sym typeface="Libre Baskerville"/>
            </a:endParaRPr>
          </a:p>
        </p:txBody>
      </p:sp>
      <p:cxnSp>
        <p:nvCxnSpPr>
          <p:cNvPr id="246" name="Google Shape;246;p6"/>
          <p:cNvCxnSpPr/>
          <p:nvPr/>
        </p:nvCxnSpPr>
        <p:spPr>
          <a:xfrm>
            <a:off x="1981200" y="2817714"/>
            <a:ext cx="0" cy="1828800"/>
          </a:xfrm>
          <a:prstGeom prst="straightConnector1">
            <a:avLst/>
          </a:prstGeom>
          <a:noFill/>
          <a:ln cap="flat" cmpd="sng" w="101600">
            <a:solidFill>
              <a:srgbClr val="92D050"/>
            </a:solidFill>
            <a:prstDash val="solid"/>
            <a:round/>
            <a:headEnd len="sm" w="sm" type="none"/>
            <a:tailEnd len="med" w="med" type="triangle"/>
          </a:ln>
        </p:spPr>
      </p:cxnSp>
      <p:grpSp>
        <p:nvGrpSpPr>
          <p:cNvPr id="247" name="Google Shape;247;p6"/>
          <p:cNvGrpSpPr/>
          <p:nvPr/>
        </p:nvGrpSpPr>
        <p:grpSpPr>
          <a:xfrm>
            <a:off x="1295400" y="1293714"/>
            <a:ext cx="1371600" cy="1622411"/>
            <a:chOff x="460852" y="1143000"/>
            <a:chExt cx="1371600" cy="1622411"/>
          </a:xfrm>
        </p:grpSpPr>
        <p:sp>
          <p:nvSpPr>
            <p:cNvPr id="248" name="Google Shape;248;p6"/>
            <p:cNvSpPr/>
            <p:nvPr/>
          </p:nvSpPr>
          <p:spPr>
            <a:xfrm>
              <a:off x="613503" y="2057411"/>
              <a:ext cx="12189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Single</a:t>
              </a:r>
              <a:endParaRPr b="1" i="0" sz="1600" u="none" cap="none" strike="noStrike">
                <a:solidFill>
                  <a:srgbClr val="000000"/>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Processes</a:t>
              </a:r>
              <a:endParaRPr b="1" i="0" sz="1600" u="none" cap="none" strike="noStrike">
                <a:solidFill>
                  <a:srgbClr val="000000"/>
                </a:solidFill>
                <a:latin typeface="Libre Baskerville"/>
                <a:ea typeface="Libre Baskerville"/>
                <a:cs typeface="Libre Baskerville"/>
                <a:sym typeface="Libre Baskerville"/>
              </a:endParaRPr>
            </a:p>
          </p:txBody>
        </p:sp>
        <p:pic>
          <p:nvPicPr>
            <p:cNvPr descr="wind-temperatre-profiles.png" id="249" name="Google Shape;249;p6"/>
            <p:cNvPicPr preferRelativeResize="0"/>
            <p:nvPr/>
          </p:nvPicPr>
          <p:blipFill rotWithShape="1">
            <a:blip r:embed="rId4">
              <a:alphaModFix/>
            </a:blip>
            <a:srcRect b="0" l="0" r="0" t="13077"/>
            <a:stretch/>
          </p:blipFill>
          <p:spPr>
            <a:xfrm>
              <a:off x="460852" y="1143000"/>
              <a:ext cx="1371600" cy="914400"/>
            </a:xfrm>
            <a:prstGeom prst="rect">
              <a:avLst/>
            </a:prstGeom>
            <a:noFill/>
            <a:ln>
              <a:noFill/>
            </a:ln>
          </p:spPr>
        </p:pic>
      </p:grpSp>
      <p:grpSp>
        <p:nvGrpSpPr>
          <p:cNvPr id="250" name="Google Shape;250;p6"/>
          <p:cNvGrpSpPr/>
          <p:nvPr/>
        </p:nvGrpSpPr>
        <p:grpSpPr>
          <a:xfrm>
            <a:off x="1295400" y="4609775"/>
            <a:ext cx="1371626" cy="1713139"/>
            <a:chOff x="457200" y="4230461"/>
            <a:chExt cx="1371626" cy="1713139"/>
          </a:xfrm>
        </p:grpSpPr>
        <p:sp>
          <p:nvSpPr>
            <p:cNvPr id="251" name="Google Shape;251;p6"/>
            <p:cNvSpPr/>
            <p:nvPr/>
          </p:nvSpPr>
          <p:spPr>
            <a:xfrm>
              <a:off x="625526" y="4230461"/>
              <a:ext cx="1203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Complex</a:t>
              </a:r>
              <a:endParaRPr b="1" i="0" sz="1600" u="none" cap="none" strike="noStrike">
                <a:solidFill>
                  <a:srgbClr val="000000"/>
                </a:solidFill>
                <a:latin typeface="Libre Baskerville"/>
                <a:ea typeface="Libre Baskerville"/>
                <a:cs typeface="Libre Baskerville"/>
                <a:sym typeface="Libre Baskerville"/>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Systems</a:t>
              </a:r>
              <a:endParaRPr b="1" i="0" sz="1600" u="none" cap="none" strike="noStrike">
                <a:solidFill>
                  <a:schemeClr val="dk1"/>
                </a:solidFill>
                <a:latin typeface="Libre Baskerville"/>
                <a:ea typeface="Libre Baskerville"/>
                <a:cs typeface="Libre Baskerville"/>
                <a:sym typeface="Libre Baskerville"/>
              </a:endParaRPr>
            </a:p>
          </p:txBody>
        </p:sp>
        <p:pic>
          <p:nvPicPr>
            <p:cNvPr descr="weather-jun-2012.png" id="252" name="Google Shape;252;p6"/>
            <p:cNvPicPr preferRelativeResize="0"/>
            <p:nvPr/>
          </p:nvPicPr>
          <p:blipFill rotWithShape="1">
            <a:blip r:embed="rId5">
              <a:alphaModFix/>
            </a:blip>
            <a:srcRect b="17263" l="4999" r="9164" t="16663"/>
            <a:stretch/>
          </p:blipFill>
          <p:spPr>
            <a:xfrm>
              <a:off x="457200" y="4896196"/>
              <a:ext cx="1371600" cy="1047404"/>
            </a:xfrm>
            <a:prstGeom prst="rect">
              <a:avLst/>
            </a:prstGeom>
            <a:noFill/>
            <a:ln cap="flat" cmpd="sng" w="9525">
              <a:solidFill>
                <a:schemeClr val="dk1"/>
              </a:solidFill>
              <a:prstDash val="solid"/>
              <a:miter lim="800000"/>
              <a:headEnd len="sm" w="sm" type="none"/>
              <a:tailEnd len="sm" w="sm" type="none"/>
            </a:ln>
          </p:spPr>
        </p:pic>
      </p:grpSp>
      <p:grpSp>
        <p:nvGrpSpPr>
          <p:cNvPr id="253" name="Google Shape;253;p6"/>
          <p:cNvGrpSpPr/>
          <p:nvPr/>
        </p:nvGrpSpPr>
        <p:grpSpPr>
          <a:xfrm>
            <a:off x="4711419" y="1220325"/>
            <a:ext cx="1828800" cy="4081333"/>
            <a:chOff x="3229885" y="1143000"/>
            <a:chExt cx="1828800" cy="3753196"/>
          </a:xfrm>
        </p:grpSpPr>
        <p:sp>
          <p:nvSpPr>
            <p:cNvPr id="254" name="Google Shape;254;p6"/>
            <p:cNvSpPr/>
            <p:nvPr/>
          </p:nvSpPr>
          <p:spPr>
            <a:xfrm>
              <a:off x="3229885" y="1143000"/>
              <a:ext cx="1828800" cy="3753196"/>
            </a:xfrm>
            <a:prstGeom prst="triangle">
              <a:avLst>
                <a:gd fmla="val 50000" name="adj"/>
              </a:avLst>
            </a:prstGeom>
            <a:gradFill>
              <a:gsLst>
                <a:gs pos="0">
                  <a:srgbClr val="FF0000"/>
                </a:gs>
                <a:gs pos="25000">
                  <a:srgbClr val="FF0000"/>
                </a:gs>
                <a:gs pos="55000">
                  <a:srgbClr val="00B0F0"/>
                </a:gs>
                <a:gs pos="85000">
                  <a:srgbClr val="92D050"/>
                </a:gs>
                <a:gs pos="100000">
                  <a:srgbClr val="92D050"/>
                </a:gs>
              </a:gsLst>
              <a:lin ang="5400000" scaled="0"/>
            </a:gra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Verdana"/>
                <a:ea typeface="Verdana"/>
                <a:cs typeface="Verdana"/>
                <a:sym typeface="Verdana"/>
              </a:endParaRPr>
            </a:p>
          </p:txBody>
        </p:sp>
        <p:sp>
          <p:nvSpPr>
            <p:cNvPr id="255" name="Google Shape;255;p6"/>
            <p:cNvSpPr/>
            <p:nvPr/>
          </p:nvSpPr>
          <p:spPr>
            <a:xfrm>
              <a:off x="3499741" y="4494582"/>
              <a:ext cx="1289089" cy="3679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ibre Baskerville"/>
                  <a:ea typeface="Libre Baskerville"/>
                  <a:cs typeface="Libre Baskerville"/>
                  <a:sym typeface="Libre Baskerville"/>
                </a:rPr>
                <a:t>Systems</a:t>
              </a:r>
              <a:endParaRPr b="1" i="0" sz="2000" u="none" cap="none" strike="noStrike">
                <a:solidFill>
                  <a:schemeClr val="dk1"/>
                </a:solidFill>
                <a:latin typeface="Libre Baskerville"/>
                <a:ea typeface="Libre Baskerville"/>
                <a:cs typeface="Libre Baskerville"/>
                <a:sym typeface="Libre Baskerville"/>
              </a:endParaRPr>
            </a:p>
          </p:txBody>
        </p:sp>
      </p:grpSp>
      <p:grpSp>
        <p:nvGrpSpPr>
          <p:cNvPr id="256" name="Google Shape;256;p6"/>
          <p:cNvGrpSpPr/>
          <p:nvPr/>
        </p:nvGrpSpPr>
        <p:grpSpPr>
          <a:xfrm>
            <a:off x="3622162" y="5548681"/>
            <a:ext cx="2760412" cy="435526"/>
            <a:chOff x="1553069" y="2103577"/>
            <a:chExt cx="2760412" cy="435526"/>
          </a:xfrm>
        </p:grpSpPr>
        <p:sp>
          <p:nvSpPr>
            <p:cNvPr id="257" name="Google Shape;257;p6"/>
            <p:cNvSpPr/>
            <p:nvPr/>
          </p:nvSpPr>
          <p:spPr>
            <a:xfrm>
              <a:off x="2018955" y="2138993"/>
              <a:ext cx="182864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Understanding</a:t>
              </a:r>
              <a:endParaRPr b="1" i="0" sz="1600" u="none" cap="none" strike="noStrike">
                <a:solidFill>
                  <a:schemeClr val="dk1"/>
                </a:solidFill>
                <a:latin typeface="Libre Baskerville"/>
                <a:ea typeface="Libre Baskerville"/>
                <a:cs typeface="Libre Baskerville"/>
                <a:sym typeface="Libre Baskerville"/>
              </a:endParaRPr>
            </a:p>
          </p:txBody>
        </p:sp>
        <p:cxnSp>
          <p:nvCxnSpPr>
            <p:cNvPr id="258" name="Google Shape;258;p6"/>
            <p:cNvCxnSpPr/>
            <p:nvPr/>
          </p:nvCxnSpPr>
          <p:spPr>
            <a:xfrm>
              <a:off x="1553069" y="2103577"/>
              <a:ext cx="2760412" cy="0"/>
            </a:xfrm>
            <a:prstGeom prst="straightConnector1">
              <a:avLst/>
            </a:prstGeom>
            <a:solidFill>
              <a:schemeClr val="accent1"/>
            </a:solidFill>
            <a:ln cap="flat" cmpd="sng" w="50800">
              <a:solidFill>
                <a:srgbClr val="0432FF"/>
              </a:solidFill>
              <a:prstDash val="solid"/>
              <a:round/>
              <a:headEnd len="med" w="med" type="triangle"/>
              <a:tailEnd len="med" w="med" type="triangle"/>
            </a:ln>
          </p:spPr>
        </p:cxnSp>
      </p:grpSp>
      <p:grpSp>
        <p:nvGrpSpPr>
          <p:cNvPr id="259" name="Google Shape;259;p6"/>
          <p:cNvGrpSpPr/>
          <p:nvPr/>
        </p:nvGrpSpPr>
        <p:grpSpPr>
          <a:xfrm>
            <a:off x="6705600" y="1600220"/>
            <a:ext cx="400200" cy="4097400"/>
            <a:chOff x="7315200" y="1600220"/>
            <a:chExt cx="400200" cy="4097400"/>
          </a:xfrm>
        </p:grpSpPr>
        <p:sp>
          <p:nvSpPr>
            <p:cNvPr id="260" name="Google Shape;260;p6"/>
            <p:cNvSpPr/>
            <p:nvPr/>
          </p:nvSpPr>
          <p:spPr>
            <a:xfrm rot="-5400000">
              <a:off x="5473500" y="3445725"/>
              <a:ext cx="40836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432FF"/>
                  </a:solidFill>
                  <a:latin typeface="Libre Baskerville"/>
                  <a:ea typeface="Libre Baskerville"/>
                  <a:cs typeface="Libre Baskerville"/>
                  <a:sym typeface="Libre Baskerville"/>
                </a:rPr>
                <a:t>Process-level assessments / metrics</a:t>
              </a:r>
              <a:endParaRPr b="1" i="0" sz="1400" u="none" cap="none" strike="noStrike">
                <a:solidFill>
                  <a:srgbClr val="0432FF"/>
                </a:solidFill>
                <a:latin typeface="Libre Baskerville"/>
                <a:ea typeface="Libre Baskerville"/>
                <a:cs typeface="Libre Baskerville"/>
                <a:sym typeface="Libre Baskerville"/>
              </a:endParaRPr>
            </a:p>
          </p:txBody>
        </p:sp>
        <p:cxnSp>
          <p:nvCxnSpPr>
            <p:cNvPr id="261" name="Google Shape;261;p6"/>
            <p:cNvCxnSpPr/>
            <p:nvPr/>
          </p:nvCxnSpPr>
          <p:spPr>
            <a:xfrm>
              <a:off x="7613084" y="1600220"/>
              <a:ext cx="0" cy="4097400"/>
            </a:xfrm>
            <a:prstGeom prst="straightConnector1">
              <a:avLst/>
            </a:prstGeom>
            <a:noFill/>
            <a:ln cap="flat" cmpd="sng" w="38100">
              <a:solidFill>
                <a:srgbClr val="0432FF"/>
              </a:solidFill>
              <a:prstDash val="solid"/>
              <a:round/>
              <a:headEnd len="med" w="med" type="triangle"/>
              <a:tailEnd len="med" w="med" type="triangle"/>
            </a:ln>
          </p:spPr>
        </p:cxnSp>
      </p:grpSp>
      <p:sp>
        <p:nvSpPr>
          <p:cNvPr id="262" name="Google Shape;262;p6"/>
          <p:cNvSpPr/>
          <p:nvPr/>
        </p:nvSpPr>
        <p:spPr>
          <a:xfrm>
            <a:off x="7964149" y="1143000"/>
            <a:ext cx="3138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ibre Baskerville"/>
                <a:ea typeface="Libre Baskerville"/>
                <a:cs typeface="Libre Baskerville"/>
                <a:sym typeface="Libre Baskerville"/>
              </a:rPr>
              <a:t>HSD Testing “Harness”</a:t>
            </a:r>
            <a:endParaRPr b="1" i="0" sz="1800" u="none" cap="none" strike="noStrike">
              <a:solidFill>
                <a:schemeClr val="dk1"/>
              </a:solidFill>
              <a:latin typeface="Libre Baskerville"/>
              <a:ea typeface="Libre Baskerville"/>
              <a:cs typeface="Libre Baskerville"/>
              <a:sym typeface="Libre Baskerville"/>
            </a:endParaRPr>
          </a:p>
        </p:txBody>
      </p:sp>
      <p:sp>
        <p:nvSpPr>
          <p:cNvPr id="263" name="Google Shape;263;p6"/>
          <p:cNvSpPr/>
          <p:nvPr/>
        </p:nvSpPr>
        <p:spPr>
          <a:xfrm>
            <a:off x="7789275" y="5791200"/>
            <a:ext cx="36594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432FF"/>
                </a:solidFill>
                <a:latin typeface="Libre Baskerville"/>
                <a:ea typeface="Libre Baskerville"/>
                <a:cs typeface="Libre Baskerville"/>
                <a:sym typeface="Libre Baskerville"/>
              </a:rPr>
              <a:t>Drive and validate models/components using observational, model output and idealized data sets with “cumulative benchmarks”</a:t>
            </a:r>
            <a:endParaRPr b="0" i="0" sz="1300" u="none" cap="none" strike="noStrike">
              <a:solidFill>
                <a:srgbClr val="000000"/>
              </a:solidFill>
              <a:latin typeface="Libre Baskerville"/>
              <a:ea typeface="Libre Baskerville"/>
              <a:cs typeface="Libre Baskerville"/>
              <a:sym typeface="Libre Baskerville"/>
            </a:endParaRPr>
          </a:p>
        </p:txBody>
      </p:sp>
      <p:grpSp>
        <p:nvGrpSpPr>
          <p:cNvPr id="264" name="Google Shape;264;p6"/>
          <p:cNvGrpSpPr/>
          <p:nvPr/>
        </p:nvGrpSpPr>
        <p:grpSpPr>
          <a:xfrm>
            <a:off x="3464517" y="1219200"/>
            <a:ext cx="1828800" cy="4081325"/>
            <a:chOff x="3464517" y="1219200"/>
            <a:chExt cx="1828800" cy="4081325"/>
          </a:xfrm>
        </p:grpSpPr>
        <p:grpSp>
          <p:nvGrpSpPr>
            <p:cNvPr id="265" name="Google Shape;265;p6"/>
            <p:cNvGrpSpPr/>
            <p:nvPr/>
          </p:nvGrpSpPr>
          <p:grpSpPr>
            <a:xfrm>
              <a:off x="3464517" y="1219200"/>
              <a:ext cx="1828800" cy="4081325"/>
              <a:chOff x="2027482" y="1142998"/>
              <a:chExt cx="1828800" cy="3753197"/>
            </a:xfrm>
          </p:grpSpPr>
          <p:sp>
            <p:nvSpPr>
              <p:cNvPr id="266" name="Google Shape;266;p6"/>
              <p:cNvSpPr/>
              <p:nvPr/>
            </p:nvSpPr>
            <p:spPr>
              <a:xfrm rot="10800000">
                <a:off x="2027482" y="1142998"/>
                <a:ext cx="1828800" cy="3753197"/>
              </a:xfrm>
              <a:prstGeom prst="triangle">
                <a:avLst>
                  <a:gd fmla="val 50000" name="adj"/>
                </a:avLst>
              </a:prstGeom>
              <a:gradFill>
                <a:gsLst>
                  <a:gs pos="0">
                    <a:srgbClr val="FF0000"/>
                  </a:gs>
                  <a:gs pos="25000">
                    <a:srgbClr val="FF0000"/>
                  </a:gs>
                  <a:gs pos="55000">
                    <a:srgbClr val="00B0F0"/>
                  </a:gs>
                  <a:gs pos="85000">
                    <a:srgbClr val="92D050"/>
                  </a:gs>
                  <a:gs pos="100000">
                    <a:srgbClr val="92D050"/>
                  </a:gs>
                </a:gsLst>
                <a:lin ang="16200000" scaled="0"/>
              </a:gra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67" name="Google Shape;267;p6"/>
              <p:cNvSpPr/>
              <p:nvPr/>
            </p:nvSpPr>
            <p:spPr>
              <a:xfrm>
                <a:off x="2338189" y="1204972"/>
                <a:ext cx="1207383" cy="367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ibre Baskerville"/>
                    <a:ea typeface="Libre Baskerville"/>
                    <a:cs typeface="Libre Baskerville"/>
                    <a:sym typeface="Libre Baskerville"/>
                  </a:rPr>
                  <a:t>Processes</a:t>
                </a:r>
                <a:endParaRPr b="1" i="0" sz="2000" u="none" cap="none" strike="noStrike">
                  <a:solidFill>
                    <a:schemeClr val="dk1"/>
                  </a:solidFill>
                  <a:latin typeface="Libre Baskerville"/>
                  <a:ea typeface="Libre Baskerville"/>
                  <a:cs typeface="Libre Baskerville"/>
                  <a:sym typeface="Libre Baskerville"/>
                </a:endParaRPr>
              </a:p>
            </p:txBody>
          </p:sp>
        </p:grpSp>
        <p:grpSp>
          <p:nvGrpSpPr>
            <p:cNvPr id="268" name="Google Shape;268;p6"/>
            <p:cNvGrpSpPr/>
            <p:nvPr/>
          </p:nvGrpSpPr>
          <p:grpSpPr>
            <a:xfrm>
              <a:off x="3783804" y="1654749"/>
              <a:ext cx="1191352" cy="1138872"/>
              <a:chOff x="2092521" y="1761419"/>
              <a:chExt cx="1191352" cy="1138872"/>
            </a:xfrm>
          </p:grpSpPr>
          <p:pic>
            <p:nvPicPr>
              <p:cNvPr id="269" name="Google Shape;269;p6"/>
              <p:cNvPicPr preferRelativeResize="0"/>
              <p:nvPr/>
            </p:nvPicPr>
            <p:blipFill rotWithShape="1">
              <a:blip r:embed="rId6">
                <a:alphaModFix/>
              </a:blip>
              <a:srcRect b="0" l="0" r="0" t="0"/>
              <a:stretch/>
            </p:blipFill>
            <p:spPr>
              <a:xfrm>
                <a:off x="2115560" y="1761419"/>
                <a:ext cx="1145272" cy="868680"/>
              </a:xfrm>
              <a:prstGeom prst="rect">
                <a:avLst/>
              </a:prstGeom>
              <a:noFill/>
              <a:ln cap="flat" cmpd="sng" w="9525">
                <a:solidFill>
                  <a:srgbClr val="0432FF"/>
                </a:solidFill>
                <a:prstDash val="solid"/>
                <a:round/>
                <a:headEnd len="sm" w="sm" type="none"/>
                <a:tailEnd len="sm" w="sm" type="none"/>
              </a:ln>
            </p:spPr>
          </p:pic>
          <p:sp>
            <p:nvSpPr>
              <p:cNvPr id="270" name="Google Shape;270;p6"/>
              <p:cNvSpPr/>
              <p:nvPr/>
            </p:nvSpPr>
            <p:spPr>
              <a:xfrm>
                <a:off x="2092521" y="2646375"/>
                <a:ext cx="119135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1" lang="en-US" sz="1050" u="none" cap="none" strike="noStrike">
                    <a:solidFill>
                      <a:schemeClr val="lt1"/>
                    </a:solidFill>
                    <a:latin typeface="Verdana"/>
                    <a:ea typeface="Verdana"/>
                    <a:cs typeface="Verdana"/>
                    <a:sym typeface="Verdana"/>
                  </a:rPr>
                  <a:t>e.g. land-PBL</a:t>
                </a:r>
                <a:endParaRPr b="0" i="0" sz="1050" u="none" cap="none" strike="noStrike">
                  <a:solidFill>
                    <a:schemeClr val="lt1"/>
                  </a:solidFill>
                  <a:latin typeface="Libre Baskerville"/>
                  <a:ea typeface="Libre Baskerville"/>
                  <a:cs typeface="Libre Baskerville"/>
                  <a:sym typeface="Libre Baskerville"/>
                </a:endParaRPr>
              </a:p>
            </p:txBody>
          </p:sp>
        </p:grpSp>
      </p:grpSp>
      <p:grpSp>
        <p:nvGrpSpPr>
          <p:cNvPr id="271" name="Google Shape;271;p6"/>
          <p:cNvGrpSpPr/>
          <p:nvPr/>
        </p:nvGrpSpPr>
        <p:grpSpPr>
          <a:xfrm>
            <a:off x="7817740" y="2771973"/>
            <a:ext cx="3429000" cy="594360"/>
            <a:chOff x="2043865" y="2294668"/>
            <a:chExt cx="3429000" cy="594360"/>
          </a:xfrm>
        </p:grpSpPr>
        <p:pic>
          <p:nvPicPr>
            <p:cNvPr id="272" name="Google Shape;272;p6"/>
            <p:cNvPicPr preferRelativeResize="0"/>
            <p:nvPr/>
          </p:nvPicPr>
          <p:blipFill rotWithShape="1">
            <a:blip r:embed="rId7">
              <a:alphaModFix/>
            </a:blip>
            <a:srcRect b="57576" l="0" r="0" t="28283"/>
            <a:stretch/>
          </p:blipFill>
          <p:spPr>
            <a:xfrm>
              <a:off x="2043865" y="2294668"/>
              <a:ext cx="3429000" cy="594360"/>
            </a:xfrm>
            <a:prstGeom prst="rect">
              <a:avLst/>
            </a:prstGeom>
            <a:noFill/>
            <a:ln cap="flat" cmpd="sng" w="12700">
              <a:solidFill>
                <a:schemeClr val="dk1"/>
              </a:solidFill>
              <a:prstDash val="solid"/>
              <a:round/>
              <a:headEnd len="sm" w="sm" type="none"/>
              <a:tailEnd len="sm" w="sm" type="none"/>
            </a:ln>
          </p:spPr>
        </p:pic>
        <p:pic>
          <p:nvPicPr>
            <p:cNvPr id="273" name="Google Shape;273;p6"/>
            <p:cNvPicPr preferRelativeResize="0"/>
            <p:nvPr/>
          </p:nvPicPr>
          <p:blipFill rotWithShape="1">
            <a:blip r:embed="rId8">
              <a:alphaModFix/>
            </a:blip>
            <a:srcRect b="14668" l="9410" r="15586" t="14610"/>
            <a:stretch/>
          </p:blipFill>
          <p:spPr>
            <a:xfrm>
              <a:off x="2057313" y="2310804"/>
              <a:ext cx="548640" cy="548640"/>
            </a:xfrm>
            <a:prstGeom prst="rect">
              <a:avLst/>
            </a:prstGeom>
            <a:noFill/>
            <a:ln>
              <a:noFill/>
            </a:ln>
          </p:spPr>
        </p:pic>
        <p:sp>
          <p:nvSpPr>
            <p:cNvPr id="274" name="Google Shape;274;p6"/>
            <p:cNvSpPr/>
            <p:nvPr/>
          </p:nvSpPr>
          <p:spPr>
            <a:xfrm>
              <a:off x="3082539" y="2422571"/>
              <a:ext cx="135165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2-D Model</a:t>
              </a:r>
              <a:endParaRPr b="0" i="0" sz="1600" u="none" cap="none" strike="noStrike">
                <a:solidFill>
                  <a:srgbClr val="000000"/>
                </a:solidFill>
                <a:latin typeface="Libre Baskerville"/>
                <a:ea typeface="Libre Baskerville"/>
                <a:cs typeface="Libre Baskerville"/>
                <a:sym typeface="Libre Baskerville"/>
              </a:endParaRPr>
            </a:p>
          </p:txBody>
        </p:sp>
      </p:grpSp>
      <p:grpSp>
        <p:nvGrpSpPr>
          <p:cNvPr id="275" name="Google Shape;275;p6"/>
          <p:cNvGrpSpPr/>
          <p:nvPr/>
        </p:nvGrpSpPr>
        <p:grpSpPr>
          <a:xfrm>
            <a:off x="7817740" y="4578702"/>
            <a:ext cx="3429000" cy="594360"/>
            <a:chOff x="2043865" y="4077748"/>
            <a:chExt cx="3429000" cy="594360"/>
          </a:xfrm>
        </p:grpSpPr>
        <p:pic>
          <p:nvPicPr>
            <p:cNvPr id="276" name="Google Shape;276;p6"/>
            <p:cNvPicPr preferRelativeResize="0"/>
            <p:nvPr/>
          </p:nvPicPr>
          <p:blipFill rotWithShape="1">
            <a:blip r:embed="rId7">
              <a:alphaModFix/>
            </a:blip>
            <a:srcRect b="15151" l="0" r="0" t="70707"/>
            <a:stretch/>
          </p:blipFill>
          <p:spPr>
            <a:xfrm>
              <a:off x="2043865" y="4077748"/>
              <a:ext cx="3429000" cy="594360"/>
            </a:xfrm>
            <a:prstGeom prst="rect">
              <a:avLst/>
            </a:prstGeom>
            <a:noFill/>
            <a:ln cap="flat" cmpd="sng" w="12700">
              <a:solidFill>
                <a:schemeClr val="dk1"/>
              </a:solidFill>
              <a:prstDash val="solid"/>
              <a:round/>
              <a:headEnd len="sm" w="sm" type="none"/>
              <a:tailEnd len="sm" w="sm" type="none"/>
            </a:ln>
          </p:spPr>
        </p:pic>
        <p:pic>
          <p:nvPicPr>
            <p:cNvPr id="277" name="Google Shape;277;p6"/>
            <p:cNvPicPr preferRelativeResize="0"/>
            <p:nvPr/>
          </p:nvPicPr>
          <p:blipFill rotWithShape="1">
            <a:blip r:embed="rId9">
              <a:alphaModFix/>
            </a:blip>
            <a:srcRect b="14688" l="5054" r="4825" t="14948"/>
            <a:stretch/>
          </p:blipFill>
          <p:spPr>
            <a:xfrm>
              <a:off x="4910777" y="4107332"/>
              <a:ext cx="548640" cy="548640"/>
            </a:xfrm>
            <a:prstGeom prst="rect">
              <a:avLst/>
            </a:prstGeom>
            <a:noFill/>
            <a:ln>
              <a:noFill/>
            </a:ln>
          </p:spPr>
        </p:pic>
        <p:sp>
          <p:nvSpPr>
            <p:cNvPr id="278" name="Google Shape;278;p6"/>
            <p:cNvSpPr/>
            <p:nvPr/>
          </p:nvSpPr>
          <p:spPr>
            <a:xfrm>
              <a:off x="2919834" y="4205651"/>
              <a:ext cx="1677062"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Global Model</a:t>
              </a:r>
              <a:endParaRPr b="0" i="0" sz="1000" u="none" cap="none" strike="noStrike">
                <a:solidFill>
                  <a:srgbClr val="000000"/>
                </a:solidFill>
                <a:latin typeface="Arial"/>
                <a:ea typeface="Arial"/>
                <a:cs typeface="Arial"/>
                <a:sym typeface="Arial"/>
              </a:endParaRPr>
            </a:p>
          </p:txBody>
        </p:sp>
      </p:grpSp>
      <p:grpSp>
        <p:nvGrpSpPr>
          <p:cNvPr id="279" name="Google Shape;279;p6"/>
          <p:cNvGrpSpPr/>
          <p:nvPr/>
        </p:nvGrpSpPr>
        <p:grpSpPr>
          <a:xfrm>
            <a:off x="7817740" y="2153964"/>
            <a:ext cx="3429000" cy="594360"/>
            <a:chOff x="2043865" y="1700308"/>
            <a:chExt cx="3429000" cy="594360"/>
          </a:xfrm>
        </p:grpSpPr>
        <p:pic>
          <p:nvPicPr>
            <p:cNvPr id="280" name="Google Shape;280;p6"/>
            <p:cNvPicPr preferRelativeResize="0"/>
            <p:nvPr/>
          </p:nvPicPr>
          <p:blipFill rotWithShape="1">
            <a:blip r:embed="rId7">
              <a:alphaModFix/>
            </a:blip>
            <a:srcRect b="71467" l="0" r="0" t="14140"/>
            <a:stretch/>
          </p:blipFill>
          <p:spPr>
            <a:xfrm>
              <a:off x="2043865" y="1700308"/>
              <a:ext cx="3429000" cy="594360"/>
            </a:xfrm>
            <a:prstGeom prst="rect">
              <a:avLst/>
            </a:prstGeom>
            <a:noFill/>
            <a:ln cap="flat" cmpd="sng" w="12700">
              <a:solidFill>
                <a:schemeClr val="dk1"/>
              </a:solidFill>
              <a:prstDash val="solid"/>
              <a:round/>
              <a:headEnd len="sm" w="sm" type="none"/>
              <a:tailEnd len="sm" w="sm" type="none"/>
            </a:ln>
          </p:spPr>
        </p:pic>
        <p:pic>
          <p:nvPicPr>
            <p:cNvPr descr="column-atmos.png" id="281" name="Google Shape;281;p6"/>
            <p:cNvPicPr preferRelativeResize="0"/>
            <p:nvPr/>
          </p:nvPicPr>
          <p:blipFill rotWithShape="1">
            <a:blip r:embed="rId10">
              <a:alphaModFix/>
            </a:blip>
            <a:srcRect b="7028" l="54266" r="0" t="8618"/>
            <a:stretch/>
          </p:blipFill>
          <p:spPr>
            <a:xfrm>
              <a:off x="5093657" y="1729892"/>
              <a:ext cx="365760" cy="548640"/>
            </a:xfrm>
            <a:prstGeom prst="rect">
              <a:avLst/>
            </a:prstGeom>
            <a:noFill/>
            <a:ln>
              <a:noFill/>
            </a:ln>
          </p:spPr>
        </p:pic>
        <p:sp>
          <p:nvSpPr>
            <p:cNvPr id="282" name="Google Shape;282;p6"/>
            <p:cNvSpPr/>
            <p:nvPr/>
          </p:nvSpPr>
          <p:spPr>
            <a:xfrm>
              <a:off x="2441275" y="1828211"/>
              <a:ext cx="263418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Single Column Model</a:t>
              </a:r>
              <a:endParaRPr b="0" i="0" sz="1600" u="none" cap="none" strike="noStrike">
                <a:solidFill>
                  <a:srgbClr val="000000"/>
                </a:solidFill>
                <a:latin typeface="Libre Baskerville"/>
                <a:ea typeface="Libre Baskerville"/>
                <a:cs typeface="Libre Baskerville"/>
                <a:sym typeface="Libre Baskerville"/>
              </a:endParaRPr>
            </a:p>
          </p:txBody>
        </p:sp>
      </p:grpSp>
      <p:grpSp>
        <p:nvGrpSpPr>
          <p:cNvPr id="283" name="Google Shape;283;p6"/>
          <p:cNvGrpSpPr/>
          <p:nvPr/>
        </p:nvGrpSpPr>
        <p:grpSpPr>
          <a:xfrm>
            <a:off x="7817740" y="3984342"/>
            <a:ext cx="3429000" cy="594360"/>
            <a:chOff x="5286061" y="3610289"/>
            <a:chExt cx="3429000" cy="594360"/>
          </a:xfrm>
        </p:grpSpPr>
        <p:pic>
          <p:nvPicPr>
            <p:cNvPr id="284" name="Google Shape;284;p6"/>
            <p:cNvPicPr preferRelativeResize="0"/>
            <p:nvPr/>
          </p:nvPicPr>
          <p:blipFill rotWithShape="1">
            <a:blip r:embed="rId7">
              <a:alphaModFix/>
            </a:blip>
            <a:srcRect b="29293" l="0" r="0" t="56566"/>
            <a:stretch/>
          </p:blipFill>
          <p:spPr>
            <a:xfrm>
              <a:off x="5286061" y="3610289"/>
              <a:ext cx="3429000" cy="594360"/>
            </a:xfrm>
            <a:prstGeom prst="rect">
              <a:avLst/>
            </a:prstGeom>
            <a:noFill/>
            <a:ln cap="flat" cmpd="sng" w="12700">
              <a:solidFill>
                <a:schemeClr val="dk1"/>
              </a:solidFill>
              <a:prstDash val="solid"/>
              <a:round/>
              <a:headEnd len="sm" w="sm" type="none"/>
              <a:tailEnd len="sm" w="sm" type="none"/>
            </a:ln>
          </p:spPr>
        </p:pic>
        <p:pic>
          <p:nvPicPr>
            <p:cNvPr descr="550px-Location_North_America.svg.png" id="285" name="Google Shape;285;p6"/>
            <p:cNvPicPr preferRelativeResize="0"/>
            <p:nvPr/>
          </p:nvPicPr>
          <p:blipFill rotWithShape="1">
            <a:blip r:embed="rId11">
              <a:alphaModFix/>
            </a:blip>
            <a:srcRect b="21043" l="22716" r="21889" t="13573"/>
            <a:stretch/>
          </p:blipFill>
          <p:spPr>
            <a:xfrm>
              <a:off x="5299509" y="3637719"/>
              <a:ext cx="548640" cy="552948"/>
            </a:xfrm>
            <a:prstGeom prst="rect">
              <a:avLst/>
            </a:prstGeom>
            <a:noFill/>
            <a:ln>
              <a:noFill/>
            </a:ln>
          </p:spPr>
        </p:pic>
        <p:sp>
          <p:nvSpPr>
            <p:cNvPr id="286" name="Google Shape;286;p6"/>
            <p:cNvSpPr/>
            <p:nvPr/>
          </p:nvSpPr>
          <p:spPr>
            <a:xfrm>
              <a:off x="6033630" y="3738192"/>
              <a:ext cx="193386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Regional Model</a:t>
              </a:r>
              <a:endParaRPr b="0" i="0" sz="1000" u="none" cap="none" strike="noStrike">
                <a:solidFill>
                  <a:srgbClr val="000000"/>
                </a:solidFill>
                <a:latin typeface="Arial"/>
                <a:ea typeface="Arial"/>
                <a:cs typeface="Arial"/>
                <a:sym typeface="Arial"/>
              </a:endParaRPr>
            </a:p>
          </p:txBody>
        </p:sp>
      </p:grpSp>
      <p:grpSp>
        <p:nvGrpSpPr>
          <p:cNvPr id="287" name="Google Shape;287;p6"/>
          <p:cNvGrpSpPr/>
          <p:nvPr/>
        </p:nvGrpSpPr>
        <p:grpSpPr>
          <a:xfrm>
            <a:off x="7817740" y="1535955"/>
            <a:ext cx="3429000" cy="594360"/>
            <a:chOff x="2043865" y="1105948"/>
            <a:chExt cx="3429000" cy="594360"/>
          </a:xfrm>
        </p:grpSpPr>
        <p:pic>
          <p:nvPicPr>
            <p:cNvPr id="288" name="Google Shape;288;p6"/>
            <p:cNvPicPr preferRelativeResize="0"/>
            <p:nvPr/>
          </p:nvPicPr>
          <p:blipFill rotWithShape="1">
            <a:blip r:embed="rId7">
              <a:alphaModFix/>
            </a:blip>
            <a:srcRect b="85859" l="0" r="0" t="0"/>
            <a:stretch/>
          </p:blipFill>
          <p:spPr>
            <a:xfrm>
              <a:off x="2043865" y="1105948"/>
              <a:ext cx="3429000" cy="594360"/>
            </a:xfrm>
            <a:prstGeom prst="rect">
              <a:avLst/>
            </a:prstGeom>
            <a:noFill/>
            <a:ln cap="flat" cmpd="sng" w="12700">
              <a:solidFill>
                <a:schemeClr val="dk1"/>
              </a:solidFill>
              <a:prstDash val="solid"/>
              <a:round/>
              <a:headEnd len="sm" w="sm" type="none"/>
              <a:tailEnd len="sm" w="sm" type="none"/>
            </a:ln>
          </p:spPr>
        </p:pic>
        <p:pic>
          <p:nvPicPr>
            <p:cNvPr descr="wind-temperatre-profiles.png" id="289" name="Google Shape;289;p6"/>
            <p:cNvPicPr preferRelativeResize="0"/>
            <p:nvPr/>
          </p:nvPicPr>
          <p:blipFill rotWithShape="1">
            <a:blip r:embed="rId4">
              <a:alphaModFix/>
            </a:blip>
            <a:srcRect b="0" l="0" r="0" t="13077"/>
            <a:stretch/>
          </p:blipFill>
          <p:spPr>
            <a:xfrm>
              <a:off x="2043865" y="1128808"/>
              <a:ext cx="546891" cy="548640"/>
            </a:xfrm>
            <a:prstGeom prst="rect">
              <a:avLst/>
            </a:prstGeom>
            <a:noFill/>
            <a:ln>
              <a:noFill/>
            </a:ln>
          </p:spPr>
        </p:pic>
        <p:sp>
          <p:nvSpPr>
            <p:cNvPr id="290" name="Google Shape;290;p6"/>
            <p:cNvSpPr/>
            <p:nvPr/>
          </p:nvSpPr>
          <p:spPr>
            <a:xfrm>
              <a:off x="2281450" y="1233843"/>
              <a:ext cx="3047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Physics Process Simulator</a:t>
              </a:r>
              <a:endParaRPr b="0" i="0" sz="1600" u="none" cap="none" strike="noStrike">
                <a:solidFill>
                  <a:srgbClr val="000000"/>
                </a:solidFill>
                <a:latin typeface="Libre Baskerville"/>
                <a:ea typeface="Libre Baskerville"/>
                <a:cs typeface="Libre Baskerville"/>
                <a:sym typeface="Libre Baskerville"/>
              </a:endParaRPr>
            </a:p>
          </p:txBody>
        </p:sp>
      </p:grpSp>
      <p:grpSp>
        <p:nvGrpSpPr>
          <p:cNvPr id="291" name="Google Shape;291;p6"/>
          <p:cNvGrpSpPr/>
          <p:nvPr/>
        </p:nvGrpSpPr>
        <p:grpSpPr>
          <a:xfrm>
            <a:off x="7817740" y="5173062"/>
            <a:ext cx="3429000" cy="594360"/>
            <a:chOff x="2043865" y="4672108"/>
            <a:chExt cx="3429000" cy="594360"/>
          </a:xfrm>
        </p:grpSpPr>
        <p:pic>
          <p:nvPicPr>
            <p:cNvPr id="292" name="Google Shape;292;p6"/>
            <p:cNvPicPr preferRelativeResize="0"/>
            <p:nvPr/>
          </p:nvPicPr>
          <p:blipFill rotWithShape="1">
            <a:blip r:embed="rId7">
              <a:alphaModFix/>
            </a:blip>
            <a:srcRect b="0" l="0" r="0" t="85859"/>
            <a:stretch/>
          </p:blipFill>
          <p:spPr>
            <a:xfrm>
              <a:off x="2043865" y="4672108"/>
              <a:ext cx="3429000" cy="594360"/>
            </a:xfrm>
            <a:prstGeom prst="rect">
              <a:avLst/>
            </a:prstGeom>
            <a:noFill/>
            <a:ln cap="flat" cmpd="sng" w="12700">
              <a:solidFill>
                <a:schemeClr val="dk1"/>
              </a:solidFill>
              <a:prstDash val="solid"/>
              <a:round/>
              <a:headEnd len="sm" w="sm" type="none"/>
              <a:tailEnd len="sm" w="sm" type="none"/>
            </a:ln>
          </p:spPr>
        </p:pic>
        <p:pic>
          <p:nvPicPr>
            <p:cNvPr descr="weather-jun-2012.png" id="293" name="Google Shape;293;p6"/>
            <p:cNvPicPr preferRelativeResize="0"/>
            <p:nvPr/>
          </p:nvPicPr>
          <p:blipFill rotWithShape="1">
            <a:blip r:embed="rId5">
              <a:alphaModFix/>
            </a:blip>
            <a:srcRect b="17263" l="4999" r="9164" t="16663"/>
            <a:stretch/>
          </p:blipFill>
          <p:spPr>
            <a:xfrm>
              <a:off x="2064037" y="4694968"/>
              <a:ext cx="548640" cy="548640"/>
            </a:xfrm>
            <a:prstGeom prst="rect">
              <a:avLst/>
            </a:prstGeom>
            <a:noFill/>
            <a:ln>
              <a:noFill/>
            </a:ln>
          </p:spPr>
        </p:pic>
        <p:sp>
          <p:nvSpPr>
            <p:cNvPr id="294" name="Google Shape;294;p6"/>
            <p:cNvSpPr/>
            <p:nvPr/>
          </p:nvSpPr>
          <p:spPr>
            <a:xfrm>
              <a:off x="2496801" y="4800011"/>
              <a:ext cx="252312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Fully-Coupled Model</a:t>
              </a:r>
              <a:endParaRPr b="0" i="0" sz="1000" u="none" cap="none" strike="noStrike">
                <a:solidFill>
                  <a:srgbClr val="000000"/>
                </a:solidFill>
                <a:latin typeface="Arial"/>
                <a:ea typeface="Arial"/>
                <a:cs typeface="Arial"/>
                <a:sym typeface="Arial"/>
              </a:endParaRPr>
            </a:p>
          </p:txBody>
        </p:sp>
      </p:grpSp>
      <p:grpSp>
        <p:nvGrpSpPr>
          <p:cNvPr id="295" name="Google Shape;295;p6"/>
          <p:cNvGrpSpPr/>
          <p:nvPr/>
        </p:nvGrpSpPr>
        <p:grpSpPr>
          <a:xfrm>
            <a:off x="7817740" y="3389982"/>
            <a:ext cx="3429000" cy="594360"/>
            <a:chOff x="2043865" y="2889028"/>
            <a:chExt cx="3429000" cy="594360"/>
          </a:xfrm>
        </p:grpSpPr>
        <p:pic>
          <p:nvPicPr>
            <p:cNvPr id="296" name="Google Shape;296;p6"/>
            <p:cNvPicPr preferRelativeResize="0"/>
            <p:nvPr/>
          </p:nvPicPr>
          <p:blipFill rotWithShape="1">
            <a:blip r:embed="rId7">
              <a:alphaModFix/>
            </a:blip>
            <a:srcRect b="43434" l="0" r="0" t="42424"/>
            <a:stretch/>
          </p:blipFill>
          <p:spPr>
            <a:xfrm>
              <a:off x="2043865" y="2889028"/>
              <a:ext cx="3429000" cy="594360"/>
            </a:xfrm>
            <a:prstGeom prst="rect">
              <a:avLst/>
            </a:prstGeom>
            <a:noFill/>
            <a:ln cap="flat" cmpd="sng" w="12700">
              <a:solidFill>
                <a:schemeClr val="dk1"/>
              </a:solidFill>
              <a:prstDash val="solid"/>
              <a:round/>
              <a:headEnd len="sm" w="sm" type="none"/>
              <a:tailEnd len="sm" w="sm" type="none"/>
            </a:ln>
          </p:spPr>
        </p:pic>
        <p:pic>
          <p:nvPicPr>
            <p:cNvPr descr="gustfrnt.gif" id="297" name="Google Shape;297;p6"/>
            <p:cNvPicPr preferRelativeResize="0"/>
            <p:nvPr/>
          </p:nvPicPr>
          <p:blipFill rotWithShape="1">
            <a:blip r:embed="rId12">
              <a:alphaModFix/>
            </a:blip>
            <a:srcRect b="16930" l="5104" r="3500" t="27527"/>
            <a:stretch/>
          </p:blipFill>
          <p:spPr>
            <a:xfrm>
              <a:off x="4714449" y="2911888"/>
              <a:ext cx="731520" cy="548640"/>
            </a:xfrm>
            <a:prstGeom prst="rect">
              <a:avLst/>
            </a:prstGeom>
            <a:noFill/>
            <a:ln>
              <a:noFill/>
            </a:ln>
          </p:spPr>
        </p:pic>
        <p:sp>
          <p:nvSpPr>
            <p:cNvPr id="298" name="Google Shape;298;p6"/>
            <p:cNvSpPr/>
            <p:nvPr/>
          </p:nvSpPr>
          <p:spPr>
            <a:xfrm>
              <a:off x="2309375" y="3016921"/>
              <a:ext cx="2701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ibre Baskerville"/>
                  <a:ea typeface="Libre Baskerville"/>
                  <a:cs typeface="Libre Baskerville"/>
                  <a:sym typeface="Libre Baskerville"/>
                </a:rPr>
                <a:t>Small-Domain Model</a:t>
              </a:r>
              <a:endParaRPr b="0" i="0" sz="1000" u="none" cap="none" strike="noStrike">
                <a:solidFill>
                  <a:srgbClr val="000000"/>
                </a:solidFill>
                <a:latin typeface="Arial"/>
                <a:ea typeface="Arial"/>
                <a:cs typeface="Arial"/>
                <a:sym typeface="Arial"/>
              </a:endParaRPr>
            </a:p>
          </p:txBody>
        </p:sp>
      </p:grpSp>
      <p:sp>
        <p:nvSpPr>
          <p:cNvPr id="299" name="Google Shape;299;p6"/>
          <p:cNvSpPr/>
          <p:nvPr/>
        </p:nvSpPr>
        <p:spPr>
          <a:xfrm>
            <a:off x="10896600" y="5355942"/>
            <a:ext cx="228600" cy="228600"/>
          </a:xfrm>
          <a:prstGeom prst="star5">
            <a:avLst>
              <a:gd fmla="val 19098" name="adj"/>
              <a:gd fmla="val 105146" name="hf"/>
              <a:gd fmla="val 110557" name="vf"/>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ibre Baskerville"/>
              <a:ea typeface="Libre Baskerville"/>
              <a:cs typeface="Libre Baskerville"/>
              <a:sym typeface="Libre Baskerville"/>
            </a:endParaRPr>
          </a:p>
        </p:txBody>
      </p:sp>
      <p:sp>
        <p:nvSpPr>
          <p:cNvPr id="300" name="Google Shape;300;p6"/>
          <p:cNvSpPr/>
          <p:nvPr/>
        </p:nvSpPr>
        <p:spPr>
          <a:xfrm>
            <a:off x="10896600" y="4167222"/>
            <a:ext cx="228600" cy="228600"/>
          </a:xfrm>
          <a:prstGeom prst="star5">
            <a:avLst>
              <a:gd fmla="val 19098" name="adj"/>
              <a:gd fmla="val 105146" name="hf"/>
              <a:gd fmla="val 110557" name="vf"/>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301" name="Google Shape;301;p6"/>
          <p:cNvSpPr/>
          <p:nvPr/>
        </p:nvSpPr>
        <p:spPr>
          <a:xfrm>
            <a:off x="10896600" y="4761582"/>
            <a:ext cx="228600" cy="228600"/>
          </a:xfrm>
          <a:prstGeom prst="star5">
            <a:avLst>
              <a:gd fmla="val 19098" name="adj"/>
              <a:gd fmla="val 105146" name="hf"/>
              <a:gd fmla="val 110557" name="vf"/>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302" name="Google Shape;302;p6"/>
          <p:cNvSpPr/>
          <p:nvPr/>
        </p:nvSpPr>
        <p:spPr>
          <a:xfrm>
            <a:off x="10744200" y="2351508"/>
            <a:ext cx="228600" cy="228600"/>
          </a:xfrm>
          <a:prstGeom prst="diamond">
            <a:avLst/>
          </a:prstGeom>
          <a:solidFill>
            <a:srgbClr val="FF0000"/>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sp>
        <p:nvSpPr>
          <p:cNvPr id="303" name="Google Shape;303;p6"/>
          <p:cNvSpPr txBox="1"/>
          <p:nvPr/>
        </p:nvSpPr>
        <p:spPr>
          <a:xfrm>
            <a:off x="458665" y="228600"/>
            <a:ext cx="11274600" cy="8772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Libre Franklin"/>
              <a:buNone/>
            </a:pPr>
            <a:r>
              <a:rPr b="1" i="1" lang="en-US" sz="2400" u="none" cap="none" strike="noStrike">
                <a:solidFill>
                  <a:schemeClr val="dk1"/>
                </a:solidFill>
                <a:latin typeface="Libre Franklin"/>
                <a:ea typeface="Libre Franklin"/>
                <a:cs typeface="Libre Franklin"/>
                <a:sym typeface="Libre Franklin"/>
              </a:rPr>
              <a:t>Hierarchical System Development (HSD):  </a:t>
            </a:r>
            <a:r>
              <a:rPr b="1" i="1" lang="en-US" sz="2400" u="none" cap="none" strike="noStrike">
                <a:solidFill>
                  <a:srgbClr val="0432FF"/>
                </a:solidFill>
                <a:latin typeface="Libre Franklin"/>
                <a:ea typeface="Libre Franklin"/>
                <a:cs typeface="Libre Franklin"/>
                <a:sym typeface="Libre Franklin"/>
              </a:rPr>
              <a:t>A simple-to-more-complex comprehensive approach to identify systematic biases and improve models</a:t>
            </a:r>
            <a:endParaRPr b="0" i="0" sz="1400" u="none" cap="none" strike="noStrike">
              <a:solidFill>
                <a:srgbClr val="000000"/>
              </a:solidFill>
              <a:latin typeface="Arial"/>
              <a:ea typeface="Arial"/>
              <a:cs typeface="Arial"/>
              <a:sym typeface="Arial"/>
            </a:endParaRPr>
          </a:p>
        </p:txBody>
      </p:sp>
      <p:sp>
        <p:nvSpPr>
          <p:cNvPr id="304" name="Google Shape;304;p6"/>
          <p:cNvSpPr txBox="1"/>
          <p:nvPr/>
        </p:nvSpPr>
        <p:spPr>
          <a:xfrm>
            <a:off x="2823750" y="6099075"/>
            <a:ext cx="3614700" cy="430800"/>
          </a:xfrm>
          <a:prstGeom prst="rect">
            <a:avLst/>
          </a:prstGeom>
          <a:noFill/>
          <a:ln>
            <a:noFill/>
          </a:ln>
        </p:spPr>
        <p:txBody>
          <a:bodyPr anchorCtr="0" anchor="t" bIns="45700" lIns="91425" spcFirstLastPara="1" rIns="91425" wrap="square" tIns="45700">
            <a:spAutoFit/>
          </a:bodyPr>
          <a:lstStyle/>
          <a:p>
            <a:pPr indent="-274320" lvl="0" marL="274320" marR="0" rtl="0" algn="l">
              <a:lnSpc>
                <a:spcPct val="100000"/>
              </a:lnSpc>
              <a:spcBef>
                <a:spcPts val="0"/>
              </a:spcBef>
              <a:spcAft>
                <a:spcPts val="0"/>
              </a:spcAft>
              <a:buClr>
                <a:schemeClr val="dk1"/>
              </a:buClr>
              <a:buSzPts val="2200"/>
              <a:buFont typeface="Libre Baskerville"/>
              <a:buChar char="⭑"/>
            </a:pPr>
            <a:r>
              <a:rPr b="0" i="0" lang="en-US" sz="1200" u="none" cap="none" strike="noStrike">
                <a:solidFill>
                  <a:schemeClr val="dk1"/>
                </a:solidFill>
                <a:latin typeface="Libre Baskerville"/>
                <a:ea typeface="Libre Baskerville"/>
                <a:cs typeface="Libre Baskerville"/>
                <a:sym typeface="Libre Baskerville"/>
              </a:rPr>
              <a:t>May involve cold starts or cycled runs.</a:t>
            </a:r>
            <a:endParaRPr b="0" i="0" sz="1200" u="none" cap="none" strike="noStrike">
              <a:solidFill>
                <a:srgbClr val="000000"/>
              </a:solidFill>
              <a:latin typeface="Libre Baskerville"/>
              <a:ea typeface="Libre Baskerville"/>
              <a:cs typeface="Libre Baskerville"/>
              <a:sym typeface="Libre Baskerville"/>
            </a:endParaRPr>
          </a:p>
        </p:txBody>
      </p:sp>
      <p:sp>
        <p:nvSpPr>
          <p:cNvPr id="305" name="Google Shape;305;p6"/>
          <p:cNvSpPr/>
          <p:nvPr/>
        </p:nvSpPr>
        <p:spPr>
          <a:xfrm>
            <a:off x="2779776" y="5943600"/>
            <a:ext cx="228600" cy="228600"/>
          </a:xfrm>
          <a:prstGeom prst="diamond">
            <a:avLst/>
          </a:prstGeom>
          <a:solidFill>
            <a:srgbClr val="FF0000"/>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Baskerville"/>
              <a:ea typeface="Libre Baskerville"/>
              <a:cs typeface="Libre Baskerville"/>
              <a:sym typeface="Libre Baskerville"/>
            </a:endParaRPr>
          </a:p>
        </p:txBody>
      </p:sp>
      <p:grpSp>
        <p:nvGrpSpPr>
          <p:cNvPr id="306" name="Google Shape;306;p6"/>
          <p:cNvGrpSpPr/>
          <p:nvPr/>
        </p:nvGrpSpPr>
        <p:grpSpPr>
          <a:xfrm>
            <a:off x="7817740" y="1481328"/>
            <a:ext cx="3748211" cy="996285"/>
            <a:chOff x="7817740" y="1481328"/>
            <a:chExt cx="3748211" cy="996285"/>
          </a:xfrm>
        </p:grpSpPr>
        <p:sp>
          <p:nvSpPr>
            <p:cNvPr id="307" name="Google Shape;307;p6"/>
            <p:cNvSpPr/>
            <p:nvPr/>
          </p:nvSpPr>
          <p:spPr>
            <a:xfrm flipH="1" rot="10637975">
              <a:off x="11277961" y="1825500"/>
              <a:ext cx="272923" cy="646042"/>
            </a:xfrm>
            <a:prstGeom prst="curvedLeftArrow">
              <a:avLst>
                <a:gd fmla="val 25000" name="adj1"/>
                <a:gd fmla="val 50000" name="adj2"/>
                <a:gd fmla="val 25000" name="adj3"/>
              </a:avLst>
            </a:prstGeom>
            <a:solidFill>
              <a:srgbClr val="0432FF"/>
            </a:solidFill>
            <a:ln cap="flat" cmpd="sng" w="127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Baskerville"/>
                <a:ea typeface="Libre Baskerville"/>
                <a:cs typeface="Libre Baskerville"/>
                <a:sym typeface="Libre Baskerville"/>
              </a:endParaRPr>
            </a:p>
          </p:txBody>
        </p:sp>
        <p:grpSp>
          <p:nvGrpSpPr>
            <p:cNvPr id="308" name="Google Shape;308;p6"/>
            <p:cNvGrpSpPr/>
            <p:nvPr/>
          </p:nvGrpSpPr>
          <p:grpSpPr>
            <a:xfrm>
              <a:off x="7817740" y="1535955"/>
              <a:ext cx="3429000" cy="594360"/>
              <a:chOff x="7817740" y="1535955"/>
              <a:chExt cx="3429000" cy="594360"/>
            </a:xfrm>
          </p:grpSpPr>
          <p:cxnSp>
            <p:nvCxnSpPr>
              <p:cNvPr id="309" name="Google Shape;309;p6"/>
              <p:cNvCxnSpPr/>
              <p:nvPr/>
            </p:nvCxnSpPr>
            <p:spPr>
              <a:xfrm>
                <a:off x="7817740" y="1535955"/>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0" name="Google Shape;310;p6"/>
              <p:cNvCxnSpPr/>
              <p:nvPr/>
            </p:nvCxnSpPr>
            <p:spPr>
              <a:xfrm>
                <a:off x="10651354" y="1535955"/>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1" name="Google Shape;311;p6"/>
              <p:cNvCxnSpPr/>
              <p:nvPr/>
            </p:nvCxnSpPr>
            <p:spPr>
              <a:xfrm>
                <a:off x="8526144" y="1535955"/>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2" name="Google Shape;312;p6"/>
              <p:cNvCxnSpPr/>
              <p:nvPr/>
            </p:nvCxnSpPr>
            <p:spPr>
              <a:xfrm>
                <a:off x="9234548" y="1535955"/>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3" name="Google Shape;313;p6"/>
              <p:cNvCxnSpPr/>
              <p:nvPr/>
            </p:nvCxnSpPr>
            <p:spPr>
              <a:xfrm>
                <a:off x="9942952" y="1535955"/>
                <a:ext cx="595386" cy="594360"/>
              </a:xfrm>
              <a:prstGeom prst="straightConnector1">
                <a:avLst/>
              </a:prstGeom>
              <a:noFill/>
              <a:ln cap="flat" cmpd="sng" w="25400">
                <a:solidFill>
                  <a:srgbClr val="0432FF"/>
                </a:solidFill>
                <a:prstDash val="solid"/>
                <a:round/>
                <a:headEnd len="sm" w="sm" type="none"/>
                <a:tailEnd len="sm" w="sm" type="none"/>
              </a:ln>
            </p:spPr>
          </p:cxnSp>
        </p:grpSp>
        <p:sp>
          <p:nvSpPr>
            <p:cNvPr id="314" name="Google Shape;314;p6"/>
            <p:cNvSpPr/>
            <p:nvPr/>
          </p:nvSpPr>
          <p:spPr>
            <a:xfrm>
              <a:off x="9362369" y="1481328"/>
              <a:ext cx="21684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Libre Baskerville"/>
                  <a:ea typeface="Libre Baskerville"/>
                  <a:cs typeface="Libre Baskerville"/>
                  <a:sym typeface="Libre Baskerville"/>
                </a:rPr>
                <a:t>under construction</a:t>
              </a:r>
              <a:endParaRPr b="1" i="0" sz="1200" u="none" cap="none" strike="noStrike">
                <a:solidFill>
                  <a:schemeClr val="lt1"/>
                </a:solidFill>
                <a:latin typeface="Libre Baskerville"/>
                <a:ea typeface="Libre Baskerville"/>
                <a:cs typeface="Libre Baskerville"/>
                <a:sym typeface="Libre Baskerville"/>
              </a:endParaRPr>
            </a:p>
          </p:txBody>
        </p:sp>
      </p:grpSp>
      <p:grpSp>
        <p:nvGrpSpPr>
          <p:cNvPr id="315" name="Google Shape;315;p6"/>
          <p:cNvGrpSpPr/>
          <p:nvPr/>
        </p:nvGrpSpPr>
        <p:grpSpPr>
          <a:xfrm>
            <a:off x="7817740" y="2715768"/>
            <a:ext cx="3614692" cy="650565"/>
            <a:chOff x="7817740" y="2715768"/>
            <a:chExt cx="3614692" cy="650565"/>
          </a:xfrm>
        </p:grpSpPr>
        <p:grpSp>
          <p:nvGrpSpPr>
            <p:cNvPr id="316" name="Google Shape;316;p6"/>
            <p:cNvGrpSpPr/>
            <p:nvPr/>
          </p:nvGrpSpPr>
          <p:grpSpPr>
            <a:xfrm>
              <a:off x="7817740" y="2771973"/>
              <a:ext cx="3429000" cy="594360"/>
              <a:chOff x="7932616" y="3639700"/>
              <a:chExt cx="3429000" cy="594360"/>
            </a:xfrm>
          </p:grpSpPr>
          <p:cxnSp>
            <p:nvCxnSpPr>
              <p:cNvPr id="317" name="Google Shape;317;p6"/>
              <p:cNvCxnSpPr/>
              <p:nvPr/>
            </p:nvCxnSpPr>
            <p:spPr>
              <a:xfrm>
                <a:off x="7932616" y="3639700"/>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8" name="Google Shape;318;p6"/>
              <p:cNvCxnSpPr/>
              <p:nvPr/>
            </p:nvCxnSpPr>
            <p:spPr>
              <a:xfrm>
                <a:off x="10766230" y="3639700"/>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19" name="Google Shape;319;p6"/>
              <p:cNvCxnSpPr/>
              <p:nvPr/>
            </p:nvCxnSpPr>
            <p:spPr>
              <a:xfrm>
                <a:off x="8641020" y="3639700"/>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20" name="Google Shape;320;p6"/>
              <p:cNvCxnSpPr/>
              <p:nvPr/>
            </p:nvCxnSpPr>
            <p:spPr>
              <a:xfrm>
                <a:off x="9349424" y="3639700"/>
                <a:ext cx="595386" cy="594360"/>
              </a:xfrm>
              <a:prstGeom prst="straightConnector1">
                <a:avLst/>
              </a:prstGeom>
              <a:noFill/>
              <a:ln cap="flat" cmpd="sng" w="25400">
                <a:solidFill>
                  <a:srgbClr val="0432FF"/>
                </a:solidFill>
                <a:prstDash val="solid"/>
                <a:round/>
                <a:headEnd len="sm" w="sm" type="none"/>
                <a:tailEnd len="sm" w="sm" type="none"/>
              </a:ln>
            </p:spPr>
          </p:cxnSp>
          <p:cxnSp>
            <p:nvCxnSpPr>
              <p:cNvPr id="321" name="Google Shape;321;p6"/>
              <p:cNvCxnSpPr/>
              <p:nvPr/>
            </p:nvCxnSpPr>
            <p:spPr>
              <a:xfrm>
                <a:off x="10057828" y="3639700"/>
                <a:ext cx="595386" cy="594360"/>
              </a:xfrm>
              <a:prstGeom prst="straightConnector1">
                <a:avLst/>
              </a:prstGeom>
              <a:noFill/>
              <a:ln cap="flat" cmpd="sng" w="25400">
                <a:solidFill>
                  <a:srgbClr val="0432FF"/>
                </a:solidFill>
                <a:prstDash val="solid"/>
                <a:round/>
                <a:headEnd len="sm" w="sm" type="none"/>
                <a:tailEnd len="sm" w="sm" type="none"/>
              </a:ln>
            </p:spPr>
          </p:cxnSp>
        </p:grpSp>
        <p:sp>
          <p:nvSpPr>
            <p:cNvPr id="322" name="Google Shape;322;p6"/>
            <p:cNvSpPr/>
            <p:nvPr/>
          </p:nvSpPr>
          <p:spPr>
            <a:xfrm>
              <a:off x="9613232" y="2715768"/>
              <a:ext cx="18192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Libre Baskerville"/>
                  <a:ea typeface="Libre Baskerville"/>
                  <a:cs typeface="Libre Baskerville"/>
                  <a:sym typeface="Libre Baskerville"/>
                </a:rPr>
                <a:t>future capability</a:t>
              </a:r>
              <a:endParaRPr b="1" i="0" sz="1200" u="none" cap="none" strike="noStrike">
                <a:solidFill>
                  <a:schemeClr val="lt1"/>
                </a:solidFill>
                <a:latin typeface="Libre Baskerville"/>
                <a:ea typeface="Libre Baskerville"/>
                <a:cs typeface="Libre Baskerville"/>
                <a:sym typeface="Libre Baskerville"/>
              </a:endParaRPr>
            </a:p>
          </p:txBody>
        </p:sp>
      </p:grpSp>
      <p:grpSp>
        <p:nvGrpSpPr>
          <p:cNvPr id="323" name="Google Shape;323;p6"/>
          <p:cNvGrpSpPr/>
          <p:nvPr/>
        </p:nvGrpSpPr>
        <p:grpSpPr>
          <a:xfrm>
            <a:off x="7010400" y="3712875"/>
            <a:ext cx="400200" cy="1984800"/>
            <a:chOff x="6785275" y="3712875"/>
            <a:chExt cx="400200" cy="1984800"/>
          </a:xfrm>
        </p:grpSpPr>
        <p:sp>
          <p:nvSpPr>
            <p:cNvPr id="324" name="Google Shape;324;p6"/>
            <p:cNvSpPr/>
            <p:nvPr/>
          </p:nvSpPr>
          <p:spPr>
            <a:xfrm rot="-5400000">
              <a:off x="6030925" y="4483875"/>
              <a:ext cx="19089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432FF"/>
                  </a:solidFill>
                  <a:latin typeface="Libre Baskerville"/>
                  <a:ea typeface="Libre Baskerville"/>
                  <a:cs typeface="Libre Baskerville"/>
                  <a:sym typeface="Libre Baskerville"/>
                </a:rPr>
                <a:t>NWP metrics</a:t>
              </a:r>
              <a:endParaRPr b="1" i="0" sz="1400" u="none" cap="none" strike="noStrike">
                <a:solidFill>
                  <a:srgbClr val="0432FF"/>
                </a:solidFill>
                <a:latin typeface="Libre Baskerville"/>
                <a:ea typeface="Libre Baskerville"/>
                <a:cs typeface="Libre Baskerville"/>
                <a:sym typeface="Libre Baskerville"/>
              </a:endParaRPr>
            </a:p>
          </p:txBody>
        </p:sp>
        <p:cxnSp>
          <p:nvCxnSpPr>
            <p:cNvPr id="325" name="Google Shape;325;p6"/>
            <p:cNvCxnSpPr/>
            <p:nvPr/>
          </p:nvCxnSpPr>
          <p:spPr>
            <a:xfrm>
              <a:off x="7083150" y="3712875"/>
              <a:ext cx="0" cy="1984800"/>
            </a:xfrm>
            <a:prstGeom prst="straightConnector1">
              <a:avLst/>
            </a:prstGeom>
            <a:noFill/>
            <a:ln cap="flat" cmpd="sng" w="38100">
              <a:solidFill>
                <a:srgbClr val="0432FF"/>
              </a:solidFill>
              <a:prstDash val="solid"/>
              <a:round/>
              <a:headEnd len="med" w="med" type="triangle"/>
              <a:tailEnd len="med" w="med" type="triangle"/>
            </a:ln>
          </p:spPr>
        </p:cxnSp>
      </p:grpSp>
      <p:grpSp>
        <p:nvGrpSpPr>
          <p:cNvPr id="326" name="Google Shape;326;p6"/>
          <p:cNvGrpSpPr/>
          <p:nvPr/>
        </p:nvGrpSpPr>
        <p:grpSpPr>
          <a:xfrm>
            <a:off x="7378425" y="1598437"/>
            <a:ext cx="400200" cy="4099183"/>
            <a:chOff x="7315213" y="1598437"/>
            <a:chExt cx="400200" cy="4099183"/>
          </a:xfrm>
        </p:grpSpPr>
        <p:sp>
          <p:nvSpPr>
            <p:cNvPr id="327" name="Google Shape;327;p6"/>
            <p:cNvSpPr/>
            <p:nvPr/>
          </p:nvSpPr>
          <p:spPr>
            <a:xfrm rot="-5400000">
              <a:off x="5498113" y="3415537"/>
              <a:ext cx="40344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Libre Baskerville"/>
                  <a:ea typeface="Libre Baskerville"/>
                  <a:cs typeface="Libre Baskerville"/>
                  <a:sym typeface="Libre Baskerville"/>
                </a:rPr>
                <a:t>Higher        Readiness levels        Lower</a:t>
              </a:r>
              <a:endParaRPr b="1" i="0" sz="1400" u="none" cap="none" strike="noStrike">
                <a:solidFill>
                  <a:srgbClr val="FF0000"/>
                </a:solidFill>
                <a:latin typeface="Libre Baskerville"/>
                <a:ea typeface="Libre Baskerville"/>
                <a:cs typeface="Libre Baskerville"/>
                <a:sym typeface="Libre Baskerville"/>
              </a:endParaRPr>
            </a:p>
          </p:txBody>
        </p:sp>
        <p:cxnSp>
          <p:nvCxnSpPr>
            <p:cNvPr id="328" name="Google Shape;328;p6"/>
            <p:cNvCxnSpPr/>
            <p:nvPr/>
          </p:nvCxnSpPr>
          <p:spPr>
            <a:xfrm>
              <a:off x="7613084" y="1600220"/>
              <a:ext cx="0" cy="4097400"/>
            </a:xfrm>
            <a:prstGeom prst="straightConnector1">
              <a:avLst/>
            </a:prstGeom>
            <a:noFill/>
            <a:ln cap="flat" cmpd="sng" w="38100">
              <a:solidFill>
                <a:srgbClr val="FF0000"/>
              </a:solidFill>
              <a:prstDash val="solid"/>
              <a:round/>
              <a:headEnd len="med" w="med" type="triangle"/>
              <a:tailEnd len="med" w="med" type="triangle"/>
            </a:ln>
          </p:spPr>
        </p:cxnSp>
      </p:grpSp>
      <p:sp>
        <p:nvSpPr>
          <p:cNvPr id="329" name="Google Shape;329;p6"/>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g166510a6041_0_3"/>
          <p:cNvPicPr preferRelativeResize="0"/>
          <p:nvPr/>
        </p:nvPicPr>
        <p:blipFill rotWithShape="1">
          <a:blip r:embed="rId3">
            <a:alphaModFix amt="35000"/>
          </a:blip>
          <a:srcRect b="13287" l="19191" r="0" t="10434"/>
          <a:stretch/>
        </p:blipFill>
        <p:spPr>
          <a:xfrm>
            <a:off x="0" y="0"/>
            <a:ext cx="12192000" cy="6858000"/>
          </a:xfrm>
          <a:prstGeom prst="rect">
            <a:avLst/>
          </a:prstGeom>
          <a:noFill/>
          <a:ln>
            <a:noFill/>
          </a:ln>
        </p:spPr>
      </p:pic>
      <p:sp>
        <p:nvSpPr>
          <p:cNvPr id="336" name="Google Shape;336;g166510a6041_0_3"/>
          <p:cNvSpPr txBox="1"/>
          <p:nvPr/>
        </p:nvSpPr>
        <p:spPr>
          <a:xfrm>
            <a:off x="368550" y="228600"/>
            <a:ext cx="11454900" cy="538800"/>
          </a:xfrm>
          <a:prstGeom prst="rect">
            <a:avLst/>
          </a:prstGeom>
          <a:noFill/>
          <a:ln>
            <a:noFill/>
          </a:ln>
        </p:spPr>
        <p:txBody>
          <a:bodyPr anchorCtr="0" anchor="b" bIns="91425" lIns="91425" spcFirstLastPara="1" rIns="91425" wrap="square" tIns="45700">
            <a:spAutoFit/>
          </a:bodyPr>
          <a:lstStyle/>
          <a:p>
            <a:pPr indent="0" lvl="0" marL="0" marR="0" rtl="0" algn="ctr">
              <a:lnSpc>
                <a:spcPct val="100000"/>
              </a:lnSpc>
              <a:spcBef>
                <a:spcPts val="0"/>
              </a:spcBef>
              <a:spcAft>
                <a:spcPts val="0"/>
              </a:spcAft>
              <a:buClr>
                <a:schemeClr val="dk2"/>
              </a:buClr>
              <a:buSzPts val="3000"/>
              <a:buFont typeface="Libre Franklin"/>
              <a:buNone/>
            </a:pPr>
            <a:r>
              <a:rPr b="1" i="1" lang="en-US" sz="2600" u="none" cap="none" strike="noStrike">
                <a:solidFill>
                  <a:schemeClr val="dk2"/>
                </a:solidFill>
                <a:latin typeface="Libre Franklin"/>
                <a:ea typeface="Libre Franklin"/>
                <a:cs typeface="Libre Franklin"/>
                <a:sym typeface="Libre Franklin"/>
              </a:rPr>
              <a:t>How to connect HSD steps to improve the model development process?</a:t>
            </a:r>
            <a:endParaRPr b="0" i="0" sz="1000" u="none" cap="none" strike="noStrike">
              <a:solidFill>
                <a:srgbClr val="000000"/>
              </a:solidFill>
              <a:latin typeface="Arial"/>
              <a:ea typeface="Arial"/>
              <a:cs typeface="Arial"/>
              <a:sym typeface="Arial"/>
            </a:endParaRPr>
          </a:p>
        </p:txBody>
      </p:sp>
      <p:sp>
        <p:nvSpPr>
          <p:cNvPr id="337" name="Google Shape;337;g166510a6041_0_3"/>
          <p:cNvSpPr txBox="1"/>
          <p:nvPr>
            <p:ph idx="1" type="body"/>
          </p:nvPr>
        </p:nvSpPr>
        <p:spPr>
          <a:xfrm>
            <a:off x="457200" y="914400"/>
            <a:ext cx="11274600" cy="2288400"/>
          </a:xfrm>
          <a:prstGeom prst="rect">
            <a:avLst/>
          </a:prstGeom>
          <a:noFill/>
          <a:ln>
            <a:noFill/>
          </a:ln>
        </p:spPr>
        <p:txBody>
          <a:bodyPr anchorCtr="0" anchor="t" bIns="45700" lIns="91425" spcFirstLastPara="1" rIns="91425" wrap="square" tIns="45700">
            <a:spAutoFit/>
          </a:bodyPr>
          <a:lstStyle/>
          <a:p>
            <a:pPr indent="-237490" lvl="0" marL="274320" rtl="0" algn="l">
              <a:lnSpc>
                <a:spcPct val="100000"/>
              </a:lnSpc>
              <a:spcBef>
                <a:spcPts val="0"/>
              </a:spcBef>
              <a:spcAft>
                <a:spcPts val="0"/>
              </a:spcAft>
              <a:buSzPts val="1800"/>
              <a:buChar char="➔"/>
            </a:pPr>
            <a:r>
              <a:rPr b="1" lang="en-US" sz="1800"/>
              <a:t>Infrastructure to connect the HSD steps: the Common Community Physics Package (CCPP)</a:t>
            </a:r>
            <a:r>
              <a:rPr lang="en-US" sz="1800"/>
              <a:t> provides a method for testing atmospheric physics (and land).</a:t>
            </a:r>
            <a:endParaRPr sz="1800"/>
          </a:p>
          <a:p>
            <a:pPr indent="-237490" lvl="0" marL="274320" rtl="0" algn="l">
              <a:lnSpc>
                <a:spcPct val="100000"/>
              </a:lnSpc>
              <a:spcBef>
                <a:spcPts val="1000"/>
              </a:spcBef>
              <a:spcAft>
                <a:spcPts val="0"/>
              </a:spcAft>
              <a:buSzPts val="1800"/>
              <a:buChar char="➔"/>
            </a:pPr>
            <a:r>
              <a:rPr lang="en-US" sz="1800">
                <a:extLst>
                  <a:ext uri="http://customooxmlschemas.google.com/">
                    <go:slidesCustomData xmlns:go="http://customooxmlschemas.google.com/" textRoundtripDataId="2"/>
                  </a:ext>
                </a:extLst>
              </a:rPr>
              <a:t>CCPP consists of </a:t>
            </a:r>
            <a:r>
              <a:rPr lang="en-US" sz="1800"/>
              <a:t>a </a:t>
            </a:r>
            <a:r>
              <a:rPr b="1" lang="en-US" sz="1800"/>
              <a:t>library of physical parameterizations</a:t>
            </a:r>
            <a:r>
              <a:rPr lang="en-US" sz="1800"/>
              <a:t> (which can be grouped as physics suites) and an </a:t>
            </a:r>
            <a:r>
              <a:rPr b="1" lang="en-US" sz="1800"/>
              <a:t>infrastructure to connect physics with host models.</a:t>
            </a:r>
            <a:endParaRPr b="1" sz="1800"/>
          </a:p>
          <a:p>
            <a:pPr indent="-237490" lvl="0" marL="274320" rtl="0" algn="l">
              <a:lnSpc>
                <a:spcPct val="100000"/>
              </a:lnSpc>
              <a:spcBef>
                <a:spcPts val="1000"/>
              </a:spcBef>
              <a:spcAft>
                <a:spcPts val="1000"/>
              </a:spcAft>
              <a:buSzPts val="1800"/>
              <a:buChar char="➔"/>
            </a:pPr>
            <a:r>
              <a:rPr b="1" lang="en-US" sz="1800"/>
              <a:t>CCPP is designed to lower the bar </a:t>
            </a:r>
            <a:r>
              <a:rPr lang="en-US" sz="1800"/>
              <a:t>for community involvement in physics testing and development through increased interoperability, improved documentation, and continuous support to developers and users.</a:t>
            </a:r>
            <a:endParaRPr sz="1800"/>
          </a:p>
        </p:txBody>
      </p:sp>
      <p:sp>
        <p:nvSpPr>
          <p:cNvPr id="338" name="Google Shape;338;g166510a6041_0_3"/>
          <p:cNvSpPr/>
          <p:nvPr>
            <p:ph idx="12" type="sldNum"/>
          </p:nvPr>
        </p:nvSpPr>
        <p:spPr>
          <a:xfrm>
            <a:off x="11582400" y="6221478"/>
            <a:ext cx="475800" cy="457200"/>
          </a:xfrm>
          <a:prstGeom prst="ellipse">
            <a:avLst/>
          </a:prstGeom>
          <a:solidFill>
            <a:schemeClr val="accent1"/>
          </a:solidFill>
          <a:ln>
            <a:noFill/>
          </a:ln>
        </p:spPr>
        <p:txBody>
          <a:bodyPr anchorCtr="1" anchor="ctr" bIns="0" lIns="0" spcFirstLastPara="1" rIns="0" wrap="square" tIns="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339" name="Google Shape;339;g166510a6041_0_3"/>
          <p:cNvSpPr txBox="1"/>
          <p:nvPr/>
        </p:nvSpPr>
        <p:spPr>
          <a:xfrm>
            <a:off x="457200" y="3163825"/>
            <a:ext cx="6816900" cy="3258000"/>
          </a:xfrm>
          <a:prstGeom prst="rect">
            <a:avLst/>
          </a:prstGeom>
          <a:noFill/>
          <a:ln>
            <a:noFill/>
          </a:ln>
        </p:spPr>
        <p:txBody>
          <a:bodyPr anchorCtr="0" anchor="t" bIns="91425" lIns="91425" spcFirstLastPara="1" rIns="91425" wrap="square" tIns="91425">
            <a:spAutoFit/>
          </a:bodyPr>
          <a:lstStyle/>
          <a:p>
            <a:pPr indent="-237490" lvl="0" marL="274320" marR="0" rtl="0" algn="l">
              <a:lnSpc>
                <a:spcPct val="100000"/>
              </a:lnSpc>
              <a:spcBef>
                <a:spcPts val="0"/>
              </a:spcBef>
              <a:spcAft>
                <a:spcPts val="0"/>
              </a:spcAft>
              <a:buClr>
                <a:schemeClr val="accent1"/>
              </a:buClr>
              <a:buSzPts val="1800"/>
              <a:buFont typeface="Noto Sans Symbols"/>
              <a:buChar char="➔"/>
            </a:pPr>
            <a:r>
              <a:rPr b="0" i="0" lang="en-US" sz="1800" u="none" cap="none" strike="noStrike">
                <a:solidFill>
                  <a:schemeClr val="dk1"/>
                </a:solidFill>
                <a:latin typeface="Libre Baskerville"/>
                <a:ea typeface="Libre Baskerville"/>
                <a:cs typeface="Libre Baskerville"/>
                <a:sym typeface="Libre Baskerville"/>
              </a:rPr>
              <a:t>The </a:t>
            </a:r>
            <a:r>
              <a:rPr b="1" i="0" lang="en-US" sz="1800" u="none" cap="none" strike="noStrike">
                <a:solidFill>
                  <a:schemeClr val="dk1"/>
                </a:solidFill>
                <a:latin typeface="Libre Baskerville"/>
                <a:ea typeface="Libre Baskerville"/>
                <a:cs typeface="Libre Baskerville"/>
                <a:sym typeface="Libre Baskerville"/>
              </a:rPr>
              <a:t>CCPP</a:t>
            </a:r>
            <a:r>
              <a:rPr b="0" i="0" lang="en-US" sz="1800" u="none" cap="none" strike="noStrike">
                <a:solidFill>
                  <a:schemeClr val="dk1"/>
                </a:solidFill>
                <a:latin typeface="Libre Baskerville"/>
                <a:ea typeface="Libre Baskerville"/>
                <a:cs typeface="Libre Baskerville"/>
                <a:sym typeface="Libre Baskerville"/>
              </a:rPr>
              <a:t> and CCPP Single Column Model (SCM) provide a s</a:t>
            </a:r>
            <a:r>
              <a:rPr b="1" i="0" lang="en-US" sz="1800" u="none" cap="none" strike="noStrike">
                <a:solidFill>
                  <a:schemeClr val="dk1"/>
                </a:solidFill>
                <a:latin typeface="Libre Baskerville"/>
                <a:ea typeface="Libre Baskerville"/>
                <a:cs typeface="Libre Baskerville"/>
                <a:sym typeface="Libre Baskerville"/>
              </a:rPr>
              <a:t>oftware infrastructure that is an enabling tool that helps to more efficiently connect Hierarchical System Development steps.</a:t>
            </a:r>
            <a:endParaRPr b="1" i="0" sz="1800" u="none" cap="none" strike="noStrike">
              <a:solidFill>
                <a:schemeClr val="dk1"/>
              </a:solidFill>
              <a:latin typeface="Libre Baskerville"/>
              <a:ea typeface="Libre Baskerville"/>
              <a:cs typeface="Libre Baskerville"/>
              <a:sym typeface="Libre Baskerville"/>
            </a:endParaRPr>
          </a:p>
          <a:p>
            <a:pPr indent="-237490" lvl="0" marL="274320" marR="0" rtl="0" algn="l">
              <a:lnSpc>
                <a:spcPct val="100000"/>
              </a:lnSpc>
              <a:spcBef>
                <a:spcPts val="1000"/>
              </a:spcBef>
              <a:spcAft>
                <a:spcPts val="0"/>
              </a:spcAft>
              <a:buClr>
                <a:schemeClr val="accent1"/>
              </a:buClr>
              <a:buSzPts val="1800"/>
              <a:buFont typeface="Noto Sans Symbols"/>
              <a:buChar char="➔"/>
            </a:pPr>
            <a:r>
              <a:rPr b="0" i="0" lang="en-US" sz="1800" u="none" cap="none" strike="noStrike">
                <a:solidFill>
                  <a:schemeClr val="dk1"/>
                </a:solidFill>
                <a:latin typeface="Libre Baskerville"/>
                <a:ea typeface="Libre Baskerville"/>
                <a:cs typeface="Libre Baskerville"/>
                <a:sym typeface="Libre Baskerville"/>
              </a:rPr>
              <a:t>CCPP has been integrated into the NOAA Unified Forecast System (UFS) for global and regional NWP, and is currently being integrated into NCAR &amp; Naval Research Lab models, and leverages the NOAA-NCAR MOA on sharing modeling infrastructure, e.g. CCPP.</a:t>
            </a:r>
            <a:endParaRPr b="0" i="0" sz="1800" u="none" cap="none" strike="noStrike">
              <a:solidFill>
                <a:schemeClr val="dk1"/>
              </a:solidFill>
              <a:latin typeface="Libre Baskerville"/>
              <a:ea typeface="Libre Baskerville"/>
              <a:cs typeface="Libre Baskerville"/>
              <a:sym typeface="Libre Baskerville"/>
            </a:endParaRPr>
          </a:p>
          <a:p>
            <a:pPr indent="0" lvl="0" marL="0" marR="0" rtl="0" algn="ctr">
              <a:lnSpc>
                <a:spcPct val="100000"/>
              </a:lnSpc>
              <a:spcBef>
                <a:spcPts val="1000"/>
              </a:spcBef>
              <a:spcAft>
                <a:spcPts val="0"/>
              </a:spcAft>
              <a:buClr>
                <a:srgbClr val="000000"/>
              </a:buClr>
              <a:buSzPts val="2100"/>
              <a:buFont typeface="Arial"/>
              <a:buNone/>
            </a:pPr>
            <a:r>
              <a:rPr b="1" i="0" lang="en-US" sz="2100" u="none" cap="none" strike="noStrike">
                <a:solidFill>
                  <a:schemeClr val="hlink"/>
                </a:solidFill>
                <a:uFill>
                  <a:noFill/>
                </a:uFill>
                <a:latin typeface="Libre Baskerville"/>
                <a:ea typeface="Libre Baskerville"/>
                <a:cs typeface="Libre Baskerville"/>
                <a:sym typeface="Libre Baskerville"/>
                <a:hlinkClick r:id="rId4"/>
              </a:rPr>
              <a:t>https://dtcenter.org/ccpp</a:t>
            </a:r>
            <a:endParaRPr b="1" i="0" sz="2100" u="none" cap="none" strike="noStrike">
              <a:solidFill>
                <a:schemeClr val="dk1"/>
              </a:solidFill>
              <a:latin typeface="Libre Baskerville"/>
              <a:ea typeface="Libre Baskerville"/>
              <a:cs typeface="Libre Baskerville"/>
              <a:sym typeface="Libre Baskerville"/>
            </a:endParaRPr>
          </a:p>
        </p:txBody>
      </p:sp>
      <p:pic>
        <p:nvPicPr>
          <p:cNvPr id="340" name="Google Shape;340;g166510a6041_0_3"/>
          <p:cNvPicPr preferRelativeResize="0"/>
          <p:nvPr/>
        </p:nvPicPr>
        <p:blipFill rotWithShape="1">
          <a:blip r:embed="rId5">
            <a:alphaModFix/>
          </a:blip>
          <a:srcRect b="0" l="2019" r="1834" t="1970"/>
          <a:stretch/>
        </p:blipFill>
        <p:spPr>
          <a:xfrm>
            <a:off x="7274175" y="2909500"/>
            <a:ext cx="4457625" cy="3359925"/>
          </a:xfrm>
          <a:prstGeom prst="rect">
            <a:avLst/>
          </a:prstGeom>
          <a:noFill/>
          <a:ln cap="flat" cmpd="sng" w="9525">
            <a:solidFill>
              <a:srgbClr val="0000FF"/>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1"/>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1"/>
                                        <p:tgtEl>
                                          <p:spTgt spid="3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animEffect filter="fade" transition="in">
                                      <p:cBhvr>
                                        <p:cTn dur="1"/>
                                        <p:tgtEl>
                                          <p:spTgt spid="3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quit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2010-01-13T21:32:25Z</dcterms:created>
  <dc:creator>nance</dc:creator>
</cp:coreProperties>
</file>