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24"/>
  </p:notesMasterIdLst>
  <p:sldIdLst>
    <p:sldId id="268" r:id="rId2"/>
    <p:sldId id="269" r:id="rId3"/>
    <p:sldId id="267" r:id="rId4"/>
    <p:sldId id="273" r:id="rId5"/>
    <p:sldId id="270" r:id="rId6"/>
    <p:sldId id="274" r:id="rId7"/>
    <p:sldId id="275" r:id="rId8"/>
    <p:sldId id="276" r:id="rId9"/>
    <p:sldId id="277" r:id="rId10"/>
    <p:sldId id="1955757279" r:id="rId11"/>
    <p:sldId id="1955757280" r:id="rId12"/>
    <p:sldId id="1955757281" r:id="rId13"/>
    <p:sldId id="1955757282" r:id="rId14"/>
    <p:sldId id="1955757283" r:id="rId15"/>
    <p:sldId id="1955757284" r:id="rId16"/>
    <p:sldId id="1955757285" r:id="rId17"/>
    <p:sldId id="1955757277" r:id="rId18"/>
    <p:sldId id="1955757287" r:id="rId19"/>
    <p:sldId id="1955757288" r:id="rId20"/>
    <p:sldId id="1955757289" r:id="rId21"/>
    <p:sldId id="1955757290" r:id="rId22"/>
    <p:sldId id="1955757291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Lato" panose="020F0502020204030203" pitchFamily="34" charset="0"/>
      <p:regular r:id="rId29"/>
      <p:bold r:id="rId30"/>
      <p:italic r:id="rId31"/>
      <p:boldItalic r:id="rId32"/>
    </p:embeddedFont>
    <p:embeddedFont>
      <p:font typeface="Raleway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99B261-9663-428E-BE52-67427511793C}" v="3" dt="2023-07-14T16:23:07.0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94660"/>
  </p:normalViewPr>
  <p:slideViewPr>
    <p:cSldViewPr snapToGrid="0">
      <p:cViewPr>
        <p:scale>
          <a:sx n="150" d="100"/>
          <a:sy n="150" d="100"/>
        </p:scale>
        <p:origin x="420" y="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Walters" userId="0ac6b4fb-6e88-41ec-963e-01855c3b9c6d" providerId="ADAL" clId="{5999B261-9663-428E-BE52-67427511793C}"/>
    <pc:docChg chg="custSel modSld">
      <pc:chgData name="David Walters" userId="0ac6b4fb-6e88-41ec-963e-01855c3b9c6d" providerId="ADAL" clId="{5999B261-9663-428E-BE52-67427511793C}" dt="2023-07-14T16:26:34.121" v="107" actId="1076"/>
      <pc:docMkLst>
        <pc:docMk/>
      </pc:docMkLst>
      <pc:sldChg chg="modSp mod">
        <pc:chgData name="David Walters" userId="0ac6b4fb-6e88-41ec-963e-01855c3b9c6d" providerId="ADAL" clId="{5999B261-9663-428E-BE52-67427511793C}" dt="2023-07-14T16:19:32.432" v="7" actId="1037"/>
        <pc:sldMkLst>
          <pc:docMk/>
          <pc:sldMk cId="3140693597" sldId="1955757282"/>
        </pc:sldMkLst>
        <pc:spChg chg="mod">
          <ac:chgData name="David Walters" userId="0ac6b4fb-6e88-41ec-963e-01855c3b9c6d" providerId="ADAL" clId="{5999B261-9663-428E-BE52-67427511793C}" dt="2023-07-14T16:19:32.432" v="7" actId="1037"/>
          <ac:spMkLst>
            <pc:docMk/>
            <pc:sldMk cId="3140693597" sldId="1955757282"/>
            <ac:spMk id="17" creationId="{6D389C20-E2C3-366D-51EA-1D84352566B7}"/>
          </ac:spMkLst>
        </pc:spChg>
      </pc:sldChg>
      <pc:sldChg chg="addSp delSp modSp mod">
        <pc:chgData name="David Walters" userId="0ac6b4fb-6e88-41ec-963e-01855c3b9c6d" providerId="ADAL" clId="{5999B261-9663-428E-BE52-67427511793C}" dt="2023-07-14T16:22:39.088" v="77" actId="1036"/>
        <pc:sldMkLst>
          <pc:docMk/>
          <pc:sldMk cId="367183887" sldId="1955757283"/>
        </pc:sldMkLst>
        <pc:spChg chg="del">
          <ac:chgData name="David Walters" userId="0ac6b4fb-6e88-41ec-963e-01855c3b9c6d" providerId="ADAL" clId="{5999B261-9663-428E-BE52-67427511793C}" dt="2023-07-14T16:21:53.618" v="58" actId="478"/>
          <ac:spMkLst>
            <pc:docMk/>
            <pc:sldMk cId="367183887" sldId="1955757283"/>
            <ac:spMk id="19" creationId="{E8A23B9F-876C-4A1B-060D-37522C006444}"/>
          </ac:spMkLst>
        </pc:spChg>
        <pc:spChg chg="add mod">
          <ac:chgData name="David Walters" userId="0ac6b4fb-6e88-41ec-963e-01855c3b9c6d" providerId="ADAL" clId="{5999B261-9663-428E-BE52-67427511793C}" dt="2023-07-14T16:22:39.088" v="77" actId="1036"/>
          <ac:spMkLst>
            <pc:docMk/>
            <pc:sldMk cId="367183887" sldId="1955757283"/>
            <ac:spMk id="40" creationId="{9922E214-79BE-48E7-4599-794012D33378}"/>
          </ac:spMkLst>
        </pc:spChg>
      </pc:sldChg>
      <pc:sldChg chg="addSp delSp modSp mod">
        <pc:chgData name="David Walters" userId="0ac6b4fb-6e88-41ec-963e-01855c3b9c6d" providerId="ADAL" clId="{5999B261-9663-428E-BE52-67427511793C}" dt="2023-07-14T16:22:55.064" v="79"/>
        <pc:sldMkLst>
          <pc:docMk/>
          <pc:sldMk cId="833711023" sldId="1955757284"/>
        </pc:sldMkLst>
        <pc:spChg chg="del">
          <ac:chgData name="David Walters" userId="0ac6b4fb-6e88-41ec-963e-01855c3b9c6d" providerId="ADAL" clId="{5999B261-9663-428E-BE52-67427511793C}" dt="2023-07-14T16:22:47.770" v="78" actId="478"/>
          <ac:spMkLst>
            <pc:docMk/>
            <pc:sldMk cId="833711023" sldId="1955757284"/>
            <ac:spMk id="20" creationId="{516DD507-4FAA-1D1F-3DCA-5239E9DE8E3F}"/>
          </ac:spMkLst>
        </pc:spChg>
        <pc:spChg chg="add mod">
          <ac:chgData name="David Walters" userId="0ac6b4fb-6e88-41ec-963e-01855c3b9c6d" providerId="ADAL" clId="{5999B261-9663-428E-BE52-67427511793C}" dt="2023-07-14T16:22:55.064" v="79"/>
          <ac:spMkLst>
            <pc:docMk/>
            <pc:sldMk cId="833711023" sldId="1955757284"/>
            <ac:spMk id="55" creationId="{FB4DD14A-E579-4949-B780-7BAB02D5C6D9}"/>
          </ac:spMkLst>
        </pc:spChg>
      </pc:sldChg>
      <pc:sldChg chg="addSp delSp modSp mod">
        <pc:chgData name="David Walters" userId="0ac6b4fb-6e88-41ec-963e-01855c3b9c6d" providerId="ADAL" clId="{5999B261-9663-428E-BE52-67427511793C}" dt="2023-07-14T16:23:07.099" v="81"/>
        <pc:sldMkLst>
          <pc:docMk/>
          <pc:sldMk cId="3564407027" sldId="1955757285"/>
        </pc:sldMkLst>
        <pc:spChg chg="del">
          <ac:chgData name="David Walters" userId="0ac6b4fb-6e88-41ec-963e-01855c3b9c6d" providerId="ADAL" clId="{5999B261-9663-428E-BE52-67427511793C}" dt="2023-07-14T16:23:00.946" v="80" actId="478"/>
          <ac:spMkLst>
            <pc:docMk/>
            <pc:sldMk cId="3564407027" sldId="1955757285"/>
            <ac:spMk id="22" creationId="{5793BCA4-77B8-EF67-DC85-C10CCFF6E625}"/>
          </ac:spMkLst>
        </pc:spChg>
        <pc:spChg chg="add mod">
          <ac:chgData name="David Walters" userId="0ac6b4fb-6e88-41ec-963e-01855c3b9c6d" providerId="ADAL" clId="{5999B261-9663-428E-BE52-67427511793C}" dt="2023-07-14T16:23:07.099" v="81"/>
          <ac:spMkLst>
            <pc:docMk/>
            <pc:sldMk cId="3564407027" sldId="1955757285"/>
            <ac:spMk id="61" creationId="{22182BD5-AE46-D5E6-7FC7-463C4B0962B0}"/>
          </ac:spMkLst>
        </pc:spChg>
      </pc:sldChg>
      <pc:sldChg chg="modSp mod">
        <pc:chgData name="David Walters" userId="0ac6b4fb-6e88-41ec-963e-01855c3b9c6d" providerId="ADAL" clId="{5999B261-9663-428E-BE52-67427511793C}" dt="2023-07-14T16:25:44.452" v="103" actId="20577"/>
        <pc:sldMkLst>
          <pc:docMk/>
          <pc:sldMk cId="924072004" sldId="1955757289"/>
        </pc:sldMkLst>
        <pc:spChg chg="mod">
          <ac:chgData name="David Walters" userId="0ac6b4fb-6e88-41ec-963e-01855c3b9c6d" providerId="ADAL" clId="{5999B261-9663-428E-BE52-67427511793C}" dt="2023-07-14T16:25:44.452" v="103" actId="20577"/>
          <ac:spMkLst>
            <pc:docMk/>
            <pc:sldMk cId="924072004" sldId="1955757289"/>
            <ac:spMk id="4" creationId="{8396C8FD-1146-08D1-0E2A-793530D6765C}"/>
          </ac:spMkLst>
        </pc:spChg>
      </pc:sldChg>
      <pc:sldChg chg="modSp mod">
        <pc:chgData name="David Walters" userId="0ac6b4fb-6e88-41ec-963e-01855c3b9c6d" providerId="ADAL" clId="{5999B261-9663-428E-BE52-67427511793C}" dt="2023-07-14T16:26:09.100" v="106" actId="6549"/>
        <pc:sldMkLst>
          <pc:docMk/>
          <pc:sldMk cId="710751328" sldId="1955757290"/>
        </pc:sldMkLst>
        <pc:spChg chg="mod">
          <ac:chgData name="David Walters" userId="0ac6b4fb-6e88-41ec-963e-01855c3b9c6d" providerId="ADAL" clId="{5999B261-9663-428E-BE52-67427511793C}" dt="2023-07-14T16:26:09.100" v="106" actId="6549"/>
          <ac:spMkLst>
            <pc:docMk/>
            <pc:sldMk cId="710751328" sldId="1955757290"/>
            <ac:spMk id="4" creationId="{8396C8FD-1146-08D1-0E2A-793530D6765C}"/>
          </ac:spMkLst>
        </pc:spChg>
      </pc:sldChg>
      <pc:sldChg chg="modSp mod">
        <pc:chgData name="David Walters" userId="0ac6b4fb-6e88-41ec-963e-01855c3b9c6d" providerId="ADAL" clId="{5999B261-9663-428E-BE52-67427511793C}" dt="2023-07-14T16:26:34.121" v="107" actId="1076"/>
        <pc:sldMkLst>
          <pc:docMk/>
          <pc:sldMk cId="3631823606" sldId="1955757291"/>
        </pc:sldMkLst>
        <pc:spChg chg="mod">
          <ac:chgData name="David Walters" userId="0ac6b4fb-6e88-41ec-963e-01855c3b9c6d" providerId="ADAL" clId="{5999B261-9663-428E-BE52-67427511793C}" dt="2023-07-14T16:26:34.121" v="107" actId="1076"/>
          <ac:spMkLst>
            <pc:docMk/>
            <pc:sldMk cId="3631823606" sldId="1955757291"/>
            <ac:spMk id="15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1d410c3dd8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1d410c3dd8_0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0120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7813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1d410c3dd8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1d410c3dd8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9972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1d410c3dd8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1d410c3dd8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1374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9107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1d410c3dd8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1d410c3dd8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5310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1d410c3dd8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1d410c3dd8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381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1d410c3dd8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1d410c3dd8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9181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1d410c3dd8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1d410c3dd8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1132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6324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1d410c3dd8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1d410c3dd8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2449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1d410c3dd8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1d410c3dd8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3189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9" name="Google Shape;29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37" name="Google Shape;3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477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40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1" name="Google Shape;41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" name="Google Shape;59;p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0" name="Google Shape;60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" name="Google Shape;6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">
    <p:bg>
      <p:bgPr>
        <a:solidFill>
          <a:schemeClr val="accent3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82" name="Google Shape;82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6" name="Google Shape;86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_POINT_1">
    <p:bg>
      <p:bgPr>
        <a:solidFill>
          <a:schemeClr val="accent3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2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89" name="Google Shape;89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12"/>
          <p:cNvSpPr txBox="1">
            <a:spLocks noGrp="1"/>
          </p:cNvSpPr>
          <p:nvPr>
            <p:ph type="title"/>
          </p:nvPr>
        </p:nvSpPr>
        <p:spPr>
          <a:xfrm>
            <a:off x="729450" y="117935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" name="Google Shape;93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87875" y="-49599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" name="Google Shape;96;p1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97" name="Google Shape;97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13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3" name="Google Shape;10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025" y="4397176"/>
            <a:ext cx="1542375" cy="58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0" name="Google Shape;12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87875" y="-39449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1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219075" hangingPunct="0">
              <a:defRPr/>
            </a:lvl1pPr>
          </a:lstStyle>
          <a:p>
            <a:endParaRPr lang="en-GB" kern="0">
              <a:solidFill>
                <a:srgbClr val="2A2A2A"/>
              </a:solidFill>
              <a:sym typeface="Helvetica Ligh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7644" y="1761530"/>
            <a:ext cx="8437364" cy="2714030"/>
          </a:xfrm>
        </p:spPr>
        <p:txBody>
          <a:bodyPr/>
          <a:lstStyle>
            <a:lvl1pPr marL="214313" indent="-214313">
              <a:buFont typeface="Arial" panose="020B0604020202020204" pitchFamily="34" charset="0"/>
              <a:buChar char="•"/>
              <a:defRPr baseline="0"/>
            </a:lvl1pPr>
          </a:lstStyle>
          <a:p>
            <a:pPr lvl="0"/>
            <a:r>
              <a:rPr lang="en-US"/>
              <a:t>To add bullets, highlight this text box and select ‘bulleted list’ from the home menu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49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161525" y="-40100"/>
            <a:ext cx="9377576" cy="5274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1700" y="10562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7" r:id="rId5"/>
    <p:sldLayoutId id="2147483658" r:id="rId6"/>
    <p:sldLayoutId id="2147483659" r:id="rId7"/>
    <p:sldLayoutId id="2147483662" r:id="rId8"/>
    <p:sldLayoutId id="214748366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Met Office Unified Model Development</a:t>
            </a:r>
            <a:br>
              <a:rPr lang="en-US" sz="2800" dirty="0"/>
            </a:br>
            <a:r>
              <a:rPr lang="en-US" sz="2000" dirty="0"/>
              <a:t>Best Practice</a:t>
            </a:r>
            <a:endParaRPr dirty="0"/>
          </a:p>
        </p:txBody>
      </p:sp>
      <p:sp>
        <p:nvSpPr>
          <p:cNvPr id="152" name="Google Shape;152;p21"/>
          <p:cNvSpPr txBox="1">
            <a:spLocks noGrp="1"/>
          </p:cNvSpPr>
          <p:nvPr>
            <p:ph type="body" idx="1"/>
          </p:nvPr>
        </p:nvSpPr>
        <p:spPr>
          <a:xfrm>
            <a:off x="729450" y="2493817"/>
            <a:ext cx="7688700" cy="18461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46050" indent="0">
              <a:buNone/>
            </a:pPr>
            <a:r>
              <a:rPr lang="en-GB" b="1" dirty="0"/>
              <a:t>David Walters</a:t>
            </a:r>
            <a:r>
              <a:rPr lang="en-GB" dirty="0"/>
              <a:t>, Head: Research to Operations,</a:t>
            </a:r>
          </a:p>
          <a:p>
            <a:pPr marL="146050" indent="0">
              <a:buNone/>
            </a:pPr>
            <a:r>
              <a:rPr lang="en-GB" dirty="0"/>
              <a:t>Weather Science, Met Office, United Kingdom.</a:t>
            </a:r>
          </a:p>
          <a:p>
            <a:endParaRPr lang="en-GB" dirty="0"/>
          </a:p>
          <a:p>
            <a:pPr marL="146050" indent="0">
              <a:buNone/>
            </a:pPr>
            <a:r>
              <a:rPr lang="en-GB" dirty="0"/>
              <a:t>Unifying Innovations in Forecasting Capabilities Workshop, Boulder, CO</a:t>
            </a:r>
          </a:p>
          <a:p>
            <a:pPr marL="146050" indent="0">
              <a:buNone/>
            </a:pPr>
            <a:r>
              <a:rPr lang="en-GB" dirty="0"/>
              <a:t>27</a:t>
            </a:r>
            <a:r>
              <a:rPr lang="en-GB" baseline="30000" dirty="0"/>
              <a:t>th</a:t>
            </a:r>
            <a:r>
              <a:rPr lang="en-GB" dirty="0"/>
              <a:t> July 2023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6647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9DC13-47EF-4826-5CFE-A9A5C05B9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2"/>
                </a:solidFill>
              </a:rPr>
              <a:t>The Global Coupled (GC) development process</a:t>
            </a:r>
            <a:endParaRPr lang="en-GB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DD49511-41BC-AC18-8276-CF656982EE61}"/>
              </a:ext>
            </a:extLst>
          </p:cNvPr>
          <p:cNvGrpSpPr/>
          <p:nvPr/>
        </p:nvGrpSpPr>
        <p:grpSpPr>
          <a:xfrm>
            <a:off x="1473224" y="1600990"/>
            <a:ext cx="6197551" cy="3148285"/>
            <a:chOff x="1227728" y="1550190"/>
            <a:chExt cx="6197551" cy="3148285"/>
          </a:xfrm>
        </p:grpSpPr>
        <p:grpSp>
          <p:nvGrpSpPr>
            <p:cNvPr id="4" name="Group 7">
              <a:extLst>
                <a:ext uri="{FF2B5EF4-FFF2-40B4-BE49-F238E27FC236}">
                  <a16:creationId xmlns:a16="http://schemas.microsoft.com/office/drawing/2014/main" id="{AA473248-6383-69FF-A537-877F0FDC1CF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27728" y="1632884"/>
              <a:ext cx="6197551" cy="3065591"/>
              <a:chOff x="158" y="981"/>
              <a:chExt cx="5421" cy="2744"/>
            </a:xfrm>
            <a:solidFill>
              <a:schemeClr val="bg1"/>
            </a:solidFill>
          </p:grpSpPr>
          <p:sp>
            <p:nvSpPr>
              <p:cNvPr id="5" name="Rectangle 8">
                <a:extLst>
                  <a:ext uri="{FF2B5EF4-FFF2-40B4-BE49-F238E27FC236}">
                    <a16:creationId xmlns:a16="http://schemas.microsoft.com/office/drawing/2014/main" id="{309F1B12-FB63-3631-795A-F1732B67457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58" y="981"/>
                <a:ext cx="5421" cy="2744"/>
              </a:xfrm>
              <a:prstGeom prst="rect">
                <a:avLst/>
              </a:prstGeom>
              <a:grpFill/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" name="Rectangle 9">
                <a:extLst>
                  <a:ext uri="{FF2B5EF4-FFF2-40B4-BE49-F238E27FC236}">
                    <a16:creationId xmlns:a16="http://schemas.microsoft.com/office/drawing/2014/main" id="{34C13C03-9261-7391-9B77-801330BE830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58" y="1774"/>
                <a:ext cx="5421" cy="1951"/>
              </a:xfrm>
              <a:prstGeom prst="rect">
                <a:avLst/>
              </a:prstGeom>
              <a:grpFill/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pSp>
          <p:nvGrpSpPr>
            <p:cNvPr id="7" name="Group 10">
              <a:extLst>
                <a:ext uri="{FF2B5EF4-FFF2-40B4-BE49-F238E27FC236}">
                  <a16:creationId xmlns:a16="http://schemas.microsoft.com/office/drawing/2014/main" id="{DB304FD4-B2D1-358B-AD31-EF913C9053B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37136" y="2754302"/>
              <a:ext cx="5771870" cy="1734765"/>
              <a:chOff x="340" y="2014"/>
              <a:chExt cx="5044" cy="1516"/>
            </a:xfrm>
          </p:grpSpPr>
          <p:grpSp>
            <p:nvGrpSpPr>
              <p:cNvPr id="8" name="Group 11">
                <a:extLst>
                  <a:ext uri="{FF2B5EF4-FFF2-40B4-BE49-F238E27FC236}">
                    <a16:creationId xmlns:a16="http://schemas.microsoft.com/office/drawing/2014/main" id="{DA8CEC9D-A36C-95F5-8742-CF296C1CC16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948" y="2455"/>
                <a:ext cx="2436" cy="1075"/>
                <a:chOff x="943" y="2230"/>
                <a:chExt cx="3855" cy="1701"/>
              </a:xfrm>
            </p:grpSpPr>
            <p:sp>
              <p:nvSpPr>
                <p:cNvPr id="25" name="Oval 12">
                  <a:extLst>
                    <a:ext uri="{FF2B5EF4-FFF2-40B4-BE49-F238E27FC236}">
                      <a16:creationId xmlns:a16="http://schemas.microsoft.com/office/drawing/2014/main" id="{A2B99DF2-3F14-19EE-0E6F-00DDAB0B2B7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943" y="2230"/>
                  <a:ext cx="3855" cy="1701"/>
                </a:xfrm>
                <a:prstGeom prst="ellipse">
                  <a:avLst/>
                </a:prstGeom>
                <a:solidFill>
                  <a:srgbClr val="BBE0E3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grpSp>
              <p:nvGrpSpPr>
                <p:cNvPr id="26" name="Group 14">
                  <a:extLst>
                    <a:ext uri="{FF2B5EF4-FFF2-40B4-BE49-F238E27FC236}">
                      <a16:creationId xmlns:a16="http://schemas.microsoft.com/office/drawing/2014/main" id="{86468F62-E5D9-AA5D-83E1-60D0A258CA8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2939" y="2634"/>
                  <a:ext cx="1498" cy="782"/>
                  <a:chOff x="180" y="2866"/>
                  <a:chExt cx="1519" cy="794"/>
                </a:xfrm>
              </p:grpSpPr>
              <p:sp>
                <p:nvSpPr>
                  <p:cNvPr id="32" name="Rectangle 15">
                    <a:extLst>
                      <a:ext uri="{FF2B5EF4-FFF2-40B4-BE49-F238E27FC236}">
                        <a16:creationId xmlns:a16="http://schemas.microsoft.com/office/drawing/2014/main" id="{644EB206-A126-484C-FD47-48458B9A48D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0" y="2866"/>
                    <a:ext cx="1519" cy="79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33" name="Rectangle 16">
                    <a:extLst>
                      <a:ext uri="{FF2B5EF4-FFF2-40B4-BE49-F238E27FC236}">
                        <a16:creationId xmlns:a16="http://schemas.microsoft.com/office/drawing/2014/main" id="{AE1634A9-7A4D-5E83-D0DB-A32CDE9A3BE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0" y="3320"/>
                    <a:ext cx="1519" cy="3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pic>
                <p:nvPicPr>
                  <p:cNvPr id="34" name="Picture 18">
                    <a:extLst>
                      <a:ext uri="{FF2B5EF4-FFF2-40B4-BE49-F238E27FC236}">
                        <a16:creationId xmlns:a16="http://schemas.microsoft.com/office/drawing/2014/main" id="{D5A6CF94-FFDB-DD93-9C7B-96EB2CD31F7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9758" t="22906" r="16263" b="17180"/>
                  <a:stretch>
                    <a:fillRect/>
                  </a:stretch>
                </p:blipFill>
                <p:spPr bwMode="auto">
                  <a:xfrm>
                    <a:off x="193" y="3333"/>
                    <a:ext cx="691" cy="31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5" name="WordArt 19">
                    <a:extLst>
                      <a:ext uri="{FF2B5EF4-FFF2-40B4-BE49-F238E27FC236}">
                        <a16:creationId xmlns:a16="http://schemas.microsoft.com/office/drawing/2014/main" id="{3365E535-6288-9758-94CA-3C5FAA816B18}"/>
                      </a:ext>
                    </a:extLst>
                  </p:cNvPr>
                  <p:cNvSpPr>
                    <a:spLocks noChangeAspect="1" noChangeArrowheads="1" noChangeShapeType="1" noTextEdit="1"/>
                  </p:cNvSpPr>
                  <p:nvPr/>
                </p:nvSpPr>
                <p:spPr bwMode="auto">
                  <a:xfrm>
                    <a:off x="998" y="3359"/>
                    <a:ext cx="453" cy="162"/>
                  </a:xfrm>
                  <a:prstGeom prst="rect">
                    <a:avLst/>
                  </a:prstGeom>
                  <a:extLs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SlantUp">
                      <a:avLst>
                        <a:gd name="adj" fmla="val 0"/>
                      </a:avLst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3600" b="1" i="0" u="none" strike="noStrike" kern="10" cap="none" spc="0" normalizeH="0" baseline="0" noProof="0" dirty="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tone Sans ITC TT" panose="00000500000000000000" pitchFamily="2" charset="0"/>
                      </a:rPr>
                      <a:t>CICE</a:t>
                    </a:r>
                  </a:p>
                </p:txBody>
              </p:sp>
              <p:sp>
                <p:nvSpPr>
                  <p:cNvPr id="36" name="WordArt 20">
                    <a:extLst>
                      <a:ext uri="{FF2B5EF4-FFF2-40B4-BE49-F238E27FC236}">
                        <a16:creationId xmlns:a16="http://schemas.microsoft.com/office/drawing/2014/main" id="{4F1D2E9A-893C-9268-38D9-D9BE6A456DD6}"/>
                      </a:ext>
                    </a:extLst>
                  </p:cNvPr>
                  <p:cNvSpPr>
                    <a:spLocks noChangeAspect="1" noChangeArrowheads="1" noChangeShapeType="1" noTextEdit="1"/>
                  </p:cNvSpPr>
                  <p:nvPr/>
                </p:nvSpPr>
                <p:spPr bwMode="auto">
                  <a:xfrm>
                    <a:off x="884" y="3567"/>
                    <a:ext cx="726" cy="45"/>
                  </a:xfrm>
                  <a:prstGeom prst="rect">
                    <a:avLst/>
                  </a:prstGeom>
                  <a:extLs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SlantUp">
                      <a:avLst>
                        <a:gd name="adj" fmla="val 0"/>
                      </a:avLst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s-ES" sz="2400" b="1" i="0" u="none" strike="noStrike" kern="10" cap="none" spc="0" normalizeH="0" baseline="0" noProof="0" dirty="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tone Sans ITC TT" panose="00000500000000000000" pitchFamily="2" charset="0"/>
                      </a:rPr>
                      <a:t>The Los </a:t>
                    </a:r>
                    <a:r>
                      <a:rPr kumimoji="0" lang="es-ES" sz="2400" b="1" i="0" u="none" strike="noStrike" kern="10" cap="none" spc="0" normalizeH="0" baseline="0" noProof="0" dirty="0" err="1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tone Sans ITC TT" panose="00000500000000000000" pitchFamily="2" charset="0"/>
                      </a:rPr>
                      <a:t>Alamos</a:t>
                    </a:r>
                    <a:r>
                      <a:rPr kumimoji="0" lang="es-ES" sz="2400" b="1" i="0" u="none" strike="noStrike" kern="10" cap="none" spc="0" normalizeH="0" baseline="0" noProof="0" dirty="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tone Sans ITC TT" panose="00000500000000000000" pitchFamily="2" charset="0"/>
                      </a:rPr>
                      <a:t> Sea Ice Model</a:t>
                    </a:r>
                    <a:endParaRPr kumimoji="0" lang="en-GB" sz="2400" b="1" i="0" u="none" strike="noStrike" kern="10" cap="none" spc="0" normalizeH="0" baseline="0" noProof="0" dirty="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tone Sans ITC TT" panose="00000500000000000000" pitchFamily="2" charset="0"/>
                    </a:endParaRPr>
                  </a:p>
                </p:txBody>
              </p:sp>
              <p:pic>
                <p:nvPicPr>
                  <p:cNvPr id="37" name="Picture 21">
                    <a:extLst>
                      <a:ext uri="{FF2B5EF4-FFF2-40B4-BE49-F238E27FC236}">
                        <a16:creationId xmlns:a16="http://schemas.microsoft.com/office/drawing/2014/main" id="{4B29F9D9-D36F-CD3E-3E09-A5F08B00453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66" t="584"/>
                  <a:stretch>
                    <a:fillRect/>
                  </a:stretch>
                </p:blipFill>
                <p:spPr bwMode="auto">
                  <a:xfrm>
                    <a:off x="249" y="2886"/>
                    <a:ext cx="607" cy="3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27" name="Group 27">
                  <a:extLst>
                    <a:ext uri="{FF2B5EF4-FFF2-40B4-BE49-F238E27FC236}">
                      <a16:creationId xmlns:a16="http://schemas.microsoft.com/office/drawing/2014/main" id="{850A7EBB-CD04-28DA-E2BC-161035A06BD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326" y="2633"/>
                  <a:ext cx="1509" cy="789"/>
                  <a:chOff x="158" y="3180"/>
                  <a:chExt cx="1519" cy="794"/>
                </a:xfrm>
              </p:grpSpPr>
              <p:sp>
                <p:nvSpPr>
                  <p:cNvPr id="28" name="Rectangle 28">
                    <a:extLst>
                      <a:ext uri="{FF2B5EF4-FFF2-40B4-BE49-F238E27FC236}">
                        <a16:creationId xmlns:a16="http://schemas.microsoft.com/office/drawing/2014/main" id="{FB9FC76C-E500-5136-BA69-E280BA504F9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8" y="3180"/>
                    <a:ext cx="1519" cy="79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29" name="Rectangle 29">
                    <a:extLst>
                      <a:ext uri="{FF2B5EF4-FFF2-40B4-BE49-F238E27FC236}">
                        <a16:creationId xmlns:a16="http://schemas.microsoft.com/office/drawing/2014/main" id="{B7A6EE0E-D87B-5758-7692-6B7523255FF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8" y="3634"/>
                    <a:ext cx="1519" cy="3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pic>
                <p:nvPicPr>
                  <p:cNvPr id="30" name="Picture 31">
                    <a:extLst>
                      <a:ext uri="{FF2B5EF4-FFF2-40B4-BE49-F238E27FC236}">
                        <a16:creationId xmlns:a16="http://schemas.microsoft.com/office/drawing/2014/main" id="{F4AC2F33-55A4-6F92-D39E-0A994F6136F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583"/>
                  <a:stretch>
                    <a:fillRect/>
                  </a:stretch>
                </p:blipFill>
                <p:spPr bwMode="auto">
                  <a:xfrm>
                    <a:off x="226" y="3203"/>
                    <a:ext cx="522" cy="39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1" name="Picture 32">
                    <a:extLst>
                      <a:ext uri="{FF2B5EF4-FFF2-40B4-BE49-F238E27FC236}">
                        <a16:creationId xmlns:a16="http://schemas.microsoft.com/office/drawing/2014/main" id="{77C5C017-E135-E666-6AA4-EC398CDD7E8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6" y="3657"/>
                    <a:ext cx="952" cy="30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pic>
            <p:nvPicPr>
              <p:cNvPr id="9" name="Picture 36">
                <a:extLst>
                  <a:ext uri="{FF2B5EF4-FFF2-40B4-BE49-F238E27FC236}">
                    <a16:creationId xmlns:a16="http://schemas.microsoft.com/office/drawing/2014/main" id="{6D9CD24D-5483-F277-EC6E-19AB7ACD16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" y="2014"/>
                <a:ext cx="522" cy="4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Line 37">
                <a:extLst>
                  <a:ext uri="{FF2B5EF4-FFF2-40B4-BE49-F238E27FC236}">
                    <a16:creationId xmlns:a16="http://schemas.microsoft.com/office/drawing/2014/main" id="{868CDD4D-0DAD-CFAA-2B93-1638D442FAC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2197" y="2313"/>
                <a:ext cx="385" cy="1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" name="Line 38">
                <a:extLst>
                  <a:ext uri="{FF2B5EF4-FFF2-40B4-BE49-F238E27FC236}">
                    <a16:creationId xmlns:a16="http://schemas.microsoft.com/office/drawing/2014/main" id="{C36EA2FE-F073-FAB7-6E76-40B886D143E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2514" y="2506"/>
                <a:ext cx="250" cy="12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2" name="Line 39">
                <a:extLst>
                  <a:ext uri="{FF2B5EF4-FFF2-40B4-BE49-F238E27FC236}">
                    <a16:creationId xmlns:a16="http://schemas.microsoft.com/office/drawing/2014/main" id="{7BE2F295-BC50-523F-3E8D-C99BD7F4DC6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2944" y="2506"/>
                <a:ext cx="250" cy="12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3" name="Line 40">
                <a:extLst>
                  <a:ext uri="{FF2B5EF4-FFF2-40B4-BE49-F238E27FC236}">
                    <a16:creationId xmlns:a16="http://schemas.microsoft.com/office/drawing/2014/main" id="{CB8080E5-E765-D4CB-DB94-18AF7C7D9C2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3148" y="2313"/>
                <a:ext cx="385" cy="19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grpSp>
            <p:nvGrpSpPr>
              <p:cNvPr id="14" name="Group 41">
                <a:extLst>
                  <a:ext uri="{FF2B5EF4-FFF2-40B4-BE49-F238E27FC236}">
                    <a16:creationId xmlns:a16="http://schemas.microsoft.com/office/drawing/2014/main" id="{291C039C-5138-97B6-E14C-46BA484CE35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40" y="2455"/>
                <a:ext cx="2437" cy="1075"/>
                <a:chOff x="944" y="2231"/>
                <a:chExt cx="3855" cy="1701"/>
              </a:xfrm>
            </p:grpSpPr>
            <p:sp>
              <p:nvSpPr>
                <p:cNvPr id="15" name="Oval 42">
                  <a:extLst>
                    <a:ext uri="{FF2B5EF4-FFF2-40B4-BE49-F238E27FC236}">
                      <a16:creationId xmlns:a16="http://schemas.microsoft.com/office/drawing/2014/main" id="{A84B9755-9F02-4C0D-ACCD-6C73C3A149C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944" y="2231"/>
                  <a:ext cx="3855" cy="1701"/>
                </a:xfrm>
                <a:prstGeom prst="ellipse">
                  <a:avLst/>
                </a:prstGeom>
                <a:solidFill>
                  <a:srgbClr val="EFFFBF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grpSp>
              <p:nvGrpSpPr>
                <p:cNvPr id="16" name="Group 44">
                  <a:extLst>
                    <a:ext uri="{FF2B5EF4-FFF2-40B4-BE49-F238E27FC236}">
                      <a16:creationId xmlns:a16="http://schemas.microsoft.com/office/drawing/2014/main" id="{E7E7D6B1-D768-FA67-0D71-B435AC82640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330" y="2635"/>
                  <a:ext cx="1497" cy="783"/>
                  <a:chOff x="656" y="1596"/>
                  <a:chExt cx="1519" cy="794"/>
                </a:xfrm>
              </p:grpSpPr>
              <p:sp>
                <p:nvSpPr>
                  <p:cNvPr id="22" name="Rectangle 45">
                    <a:extLst>
                      <a:ext uri="{FF2B5EF4-FFF2-40B4-BE49-F238E27FC236}">
                        <a16:creationId xmlns:a16="http://schemas.microsoft.com/office/drawing/2014/main" id="{9F925A37-6C75-66A7-73AA-19DAF032C43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56" y="1596"/>
                    <a:ext cx="1519" cy="79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23" name="Rectangle 46">
                    <a:extLst>
                      <a:ext uri="{FF2B5EF4-FFF2-40B4-BE49-F238E27FC236}">
                        <a16:creationId xmlns:a16="http://schemas.microsoft.com/office/drawing/2014/main" id="{B91B91D9-A752-6BCD-77BB-09C871C74DF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56" y="2050"/>
                    <a:ext cx="1519" cy="3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pic>
                <p:nvPicPr>
                  <p:cNvPr id="24" name="Picture 48">
                    <a:extLst>
                      <a:ext uri="{FF2B5EF4-FFF2-40B4-BE49-F238E27FC236}">
                        <a16:creationId xmlns:a16="http://schemas.microsoft.com/office/drawing/2014/main" id="{D49F4A27-80D9-AB8F-9B6C-541AF99387F8}"/>
                      </a:ext>
                    </a:extLst>
                  </p:cNvPr>
                  <p:cNvPicPr preferRelativeResize="0"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5" y="1616"/>
                    <a:ext cx="795" cy="38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7" name="Group 53">
                  <a:extLst>
                    <a:ext uri="{FF2B5EF4-FFF2-40B4-BE49-F238E27FC236}">
                      <a16:creationId xmlns:a16="http://schemas.microsoft.com/office/drawing/2014/main" id="{F5892108-EE73-B5CE-2645-DB7BAB8603B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2939" y="2636"/>
                  <a:ext cx="1497" cy="784"/>
                  <a:chOff x="1882" y="3317"/>
                  <a:chExt cx="1519" cy="794"/>
                </a:xfrm>
              </p:grpSpPr>
              <p:sp>
                <p:nvSpPr>
                  <p:cNvPr id="18" name="Rectangle 54">
                    <a:extLst>
                      <a:ext uri="{FF2B5EF4-FFF2-40B4-BE49-F238E27FC236}">
                        <a16:creationId xmlns:a16="http://schemas.microsoft.com/office/drawing/2014/main" id="{2F84ECFF-0908-0053-36F8-FA275BE6846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82" y="3317"/>
                    <a:ext cx="1519" cy="79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19" name="Rectangle 55">
                    <a:extLst>
                      <a:ext uri="{FF2B5EF4-FFF2-40B4-BE49-F238E27FC236}">
                        <a16:creationId xmlns:a16="http://schemas.microsoft.com/office/drawing/2014/main" id="{DA5F5AED-39E9-171E-2F3D-10E81EA386C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82" y="3771"/>
                    <a:ext cx="1519" cy="3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pic>
                <p:nvPicPr>
                  <p:cNvPr id="20" name="Picture 57">
                    <a:extLst>
                      <a:ext uri="{FF2B5EF4-FFF2-40B4-BE49-F238E27FC236}">
                        <a16:creationId xmlns:a16="http://schemas.microsoft.com/office/drawing/2014/main" id="{F11367D6-477C-D455-803F-D7351409D00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33" y="3768"/>
                    <a:ext cx="806" cy="34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1" name="Picture 58">
                    <a:extLst>
                      <a:ext uri="{FF2B5EF4-FFF2-40B4-BE49-F238E27FC236}">
                        <a16:creationId xmlns:a16="http://schemas.microsoft.com/office/drawing/2014/main" id="{E6838585-B1C8-DFE9-2E68-27D771E575B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51" y="3330"/>
                    <a:ext cx="544" cy="40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pic>
          <p:nvPicPr>
            <p:cNvPr id="38" name="Picture 37" descr="logo.png">
              <a:extLst>
                <a:ext uri="{FF2B5EF4-FFF2-40B4-BE49-F238E27FC236}">
                  <a16:creationId xmlns:a16="http://schemas.microsoft.com/office/drawing/2014/main" id="{2E02D84F-573E-7665-19A4-F071835F9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68977" y="3934502"/>
              <a:ext cx="972850" cy="135068"/>
            </a:xfrm>
            <a:prstGeom prst="rect">
              <a:avLst/>
            </a:prstGeom>
          </p:spPr>
        </p:pic>
        <p:sp>
          <p:nvSpPr>
            <p:cNvPr id="39" name="Title 2">
              <a:extLst>
                <a:ext uri="{FF2B5EF4-FFF2-40B4-BE49-F238E27FC236}">
                  <a16:creationId xmlns:a16="http://schemas.microsoft.com/office/drawing/2014/main" id="{E36425E6-5EBD-D384-FC86-004ED15072F2}"/>
                </a:ext>
              </a:extLst>
            </p:cNvPr>
            <p:cNvSpPr txBox="1">
              <a:spLocks/>
            </p:cNvSpPr>
            <p:nvPr/>
          </p:nvSpPr>
          <p:spPr>
            <a:xfrm>
              <a:off x="1227728" y="1550190"/>
              <a:ext cx="6197551" cy="992579"/>
            </a:xfrm>
            <a:prstGeom prst="rect">
              <a:avLst/>
            </a:prstGeom>
          </p:spPr>
          <p:txBody>
            <a:bodyPr vert="horz" wrap="square" lIns="68580" tIns="34290" rIns="68580" bIns="34290" rtlCol="0" anchor="t" anchorCtr="0">
              <a:spAutoFit/>
            </a:bodyPr>
            <a:lstStyle>
              <a:lvl1pPr marL="0" marR="0" indent="0" algn="l" defTabSz="21907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0" i="0" u="none" strike="noStrike" cap="none" spc="0" baseline="0">
                  <a:ln>
                    <a:noFill/>
                  </a:ln>
                  <a:solidFill>
                    <a:schemeClr val="tx1"/>
                  </a:solidFill>
                  <a:uFillTx/>
                  <a:latin typeface="+mj-lt"/>
                  <a:ea typeface="+mn-ea"/>
                  <a:cs typeface="+mn-cs"/>
                  <a:sym typeface="Helvetica Light"/>
                </a:defRPr>
              </a:lvl1pPr>
              <a:lvl2pPr marL="0" marR="0" indent="85725" algn="ctr" defTabSz="21907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2pPr>
              <a:lvl3pPr marL="0" marR="0" indent="171450" algn="ctr" defTabSz="21907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3pPr>
              <a:lvl4pPr marL="0" marR="0" indent="257175" algn="ctr" defTabSz="21907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4pPr>
              <a:lvl5pPr marL="0" marR="0" indent="342900" algn="ctr" defTabSz="21907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5pPr>
              <a:lvl6pPr marL="0" marR="0" indent="428625" algn="ctr" defTabSz="21907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6pPr>
              <a:lvl7pPr marL="0" marR="0" indent="514350" algn="ctr" defTabSz="21907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7pPr>
              <a:lvl8pPr marL="0" marR="0" indent="600075" algn="ctr" defTabSz="21907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8pPr>
              <a:lvl9pPr marL="0" marR="0" indent="685800" algn="ctr" defTabSz="21907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9pPr>
            </a:lstStyle>
            <a:p>
              <a:pPr marL="0" marR="0" lvl="0" indent="0" algn="ctr" defTabSz="2190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2A2A2A"/>
                  </a:solidFill>
                  <a:effectLst/>
                  <a:uLnTx/>
                  <a:uFillTx/>
                  <a:latin typeface="Arial"/>
                  <a:sym typeface="Helvetica Light"/>
                </a:rPr>
                <a:t>GC4</a:t>
              </a:r>
              <a:br>
                <a:rPr kumimoji="0" lang="en-GB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2A2A2A"/>
                  </a:solidFill>
                  <a:effectLst/>
                  <a:uLnTx/>
                  <a:uFillTx/>
                  <a:latin typeface="Arial"/>
                  <a:sym typeface="Helvetica Light"/>
                </a:rPr>
              </a:br>
              <a:r>
                <a: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A2A2A"/>
                  </a:solidFill>
                  <a:effectLst/>
                  <a:uLnTx/>
                  <a:uFillTx/>
                  <a:latin typeface="Arial"/>
                  <a:sym typeface="Helvetica Light"/>
                </a:rPr>
                <a:t>Global Coupled Science Configuration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852239-44C8-5A1C-12F4-526CBF79BFE2}"/>
                </a:ext>
              </a:extLst>
            </p:cNvPr>
            <p:cNvSpPr txBox="1"/>
            <p:nvPr/>
          </p:nvSpPr>
          <p:spPr>
            <a:xfrm>
              <a:off x="2287747" y="3534972"/>
              <a:ext cx="503342" cy="3597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71437" tIns="71437" rIns="71437" bIns="71437" numCol="1" spcCol="38100" rtlCol="0" anchor="ctr">
              <a:spAutoFit/>
            </a:bodyPr>
            <a:lstStyle/>
            <a:p>
              <a:pPr marL="0" marR="0" lvl="0" indent="0" algn="l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A2A2A"/>
                  </a:solidFill>
                  <a:effectLst/>
                  <a:uLnTx/>
                  <a:uFillTx/>
                  <a:latin typeface="Arial"/>
                  <a:sym typeface="Helvetica Light"/>
                </a:rPr>
                <a:t>GA8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6FB1990-BB29-F8B2-713A-6818693D9E6E}"/>
                </a:ext>
              </a:extLst>
            </p:cNvPr>
            <p:cNvSpPr txBox="1"/>
            <p:nvPr/>
          </p:nvSpPr>
          <p:spPr>
            <a:xfrm>
              <a:off x="3481301" y="3527585"/>
              <a:ext cx="482503" cy="3597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71437" tIns="71437" rIns="71437" bIns="71437" numCol="1" spcCol="38100" rtlCol="0" anchor="ctr">
              <a:spAutoFit/>
            </a:bodyPr>
            <a:lstStyle/>
            <a:p>
              <a:pPr marL="0" marR="0" lvl="0" indent="0" algn="l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A2A2A"/>
                  </a:solidFill>
                  <a:effectLst/>
                  <a:uLnTx/>
                  <a:uFillTx/>
                  <a:latin typeface="Arial"/>
                  <a:sym typeface="Helvetica Light"/>
                </a:rPr>
                <a:t>GL9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271F75C-72D4-99A4-C76A-C1E4A46A6C43}"/>
                </a:ext>
              </a:extLst>
            </p:cNvPr>
            <p:cNvSpPr txBox="1"/>
            <p:nvPr/>
          </p:nvSpPr>
          <p:spPr>
            <a:xfrm>
              <a:off x="5266417" y="3529742"/>
              <a:ext cx="522578" cy="3597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71437" tIns="71437" rIns="71437" bIns="71437" numCol="1" spcCol="38100" rtlCol="0" anchor="ctr">
              <a:spAutoFit/>
            </a:bodyPr>
            <a:lstStyle/>
            <a:p>
              <a:pPr marL="0" marR="0" lvl="0" indent="0" algn="l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A2A2A"/>
                  </a:solidFill>
                  <a:effectLst/>
                  <a:uLnTx/>
                  <a:uFillTx/>
                  <a:latin typeface="Arial"/>
                  <a:sym typeface="Helvetica Light"/>
                </a:rPr>
                <a:t>GO6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EBA7B9F-3ED2-9775-68AE-FB47167B8722}"/>
                </a:ext>
              </a:extLst>
            </p:cNvPr>
            <p:cNvSpPr txBox="1"/>
            <p:nvPr/>
          </p:nvSpPr>
          <p:spPr>
            <a:xfrm>
              <a:off x="6319113" y="3528577"/>
              <a:ext cx="702114" cy="3597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71437" tIns="71437" rIns="71437" bIns="71437" numCol="1" spcCol="38100" rtlCol="0" anchor="ctr">
              <a:spAutoFit/>
            </a:bodyPr>
            <a:lstStyle/>
            <a:p>
              <a:pPr marL="0" marR="0" lvl="0" indent="0" algn="l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A2A2A"/>
                  </a:solidFill>
                  <a:effectLst/>
                  <a:uLnTx/>
                  <a:uFillTx/>
                  <a:latin typeface="Arial"/>
                  <a:sym typeface="Helvetica Light"/>
                </a:rPr>
                <a:t>GSI8.1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382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DC43F5-D6CF-23F0-9B6A-E028F6D2650C}"/>
              </a:ext>
            </a:extLst>
          </p:cNvPr>
          <p:cNvSpPr/>
          <p:nvPr/>
        </p:nvSpPr>
        <p:spPr>
          <a:xfrm>
            <a:off x="-159860" y="615228"/>
            <a:ext cx="9361410" cy="867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92B6C78-997A-0A0E-A422-6E31AC638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466" y="-8021"/>
            <a:ext cx="6934200" cy="62324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The GC development process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E4333E-2353-9F03-2ED9-83487BFD3FCC}"/>
              </a:ext>
            </a:extLst>
          </p:cNvPr>
          <p:cNvSpPr/>
          <p:nvPr/>
        </p:nvSpPr>
        <p:spPr>
          <a:xfrm>
            <a:off x="0" y="669775"/>
            <a:ext cx="9144000" cy="810090"/>
          </a:xfrm>
          <a:prstGeom prst="rect">
            <a:avLst/>
          </a:prstGeom>
          <a:solidFill>
            <a:srgbClr val="A1A0AA">
              <a:alpha val="1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ight Arrow 69">
            <a:extLst>
              <a:ext uri="{FF2B5EF4-FFF2-40B4-BE49-F238E27FC236}">
                <a16:creationId xmlns:a16="http://schemas.microsoft.com/office/drawing/2014/main" id="{15AA129C-D7C2-5C92-53AB-A026B0376F24}"/>
              </a:ext>
            </a:extLst>
          </p:cNvPr>
          <p:cNvSpPr/>
          <p:nvPr/>
        </p:nvSpPr>
        <p:spPr>
          <a:xfrm>
            <a:off x="0" y="700641"/>
            <a:ext cx="9144000" cy="756084"/>
          </a:xfrm>
          <a:prstGeom prst="rightArrow">
            <a:avLst>
              <a:gd name="adj1" fmla="val 77535"/>
              <a:gd name="adj2" fmla="val 50000"/>
            </a:avLst>
          </a:prstGeom>
          <a:gradFill flip="none" rotWithShape="1">
            <a:gsLst>
              <a:gs pos="70000">
                <a:srgbClr val="A1A0AA"/>
              </a:gs>
              <a:gs pos="98000">
                <a:srgbClr val="A1A0AA">
                  <a:alpha val="5000"/>
                </a:srgbClr>
              </a:gs>
            </a:gsLst>
            <a:lin ang="10800000" scaled="1"/>
            <a:tileRect/>
          </a:gradFill>
          <a:ln w="12700" cap="flat" cmpd="sng" algn="ctr">
            <a:gradFill flip="none" rotWithShape="1">
              <a:gsLst>
                <a:gs pos="0">
                  <a:srgbClr val="2A2A2A"/>
                </a:gs>
                <a:gs pos="100000">
                  <a:srgbClr val="2A2A2A">
                    <a:alpha val="5000"/>
                  </a:srgbClr>
                </a:gs>
              </a:gsLst>
              <a:lin ang="10800000" scaled="1"/>
              <a:tileRect/>
            </a:gra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2950A0-E98C-DF2A-FE9B-286253C78CB9}"/>
              </a:ext>
            </a:extLst>
          </p:cNvPr>
          <p:cNvSpPr txBox="1"/>
          <p:nvPr/>
        </p:nvSpPr>
        <p:spPr>
          <a:xfrm>
            <a:off x="-4436" y="937035"/>
            <a:ext cx="28438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Continuous research cycle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07D697-433A-E333-8301-23F801D2A602}"/>
              </a:ext>
            </a:extLst>
          </p:cNvPr>
          <p:cNvCxnSpPr/>
          <p:nvPr/>
        </p:nvCxnSpPr>
        <p:spPr>
          <a:xfrm>
            <a:off x="0" y="667004"/>
            <a:ext cx="2897814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rgbClr val="2A2A2A">
                    <a:alpha val="99000"/>
                  </a:srgbClr>
                </a:gs>
                <a:gs pos="100000">
                  <a:srgbClr val="2A2A2A">
                    <a:alpha val="0"/>
                  </a:srgbClr>
                </a:gs>
              </a:gsLst>
              <a:lin ang="0" scaled="1"/>
              <a:tileRect/>
            </a:gradFill>
            <a:prstDash val="soli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C6E2AED-04E3-35FB-ED53-16BC060A76D6}"/>
              </a:ext>
            </a:extLst>
          </p:cNvPr>
          <p:cNvCxnSpPr/>
          <p:nvPr/>
        </p:nvCxnSpPr>
        <p:spPr>
          <a:xfrm>
            <a:off x="0" y="1477094"/>
            <a:ext cx="2897814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rgbClr val="2A2A2A">
                    <a:alpha val="99000"/>
                  </a:srgbClr>
                </a:gs>
                <a:gs pos="100000">
                  <a:srgbClr val="2A2A2A">
                    <a:alpha val="0"/>
                  </a:srgbClr>
                </a:gs>
              </a:gsLst>
              <a:lin ang="0" scaled="1"/>
              <a:tileRect/>
            </a:gradFill>
            <a:prstDash val="solid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7F03B80-D176-C485-063C-8CED62788606}"/>
              </a:ext>
            </a:extLst>
          </p:cNvPr>
          <p:cNvSpPr txBox="1"/>
          <p:nvPr/>
        </p:nvSpPr>
        <p:spPr>
          <a:xfrm>
            <a:off x="985155" y="1563714"/>
            <a:ext cx="63718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All developments start here.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Testing based on a previous well-known GC configuration.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Includes multi-year projects and programmes.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Also includes Prioritised Evaluation Groups (PEGs).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Engagement with a wide range of partners …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</a:b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  … but majority of physics development done within the Met Office.</a:t>
            </a:r>
          </a:p>
        </p:txBody>
      </p:sp>
    </p:spTree>
    <p:extLst>
      <p:ext uri="{BB962C8B-B14F-4D97-AF65-F5344CB8AC3E}">
        <p14:creationId xmlns:p14="http://schemas.microsoft.com/office/powerpoint/2010/main" val="89481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3ED1C5-4DFB-6D2B-C882-0960DAF94ED6}"/>
              </a:ext>
            </a:extLst>
          </p:cNvPr>
          <p:cNvSpPr/>
          <p:nvPr/>
        </p:nvSpPr>
        <p:spPr>
          <a:xfrm>
            <a:off x="-159860" y="615228"/>
            <a:ext cx="9361410" cy="1685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7376286-52F8-BF10-8F52-64E44B3AF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466" y="-8021"/>
            <a:ext cx="6934200" cy="62324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The GC development process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E43C83-554C-DD58-F696-CDEF0246DEEE}"/>
              </a:ext>
            </a:extLst>
          </p:cNvPr>
          <p:cNvSpPr/>
          <p:nvPr/>
        </p:nvSpPr>
        <p:spPr>
          <a:xfrm>
            <a:off x="0" y="669775"/>
            <a:ext cx="9144000" cy="810090"/>
          </a:xfrm>
          <a:prstGeom prst="rect">
            <a:avLst/>
          </a:prstGeom>
          <a:solidFill>
            <a:srgbClr val="A1A0AA">
              <a:alpha val="1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ED864B-354E-7850-C25A-97DBAA6B4EAF}"/>
              </a:ext>
            </a:extLst>
          </p:cNvPr>
          <p:cNvSpPr/>
          <p:nvPr/>
        </p:nvSpPr>
        <p:spPr>
          <a:xfrm>
            <a:off x="0" y="1477094"/>
            <a:ext cx="9144000" cy="810090"/>
          </a:xfrm>
          <a:prstGeom prst="rect">
            <a:avLst/>
          </a:prstGeom>
          <a:solidFill>
            <a:srgbClr val="A1A0AA">
              <a:alpha val="3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ight Arrow 65">
            <a:extLst>
              <a:ext uri="{FF2B5EF4-FFF2-40B4-BE49-F238E27FC236}">
                <a16:creationId xmlns:a16="http://schemas.microsoft.com/office/drawing/2014/main" id="{A82451A5-42DB-81F4-687B-0CBF524E16D8}"/>
              </a:ext>
            </a:extLst>
          </p:cNvPr>
          <p:cNvSpPr/>
          <p:nvPr/>
        </p:nvSpPr>
        <p:spPr>
          <a:xfrm>
            <a:off x="3005826" y="1513832"/>
            <a:ext cx="2376264" cy="702078"/>
          </a:xfrm>
          <a:prstGeom prst="rightArrow">
            <a:avLst>
              <a:gd name="adj1" fmla="val 81834"/>
              <a:gd name="adj2" fmla="val 37790"/>
            </a:avLst>
          </a:prstGeom>
          <a:solidFill>
            <a:srgbClr val="B9DC0C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00DB2F-6920-BDF6-E2FF-F4F42231CA39}"/>
              </a:ext>
            </a:extLst>
          </p:cNvPr>
          <p:cNvCxnSpPr/>
          <p:nvPr/>
        </p:nvCxnSpPr>
        <p:spPr>
          <a:xfrm>
            <a:off x="3761910" y="1207064"/>
            <a:ext cx="0" cy="1080120"/>
          </a:xfrm>
          <a:prstGeom prst="line">
            <a:avLst/>
          </a:prstGeom>
          <a:noFill/>
          <a:ln w="9525" cap="flat" cmpd="sng" algn="ctr">
            <a:solidFill>
              <a:srgbClr val="A1A0AA"/>
            </a:solidFill>
            <a:prstDash val="soli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4C7667-FA02-C38E-488A-A0F5A8A17674}"/>
              </a:ext>
            </a:extLst>
          </p:cNvPr>
          <p:cNvCxnSpPr/>
          <p:nvPr/>
        </p:nvCxnSpPr>
        <p:spPr>
          <a:xfrm>
            <a:off x="3005826" y="1477094"/>
            <a:ext cx="0" cy="810090"/>
          </a:xfrm>
          <a:prstGeom prst="line">
            <a:avLst/>
          </a:prstGeom>
          <a:noFill/>
          <a:ln w="9525" cap="flat" cmpd="sng" algn="ctr">
            <a:solidFill>
              <a:srgbClr val="2A2A2A"/>
            </a:solidFill>
            <a:prstDash val="solid"/>
          </a:ln>
          <a:effectLst/>
        </p:spPr>
      </p:cxnSp>
      <p:sp>
        <p:nvSpPr>
          <p:cNvPr id="9" name="Right Arrow 69">
            <a:extLst>
              <a:ext uri="{FF2B5EF4-FFF2-40B4-BE49-F238E27FC236}">
                <a16:creationId xmlns:a16="http://schemas.microsoft.com/office/drawing/2014/main" id="{043F8926-2C0C-7D8E-2E2F-0F9340616A07}"/>
              </a:ext>
            </a:extLst>
          </p:cNvPr>
          <p:cNvSpPr/>
          <p:nvPr/>
        </p:nvSpPr>
        <p:spPr>
          <a:xfrm>
            <a:off x="0" y="700641"/>
            <a:ext cx="9144000" cy="756084"/>
          </a:xfrm>
          <a:prstGeom prst="rightArrow">
            <a:avLst>
              <a:gd name="adj1" fmla="val 77535"/>
              <a:gd name="adj2" fmla="val 50000"/>
            </a:avLst>
          </a:prstGeom>
          <a:gradFill flip="none" rotWithShape="1">
            <a:gsLst>
              <a:gs pos="70000">
                <a:srgbClr val="A1A0AA"/>
              </a:gs>
              <a:gs pos="98000">
                <a:srgbClr val="A1A0AA">
                  <a:alpha val="5000"/>
                </a:srgbClr>
              </a:gs>
            </a:gsLst>
            <a:lin ang="10800000" scaled="1"/>
            <a:tileRect/>
          </a:gradFill>
          <a:ln w="12700" cap="flat" cmpd="sng" algn="ctr">
            <a:gradFill flip="none" rotWithShape="1">
              <a:gsLst>
                <a:gs pos="0">
                  <a:srgbClr val="2A2A2A"/>
                </a:gs>
                <a:gs pos="100000">
                  <a:srgbClr val="2A2A2A">
                    <a:alpha val="5000"/>
                  </a:srgbClr>
                </a:gs>
              </a:gsLst>
              <a:lin ang="10800000" scaled="1"/>
              <a:tileRect/>
            </a:gra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6ED6C2-EC84-FEE9-0CFE-EB88FF0A8F94}"/>
              </a:ext>
            </a:extLst>
          </p:cNvPr>
          <p:cNvSpPr txBox="1"/>
          <p:nvPr/>
        </p:nvSpPr>
        <p:spPr>
          <a:xfrm>
            <a:off x="-4436" y="937035"/>
            <a:ext cx="28438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Continuous research cycle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D5390C-24D2-F120-BEE6-97EEAD8F144D}"/>
              </a:ext>
            </a:extLst>
          </p:cNvPr>
          <p:cNvCxnSpPr/>
          <p:nvPr/>
        </p:nvCxnSpPr>
        <p:spPr>
          <a:xfrm>
            <a:off x="0" y="667004"/>
            <a:ext cx="2897814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rgbClr val="2A2A2A">
                    <a:alpha val="99000"/>
                  </a:srgbClr>
                </a:gs>
                <a:gs pos="100000">
                  <a:srgbClr val="2A2A2A">
                    <a:alpha val="0"/>
                  </a:srgbClr>
                </a:gs>
              </a:gsLst>
              <a:lin ang="0" scaled="1"/>
              <a:tileRect/>
            </a:gradFill>
            <a:prstDash val="solid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C073E75-6DF9-AAF2-718F-256678AC012D}"/>
              </a:ext>
            </a:extLst>
          </p:cNvPr>
          <p:cNvSpPr txBox="1"/>
          <p:nvPr/>
        </p:nvSpPr>
        <p:spPr>
          <a:xfrm>
            <a:off x="-4436" y="1639114"/>
            <a:ext cx="28482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Roughly 1 – 2 year </a:t>
            </a:r>
            <a:b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GC release cycle</a:t>
            </a:r>
          </a:p>
        </p:txBody>
      </p:sp>
      <p:sp>
        <p:nvSpPr>
          <p:cNvPr id="13" name="Right Arrow 73">
            <a:extLst>
              <a:ext uri="{FF2B5EF4-FFF2-40B4-BE49-F238E27FC236}">
                <a16:creationId xmlns:a16="http://schemas.microsoft.com/office/drawing/2014/main" id="{FDA79AB4-231D-FF86-C98C-FE7139CB908C}"/>
              </a:ext>
            </a:extLst>
          </p:cNvPr>
          <p:cNvSpPr/>
          <p:nvPr/>
        </p:nvSpPr>
        <p:spPr>
          <a:xfrm>
            <a:off x="3059832" y="1501586"/>
            <a:ext cx="702078" cy="731592"/>
          </a:xfrm>
          <a:prstGeom prst="rightArrow">
            <a:avLst/>
          </a:prstGeom>
          <a:solidFill>
            <a:srgbClr val="B9DC0C"/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Std tests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802CD5A-99F0-5DE8-3E6C-24BDCD6CFDB2}"/>
              </a:ext>
            </a:extLst>
          </p:cNvPr>
          <p:cNvCxnSpPr/>
          <p:nvPr/>
        </p:nvCxnSpPr>
        <p:spPr>
          <a:xfrm>
            <a:off x="3329862" y="1369082"/>
            <a:ext cx="0" cy="324036"/>
          </a:xfrm>
          <a:prstGeom prst="line">
            <a:avLst/>
          </a:prstGeom>
          <a:noFill/>
          <a:ln w="19050" cap="flat" cmpd="sng" algn="ctr">
            <a:solidFill>
              <a:srgbClr val="A1A0AA"/>
            </a:solidFill>
            <a:prstDash val="dash"/>
            <a:miter lim="800000"/>
            <a:headEnd type="triangle"/>
            <a:tailEnd type="none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F16FF4-850A-F444-44A3-25EDCDC42414}"/>
              </a:ext>
            </a:extLst>
          </p:cNvPr>
          <p:cNvCxnSpPr/>
          <p:nvPr/>
        </p:nvCxnSpPr>
        <p:spPr>
          <a:xfrm>
            <a:off x="3763011" y="1369082"/>
            <a:ext cx="0" cy="324036"/>
          </a:xfrm>
          <a:prstGeom prst="line">
            <a:avLst/>
          </a:prstGeom>
          <a:noFill/>
          <a:ln w="19050" cap="flat" cmpd="sng" algn="ctr">
            <a:solidFill>
              <a:srgbClr val="A1A0AA"/>
            </a:solidFill>
            <a:prstDash val="dash"/>
            <a:miter lim="800000"/>
            <a:headEnd type="triangle"/>
            <a:tailEnd type="none"/>
          </a:ln>
          <a:effectLst/>
        </p:spPr>
      </p:cxnSp>
      <p:cxnSp>
        <p:nvCxnSpPr>
          <p:cNvPr id="16" name="Elbow Connector 101">
            <a:extLst>
              <a:ext uri="{FF2B5EF4-FFF2-40B4-BE49-F238E27FC236}">
                <a16:creationId xmlns:a16="http://schemas.microsoft.com/office/drawing/2014/main" id="{D86CE0D6-0B62-E5FA-7292-9B2FEDE9664B}"/>
              </a:ext>
            </a:extLst>
          </p:cNvPr>
          <p:cNvCxnSpPr>
            <a:endCxn id="13" idx="1"/>
          </p:cNvCxnSpPr>
          <p:nvPr/>
        </p:nvCxnSpPr>
        <p:spPr>
          <a:xfrm rot="16200000" flipH="1">
            <a:off x="2756676" y="1564226"/>
            <a:ext cx="498300" cy="108012"/>
          </a:xfrm>
          <a:prstGeom prst="bentConnector2">
            <a:avLst/>
          </a:prstGeom>
          <a:noFill/>
          <a:ln w="25400" cap="flat" cmpd="sng" algn="ctr">
            <a:solidFill>
              <a:srgbClr val="A1A0AA"/>
            </a:solidFill>
            <a:prstDash val="solid"/>
            <a:tailEnd type="triangle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2B79C0B-9DBA-17E3-FE4E-D322ECEFF95A}"/>
              </a:ext>
            </a:extLst>
          </p:cNvPr>
          <p:cNvCxnSpPr/>
          <p:nvPr/>
        </p:nvCxnSpPr>
        <p:spPr>
          <a:xfrm>
            <a:off x="0" y="1477094"/>
            <a:ext cx="2897814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rgbClr val="2A2A2A">
                    <a:alpha val="99000"/>
                  </a:srgbClr>
                </a:gs>
                <a:gs pos="100000">
                  <a:srgbClr val="2A2A2A">
                    <a:alpha val="0"/>
                  </a:srgbClr>
                </a:gs>
              </a:gsLst>
              <a:lin ang="0" scaled="1"/>
              <a:tileRect/>
            </a:gradFill>
            <a:prstDash val="soli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2ED5E6B-3C9E-936E-4A9C-A0B155FE2A84}"/>
              </a:ext>
            </a:extLst>
          </p:cNvPr>
          <p:cNvCxnSpPr/>
          <p:nvPr/>
        </p:nvCxnSpPr>
        <p:spPr>
          <a:xfrm>
            <a:off x="0" y="2287184"/>
            <a:ext cx="2897814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rgbClr val="2A2A2A">
                    <a:alpha val="99000"/>
                  </a:srgbClr>
                </a:gs>
                <a:gs pos="100000">
                  <a:srgbClr val="2A2A2A">
                    <a:alpha val="0"/>
                  </a:srgbClr>
                </a:gs>
              </a:gsLst>
              <a:lin ang="0" scaled="1"/>
              <a:tileRect/>
            </a:gradFill>
            <a:prstDash val="soli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CA969B-5B87-1BA4-B17F-521F3A1E07D6}"/>
              </a:ext>
            </a:extLst>
          </p:cNvPr>
          <p:cNvCxnSpPr/>
          <p:nvPr/>
        </p:nvCxnSpPr>
        <p:spPr>
          <a:xfrm>
            <a:off x="5382090" y="1477094"/>
            <a:ext cx="0" cy="810090"/>
          </a:xfrm>
          <a:prstGeom prst="line">
            <a:avLst/>
          </a:prstGeom>
          <a:noFill/>
          <a:ln w="9525" cap="flat" cmpd="sng" algn="ctr">
            <a:solidFill>
              <a:srgbClr val="2A2A2A"/>
            </a:solidFill>
            <a:prstDash val="solid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F1CD525-0D8B-0F75-C1A5-175D7D4B3794}"/>
              </a:ext>
            </a:extLst>
          </p:cNvPr>
          <p:cNvSpPr txBox="1"/>
          <p:nvPr/>
        </p:nvSpPr>
        <p:spPr>
          <a:xfrm>
            <a:off x="5004048" y="2301004"/>
            <a:ext cx="7560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“Freeze” GCx+1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2259B8-5E8B-22E5-4F90-DE349C5E262F}"/>
              </a:ext>
            </a:extLst>
          </p:cNvPr>
          <p:cNvSpPr txBox="1"/>
          <p:nvPr/>
        </p:nvSpPr>
        <p:spPr>
          <a:xfrm>
            <a:off x="2635398" y="2303179"/>
            <a:ext cx="7560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“Freeze” 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GCx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   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A3B465-828C-E87F-E2C9-C8F2C10C8CEB}"/>
              </a:ext>
            </a:extLst>
          </p:cNvPr>
          <p:cNvSpPr txBox="1"/>
          <p:nvPr/>
        </p:nvSpPr>
        <p:spPr>
          <a:xfrm>
            <a:off x="3366697" y="2301487"/>
            <a:ext cx="81009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Review &amp;  science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assurance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394E17-7401-8F35-B7E3-0A2B55217A43}"/>
              </a:ext>
            </a:extLst>
          </p:cNvPr>
          <p:cNvSpPr txBox="1"/>
          <p:nvPr/>
        </p:nvSpPr>
        <p:spPr>
          <a:xfrm>
            <a:off x="1187477" y="2954264"/>
            <a:ext cx="18116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Plan next release: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Aims/scope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Resources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Constraints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Timescales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Identify changes: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Maturity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Priority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C4104D-760D-8972-A209-39497D51D2C2}"/>
              </a:ext>
            </a:extLst>
          </p:cNvPr>
          <p:cNvSpPr txBox="1"/>
          <p:nvPr/>
        </p:nvSpPr>
        <p:spPr>
          <a:xfrm>
            <a:off x="3149322" y="2947177"/>
            <a:ext cx="31600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Current std tests: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20 yr AMIP simulation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Coupled/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atmos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-only NWP tests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Atmos-only NWP DA trials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85BF977-8BEA-676C-CB00-65AAEED7C1E6}"/>
              </a:ext>
            </a:extLst>
          </p:cNvPr>
          <p:cNvSpPr txBox="1"/>
          <p:nvPr/>
        </p:nvSpPr>
        <p:spPr>
          <a:xfrm>
            <a:off x="5939502" y="1480830"/>
            <a:ext cx="301157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All changes are: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Documented in ticketing system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Reviewed for impact and inclusion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Lodged into UM codebase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214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294D30-5583-D13F-6AE9-C2B8E111C908}"/>
              </a:ext>
            </a:extLst>
          </p:cNvPr>
          <p:cNvSpPr/>
          <p:nvPr/>
        </p:nvSpPr>
        <p:spPr>
          <a:xfrm>
            <a:off x="-159860" y="615228"/>
            <a:ext cx="9361410" cy="1685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ECAC9D5-5693-EB6E-C050-42D3E0AC2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466" y="-8021"/>
            <a:ext cx="6934200" cy="62324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The GC development process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5F52B3-D2FE-A887-FB84-9F3F840B703D}"/>
              </a:ext>
            </a:extLst>
          </p:cNvPr>
          <p:cNvSpPr/>
          <p:nvPr/>
        </p:nvSpPr>
        <p:spPr>
          <a:xfrm>
            <a:off x="0" y="669775"/>
            <a:ext cx="9144000" cy="810090"/>
          </a:xfrm>
          <a:prstGeom prst="rect">
            <a:avLst/>
          </a:prstGeom>
          <a:solidFill>
            <a:srgbClr val="A1A0AA">
              <a:alpha val="1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72AD27-1179-A536-601A-7AED823643DE}"/>
              </a:ext>
            </a:extLst>
          </p:cNvPr>
          <p:cNvSpPr/>
          <p:nvPr/>
        </p:nvSpPr>
        <p:spPr>
          <a:xfrm>
            <a:off x="0" y="1477094"/>
            <a:ext cx="9144000" cy="810090"/>
          </a:xfrm>
          <a:prstGeom prst="rect">
            <a:avLst/>
          </a:prstGeom>
          <a:solidFill>
            <a:srgbClr val="A1A0AA">
              <a:alpha val="3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ight Arrow 65">
            <a:extLst>
              <a:ext uri="{FF2B5EF4-FFF2-40B4-BE49-F238E27FC236}">
                <a16:creationId xmlns:a16="http://schemas.microsoft.com/office/drawing/2014/main" id="{67C6F912-3395-ECEF-26A0-6931660DF4E2}"/>
              </a:ext>
            </a:extLst>
          </p:cNvPr>
          <p:cNvSpPr/>
          <p:nvPr/>
        </p:nvSpPr>
        <p:spPr>
          <a:xfrm>
            <a:off x="3005826" y="1513832"/>
            <a:ext cx="2376264" cy="702078"/>
          </a:xfrm>
          <a:prstGeom prst="rightArrow">
            <a:avLst>
              <a:gd name="adj1" fmla="val 81834"/>
              <a:gd name="adj2" fmla="val 37790"/>
            </a:avLst>
          </a:prstGeom>
          <a:solidFill>
            <a:srgbClr val="B9DC0C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FDF6E4-634A-1F32-F573-8A34CD207CCD}"/>
              </a:ext>
            </a:extLst>
          </p:cNvPr>
          <p:cNvCxnSpPr/>
          <p:nvPr/>
        </p:nvCxnSpPr>
        <p:spPr>
          <a:xfrm>
            <a:off x="3761910" y="1207064"/>
            <a:ext cx="0" cy="1080120"/>
          </a:xfrm>
          <a:prstGeom prst="line">
            <a:avLst/>
          </a:prstGeom>
          <a:noFill/>
          <a:ln w="9525" cap="flat" cmpd="sng" algn="ctr">
            <a:solidFill>
              <a:srgbClr val="A1A0AA"/>
            </a:solidFill>
            <a:prstDash val="soli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52CDE1-ECAD-F99A-ACD5-2437B12D55BC}"/>
              </a:ext>
            </a:extLst>
          </p:cNvPr>
          <p:cNvCxnSpPr/>
          <p:nvPr/>
        </p:nvCxnSpPr>
        <p:spPr>
          <a:xfrm>
            <a:off x="4838624" y="1207064"/>
            <a:ext cx="0" cy="1080120"/>
          </a:xfrm>
          <a:prstGeom prst="line">
            <a:avLst/>
          </a:prstGeom>
          <a:noFill/>
          <a:ln w="9525" cap="flat" cmpd="sng" algn="ctr">
            <a:solidFill>
              <a:srgbClr val="A1A0AA"/>
            </a:solidFill>
            <a:prstDash val="soli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CFD090-D11A-7439-96F1-B01D5F29B24A}"/>
              </a:ext>
            </a:extLst>
          </p:cNvPr>
          <p:cNvCxnSpPr/>
          <p:nvPr/>
        </p:nvCxnSpPr>
        <p:spPr>
          <a:xfrm>
            <a:off x="3005826" y="1477094"/>
            <a:ext cx="0" cy="810090"/>
          </a:xfrm>
          <a:prstGeom prst="line">
            <a:avLst/>
          </a:prstGeom>
          <a:noFill/>
          <a:ln w="9525" cap="flat" cmpd="sng" algn="ctr">
            <a:solidFill>
              <a:srgbClr val="2A2A2A"/>
            </a:solidFill>
            <a:prstDash val="solid"/>
          </a:ln>
          <a:effectLst/>
        </p:spPr>
      </p:cxnSp>
      <p:sp>
        <p:nvSpPr>
          <p:cNvPr id="10" name="Right Arrow 69">
            <a:extLst>
              <a:ext uri="{FF2B5EF4-FFF2-40B4-BE49-F238E27FC236}">
                <a16:creationId xmlns:a16="http://schemas.microsoft.com/office/drawing/2014/main" id="{7E8502BA-BA0C-34E7-F2FF-376CF2834E4D}"/>
              </a:ext>
            </a:extLst>
          </p:cNvPr>
          <p:cNvSpPr/>
          <p:nvPr/>
        </p:nvSpPr>
        <p:spPr>
          <a:xfrm>
            <a:off x="0" y="700641"/>
            <a:ext cx="9144000" cy="756084"/>
          </a:xfrm>
          <a:prstGeom prst="rightArrow">
            <a:avLst>
              <a:gd name="adj1" fmla="val 77535"/>
              <a:gd name="adj2" fmla="val 50000"/>
            </a:avLst>
          </a:prstGeom>
          <a:gradFill flip="none" rotWithShape="1">
            <a:gsLst>
              <a:gs pos="70000">
                <a:srgbClr val="A1A0AA"/>
              </a:gs>
              <a:gs pos="98000">
                <a:srgbClr val="A1A0AA">
                  <a:alpha val="5000"/>
                </a:srgbClr>
              </a:gs>
            </a:gsLst>
            <a:lin ang="10800000" scaled="1"/>
            <a:tileRect/>
          </a:gradFill>
          <a:ln w="12700" cap="flat" cmpd="sng" algn="ctr">
            <a:gradFill flip="none" rotWithShape="1">
              <a:gsLst>
                <a:gs pos="0">
                  <a:srgbClr val="2A2A2A"/>
                </a:gs>
                <a:gs pos="100000">
                  <a:srgbClr val="2A2A2A">
                    <a:alpha val="5000"/>
                  </a:srgbClr>
                </a:gs>
              </a:gsLst>
              <a:lin ang="10800000" scaled="1"/>
              <a:tileRect/>
            </a:gra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0300A4-5EBA-83AF-5F77-C1A16E445D57}"/>
              </a:ext>
            </a:extLst>
          </p:cNvPr>
          <p:cNvSpPr txBox="1"/>
          <p:nvPr/>
        </p:nvSpPr>
        <p:spPr>
          <a:xfrm>
            <a:off x="-4436" y="937035"/>
            <a:ext cx="28438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Continuous research cycle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C4EF97-E91C-581E-B9F5-2CC486EA6B6B}"/>
              </a:ext>
            </a:extLst>
          </p:cNvPr>
          <p:cNvCxnSpPr/>
          <p:nvPr/>
        </p:nvCxnSpPr>
        <p:spPr>
          <a:xfrm>
            <a:off x="0" y="667004"/>
            <a:ext cx="2897814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rgbClr val="2A2A2A">
                    <a:alpha val="99000"/>
                  </a:srgbClr>
                </a:gs>
                <a:gs pos="100000">
                  <a:srgbClr val="2A2A2A">
                    <a:alpha val="0"/>
                  </a:srgbClr>
                </a:gs>
              </a:gsLst>
              <a:lin ang="0" scaled="1"/>
              <a:tileRect/>
            </a:gradFill>
            <a:prstDash val="soli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0767390-3A9C-7B54-96E2-E863A511723C}"/>
              </a:ext>
            </a:extLst>
          </p:cNvPr>
          <p:cNvSpPr txBox="1"/>
          <p:nvPr/>
        </p:nvSpPr>
        <p:spPr>
          <a:xfrm>
            <a:off x="-4436" y="1639114"/>
            <a:ext cx="28482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Roughly 1 – 2 year </a:t>
            </a:r>
            <a:b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GC release cycle</a:t>
            </a:r>
          </a:p>
        </p:txBody>
      </p:sp>
      <p:sp>
        <p:nvSpPr>
          <p:cNvPr id="14" name="Right Arrow 73">
            <a:extLst>
              <a:ext uri="{FF2B5EF4-FFF2-40B4-BE49-F238E27FC236}">
                <a16:creationId xmlns:a16="http://schemas.microsoft.com/office/drawing/2014/main" id="{ECA9C0E0-D1F3-5A57-CB05-4C78DD6675E7}"/>
              </a:ext>
            </a:extLst>
          </p:cNvPr>
          <p:cNvSpPr/>
          <p:nvPr/>
        </p:nvSpPr>
        <p:spPr>
          <a:xfrm>
            <a:off x="3059832" y="1501586"/>
            <a:ext cx="702078" cy="731592"/>
          </a:xfrm>
          <a:prstGeom prst="rightArrow">
            <a:avLst/>
          </a:prstGeom>
          <a:solidFill>
            <a:srgbClr val="B9DC0C"/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Std tests</a:t>
            </a:r>
          </a:p>
        </p:txBody>
      </p:sp>
      <p:sp>
        <p:nvSpPr>
          <p:cNvPr id="15" name="Right Arrow 74">
            <a:extLst>
              <a:ext uri="{FF2B5EF4-FFF2-40B4-BE49-F238E27FC236}">
                <a16:creationId xmlns:a16="http://schemas.microsoft.com/office/drawing/2014/main" id="{0CB5B50A-27F9-3F5F-B18F-04BB1FB47D99}"/>
              </a:ext>
            </a:extLst>
          </p:cNvPr>
          <p:cNvSpPr/>
          <p:nvPr/>
        </p:nvSpPr>
        <p:spPr>
          <a:xfrm>
            <a:off x="3761910" y="1495463"/>
            <a:ext cx="1080120" cy="731592"/>
          </a:xfrm>
          <a:prstGeom prst="rightArrow">
            <a:avLst/>
          </a:prstGeom>
          <a:solidFill>
            <a:srgbClr val="B9DC0C"/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Package testing</a:t>
            </a:r>
          </a:p>
        </p:txBody>
      </p:sp>
      <p:sp>
        <p:nvSpPr>
          <p:cNvPr id="16" name="Right Arrow 75">
            <a:extLst>
              <a:ext uri="{FF2B5EF4-FFF2-40B4-BE49-F238E27FC236}">
                <a16:creationId xmlns:a16="http://schemas.microsoft.com/office/drawing/2014/main" id="{0F0C7C0F-0D2F-1D3A-303E-5A8FFE07E58F}"/>
              </a:ext>
            </a:extLst>
          </p:cNvPr>
          <p:cNvSpPr/>
          <p:nvPr/>
        </p:nvSpPr>
        <p:spPr>
          <a:xfrm>
            <a:off x="4838624" y="1495463"/>
            <a:ext cx="540060" cy="731592"/>
          </a:xfrm>
          <a:prstGeom prst="rightArrow">
            <a:avLst/>
          </a:prstGeom>
          <a:solidFill>
            <a:srgbClr val="B9DC0C"/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389C20-E2C3-366D-51EA-1D84352566B7}"/>
              </a:ext>
            </a:extLst>
          </p:cNvPr>
          <p:cNvSpPr txBox="1"/>
          <p:nvPr/>
        </p:nvSpPr>
        <p:spPr>
          <a:xfrm>
            <a:off x="4819574" y="1729177"/>
            <a:ext cx="5982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Tuning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46A5F77-F445-2904-61D0-8F4DC8F5DBC7}"/>
              </a:ext>
            </a:extLst>
          </p:cNvPr>
          <p:cNvCxnSpPr/>
          <p:nvPr/>
        </p:nvCxnSpPr>
        <p:spPr>
          <a:xfrm>
            <a:off x="3329862" y="1369082"/>
            <a:ext cx="0" cy="324036"/>
          </a:xfrm>
          <a:prstGeom prst="line">
            <a:avLst/>
          </a:prstGeom>
          <a:noFill/>
          <a:ln w="19050" cap="flat" cmpd="sng" algn="ctr">
            <a:solidFill>
              <a:srgbClr val="A1A0AA"/>
            </a:solidFill>
            <a:prstDash val="dash"/>
            <a:miter lim="800000"/>
            <a:headEnd type="triangle"/>
            <a:tailEnd type="none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E9C6F0-D3CF-DD63-C47B-5482C68FF02C}"/>
              </a:ext>
            </a:extLst>
          </p:cNvPr>
          <p:cNvCxnSpPr/>
          <p:nvPr/>
        </p:nvCxnSpPr>
        <p:spPr>
          <a:xfrm>
            <a:off x="3763011" y="1369082"/>
            <a:ext cx="0" cy="324036"/>
          </a:xfrm>
          <a:prstGeom prst="line">
            <a:avLst/>
          </a:prstGeom>
          <a:noFill/>
          <a:ln w="19050" cap="flat" cmpd="sng" algn="ctr">
            <a:solidFill>
              <a:srgbClr val="A1A0AA"/>
            </a:solidFill>
            <a:prstDash val="dash"/>
            <a:miter lim="800000"/>
            <a:headEnd type="triangle"/>
            <a:tailEnd type="none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9AC9CE-DED5-B932-3244-84A7F77E2350}"/>
              </a:ext>
            </a:extLst>
          </p:cNvPr>
          <p:cNvCxnSpPr/>
          <p:nvPr/>
        </p:nvCxnSpPr>
        <p:spPr>
          <a:xfrm>
            <a:off x="5004048" y="1369082"/>
            <a:ext cx="0" cy="324036"/>
          </a:xfrm>
          <a:prstGeom prst="line">
            <a:avLst/>
          </a:prstGeom>
          <a:noFill/>
          <a:ln w="19050" cap="flat" cmpd="sng" algn="ctr">
            <a:solidFill>
              <a:srgbClr val="A1A0AA"/>
            </a:solidFill>
            <a:prstDash val="dash"/>
            <a:miter lim="800000"/>
            <a:headEnd type="triangle"/>
            <a:tailEnd type="none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B2FC661-BA0F-FFFE-C7C5-E6220F3225C6}"/>
              </a:ext>
            </a:extLst>
          </p:cNvPr>
          <p:cNvCxnSpPr/>
          <p:nvPr/>
        </p:nvCxnSpPr>
        <p:spPr>
          <a:xfrm>
            <a:off x="4193958" y="1369082"/>
            <a:ext cx="0" cy="324036"/>
          </a:xfrm>
          <a:prstGeom prst="line">
            <a:avLst/>
          </a:prstGeom>
          <a:noFill/>
          <a:ln w="19050" cap="flat" cmpd="sng" algn="ctr">
            <a:solidFill>
              <a:srgbClr val="A1A0AA"/>
            </a:solidFill>
            <a:prstDash val="dash"/>
            <a:miter lim="800000"/>
            <a:headEnd type="triangle"/>
            <a:tailEnd type="none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D06E404-136E-1099-7D29-7FBCE15A1BD9}"/>
              </a:ext>
            </a:extLst>
          </p:cNvPr>
          <p:cNvCxnSpPr/>
          <p:nvPr/>
        </p:nvCxnSpPr>
        <p:spPr>
          <a:xfrm flipV="1">
            <a:off x="3977934" y="1369082"/>
            <a:ext cx="0" cy="324036"/>
          </a:xfrm>
          <a:prstGeom prst="line">
            <a:avLst/>
          </a:prstGeom>
          <a:noFill/>
          <a:ln w="19050" cap="flat" cmpd="sng" algn="ctr">
            <a:solidFill>
              <a:srgbClr val="A1A0AA"/>
            </a:solidFill>
            <a:prstDash val="dash"/>
            <a:miter lim="800000"/>
            <a:headEnd type="triangle"/>
            <a:tailEnd type="none"/>
          </a:ln>
          <a:effectLst/>
        </p:spPr>
      </p:cxnSp>
      <p:cxnSp>
        <p:nvCxnSpPr>
          <p:cNvPr id="23" name="Elbow Connector 101">
            <a:extLst>
              <a:ext uri="{FF2B5EF4-FFF2-40B4-BE49-F238E27FC236}">
                <a16:creationId xmlns:a16="http://schemas.microsoft.com/office/drawing/2014/main" id="{41F6CC50-192D-9998-DA3E-515B675033F4}"/>
              </a:ext>
            </a:extLst>
          </p:cNvPr>
          <p:cNvCxnSpPr>
            <a:endCxn id="14" idx="1"/>
          </p:cNvCxnSpPr>
          <p:nvPr/>
        </p:nvCxnSpPr>
        <p:spPr>
          <a:xfrm rot="16200000" flipH="1">
            <a:off x="2756676" y="1564226"/>
            <a:ext cx="498300" cy="108012"/>
          </a:xfrm>
          <a:prstGeom prst="bentConnector2">
            <a:avLst/>
          </a:prstGeom>
          <a:noFill/>
          <a:ln w="25400" cap="flat" cmpd="sng" algn="ctr">
            <a:solidFill>
              <a:srgbClr val="A1A0AA"/>
            </a:solidFill>
            <a:prstDash val="solid"/>
            <a:tailEnd type="triangle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C3F26DB-4D88-FE11-F3E2-F40C21F7E3C2}"/>
              </a:ext>
            </a:extLst>
          </p:cNvPr>
          <p:cNvCxnSpPr/>
          <p:nvPr/>
        </p:nvCxnSpPr>
        <p:spPr>
          <a:xfrm>
            <a:off x="0" y="1477094"/>
            <a:ext cx="2897814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rgbClr val="2A2A2A">
                    <a:alpha val="99000"/>
                  </a:srgbClr>
                </a:gs>
                <a:gs pos="100000">
                  <a:srgbClr val="2A2A2A">
                    <a:alpha val="0"/>
                  </a:srgbClr>
                </a:gs>
              </a:gsLst>
              <a:lin ang="0" scaled="1"/>
              <a:tileRect/>
            </a:gradFill>
            <a:prstDash val="soli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AE96E35-DD0F-CAAE-85E0-B8BE7B818FAF}"/>
              </a:ext>
            </a:extLst>
          </p:cNvPr>
          <p:cNvCxnSpPr/>
          <p:nvPr/>
        </p:nvCxnSpPr>
        <p:spPr>
          <a:xfrm>
            <a:off x="0" y="2287184"/>
            <a:ext cx="2897814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rgbClr val="2A2A2A">
                    <a:alpha val="99000"/>
                  </a:srgbClr>
                </a:gs>
                <a:gs pos="100000">
                  <a:srgbClr val="2A2A2A">
                    <a:alpha val="0"/>
                  </a:srgbClr>
                </a:gs>
              </a:gsLst>
              <a:lin ang="0" scaled="1"/>
              <a:tileRect/>
            </a:gradFill>
            <a:prstDash val="soli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86CFFB3-205A-8CF2-780A-8882C3BEB4AD}"/>
              </a:ext>
            </a:extLst>
          </p:cNvPr>
          <p:cNvCxnSpPr/>
          <p:nvPr/>
        </p:nvCxnSpPr>
        <p:spPr>
          <a:xfrm>
            <a:off x="5382090" y="1477094"/>
            <a:ext cx="0" cy="810090"/>
          </a:xfrm>
          <a:prstGeom prst="line">
            <a:avLst/>
          </a:prstGeom>
          <a:noFill/>
          <a:ln w="9525" cap="flat" cmpd="sng" algn="ctr">
            <a:solidFill>
              <a:srgbClr val="2A2A2A"/>
            </a:solidFill>
            <a:prstDash val="solid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81D1742-5E6B-9851-8B2C-A14E293CB858}"/>
              </a:ext>
            </a:extLst>
          </p:cNvPr>
          <p:cNvSpPr txBox="1"/>
          <p:nvPr/>
        </p:nvSpPr>
        <p:spPr>
          <a:xfrm>
            <a:off x="5004048" y="2301004"/>
            <a:ext cx="7560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“Freeze” GCx+1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699D6D-29BA-34B1-FEC2-9D68D8828F47}"/>
              </a:ext>
            </a:extLst>
          </p:cNvPr>
          <p:cNvSpPr txBox="1"/>
          <p:nvPr/>
        </p:nvSpPr>
        <p:spPr>
          <a:xfrm>
            <a:off x="2635398" y="2303179"/>
            <a:ext cx="7560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“Freeze” 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GCx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   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96E8CA-C116-79D0-D177-AF14641D21C3}"/>
              </a:ext>
            </a:extLst>
          </p:cNvPr>
          <p:cNvSpPr txBox="1"/>
          <p:nvPr/>
        </p:nvSpPr>
        <p:spPr>
          <a:xfrm>
            <a:off x="3366697" y="2301487"/>
            <a:ext cx="81009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Review &amp;  science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assurance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F0FEEAA-7F38-6496-E72C-C53529772032}"/>
              </a:ext>
            </a:extLst>
          </p:cNvPr>
          <p:cNvSpPr txBox="1"/>
          <p:nvPr/>
        </p:nvSpPr>
        <p:spPr>
          <a:xfrm>
            <a:off x="4468190" y="2296092"/>
            <a:ext cx="7560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“Chill” GCx+1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1BCA55A-EA4A-6F7F-01F9-0C5EFF4EE629}"/>
              </a:ext>
            </a:extLst>
          </p:cNvPr>
          <p:cNvSpPr txBox="1"/>
          <p:nvPr/>
        </p:nvSpPr>
        <p:spPr>
          <a:xfrm>
            <a:off x="1187477" y="2954264"/>
            <a:ext cx="18116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Plan next release: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Aims/scope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Resources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Constraints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Timescales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Identify changes: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Maturity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Priority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9624F8-605E-E7C0-6602-1A79ED43BA01}"/>
              </a:ext>
            </a:extLst>
          </p:cNvPr>
          <p:cNvSpPr txBox="1"/>
          <p:nvPr/>
        </p:nvSpPr>
        <p:spPr>
          <a:xfrm>
            <a:off x="3149322" y="2947177"/>
            <a:ext cx="33483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Current std tests: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20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yr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AMIP simulation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Coupled/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atmos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-only NWP tests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Atmos-only NWP DA trials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Increase complexity of tests: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Higher resolution/coupled climate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Higher-res/more complex NWP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8EA035B-069C-C97A-8801-D83209E5D9AD}"/>
              </a:ext>
            </a:extLst>
          </p:cNvPr>
          <p:cNvSpPr txBox="1"/>
          <p:nvPr/>
        </p:nvSpPr>
        <p:spPr>
          <a:xfrm>
            <a:off x="6144886" y="2954264"/>
            <a:ext cx="23484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Tuning: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Individual phenomena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e.g.dust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, non-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orog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GWs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Emergent properties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 e.g. TOA radiation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Approach is to improve 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 known problems and 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 remain in obs. constraint</a:t>
            </a:r>
          </a:p>
        </p:txBody>
      </p:sp>
    </p:spTree>
    <p:extLst>
      <p:ext uri="{BB962C8B-B14F-4D97-AF65-F5344CB8AC3E}">
        <p14:creationId xmlns:p14="http://schemas.microsoft.com/office/powerpoint/2010/main" val="314069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30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FB931D-DBF2-D805-2278-00D30D088B9D}"/>
              </a:ext>
            </a:extLst>
          </p:cNvPr>
          <p:cNvSpPr/>
          <p:nvPr/>
        </p:nvSpPr>
        <p:spPr>
          <a:xfrm>
            <a:off x="-159860" y="615227"/>
            <a:ext cx="9361410" cy="2486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4DE0EF-076F-FCC6-A411-D761C89E1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466" y="-8021"/>
            <a:ext cx="6934200" cy="62324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The GC development process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7701BE-6D0C-6A68-8B0E-2EF2EA2AF928}"/>
              </a:ext>
            </a:extLst>
          </p:cNvPr>
          <p:cNvSpPr/>
          <p:nvPr/>
        </p:nvSpPr>
        <p:spPr>
          <a:xfrm>
            <a:off x="0" y="669775"/>
            <a:ext cx="9144000" cy="810090"/>
          </a:xfrm>
          <a:prstGeom prst="rect">
            <a:avLst/>
          </a:prstGeom>
          <a:solidFill>
            <a:srgbClr val="A1A0AA">
              <a:alpha val="1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DF5418-6468-1FC8-4E11-FA4C53F3C969}"/>
              </a:ext>
            </a:extLst>
          </p:cNvPr>
          <p:cNvSpPr/>
          <p:nvPr/>
        </p:nvSpPr>
        <p:spPr>
          <a:xfrm>
            <a:off x="0" y="2287184"/>
            <a:ext cx="9144000" cy="810090"/>
          </a:xfrm>
          <a:prstGeom prst="rect">
            <a:avLst/>
          </a:prstGeom>
          <a:solidFill>
            <a:srgbClr val="A1A0AA">
              <a:alpha val="1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EE2F0B-015E-F249-02ED-12A9EDE29DD5}"/>
              </a:ext>
            </a:extLst>
          </p:cNvPr>
          <p:cNvSpPr/>
          <p:nvPr/>
        </p:nvSpPr>
        <p:spPr>
          <a:xfrm>
            <a:off x="0" y="1477094"/>
            <a:ext cx="9144000" cy="810090"/>
          </a:xfrm>
          <a:prstGeom prst="rect">
            <a:avLst/>
          </a:prstGeom>
          <a:solidFill>
            <a:srgbClr val="A1A0AA">
              <a:alpha val="3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ight Arrow 65">
            <a:extLst>
              <a:ext uri="{FF2B5EF4-FFF2-40B4-BE49-F238E27FC236}">
                <a16:creationId xmlns:a16="http://schemas.microsoft.com/office/drawing/2014/main" id="{D0C8FE0F-C64C-9C49-A127-D4C2890A0B57}"/>
              </a:ext>
            </a:extLst>
          </p:cNvPr>
          <p:cNvSpPr/>
          <p:nvPr/>
        </p:nvSpPr>
        <p:spPr>
          <a:xfrm>
            <a:off x="3005826" y="1513832"/>
            <a:ext cx="2376264" cy="702078"/>
          </a:xfrm>
          <a:prstGeom prst="rightArrow">
            <a:avLst>
              <a:gd name="adj1" fmla="val 81834"/>
              <a:gd name="adj2" fmla="val 37790"/>
            </a:avLst>
          </a:prstGeom>
          <a:solidFill>
            <a:srgbClr val="B9DC0C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A88C70-C3DD-84B5-D37C-1096E2B627D5}"/>
              </a:ext>
            </a:extLst>
          </p:cNvPr>
          <p:cNvCxnSpPr/>
          <p:nvPr/>
        </p:nvCxnSpPr>
        <p:spPr>
          <a:xfrm>
            <a:off x="3761910" y="1207064"/>
            <a:ext cx="0" cy="1080120"/>
          </a:xfrm>
          <a:prstGeom prst="line">
            <a:avLst/>
          </a:prstGeom>
          <a:noFill/>
          <a:ln w="9525" cap="flat" cmpd="sng" algn="ctr">
            <a:solidFill>
              <a:srgbClr val="A1A0AA"/>
            </a:solidFill>
            <a:prstDash val="soli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047165-B390-46A5-E008-4DF4CFF26A41}"/>
              </a:ext>
            </a:extLst>
          </p:cNvPr>
          <p:cNvCxnSpPr/>
          <p:nvPr/>
        </p:nvCxnSpPr>
        <p:spPr>
          <a:xfrm>
            <a:off x="4838624" y="1207064"/>
            <a:ext cx="0" cy="1080120"/>
          </a:xfrm>
          <a:prstGeom prst="line">
            <a:avLst/>
          </a:prstGeom>
          <a:noFill/>
          <a:ln w="9525" cap="flat" cmpd="sng" algn="ctr">
            <a:solidFill>
              <a:srgbClr val="A1A0AA"/>
            </a:solidFill>
            <a:prstDash val="soli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3FF07A-170E-0E93-BAE9-06264616684B}"/>
              </a:ext>
            </a:extLst>
          </p:cNvPr>
          <p:cNvCxnSpPr/>
          <p:nvPr/>
        </p:nvCxnSpPr>
        <p:spPr>
          <a:xfrm>
            <a:off x="3005826" y="1477094"/>
            <a:ext cx="0" cy="810090"/>
          </a:xfrm>
          <a:prstGeom prst="line">
            <a:avLst/>
          </a:prstGeom>
          <a:noFill/>
          <a:ln w="9525" cap="flat" cmpd="sng" algn="ctr">
            <a:solidFill>
              <a:srgbClr val="2A2A2A"/>
            </a:solidFill>
            <a:prstDash val="solid"/>
          </a:ln>
          <a:effectLst/>
        </p:spPr>
      </p:cxnSp>
      <p:sp>
        <p:nvSpPr>
          <p:cNvPr id="11" name="Right Arrow 69">
            <a:extLst>
              <a:ext uri="{FF2B5EF4-FFF2-40B4-BE49-F238E27FC236}">
                <a16:creationId xmlns:a16="http://schemas.microsoft.com/office/drawing/2014/main" id="{4DD6E506-D0DD-0168-6666-C9537CFF8E10}"/>
              </a:ext>
            </a:extLst>
          </p:cNvPr>
          <p:cNvSpPr/>
          <p:nvPr/>
        </p:nvSpPr>
        <p:spPr>
          <a:xfrm>
            <a:off x="0" y="700641"/>
            <a:ext cx="9144000" cy="756084"/>
          </a:xfrm>
          <a:prstGeom prst="rightArrow">
            <a:avLst>
              <a:gd name="adj1" fmla="val 77535"/>
              <a:gd name="adj2" fmla="val 50000"/>
            </a:avLst>
          </a:prstGeom>
          <a:gradFill flip="none" rotWithShape="1">
            <a:gsLst>
              <a:gs pos="70000">
                <a:srgbClr val="A1A0AA"/>
              </a:gs>
              <a:gs pos="98000">
                <a:srgbClr val="A1A0AA">
                  <a:alpha val="5000"/>
                </a:srgbClr>
              </a:gs>
            </a:gsLst>
            <a:lin ang="10800000" scaled="1"/>
            <a:tileRect/>
          </a:gradFill>
          <a:ln w="12700" cap="flat" cmpd="sng" algn="ctr">
            <a:gradFill flip="none" rotWithShape="1">
              <a:gsLst>
                <a:gs pos="0">
                  <a:srgbClr val="2A2A2A"/>
                </a:gs>
                <a:gs pos="100000">
                  <a:srgbClr val="2A2A2A">
                    <a:alpha val="5000"/>
                  </a:srgbClr>
                </a:gs>
              </a:gsLst>
              <a:lin ang="10800000" scaled="1"/>
              <a:tileRect/>
            </a:gra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307305-7D3E-5B1E-E78F-394653134DB8}"/>
              </a:ext>
            </a:extLst>
          </p:cNvPr>
          <p:cNvSpPr txBox="1"/>
          <p:nvPr/>
        </p:nvSpPr>
        <p:spPr>
          <a:xfrm>
            <a:off x="-4436" y="937035"/>
            <a:ext cx="28438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Continuous research cycle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A8E3CC7-B370-60C0-7B73-FCA1CAC63CFB}"/>
              </a:ext>
            </a:extLst>
          </p:cNvPr>
          <p:cNvCxnSpPr/>
          <p:nvPr/>
        </p:nvCxnSpPr>
        <p:spPr>
          <a:xfrm>
            <a:off x="0" y="667004"/>
            <a:ext cx="2897814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rgbClr val="2A2A2A">
                    <a:alpha val="99000"/>
                  </a:srgbClr>
                </a:gs>
                <a:gs pos="100000">
                  <a:srgbClr val="2A2A2A">
                    <a:alpha val="0"/>
                  </a:srgbClr>
                </a:gs>
              </a:gsLst>
              <a:lin ang="0" scaled="1"/>
              <a:tileRect/>
            </a:gradFill>
            <a:prstDash val="solid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6A2C80C-F6E6-FDBE-3145-B929C0CF5B00}"/>
              </a:ext>
            </a:extLst>
          </p:cNvPr>
          <p:cNvSpPr txBox="1"/>
          <p:nvPr/>
        </p:nvSpPr>
        <p:spPr>
          <a:xfrm>
            <a:off x="-4436" y="1639114"/>
            <a:ext cx="28482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Roughly 1 – 2 year </a:t>
            </a:r>
            <a:b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GC release cycle</a:t>
            </a:r>
          </a:p>
        </p:txBody>
      </p:sp>
      <p:sp>
        <p:nvSpPr>
          <p:cNvPr id="15" name="Right Arrow 73">
            <a:extLst>
              <a:ext uri="{FF2B5EF4-FFF2-40B4-BE49-F238E27FC236}">
                <a16:creationId xmlns:a16="http://schemas.microsoft.com/office/drawing/2014/main" id="{EB2046F6-DA05-3926-315A-C8FB0CE7BCB5}"/>
              </a:ext>
            </a:extLst>
          </p:cNvPr>
          <p:cNvSpPr/>
          <p:nvPr/>
        </p:nvSpPr>
        <p:spPr>
          <a:xfrm>
            <a:off x="3059832" y="1501586"/>
            <a:ext cx="702078" cy="731592"/>
          </a:xfrm>
          <a:prstGeom prst="rightArrow">
            <a:avLst/>
          </a:prstGeom>
          <a:solidFill>
            <a:srgbClr val="B9DC0C"/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Std tests</a:t>
            </a:r>
          </a:p>
        </p:txBody>
      </p:sp>
      <p:sp>
        <p:nvSpPr>
          <p:cNvPr id="16" name="Right Arrow 74">
            <a:extLst>
              <a:ext uri="{FF2B5EF4-FFF2-40B4-BE49-F238E27FC236}">
                <a16:creationId xmlns:a16="http://schemas.microsoft.com/office/drawing/2014/main" id="{17BF92C4-3359-ADE7-51AC-08EE35CB09A5}"/>
              </a:ext>
            </a:extLst>
          </p:cNvPr>
          <p:cNvSpPr/>
          <p:nvPr/>
        </p:nvSpPr>
        <p:spPr>
          <a:xfrm>
            <a:off x="3761910" y="1495463"/>
            <a:ext cx="1080120" cy="731592"/>
          </a:xfrm>
          <a:prstGeom prst="rightArrow">
            <a:avLst/>
          </a:prstGeom>
          <a:solidFill>
            <a:srgbClr val="B9DC0C"/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Package testing</a:t>
            </a:r>
          </a:p>
        </p:txBody>
      </p:sp>
      <p:sp>
        <p:nvSpPr>
          <p:cNvPr id="17" name="Right Arrow 75">
            <a:extLst>
              <a:ext uri="{FF2B5EF4-FFF2-40B4-BE49-F238E27FC236}">
                <a16:creationId xmlns:a16="http://schemas.microsoft.com/office/drawing/2014/main" id="{BF1AD40A-9CCD-8FD6-38E3-073516835F18}"/>
              </a:ext>
            </a:extLst>
          </p:cNvPr>
          <p:cNvSpPr/>
          <p:nvPr/>
        </p:nvSpPr>
        <p:spPr>
          <a:xfrm>
            <a:off x="4838624" y="1495463"/>
            <a:ext cx="540060" cy="731592"/>
          </a:xfrm>
          <a:prstGeom prst="rightArrow">
            <a:avLst/>
          </a:prstGeom>
          <a:solidFill>
            <a:srgbClr val="B9DC0C"/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6677C3-CC6D-BB83-892D-3D4F7DB83D1D}"/>
              </a:ext>
            </a:extLst>
          </p:cNvPr>
          <p:cNvSpPr txBox="1"/>
          <p:nvPr/>
        </p:nvSpPr>
        <p:spPr>
          <a:xfrm>
            <a:off x="4838624" y="1748227"/>
            <a:ext cx="5982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Tuning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9B21C60-68A3-EF27-263A-6FA9BB1EADBD}"/>
              </a:ext>
            </a:extLst>
          </p:cNvPr>
          <p:cNvCxnSpPr/>
          <p:nvPr/>
        </p:nvCxnSpPr>
        <p:spPr>
          <a:xfrm>
            <a:off x="3329862" y="1369082"/>
            <a:ext cx="0" cy="324036"/>
          </a:xfrm>
          <a:prstGeom prst="line">
            <a:avLst/>
          </a:prstGeom>
          <a:noFill/>
          <a:ln w="19050" cap="flat" cmpd="sng" algn="ctr">
            <a:solidFill>
              <a:srgbClr val="A1A0AA"/>
            </a:solidFill>
            <a:prstDash val="dash"/>
            <a:miter lim="800000"/>
            <a:headEnd type="triangle"/>
            <a:tailEnd type="none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B5DB840-BCA6-1AF0-51CB-C707B8CBDD5D}"/>
              </a:ext>
            </a:extLst>
          </p:cNvPr>
          <p:cNvCxnSpPr/>
          <p:nvPr/>
        </p:nvCxnSpPr>
        <p:spPr>
          <a:xfrm>
            <a:off x="3763011" y="1369082"/>
            <a:ext cx="0" cy="324036"/>
          </a:xfrm>
          <a:prstGeom prst="line">
            <a:avLst/>
          </a:prstGeom>
          <a:noFill/>
          <a:ln w="19050" cap="flat" cmpd="sng" algn="ctr">
            <a:solidFill>
              <a:srgbClr val="A1A0AA"/>
            </a:solidFill>
            <a:prstDash val="dash"/>
            <a:miter lim="800000"/>
            <a:headEnd type="triangle"/>
            <a:tailEnd type="none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2A0824C-549D-105B-385E-5216AA3600C8}"/>
              </a:ext>
            </a:extLst>
          </p:cNvPr>
          <p:cNvCxnSpPr/>
          <p:nvPr/>
        </p:nvCxnSpPr>
        <p:spPr>
          <a:xfrm>
            <a:off x="5004048" y="1369082"/>
            <a:ext cx="0" cy="324036"/>
          </a:xfrm>
          <a:prstGeom prst="line">
            <a:avLst/>
          </a:prstGeom>
          <a:noFill/>
          <a:ln w="19050" cap="flat" cmpd="sng" algn="ctr">
            <a:solidFill>
              <a:srgbClr val="A1A0AA"/>
            </a:solidFill>
            <a:prstDash val="dash"/>
            <a:miter lim="800000"/>
            <a:headEnd type="triangle"/>
            <a:tailEnd type="none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04B2900-008F-1F80-1856-518AFD9117ED}"/>
              </a:ext>
            </a:extLst>
          </p:cNvPr>
          <p:cNvCxnSpPr/>
          <p:nvPr/>
        </p:nvCxnSpPr>
        <p:spPr>
          <a:xfrm>
            <a:off x="4193958" y="1369082"/>
            <a:ext cx="0" cy="324036"/>
          </a:xfrm>
          <a:prstGeom prst="line">
            <a:avLst/>
          </a:prstGeom>
          <a:noFill/>
          <a:ln w="19050" cap="flat" cmpd="sng" algn="ctr">
            <a:solidFill>
              <a:srgbClr val="A1A0AA"/>
            </a:solidFill>
            <a:prstDash val="dash"/>
            <a:miter lim="800000"/>
            <a:headEnd type="triangle"/>
            <a:tailEnd type="none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97C8C20-02F2-BC87-7CF0-7E3FB61227B6}"/>
              </a:ext>
            </a:extLst>
          </p:cNvPr>
          <p:cNvSpPr txBox="1"/>
          <p:nvPr/>
        </p:nvSpPr>
        <p:spPr>
          <a:xfrm>
            <a:off x="-4436" y="2446433"/>
            <a:ext cx="24117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Widespread model assessment</a:t>
            </a:r>
          </a:p>
        </p:txBody>
      </p:sp>
      <p:grpSp>
        <p:nvGrpSpPr>
          <p:cNvPr id="25" name="Group 59">
            <a:extLst>
              <a:ext uri="{FF2B5EF4-FFF2-40B4-BE49-F238E27FC236}">
                <a16:creationId xmlns:a16="http://schemas.microsoft.com/office/drawing/2014/main" id="{C76A4E25-467B-0BEB-181B-0F146DF73176}"/>
              </a:ext>
            </a:extLst>
          </p:cNvPr>
          <p:cNvGrpSpPr/>
          <p:nvPr/>
        </p:nvGrpSpPr>
        <p:grpSpPr>
          <a:xfrm>
            <a:off x="5434996" y="2407442"/>
            <a:ext cx="813043" cy="581820"/>
            <a:chOff x="5722660" y="4509120"/>
            <a:chExt cx="1084057" cy="775760"/>
          </a:xfrm>
        </p:grpSpPr>
        <p:sp>
          <p:nvSpPr>
            <p:cNvPr id="26" name="Right Arrow 84">
              <a:extLst>
                <a:ext uri="{FF2B5EF4-FFF2-40B4-BE49-F238E27FC236}">
                  <a16:creationId xmlns:a16="http://schemas.microsoft.com/office/drawing/2014/main" id="{E8E582A0-7293-05F0-6C45-76B4BB455F47}"/>
                </a:ext>
              </a:extLst>
            </p:cNvPr>
            <p:cNvSpPr/>
            <p:nvPr/>
          </p:nvSpPr>
          <p:spPr>
            <a:xfrm>
              <a:off x="5787972" y="4509120"/>
              <a:ext cx="1016276" cy="775760"/>
            </a:xfrm>
            <a:prstGeom prst="rightArrow">
              <a:avLst>
                <a:gd name="adj1" fmla="val 64734"/>
                <a:gd name="adj2" fmla="val 50000"/>
              </a:avLst>
            </a:prstGeom>
            <a:solidFill>
              <a:srgbClr val="E47452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4D5E6A1-5BF7-61CA-6C5F-DEC7C69BD515}"/>
                </a:ext>
              </a:extLst>
            </p:cNvPr>
            <p:cNvSpPr txBox="1"/>
            <p:nvPr/>
          </p:nvSpPr>
          <p:spPr>
            <a:xfrm>
              <a:off x="5722660" y="4695527"/>
              <a:ext cx="108405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Assessment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runs/tests</a:t>
              </a: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3BBF429-15D7-156F-A0C8-6746BF492B76}"/>
              </a:ext>
            </a:extLst>
          </p:cNvPr>
          <p:cNvCxnSpPr>
            <a:endCxn id="26" idx="3"/>
          </p:cNvCxnSpPr>
          <p:nvPr/>
        </p:nvCxnSpPr>
        <p:spPr>
          <a:xfrm>
            <a:off x="6246186" y="1369082"/>
            <a:ext cx="0" cy="1329270"/>
          </a:xfrm>
          <a:prstGeom prst="line">
            <a:avLst/>
          </a:prstGeom>
          <a:noFill/>
          <a:ln w="28575" cap="flat" cmpd="sng" algn="ctr">
            <a:solidFill>
              <a:srgbClr val="A1A0AA"/>
            </a:solidFill>
            <a:prstDash val="solid"/>
            <a:miter lim="800000"/>
            <a:headEnd type="stealth"/>
            <a:tailEnd type="none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B48B8C8-D2C7-2865-EF5B-2D564AA30224}"/>
              </a:ext>
            </a:extLst>
          </p:cNvPr>
          <p:cNvSpPr txBox="1"/>
          <p:nvPr/>
        </p:nvSpPr>
        <p:spPr>
          <a:xfrm>
            <a:off x="6246186" y="867071"/>
            <a:ext cx="13738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Top model problems → PEGs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CD636FD-DF3B-A42B-E592-49B1BC7E3202}"/>
              </a:ext>
            </a:extLst>
          </p:cNvPr>
          <p:cNvCxnSpPr/>
          <p:nvPr/>
        </p:nvCxnSpPr>
        <p:spPr>
          <a:xfrm flipV="1">
            <a:off x="3977934" y="1369082"/>
            <a:ext cx="0" cy="324036"/>
          </a:xfrm>
          <a:prstGeom prst="line">
            <a:avLst/>
          </a:prstGeom>
          <a:noFill/>
          <a:ln w="19050" cap="flat" cmpd="sng" algn="ctr">
            <a:solidFill>
              <a:srgbClr val="A1A0AA"/>
            </a:solidFill>
            <a:prstDash val="dash"/>
            <a:miter lim="800000"/>
            <a:headEnd type="triangle"/>
            <a:tailEnd type="none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AE82ED9-03DE-7465-F33A-0ACC38DB339D}"/>
              </a:ext>
            </a:extLst>
          </p:cNvPr>
          <p:cNvSpPr txBox="1"/>
          <p:nvPr/>
        </p:nvSpPr>
        <p:spPr>
          <a:xfrm>
            <a:off x="6300192" y="2503208"/>
            <a:ext cx="16201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Assessment workshop</a:t>
            </a:r>
            <a:b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Documentation</a:t>
            </a:r>
          </a:p>
        </p:txBody>
      </p:sp>
      <p:cxnSp>
        <p:nvCxnSpPr>
          <p:cNvPr id="32" name="Elbow Connector 101">
            <a:extLst>
              <a:ext uri="{FF2B5EF4-FFF2-40B4-BE49-F238E27FC236}">
                <a16:creationId xmlns:a16="http://schemas.microsoft.com/office/drawing/2014/main" id="{0754ACA9-983B-3B39-6D84-B829316E806D}"/>
              </a:ext>
            </a:extLst>
          </p:cNvPr>
          <p:cNvCxnSpPr>
            <a:endCxn id="15" idx="1"/>
          </p:cNvCxnSpPr>
          <p:nvPr/>
        </p:nvCxnSpPr>
        <p:spPr>
          <a:xfrm rot="16200000" flipH="1">
            <a:off x="2756676" y="1564226"/>
            <a:ext cx="498300" cy="108012"/>
          </a:xfrm>
          <a:prstGeom prst="bentConnector2">
            <a:avLst/>
          </a:prstGeom>
          <a:noFill/>
          <a:ln w="25400" cap="flat" cmpd="sng" algn="ctr">
            <a:solidFill>
              <a:srgbClr val="A1A0AA"/>
            </a:solidFill>
            <a:prstDash val="solid"/>
            <a:tailEnd type="triangle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DAF866C-8F7F-D0A4-1830-AFCF5491E1FA}"/>
              </a:ext>
            </a:extLst>
          </p:cNvPr>
          <p:cNvCxnSpPr/>
          <p:nvPr/>
        </p:nvCxnSpPr>
        <p:spPr>
          <a:xfrm>
            <a:off x="0" y="1477094"/>
            <a:ext cx="2897814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rgbClr val="2A2A2A">
                    <a:alpha val="99000"/>
                  </a:srgbClr>
                </a:gs>
                <a:gs pos="100000">
                  <a:srgbClr val="2A2A2A">
                    <a:alpha val="0"/>
                  </a:srgbClr>
                </a:gs>
              </a:gsLst>
              <a:lin ang="0" scaled="1"/>
              <a:tileRect/>
            </a:gradFill>
            <a:prstDash val="soli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2538B5E-52DE-37A7-6386-73850E7C8661}"/>
              </a:ext>
            </a:extLst>
          </p:cNvPr>
          <p:cNvCxnSpPr/>
          <p:nvPr/>
        </p:nvCxnSpPr>
        <p:spPr>
          <a:xfrm>
            <a:off x="0" y="2287184"/>
            <a:ext cx="2897814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rgbClr val="2A2A2A">
                    <a:alpha val="99000"/>
                  </a:srgbClr>
                </a:gs>
                <a:gs pos="100000">
                  <a:srgbClr val="2A2A2A">
                    <a:alpha val="0"/>
                  </a:srgbClr>
                </a:gs>
              </a:gsLst>
              <a:lin ang="0" scaled="1"/>
              <a:tileRect/>
            </a:gradFill>
            <a:prstDash val="soli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8CED6C0-5534-8AD5-CD8F-11C212EB2443}"/>
              </a:ext>
            </a:extLst>
          </p:cNvPr>
          <p:cNvCxnSpPr/>
          <p:nvPr/>
        </p:nvCxnSpPr>
        <p:spPr>
          <a:xfrm>
            <a:off x="5382090" y="1477094"/>
            <a:ext cx="0" cy="810090"/>
          </a:xfrm>
          <a:prstGeom prst="line">
            <a:avLst/>
          </a:prstGeom>
          <a:noFill/>
          <a:ln w="9525" cap="flat" cmpd="sng" algn="ctr">
            <a:solidFill>
              <a:srgbClr val="2A2A2A"/>
            </a:solidFill>
            <a:prstDash val="soli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0B79B42-FC4F-8301-05E3-CDA8F5DD6912}"/>
              </a:ext>
            </a:extLst>
          </p:cNvPr>
          <p:cNvCxnSpPr/>
          <p:nvPr/>
        </p:nvCxnSpPr>
        <p:spPr>
          <a:xfrm>
            <a:off x="6246186" y="2287184"/>
            <a:ext cx="0" cy="810090"/>
          </a:xfrm>
          <a:prstGeom prst="line">
            <a:avLst/>
          </a:prstGeom>
          <a:noFill/>
          <a:ln w="9525" cap="flat" cmpd="sng" algn="ctr">
            <a:solidFill>
              <a:srgbClr val="2A2A2A"/>
            </a:solidFill>
            <a:prstDash val="soli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DA734F8-A27B-52D0-DEF6-66F6C6B66D74}"/>
              </a:ext>
            </a:extLst>
          </p:cNvPr>
          <p:cNvCxnSpPr/>
          <p:nvPr/>
        </p:nvCxnSpPr>
        <p:spPr>
          <a:xfrm>
            <a:off x="-4436" y="3097274"/>
            <a:ext cx="2897814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rgbClr val="2A2A2A">
                    <a:alpha val="99000"/>
                  </a:srgbClr>
                </a:gs>
                <a:gs pos="100000">
                  <a:srgbClr val="2A2A2A">
                    <a:alpha val="0"/>
                  </a:srgbClr>
                </a:gs>
              </a:gsLst>
              <a:lin ang="0" scaled="1"/>
              <a:tileRect/>
            </a:gradFill>
            <a:prstDash val="solid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7302B05-8024-A8DA-F2E7-E2E1377F8587}"/>
              </a:ext>
            </a:extLst>
          </p:cNvPr>
          <p:cNvSpPr txBox="1"/>
          <p:nvPr/>
        </p:nvSpPr>
        <p:spPr>
          <a:xfrm>
            <a:off x="984797" y="3102120"/>
            <a:ext cx="6418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Assessment runs include: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~100yr Higher resolution/coupled climate simulations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High resolution Coupled Ensemble NWP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Seasonal hindcast runs </a:t>
            </a:r>
          </a:p>
        </p:txBody>
      </p:sp>
      <p:cxnSp>
        <p:nvCxnSpPr>
          <p:cNvPr id="39" name="Elbow Connector 39">
            <a:extLst>
              <a:ext uri="{FF2B5EF4-FFF2-40B4-BE49-F238E27FC236}">
                <a16:creationId xmlns:a16="http://schemas.microsoft.com/office/drawing/2014/main" id="{438F0BAC-D072-F899-D4E8-C325B671D738}"/>
              </a:ext>
            </a:extLst>
          </p:cNvPr>
          <p:cNvCxnSpPr/>
          <p:nvPr/>
        </p:nvCxnSpPr>
        <p:spPr>
          <a:xfrm rot="16200000" flipH="1">
            <a:off x="5019016" y="2223391"/>
            <a:ext cx="834708" cy="105296"/>
          </a:xfrm>
          <a:prstGeom prst="bentConnector2">
            <a:avLst/>
          </a:prstGeom>
          <a:noFill/>
          <a:ln w="25400" cap="flat" cmpd="sng" algn="ctr">
            <a:solidFill>
              <a:srgbClr val="A1A0AA"/>
            </a:solidFill>
            <a:prstDash val="solid"/>
            <a:tailEnd type="triangle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922E214-79BE-48E7-4599-794012D33378}"/>
              </a:ext>
            </a:extLst>
          </p:cNvPr>
          <p:cNvSpPr txBox="1"/>
          <p:nvPr/>
        </p:nvSpPr>
        <p:spPr>
          <a:xfrm>
            <a:off x="6191423" y="1694151"/>
            <a:ext cx="8154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“Release” GCx+1 </a:t>
            </a:r>
          </a:p>
        </p:txBody>
      </p:sp>
    </p:spTree>
    <p:extLst>
      <p:ext uri="{BB962C8B-B14F-4D97-AF65-F5344CB8AC3E}">
        <p14:creationId xmlns:p14="http://schemas.microsoft.com/office/powerpoint/2010/main" val="36718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D0F8DD-91B7-CC34-A191-A48D22BE4429}"/>
              </a:ext>
            </a:extLst>
          </p:cNvPr>
          <p:cNvSpPr/>
          <p:nvPr/>
        </p:nvSpPr>
        <p:spPr>
          <a:xfrm>
            <a:off x="-159860" y="615227"/>
            <a:ext cx="9361410" cy="3292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E608487-0431-9EA1-A2CC-AE4A939AF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466" y="-8021"/>
            <a:ext cx="6934200" cy="62324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The GC development process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1C1E47-676A-0532-40A0-77B10477EEE1}"/>
              </a:ext>
            </a:extLst>
          </p:cNvPr>
          <p:cNvSpPr/>
          <p:nvPr/>
        </p:nvSpPr>
        <p:spPr>
          <a:xfrm>
            <a:off x="0" y="3097274"/>
            <a:ext cx="9144000" cy="810090"/>
          </a:xfrm>
          <a:prstGeom prst="rect">
            <a:avLst/>
          </a:prstGeom>
          <a:solidFill>
            <a:srgbClr val="A1A0AA">
              <a:alpha val="3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F4F703-B195-02E2-920F-BD21296CA966}"/>
              </a:ext>
            </a:extLst>
          </p:cNvPr>
          <p:cNvSpPr/>
          <p:nvPr/>
        </p:nvSpPr>
        <p:spPr>
          <a:xfrm>
            <a:off x="0" y="669775"/>
            <a:ext cx="9144000" cy="810090"/>
          </a:xfrm>
          <a:prstGeom prst="rect">
            <a:avLst/>
          </a:prstGeom>
          <a:solidFill>
            <a:srgbClr val="A1A0AA">
              <a:alpha val="1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20EB99-86A4-8879-35D3-A6E13F6705EC}"/>
              </a:ext>
            </a:extLst>
          </p:cNvPr>
          <p:cNvSpPr/>
          <p:nvPr/>
        </p:nvSpPr>
        <p:spPr>
          <a:xfrm>
            <a:off x="0" y="2287184"/>
            <a:ext cx="9144000" cy="810090"/>
          </a:xfrm>
          <a:prstGeom prst="rect">
            <a:avLst/>
          </a:prstGeom>
          <a:solidFill>
            <a:srgbClr val="A1A0AA">
              <a:alpha val="1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A15ED2-32CC-E255-C658-8C1F25060BA4}"/>
              </a:ext>
            </a:extLst>
          </p:cNvPr>
          <p:cNvSpPr/>
          <p:nvPr/>
        </p:nvSpPr>
        <p:spPr>
          <a:xfrm>
            <a:off x="0" y="1477094"/>
            <a:ext cx="9144000" cy="810090"/>
          </a:xfrm>
          <a:prstGeom prst="rect">
            <a:avLst/>
          </a:prstGeom>
          <a:solidFill>
            <a:srgbClr val="A1A0AA">
              <a:alpha val="3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ight Arrow 65">
            <a:extLst>
              <a:ext uri="{FF2B5EF4-FFF2-40B4-BE49-F238E27FC236}">
                <a16:creationId xmlns:a16="http://schemas.microsoft.com/office/drawing/2014/main" id="{821F00F6-410D-40B4-069B-E03947206761}"/>
              </a:ext>
            </a:extLst>
          </p:cNvPr>
          <p:cNvSpPr/>
          <p:nvPr/>
        </p:nvSpPr>
        <p:spPr>
          <a:xfrm>
            <a:off x="3005826" y="1513832"/>
            <a:ext cx="2376264" cy="702078"/>
          </a:xfrm>
          <a:prstGeom prst="rightArrow">
            <a:avLst>
              <a:gd name="adj1" fmla="val 81834"/>
              <a:gd name="adj2" fmla="val 37790"/>
            </a:avLst>
          </a:prstGeom>
          <a:solidFill>
            <a:srgbClr val="B9DC0C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5C2FD3-C2B6-14CC-24B5-035C6A7124CB}"/>
              </a:ext>
            </a:extLst>
          </p:cNvPr>
          <p:cNvCxnSpPr/>
          <p:nvPr/>
        </p:nvCxnSpPr>
        <p:spPr>
          <a:xfrm>
            <a:off x="3761910" y="1207064"/>
            <a:ext cx="0" cy="1080120"/>
          </a:xfrm>
          <a:prstGeom prst="line">
            <a:avLst/>
          </a:prstGeom>
          <a:noFill/>
          <a:ln w="9525" cap="flat" cmpd="sng" algn="ctr">
            <a:solidFill>
              <a:srgbClr val="A1A0AA"/>
            </a:solidFill>
            <a:prstDash val="soli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F74493-BD9C-8047-3CCB-E1033D734A47}"/>
              </a:ext>
            </a:extLst>
          </p:cNvPr>
          <p:cNvCxnSpPr/>
          <p:nvPr/>
        </p:nvCxnSpPr>
        <p:spPr>
          <a:xfrm>
            <a:off x="4838624" y="1207064"/>
            <a:ext cx="0" cy="1080120"/>
          </a:xfrm>
          <a:prstGeom prst="line">
            <a:avLst/>
          </a:prstGeom>
          <a:noFill/>
          <a:ln w="9525" cap="flat" cmpd="sng" algn="ctr">
            <a:solidFill>
              <a:srgbClr val="A1A0AA"/>
            </a:solidFill>
            <a:prstDash val="soli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16F261-3C32-E659-3637-65E421D438B0}"/>
              </a:ext>
            </a:extLst>
          </p:cNvPr>
          <p:cNvCxnSpPr/>
          <p:nvPr/>
        </p:nvCxnSpPr>
        <p:spPr>
          <a:xfrm>
            <a:off x="3005826" y="1477094"/>
            <a:ext cx="0" cy="810090"/>
          </a:xfrm>
          <a:prstGeom prst="line">
            <a:avLst/>
          </a:prstGeom>
          <a:noFill/>
          <a:ln w="9525" cap="flat" cmpd="sng" algn="ctr">
            <a:solidFill>
              <a:srgbClr val="2A2A2A"/>
            </a:solidFill>
            <a:prstDash val="solid"/>
          </a:ln>
          <a:effectLst/>
        </p:spPr>
      </p:cxnSp>
      <p:sp>
        <p:nvSpPr>
          <p:cNvPr id="12" name="Right Arrow 69">
            <a:extLst>
              <a:ext uri="{FF2B5EF4-FFF2-40B4-BE49-F238E27FC236}">
                <a16:creationId xmlns:a16="http://schemas.microsoft.com/office/drawing/2014/main" id="{36E5125D-2810-2DBA-4E2B-8827D2A5EC39}"/>
              </a:ext>
            </a:extLst>
          </p:cNvPr>
          <p:cNvSpPr/>
          <p:nvPr/>
        </p:nvSpPr>
        <p:spPr>
          <a:xfrm>
            <a:off x="0" y="700641"/>
            <a:ext cx="9144000" cy="756084"/>
          </a:xfrm>
          <a:prstGeom prst="rightArrow">
            <a:avLst>
              <a:gd name="adj1" fmla="val 77535"/>
              <a:gd name="adj2" fmla="val 50000"/>
            </a:avLst>
          </a:prstGeom>
          <a:gradFill flip="none" rotWithShape="1">
            <a:gsLst>
              <a:gs pos="70000">
                <a:srgbClr val="A1A0AA"/>
              </a:gs>
              <a:gs pos="98000">
                <a:srgbClr val="A1A0AA">
                  <a:alpha val="5000"/>
                </a:srgbClr>
              </a:gs>
            </a:gsLst>
            <a:lin ang="10800000" scaled="1"/>
            <a:tileRect/>
          </a:gradFill>
          <a:ln w="12700" cap="flat" cmpd="sng" algn="ctr">
            <a:gradFill flip="none" rotWithShape="1">
              <a:gsLst>
                <a:gs pos="0">
                  <a:srgbClr val="2A2A2A"/>
                </a:gs>
                <a:gs pos="100000">
                  <a:srgbClr val="2A2A2A">
                    <a:alpha val="5000"/>
                  </a:srgbClr>
                </a:gs>
              </a:gsLst>
              <a:lin ang="10800000" scaled="1"/>
              <a:tileRect/>
            </a:gra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C510EC-A47A-7714-FCF8-D3A423A26413}"/>
              </a:ext>
            </a:extLst>
          </p:cNvPr>
          <p:cNvSpPr txBox="1"/>
          <p:nvPr/>
        </p:nvSpPr>
        <p:spPr>
          <a:xfrm>
            <a:off x="-4436" y="937035"/>
            <a:ext cx="28438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Continuous research cycle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EB3B3F-12A2-F05F-D7C6-9168C35F1381}"/>
              </a:ext>
            </a:extLst>
          </p:cNvPr>
          <p:cNvCxnSpPr/>
          <p:nvPr/>
        </p:nvCxnSpPr>
        <p:spPr>
          <a:xfrm>
            <a:off x="0" y="667004"/>
            <a:ext cx="2897814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rgbClr val="2A2A2A">
                    <a:alpha val="99000"/>
                  </a:srgbClr>
                </a:gs>
                <a:gs pos="100000">
                  <a:srgbClr val="2A2A2A">
                    <a:alpha val="0"/>
                  </a:srgbClr>
                </a:gs>
              </a:gsLst>
              <a:lin ang="0" scaled="1"/>
              <a:tileRect/>
            </a:gradFill>
            <a:prstDash val="solid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58B1C0E-7E81-70DE-9B08-235D64104B82}"/>
              </a:ext>
            </a:extLst>
          </p:cNvPr>
          <p:cNvSpPr txBox="1"/>
          <p:nvPr/>
        </p:nvSpPr>
        <p:spPr>
          <a:xfrm>
            <a:off x="-4436" y="1639114"/>
            <a:ext cx="28482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Roughly 1 – 2 year </a:t>
            </a:r>
            <a:b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GC release cycle</a:t>
            </a:r>
          </a:p>
        </p:txBody>
      </p:sp>
      <p:sp>
        <p:nvSpPr>
          <p:cNvPr id="16" name="Right Arrow 73">
            <a:extLst>
              <a:ext uri="{FF2B5EF4-FFF2-40B4-BE49-F238E27FC236}">
                <a16:creationId xmlns:a16="http://schemas.microsoft.com/office/drawing/2014/main" id="{340DD510-EEEE-9711-F05C-3F7114C31786}"/>
              </a:ext>
            </a:extLst>
          </p:cNvPr>
          <p:cNvSpPr/>
          <p:nvPr/>
        </p:nvSpPr>
        <p:spPr>
          <a:xfrm>
            <a:off x="3059832" y="1501586"/>
            <a:ext cx="702078" cy="731592"/>
          </a:xfrm>
          <a:prstGeom prst="rightArrow">
            <a:avLst/>
          </a:prstGeom>
          <a:solidFill>
            <a:srgbClr val="B9DC0C"/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Std tests</a:t>
            </a:r>
          </a:p>
        </p:txBody>
      </p:sp>
      <p:sp>
        <p:nvSpPr>
          <p:cNvPr id="17" name="Right Arrow 74">
            <a:extLst>
              <a:ext uri="{FF2B5EF4-FFF2-40B4-BE49-F238E27FC236}">
                <a16:creationId xmlns:a16="http://schemas.microsoft.com/office/drawing/2014/main" id="{4B5AF295-320D-34FB-D98B-38542B0AB4D9}"/>
              </a:ext>
            </a:extLst>
          </p:cNvPr>
          <p:cNvSpPr/>
          <p:nvPr/>
        </p:nvSpPr>
        <p:spPr>
          <a:xfrm>
            <a:off x="3761910" y="1495463"/>
            <a:ext cx="1080120" cy="731592"/>
          </a:xfrm>
          <a:prstGeom prst="rightArrow">
            <a:avLst/>
          </a:prstGeom>
          <a:solidFill>
            <a:srgbClr val="B9DC0C"/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Package testing</a:t>
            </a:r>
          </a:p>
        </p:txBody>
      </p:sp>
      <p:sp>
        <p:nvSpPr>
          <p:cNvPr id="18" name="Right Arrow 75">
            <a:extLst>
              <a:ext uri="{FF2B5EF4-FFF2-40B4-BE49-F238E27FC236}">
                <a16:creationId xmlns:a16="http://schemas.microsoft.com/office/drawing/2014/main" id="{A4C45A0F-F24D-54E2-B144-8983B15CC3B2}"/>
              </a:ext>
            </a:extLst>
          </p:cNvPr>
          <p:cNvSpPr/>
          <p:nvPr/>
        </p:nvSpPr>
        <p:spPr>
          <a:xfrm>
            <a:off x="4838624" y="1495463"/>
            <a:ext cx="540060" cy="731592"/>
          </a:xfrm>
          <a:prstGeom prst="rightArrow">
            <a:avLst/>
          </a:prstGeom>
          <a:solidFill>
            <a:srgbClr val="B9DC0C"/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44EEFB-B97C-C606-27FC-AB9176FC5803}"/>
              </a:ext>
            </a:extLst>
          </p:cNvPr>
          <p:cNvSpPr txBox="1"/>
          <p:nvPr/>
        </p:nvSpPr>
        <p:spPr>
          <a:xfrm>
            <a:off x="4838624" y="1748227"/>
            <a:ext cx="5982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Tuning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B9C5FBB-99E5-DFA0-0B57-D6E30D6B96C7}"/>
              </a:ext>
            </a:extLst>
          </p:cNvPr>
          <p:cNvCxnSpPr/>
          <p:nvPr/>
        </p:nvCxnSpPr>
        <p:spPr>
          <a:xfrm>
            <a:off x="3329862" y="1369082"/>
            <a:ext cx="0" cy="324036"/>
          </a:xfrm>
          <a:prstGeom prst="line">
            <a:avLst/>
          </a:prstGeom>
          <a:noFill/>
          <a:ln w="19050" cap="flat" cmpd="sng" algn="ctr">
            <a:solidFill>
              <a:srgbClr val="A1A0AA"/>
            </a:solidFill>
            <a:prstDash val="dash"/>
            <a:miter lim="800000"/>
            <a:headEnd type="triangle"/>
            <a:tailEnd type="none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051A391-2BBD-CD62-0678-6BE73D653E71}"/>
              </a:ext>
            </a:extLst>
          </p:cNvPr>
          <p:cNvCxnSpPr/>
          <p:nvPr/>
        </p:nvCxnSpPr>
        <p:spPr>
          <a:xfrm>
            <a:off x="3763011" y="1369082"/>
            <a:ext cx="0" cy="324036"/>
          </a:xfrm>
          <a:prstGeom prst="line">
            <a:avLst/>
          </a:prstGeom>
          <a:noFill/>
          <a:ln w="19050" cap="flat" cmpd="sng" algn="ctr">
            <a:solidFill>
              <a:srgbClr val="A1A0AA"/>
            </a:solidFill>
            <a:prstDash val="dash"/>
            <a:miter lim="800000"/>
            <a:headEnd type="triangle"/>
            <a:tailEnd type="none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AD3BCAA-337F-D312-2503-F6ACB565D681}"/>
              </a:ext>
            </a:extLst>
          </p:cNvPr>
          <p:cNvCxnSpPr/>
          <p:nvPr/>
        </p:nvCxnSpPr>
        <p:spPr>
          <a:xfrm>
            <a:off x="5004048" y="1369082"/>
            <a:ext cx="0" cy="324036"/>
          </a:xfrm>
          <a:prstGeom prst="line">
            <a:avLst/>
          </a:prstGeom>
          <a:noFill/>
          <a:ln w="19050" cap="flat" cmpd="sng" algn="ctr">
            <a:solidFill>
              <a:srgbClr val="A1A0AA"/>
            </a:solidFill>
            <a:prstDash val="dash"/>
            <a:miter lim="800000"/>
            <a:headEnd type="triangle"/>
            <a:tailEnd type="none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D4DFAD6-09A0-8FA7-3344-FF98264B2931}"/>
              </a:ext>
            </a:extLst>
          </p:cNvPr>
          <p:cNvCxnSpPr/>
          <p:nvPr/>
        </p:nvCxnSpPr>
        <p:spPr>
          <a:xfrm>
            <a:off x="4193958" y="1369082"/>
            <a:ext cx="0" cy="324036"/>
          </a:xfrm>
          <a:prstGeom prst="line">
            <a:avLst/>
          </a:prstGeom>
          <a:noFill/>
          <a:ln w="19050" cap="flat" cmpd="sng" algn="ctr">
            <a:solidFill>
              <a:srgbClr val="A1A0AA"/>
            </a:solidFill>
            <a:prstDash val="dash"/>
            <a:miter lim="800000"/>
            <a:headEnd type="triangle"/>
            <a:tailEnd type="none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3664802-C8BA-F46D-78C4-C2123786332C}"/>
              </a:ext>
            </a:extLst>
          </p:cNvPr>
          <p:cNvSpPr txBox="1"/>
          <p:nvPr/>
        </p:nvSpPr>
        <p:spPr>
          <a:xfrm>
            <a:off x="-4686" y="2446433"/>
            <a:ext cx="24117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Widespread model assessment</a:t>
            </a:r>
          </a:p>
        </p:txBody>
      </p:sp>
      <p:grpSp>
        <p:nvGrpSpPr>
          <p:cNvPr id="26" name="Group 59">
            <a:extLst>
              <a:ext uri="{FF2B5EF4-FFF2-40B4-BE49-F238E27FC236}">
                <a16:creationId xmlns:a16="http://schemas.microsoft.com/office/drawing/2014/main" id="{159F7DE2-9D99-53A9-107B-E257C46FCED8}"/>
              </a:ext>
            </a:extLst>
          </p:cNvPr>
          <p:cNvGrpSpPr/>
          <p:nvPr/>
        </p:nvGrpSpPr>
        <p:grpSpPr>
          <a:xfrm>
            <a:off x="5434996" y="2407442"/>
            <a:ext cx="813043" cy="581820"/>
            <a:chOff x="5722660" y="4509120"/>
            <a:chExt cx="1084057" cy="775760"/>
          </a:xfrm>
        </p:grpSpPr>
        <p:sp>
          <p:nvSpPr>
            <p:cNvPr id="27" name="Right Arrow 84">
              <a:extLst>
                <a:ext uri="{FF2B5EF4-FFF2-40B4-BE49-F238E27FC236}">
                  <a16:creationId xmlns:a16="http://schemas.microsoft.com/office/drawing/2014/main" id="{7666BE32-4958-6B4C-D522-D7F268106E05}"/>
                </a:ext>
              </a:extLst>
            </p:cNvPr>
            <p:cNvSpPr/>
            <p:nvPr/>
          </p:nvSpPr>
          <p:spPr>
            <a:xfrm>
              <a:off x="5787972" y="4509120"/>
              <a:ext cx="1016276" cy="775760"/>
            </a:xfrm>
            <a:prstGeom prst="rightArrow">
              <a:avLst>
                <a:gd name="adj1" fmla="val 64734"/>
                <a:gd name="adj2" fmla="val 50000"/>
              </a:avLst>
            </a:prstGeom>
            <a:solidFill>
              <a:srgbClr val="E47452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55AFC40-B48D-6F11-3049-58AF129D94BF}"/>
                </a:ext>
              </a:extLst>
            </p:cNvPr>
            <p:cNvSpPr txBox="1"/>
            <p:nvPr/>
          </p:nvSpPr>
          <p:spPr>
            <a:xfrm>
              <a:off x="5722660" y="4695527"/>
              <a:ext cx="108405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Assessment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runs/tests</a:t>
              </a:r>
            </a:p>
          </p:txBody>
        </p:sp>
      </p:grpSp>
      <p:sp>
        <p:nvSpPr>
          <p:cNvPr id="29" name="Right Arrow 86">
            <a:extLst>
              <a:ext uri="{FF2B5EF4-FFF2-40B4-BE49-F238E27FC236}">
                <a16:creationId xmlns:a16="http://schemas.microsoft.com/office/drawing/2014/main" id="{700C4F5D-9153-C5BD-1287-125BF89CEE04}"/>
              </a:ext>
            </a:extLst>
          </p:cNvPr>
          <p:cNvSpPr/>
          <p:nvPr/>
        </p:nvSpPr>
        <p:spPr>
          <a:xfrm>
            <a:off x="4031940" y="3151280"/>
            <a:ext cx="2916324" cy="378042"/>
          </a:xfrm>
          <a:prstGeom prst="rightArrow">
            <a:avLst>
              <a:gd name="adj1" fmla="val 63105"/>
              <a:gd name="adj2" fmla="val 50000"/>
            </a:avLst>
          </a:prstGeom>
          <a:gradFill flip="none" rotWithShape="1">
            <a:gsLst>
              <a:gs pos="70000">
                <a:srgbClr val="007AA9"/>
              </a:gs>
              <a:gs pos="100000">
                <a:srgbClr val="2A2A2A">
                  <a:alpha val="5000"/>
                </a:srgbClr>
              </a:gs>
            </a:gsLst>
            <a:lin ang="10800000" scaled="1"/>
            <a:tileRect/>
          </a:gradFill>
          <a:ln w="3175" cap="flat" cmpd="sng" algn="ctr">
            <a:gradFill flip="none" rotWithShape="1">
              <a:gsLst>
                <a:gs pos="25000">
                  <a:srgbClr val="000000"/>
                </a:gs>
                <a:gs pos="100000">
                  <a:srgbClr val="BBE0E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e.g. global NWP suite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D88BEDD-A4C8-6556-EF99-9F8F512BA861}"/>
              </a:ext>
            </a:extLst>
          </p:cNvPr>
          <p:cNvCxnSpPr>
            <a:endCxn id="27" idx="3"/>
          </p:cNvCxnSpPr>
          <p:nvPr/>
        </p:nvCxnSpPr>
        <p:spPr>
          <a:xfrm>
            <a:off x="6246186" y="1369082"/>
            <a:ext cx="0" cy="1329270"/>
          </a:xfrm>
          <a:prstGeom prst="line">
            <a:avLst/>
          </a:prstGeom>
          <a:noFill/>
          <a:ln w="28575" cap="flat" cmpd="sng" algn="ctr">
            <a:solidFill>
              <a:srgbClr val="A1A0AA"/>
            </a:solidFill>
            <a:prstDash val="solid"/>
            <a:miter lim="800000"/>
            <a:headEnd type="stealth"/>
            <a:tailEnd type="none"/>
          </a:ln>
          <a:effectLst/>
        </p:spPr>
      </p:cxnSp>
      <p:sp>
        <p:nvSpPr>
          <p:cNvPr id="31" name="Right Arrow 89">
            <a:extLst>
              <a:ext uri="{FF2B5EF4-FFF2-40B4-BE49-F238E27FC236}">
                <a16:creationId xmlns:a16="http://schemas.microsoft.com/office/drawing/2014/main" id="{94A5B759-A102-06EE-E208-7C0EFCF6DEF2}"/>
              </a:ext>
            </a:extLst>
          </p:cNvPr>
          <p:cNvSpPr/>
          <p:nvPr/>
        </p:nvSpPr>
        <p:spPr>
          <a:xfrm>
            <a:off x="1709682" y="3475316"/>
            <a:ext cx="6102678" cy="378042"/>
          </a:xfrm>
          <a:prstGeom prst="rightArrow">
            <a:avLst>
              <a:gd name="adj1" fmla="val 63105"/>
              <a:gd name="adj2" fmla="val 50000"/>
            </a:avLst>
          </a:prstGeom>
          <a:gradFill flip="none" rotWithShape="1">
            <a:gsLst>
              <a:gs pos="70000">
                <a:srgbClr val="007AA9"/>
              </a:gs>
              <a:gs pos="100000">
                <a:srgbClr val="2A2A2A">
                  <a:alpha val="0"/>
                </a:srgbClr>
              </a:gs>
            </a:gsLst>
            <a:lin ang="10800000" scaled="1"/>
            <a:tileRect/>
          </a:gradFill>
          <a:ln w="3175" cap="flat" cmpd="sng" algn="ctr">
            <a:gradFill flip="none" rotWithShape="1">
              <a:gsLst>
                <a:gs pos="25000">
                  <a:srgbClr val="000000"/>
                </a:gs>
                <a:gs pos="50000">
                  <a:srgbClr val="BBE0E3">
                    <a:shade val="67500"/>
                    <a:satMod val="115000"/>
                  </a:srgbClr>
                </a:gs>
                <a:gs pos="100000">
                  <a:srgbClr val="BBE0E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                        e.g. Major  climate release for CMIP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8F1509B-A38D-9D98-1AEA-8238135B75FB}"/>
              </a:ext>
            </a:extLst>
          </p:cNvPr>
          <p:cNvCxnSpPr/>
          <p:nvPr/>
        </p:nvCxnSpPr>
        <p:spPr>
          <a:xfrm flipV="1">
            <a:off x="3977934" y="1369082"/>
            <a:ext cx="0" cy="324036"/>
          </a:xfrm>
          <a:prstGeom prst="line">
            <a:avLst/>
          </a:prstGeom>
          <a:noFill/>
          <a:ln w="19050" cap="flat" cmpd="sng" algn="ctr">
            <a:solidFill>
              <a:srgbClr val="A1A0AA"/>
            </a:solidFill>
            <a:prstDash val="dash"/>
            <a:miter lim="800000"/>
            <a:headEnd type="triangle"/>
            <a:tailEnd type="none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5C6BF1E-9B18-9506-3479-05EAED73C42F}"/>
              </a:ext>
            </a:extLst>
          </p:cNvPr>
          <p:cNvCxnSpPr/>
          <p:nvPr/>
        </p:nvCxnSpPr>
        <p:spPr>
          <a:xfrm flipV="1">
            <a:off x="4139952" y="2125166"/>
            <a:ext cx="0" cy="1080120"/>
          </a:xfrm>
          <a:prstGeom prst="line">
            <a:avLst/>
          </a:prstGeom>
          <a:noFill/>
          <a:ln w="19050" cap="flat" cmpd="sng" algn="ctr">
            <a:solidFill>
              <a:srgbClr val="A1A0AA"/>
            </a:solidFill>
            <a:prstDash val="dash"/>
            <a:miter lim="800000"/>
            <a:headEnd type="triangle"/>
            <a:tailEnd type="none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335F418-0B7C-3195-0BE4-83E39AD96B7A}"/>
              </a:ext>
            </a:extLst>
          </p:cNvPr>
          <p:cNvCxnSpPr/>
          <p:nvPr/>
        </p:nvCxnSpPr>
        <p:spPr>
          <a:xfrm>
            <a:off x="4626006" y="2179172"/>
            <a:ext cx="0" cy="1026114"/>
          </a:xfrm>
          <a:prstGeom prst="line">
            <a:avLst/>
          </a:prstGeom>
          <a:noFill/>
          <a:ln w="19050" cap="flat" cmpd="sng" algn="ctr">
            <a:solidFill>
              <a:srgbClr val="A1A0AA"/>
            </a:solidFill>
            <a:prstDash val="dash"/>
            <a:miter lim="800000"/>
            <a:headEnd type="triangle"/>
            <a:tailEnd type="none"/>
          </a:ln>
          <a:effectLst/>
        </p:spPr>
      </p:cxnSp>
      <p:cxnSp>
        <p:nvCxnSpPr>
          <p:cNvPr id="35" name="Elbow Connector 94">
            <a:extLst>
              <a:ext uri="{FF2B5EF4-FFF2-40B4-BE49-F238E27FC236}">
                <a16:creationId xmlns:a16="http://schemas.microsoft.com/office/drawing/2014/main" id="{F80CE721-00A5-F480-0C48-15944278C108}"/>
              </a:ext>
            </a:extLst>
          </p:cNvPr>
          <p:cNvCxnSpPr/>
          <p:nvPr/>
        </p:nvCxnSpPr>
        <p:spPr>
          <a:xfrm rot="16200000" flipH="1">
            <a:off x="5949153" y="2962259"/>
            <a:ext cx="702078" cy="108012"/>
          </a:xfrm>
          <a:prstGeom prst="bentConnector3">
            <a:avLst>
              <a:gd name="adj1" fmla="val 5511"/>
            </a:avLst>
          </a:prstGeom>
          <a:noFill/>
          <a:ln w="25400" cap="flat" cmpd="sng" algn="ctr">
            <a:solidFill>
              <a:srgbClr val="A1A0AA"/>
            </a:solidFill>
            <a:prstDash val="solid"/>
            <a:tailEnd type="triangle"/>
          </a:ln>
          <a:effectLst/>
        </p:spPr>
      </p:cxnSp>
      <p:cxnSp>
        <p:nvCxnSpPr>
          <p:cNvPr id="36" name="Elbow Connector 95">
            <a:extLst>
              <a:ext uri="{FF2B5EF4-FFF2-40B4-BE49-F238E27FC236}">
                <a16:creationId xmlns:a16="http://schemas.microsoft.com/office/drawing/2014/main" id="{AAFA4175-5D85-BFDE-5F78-CF30756BA8C3}"/>
              </a:ext>
            </a:extLst>
          </p:cNvPr>
          <p:cNvCxnSpPr>
            <a:stCxn id="27" idx="3"/>
          </p:cNvCxnSpPr>
          <p:nvPr/>
        </p:nvCxnSpPr>
        <p:spPr>
          <a:xfrm>
            <a:off x="6246186" y="2698352"/>
            <a:ext cx="216024" cy="992988"/>
          </a:xfrm>
          <a:prstGeom prst="bentConnector2">
            <a:avLst/>
          </a:prstGeom>
          <a:noFill/>
          <a:ln w="25400" cap="flat" cmpd="sng" algn="ctr">
            <a:solidFill>
              <a:srgbClr val="A1A0AA"/>
            </a:solidFill>
            <a:prstDash val="solid"/>
            <a:tailEnd type="triangle"/>
          </a:ln>
          <a:effectLst/>
        </p:spPr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4946F32-78D9-658C-1FDE-2A1497115773}"/>
              </a:ext>
            </a:extLst>
          </p:cNvPr>
          <p:cNvSpPr txBox="1"/>
          <p:nvPr/>
        </p:nvSpPr>
        <p:spPr>
          <a:xfrm>
            <a:off x="6300192" y="2503208"/>
            <a:ext cx="16201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Assessment workshop</a:t>
            </a:r>
            <a:b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Documentation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14857CE-53CB-2E3F-EDD4-CB35027FD2E8}"/>
              </a:ext>
            </a:extLst>
          </p:cNvPr>
          <p:cNvCxnSpPr/>
          <p:nvPr/>
        </p:nvCxnSpPr>
        <p:spPr>
          <a:xfrm flipV="1">
            <a:off x="4139952" y="2179172"/>
            <a:ext cx="0" cy="1350150"/>
          </a:xfrm>
          <a:prstGeom prst="line">
            <a:avLst/>
          </a:prstGeom>
          <a:noFill/>
          <a:ln w="19050" cap="flat" cmpd="sng" algn="ctr">
            <a:solidFill>
              <a:srgbClr val="A1A0AA"/>
            </a:solidFill>
            <a:prstDash val="dash"/>
            <a:miter lim="800000"/>
            <a:headEnd type="triangle"/>
            <a:tailEnd type="none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C9BDE9A-B266-893C-9D3C-AB51F5BCE487}"/>
              </a:ext>
            </a:extLst>
          </p:cNvPr>
          <p:cNvCxnSpPr/>
          <p:nvPr/>
        </p:nvCxnSpPr>
        <p:spPr>
          <a:xfrm>
            <a:off x="4626006" y="2179172"/>
            <a:ext cx="0" cy="1350150"/>
          </a:xfrm>
          <a:prstGeom prst="line">
            <a:avLst/>
          </a:prstGeom>
          <a:noFill/>
          <a:ln w="19050" cap="flat" cmpd="sng" algn="ctr">
            <a:solidFill>
              <a:srgbClr val="A1A0AA"/>
            </a:solidFill>
            <a:prstDash val="dash"/>
            <a:miter lim="800000"/>
            <a:headEnd type="triangle"/>
            <a:tailEnd type="none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401EB5E-18E6-8BF2-9FA2-7B0BDBB347A9}"/>
              </a:ext>
            </a:extLst>
          </p:cNvPr>
          <p:cNvSpPr txBox="1"/>
          <p:nvPr/>
        </p:nvSpPr>
        <p:spPr>
          <a:xfrm>
            <a:off x="-4436" y="3236849"/>
            <a:ext cx="24622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System implementation projects</a:t>
            </a:r>
          </a:p>
        </p:txBody>
      </p:sp>
      <p:cxnSp>
        <p:nvCxnSpPr>
          <p:cNvPr id="41" name="Elbow Connector 101">
            <a:extLst>
              <a:ext uri="{FF2B5EF4-FFF2-40B4-BE49-F238E27FC236}">
                <a16:creationId xmlns:a16="http://schemas.microsoft.com/office/drawing/2014/main" id="{283C54EA-CDAA-35DF-8F8B-E688D99DB8A6}"/>
              </a:ext>
            </a:extLst>
          </p:cNvPr>
          <p:cNvCxnSpPr>
            <a:endCxn id="16" idx="1"/>
          </p:cNvCxnSpPr>
          <p:nvPr/>
        </p:nvCxnSpPr>
        <p:spPr>
          <a:xfrm rot="16200000" flipH="1">
            <a:off x="2756676" y="1564226"/>
            <a:ext cx="498300" cy="108012"/>
          </a:xfrm>
          <a:prstGeom prst="bentConnector2">
            <a:avLst/>
          </a:prstGeom>
          <a:noFill/>
          <a:ln w="25400" cap="flat" cmpd="sng" algn="ctr">
            <a:solidFill>
              <a:srgbClr val="A1A0AA"/>
            </a:solidFill>
            <a:prstDash val="solid"/>
            <a:tailEnd type="triangle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8FA4D47-4943-01E1-FE89-97B9A6CAC6E5}"/>
              </a:ext>
            </a:extLst>
          </p:cNvPr>
          <p:cNvCxnSpPr/>
          <p:nvPr/>
        </p:nvCxnSpPr>
        <p:spPr>
          <a:xfrm>
            <a:off x="0" y="1477094"/>
            <a:ext cx="2897814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rgbClr val="2A2A2A">
                    <a:alpha val="99000"/>
                  </a:srgbClr>
                </a:gs>
                <a:gs pos="100000">
                  <a:srgbClr val="2A2A2A">
                    <a:alpha val="0"/>
                  </a:srgbClr>
                </a:gs>
              </a:gsLst>
              <a:lin ang="0" scaled="1"/>
              <a:tileRect/>
            </a:gradFill>
            <a:prstDash val="soli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4F1BDC2-29FA-205F-6D73-0E6C3300110D}"/>
              </a:ext>
            </a:extLst>
          </p:cNvPr>
          <p:cNvCxnSpPr/>
          <p:nvPr/>
        </p:nvCxnSpPr>
        <p:spPr>
          <a:xfrm>
            <a:off x="0" y="2287184"/>
            <a:ext cx="2897814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rgbClr val="2A2A2A">
                    <a:alpha val="99000"/>
                  </a:srgbClr>
                </a:gs>
                <a:gs pos="100000">
                  <a:srgbClr val="2A2A2A">
                    <a:alpha val="0"/>
                  </a:srgbClr>
                </a:gs>
              </a:gsLst>
              <a:lin ang="0" scaled="1"/>
              <a:tileRect/>
            </a:gradFill>
            <a:prstDash val="soli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3455D60-5BF9-EDA9-6DCD-CA65011D1047}"/>
              </a:ext>
            </a:extLst>
          </p:cNvPr>
          <p:cNvCxnSpPr/>
          <p:nvPr/>
        </p:nvCxnSpPr>
        <p:spPr>
          <a:xfrm>
            <a:off x="0" y="3097274"/>
            <a:ext cx="2897814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rgbClr val="2A2A2A">
                    <a:alpha val="99000"/>
                  </a:srgbClr>
                </a:gs>
                <a:gs pos="100000">
                  <a:srgbClr val="2A2A2A">
                    <a:alpha val="0"/>
                  </a:srgbClr>
                </a:gs>
              </a:gsLst>
              <a:lin ang="0" scaled="1"/>
              <a:tileRect/>
            </a:gradFill>
            <a:prstDash val="soli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EB6F83C-F45B-F4FE-5D4B-8F6B4CCD21FB}"/>
              </a:ext>
            </a:extLst>
          </p:cNvPr>
          <p:cNvCxnSpPr/>
          <p:nvPr/>
        </p:nvCxnSpPr>
        <p:spPr>
          <a:xfrm>
            <a:off x="0" y="3907364"/>
            <a:ext cx="2897814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rgbClr val="2A2A2A">
                    <a:alpha val="99000"/>
                  </a:srgbClr>
                </a:gs>
                <a:gs pos="100000">
                  <a:srgbClr val="2A2A2A">
                    <a:alpha val="0"/>
                  </a:srgbClr>
                </a:gs>
              </a:gsLst>
              <a:lin ang="0" scaled="1"/>
              <a:tileRect/>
            </a:gradFill>
            <a:prstDash val="soli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1871258-D053-42C6-F5DB-52E5A6EBA0A5}"/>
              </a:ext>
            </a:extLst>
          </p:cNvPr>
          <p:cNvCxnSpPr/>
          <p:nvPr/>
        </p:nvCxnSpPr>
        <p:spPr>
          <a:xfrm>
            <a:off x="5382090" y="1477094"/>
            <a:ext cx="0" cy="810090"/>
          </a:xfrm>
          <a:prstGeom prst="line">
            <a:avLst/>
          </a:prstGeom>
          <a:noFill/>
          <a:ln w="9525" cap="flat" cmpd="sng" algn="ctr">
            <a:solidFill>
              <a:srgbClr val="2A2A2A"/>
            </a:solidFill>
            <a:prstDash val="solid"/>
          </a:ln>
          <a:effectLst/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1B6E484-E07C-19CB-30CE-07B58EDDC1C7}"/>
              </a:ext>
            </a:extLst>
          </p:cNvPr>
          <p:cNvCxnSpPr/>
          <p:nvPr/>
        </p:nvCxnSpPr>
        <p:spPr>
          <a:xfrm>
            <a:off x="6246186" y="2287184"/>
            <a:ext cx="0" cy="810090"/>
          </a:xfrm>
          <a:prstGeom prst="line">
            <a:avLst/>
          </a:prstGeom>
          <a:noFill/>
          <a:ln w="9525" cap="flat" cmpd="sng" algn="ctr">
            <a:solidFill>
              <a:srgbClr val="2A2A2A"/>
            </a:solidFill>
            <a:prstDash val="solid"/>
          </a:ln>
          <a:effectLst/>
        </p:spPr>
      </p:cxnSp>
      <p:grpSp>
        <p:nvGrpSpPr>
          <p:cNvPr id="48" name="Group 59">
            <a:extLst>
              <a:ext uri="{FF2B5EF4-FFF2-40B4-BE49-F238E27FC236}">
                <a16:creationId xmlns:a16="http://schemas.microsoft.com/office/drawing/2014/main" id="{B8B2CFBF-64C8-760C-6441-D83F80F3E64A}"/>
              </a:ext>
            </a:extLst>
          </p:cNvPr>
          <p:cNvGrpSpPr/>
          <p:nvPr/>
        </p:nvGrpSpPr>
        <p:grpSpPr>
          <a:xfrm>
            <a:off x="3058732" y="2407442"/>
            <a:ext cx="813043" cy="581820"/>
            <a:chOff x="5722660" y="4509120"/>
            <a:chExt cx="1084057" cy="775760"/>
          </a:xfrm>
        </p:grpSpPr>
        <p:sp>
          <p:nvSpPr>
            <p:cNvPr id="49" name="Right Arrow 113">
              <a:extLst>
                <a:ext uri="{FF2B5EF4-FFF2-40B4-BE49-F238E27FC236}">
                  <a16:creationId xmlns:a16="http://schemas.microsoft.com/office/drawing/2014/main" id="{0A0D6C35-591D-FBDA-A6C9-5D186EE0278A}"/>
                </a:ext>
              </a:extLst>
            </p:cNvPr>
            <p:cNvSpPr/>
            <p:nvPr/>
          </p:nvSpPr>
          <p:spPr>
            <a:xfrm>
              <a:off x="5787972" y="4509120"/>
              <a:ext cx="1016276" cy="775760"/>
            </a:xfrm>
            <a:prstGeom prst="rightArrow">
              <a:avLst>
                <a:gd name="adj1" fmla="val 64734"/>
                <a:gd name="adj2" fmla="val 50000"/>
              </a:avLst>
            </a:prstGeom>
            <a:solidFill>
              <a:srgbClr val="E47452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C9B753F-8F4A-88D8-C233-01CDCDD60517}"/>
                </a:ext>
              </a:extLst>
            </p:cNvPr>
            <p:cNvSpPr txBox="1"/>
            <p:nvPr/>
          </p:nvSpPr>
          <p:spPr>
            <a:xfrm>
              <a:off x="5722660" y="4695527"/>
              <a:ext cx="108405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Assessment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runs/tests</a:t>
              </a:r>
            </a:p>
          </p:txBody>
        </p:sp>
      </p:grpSp>
      <p:cxnSp>
        <p:nvCxnSpPr>
          <p:cNvPr id="51" name="Elbow Connector 95">
            <a:extLst>
              <a:ext uri="{FF2B5EF4-FFF2-40B4-BE49-F238E27FC236}">
                <a16:creationId xmlns:a16="http://schemas.microsoft.com/office/drawing/2014/main" id="{8344F8CD-0376-1B43-B4DD-BA02490A412C}"/>
              </a:ext>
            </a:extLst>
          </p:cNvPr>
          <p:cNvCxnSpPr>
            <a:stCxn id="49" idx="3"/>
          </p:cNvCxnSpPr>
          <p:nvPr/>
        </p:nvCxnSpPr>
        <p:spPr>
          <a:xfrm>
            <a:off x="3869922" y="2698352"/>
            <a:ext cx="216024" cy="992988"/>
          </a:xfrm>
          <a:prstGeom prst="bentConnector2">
            <a:avLst/>
          </a:prstGeom>
          <a:noFill/>
          <a:ln w="25400" cap="flat" cmpd="sng" algn="ctr">
            <a:solidFill>
              <a:srgbClr val="A1A0AA"/>
            </a:solidFill>
            <a:prstDash val="solid"/>
            <a:tailEnd type="triangle"/>
          </a:ln>
          <a:effectLst/>
        </p:spPr>
      </p:cxnSp>
      <p:cxnSp>
        <p:nvCxnSpPr>
          <p:cNvPr id="52" name="Elbow Connector 116">
            <a:extLst>
              <a:ext uri="{FF2B5EF4-FFF2-40B4-BE49-F238E27FC236}">
                <a16:creationId xmlns:a16="http://schemas.microsoft.com/office/drawing/2014/main" id="{B5EF2FB8-868E-708F-A5F5-575A39AF3E16}"/>
              </a:ext>
            </a:extLst>
          </p:cNvPr>
          <p:cNvCxnSpPr>
            <a:endCxn id="49" idx="1"/>
          </p:cNvCxnSpPr>
          <p:nvPr/>
        </p:nvCxnSpPr>
        <p:spPr>
          <a:xfrm>
            <a:off x="3005826" y="1863644"/>
            <a:ext cx="101889" cy="834710"/>
          </a:xfrm>
          <a:prstGeom prst="bentConnector3">
            <a:avLst>
              <a:gd name="adj1" fmla="val -3314"/>
            </a:avLst>
          </a:prstGeom>
          <a:noFill/>
          <a:ln w="25400" cap="flat" cmpd="sng" algn="ctr">
            <a:solidFill>
              <a:srgbClr val="A1A0AA"/>
            </a:solidFill>
            <a:prstDash val="solid"/>
            <a:tailEnd type="triangle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3544941-9C7E-D06C-100B-33F48F5EBC6F}"/>
              </a:ext>
            </a:extLst>
          </p:cNvPr>
          <p:cNvSpPr txBox="1"/>
          <p:nvPr/>
        </p:nvSpPr>
        <p:spPr>
          <a:xfrm>
            <a:off x="6246186" y="867071"/>
            <a:ext cx="13738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Top model problems → PEGs</a:t>
            </a:r>
          </a:p>
        </p:txBody>
      </p:sp>
      <p:cxnSp>
        <p:nvCxnSpPr>
          <p:cNvPr id="54" name="Elbow Connector 55">
            <a:extLst>
              <a:ext uri="{FF2B5EF4-FFF2-40B4-BE49-F238E27FC236}">
                <a16:creationId xmlns:a16="http://schemas.microsoft.com/office/drawing/2014/main" id="{40739303-17B8-7C9B-3D80-3F41DA4FE649}"/>
              </a:ext>
            </a:extLst>
          </p:cNvPr>
          <p:cNvCxnSpPr/>
          <p:nvPr/>
        </p:nvCxnSpPr>
        <p:spPr>
          <a:xfrm rot="16200000" flipH="1">
            <a:off x="5019016" y="2223391"/>
            <a:ext cx="834708" cy="105296"/>
          </a:xfrm>
          <a:prstGeom prst="bentConnector2">
            <a:avLst/>
          </a:prstGeom>
          <a:noFill/>
          <a:ln w="25400" cap="flat" cmpd="sng" algn="ctr">
            <a:solidFill>
              <a:srgbClr val="A1A0AA"/>
            </a:solidFill>
            <a:prstDash val="solid"/>
            <a:tailEnd type="triangle"/>
          </a:ln>
          <a:effectLst/>
        </p:spPr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FB4DD14A-E579-4949-B780-7BAB02D5C6D9}"/>
              </a:ext>
            </a:extLst>
          </p:cNvPr>
          <p:cNvSpPr txBox="1"/>
          <p:nvPr/>
        </p:nvSpPr>
        <p:spPr>
          <a:xfrm>
            <a:off x="6191423" y="1694151"/>
            <a:ext cx="8154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“Release” GCx+1 </a:t>
            </a:r>
          </a:p>
        </p:txBody>
      </p:sp>
    </p:spTree>
    <p:extLst>
      <p:ext uri="{BB962C8B-B14F-4D97-AF65-F5344CB8AC3E}">
        <p14:creationId xmlns:p14="http://schemas.microsoft.com/office/powerpoint/2010/main" val="83371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B866CA-D165-BB51-2477-91950E1D2751}"/>
              </a:ext>
            </a:extLst>
          </p:cNvPr>
          <p:cNvSpPr/>
          <p:nvPr/>
        </p:nvSpPr>
        <p:spPr>
          <a:xfrm>
            <a:off x="-159860" y="615227"/>
            <a:ext cx="9361410" cy="4111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F35E4C-FDB5-C6E7-003C-093A9E8DEE71}"/>
              </a:ext>
            </a:extLst>
          </p:cNvPr>
          <p:cNvSpPr/>
          <p:nvPr/>
        </p:nvSpPr>
        <p:spPr>
          <a:xfrm>
            <a:off x="0" y="3907364"/>
            <a:ext cx="9144000" cy="810000"/>
          </a:xfrm>
          <a:prstGeom prst="rect">
            <a:avLst/>
          </a:prstGeom>
          <a:solidFill>
            <a:srgbClr val="A1A0AA">
              <a:alpha val="1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4AC2D53-E40C-0D50-32AC-EAFBC57E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879" y="6309"/>
            <a:ext cx="6934200" cy="623248"/>
          </a:xfrm>
        </p:spPr>
        <p:txBody>
          <a:bodyPr/>
          <a:lstStyle/>
          <a:p>
            <a:r>
              <a:rPr lang="en-GB" dirty="0"/>
              <a:t>The GC development process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AFF387-61C6-8DF1-AFAE-B933FE856DDA}"/>
              </a:ext>
            </a:extLst>
          </p:cNvPr>
          <p:cNvSpPr/>
          <p:nvPr/>
        </p:nvSpPr>
        <p:spPr>
          <a:xfrm>
            <a:off x="0" y="3097274"/>
            <a:ext cx="9144000" cy="810090"/>
          </a:xfrm>
          <a:prstGeom prst="rect">
            <a:avLst/>
          </a:prstGeom>
          <a:solidFill>
            <a:srgbClr val="A1A0AA">
              <a:alpha val="3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C68428-6CD3-E2A6-3B56-6024C7BF4064}"/>
              </a:ext>
            </a:extLst>
          </p:cNvPr>
          <p:cNvSpPr/>
          <p:nvPr/>
        </p:nvSpPr>
        <p:spPr>
          <a:xfrm>
            <a:off x="0" y="669775"/>
            <a:ext cx="9144000" cy="810090"/>
          </a:xfrm>
          <a:prstGeom prst="rect">
            <a:avLst/>
          </a:prstGeom>
          <a:solidFill>
            <a:srgbClr val="A1A0AA">
              <a:alpha val="1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B167FB-B8FB-3752-5427-E332282A9497}"/>
              </a:ext>
            </a:extLst>
          </p:cNvPr>
          <p:cNvSpPr/>
          <p:nvPr/>
        </p:nvSpPr>
        <p:spPr>
          <a:xfrm>
            <a:off x="0" y="2287184"/>
            <a:ext cx="9144000" cy="810090"/>
          </a:xfrm>
          <a:prstGeom prst="rect">
            <a:avLst/>
          </a:prstGeom>
          <a:solidFill>
            <a:srgbClr val="A1A0AA">
              <a:alpha val="1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72D274-E3DB-A1B9-CAD5-97FD362F5249}"/>
              </a:ext>
            </a:extLst>
          </p:cNvPr>
          <p:cNvSpPr/>
          <p:nvPr/>
        </p:nvSpPr>
        <p:spPr>
          <a:xfrm>
            <a:off x="0" y="1477094"/>
            <a:ext cx="9144000" cy="810090"/>
          </a:xfrm>
          <a:prstGeom prst="rect">
            <a:avLst/>
          </a:prstGeom>
          <a:solidFill>
            <a:srgbClr val="A1A0AA">
              <a:alpha val="3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Right Arrow 64">
            <a:extLst>
              <a:ext uri="{FF2B5EF4-FFF2-40B4-BE49-F238E27FC236}">
                <a16:creationId xmlns:a16="http://schemas.microsoft.com/office/drawing/2014/main" id="{9079BF03-825F-B2C2-8C42-7CC74039D302}"/>
              </a:ext>
            </a:extLst>
          </p:cNvPr>
          <p:cNvSpPr/>
          <p:nvPr/>
        </p:nvSpPr>
        <p:spPr>
          <a:xfrm>
            <a:off x="3518" y="3904593"/>
            <a:ext cx="9140482" cy="827547"/>
          </a:xfrm>
          <a:prstGeom prst="rightArrow">
            <a:avLst>
              <a:gd name="adj1" fmla="val 74406"/>
              <a:gd name="adj2" fmla="val 50000"/>
            </a:avLst>
          </a:prstGeom>
          <a:gradFill flip="none" rotWithShape="1">
            <a:gsLst>
              <a:gs pos="70000">
                <a:srgbClr val="50B9A4"/>
              </a:gs>
              <a:gs pos="98000">
                <a:srgbClr val="2A2A2A">
                  <a:alpha val="0"/>
                </a:srgbClr>
              </a:gs>
            </a:gsLst>
            <a:lin ang="10800000" scaled="1"/>
            <a:tileRect/>
          </a:gradFill>
          <a:ln w="12700" cap="flat" cmpd="sng" algn="ctr">
            <a:gradFill flip="none" rotWithShape="1">
              <a:gsLst>
                <a:gs pos="0">
                  <a:srgbClr val="2A2A2A"/>
                </a:gs>
                <a:gs pos="50000">
                  <a:srgbClr val="2A2A2A">
                    <a:alpha val="5000"/>
                  </a:srgbClr>
                </a:gs>
              </a:gsLst>
              <a:lin ang="10800000" scaled="1"/>
              <a:tileRect/>
            </a:gra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Right Arrow 65">
            <a:extLst>
              <a:ext uri="{FF2B5EF4-FFF2-40B4-BE49-F238E27FC236}">
                <a16:creationId xmlns:a16="http://schemas.microsoft.com/office/drawing/2014/main" id="{94F9049E-146D-9D27-DFD1-B9351050ABAC}"/>
              </a:ext>
            </a:extLst>
          </p:cNvPr>
          <p:cNvSpPr/>
          <p:nvPr/>
        </p:nvSpPr>
        <p:spPr>
          <a:xfrm>
            <a:off x="3005826" y="1513832"/>
            <a:ext cx="2376264" cy="702078"/>
          </a:xfrm>
          <a:prstGeom prst="rightArrow">
            <a:avLst>
              <a:gd name="adj1" fmla="val 81834"/>
              <a:gd name="adj2" fmla="val 37790"/>
            </a:avLst>
          </a:prstGeom>
          <a:solidFill>
            <a:srgbClr val="B9DC0C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6069F7-2BD0-170F-E3DA-8DDAFFCB079B}"/>
              </a:ext>
            </a:extLst>
          </p:cNvPr>
          <p:cNvCxnSpPr/>
          <p:nvPr/>
        </p:nvCxnSpPr>
        <p:spPr>
          <a:xfrm>
            <a:off x="3761910" y="1207064"/>
            <a:ext cx="0" cy="1080120"/>
          </a:xfrm>
          <a:prstGeom prst="line">
            <a:avLst/>
          </a:prstGeom>
          <a:noFill/>
          <a:ln w="9525" cap="flat" cmpd="sng" algn="ctr">
            <a:solidFill>
              <a:srgbClr val="A1A0AA"/>
            </a:solidFill>
            <a:prstDash val="soli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606566-E643-D9E8-DD27-2447992C0D02}"/>
              </a:ext>
            </a:extLst>
          </p:cNvPr>
          <p:cNvCxnSpPr/>
          <p:nvPr/>
        </p:nvCxnSpPr>
        <p:spPr>
          <a:xfrm>
            <a:off x="4838624" y="1207064"/>
            <a:ext cx="0" cy="1080120"/>
          </a:xfrm>
          <a:prstGeom prst="line">
            <a:avLst/>
          </a:prstGeom>
          <a:noFill/>
          <a:ln w="9525" cap="flat" cmpd="sng" algn="ctr">
            <a:solidFill>
              <a:srgbClr val="A1A0AA"/>
            </a:solidFill>
            <a:prstDash val="soli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05453B-7D38-2034-E388-D71A000F8499}"/>
              </a:ext>
            </a:extLst>
          </p:cNvPr>
          <p:cNvCxnSpPr/>
          <p:nvPr/>
        </p:nvCxnSpPr>
        <p:spPr>
          <a:xfrm>
            <a:off x="3005826" y="1477094"/>
            <a:ext cx="0" cy="810090"/>
          </a:xfrm>
          <a:prstGeom prst="line">
            <a:avLst/>
          </a:prstGeom>
          <a:noFill/>
          <a:ln w="9525" cap="flat" cmpd="sng" algn="ctr">
            <a:solidFill>
              <a:srgbClr val="2A2A2A"/>
            </a:solidFill>
            <a:prstDash val="solid"/>
          </a:ln>
          <a:effectLst/>
        </p:spPr>
      </p:cxnSp>
      <p:sp>
        <p:nvSpPr>
          <p:cNvPr id="14" name="Right Arrow 69">
            <a:extLst>
              <a:ext uri="{FF2B5EF4-FFF2-40B4-BE49-F238E27FC236}">
                <a16:creationId xmlns:a16="http://schemas.microsoft.com/office/drawing/2014/main" id="{CCFD6F8F-FEFB-F412-A6A3-FC08DB7C8CD8}"/>
              </a:ext>
            </a:extLst>
          </p:cNvPr>
          <p:cNvSpPr/>
          <p:nvPr/>
        </p:nvSpPr>
        <p:spPr>
          <a:xfrm>
            <a:off x="0" y="700641"/>
            <a:ext cx="9144000" cy="756084"/>
          </a:xfrm>
          <a:prstGeom prst="rightArrow">
            <a:avLst>
              <a:gd name="adj1" fmla="val 77535"/>
              <a:gd name="adj2" fmla="val 50000"/>
            </a:avLst>
          </a:prstGeom>
          <a:gradFill flip="none" rotWithShape="1">
            <a:gsLst>
              <a:gs pos="70000">
                <a:srgbClr val="A1A0AA"/>
              </a:gs>
              <a:gs pos="98000">
                <a:srgbClr val="A1A0AA">
                  <a:alpha val="5000"/>
                </a:srgbClr>
              </a:gs>
            </a:gsLst>
            <a:lin ang="10800000" scaled="1"/>
            <a:tileRect/>
          </a:gradFill>
          <a:ln w="12700" cap="flat" cmpd="sng" algn="ctr">
            <a:gradFill flip="none" rotWithShape="1">
              <a:gsLst>
                <a:gs pos="0">
                  <a:srgbClr val="2A2A2A"/>
                </a:gs>
                <a:gs pos="100000">
                  <a:srgbClr val="2A2A2A">
                    <a:alpha val="5000"/>
                  </a:srgbClr>
                </a:gs>
              </a:gsLst>
              <a:lin ang="10800000" scaled="1"/>
              <a:tileRect/>
            </a:gra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CA04CA-1292-72CA-5243-7A4C4D9A5231}"/>
              </a:ext>
            </a:extLst>
          </p:cNvPr>
          <p:cNvSpPr txBox="1"/>
          <p:nvPr/>
        </p:nvSpPr>
        <p:spPr>
          <a:xfrm>
            <a:off x="-4436" y="937035"/>
            <a:ext cx="28438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Continuous research cycle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C80E45-DC97-826F-279E-3CA81AD90E94}"/>
              </a:ext>
            </a:extLst>
          </p:cNvPr>
          <p:cNvCxnSpPr/>
          <p:nvPr/>
        </p:nvCxnSpPr>
        <p:spPr>
          <a:xfrm>
            <a:off x="0" y="667004"/>
            <a:ext cx="2897814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rgbClr val="2A2A2A">
                    <a:alpha val="99000"/>
                  </a:srgbClr>
                </a:gs>
                <a:gs pos="100000">
                  <a:srgbClr val="2A2A2A">
                    <a:alpha val="0"/>
                  </a:srgbClr>
                </a:gs>
              </a:gsLst>
              <a:lin ang="0" scaled="1"/>
              <a:tileRect/>
            </a:gradFill>
            <a:prstDash val="solid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0C89E34-889E-34E0-9654-7F4C74A8909C}"/>
              </a:ext>
            </a:extLst>
          </p:cNvPr>
          <p:cNvSpPr txBox="1"/>
          <p:nvPr/>
        </p:nvSpPr>
        <p:spPr>
          <a:xfrm>
            <a:off x="-4436" y="1639114"/>
            <a:ext cx="28482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Roughly 1 – 2 year </a:t>
            </a:r>
            <a:b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GC release cycle</a:t>
            </a:r>
          </a:p>
        </p:txBody>
      </p:sp>
      <p:sp>
        <p:nvSpPr>
          <p:cNvPr id="18" name="Right Arrow 73">
            <a:extLst>
              <a:ext uri="{FF2B5EF4-FFF2-40B4-BE49-F238E27FC236}">
                <a16:creationId xmlns:a16="http://schemas.microsoft.com/office/drawing/2014/main" id="{A9AC24A6-E7CB-CAB4-CD0C-6AC108855E15}"/>
              </a:ext>
            </a:extLst>
          </p:cNvPr>
          <p:cNvSpPr/>
          <p:nvPr/>
        </p:nvSpPr>
        <p:spPr>
          <a:xfrm>
            <a:off x="3059832" y="1501586"/>
            <a:ext cx="702078" cy="731592"/>
          </a:xfrm>
          <a:prstGeom prst="rightArrow">
            <a:avLst/>
          </a:prstGeom>
          <a:solidFill>
            <a:srgbClr val="B9DC0C"/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Std tests</a:t>
            </a:r>
          </a:p>
        </p:txBody>
      </p:sp>
      <p:sp>
        <p:nvSpPr>
          <p:cNvPr id="19" name="Right Arrow 74">
            <a:extLst>
              <a:ext uri="{FF2B5EF4-FFF2-40B4-BE49-F238E27FC236}">
                <a16:creationId xmlns:a16="http://schemas.microsoft.com/office/drawing/2014/main" id="{664C1937-37B7-2525-480D-CE409B03A854}"/>
              </a:ext>
            </a:extLst>
          </p:cNvPr>
          <p:cNvSpPr/>
          <p:nvPr/>
        </p:nvSpPr>
        <p:spPr>
          <a:xfrm>
            <a:off x="3761910" y="1495463"/>
            <a:ext cx="1080120" cy="731592"/>
          </a:xfrm>
          <a:prstGeom prst="rightArrow">
            <a:avLst/>
          </a:prstGeom>
          <a:solidFill>
            <a:srgbClr val="B9DC0C"/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Package testing</a:t>
            </a:r>
          </a:p>
        </p:txBody>
      </p:sp>
      <p:sp>
        <p:nvSpPr>
          <p:cNvPr id="20" name="Right Arrow 75">
            <a:extLst>
              <a:ext uri="{FF2B5EF4-FFF2-40B4-BE49-F238E27FC236}">
                <a16:creationId xmlns:a16="http://schemas.microsoft.com/office/drawing/2014/main" id="{7D570958-53E9-0C2C-FC70-C02FC05DDD9C}"/>
              </a:ext>
            </a:extLst>
          </p:cNvPr>
          <p:cNvSpPr/>
          <p:nvPr/>
        </p:nvSpPr>
        <p:spPr>
          <a:xfrm>
            <a:off x="4838624" y="1495463"/>
            <a:ext cx="540060" cy="731592"/>
          </a:xfrm>
          <a:prstGeom prst="rightArrow">
            <a:avLst/>
          </a:prstGeom>
          <a:solidFill>
            <a:srgbClr val="B9DC0C"/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E91D74-F8DB-DE99-0D38-9085EA197308}"/>
              </a:ext>
            </a:extLst>
          </p:cNvPr>
          <p:cNvSpPr txBox="1"/>
          <p:nvPr/>
        </p:nvSpPr>
        <p:spPr>
          <a:xfrm>
            <a:off x="4838624" y="1748227"/>
            <a:ext cx="5982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Tuning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99B2BCB-32DF-8692-3575-A22A2FC523B3}"/>
              </a:ext>
            </a:extLst>
          </p:cNvPr>
          <p:cNvCxnSpPr/>
          <p:nvPr/>
        </p:nvCxnSpPr>
        <p:spPr>
          <a:xfrm>
            <a:off x="3329862" y="1369082"/>
            <a:ext cx="0" cy="324036"/>
          </a:xfrm>
          <a:prstGeom prst="line">
            <a:avLst/>
          </a:prstGeom>
          <a:noFill/>
          <a:ln w="19050" cap="flat" cmpd="sng" algn="ctr">
            <a:solidFill>
              <a:srgbClr val="A1A0AA"/>
            </a:solidFill>
            <a:prstDash val="dash"/>
            <a:miter lim="800000"/>
            <a:headEnd type="triangle"/>
            <a:tailEnd type="none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D2855C3-5C72-4142-3605-D93BCEEAF374}"/>
              </a:ext>
            </a:extLst>
          </p:cNvPr>
          <p:cNvCxnSpPr/>
          <p:nvPr/>
        </p:nvCxnSpPr>
        <p:spPr>
          <a:xfrm>
            <a:off x="3763011" y="1369082"/>
            <a:ext cx="0" cy="324036"/>
          </a:xfrm>
          <a:prstGeom prst="line">
            <a:avLst/>
          </a:prstGeom>
          <a:noFill/>
          <a:ln w="19050" cap="flat" cmpd="sng" algn="ctr">
            <a:solidFill>
              <a:srgbClr val="A1A0AA"/>
            </a:solidFill>
            <a:prstDash val="dash"/>
            <a:miter lim="800000"/>
            <a:headEnd type="triangle"/>
            <a:tailEnd type="none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A032CFE-4FF5-AFE7-A568-882262B668A8}"/>
              </a:ext>
            </a:extLst>
          </p:cNvPr>
          <p:cNvCxnSpPr/>
          <p:nvPr/>
        </p:nvCxnSpPr>
        <p:spPr>
          <a:xfrm>
            <a:off x="5004048" y="1369082"/>
            <a:ext cx="0" cy="324036"/>
          </a:xfrm>
          <a:prstGeom prst="line">
            <a:avLst/>
          </a:prstGeom>
          <a:noFill/>
          <a:ln w="19050" cap="flat" cmpd="sng" algn="ctr">
            <a:solidFill>
              <a:srgbClr val="A1A0AA"/>
            </a:solidFill>
            <a:prstDash val="dash"/>
            <a:miter lim="800000"/>
            <a:headEnd type="triangle"/>
            <a:tailEnd type="none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40E427E-DCE6-0243-8275-CBDCC79EBF03}"/>
              </a:ext>
            </a:extLst>
          </p:cNvPr>
          <p:cNvCxnSpPr/>
          <p:nvPr/>
        </p:nvCxnSpPr>
        <p:spPr>
          <a:xfrm>
            <a:off x="4193958" y="1369082"/>
            <a:ext cx="0" cy="324036"/>
          </a:xfrm>
          <a:prstGeom prst="line">
            <a:avLst/>
          </a:prstGeom>
          <a:noFill/>
          <a:ln w="19050" cap="flat" cmpd="sng" algn="ctr">
            <a:solidFill>
              <a:srgbClr val="A1A0AA"/>
            </a:solidFill>
            <a:prstDash val="dash"/>
            <a:miter lim="800000"/>
            <a:headEnd type="triangle"/>
            <a:tailEnd type="none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8B6B9C8-86D3-C6A6-49CF-1B0ABFB31314}"/>
              </a:ext>
            </a:extLst>
          </p:cNvPr>
          <p:cNvSpPr txBox="1"/>
          <p:nvPr/>
        </p:nvSpPr>
        <p:spPr>
          <a:xfrm>
            <a:off x="-6868" y="2446433"/>
            <a:ext cx="24117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Widespread model assessment</a:t>
            </a:r>
          </a:p>
        </p:txBody>
      </p:sp>
      <p:grpSp>
        <p:nvGrpSpPr>
          <p:cNvPr id="28" name="Group 59">
            <a:extLst>
              <a:ext uri="{FF2B5EF4-FFF2-40B4-BE49-F238E27FC236}">
                <a16:creationId xmlns:a16="http://schemas.microsoft.com/office/drawing/2014/main" id="{9DCE40DD-A991-0F50-D695-8DA85BE68341}"/>
              </a:ext>
            </a:extLst>
          </p:cNvPr>
          <p:cNvGrpSpPr/>
          <p:nvPr/>
        </p:nvGrpSpPr>
        <p:grpSpPr>
          <a:xfrm>
            <a:off x="5434996" y="2407442"/>
            <a:ext cx="813043" cy="581820"/>
            <a:chOff x="5722660" y="4509120"/>
            <a:chExt cx="1084057" cy="775760"/>
          </a:xfrm>
        </p:grpSpPr>
        <p:sp>
          <p:nvSpPr>
            <p:cNvPr id="29" name="Right Arrow 84">
              <a:extLst>
                <a:ext uri="{FF2B5EF4-FFF2-40B4-BE49-F238E27FC236}">
                  <a16:creationId xmlns:a16="http://schemas.microsoft.com/office/drawing/2014/main" id="{243C5674-5750-0407-5D18-3945C80272EF}"/>
                </a:ext>
              </a:extLst>
            </p:cNvPr>
            <p:cNvSpPr/>
            <p:nvPr/>
          </p:nvSpPr>
          <p:spPr>
            <a:xfrm>
              <a:off x="5787972" y="4509120"/>
              <a:ext cx="1016276" cy="775760"/>
            </a:xfrm>
            <a:prstGeom prst="rightArrow">
              <a:avLst>
                <a:gd name="adj1" fmla="val 64734"/>
                <a:gd name="adj2" fmla="val 50000"/>
              </a:avLst>
            </a:prstGeom>
            <a:solidFill>
              <a:srgbClr val="E47452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FBAD039-F053-2551-7BD0-0084E88787E1}"/>
                </a:ext>
              </a:extLst>
            </p:cNvPr>
            <p:cNvSpPr txBox="1"/>
            <p:nvPr/>
          </p:nvSpPr>
          <p:spPr>
            <a:xfrm>
              <a:off x="5722660" y="4695527"/>
              <a:ext cx="108405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Assessment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runs/tests</a:t>
              </a:r>
            </a:p>
          </p:txBody>
        </p:sp>
      </p:grpSp>
      <p:sp>
        <p:nvSpPr>
          <p:cNvPr id="31" name="Right Arrow 86">
            <a:extLst>
              <a:ext uri="{FF2B5EF4-FFF2-40B4-BE49-F238E27FC236}">
                <a16:creationId xmlns:a16="http://schemas.microsoft.com/office/drawing/2014/main" id="{02992425-BD79-A35C-C96B-8FBC250AF190}"/>
              </a:ext>
            </a:extLst>
          </p:cNvPr>
          <p:cNvSpPr/>
          <p:nvPr/>
        </p:nvSpPr>
        <p:spPr>
          <a:xfrm>
            <a:off x="4031940" y="3151280"/>
            <a:ext cx="2916324" cy="378042"/>
          </a:xfrm>
          <a:prstGeom prst="rightArrow">
            <a:avLst>
              <a:gd name="adj1" fmla="val 63105"/>
              <a:gd name="adj2" fmla="val 50000"/>
            </a:avLst>
          </a:prstGeom>
          <a:gradFill flip="none" rotWithShape="1">
            <a:gsLst>
              <a:gs pos="70000">
                <a:srgbClr val="007AA9"/>
              </a:gs>
              <a:gs pos="100000">
                <a:srgbClr val="2A2A2A">
                  <a:alpha val="5000"/>
                </a:srgbClr>
              </a:gs>
            </a:gsLst>
            <a:lin ang="10800000" scaled="1"/>
            <a:tileRect/>
          </a:gradFill>
          <a:ln w="3175" cap="flat" cmpd="sng" algn="ctr">
            <a:gradFill flip="none" rotWithShape="1">
              <a:gsLst>
                <a:gs pos="25000">
                  <a:srgbClr val="000000"/>
                </a:gs>
                <a:gs pos="100000">
                  <a:srgbClr val="BBE0E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e.g. global NWP suite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9C9E143-59E9-1B14-69E8-FEDDE25A178E}"/>
              </a:ext>
            </a:extLst>
          </p:cNvPr>
          <p:cNvCxnSpPr>
            <a:cxnSpLocks/>
            <a:endCxn id="29" idx="3"/>
          </p:cNvCxnSpPr>
          <p:nvPr/>
        </p:nvCxnSpPr>
        <p:spPr>
          <a:xfrm>
            <a:off x="6246186" y="1369082"/>
            <a:ext cx="0" cy="1329270"/>
          </a:xfrm>
          <a:prstGeom prst="line">
            <a:avLst/>
          </a:prstGeom>
          <a:noFill/>
          <a:ln w="28575" cap="flat" cmpd="sng" algn="ctr">
            <a:solidFill>
              <a:srgbClr val="A1A0AA"/>
            </a:solidFill>
            <a:prstDash val="solid"/>
            <a:miter lim="800000"/>
            <a:headEnd type="stealth"/>
            <a:tailEnd type="none"/>
          </a:ln>
          <a:effectLst/>
        </p:spPr>
      </p:cxnSp>
      <p:sp>
        <p:nvSpPr>
          <p:cNvPr id="33" name="Right Arrow 89">
            <a:extLst>
              <a:ext uri="{FF2B5EF4-FFF2-40B4-BE49-F238E27FC236}">
                <a16:creationId xmlns:a16="http://schemas.microsoft.com/office/drawing/2014/main" id="{49F8CBAE-9FFD-2BAE-BC0D-9EA3565A91FC}"/>
              </a:ext>
            </a:extLst>
          </p:cNvPr>
          <p:cNvSpPr/>
          <p:nvPr/>
        </p:nvSpPr>
        <p:spPr>
          <a:xfrm>
            <a:off x="1709682" y="3475316"/>
            <a:ext cx="6102678" cy="378042"/>
          </a:xfrm>
          <a:prstGeom prst="rightArrow">
            <a:avLst>
              <a:gd name="adj1" fmla="val 63105"/>
              <a:gd name="adj2" fmla="val 50000"/>
            </a:avLst>
          </a:prstGeom>
          <a:gradFill flip="none" rotWithShape="1">
            <a:gsLst>
              <a:gs pos="70000">
                <a:srgbClr val="007AA9"/>
              </a:gs>
              <a:gs pos="100000">
                <a:srgbClr val="2A2A2A">
                  <a:alpha val="0"/>
                </a:srgbClr>
              </a:gs>
            </a:gsLst>
            <a:lin ang="10800000" scaled="1"/>
            <a:tileRect/>
          </a:gradFill>
          <a:ln w="3175" cap="flat" cmpd="sng" algn="ctr">
            <a:gradFill flip="none" rotWithShape="1">
              <a:gsLst>
                <a:gs pos="25000">
                  <a:srgbClr val="000000"/>
                </a:gs>
                <a:gs pos="50000">
                  <a:srgbClr val="BBE0E3">
                    <a:shade val="67500"/>
                    <a:satMod val="115000"/>
                  </a:srgbClr>
                </a:gs>
                <a:gs pos="100000">
                  <a:srgbClr val="BBE0E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                        e.g. Major  climate release for CMIP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DEF2E6D-A1B0-C788-F2B1-A9D811139E6B}"/>
              </a:ext>
            </a:extLst>
          </p:cNvPr>
          <p:cNvCxnSpPr/>
          <p:nvPr/>
        </p:nvCxnSpPr>
        <p:spPr>
          <a:xfrm flipV="1">
            <a:off x="3977934" y="1369082"/>
            <a:ext cx="0" cy="324036"/>
          </a:xfrm>
          <a:prstGeom prst="line">
            <a:avLst/>
          </a:prstGeom>
          <a:noFill/>
          <a:ln w="19050" cap="flat" cmpd="sng" algn="ctr">
            <a:solidFill>
              <a:srgbClr val="A1A0AA"/>
            </a:solidFill>
            <a:prstDash val="dash"/>
            <a:miter lim="800000"/>
            <a:headEnd type="triangle"/>
            <a:tailEnd type="none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83303CF-218D-B633-3A57-75CAE508AE81}"/>
              </a:ext>
            </a:extLst>
          </p:cNvPr>
          <p:cNvCxnSpPr/>
          <p:nvPr/>
        </p:nvCxnSpPr>
        <p:spPr>
          <a:xfrm flipV="1">
            <a:off x="4139952" y="2125166"/>
            <a:ext cx="0" cy="1080120"/>
          </a:xfrm>
          <a:prstGeom prst="line">
            <a:avLst/>
          </a:prstGeom>
          <a:noFill/>
          <a:ln w="19050" cap="flat" cmpd="sng" algn="ctr">
            <a:solidFill>
              <a:srgbClr val="A1A0AA"/>
            </a:solidFill>
            <a:prstDash val="dash"/>
            <a:miter lim="800000"/>
            <a:headEnd type="triangle"/>
            <a:tailEnd type="none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7C1B846-C0C8-2DD2-69E6-06C5CF86D65A}"/>
              </a:ext>
            </a:extLst>
          </p:cNvPr>
          <p:cNvCxnSpPr/>
          <p:nvPr/>
        </p:nvCxnSpPr>
        <p:spPr>
          <a:xfrm>
            <a:off x="4626006" y="2179172"/>
            <a:ext cx="0" cy="1026114"/>
          </a:xfrm>
          <a:prstGeom prst="line">
            <a:avLst/>
          </a:prstGeom>
          <a:noFill/>
          <a:ln w="19050" cap="flat" cmpd="sng" algn="ctr">
            <a:solidFill>
              <a:srgbClr val="A1A0AA"/>
            </a:solidFill>
            <a:prstDash val="dash"/>
            <a:miter lim="800000"/>
            <a:headEnd type="triangle"/>
            <a:tailEnd type="none"/>
          </a:ln>
          <a:effectLst/>
        </p:spPr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AF46E7C-7ADD-3895-9B9B-FA9665906660}"/>
              </a:ext>
            </a:extLst>
          </p:cNvPr>
          <p:cNvSpPr txBox="1"/>
          <p:nvPr/>
        </p:nvSpPr>
        <p:spPr>
          <a:xfrm>
            <a:off x="3518" y="4171893"/>
            <a:ext cx="284029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Continuous operational running</a:t>
            </a:r>
          </a:p>
        </p:txBody>
      </p:sp>
      <p:cxnSp>
        <p:nvCxnSpPr>
          <p:cNvPr id="38" name="Elbow Connector 94">
            <a:extLst>
              <a:ext uri="{FF2B5EF4-FFF2-40B4-BE49-F238E27FC236}">
                <a16:creationId xmlns:a16="http://schemas.microsoft.com/office/drawing/2014/main" id="{EA672283-C5AD-9C35-EF01-24D2B6E068C6}"/>
              </a:ext>
            </a:extLst>
          </p:cNvPr>
          <p:cNvCxnSpPr/>
          <p:nvPr/>
        </p:nvCxnSpPr>
        <p:spPr>
          <a:xfrm rot="16200000" flipH="1">
            <a:off x="5949153" y="2962259"/>
            <a:ext cx="702078" cy="108012"/>
          </a:xfrm>
          <a:prstGeom prst="bentConnector3">
            <a:avLst>
              <a:gd name="adj1" fmla="val 5511"/>
            </a:avLst>
          </a:prstGeom>
          <a:noFill/>
          <a:ln w="25400" cap="flat" cmpd="sng" algn="ctr">
            <a:solidFill>
              <a:srgbClr val="A1A0AA"/>
            </a:solidFill>
            <a:prstDash val="solid"/>
            <a:tailEnd type="triangle"/>
          </a:ln>
          <a:effectLst/>
        </p:spPr>
      </p:cxnSp>
      <p:cxnSp>
        <p:nvCxnSpPr>
          <p:cNvPr id="39" name="Elbow Connector 95">
            <a:extLst>
              <a:ext uri="{FF2B5EF4-FFF2-40B4-BE49-F238E27FC236}">
                <a16:creationId xmlns:a16="http://schemas.microsoft.com/office/drawing/2014/main" id="{2980B691-2BD8-981C-E239-CB4A00AA5547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6246186" y="2698352"/>
            <a:ext cx="216024" cy="992988"/>
          </a:xfrm>
          <a:prstGeom prst="bentConnector2">
            <a:avLst/>
          </a:prstGeom>
          <a:noFill/>
          <a:ln w="25400" cap="flat" cmpd="sng" algn="ctr">
            <a:solidFill>
              <a:srgbClr val="A1A0AA"/>
            </a:solidFill>
            <a:prstDash val="solid"/>
            <a:tailEnd type="triangle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F5610331-2D54-EA88-DF5C-366F62F89E66}"/>
              </a:ext>
            </a:extLst>
          </p:cNvPr>
          <p:cNvSpPr txBox="1"/>
          <p:nvPr/>
        </p:nvSpPr>
        <p:spPr>
          <a:xfrm>
            <a:off x="6300192" y="2503208"/>
            <a:ext cx="16201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Assessment workshop</a:t>
            </a:r>
            <a:b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Documentation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E4E2E46-833B-AB49-FAC2-B6DB42657B65}"/>
              </a:ext>
            </a:extLst>
          </p:cNvPr>
          <p:cNvCxnSpPr/>
          <p:nvPr/>
        </p:nvCxnSpPr>
        <p:spPr>
          <a:xfrm flipV="1">
            <a:off x="4139952" y="2179172"/>
            <a:ext cx="0" cy="1350150"/>
          </a:xfrm>
          <a:prstGeom prst="line">
            <a:avLst/>
          </a:prstGeom>
          <a:noFill/>
          <a:ln w="19050" cap="flat" cmpd="sng" algn="ctr">
            <a:solidFill>
              <a:srgbClr val="A1A0AA"/>
            </a:solidFill>
            <a:prstDash val="dash"/>
            <a:miter lim="800000"/>
            <a:headEnd type="triangle"/>
            <a:tailEnd type="none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48D98AB-059D-7461-77E6-44BE841C92B9}"/>
              </a:ext>
            </a:extLst>
          </p:cNvPr>
          <p:cNvCxnSpPr/>
          <p:nvPr/>
        </p:nvCxnSpPr>
        <p:spPr>
          <a:xfrm>
            <a:off x="4626006" y="2179172"/>
            <a:ext cx="0" cy="1350150"/>
          </a:xfrm>
          <a:prstGeom prst="line">
            <a:avLst/>
          </a:prstGeom>
          <a:noFill/>
          <a:ln w="19050" cap="flat" cmpd="sng" algn="ctr">
            <a:solidFill>
              <a:srgbClr val="A1A0AA"/>
            </a:solidFill>
            <a:prstDash val="dash"/>
            <a:miter lim="800000"/>
            <a:headEnd type="triangle"/>
            <a:tailEnd type="none"/>
          </a:ln>
          <a:effectLst/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6D5249C-B5C1-4C01-6A73-07FEE7729FFE}"/>
              </a:ext>
            </a:extLst>
          </p:cNvPr>
          <p:cNvSpPr txBox="1"/>
          <p:nvPr/>
        </p:nvSpPr>
        <p:spPr>
          <a:xfrm>
            <a:off x="-4436" y="3236849"/>
            <a:ext cx="24622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System implementation projects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1A82DE5-FDAA-8F49-0648-FAE8D8A158BE}"/>
              </a:ext>
            </a:extLst>
          </p:cNvPr>
          <p:cNvSpPr txBox="1"/>
          <p:nvPr/>
        </p:nvSpPr>
        <p:spPr>
          <a:xfrm>
            <a:off x="6575939" y="4084158"/>
            <a:ext cx="11766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Operational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Implementation</a:t>
            </a:r>
          </a:p>
        </p:txBody>
      </p:sp>
      <p:cxnSp>
        <p:nvCxnSpPr>
          <p:cNvPr id="45" name="Elbow Connector 101">
            <a:extLst>
              <a:ext uri="{FF2B5EF4-FFF2-40B4-BE49-F238E27FC236}">
                <a16:creationId xmlns:a16="http://schemas.microsoft.com/office/drawing/2014/main" id="{DB7541E6-C238-515D-4BF4-1F2EF7CA81E2}"/>
              </a:ext>
            </a:extLst>
          </p:cNvPr>
          <p:cNvCxnSpPr>
            <a:cxnSpLocks/>
            <a:endCxn id="18" idx="1"/>
          </p:cNvCxnSpPr>
          <p:nvPr/>
        </p:nvCxnSpPr>
        <p:spPr>
          <a:xfrm rot="16200000" flipH="1">
            <a:off x="2756676" y="1564226"/>
            <a:ext cx="498300" cy="108012"/>
          </a:xfrm>
          <a:prstGeom prst="bentConnector2">
            <a:avLst/>
          </a:prstGeom>
          <a:noFill/>
          <a:ln w="25400" cap="flat" cmpd="sng" algn="ctr">
            <a:solidFill>
              <a:srgbClr val="A1A0AA"/>
            </a:solidFill>
            <a:prstDash val="solid"/>
            <a:tailEnd type="triangle"/>
          </a:ln>
          <a:effectLst/>
        </p:spPr>
      </p:cxnSp>
      <p:cxnSp>
        <p:nvCxnSpPr>
          <p:cNvPr id="46" name="Elbow Connector 95">
            <a:extLst>
              <a:ext uri="{FF2B5EF4-FFF2-40B4-BE49-F238E27FC236}">
                <a16:creationId xmlns:a16="http://schemas.microsoft.com/office/drawing/2014/main" id="{5477EBCE-586E-DEB0-AA4A-B2D086414FE8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6948264" y="3340301"/>
            <a:ext cx="216024" cy="729081"/>
          </a:xfrm>
          <a:prstGeom prst="bentConnector2">
            <a:avLst/>
          </a:prstGeom>
          <a:noFill/>
          <a:ln w="25400" cap="flat" cmpd="sng" algn="ctr">
            <a:solidFill>
              <a:srgbClr val="A1A0AA"/>
            </a:solidFill>
            <a:prstDash val="solid"/>
            <a:tailEnd type="triangle"/>
          </a:ln>
          <a:effectLst/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445DFBF-B838-6840-7A50-C4608D4CD573}"/>
              </a:ext>
            </a:extLst>
          </p:cNvPr>
          <p:cNvCxnSpPr/>
          <p:nvPr/>
        </p:nvCxnSpPr>
        <p:spPr>
          <a:xfrm>
            <a:off x="0" y="1477094"/>
            <a:ext cx="2897814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rgbClr val="2A2A2A">
                    <a:alpha val="99000"/>
                  </a:srgbClr>
                </a:gs>
                <a:gs pos="100000">
                  <a:srgbClr val="2A2A2A">
                    <a:alpha val="0"/>
                  </a:srgbClr>
                </a:gs>
              </a:gsLst>
              <a:lin ang="0" scaled="1"/>
              <a:tileRect/>
            </a:gradFill>
            <a:prstDash val="soli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5813E9D-A830-E519-4AD6-5F04FE8E0734}"/>
              </a:ext>
            </a:extLst>
          </p:cNvPr>
          <p:cNvCxnSpPr/>
          <p:nvPr/>
        </p:nvCxnSpPr>
        <p:spPr>
          <a:xfrm>
            <a:off x="0" y="2287184"/>
            <a:ext cx="2897814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rgbClr val="2A2A2A">
                    <a:alpha val="99000"/>
                  </a:srgbClr>
                </a:gs>
                <a:gs pos="100000">
                  <a:srgbClr val="2A2A2A">
                    <a:alpha val="0"/>
                  </a:srgbClr>
                </a:gs>
              </a:gsLst>
              <a:lin ang="0" scaled="1"/>
              <a:tileRect/>
            </a:gradFill>
            <a:prstDash val="soli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3E0BD62-C908-53DE-8036-AD2F5B35C01A}"/>
              </a:ext>
            </a:extLst>
          </p:cNvPr>
          <p:cNvCxnSpPr/>
          <p:nvPr/>
        </p:nvCxnSpPr>
        <p:spPr>
          <a:xfrm>
            <a:off x="0" y="3097274"/>
            <a:ext cx="2897814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rgbClr val="2A2A2A">
                    <a:alpha val="99000"/>
                  </a:srgbClr>
                </a:gs>
                <a:gs pos="100000">
                  <a:srgbClr val="2A2A2A">
                    <a:alpha val="0"/>
                  </a:srgbClr>
                </a:gs>
              </a:gsLst>
              <a:lin ang="0" scaled="1"/>
              <a:tileRect/>
            </a:gradFill>
            <a:prstDash val="solid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2B50FCF-C8EC-CD4A-0ABE-F31202430045}"/>
              </a:ext>
            </a:extLst>
          </p:cNvPr>
          <p:cNvCxnSpPr/>
          <p:nvPr/>
        </p:nvCxnSpPr>
        <p:spPr>
          <a:xfrm>
            <a:off x="0" y="3907364"/>
            <a:ext cx="2897814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rgbClr val="2A2A2A">
                    <a:alpha val="99000"/>
                  </a:srgbClr>
                </a:gs>
                <a:gs pos="100000">
                  <a:srgbClr val="2A2A2A">
                    <a:alpha val="0"/>
                  </a:srgbClr>
                </a:gs>
              </a:gsLst>
              <a:lin ang="0" scaled="1"/>
              <a:tileRect/>
            </a:gradFill>
            <a:prstDash val="solid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7A32663-ED6E-B56E-C5D4-B17A3559ADFB}"/>
              </a:ext>
            </a:extLst>
          </p:cNvPr>
          <p:cNvCxnSpPr/>
          <p:nvPr/>
        </p:nvCxnSpPr>
        <p:spPr>
          <a:xfrm flipV="1">
            <a:off x="0" y="4717846"/>
            <a:ext cx="2897814" cy="8559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rgbClr val="2A2A2A">
                    <a:alpha val="99000"/>
                  </a:srgbClr>
                </a:gs>
                <a:gs pos="100000">
                  <a:srgbClr val="2A2A2A">
                    <a:alpha val="0"/>
                  </a:srgbClr>
                </a:gs>
              </a:gsLst>
              <a:lin ang="0" scaled="1"/>
              <a:tileRect/>
            </a:gradFill>
            <a:prstDash val="solid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BA959F1-BEFE-6ED4-CB8D-06CC64C3B0B0}"/>
              </a:ext>
            </a:extLst>
          </p:cNvPr>
          <p:cNvCxnSpPr/>
          <p:nvPr/>
        </p:nvCxnSpPr>
        <p:spPr>
          <a:xfrm>
            <a:off x="5382090" y="1477094"/>
            <a:ext cx="0" cy="810090"/>
          </a:xfrm>
          <a:prstGeom prst="line">
            <a:avLst/>
          </a:prstGeom>
          <a:noFill/>
          <a:ln w="9525" cap="flat" cmpd="sng" algn="ctr">
            <a:solidFill>
              <a:srgbClr val="2A2A2A"/>
            </a:solidFill>
            <a:prstDash val="solid"/>
          </a:ln>
          <a:effectLst/>
        </p:spPr>
      </p:cxnSp>
      <p:cxnSp>
        <p:nvCxnSpPr>
          <p:cNvPr id="53" name="Elbow Connector 110">
            <a:extLst>
              <a:ext uri="{FF2B5EF4-FFF2-40B4-BE49-F238E27FC236}">
                <a16:creationId xmlns:a16="http://schemas.microsoft.com/office/drawing/2014/main" id="{47AB6570-93D3-C6CC-3740-F952F61E3E6A}"/>
              </a:ext>
            </a:extLst>
          </p:cNvPr>
          <p:cNvCxnSpPr/>
          <p:nvPr/>
        </p:nvCxnSpPr>
        <p:spPr>
          <a:xfrm rot="16200000" flipH="1">
            <a:off x="5019016" y="2223391"/>
            <a:ext cx="834708" cy="105296"/>
          </a:xfrm>
          <a:prstGeom prst="bentConnector2">
            <a:avLst/>
          </a:prstGeom>
          <a:noFill/>
          <a:ln w="25400" cap="flat" cmpd="sng" algn="ctr">
            <a:solidFill>
              <a:srgbClr val="A1A0AA"/>
            </a:solidFill>
            <a:prstDash val="solid"/>
            <a:tailEnd type="triangle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29A2268-8AD3-BD07-3601-9C00829136AE}"/>
              </a:ext>
            </a:extLst>
          </p:cNvPr>
          <p:cNvCxnSpPr/>
          <p:nvPr/>
        </p:nvCxnSpPr>
        <p:spPr>
          <a:xfrm>
            <a:off x="6246186" y="2287184"/>
            <a:ext cx="0" cy="810090"/>
          </a:xfrm>
          <a:prstGeom prst="line">
            <a:avLst/>
          </a:prstGeom>
          <a:noFill/>
          <a:ln w="9525" cap="flat" cmpd="sng" algn="ctr">
            <a:solidFill>
              <a:srgbClr val="2A2A2A"/>
            </a:solidFill>
            <a:prstDash val="solid"/>
          </a:ln>
          <a:effectLst/>
        </p:spPr>
      </p:cxnSp>
      <p:grpSp>
        <p:nvGrpSpPr>
          <p:cNvPr id="55" name="Group 59">
            <a:extLst>
              <a:ext uri="{FF2B5EF4-FFF2-40B4-BE49-F238E27FC236}">
                <a16:creationId xmlns:a16="http://schemas.microsoft.com/office/drawing/2014/main" id="{D403B0EF-3FC3-61CD-DA78-DA24CBEC4C2F}"/>
              </a:ext>
            </a:extLst>
          </p:cNvPr>
          <p:cNvGrpSpPr/>
          <p:nvPr/>
        </p:nvGrpSpPr>
        <p:grpSpPr>
          <a:xfrm>
            <a:off x="3058732" y="2407442"/>
            <a:ext cx="813043" cy="581820"/>
            <a:chOff x="5722660" y="4509120"/>
            <a:chExt cx="1084057" cy="775760"/>
          </a:xfrm>
        </p:grpSpPr>
        <p:sp>
          <p:nvSpPr>
            <p:cNvPr id="56" name="Right Arrow 113">
              <a:extLst>
                <a:ext uri="{FF2B5EF4-FFF2-40B4-BE49-F238E27FC236}">
                  <a16:creationId xmlns:a16="http://schemas.microsoft.com/office/drawing/2014/main" id="{429A7008-D8A8-6BA8-669B-75FDB24F67DE}"/>
                </a:ext>
              </a:extLst>
            </p:cNvPr>
            <p:cNvSpPr/>
            <p:nvPr/>
          </p:nvSpPr>
          <p:spPr>
            <a:xfrm>
              <a:off x="5787972" y="4509120"/>
              <a:ext cx="1016276" cy="775760"/>
            </a:xfrm>
            <a:prstGeom prst="rightArrow">
              <a:avLst>
                <a:gd name="adj1" fmla="val 64734"/>
                <a:gd name="adj2" fmla="val 50000"/>
              </a:avLst>
            </a:prstGeom>
            <a:solidFill>
              <a:srgbClr val="E47452"/>
            </a:solidFill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7DB5557-E65E-66BE-9ED4-4D1D9358D57E}"/>
                </a:ext>
              </a:extLst>
            </p:cNvPr>
            <p:cNvSpPr txBox="1"/>
            <p:nvPr/>
          </p:nvSpPr>
          <p:spPr>
            <a:xfrm>
              <a:off x="5722660" y="4695527"/>
              <a:ext cx="108405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Assessment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runs/tests</a:t>
              </a:r>
            </a:p>
          </p:txBody>
        </p:sp>
      </p:grpSp>
      <p:cxnSp>
        <p:nvCxnSpPr>
          <p:cNvPr id="58" name="Elbow Connector 95">
            <a:extLst>
              <a:ext uri="{FF2B5EF4-FFF2-40B4-BE49-F238E27FC236}">
                <a16:creationId xmlns:a16="http://schemas.microsoft.com/office/drawing/2014/main" id="{C63D44BA-4AB6-26DD-BA01-3359AB4F467B}"/>
              </a:ext>
            </a:extLst>
          </p:cNvPr>
          <p:cNvCxnSpPr>
            <a:cxnSpLocks/>
            <a:stCxn id="56" idx="3"/>
          </p:cNvCxnSpPr>
          <p:nvPr/>
        </p:nvCxnSpPr>
        <p:spPr>
          <a:xfrm>
            <a:off x="3869922" y="2698352"/>
            <a:ext cx="216024" cy="992988"/>
          </a:xfrm>
          <a:prstGeom prst="bentConnector2">
            <a:avLst/>
          </a:prstGeom>
          <a:noFill/>
          <a:ln w="25400" cap="flat" cmpd="sng" algn="ctr">
            <a:solidFill>
              <a:srgbClr val="A1A0AA"/>
            </a:solidFill>
            <a:prstDash val="solid"/>
            <a:tailEnd type="triangle"/>
          </a:ln>
          <a:effectLst/>
        </p:spPr>
      </p:cxnSp>
      <p:cxnSp>
        <p:nvCxnSpPr>
          <p:cNvPr id="59" name="Elbow Connector 116">
            <a:extLst>
              <a:ext uri="{FF2B5EF4-FFF2-40B4-BE49-F238E27FC236}">
                <a16:creationId xmlns:a16="http://schemas.microsoft.com/office/drawing/2014/main" id="{76634B6E-CBE5-5B16-5476-41199F1BE084}"/>
              </a:ext>
            </a:extLst>
          </p:cNvPr>
          <p:cNvCxnSpPr>
            <a:cxnSpLocks/>
            <a:endCxn id="56" idx="1"/>
          </p:cNvCxnSpPr>
          <p:nvPr/>
        </p:nvCxnSpPr>
        <p:spPr>
          <a:xfrm>
            <a:off x="3005826" y="1863644"/>
            <a:ext cx="101889" cy="834710"/>
          </a:xfrm>
          <a:prstGeom prst="bentConnector3">
            <a:avLst>
              <a:gd name="adj1" fmla="val -3314"/>
            </a:avLst>
          </a:prstGeom>
          <a:noFill/>
          <a:ln w="25400" cap="flat" cmpd="sng" algn="ctr">
            <a:solidFill>
              <a:srgbClr val="A1A0AA"/>
            </a:solidFill>
            <a:prstDash val="solid"/>
            <a:tailEnd type="triangle"/>
          </a:ln>
          <a:effectLst/>
        </p:spPr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A992AB42-4595-70A3-BACD-41C84015147B}"/>
              </a:ext>
            </a:extLst>
          </p:cNvPr>
          <p:cNvSpPr txBox="1"/>
          <p:nvPr/>
        </p:nvSpPr>
        <p:spPr>
          <a:xfrm>
            <a:off x="6246186" y="867071"/>
            <a:ext cx="13738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Top model problems → PEGs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2182BD5-AE46-D5E6-7FC7-463C4B0962B0}"/>
              </a:ext>
            </a:extLst>
          </p:cNvPr>
          <p:cNvSpPr txBox="1"/>
          <p:nvPr/>
        </p:nvSpPr>
        <p:spPr>
          <a:xfrm>
            <a:off x="6191423" y="1694151"/>
            <a:ext cx="8154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“Release” GCx+1 </a:t>
            </a:r>
          </a:p>
        </p:txBody>
      </p:sp>
    </p:spTree>
    <p:extLst>
      <p:ext uri="{BB962C8B-B14F-4D97-AF65-F5344CB8AC3E}">
        <p14:creationId xmlns:p14="http://schemas.microsoft.com/office/powerpoint/2010/main" val="356440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Benefits and costs of Unified Model development</a:t>
            </a:r>
            <a:endParaRPr dirty="0"/>
          </a:p>
        </p:txBody>
      </p:sp>
      <p:sp>
        <p:nvSpPr>
          <p:cNvPr id="158" name="Google Shape;158;p22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182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B0393-FEB8-6982-ADB1-326E8F5C0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Benefits and costs of Unified Model development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396C8FD-1146-08D1-0E2A-793530D6765C}"/>
              </a:ext>
            </a:extLst>
          </p:cNvPr>
          <p:cNvSpPr txBox="1">
            <a:spLocks/>
          </p:cNvSpPr>
          <p:nvPr/>
        </p:nvSpPr>
        <p:spPr>
          <a:xfrm>
            <a:off x="311700" y="1184984"/>
            <a:ext cx="8832300" cy="11128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Horizontal resolution: </a:t>
            </a:r>
          </a:p>
          <a:p>
            <a:r>
              <a:rPr lang="en-GB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UM (and parametrisations) developed to work across wide range of resolutions</a:t>
            </a:r>
          </a:p>
          <a:p>
            <a:r>
              <a:rPr lang="en-GB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GC developed and tested from </a:t>
            </a:r>
            <a:r>
              <a:rPr lang="el-GR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Δ</a:t>
            </a:r>
            <a:r>
              <a:rPr lang="en-GB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x=135 – 10km, RAL from </a:t>
            </a:r>
            <a:r>
              <a:rPr lang="el-GR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Δ</a:t>
            </a:r>
            <a:r>
              <a:rPr lang="en-GB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x=4.5 - 1km (and now &lt; 1km)</a:t>
            </a:r>
          </a:p>
          <a:p>
            <a:r>
              <a:rPr lang="en-GB" sz="16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Very few settings change with resolution (e.g. from a previous GA atmosphere setup):</a:t>
            </a:r>
            <a:endParaRPr lang="en-GB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A0CE610-3BD1-93C8-9E91-B72AC54CFFE9}"/>
              </a:ext>
            </a:extLst>
          </p:cNvPr>
          <p:cNvGrpSpPr/>
          <p:nvPr/>
        </p:nvGrpSpPr>
        <p:grpSpPr>
          <a:xfrm>
            <a:off x="0" y="2588906"/>
            <a:ext cx="9144000" cy="1657218"/>
            <a:chOff x="0" y="2465081"/>
            <a:chExt cx="9144000" cy="165721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154E3AD-6CD8-BC58-FDD5-81D0BDC0C8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b="29182"/>
            <a:stretch/>
          </p:blipFill>
          <p:spPr>
            <a:xfrm>
              <a:off x="0" y="2465081"/>
              <a:ext cx="9144000" cy="1344919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7D952CD-AB00-EF13-134F-FCD74DAA11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t="54266"/>
            <a:stretch/>
          </p:blipFill>
          <p:spPr>
            <a:xfrm>
              <a:off x="0" y="3253755"/>
              <a:ext cx="9144000" cy="868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4018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B0393-FEB8-6982-ADB1-326E8F5C0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Benefits and costs of Unified Model development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396C8FD-1146-08D1-0E2A-793530D6765C}"/>
              </a:ext>
            </a:extLst>
          </p:cNvPr>
          <p:cNvSpPr txBox="1">
            <a:spLocks/>
          </p:cNvSpPr>
          <p:nvPr/>
        </p:nvSpPr>
        <p:spPr>
          <a:xfrm>
            <a:off x="311700" y="1184984"/>
            <a:ext cx="8832300" cy="403471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Horizontal resolution: </a:t>
            </a:r>
          </a:p>
          <a:p>
            <a:r>
              <a:rPr lang="en-GB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UM (and parametrisations) developed to work across wide range of resolutions</a:t>
            </a:r>
          </a:p>
          <a:p>
            <a:r>
              <a:rPr lang="en-GB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GC developed and tested from </a:t>
            </a:r>
            <a:r>
              <a:rPr lang="el-GR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Δ</a:t>
            </a:r>
            <a:r>
              <a:rPr lang="en-GB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x=135 – 10km, RAL from </a:t>
            </a:r>
            <a:r>
              <a:rPr lang="el-GR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Δ</a:t>
            </a:r>
            <a:r>
              <a:rPr lang="en-GB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x=4.5 - 1km (and now &lt; 1km)</a:t>
            </a:r>
          </a:p>
          <a:p>
            <a:r>
              <a:rPr lang="en-GB" sz="16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Very few settings change with resolution (e.g. from a previous GA atmosphere setup):</a:t>
            </a:r>
          </a:p>
          <a:p>
            <a:endParaRPr lang="en-GB" sz="16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GB" sz="16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sz="20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Benefit: </a:t>
            </a:r>
            <a:r>
              <a:rPr lang="en-GB" sz="2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increasing res. in lower-res systems is almost trivial</a:t>
            </a:r>
          </a:p>
          <a:p>
            <a:r>
              <a:rPr lang="en-GB" sz="20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Benefit: </a:t>
            </a:r>
            <a:r>
              <a:rPr lang="en-GB" sz="2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can trust lower-res tests to teach you about </a:t>
            </a:r>
            <a:br>
              <a:rPr lang="en-GB" sz="2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sz="2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 higher-res systems → cheaper testing</a:t>
            </a:r>
          </a:p>
          <a:p>
            <a:r>
              <a:rPr lang="en-GB" sz="20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Cost:</a:t>
            </a:r>
            <a:r>
              <a:rPr lang="en-GB" sz="2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more thought and care must be taken when initially </a:t>
            </a:r>
            <a:br>
              <a:rPr lang="en-GB" sz="2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sz="2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 developing and testing science</a:t>
            </a:r>
          </a:p>
          <a:p>
            <a:r>
              <a:rPr lang="en-GB" sz="20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Cost: </a:t>
            </a:r>
            <a:r>
              <a:rPr lang="en-GB" sz="2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Unified Model is relatively expensive </a:t>
            </a:r>
            <a:br>
              <a:rPr lang="en-GB" sz="2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sz="2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 in computational terms</a:t>
            </a:r>
            <a:br>
              <a:rPr lang="en-GB" sz="2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sz="2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  </a:t>
            </a:r>
            <a:endParaRPr lang="en-GB" sz="2000" b="1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GB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71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Overview</a:t>
            </a:r>
            <a:endParaRPr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en-GB" sz="2000" dirty="0"/>
              <a:t>The Met Office Unified Model</a:t>
            </a:r>
          </a:p>
          <a:p>
            <a:r>
              <a:rPr lang="en-GB" sz="2000" dirty="0"/>
              <a:t>Unified Model development process</a:t>
            </a:r>
          </a:p>
          <a:p>
            <a:r>
              <a:rPr lang="en-GB" sz="2000" dirty="0"/>
              <a:t>Benefits and costs of unified modelling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4164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B0393-FEB8-6982-ADB1-326E8F5C0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Benefits and costs of Unified Model development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396C8FD-1146-08D1-0E2A-793530D6765C}"/>
              </a:ext>
            </a:extLst>
          </p:cNvPr>
          <p:cNvSpPr txBox="1">
            <a:spLocks/>
          </p:cNvSpPr>
          <p:nvPr/>
        </p:nvSpPr>
        <p:spPr>
          <a:xfrm>
            <a:off x="311700" y="1184984"/>
            <a:ext cx="8832300" cy="351349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Complexity/system/timescale/domain dependence:</a:t>
            </a:r>
          </a:p>
          <a:p>
            <a:r>
              <a:rPr lang="en-GB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UM (and parametrisations) developed and tested across systems/timescales/domains</a:t>
            </a:r>
          </a:p>
          <a:p>
            <a:r>
              <a:rPr lang="en-GB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number of system dependent options </a:t>
            </a:r>
            <a:r>
              <a:rPr lang="en-GB" sz="16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(e.g. from a previous GA atmosphere setup):</a:t>
            </a:r>
          </a:p>
          <a:p>
            <a:endParaRPr lang="en-GB" sz="16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GB" sz="16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GB" sz="16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GB" sz="16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GB" sz="16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GB" sz="16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GB" sz="16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GB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% can use prognostic aerosol or traceable climatological aerosol</a:t>
            </a:r>
          </a:p>
          <a:p>
            <a:r>
              <a:rPr lang="en-GB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also can obviously run atmospheric model coupled/uncoupled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FE6DE2-F530-3F98-824A-24CEAE249EF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050" y="2385004"/>
            <a:ext cx="9109266" cy="128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72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B0393-FEB8-6982-ADB1-326E8F5C0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Benefits and costs of Unified Model development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396C8FD-1146-08D1-0E2A-793530D6765C}"/>
              </a:ext>
            </a:extLst>
          </p:cNvPr>
          <p:cNvSpPr txBox="1">
            <a:spLocks/>
          </p:cNvSpPr>
          <p:nvPr/>
        </p:nvSpPr>
        <p:spPr>
          <a:xfrm>
            <a:off x="311700" y="1184984"/>
            <a:ext cx="8832300" cy="351349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Complexity/system/timescale/domain dependence:</a:t>
            </a:r>
          </a:p>
          <a:p>
            <a:r>
              <a:rPr lang="en-GB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UM (and parametrisations) developed and tested across systems/timescales/domains</a:t>
            </a:r>
          </a:p>
          <a:p>
            <a:r>
              <a:rPr lang="en-GB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number of system dependent options </a:t>
            </a:r>
            <a:r>
              <a:rPr lang="en-GB" sz="16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(e.g. from a previous GA atmosphere setup):</a:t>
            </a:r>
          </a:p>
          <a:p>
            <a:endParaRPr lang="en-GB" sz="16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GB" sz="16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sz="20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Benefit: </a:t>
            </a:r>
            <a:r>
              <a:rPr lang="en-GB" sz="2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increased testing/stress improves the robustness of the model</a:t>
            </a:r>
          </a:p>
          <a:p>
            <a:r>
              <a:rPr lang="en-GB" sz="20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Benefit: </a:t>
            </a:r>
            <a:r>
              <a:rPr lang="en-GB" sz="2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traceable hierarchies makes extending complexity simpler </a:t>
            </a:r>
            <a:br>
              <a:rPr lang="en-GB" sz="2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sz="2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      (e.g. aerosols for NWP)</a:t>
            </a:r>
          </a:p>
          <a:p>
            <a:r>
              <a:rPr lang="en-GB" sz="20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Cost: </a:t>
            </a:r>
            <a:r>
              <a:rPr lang="en-GB" sz="2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code can become complex because of the number of different “use cases”</a:t>
            </a:r>
            <a:r>
              <a:rPr lang="en-GB" sz="20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endParaRPr lang="en-GB" sz="2000" b="1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sz="2000" b="1" i="1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Requires higher level of governance and top-level control</a:t>
            </a:r>
          </a:p>
          <a:p>
            <a:endParaRPr lang="en-GB" sz="16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751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Summary</a:t>
            </a:r>
            <a:endParaRPr dirty="0"/>
          </a:p>
        </p:txBody>
      </p:sp>
      <p:sp>
        <p:nvSpPr>
          <p:cNvPr id="158" name="Google Shape;158;p22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body" idx="2"/>
          </p:nvPr>
        </p:nvSpPr>
        <p:spPr>
          <a:xfrm>
            <a:off x="4687987" y="1329200"/>
            <a:ext cx="4329013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altLang="en-US" sz="1800" dirty="0"/>
              <a:t>Unified Model allows unified  approach to model development</a:t>
            </a:r>
          </a:p>
          <a:p>
            <a:r>
              <a:rPr lang="en-GB" altLang="en-US" sz="1800" dirty="0"/>
              <a:t>Unified science configurations used for Global and Regional modelling </a:t>
            </a:r>
          </a:p>
          <a:p>
            <a:r>
              <a:rPr lang="en-GB" altLang="en-US" sz="1800" dirty="0"/>
              <a:t>Technical and scientific benefit</a:t>
            </a:r>
          </a:p>
          <a:p>
            <a:r>
              <a:rPr lang="en-GB" altLang="en-US" sz="1800" dirty="0"/>
              <a:t>Up front cost in dev. and testing</a:t>
            </a:r>
          </a:p>
          <a:p>
            <a:r>
              <a:rPr lang="en-GB" altLang="en-US" sz="1800" dirty="0"/>
              <a:t>Can make pragmatic implementation choices and  maintain integrity</a:t>
            </a:r>
          </a:p>
          <a:p>
            <a:r>
              <a:rPr lang="en-GB" altLang="en-US" sz="1800" dirty="0"/>
              <a:t>Once adopted, the benefits outweigh the costs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631823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tangle 176">
            <a:extLst>
              <a:ext uri="{FF2B5EF4-FFF2-40B4-BE49-F238E27FC236}">
                <a16:creationId xmlns:a16="http://schemas.microsoft.com/office/drawing/2014/main" id="{BC447774-E4F8-982B-32D6-7A05B267AA89}"/>
              </a:ext>
            </a:extLst>
          </p:cNvPr>
          <p:cNvSpPr/>
          <p:nvPr/>
        </p:nvSpPr>
        <p:spPr>
          <a:xfrm>
            <a:off x="-140678" y="1119021"/>
            <a:ext cx="9361411" cy="4048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8" name="Text Box 17">
            <a:extLst>
              <a:ext uri="{FF2B5EF4-FFF2-40B4-BE49-F238E27FC236}">
                <a16:creationId xmlns:a16="http://schemas.microsoft.com/office/drawing/2014/main" id="{293CA685-58B4-5E45-594B-5D4C7D0AF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07" y="2623357"/>
            <a:ext cx="4792773" cy="1378981"/>
          </a:xfrm>
          <a:prstGeom prst="rect">
            <a:avLst/>
          </a:prstGeom>
          <a:gradFill rotWithShape="0">
            <a:gsLst>
              <a:gs pos="0">
                <a:srgbClr val="50B9A4">
                  <a:lumMod val="60000"/>
                  <a:lumOff val="40000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34" tIns="45717" rIns="91434" bIns="45717" anchor="ctr">
            <a:prstTxWarp prst="textNoShape">
              <a:avLst/>
            </a:prstTxWarp>
          </a:bodyPr>
          <a:lstStyle/>
          <a:p>
            <a:pPr marL="186690" marR="0" lvl="0" indent="-186690" defTabSz="914333" eaLnBrk="0" fontAlgn="auto" latinLnBrk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100000"/>
              <a:buFontTx/>
              <a:buNone/>
              <a:tabLst/>
              <a:defRPr/>
            </a:pPr>
            <a:r>
              <a:rPr kumimoji="0" lang="en-GB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" charset="-128"/>
                <a:cs typeface="Calibri" panose="020F0502020204030204" pitchFamily="34" charset="0"/>
              </a:rPr>
              <a:t>UK NWP:</a:t>
            </a:r>
            <a:endParaRPr kumimoji="0" lang="en-GB" altLang="ja-JP" sz="1600" b="0" i="1" u="sng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-1" charset="-128"/>
              <a:cs typeface="Calibri" panose="020F0502020204030204" pitchFamily="34" charset="0"/>
            </a:endParaRPr>
          </a:p>
          <a:p>
            <a:pPr marL="186690" marR="0" lvl="0" indent="-186690" defTabSz="914333" eaLnBrk="0" fontAlgn="auto" latinLnBrk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/>
            </a:pPr>
            <a:r>
              <a:rPr kumimoji="0" lang="en-GB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1.5/</a:t>
            </a:r>
            <a:r>
              <a:rPr kumimoji="0" lang="en-GB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2.2km</a:t>
            </a:r>
            <a:r>
              <a:rPr kumimoji="0" lang="en-GB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 deterministic/</a:t>
            </a:r>
            <a:r>
              <a:rPr kumimoji="0" lang="en-GB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ensemble</a:t>
            </a:r>
            <a:endParaRPr kumimoji="0" lang="en-GB" altLang="ja-JP" sz="1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-1" charset="-128"/>
              <a:cs typeface="Calibri" panose="020F0502020204030204" pitchFamily="34" charset="0"/>
            </a:endParaRPr>
          </a:p>
          <a:p>
            <a:pPr marL="186690" marR="0" lvl="0" indent="-186690" defTabSz="914333" eaLnBrk="0" fontAlgn="auto" latinLnBrk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/>
            </a:pPr>
            <a:r>
              <a:rPr kumimoji="0" lang="en-GB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" charset="-128"/>
                <a:cs typeface="Calibri" panose="020F0502020204030204" pitchFamily="34" charset="0"/>
              </a:rPr>
              <a:t>70 vertical levels (40km top)</a:t>
            </a:r>
          </a:p>
          <a:p>
            <a:pPr marL="186690" marR="0" lvl="0" indent="-186690" defTabSz="914333" eaLnBrk="0" fontAlgn="auto" latinLnBrk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/>
            </a:pPr>
            <a:r>
              <a:rPr kumimoji="0" lang="en-GB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" charset="-128"/>
                <a:cs typeface="Calibri" panose="020F0502020204030204" pitchFamily="34" charset="0"/>
              </a:rPr>
              <a:t>Hourly 4DVar DA</a:t>
            </a:r>
          </a:p>
          <a:p>
            <a:pPr marL="186690" marR="0" lvl="0" indent="-186690" defTabSz="914333" eaLnBrk="0" fontAlgn="auto" latinLnBrk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/>
            </a:pPr>
            <a:r>
              <a:rPr kumimoji="0" lang="en-GB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Forecasts to T+12 - 120hr every hour</a:t>
            </a:r>
          </a:p>
          <a:p>
            <a:pPr marL="186690" marR="0" lvl="0" indent="-186690" defTabSz="914333" eaLnBrk="0" fontAlgn="auto" latinLnBrk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/>
            </a:pPr>
            <a:r>
              <a:rPr kumimoji="0" lang="en-GB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Hourly updating ensemble (up to T+120hr)</a:t>
            </a:r>
          </a:p>
        </p:txBody>
      </p:sp>
      <p:pic>
        <p:nvPicPr>
          <p:cNvPr id="199" name="Picture 198" descr="Map&#10;&#10;Description automatically generated">
            <a:extLst>
              <a:ext uri="{FF2B5EF4-FFF2-40B4-BE49-F238E27FC236}">
                <a16:creationId xmlns:a16="http://schemas.microsoft.com/office/drawing/2014/main" id="{D24EB357-21DE-5FC5-42A3-9F0CC0D353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237" y="1102462"/>
            <a:ext cx="4074991" cy="4060800"/>
          </a:xfrm>
          <a:prstGeom prst="rect">
            <a:avLst/>
          </a:prstGeom>
        </p:spPr>
      </p:pic>
      <p:sp>
        <p:nvSpPr>
          <p:cNvPr id="200" name="Text Box 16">
            <a:extLst>
              <a:ext uri="{FF2B5EF4-FFF2-40B4-BE49-F238E27FC236}">
                <a16:creationId xmlns:a16="http://schemas.microsoft.com/office/drawing/2014/main" id="{C7E8058F-5351-0CBA-3298-C41EB257C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06" y="4047021"/>
            <a:ext cx="4792773" cy="689204"/>
          </a:xfrm>
          <a:prstGeom prst="rect">
            <a:avLst/>
          </a:prstGeom>
          <a:gradFill rotWithShape="0">
            <a:gsLst>
              <a:gs pos="0">
                <a:srgbClr val="E47452">
                  <a:lumMod val="60000"/>
                  <a:lumOff val="40000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34" tIns="45717" rIns="91434" bIns="45717" anchor="ctr">
            <a:prstTxWarp prst="textNoShape">
              <a:avLst/>
            </a:prstTxWarp>
          </a:bodyPr>
          <a:lstStyle/>
          <a:p>
            <a:pPr marL="186690" marR="0" lvl="0" indent="-186690" defTabSz="914333" eaLnBrk="0" fontAlgn="auto" latinLnBrk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100000"/>
              <a:buFontTx/>
              <a:buNone/>
              <a:tabLst/>
              <a:defRPr/>
            </a:pPr>
            <a:r>
              <a:rPr kumimoji="0" lang="en-GB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" charset="-128"/>
                <a:cs typeface="Calibri" panose="020F0502020204030204" pitchFamily="34" charset="0"/>
              </a:rPr>
              <a:t>Other Models:</a:t>
            </a:r>
            <a:endParaRPr kumimoji="0" lang="en-GB" altLang="ja-JP" sz="1600" b="1" i="0" u="sng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-1" charset="-128"/>
              <a:cs typeface="Calibri" panose="020F0502020204030204" pitchFamily="34" charset="0"/>
            </a:endParaRPr>
          </a:p>
          <a:p>
            <a:pPr marL="186690" marR="0" lvl="0" indent="-186690" defTabSz="914333" eaLnBrk="0" fontAlgn="auto" latinLnBrk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/>
            </a:pPr>
            <a:r>
              <a:rPr kumimoji="0" lang="en-GB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1km to 4.4km (without DA)</a:t>
            </a:r>
            <a:endParaRPr kumimoji="0" lang="en-GB" altLang="ja-JP" sz="1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-1" charset="-128"/>
              <a:cs typeface="Calibri" panose="020F0502020204030204" pitchFamily="34" charset="0"/>
            </a:endParaRPr>
          </a:p>
          <a:p>
            <a:pPr marL="186690" marR="0" lvl="0" indent="-186690" defTabSz="914333" eaLnBrk="0" fontAlgn="auto" latinLnBrk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/>
            </a:pPr>
            <a:r>
              <a:rPr kumimoji="0" lang="en-GB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" charset="-128"/>
                <a:cs typeface="Calibri" panose="020F0502020204030204" pitchFamily="34" charset="0"/>
              </a:rPr>
              <a:t>70 vertical levels (40km top)</a:t>
            </a:r>
          </a:p>
        </p:txBody>
      </p: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AEEF4955-3E1D-4DEC-4FE4-A1DF586FA78A}"/>
              </a:ext>
            </a:extLst>
          </p:cNvPr>
          <p:cNvGrpSpPr/>
          <p:nvPr/>
        </p:nvGrpSpPr>
        <p:grpSpPr>
          <a:xfrm>
            <a:off x="208507" y="1199694"/>
            <a:ext cx="4702584" cy="1378981"/>
            <a:chOff x="285240" y="730670"/>
            <a:chExt cx="4702584" cy="1378981"/>
          </a:xfrm>
        </p:grpSpPr>
        <p:sp>
          <p:nvSpPr>
            <p:cNvPr id="202" name="Text Box 16">
              <a:extLst>
                <a:ext uri="{FF2B5EF4-FFF2-40B4-BE49-F238E27FC236}">
                  <a16:creationId xmlns:a16="http://schemas.microsoft.com/office/drawing/2014/main" id="{D4090A6F-4B95-910D-924D-C813576BAE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240" y="730670"/>
              <a:ext cx="4702584" cy="1378981"/>
            </a:xfrm>
            <a:prstGeom prst="rect">
              <a:avLst/>
            </a:prstGeom>
            <a:gradFill rotWithShape="0">
              <a:gsLst>
                <a:gs pos="0">
                  <a:srgbClr val="CCFF6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34" tIns="45717" rIns="91434" bIns="45717" anchor="ctr">
              <a:prstTxWarp prst="textNoShape">
                <a:avLst/>
              </a:prstTxWarp>
            </a:bodyPr>
            <a:lstStyle/>
            <a:p>
              <a:pPr marL="186690" indent="-186690" defTabSz="914333" eaLnBrk="0" hangingPunct="0">
                <a:lnSpc>
                  <a:spcPct val="95000"/>
                </a:lnSpc>
                <a:buClr>
                  <a:srgbClr val="000066"/>
                </a:buClr>
                <a:buSzPct val="100000"/>
                <a:buFontTx/>
                <a:buNone/>
                <a:defRPr/>
              </a:pPr>
              <a:r>
                <a:rPr lang="en-GB" altLang="ja-JP" sz="1600" b="1" dirty="0">
                  <a:solidFill>
                    <a:srgbClr val="2A2A2A"/>
                  </a:solidFill>
                  <a:latin typeface="Calibri" panose="020F0502020204030204" pitchFamily="34" charset="0"/>
                  <a:ea typeface="ＭＳ Ｐゴシック" pitchFamily="-1" charset="-128"/>
                  <a:cs typeface="Calibri" panose="020F0502020204030204" pitchFamily="34" charset="0"/>
                </a:rPr>
                <a:t>Global NWP:</a:t>
              </a:r>
              <a:endParaRPr lang="en-GB" altLang="ja-JP" sz="1600" b="1" u="sng" dirty="0">
                <a:solidFill>
                  <a:srgbClr val="2A2A2A"/>
                </a:solidFill>
                <a:latin typeface="Calibri" panose="020F0502020204030204" pitchFamily="34" charset="0"/>
                <a:ea typeface="ＭＳ Ｐゴシック" pitchFamily="-1" charset="-128"/>
                <a:cs typeface="Calibri" panose="020F0502020204030204" pitchFamily="34" charset="0"/>
              </a:endParaRPr>
            </a:p>
            <a:p>
              <a:pPr marL="186690" indent="-186690" defTabSz="914333" eaLnBrk="0" hangingPunct="0">
                <a:lnSpc>
                  <a:spcPct val="95000"/>
                </a:lnSpc>
                <a:buClrTx/>
                <a:buSzPct val="100000"/>
                <a:buFontTx/>
                <a:buChar char="–"/>
                <a:defRPr/>
              </a:pPr>
              <a:r>
                <a:rPr lang="en-GB" altLang="ja-JP" sz="1600" dirty="0">
                  <a:solidFill>
                    <a:srgbClr val="2A2A2A"/>
                  </a:solidFill>
                  <a:latin typeface="Calibri" panose="020F0502020204030204" pitchFamily="34" charset="0"/>
                  <a:ea typeface="ＭＳ Ｐゴシック"/>
                  <a:cs typeface="Calibri" panose="020F0502020204030204" pitchFamily="34" charset="0"/>
                </a:rPr>
                <a:t>10/</a:t>
              </a:r>
              <a:r>
                <a:rPr lang="en-GB" altLang="ja-JP" sz="1600" dirty="0">
                  <a:solidFill>
                    <a:srgbClr val="C00000"/>
                  </a:solidFill>
                  <a:latin typeface="Calibri" panose="020F0502020204030204" pitchFamily="34" charset="0"/>
                  <a:ea typeface="ＭＳ Ｐゴシック"/>
                  <a:cs typeface="Calibri" panose="020F0502020204030204" pitchFamily="34" charset="0"/>
                </a:rPr>
                <a:t>20km</a:t>
              </a:r>
              <a:r>
                <a:rPr lang="en-GB" altLang="ja-JP" sz="1600" dirty="0">
                  <a:solidFill>
                    <a:srgbClr val="2A2A2A"/>
                  </a:solidFill>
                  <a:latin typeface="Calibri" panose="020F0502020204030204" pitchFamily="34" charset="0"/>
                  <a:ea typeface="ＭＳ Ｐゴシック"/>
                  <a:cs typeface="Calibri" panose="020F0502020204030204" pitchFamily="34" charset="0"/>
                </a:rPr>
                <a:t> deterministic/</a:t>
              </a:r>
              <a:r>
                <a:rPr lang="en-GB" altLang="ja-JP" sz="1600" dirty="0">
                  <a:solidFill>
                    <a:srgbClr val="C00000"/>
                  </a:solidFill>
                  <a:latin typeface="Calibri" panose="020F0502020204030204" pitchFamily="34" charset="0"/>
                  <a:ea typeface="ＭＳ Ｐゴシック"/>
                  <a:cs typeface="Calibri" panose="020F0502020204030204" pitchFamily="34" charset="0"/>
                </a:rPr>
                <a:t>ensemble</a:t>
              </a:r>
              <a:endParaRPr lang="en-GB" altLang="ja-JP" sz="16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itchFamily="-1" charset="-128"/>
                <a:cs typeface="Calibri" panose="020F0502020204030204" pitchFamily="34" charset="0"/>
              </a:endParaRPr>
            </a:p>
            <a:p>
              <a:pPr marL="186690" indent="-186690" defTabSz="914333" eaLnBrk="0" hangingPunct="0">
                <a:lnSpc>
                  <a:spcPct val="95000"/>
                </a:lnSpc>
                <a:buClrTx/>
                <a:buSzPct val="100000"/>
                <a:buFontTx/>
                <a:buChar char="–"/>
                <a:defRPr/>
              </a:pPr>
              <a:r>
                <a:rPr lang="en-GB" altLang="ja-JP" sz="1600" dirty="0">
                  <a:solidFill>
                    <a:srgbClr val="2A2A2A"/>
                  </a:solidFill>
                  <a:latin typeface="Calibri" panose="020F0502020204030204" pitchFamily="34" charset="0"/>
                  <a:ea typeface="ＭＳ Ｐゴシック" pitchFamily="-1" charset="-128"/>
                  <a:cs typeface="Calibri" panose="020F0502020204030204" pitchFamily="34" charset="0"/>
                </a:rPr>
                <a:t>Both coupled to ORCA025 (0.25°ocean</a:t>
              </a:r>
            </a:p>
            <a:p>
              <a:pPr marL="186690" indent="-186690" defTabSz="914333" eaLnBrk="0" hangingPunct="0">
                <a:lnSpc>
                  <a:spcPct val="95000"/>
                </a:lnSpc>
                <a:buClrTx/>
                <a:buSzPct val="100000"/>
                <a:buFontTx/>
                <a:buChar char="–"/>
                <a:defRPr/>
              </a:pPr>
              <a:r>
                <a:rPr lang="en-GB" altLang="ja-JP" sz="1600" dirty="0">
                  <a:solidFill>
                    <a:srgbClr val="2A2A2A"/>
                  </a:solidFill>
                  <a:latin typeface="Calibri" panose="020F0502020204030204" pitchFamily="34" charset="0"/>
                  <a:ea typeface="ＭＳ Ｐゴシック" pitchFamily="-1" charset="-128"/>
                  <a:cs typeface="Calibri" panose="020F0502020204030204" pitchFamily="34" charset="0"/>
                </a:rPr>
                <a:t>70 vertical levels (80km top)</a:t>
              </a:r>
            </a:p>
            <a:p>
              <a:pPr marL="186690" indent="-186690" defTabSz="914333" eaLnBrk="0" hangingPunct="0">
                <a:lnSpc>
                  <a:spcPct val="95000"/>
                </a:lnSpc>
                <a:buClrTx/>
                <a:buSzPct val="100000"/>
                <a:buFontTx/>
                <a:buChar char="–"/>
                <a:defRPr/>
              </a:pPr>
              <a:r>
                <a:rPr lang="en-GB" altLang="ja-JP" sz="1600" dirty="0">
                  <a:solidFill>
                    <a:srgbClr val="2A2A2A"/>
                  </a:solidFill>
                  <a:latin typeface="Calibri" panose="020F0502020204030204" pitchFamily="34" charset="0"/>
                  <a:ea typeface="ＭＳ Ｐゴシック"/>
                  <a:cs typeface="Calibri" panose="020F0502020204030204" pitchFamily="34" charset="0"/>
                </a:rPr>
                <a:t>Hybrid 4DVar/</a:t>
              </a:r>
              <a:r>
                <a:rPr lang="en-GB" altLang="ja-JP" sz="1600" dirty="0">
                  <a:solidFill>
                    <a:srgbClr val="C00000"/>
                  </a:solidFill>
                  <a:latin typeface="Calibri" panose="020F0502020204030204" pitchFamily="34" charset="0"/>
                  <a:ea typeface="ＭＳ Ｐゴシック"/>
                  <a:cs typeface="Calibri" panose="020F0502020204030204" pitchFamily="34" charset="0"/>
                </a:rPr>
                <a:t>En-4DEnVar</a:t>
              </a:r>
              <a:r>
                <a:rPr lang="en-GB" altLang="ja-JP" sz="1600" dirty="0">
                  <a:solidFill>
                    <a:srgbClr val="2A2A2A"/>
                  </a:solidFill>
                  <a:latin typeface="Calibri" panose="020F0502020204030204" pitchFamily="34" charset="0"/>
                  <a:ea typeface="ＭＳ Ｐゴシック"/>
                  <a:cs typeface="Calibri" panose="020F0502020204030204" pitchFamily="34" charset="0"/>
                </a:rPr>
                <a:t> Data Assimilation (DA)</a:t>
              </a:r>
              <a:endParaRPr lang="en-GB" altLang="ja-JP" sz="1600" i="1" dirty="0">
                <a:solidFill>
                  <a:srgbClr val="2A2A2A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endParaRPr>
            </a:p>
            <a:p>
              <a:pPr marL="186690" indent="-186690" defTabSz="914333">
                <a:lnSpc>
                  <a:spcPct val="95000"/>
                </a:lnSpc>
                <a:buClrTx/>
                <a:buSzPct val="100000"/>
                <a:buFontTx/>
                <a:buChar char="–"/>
                <a:defRPr/>
              </a:pPr>
              <a:r>
                <a:rPr lang="en-GB" altLang="ja-JP" sz="1600" dirty="0">
                  <a:solidFill>
                    <a:srgbClr val="2A2A2A"/>
                  </a:solidFill>
                  <a:latin typeface="Calibri" panose="020F0502020204030204" pitchFamily="34" charset="0"/>
                  <a:ea typeface="ＭＳ Ｐゴシック" pitchFamily="-1" charset="-128"/>
                  <a:cs typeface="Calibri" panose="020F0502020204030204" pitchFamily="34" charset="0"/>
                </a:rPr>
                <a:t>Forecasts to T+54 or T+192hr every 6 hours</a:t>
              </a:r>
            </a:p>
          </p:txBody>
        </p:sp>
        <p:sp>
          <p:nvSpPr>
            <p:cNvPr id="203" name="Text Box 16">
              <a:extLst>
                <a:ext uri="{FF2B5EF4-FFF2-40B4-BE49-F238E27FC236}">
                  <a16:creationId xmlns:a16="http://schemas.microsoft.com/office/drawing/2014/main" id="{3E1F3DFA-DE5C-96FE-863E-3EABACE775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1676" y="1055550"/>
              <a:ext cx="546033" cy="51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4" tIns="45717" rIns="91434" bIns="45717" anchor="ctr">
              <a:prstTxWarp prst="textNoShape">
                <a:avLst/>
              </a:prstTxWarp>
            </a:bodyPr>
            <a:lstStyle/>
            <a:p>
              <a:pPr marL="186690" indent="-186690" defTabSz="914333" eaLnBrk="0" hangingPunct="0">
                <a:lnSpc>
                  <a:spcPct val="95000"/>
                </a:lnSpc>
                <a:spcAft>
                  <a:spcPct val="25000"/>
                </a:spcAft>
                <a:buClr>
                  <a:srgbClr val="000066"/>
                </a:buClr>
                <a:buSzPct val="100000"/>
                <a:buFontTx/>
                <a:buNone/>
                <a:defRPr/>
              </a:pPr>
              <a:r>
                <a:rPr lang="en-GB" altLang="ja-JP" sz="1600" dirty="0">
                  <a:solidFill>
                    <a:srgbClr val="2A2A2A"/>
                  </a:solidFill>
                  <a:latin typeface="Calibri" panose="020F0502020204030204" pitchFamily="34" charset="0"/>
                  <a:ea typeface="ＭＳ Ｐゴシック" pitchFamily="-1" charset="-128"/>
                  <a:cs typeface="Calibri" panose="020F0502020204030204" pitchFamily="34" charset="0"/>
                </a:rPr>
                <a:t>)</a:t>
              </a:r>
            </a:p>
          </p:txBody>
        </p:sp>
      </p:grpSp>
      <p:sp>
        <p:nvSpPr>
          <p:cNvPr id="204" name="Line 5">
            <a:extLst>
              <a:ext uri="{FF2B5EF4-FFF2-40B4-BE49-F238E27FC236}">
                <a16:creationId xmlns:a16="http://schemas.microsoft.com/office/drawing/2014/main" id="{985A6253-F4A0-B5F6-3A28-00BBE00804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8191" y="1544169"/>
            <a:ext cx="1969634" cy="282899"/>
          </a:xfrm>
          <a:prstGeom prst="line">
            <a:avLst/>
          </a:prstGeom>
          <a:noFill/>
          <a:ln w="15875">
            <a:solidFill>
              <a:srgbClr val="2A2A2A"/>
            </a:solidFill>
            <a:miter lim="800000"/>
            <a:headEnd type="non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68580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300" b="0" i="0" u="none" strike="noStrike" kern="1200" cap="none" spc="0" normalizeH="0" baseline="0" noProof="0">
              <a:ln>
                <a:noFill/>
              </a:ln>
              <a:solidFill>
                <a:srgbClr val="B9DB0E"/>
              </a:solidFill>
              <a:effectLst/>
              <a:uLnTx/>
              <a:uFillTx/>
            </a:endParaRPr>
          </a:p>
        </p:txBody>
      </p:sp>
      <p:pic>
        <p:nvPicPr>
          <p:cNvPr id="205" name="Picture 204">
            <a:extLst>
              <a:ext uri="{FF2B5EF4-FFF2-40B4-BE49-F238E27FC236}">
                <a16:creationId xmlns:a16="http://schemas.microsoft.com/office/drawing/2014/main" id="{BABAA2DC-5CB8-21BF-EEBB-4F3FF8F4D4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9" t="84121" r="55429" b="404"/>
          <a:stretch/>
        </p:blipFill>
        <p:spPr>
          <a:xfrm>
            <a:off x="4687517" y="4275116"/>
            <a:ext cx="921327" cy="795969"/>
          </a:xfrm>
          <a:prstGeom prst="rect">
            <a:avLst/>
          </a:prstGeom>
          <a:ln>
            <a:solidFill>
              <a:srgbClr val="2A2A2A"/>
            </a:solidFill>
          </a:ln>
        </p:spPr>
      </p:pic>
      <p:sp>
        <p:nvSpPr>
          <p:cNvPr id="206" name="Title 1">
            <a:extLst>
              <a:ext uri="{FF2B5EF4-FFF2-40B4-BE49-F238E27FC236}">
                <a16:creationId xmlns:a16="http://schemas.microsoft.com/office/drawing/2014/main" id="{3E196056-941C-7F5D-DB95-21961D3AFA06}"/>
              </a:ext>
            </a:extLst>
          </p:cNvPr>
          <p:cNvSpPr txBox="1">
            <a:spLocks/>
          </p:cNvSpPr>
          <p:nvPr/>
        </p:nvSpPr>
        <p:spPr>
          <a:xfrm>
            <a:off x="218345" y="542563"/>
            <a:ext cx="6825262" cy="423193"/>
          </a:xfrm>
          <a:prstGeom prst="rect">
            <a:avLst/>
          </a:prstGeom>
        </p:spPr>
        <p:txBody>
          <a:bodyPr vert="horz" wrap="square" lIns="68580" tIns="34290" rIns="68580" bIns="34290" rtlCol="0" anchor="t" anchorCtr="0">
            <a:spAutoFit/>
          </a:bodyPr>
          <a:lstStyle>
            <a:lvl1pPr marL="0" marR="0" indent="0" algn="l" defTabSz="21907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j-lt"/>
                <a:ea typeface="+mn-ea"/>
                <a:cs typeface="+mn-cs"/>
                <a:sym typeface="Helvetica Light"/>
              </a:defRPr>
            </a:lvl1pPr>
            <a:lvl2pPr marL="0" marR="0" indent="85725" algn="ctr" defTabSz="21907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171450" algn="ctr" defTabSz="21907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257175" algn="ctr" defTabSz="21907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342900" algn="ctr" defTabSz="21907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428625" algn="ctr" defTabSz="21907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514350" algn="ctr" defTabSz="21907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600075" algn="ctr" defTabSz="21907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685800" algn="ctr" defTabSz="21907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marR="0" lvl="0" indent="0" algn="l" defTabSz="2190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1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Raleway" pitchFamily="2" charset="0"/>
                <a:sym typeface="Helvetica Light"/>
              </a:rPr>
              <a:t>2023 Met Office NWP Suite</a:t>
            </a:r>
          </a:p>
        </p:txBody>
      </p:sp>
      <p:sp>
        <p:nvSpPr>
          <p:cNvPr id="207" name="Line 5">
            <a:extLst>
              <a:ext uri="{FF2B5EF4-FFF2-40B4-BE49-F238E27FC236}">
                <a16:creationId xmlns:a16="http://schemas.microsoft.com/office/drawing/2014/main" id="{8C4F6C80-C988-009E-F034-ACF43C0CC9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74011" y="2061006"/>
            <a:ext cx="2510863" cy="954641"/>
          </a:xfrm>
          <a:prstGeom prst="line">
            <a:avLst/>
          </a:prstGeom>
          <a:noFill/>
          <a:ln w="15875">
            <a:solidFill>
              <a:srgbClr val="2A2A2A"/>
            </a:solidFill>
            <a:miter lim="800000"/>
            <a:headEnd type="non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68580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300" b="0" i="0" u="none" strike="noStrike" kern="1200" cap="none" spc="0" normalizeH="0" baseline="0" noProof="0">
              <a:ln>
                <a:noFill/>
              </a:ln>
              <a:solidFill>
                <a:srgbClr val="B9DB0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73251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The Met Office Unified Model</a:t>
            </a:r>
            <a:r>
              <a:rPr lang="en-GB" b="0" dirty="0"/>
              <a:t>™</a:t>
            </a:r>
            <a:endParaRPr b="0" dirty="0"/>
          </a:p>
        </p:txBody>
      </p:sp>
      <p:sp>
        <p:nvSpPr>
          <p:cNvPr id="158" name="Google Shape;158;p22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3311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tangle 176">
            <a:extLst>
              <a:ext uri="{FF2B5EF4-FFF2-40B4-BE49-F238E27FC236}">
                <a16:creationId xmlns:a16="http://schemas.microsoft.com/office/drawing/2014/main" id="{BC447774-E4F8-982B-32D6-7A05B267AA89}"/>
              </a:ext>
            </a:extLst>
          </p:cNvPr>
          <p:cNvSpPr/>
          <p:nvPr/>
        </p:nvSpPr>
        <p:spPr>
          <a:xfrm>
            <a:off x="-140678" y="1119021"/>
            <a:ext cx="9361411" cy="4048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40EBF6C-961A-EF5C-B38C-5CC798C24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784" y="525351"/>
            <a:ext cx="6934200" cy="55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</a:rPr>
              <a:t>Unified forecast/climate model</a:t>
            </a:r>
            <a:br>
              <a:rPr kumimoji="0" lang="en-GB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</a:rPr>
            </a:br>
            <a:r>
              <a:rPr kumimoji="0" lang="en-GB" altLang="en-US" sz="20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</a:rPr>
              <a:t>(Cullen, 1993)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DEEF7793-3977-A813-88ED-B68DD30D7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464" y="3395693"/>
            <a:ext cx="7353567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</a:rPr>
              <a:t>Technical consolidation of code</a:t>
            </a:r>
            <a:endParaRPr lang="en-GB" sz="1800" dirty="0">
              <a:solidFill>
                <a:prstClr val="black"/>
              </a:solidFill>
              <a:latin typeface="Lohit Devanaga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</a:rPr>
              <a:t>1990: initial operational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i="1" dirty="0">
                <a:solidFill>
                  <a:srgbClr val="000000"/>
                </a:solidFill>
                <a:latin typeface="Arial" panose="020B0604020202020204" pitchFamily="34" charset="0"/>
              </a:rPr>
              <a:t>Benefit: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</a:rPr>
              <a:t>Improvements to regional NWP performance from improved (climate) parametrisations</a:t>
            </a:r>
            <a:endParaRPr lang="en-GB" sz="1800" dirty="0">
              <a:solidFill>
                <a:prstClr val="black"/>
              </a:solidFill>
              <a:latin typeface="Lohit Devanaga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i="1" dirty="0">
                <a:solidFill>
                  <a:srgbClr val="000000"/>
                </a:solidFill>
                <a:latin typeface="Arial" panose="020B0604020202020204" pitchFamily="34" charset="0"/>
              </a:rPr>
              <a:t>Compromise: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</a:rPr>
              <a:t>Temporary step-back in some capabilities</a:t>
            </a:r>
            <a:b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</a:rPr>
              <a:t>(e.g. regional model went from non-hydrostatic → hydrostatic)</a:t>
            </a:r>
            <a:endParaRPr lang="en-GB" sz="1800" dirty="0">
              <a:solidFill>
                <a:prstClr val="black"/>
              </a:solidFill>
              <a:latin typeface="Lohit Devanagari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339148FF-F667-A67E-7408-EB2B14F40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4" y="2958455"/>
            <a:ext cx="7785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Global coupled climate               Global NWP              Mesoscale NWP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FA857C34-3238-D8F0-18AD-47228B268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84" y="1495575"/>
            <a:ext cx="2752725" cy="142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EA11465C-FBFC-7F4C-5FF8-B55CC3213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230" y="1267763"/>
            <a:ext cx="1658583" cy="165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8D562F3D-AF42-74E6-F778-5E0B51DD9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28" y="1433874"/>
            <a:ext cx="1909041" cy="148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517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tangle 176">
            <a:extLst>
              <a:ext uri="{FF2B5EF4-FFF2-40B4-BE49-F238E27FC236}">
                <a16:creationId xmlns:a16="http://schemas.microsoft.com/office/drawing/2014/main" id="{BC447774-E4F8-982B-32D6-7A05B267AA89}"/>
              </a:ext>
            </a:extLst>
          </p:cNvPr>
          <p:cNvSpPr/>
          <p:nvPr/>
        </p:nvSpPr>
        <p:spPr>
          <a:xfrm>
            <a:off x="-193062" y="1121166"/>
            <a:ext cx="9361411" cy="4048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40EBF6C-961A-EF5C-B38C-5CC798C24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1" y="525351"/>
            <a:ext cx="6934200" cy="55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</a:rPr>
              <a:t>The Met Office Unified Model</a:t>
            </a:r>
            <a:br>
              <a:rPr kumimoji="0" lang="en-GB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</a:rPr>
            </a:br>
            <a:r>
              <a:rPr kumimoji="0" lang="en-GB" altLang="en-US" sz="14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</a:rPr>
              <a:t>(Cullen, 1993)</a:t>
            </a:r>
            <a:r>
              <a: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Raleway" pitchFamily="2" charset="0"/>
              </a:rPr>
              <a:t> Brown et al. (2010), Walters et al. (2019), Bush et al. (2023)</a:t>
            </a:r>
            <a:endParaRPr kumimoji="0" lang="en-GB" altLang="en-US" sz="140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itchFamily="2" charset="0"/>
            </a:endParaRPr>
          </a:p>
        </p:txBody>
      </p:sp>
      <p:pic>
        <p:nvPicPr>
          <p:cNvPr id="191" name="Picture 5" descr="CRUM2">
            <a:extLst>
              <a:ext uri="{FF2B5EF4-FFF2-40B4-BE49-F238E27FC236}">
                <a16:creationId xmlns:a16="http://schemas.microsoft.com/office/drawing/2014/main" id="{25627815-39D3-0A46-EE26-F29EAE78F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1" y="1441513"/>
            <a:ext cx="1671455" cy="1775272"/>
          </a:xfrm>
          <a:prstGeom prst="rect">
            <a:avLst/>
          </a:prstGeom>
          <a:noFill/>
        </p:spPr>
      </p:pic>
      <p:pic>
        <p:nvPicPr>
          <p:cNvPr id="192" name="Picture 191" descr="Map&#10;&#10;Description automatically generated">
            <a:extLst>
              <a:ext uri="{FF2B5EF4-FFF2-40B4-BE49-F238E27FC236}">
                <a16:creationId xmlns:a16="http://schemas.microsoft.com/office/drawing/2014/main" id="{C80081FA-2B02-6428-FB58-A7C53CCC21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01" y="1952767"/>
            <a:ext cx="2172619" cy="1452070"/>
          </a:xfrm>
          <a:prstGeom prst="rect">
            <a:avLst/>
          </a:prstGeom>
        </p:spPr>
      </p:pic>
      <p:grpSp>
        <p:nvGrpSpPr>
          <p:cNvPr id="193" name="Group 192">
            <a:extLst>
              <a:ext uri="{FF2B5EF4-FFF2-40B4-BE49-F238E27FC236}">
                <a16:creationId xmlns:a16="http://schemas.microsoft.com/office/drawing/2014/main" id="{2F2C9C8D-AC9F-0BF4-54B3-0B1876A1E669}"/>
              </a:ext>
            </a:extLst>
          </p:cNvPr>
          <p:cNvGrpSpPr/>
          <p:nvPr/>
        </p:nvGrpSpPr>
        <p:grpSpPr>
          <a:xfrm>
            <a:off x="92231" y="3521499"/>
            <a:ext cx="8959539" cy="1460696"/>
            <a:chOff x="48522" y="3297695"/>
            <a:chExt cx="8959539" cy="1460696"/>
          </a:xfrm>
        </p:grpSpPr>
        <p:pic>
          <p:nvPicPr>
            <p:cNvPr id="194" name="Picture 193" descr="Logo, company name&#10;&#10;Description automatically generated">
              <a:extLst>
                <a:ext uri="{FF2B5EF4-FFF2-40B4-BE49-F238E27FC236}">
                  <a16:creationId xmlns:a16="http://schemas.microsoft.com/office/drawing/2014/main" id="{193A1757-379C-CCDB-3DB5-CEE7E46FD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8162" y="3740584"/>
              <a:ext cx="2122805" cy="1017807"/>
            </a:xfrm>
            <a:prstGeom prst="rect">
              <a:avLst/>
            </a:prstGeom>
          </p:spPr>
        </p:pic>
        <p:sp>
          <p:nvSpPr>
            <p:cNvPr id="195" name="Left Brace 194">
              <a:extLst>
                <a:ext uri="{FF2B5EF4-FFF2-40B4-BE49-F238E27FC236}">
                  <a16:creationId xmlns:a16="http://schemas.microsoft.com/office/drawing/2014/main" id="{2DA341E4-C1FC-2B21-F9CB-E187B94A14AA}"/>
                </a:ext>
              </a:extLst>
            </p:cNvPr>
            <p:cNvSpPr/>
            <p:nvPr/>
          </p:nvSpPr>
          <p:spPr>
            <a:xfrm rot="16200000">
              <a:off x="2331900" y="1014323"/>
              <a:ext cx="452236" cy="5018992"/>
            </a:xfrm>
            <a:prstGeom prst="leftBrace">
              <a:avLst>
                <a:gd name="adj1" fmla="val 42798"/>
                <a:gd name="adj2" fmla="val 50000"/>
              </a:avLst>
            </a:prstGeom>
            <a:noFill/>
            <a:ln w="9525" cap="flat" cmpd="sng" algn="ctr">
              <a:solidFill>
                <a:srgbClr val="2A2A2A">
                  <a:shade val="95000"/>
                  <a:satMod val="104999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196" name="Picture 195" descr="Text&#10;&#10;Description automatically generated">
              <a:extLst>
                <a:ext uri="{FF2B5EF4-FFF2-40B4-BE49-F238E27FC236}">
                  <a16:creationId xmlns:a16="http://schemas.microsoft.com/office/drawing/2014/main" id="{E4731F9C-A7FD-5BB6-B2D6-E1476EC8B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2608" y="3748770"/>
              <a:ext cx="1992733" cy="981420"/>
            </a:xfrm>
            <a:prstGeom prst="rect">
              <a:avLst/>
            </a:prstGeom>
          </p:spPr>
        </p:pic>
        <p:sp>
          <p:nvSpPr>
            <p:cNvPr id="197" name="Left Brace 196">
              <a:extLst>
                <a:ext uri="{FF2B5EF4-FFF2-40B4-BE49-F238E27FC236}">
                  <a16:creationId xmlns:a16="http://schemas.microsoft.com/office/drawing/2014/main" id="{6F30EE2D-B829-436E-07C8-C66FD263E9E5}"/>
                </a:ext>
              </a:extLst>
            </p:cNvPr>
            <p:cNvSpPr/>
            <p:nvPr/>
          </p:nvSpPr>
          <p:spPr>
            <a:xfrm rot="16200000">
              <a:off x="6811679" y="1553531"/>
              <a:ext cx="452217" cy="3940546"/>
            </a:xfrm>
            <a:prstGeom prst="leftBrace">
              <a:avLst>
                <a:gd name="adj1" fmla="val 41446"/>
                <a:gd name="adj2" fmla="val 50352"/>
              </a:avLst>
            </a:prstGeom>
            <a:noFill/>
            <a:ln w="9525" cap="flat" cmpd="sng" algn="ctr">
              <a:solidFill>
                <a:srgbClr val="2A2A2A">
                  <a:shade val="95000"/>
                  <a:satMod val="104999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EF641F00-307E-3888-A7E8-6EB092E74F8D}"/>
              </a:ext>
            </a:extLst>
          </p:cNvPr>
          <p:cNvGrpSpPr/>
          <p:nvPr/>
        </p:nvGrpSpPr>
        <p:grpSpPr>
          <a:xfrm>
            <a:off x="2070445" y="1430940"/>
            <a:ext cx="2405700" cy="2338190"/>
            <a:chOff x="2513968" y="1207136"/>
            <a:chExt cx="2405700" cy="2338190"/>
          </a:xfrm>
        </p:grpSpPr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5AB7DE11-7D93-9355-77C5-1C532697338A}"/>
                </a:ext>
              </a:extLst>
            </p:cNvPr>
            <p:cNvGrpSpPr/>
            <p:nvPr/>
          </p:nvGrpSpPr>
          <p:grpSpPr>
            <a:xfrm>
              <a:off x="2513968" y="1207136"/>
              <a:ext cx="2405700" cy="1793602"/>
              <a:chOff x="2513968" y="1207136"/>
              <a:chExt cx="2405700" cy="1793602"/>
            </a:xfrm>
          </p:grpSpPr>
          <p:pic>
            <p:nvPicPr>
              <p:cNvPr id="201" name="Picture 200">
                <a:extLst>
                  <a:ext uri="{FF2B5EF4-FFF2-40B4-BE49-F238E27FC236}">
                    <a16:creationId xmlns:a16="http://schemas.microsoft.com/office/drawing/2014/main" id="{1E3EAC8A-C7C8-C1D9-A484-635FAE383D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1913"/>
              <a:stretch/>
            </p:blipFill>
            <p:spPr>
              <a:xfrm>
                <a:off x="2513968" y="1207136"/>
                <a:ext cx="1824115" cy="1793602"/>
              </a:xfrm>
              <a:prstGeom prst="rect">
                <a:avLst/>
              </a:prstGeom>
            </p:spPr>
          </p:pic>
          <p:pic>
            <p:nvPicPr>
              <p:cNvPr id="202" name="Picture 9" descr="MOGREPS">
                <a:extLst>
                  <a:ext uri="{FF2B5EF4-FFF2-40B4-BE49-F238E27FC236}">
                    <a16:creationId xmlns:a16="http://schemas.microsoft.com/office/drawing/2014/main" id="{CFD2A885-B9AC-23D9-D321-2091575F58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371844" y="1259940"/>
                <a:ext cx="547824" cy="547203"/>
              </a:xfrm>
              <a:prstGeom prst="rect">
                <a:avLst/>
              </a:prstGeom>
              <a:noFill/>
            </p:spPr>
          </p:pic>
        </p:grpSp>
        <p:sp>
          <p:nvSpPr>
            <p:cNvPr id="200" name="Text Box 32">
              <a:extLst>
                <a:ext uri="{FF2B5EF4-FFF2-40B4-BE49-F238E27FC236}">
                  <a16:creationId xmlns:a16="http://schemas.microsoft.com/office/drawing/2014/main" id="{760ADCF4-F4F8-217E-54E1-20A41BDA4B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0658" y="3206772"/>
              <a:ext cx="1483526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6858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</a:rPr>
                <a:t>Δ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</a:rPr>
                <a:t>x ≈ 20 km</a:t>
              </a:r>
            </a:p>
          </p:txBody>
        </p:sp>
      </p:grpSp>
      <p:sp>
        <p:nvSpPr>
          <p:cNvPr id="203" name="Text Box 33">
            <a:extLst>
              <a:ext uri="{FF2B5EF4-FFF2-40B4-BE49-F238E27FC236}">
                <a16:creationId xmlns:a16="http://schemas.microsoft.com/office/drawing/2014/main" id="{3300FD16-6148-1E63-6EA1-F3CBFA4B6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574" y="3430576"/>
            <a:ext cx="208696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6858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</a:rPr>
              <a:t>Δ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</a:rPr>
              <a:t>x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cs typeface="Arial" pitchFamily="34" charset="0"/>
              </a:rPr>
              <a:t>≈ 130 → 60 km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</a:endParaRPr>
          </a:p>
        </p:txBody>
      </p: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FFCF86E5-02F7-6A68-98F7-F9965B8DDA4D}"/>
              </a:ext>
            </a:extLst>
          </p:cNvPr>
          <p:cNvGrpSpPr/>
          <p:nvPr/>
        </p:nvGrpSpPr>
        <p:grpSpPr>
          <a:xfrm>
            <a:off x="3284475" y="1669914"/>
            <a:ext cx="2423266" cy="2099216"/>
            <a:chOff x="3981616" y="1446110"/>
            <a:chExt cx="2423266" cy="2099216"/>
          </a:xfrm>
        </p:grpSpPr>
        <p:sp>
          <p:nvSpPr>
            <p:cNvPr id="205" name="Rectangle 34">
              <a:extLst>
                <a:ext uri="{FF2B5EF4-FFF2-40B4-BE49-F238E27FC236}">
                  <a16:creationId xmlns:a16="http://schemas.microsoft.com/office/drawing/2014/main" id="{26AB6610-9976-164F-63C6-2FDCE3B79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8712" y="3206772"/>
              <a:ext cx="135151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6858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</a:rPr>
                <a:t>Δ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</a:rPr>
                <a:t>x ≈ 10 km 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06" name="Picture 205" descr="PmslZRnSnCl_oper-glm_20160607_18Z_T114_ortho.png">
              <a:extLst>
                <a:ext uri="{FF2B5EF4-FFF2-40B4-BE49-F238E27FC236}">
                  <a16:creationId xmlns:a16="http://schemas.microsoft.com/office/drawing/2014/main" id="{EBF73323-2730-146C-C0AE-01250DB6C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rcRect b="30026"/>
            <a:stretch>
              <a:fillRect/>
            </a:stretch>
          </p:blipFill>
          <p:spPr>
            <a:xfrm>
              <a:off x="3981616" y="1446110"/>
              <a:ext cx="2423266" cy="1793601"/>
            </a:xfrm>
            <a:prstGeom prst="rect">
              <a:avLst/>
            </a:prstGeom>
          </p:spPr>
        </p:pic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34854832-3B7A-494A-C42F-8DEC1CF10A65}"/>
              </a:ext>
            </a:extLst>
          </p:cNvPr>
          <p:cNvGrpSpPr/>
          <p:nvPr/>
        </p:nvGrpSpPr>
        <p:grpSpPr>
          <a:xfrm>
            <a:off x="4704667" y="1374833"/>
            <a:ext cx="2177298" cy="2396579"/>
            <a:chOff x="5875708" y="1151029"/>
            <a:chExt cx="2177298" cy="2396579"/>
          </a:xfrm>
        </p:grpSpPr>
        <p:pic>
          <p:nvPicPr>
            <p:cNvPr id="208" name="Picture 207">
              <a:extLst>
                <a:ext uri="{FF2B5EF4-FFF2-40B4-BE49-F238E27FC236}">
                  <a16:creationId xmlns:a16="http://schemas.microsoft.com/office/drawing/2014/main" id="{F2D085DC-5B5C-1139-D722-0E325A178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875708" y="1151029"/>
              <a:ext cx="2177298" cy="1279326"/>
            </a:xfrm>
            <a:prstGeom prst="rect">
              <a:avLst/>
            </a:prstGeom>
          </p:spPr>
        </p:pic>
        <p:sp>
          <p:nvSpPr>
            <p:cNvPr id="209" name="Rectangle 36">
              <a:extLst>
                <a:ext uri="{FF2B5EF4-FFF2-40B4-BE49-F238E27FC236}">
                  <a16:creationId xmlns:a16="http://schemas.microsoft.com/office/drawing/2014/main" id="{BCAD6AB3-EF43-A090-524E-C04785FE5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2264" y="3209054"/>
              <a:ext cx="1413187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6858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</a:rPr>
                <a:t>Δ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</a:rPr>
                <a:t>x ≈ 2.2 km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506938FB-A973-AF64-2A0D-CE14FFF964C2}"/>
              </a:ext>
            </a:extLst>
          </p:cNvPr>
          <p:cNvGrpSpPr/>
          <p:nvPr/>
        </p:nvGrpSpPr>
        <p:grpSpPr>
          <a:xfrm>
            <a:off x="5795373" y="1590802"/>
            <a:ext cx="2156833" cy="2181559"/>
            <a:chOff x="5751664" y="1366998"/>
            <a:chExt cx="2156833" cy="2181559"/>
          </a:xfrm>
        </p:grpSpPr>
        <p:pic>
          <p:nvPicPr>
            <p:cNvPr id="211" name="Picture 210" descr="Map&#10;&#10;Description automatically generated">
              <a:extLst>
                <a:ext uri="{FF2B5EF4-FFF2-40B4-BE49-F238E27FC236}">
                  <a16:creationId xmlns:a16="http://schemas.microsoft.com/office/drawing/2014/main" id="{AE6B902A-6712-7E24-938A-1B9923DC5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7" t="9413" r="7756" b="16675"/>
            <a:stretch/>
          </p:blipFill>
          <p:spPr>
            <a:xfrm>
              <a:off x="5751664" y="1366998"/>
              <a:ext cx="2156833" cy="1874858"/>
            </a:xfrm>
            <a:prstGeom prst="rect">
              <a:avLst/>
            </a:prstGeom>
          </p:spPr>
        </p:pic>
        <p:sp>
          <p:nvSpPr>
            <p:cNvPr id="212" name="Rectangle 36">
              <a:extLst>
                <a:ext uri="{FF2B5EF4-FFF2-40B4-BE49-F238E27FC236}">
                  <a16:creationId xmlns:a16="http://schemas.microsoft.com/office/drawing/2014/main" id="{709C19AB-DFE0-3711-C9A5-40F060FC3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1951" y="3210003"/>
              <a:ext cx="135293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6858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</a:rPr>
                <a:t>Δ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</a:rPr>
                <a:t>x ≈ 1.5 km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</a:p>
          </p:txBody>
        </p: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C36183CD-A2B9-8546-1D97-60C110E77850}"/>
              </a:ext>
            </a:extLst>
          </p:cNvPr>
          <p:cNvGrpSpPr/>
          <p:nvPr/>
        </p:nvGrpSpPr>
        <p:grpSpPr>
          <a:xfrm>
            <a:off x="7396030" y="1357002"/>
            <a:ext cx="1598471" cy="2419622"/>
            <a:chOff x="7352321" y="1133198"/>
            <a:chExt cx="1598471" cy="2419622"/>
          </a:xfrm>
        </p:grpSpPr>
        <p:sp>
          <p:nvSpPr>
            <p:cNvPr id="214" name="Rectangle 36">
              <a:extLst>
                <a:ext uri="{FF2B5EF4-FFF2-40B4-BE49-F238E27FC236}">
                  <a16:creationId xmlns:a16="http://schemas.microsoft.com/office/drawing/2014/main" id="{B2AA804A-3AD9-A4DF-37B8-667562A14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4880" y="3214266"/>
              <a:ext cx="122417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6858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</a:rPr>
                <a:t>Δ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</a:rPr>
                <a:t>x ≈ 300 m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</a:p>
          </p:txBody>
        </p: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E2984FEF-E0DE-4CC9-47BD-E13B2BABA644}"/>
                </a:ext>
              </a:extLst>
            </p:cNvPr>
            <p:cNvGrpSpPr/>
            <p:nvPr/>
          </p:nvGrpSpPr>
          <p:grpSpPr>
            <a:xfrm>
              <a:off x="7352321" y="1133198"/>
              <a:ext cx="1598471" cy="1538282"/>
              <a:chOff x="7131324" y="1160693"/>
              <a:chExt cx="1598471" cy="1538282"/>
            </a:xfrm>
          </p:grpSpPr>
          <p:pic>
            <p:nvPicPr>
              <p:cNvPr id="216" name="Picture 215" descr="A map of the weather&#10;&#10;Description automatically generated">
                <a:extLst>
                  <a:ext uri="{FF2B5EF4-FFF2-40B4-BE49-F238E27FC236}">
                    <a16:creationId xmlns:a16="http://schemas.microsoft.com/office/drawing/2014/main" id="{CF430881-BA36-5984-5654-A4284E4780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024" r="16094" b="9915"/>
              <a:stretch/>
            </p:blipFill>
            <p:spPr>
              <a:xfrm>
                <a:off x="7131324" y="1176610"/>
                <a:ext cx="1439384" cy="1522365"/>
              </a:xfrm>
              <a:prstGeom prst="rect">
                <a:avLst/>
              </a:prstGeom>
            </p:spPr>
          </p:pic>
          <p:pic>
            <p:nvPicPr>
              <p:cNvPr id="217" name="Picture 216" descr="A map of the weather&#10;&#10;Description automatically generated">
                <a:extLst>
                  <a:ext uri="{FF2B5EF4-FFF2-40B4-BE49-F238E27FC236}">
                    <a16:creationId xmlns:a16="http://schemas.microsoft.com/office/drawing/2014/main" id="{7B48B564-4CE0-E761-C09D-F70C999C08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007" b="9915"/>
              <a:stretch/>
            </p:blipFill>
            <p:spPr>
              <a:xfrm>
                <a:off x="8527144" y="1160693"/>
                <a:ext cx="202651" cy="152236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808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Flexibility of the Unified Model</a:t>
            </a: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E7BD8F-AC6C-3F47-1DE5-120C255FA0BC}"/>
              </a:ext>
            </a:extLst>
          </p:cNvPr>
          <p:cNvGrpSpPr/>
          <p:nvPr/>
        </p:nvGrpSpPr>
        <p:grpSpPr>
          <a:xfrm>
            <a:off x="921282" y="2000878"/>
            <a:ext cx="1778887" cy="1656986"/>
            <a:chOff x="310217" y="1193005"/>
            <a:chExt cx="1542396" cy="1450183"/>
          </a:xfrm>
        </p:grpSpPr>
        <p:pic>
          <p:nvPicPr>
            <p:cNvPr id="3" name="Picture 2" descr="PmslZRnSnCl_oper-glm_20160607_18Z_T114_ortho.png">
              <a:extLst>
                <a:ext uri="{FF2B5EF4-FFF2-40B4-BE49-F238E27FC236}">
                  <a16:creationId xmlns:a16="http://schemas.microsoft.com/office/drawing/2014/main" id="{EE1B1B99-83ED-5DF5-E318-8A953569D0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47467" t="5020" r="14275" b="30026"/>
            <a:stretch/>
          </p:blipFill>
          <p:spPr>
            <a:xfrm>
              <a:off x="1078706" y="1193005"/>
              <a:ext cx="773907" cy="1450183"/>
            </a:xfrm>
            <a:prstGeom prst="rect">
              <a:avLst/>
            </a:prstGeom>
          </p:spPr>
        </p:pic>
        <p:pic>
          <p:nvPicPr>
            <p:cNvPr id="4" name="Picture 5" descr="CRUM2">
              <a:extLst>
                <a:ext uri="{FF2B5EF4-FFF2-40B4-BE49-F238E27FC236}">
                  <a16:creationId xmlns:a16="http://schemas.microsoft.com/office/drawing/2014/main" id="{072F42F7-18A2-CE29-45A3-C18B9A3E6D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t="1027" r="49464" b="18357"/>
            <a:stretch/>
          </p:blipFill>
          <p:spPr bwMode="auto">
            <a:xfrm>
              <a:off x="310217" y="1193005"/>
              <a:ext cx="844689" cy="1431133"/>
            </a:xfrm>
            <a:prstGeom prst="rect">
              <a:avLst/>
            </a:prstGeom>
            <a:noFill/>
          </p:spPr>
        </p:pic>
      </p:grpSp>
      <p:sp>
        <p:nvSpPr>
          <p:cNvPr id="5" name="Text Box 33">
            <a:extLst>
              <a:ext uri="{FF2B5EF4-FFF2-40B4-BE49-F238E27FC236}">
                <a16:creationId xmlns:a16="http://schemas.microsoft.com/office/drawing/2014/main" id="{25FDAF14-2A0F-BBDC-B856-596EFAC44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169" y="2014493"/>
            <a:ext cx="3025776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factor of ~100 – 1000 between these …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D4E8946-A680-FDA8-702E-D2A75128F54D}"/>
              </a:ext>
            </a:extLst>
          </p:cNvPr>
          <p:cNvGrpSpPr/>
          <p:nvPr/>
        </p:nvGrpSpPr>
        <p:grpSpPr>
          <a:xfrm>
            <a:off x="5880424" y="1961197"/>
            <a:ext cx="1858720" cy="2044865"/>
            <a:chOff x="7265604" y="1133198"/>
            <a:chExt cx="1858720" cy="2044865"/>
          </a:xfrm>
        </p:grpSpPr>
        <p:sp>
          <p:nvSpPr>
            <p:cNvPr id="7" name="Rectangle 36">
              <a:extLst>
                <a:ext uri="{FF2B5EF4-FFF2-40B4-BE49-F238E27FC236}">
                  <a16:creationId xmlns:a16="http://schemas.microsoft.com/office/drawing/2014/main" id="{DF563D1E-804F-6BC3-9DEC-D5E0A7E4A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5604" y="2870286"/>
              <a:ext cx="1858720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Arial"/>
                </a:rPr>
                <a:t>Δ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Arial"/>
                </a:rPr>
                <a:t>x ≈ </a:t>
              </a:r>
              <a:r>
                <a:rPr lang="en-GB" kern="1200" dirty="0">
                  <a:solidFill>
                    <a:srgbClr val="777777"/>
                  </a:solidFill>
                </a:rPr>
                <a:t>3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Arial"/>
                </a:rPr>
                <a:t>00 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→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Arial"/>
                </a:rPr>
                <a:t> 100 m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 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68AE0E8-035A-2575-D74F-CECF951AAC60}"/>
                </a:ext>
              </a:extLst>
            </p:cNvPr>
            <p:cNvGrpSpPr/>
            <p:nvPr/>
          </p:nvGrpSpPr>
          <p:grpSpPr>
            <a:xfrm>
              <a:off x="7352321" y="1133198"/>
              <a:ext cx="1598471" cy="1538282"/>
              <a:chOff x="7131324" y="1160693"/>
              <a:chExt cx="1598471" cy="1538282"/>
            </a:xfrm>
          </p:grpSpPr>
          <p:pic>
            <p:nvPicPr>
              <p:cNvPr id="9" name="Picture 8" descr="A map of the weather&#10;&#10;Description automatically generated">
                <a:extLst>
                  <a:ext uri="{FF2B5EF4-FFF2-40B4-BE49-F238E27FC236}">
                    <a16:creationId xmlns:a16="http://schemas.microsoft.com/office/drawing/2014/main" id="{07D86393-6720-1351-6C04-1955DBB856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024" r="16094" b="9915"/>
              <a:stretch/>
            </p:blipFill>
            <p:spPr>
              <a:xfrm>
                <a:off x="7131324" y="1176610"/>
                <a:ext cx="1439384" cy="1522365"/>
              </a:xfrm>
              <a:prstGeom prst="rect">
                <a:avLst/>
              </a:prstGeom>
            </p:spPr>
          </p:pic>
          <p:pic>
            <p:nvPicPr>
              <p:cNvPr id="10" name="Picture 9" descr="A map of the weather&#10;&#10;Description automatically generated">
                <a:extLst>
                  <a:ext uri="{FF2B5EF4-FFF2-40B4-BE49-F238E27FC236}">
                    <a16:creationId xmlns:a16="http://schemas.microsoft.com/office/drawing/2014/main" id="{D762A7EA-3A23-C715-FA3E-5BAE77CC5B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007" b="9915"/>
              <a:stretch/>
            </p:blipFill>
            <p:spPr>
              <a:xfrm>
                <a:off x="8527144" y="1160693"/>
                <a:ext cx="202651" cy="1522365"/>
              </a:xfrm>
              <a:prstGeom prst="rect">
                <a:avLst/>
              </a:prstGeom>
            </p:spPr>
          </p:pic>
        </p:grpSp>
      </p:grpSp>
      <p:sp>
        <p:nvSpPr>
          <p:cNvPr id="11" name="Text Box 33">
            <a:extLst>
              <a:ext uri="{FF2B5EF4-FFF2-40B4-BE49-F238E27FC236}">
                <a16:creationId xmlns:a16="http://schemas.microsoft.com/office/drawing/2014/main" id="{6AA11CFF-9801-C766-8840-E2B59260D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783" y="4167049"/>
            <a:ext cx="43794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… the same dynamics 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(and physics) has to continue to work </a:t>
            </a:r>
          </a:p>
        </p:txBody>
      </p:sp>
      <p:sp>
        <p:nvSpPr>
          <p:cNvPr id="12" name="Text Box 33">
            <a:extLst>
              <a:ext uri="{FF2B5EF4-FFF2-40B4-BE49-F238E27FC236}">
                <a16:creationId xmlns:a16="http://schemas.microsoft.com/office/drawing/2014/main" id="{93F422FB-935C-23B7-B5D6-1062A7691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82" y="3693524"/>
            <a:ext cx="164353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rial"/>
              </a:rPr>
              <a:t>Δ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rial"/>
              </a:rPr>
              <a:t>x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rial"/>
                <a:cs typeface="Arial" pitchFamily="34" charset="0"/>
              </a:rPr>
              <a:t>≈ 135 → 10 km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3556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40EBF6C-961A-EF5C-B38C-5CC798C24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1" y="525351"/>
            <a:ext cx="6934200" cy="55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</a:rPr>
              <a:t>The Met Office Unified Model</a:t>
            </a:r>
            <a:endParaRPr lang="en-GB" altLang="en-US" sz="2300" b="1" dirty="0">
              <a:latin typeface="Raleway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3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</a:rPr>
              <a:t>Developing a seamless science configuration</a:t>
            </a:r>
            <a:endParaRPr kumimoji="0" lang="en-GB" altLang="en-US" sz="140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2A5F1D6-24B0-CE00-E4DF-F84BC916577E}"/>
              </a:ext>
            </a:extLst>
          </p:cNvPr>
          <p:cNvGrpSpPr>
            <a:grpSpLocks/>
          </p:cNvGrpSpPr>
          <p:nvPr/>
        </p:nvGrpSpPr>
        <p:grpSpPr bwMode="auto">
          <a:xfrm>
            <a:off x="305769" y="1608891"/>
            <a:ext cx="3600450" cy="2309966"/>
            <a:chOff x="204" y="1388"/>
            <a:chExt cx="2268" cy="1186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66D2E8DA-205A-56AB-BC29-2B04E077CAB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4" y="1388"/>
              <a:ext cx="2268" cy="118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3D764731-6766-97DF-3624-3C6E0223207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4" y="1964"/>
              <a:ext cx="2268" cy="61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pic>
        <p:nvPicPr>
          <p:cNvPr id="14" name="Picture 13" descr="logo.png">
            <a:extLst>
              <a:ext uri="{FF2B5EF4-FFF2-40B4-BE49-F238E27FC236}">
                <a16:creationId xmlns:a16="http://schemas.microsoft.com/office/drawing/2014/main" id="{8ACBEE92-F2E1-C1BB-2AD0-FD0B9E5270B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378" y="2739991"/>
            <a:ext cx="3595841" cy="499238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06552D0D-7705-7E5B-B91B-5085F7A521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05" y="1703796"/>
            <a:ext cx="1992733" cy="981420"/>
          </a:xfrm>
          <a:prstGeom prst="rect">
            <a:avLst/>
          </a:prstGeom>
        </p:spPr>
      </p:pic>
      <p:pic>
        <p:nvPicPr>
          <p:cNvPr id="16" name="Picture 6" descr="jules_logo_html">
            <a:extLst>
              <a:ext uri="{FF2B5EF4-FFF2-40B4-BE49-F238E27FC236}">
                <a16:creationId xmlns:a16="http://schemas.microsoft.com/office/drawing/2014/main" id="{C856D624-8CDF-640D-2B10-6C0C45360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880" y="3219592"/>
            <a:ext cx="1587383" cy="67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2">
            <a:extLst>
              <a:ext uri="{FF2B5EF4-FFF2-40B4-BE49-F238E27FC236}">
                <a16:creationId xmlns:a16="http://schemas.microsoft.com/office/drawing/2014/main" id="{E78ED736-1AD1-598C-56A7-8BD581293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5699" y="1504630"/>
            <a:ext cx="495361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Why attempt seamless model configs?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Good short-range and forecasts model climatology ensures physical fidelity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1800" kern="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Allows testing in many applications/domains</a:t>
            </a:r>
            <a:endParaRPr kumimoji="0" lang="en-GB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Allows feedback (e.g. O2R) to inform all applications and not just those reported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Allows us to concentrate development on small number of parametrisations/options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But … additional constraints do add to the burden of model development process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632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The Unified Model Development Process</a:t>
            </a:r>
            <a:endParaRPr dirty="0"/>
          </a:p>
        </p:txBody>
      </p:sp>
      <p:sp>
        <p:nvSpPr>
          <p:cNvPr id="158" name="Google Shape;158;p22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5333915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1357</Words>
  <Application>Microsoft Office PowerPoint</Application>
  <PresentationFormat>On-screen Show (16:9)</PresentationFormat>
  <Paragraphs>228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Stone Sans ITC TT</vt:lpstr>
      <vt:lpstr>Lohit Devanagari</vt:lpstr>
      <vt:lpstr>Calibri</vt:lpstr>
      <vt:lpstr>Lato</vt:lpstr>
      <vt:lpstr>Raleway</vt:lpstr>
      <vt:lpstr>Streamline</vt:lpstr>
      <vt:lpstr>Met Office Unified Model Development Best Practice</vt:lpstr>
      <vt:lpstr>Overview</vt:lpstr>
      <vt:lpstr>PowerPoint Presentation</vt:lpstr>
      <vt:lpstr>The Met Office Unified Model™</vt:lpstr>
      <vt:lpstr>PowerPoint Presentation</vt:lpstr>
      <vt:lpstr>PowerPoint Presentation</vt:lpstr>
      <vt:lpstr>Flexibility of the Unified Model</vt:lpstr>
      <vt:lpstr>PowerPoint Presentation</vt:lpstr>
      <vt:lpstr>The Unified Model Development Process</vt:lpstr>
      <vt:lpstr>The Global Coupled (GC) development process</vt:lpstr>
      <vt:lpstr>The GC development process</vt:lpstr>
      <vt:lpstr>The GC development process</vt:lpstr>
      <vt:lpstr>The GC development process</vt:lpstr>
      <vt:lpstr>The GC development process</vt:lpstr>
      <vt:lpstr>The GC development process</vt:lpstr>
      <vt:lpstr>The GC development process</vt:lpstr>
      <vt:lpstr>Benefits and costs of Unified Model development</vt:lpstr>
      <vt:lpstr>Benefits and costs of Unified Model development</vt:lpstr>
      <vt:lpstr>Benefits and costs of Unified Model development</vt:lpstr>
      <vt:lpstr>Benefits and costs of Unified Model development</vt:lpstr>
      <vt:lpstr>Benefits and costs of Unified Model development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 Office Unified Model Development Best Practice</dc:title>
  <cp:lastModifiedBy>David Walters</cp:lastModifiedBy>
  <cp:revision>1</cp:revision>
  <dcterms:modified xsi:type="dcterms:W3CDTF">2023-07-14T16:26:45Z</dcterms:modified>
</cp:coreProperties>
</file>