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</p:sldMasterIdLst>
  <p:notesMasterIdLst>
    <p:notesMasterId r:id="rId18"/>
  </p:notesMasterIdLst>
  <p:sldIdLst>
    <p:sldId id="256" r:id="rId3"/>
    <p:sldId id="283" r:id="rId4"/>
    <p:sldId id="272" r:id="rId5"/>
    <p:sldId id="273" r:id="rId6"/>
    <p:sldId id="259" r:id="rId7"/>
    <p:sldId id="260" r:id="rId8"/>
    <p:sldId id="263" r:id="rId9"/>
    <p:sldId id="261" r:id="rId10"/>
    <p:sldId id="279" r:id="rId11"/>
    <p:sldId id="282" r:id="rId12"/>
    <p:sldId id="262" r:id="rId13"/>
    <p:sldId id="277" r:id="rId14"/>
    <p:sldId id="265" r:id="rId15"/>
    <p:sldId id="281" r:id="rId16"/>
    <p:sldId id="280" r:id="rId17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Arial Narrow" panose="020B0606020202030204" pitchFamily="34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:notes"/>
          <p:cNvSpPr txBox="1">
            <a:spLocks noGrp="1"/>
          </p:cNvSpPr>
          <p:nvPr>
            <p:ph type="body" idx="1"/>
          </p:nvPr>
        </p:nvSpPr>
        <p:spPr>
          <a:xfrm>
            <a:off x="701040" y="4725670"/>
            <a:ext cx="5608320" cy="3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5" name="Google Shape;2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387350"/>
            <a:ext cx="5578475" cy="4183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://www.noaa.gov/weather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://www.noaa.gov/weather" TargetMode="Externa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://www.noaa.gov/weather" TargetMode="Externa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fisheries" TargetMode="External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hyperlink" Target="http://www.noaa.gov/weather" TargetMode="External"/><Relationship Id="rId17" Type="http://schemas.openxmlformats.org/officeDocument/2006/relationships/image" Target="../media/image10.png"/><Relationship Id="rId2" Type="http://schemas.openxmlformats.org/officeDocument/2006/relationships/hyperlink" Target="http://www.noaa.gov/marine-aviation" TargetMode="External"/><Relationship Id="rId16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noaa.gov/satellites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hyperlink" Target="http://www.noaa.gov/oceans-coasts" TargetMode="External"/><Relationship Id="rId4" Type="http://schemas.openxmlformats.org/officeDocument/2006/relationships/hyperlink" Target="http://www.noaa.gov/research" TargetMode="External"/><Relationship Id="rId9" Type="http://schemas.openxmlformats.org/officeDocument/2006/relationships/image" Target="../media/image5.png"/><Relationship Id="rId14" Type="http://schemas.openxmlformats.org/officeDocument/2006/relationships/hyperlink" Target="https://www.commerce.gov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Dk Blu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410810" y="0"/>
            <a:ext cx="8730900" cy="4267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>
            <a:spLocks noGrp="1"/>
          </p:cNvSpPr>
          <p:nvPr>
            <p:ph type="pic" idx="2"/>
          </p:nvPr>
        </p:nvSpPr>
        <p:spPr>
          <a:xfrm>
            <a:off x="412576" y="4267200"/>
            <a:ext cx="8729100" cy="259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780334" y="2590798"/>
            <a:ext cx="13716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D6F5F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3"/>
          </p:nvPr>
        </p:nvSpPr>
        <p:spPr>
          <a:xfrm>
            <a:off x="780334" y="3733800"/>
            <a:ext cx="12954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6F5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4"/>
          </p:nvPr>
        </p:nvSpPr>
        <p:spPr>
          <a:xfrm>
            <a:off x="2514600" y="768745"/>
            <a:ext cx="6096000" cy="13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5"/>
          </p:nvPr>
        </p:nvSpPr>
        <p:spPr>
          <a:xfrm>
            <a:off x="2515037" y="2262187"/>
            <a:ext cx="60924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6"/>
          </p:nvPr>
        </p:nvSpPr>
        <p:spPr>
          <a:xfrm>
            <a:off x="2514600" y="3311237"/>
            <a:ext cx="6096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8" name="Google Shape;18;p2"/>
          <p:cNvCxnSpPr/>
          <p:nvPr/>
        </p:nvCxnSpPr>
        <p:spPr>
          <a:xfrm>
            <a:off x="2285999" y="609600"/>
            <a:ext cx="0" cy="347340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" name="Google Shape;19;p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533400"/>
            <a:ext cx="1762136" cy="21339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20;p2"/>
          <p:cNvGrpSpPr/>
          <p:nvPr/>
        </p:nvGrpSpPr>
        <p:grpSpPr>
          <a:xfrm>
            <a:off x="-30388" y="-3048"/>
            <a:ext cx="472440" cy="6861048"/>
            <a:chOff x="-15240" y="-3048"/>
            <a:chExt cx="472440" cy="6861048"/>
          </a:xfrm>
        </p:grpSpPr>
        <p:sp>
          <p:nvSpPr>
            <p:cNvPr id="21" name="Google Shape;21;p2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23;p2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2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2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2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2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2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" name="Google Shape;29;p2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30" name="Google Shape;30;p2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31" name="Google Shape;31;p2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2" name="Google Shape;32;p2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3" name="Google Shape;33;p2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4" name="Google Shape;34;p2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5" name="Google Shape;35;p2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" name="Google Shape;36;p2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37" name="Google Shape;37;p2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Small Pic">
  <p:cSld name="2 Column, Small Pic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9338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15"/>
          <p:cNvSpPr>
            <a:spLocks noGrp="1"/>
          </p:cNvSpPr>
          <p:nvPr>
            <p:ph type="pic" idx="2"/>
          </p:nvPr>
        </p:nvSpPr>
        <p:spPr>
          <a:xfrm>
            <a:off x="4953000" y="1219200"/>
            <a:ext cx="3733800" cy="198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15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37428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15"/>
          <p:cNvSpPr txBox="1">
            <a:spLocks noGrp="1"/>
          </p:cNvSpPr>
          <p:nvPr>
            <p:ph type="body" idx="3"/>
          </p:nvPr>
        </p:nvSpPr>
        <p:spPr>
          <a:xfrm>
            <a:off x="4953000" y="3429000"/>
            <a:ext cx="3742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Right">
  <p:cSld name="1 Column, Tall Pic Righ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9338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16"/>
          <p:cNvSpPr>
            <a:spLocks noGrp="1"/>
          </p:cNvSpPr>
          <p:nvPr>
            <p:ph type="pic" idx="2"/>
          </p:nvPr>
        </p:nvSpPr>
        <p:spPr>
          <a:xfrm>
            <a:off x="6096000" y="1219200"/>
            <a:ext cx="2590800" cy="495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51906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Left">
  <p:cSld name="1 Column, Tall Pic Lef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9338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17"/>
          <p:cNvSpPr>
            <a:spLocks noGrp="1"/>
          </p:cNvSpPr>
          <p:nvPr>
            <p:ph type="pic" idx="2"/>
          </p:nvPr>
        </p:nvSpPr>
        <p:spPr>
          <a:xfrm>
            <a:off x="762000" y="1219200"/>
            <a:ext cx="2590800" cy="495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17"/>
          <p:cNvSpPr txBox="1">
            <a:spLocks noGrp="1"/>
          </p:cNvSpPr>
          <p:nvPr>
            <p:ph type="body" idx="1"/>
          </p:nvPr>
        </p:nvSpPr>
        <p:spPr>
          <a:xfrm>
            <a:off x="3505200" y="1219200"/>
            <a:ext cx="51906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Top">
  <p:cSld name="1 Column, Wide Pic Top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8"/>
          <p:cNvSpPr>
            <a:spLocks noGrp="1"/>
          </p:cNvSpPr>
          <p:nvPr>
            <p:ph type="pic" idx="2"/>
          </p:nvPr>
        </p:nvSpPr>
        <p:spPr>
          <a:xfrm>
            <a:off x="762000" y="1219200"/>
            <a:ext cx="7921800" cy="1752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18"/>
          <p:cNvSpPr txBox="1">
            <a:spLocks noGrp="1"/>
          </p:cNvSpPr>
          <p:nvPr>
            <p:ph type="body" idx="1"/>
          </p:nvPr>
        </p:nvSpPr>
        <p:spPr>
          <a:xfrm>
            <a:off x="752888" y="3124200"/>
            <a:ext cx="7933800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18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9338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Bottom">
  <p:cSld name="1 Column, Wide Pic Bottom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>
            <a:spLocks noGrp="1"/>
          </p:cNvSpPr>
          <p:nvPr>
            <p:ph type="pic" idx="2"/>
          </p:nvPr>
        </p:nvSpPr>
        <p:spPr>
          <a:xfrm>
            <a:off x="762000" y="4419600"/>
            <a:ext cx="7921800" cy="1752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7933800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9338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">
  <p:cSld name="2 Colum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9338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body" idx="1"/>
          </p:nvPr>
        </p:nvSpPr>
        <p:spPr>
          <a:xfrm>
            <a:off x="762000" y="1219200"/>
            <a:ext cx="37428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2"/>
          </p:nvPr>
        </p:nvSpPr>
        <p:spPr>
          <a:xfrm>
            <a:off x="4953000" y="1219200"/>
            <a:ext cx="37428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2 Pic">
  <p:cSld name="2 Column, 2 Pic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9338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>
            <a:spLocks noGrp="1"/>
          </p:cNvSpPr>
          <p:nvPr>
            <p:ph type="pic" idx="2"/>
          </p:nvPr>
        </p:nvSpPr>
        <p:spPr>
          <a:xfrm>
            <a:off x="762001" y="1219200"/>
            <a:ext cx="3733800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p21"/>
          <p:cNvSpPr>
            <a:spLocks noGrp="1"/>
          </p:cNvSpPr>
          <p:nvPr>
            <p:ph type="pic" idx="3"/>
          </p:nvPr>
        </p:nvSpPr>
        <p:spPr>
          <a:xfrm>
            <a:off x="4953000" y="1219200"/>
            <a:ext cx="3733800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body" idx="1"/>
          </p:nvPr>
        </p:nvSpPr>
        <p:spPr>
          <a:xfrm>
            <a:off x="752888" y="3048000"/>
            <a:ext cx="37428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body" idx="4"/>
          </p:nvPr>
        </p:nvSpPr>
        <p:spPr>
          <a:xfrm>
            <a:off x="4953000" y="3048000"/>
            <a:ext cx="37428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9338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24474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body" idx="2"/>
          </p:nvPr>
        </p:nvSpPr>
        <p:spPr>
          <a:xfrm>
            <a:off x="6248400" y="1219200"/>
            <a:ext cx="24474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22"/>
          <p:cNvSpPr txBox="1">
            <a:spLocks noGrp="1"/>
          </p:cNvSpPr>
          <p:nvPr>
            <p:ph type="body" idx="3"/>
          </p:nvPr>
        </p:nvSpPr>
        <p:spPr>
          <a:xfrm>
            <a:off x="3500644" y="1219200"/>
            <a:ext cx="24474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, 3 Pic">
  <p:cSld name="3 Column, 3 Pic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9338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23"/>
          <p:cNvSpPr>
            <a:spLocks noGrp="1"/>
          </p:cNvSpPr>
          <p:nvPr>
            <p:ph type="pic" idx="2"/>
          </p:nvPr>
        </p:nvSpPr>
        <p:spPr>
          <a:xfrm>
            <a:off x="762000" y="1219200"/>
            <a:ext cx="2435400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23"/>
          <p:cNvSpPr>
            <a:spLocks noGrp="1"/>
          </p:cNvSpPr>
          <p:nvPr>
            <p:ph type="pic" idx="3"/>
          </p:nvPr>
        </p:nvSpPr>
        <p:spPr>
          <a:xfrm>
            <a:off x="3508162" y="1219200"/>
            <a:ext cx="2435400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23"/>
          <p:cNvSpPr>
            <a:spLocks noGrp="1"/>
          </p:cNvSpPr>
          <p:nvPr>
            <p:ph type="pic" idx="4"/>
          </p:nvPr>
        </p:nvSpPr>
        <p:spPr>
          <a:xfrm>
            <a:off x="6251362" y="1219200"/>
            <a:ext cx="2435400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23"/>
          <p:cNvSpPr txBox="1">
            <a:spLocks noGrp="1"/>
          </p:cNvSpPr>
          <p:nvPr>
            <p:ph type="body" idx="1"/>
          </p:nvPr>
        </p:nvSpPr>
        <p:spPr>
          <a:xfrm>
            <a:off x="752888" y="3048000"/>
            <a:ext cx="24474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23"/>
          <p:cNvSpPr txBox="1">
            <a:spLocks noGrp="1"/>
          </p:cNvSpPr>
          <p:nvPr>
            <p:ph type="body" idx="5"/>
          </p:nvPr>
        </p:nvSpPr>
        <p:spPr>
          <a:xfrm>
            <a:off x="6248400" y="3048000"/>
            <a:ext cx="24474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23"/>
          <p:cNvSpPr txBox="1">
            <a:spLocks noGrp="1"/>
          </p:cNvSpPr>
          <p:nvPr>
            <p:ph type="body" idx="6"/>
          </p:nvPr>
        </p:nvSpPr>
        <p:spPr>
          <a:xfrm>
            <a:off x="3500644" y="3048000"/>
            <a:ext cx="24474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Lg Pic">
  <p:cSld name="1 Lg Pic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9338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Google Shape;188;p24"/>
          <p:cNvSpPr>
            <a:spLocks noGrp="1"/>
          </p:cNvSpPr>
          <p:nvPr>
            <p:ph type="pic" idx="2"/>
          </p:nvPr>
        </p:nvSpPr>
        <p:spPr>
          <a:xfrm>
            <a:off x="762000" y="1219200"/>
            <a:ext cx="7924800" cy="495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">
  <p:cSld name="Whit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"/>
          <p:cNvSpPr>
            <a:spLocks noGrp="1"/>
          </p:cNvSpPr>
          <p:nvPr>
            <p:ph type="pic" idx="2"/>
          </p:nvPr>
        </p:nvSpPr>
        <p:spPr>
          <a:xfrm>
            <a:off x="410810" y="4267200"/>
            <a:ext cx="8730900" cy="259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40" name="Google Shape;40;p3"/>
          <p:cNvCxnSpPr/>
          <p:nvPr/>
        </p:nvCxnSpPr>
        <p:spPr>
          <a:xfrm>
            <a:off x="2286000" y="609913"/>
            <a:ext cx="0" cy="347340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3"/>
          <p:cNvSpPr txBox="1">
            <a:spLocks noGrp="1"/>
          </p:cNvSpPr>
          <p:nvPr>
            <p:ph type="body" idx="1"/>
          </p:nvPr>
        </p:nvSpPr>
        <p:spPr>
          <a:xfrm>
            <a:off x="2514600" y="762313"/>
            <a:ext cx="6096000" cy="13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0B4596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B45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body" idx="3"/>
          </p:nvPr>
        </p:nvSpPr>
        <p:spPr>
          <a:xfrm>
            <a:off x="762000" y="2602687"/>
            <a:ext cx="13716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B4596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body" idx="4"/>
          </p:nvPr>
        </p:nvSpPr>
        <p:spPr>
          <a:xfrm>
            <a:off x="775275" y="3734113"/>
            <a:ext cx="12954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99D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4" name="Google Shape;44;p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533400"/>
            <a:ext cx="1762138" cy="213391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3"/>
          <p:cNvSpPr txBox="1">
            <a:spLocks noGrp="1"/>
          </p:cNvSpPr>
          <p:nvPr>
            <p:ph type="body" idx="5"/>
          </p:nvPr>
        </p:nvSpPr>
        <p:spPr>
          <a:xfrm>
            <a:off x="2515037" y="3316288"/>
            <a:ext cx="60924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body" idx="6"/>
          </p:nvPr>
        </p:nvSpPr>
        <p:spPr>
          <a:xfrm>
            <a:off x="2515037" y="2262187"/>
            <a:ext cx="60924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B0F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47" name="Google Shape;47;p3"/>
          <p:cNvGrpSpPr/>
          <p:nvPr/>
        </p:nvGrpSpPr>
        <p:grpSpPr>
          <a:xfrm>
            <a:off x="-30388" y="-3048"/>
            <a:ext cx="472440" cy="6861048"/>
            <a:chOff x="-15240" y="-3048"/>
            <a:chExt cx="472440" cy="6861048"/>
          </a:xfrm>
        </p:grpSpPr>
        <p:sp>
          <p:nvSpPr>
            <p:cNvPr id="48" name="Google Shape;48;p3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" name="Google Shape;50;p3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55;p3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" name="Google Shape;56;p3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57" name="Google Shape;57;p3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58" name="Google Shape;58;p3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9" name="Google Shape;59;p3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0" name="Google Shape;60;p3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1" name="Google Shape;61;p3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2" name="Google Shape;62;p3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3" name="Google Shape;63;p3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64" name="Google Shape;64;p3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Dk Blu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/>
          <p:nvPr/>
        </p:nvSpPr>
        <p:spPr>
          <a:xfrm>
            <a:off x="410810" y="0"/>
            <a:ext cx="8730900" cy="4267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5"/>
          <p:cNvSpPr>
            <a:spLocks noGrp="1"/>
          </p:cNvSpPr>
          <p:nvPr>
            <p:ph type="pic" idx="2"/>
          </p:nvPr>
        </p:nvSpPr>
        <p:spPr>
          <a:xfrm>
            <a:off x="412576" y="4267200"/>
            <a:ext cx="8729100" cy="259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p25"/>
          <p:cNvSpPr txBox="1">
            <a:spLocks noGrp="1"/>
          </p:cNvSpPr>
          <p:nvPr>
            <p:ph type="body" idx="1"/>
          </p:nvPr>
        </p:nvSpPr>
        <p:spPr>
          <a:xfrm>
            <a:off x="780334" y="2590798"/>
            <a:ext cx="13716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D6F5F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p25"/>
          <p:cNvSpPr txBox="1">
            <a:spLocks noGrp="1"/>
          </p:cNvSpPr>
          <p:nvPr>
            <p:ph type="body" idx="3"/>
          </p:nvPr>
        </p:nvSpPr>
        <p:spPr>
          <a:xfrm>
            <a:off x="780334" y="3733800"/>
            <a:ext cx="12954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6F5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4" name="Google Shape;194;p25"/>
          <p:cNvSpPr txBox="1">
            <a:spLocks noGrp="1"/>
          </p:cNvSpPr>
          <p:nvPr>
            <p:ph type="body" idx="4"/>
          </p:nvPr>
        </p:nvSpPr>
        <p:spPr>
          <a:xfrm>
            <a:off x="2514600" y="768745"/>
            <a:ext cx="6096000" cy="13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5" name="Google Shape;195;p25"/>
          <p:cNvSpPr txBox="1">
            <a:spLocks noGrp="1"/>
          </p:cNvSpPr>
          <p:nvPr>
            <p:ph type="body" idx="5"/>
          </p:nvPr>
        </p:nvSpPr>
        <p:spPr>
          <a:xfrm>
            <a:off x="2515037" y="2262187"/>
            <a:ext cx="60924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Google Shape;196;p25"/>
          <p:cNvSpPr txBox="1">
            <a:spLocks noGrp="1"/>
          </p:cNvSpPr>
          <p:nvPr>
            <p:ph type="body" idx="6"/>
          </p:nvPr>
        </p:nvSpPr>
        <p:spPr>
          <a:xfrm>
            <a:off x="2514600" y="3311237"/>
            <a:ext cx="6096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97" name="Google Shape;197;p25"/>
          <p:cNvCxnSpPr/>
          <p:nvPr/>
        </p:nvCxnSpPr>
        <p:spPr>
          <a:xfrm>
            <a:off x="2285999" y="609600"/>
            <a:ext cx="0" cy="347340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8" name="Google Shape;198;p2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533400"/>
            <a:ext cx="1762136" cy="21339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" name="Google Shape;199;p25"/>
          <p:cNvGrpSpPr/>
          <p:nvPr/>
        </p:nvGrpSpPr>
        <p:grpSpPr>
          <a:xfrm>
            <a:off x="-30388" y="-3048"/>
            <a:ext cx="472440" cy="6861048"/>
            <a:chOff x="-15240" y="-3048"/>
            <a:chExt cx="472440" cy="6861048"/>
          </a:xfrm>
        </p:grpSpPr>
        <p:sp>
          <p:nvSpPr>
            <p:cNvPr id="200" name="Google Shape;200;p25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25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2" name="Google Shape;202;p25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25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25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25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25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25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25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209" name="Google Shape;209;p25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210" name="Google Shape;210;p25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1" name="Google Shape;211;p25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2" name="Google Shape;212;p25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3" name="Google Shape;213;p25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4" name="Google Shape;214;p25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5" name="Google Shape;215;p25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16" name="Google Shape;216;p25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 1">
  <p:cSld name="Dk Blue_1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"/>
          <p:cNvSpPr/>
          <p:nvPr/>
        </p:nvSpPr>
        <p:spPr>
          <a:xfrm>
            <a:off x="410810" y="0"/>
            <a:ext cx="8733300" cy="6449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9" name="Google Shape;219;p26"/>
          <p:cNvGrpSpPr/>
          <p:nvPr/>
        </p:nvGrpSpPr>
        <p:grpSpPr>
          <a:xfrm>
            <a:off x="-30388" y="-3048"/>
            <a:ext cx="472440" cy="6861048"/>
            <a:chOff x="-15240" y="-3048"/>
            <a:chExt cx="472440" cy="6861048"/>
          </a:xfrm>
        </p:grpSpPr>
        <p:sp>
          <p:nvSpPr>
            <p:cNvPr id="220" name="Google Shape;220;p26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26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2" name="Google Shape;222;p26" descr="C:\Users\jacqui.fenner\Desktop\PTT templates\images\noaa icons\noaa_icons-04.png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26" descr="C:\Users\jacqui.fenner\Desktop\PTT templates\images\noaa icons\noaa_icons-05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26" descr="C:\Users\jacqui.fenner\Desktop\PTT templates\images\noaa icons\noaa_icons-06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26" descr="C:\Users\jacqui.fenner\Desktop\PTT templates\images\noaa icons\noaa_icons-07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26" descr="C:\Users\jacqui.fenner\Desktop\PTT templates\images\noaa icons\noaa_icons-08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26" descr="C:\Users\jacqui.fenner\Desktop\PTT templates\images\noaa icons\noaa_icons-10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8" name="Google Shape;228;p26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229" name="Google Shape;229;p26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230" name="Google Shape;230;p26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1" name="Google Shape;231;p26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2" name="Google Shape;232;p26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3" name="Google Shape;233;p26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4" name="Google Shape;234;p26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5" name="Google Shape;235;p26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36" name="Google Shape;236;p26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237" name="Google Shape;237;p26"/>
          <p:cNvSpPr txBox="1">
            <a:spLocks noGrp="1"/>
          </p:cNvSpPr>
          <p:nvPr>
            <p:ph type="title"/>
          </p:nvPr>
        </p:nvSpPr>
        <p:spPr>
          <a:xfrm>
            <a:off x="762000" y="1066799"/>
            <a:ext cx="7933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" name="Google Shape;238;p26"/>
          <p:cNvSpPr/>
          <p:nvPr/>
        </p:nvSpPr>
        <p:spPr>
          <a:xfrm>
            <a:off x="0" y="6400801"/>
            <a:ext cx="9144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6"/>
          <p:cNvSpPr txBox="1"/>
          <p:nvPr/>
        </p:nvSpPr>
        <p:spPr>
          <a:xfrm>
            <a:off x="1447800" y="6551712"/>
            <a:ext cx="7239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40" name="Google Shape;240;p26" descr="G:\STALL\ST Comms\Templates &amp; Resources\Logos\Other Emblems\DOC Logo\DOC Color.png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8600" y="6443457"/>
            <a:ext cx="371888" cy="37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6">
            <a:hlinkClick r:id="rId16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39827" y="6449252"/>
            <a:ext cx="360298" cy="360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body" idx="1"/>
          </p:nvPr>
        </p:nvSpPr>
        <p:spPr>
          <a:xfrm>
            <a:off x="457200" y="1600209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4"/>
          <p:cNvSpPr txBox="1">
            <a:spLocks noGrp="1"/>
          </p:cNvSpPr>
          <p:nvPr>
            <p:ph type="ftr" idx="11"/>
          </p:nvPr>
        </p:nvSpPr>
        <p:spPr>
          <a:xfrm>
            <a:off x="3124201" y="6356352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ftr" idx="11"/>
          </p:nvPr>
        </p:nvSpPr>
        <p:spPr>
          <a:xfrm>
            <a:off x="3124201" y="6356352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6"/>
          <p:cNvSpPr txBox="1">
            <a:spLocks noGrp="1"/>
          </p:cNvSpPr>
          <p:nvPr>
            <p:ph type="body" idx="1"/>
          </p:nvPr>
        </p:nvSpPr>
        <p:spPr>
          <a:xfrm>
            <a:off x="457200" y="1600209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6"/>
          <p:cNvSpPr txBox="1">
            <a:spLocks noGrp="1"/>
          </p:cNvSpPr>
          <p:nvPr>
            <p:ph type="body" idx="2"/>
          </p:nvPr>
        </p:nvSpPr>
        <p:spPr>
          <a:xfrm>
            <a:off x="4648200" y="1600209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ftr" idx="11"/>
          </p:nvPr>
        </p:nvSpPr>
        <p:spPr>
          <a:xfrm>
            <a:off x="3124201" y="6356352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"/>
          <p:cNvSpPr txBox="1">
            <a:spLocks noGrp="1"/>
          </p:cNvSpPr>
          <p:nvPr>
            <p:ph type="title"/>
          </p:nvPr>
        </p:nvSpPr>
        <p:spPr>
          <a:xfrm>
            <a:off x="228600" y="272578"/>
            <a:ext cx="86106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8"/>
          <p:cNvSpPr txBox="1">
            <a:spLocks noGrp="1"/>
          </p:cNvSpPr>
          <p:nvPr>
            <p:ph type="dt" idx="10"/>
          </p:nvPr>
        </p:nvSpPr>
        <p:spPr>
          <a:xfrm>
            <a:off x="4" y="6477003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8"/>
          <p:cNvSpPr txBox="1">
            <a:spLocks noGrp="1"/>
          </p:cNvSpPr>
          <p:nvPr>
            <p:ph type="ftr" idx="11"/>
          </p:nvPr>
        </p:nvSpPr>
        <p:spPr>
          <a:xfrm>
            <a:off x="3124202" y="649288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7010402" y="649288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50" tIns="45550" rIns="91150" bIns="45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body" idx="1"/>
          </p:nvPr>
        </p:nvSpPr>
        <p:spPr>
          <a:xfrm>
            <a:off x="228600" y="1128656"/>
            <a:ext cx="86106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1"/>
          <p:cNvSpPr txBox="1">
            <a:spLocks noGrp="1"/>
          </p:cNvSpPr>
          <p:nvPr>
            <p:ph type="title"/>
          </p:nvPr>
        </p:nvSpPr>
        <p:spPr>
          <a:xfrm>
            <a:off x="228600" y="272595"/>
            <a:ext cx="8610600" cy="71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11"/>
          <p:cNvSpPr txBox="1">
            <a:spLocks noGrp="1"/>
          </p:cNvSpPr>
          <p:nvPr>
            <p:ph type="dt" idx="10"/>
          </p:nvPr>
        </p:nvSpPr>
        <p:spPr>
          <a:xfrm>
            <a:off x="6" y="6477042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11"/>
          <p:cNvSpPr txBox="1">
            <a:spLocks noGrp="1"/>
          </p:cNvSpPr>
          <p:nvPr>
            <p:ph type="ftr" idx="11"/>
          </p:nvPr>
        </p:nvSpPr>
        <p:spPr>
          <a:xfrm>
            <a:off x="3124202" y="649291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11"/>
          <p:cNvSpPr txBox="1">
            <a:spLocks noGrp="1"/>
          </p:cNvSpPr>
          <p:nvPr>
            <p:ph type="sldNum" idx="12"/>
          </p:nvPr>
        </p:nvSpPr>
        <p:spPr>
          <a:xfrm>
            <a:off x="7010403" y="6492918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228600" y="1295400"/>
            <a:ext cx="8610600" cy="5167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body" idx="2"/>
          </p:nvPr>
        </p:nvSpPr>
        <p:spPr>
          <a:xfrm>
            <a:off x="228600" y="762002"/>
            <a:ext cx="8610600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None/>
              <a:defRPr sz="2800" b="1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None/>
              <a:defRPr sz="2800" b="1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2800" b="1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" type="obj">
  <p:cSld name="OBJEC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9338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79338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hyperlink" Target="http://www.noaa.gov/research" TargetMode="External"/><Relationship Id="rId26" Type="http://schemas.openxmlformats.org/officeDocument/2006/relationships/hyperlink" Target="http://www.noaa.gov/weather" TargetMode="External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2.png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9.xml"/><Relationship Id="rId16" Type="http://schemas.openxmlformats.org/officeDocument/2006/relationships/hyperlink" Target="http://www.noaa.gov/marine-aviation" TargetMode="External"/><Relationship Id="rId20" Type="http://schemas.openxmlformats.org/officeDocument/2006/relationships/hyperlink" Target="http://www.noaa.gov/satellites" TargetMode="External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hyperlink" Target="http://www.noaa.gov/oceans-coasts" TargetMode="Externa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23" Type="http://schemas.openxmlformats.org/officeDocument/2006/relationships/image" Target="../media/image5.png"/><Relationship Id="rId28" Type="http://schemas.openxmlformats.org/officeDocument/2006/relationships/hyperlink" Target="https://www.commerce.gov/" TargetMode="External"/><Relationship Id="rId10" Type="http://schemas.openxmlformats.org/officeDocument/2006/relationships/slideLayout" Target="../slideLayouts/slideLayout17.xml"/><Relationship Id="rId19" Type="http://schemas.openxmlformats.org/officeDocument/2006/relationships/image" Target="../media/image3.png"/><Relationship Id="rId31" Type="http://schemas.openxmlformats.org/officeDocument/2006/relationships/image" Target="../media/image10.png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hyperlink" Target="http://www.noaa.gov/fisheries" TargetMode="External"/><Relationship Id="rId27" Type="http://schemas.openxmlformats.org/officeDocument/2006/relationships/image" Target="../media/image7.png"/><Relationship Id="rId30" Type="http://schemas.openxmlformats.org/officeDocument/2006/relationships/hyperlink" Target="http://www.noaa.gov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9"/>
          <p:cNvGrpSpPr/>
          <p:nvPr/>
        </p:nvGrpSpPr>
        <p:grpSpPr>
          <a:xfrm>
            <a:off x="-30388" y="-3048"/>
            <a:ext cx="472440" cy="6861048"/>
            <a:chOff x="-15240" y="-3048"/>
            <a:chExt cx="472440" cy="6861048"/>
          </a:xfrm>
        </p:grpSpPr>
        <p:sp>
          <p:nvSpPr>
            <p:cNvPr id="94" name="Google Shape;94;p9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9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9" descr="C:\Users\jacqui.fenner\Desktop\PTT templates\images\noaa icons\noaa_icons-04.png">
              <a:hlinkClick r:id="rId16"/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9" descr="C:\Users\jacqui.fenner\Desktop\PTT templates\images\noaa icons\noaa_icons-05.png">
              <a:hlinkClick r:id="rId18"/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9" descr="C:\Users\jacqui.fenner\Desktop\PTT templates\images\noaa icons\noaa_icons-06.png">
              <a:hlinkClick r:id="rId20"/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9" descr="C:\Users\jacqui.fenner\Desktop\PTT templates\images\noaa icons\noaa_icons-07.png">
              <a:hlinkClick r:id="rId22"/>
            </p:cNvPr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9" descr="C:\Users\jacqui.fenner\Desktop\PTT templates\images\noaa icons\noaa_icons-08.png">
              <a:hlinkClick r:id="rId24"/>
            </p:cNvPr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9" descr="C:\Users\jacqui.fenner\Desktop\PTT templates\images\noaa icons\noaa_icons-10.png">
              <a:hlinkClick r:id="rId26"/>
            </p:cNvPr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2" name="Google Shape;102;p9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103" name="Google Shape;103;p9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104" name="Google Shape;104;p9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5" name="Google Shape;105;p9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6" name="Google Shape;106;p9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7" name="Google Shape;107;p9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8" name="Google Shape;108;p9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9" name="Google Shape;109;p9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10" name="Google Shape;110;p9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11" name="Google Shape;111;p9"/>
          <p:cNvSpPr/>
          <p:nvPr/>
        </p:nvSpPr>
        <p:spPr>
          <a:xfrm>
            <a:off x="0" y="6400801"/>
            <a:ext cx="9144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9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9338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79338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4" name="Google Shape;114;p9" descr="G:\STALL\ST Comms\Templates &amp; Resources\Logos\Other Emblems\DOC Logo\DOC Color.png">
            <a:hlinkClick r:id="rId28"/>
          </p:cNvPr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228600" y="6443457"/>
            <a:ext cx="371888" cy="37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9">
            <a:hlinkClick r:id="rId30"/>
          </p:cNvPr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639827" y="6449252"/>
            <a:ext cx="360298" cy="36029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9"/>
          <p:cNvSpPr txBox="1"/>
          <p:nvPr/>
        </p:nvSpPr>
        <p:spPr>
          <a:xfrm>
            <a:off x="1447800" y="6551712"/>
            <a:ext cx="7239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ransition spd="med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9"/>
          <p:cNvSpPr txBox="1">
            <a:spLocks noGrp="1"/>
          </p:cNvSpPr>
          <p:nvPr>
            <p:ph type="body" idx="1"/>
          </p:nvPr>
        </p:nvSpPr>
        <p:spPr>
          <a:xfrm>
            <a:off x="780334" y="2590798"/>
            <a:ext cx="13716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F5FF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rPr>
              <a:t>National Weather Service </a:t>
            </a:r>
            <a:endParaRPr sz="1800" b="1" i="0" u="none" strike="noStrike" cap="none">
              <a:solidFill>
                <a:srgbClr val="D6F5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8" name="Google Shape;258;p29"/>
          <p:cNvSpPr txBox="1">
            <a:spLocks noGrp="1"/>
          </p:cNvSpPr>
          <p:nvPr>
            <p:ph type="body" idx="4"/>
          </p:nvPr>
        </p:nvSpPr>
        <p:spPr>
          <a:xfrm>
            <a:off x="2514600" y="258618"/>
            <a:ext cx="6096000" cy="186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2800" dirty="0"/>
              <a:t>The Whole Atmosphere Model (</a:t>
            </a:r>
            <a:r>
              <a:rPr lang="en-US" sz="2800" dirty="0" smtClean="0"/>
              <a:t>WAM) Application </a:t>
            </a:r>
            <a:r>
              <a:rPr lang="en-US" sz="2800" dirty="0"/>
              <a:t>of NOAA’s Unified Forecast System (</a:t>
            </a:r>
            <a:r>
              <a:rPr lang="en-US" sz="2800" dirty="0" smtClean="0"/>
              <a:t>UFS)</a:t>
            </a:r>
            <a:endParaRPr lang="en-US" sz="2400" dirty="0" smtClean="0"/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2400" dirty="0"/>
              <a:t> </a:t>
            </a:r>
            <a:r>
              <a:rPr lang="en-US" sz="2400" dirty="0" smtClean="0"/>
              <a:t> 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2400" dirty="0" smtClean="0"/>
              <a:t>July 27</a:t>
            </a:r>
            <a:r>
              <a:rPr lang="en-US" sz="2400" b="1" i="0" u="none" strike="noStrike" cap="none" dirty="0" smtClean="0">
                <a:solidFill>
                  <a:schemeClr val="lt1"/>
                </a:solidFill>
                <a:sym typeface="Arial"/>
              </a:rPr>
              <a:t>, </a:t>
            </a:r>
            <a:r>
              <a:rPr lang="en-US" sz="2400" b="1" i="0" u="none" strike="noStrike" cap="none" dirty="0" smtClean="0">
                <a:solidFill>
                  <a:schemeClr val="lt1"/>
                </a:solidFill>
                <a:sym typeface="Arial"/>
              </a:rPr>
              <a:t>20</a:t>
            </a:r>
            <a:r>
              <a:rPr lang="en-US" sz="2400" dirty="0" smtClean="0"/>
              <a:t>23</a:t>
            </a:r>
            <a:endParaRPr sz="2400" b="1" i="0" u="none" strike="noStrike" cap="none" dirty="0">
              <a:solidFill>
                <a:schemeClr val="lt1"/>
              </a:solidFill>
              <a:sym typeface="Arial"/>
            </a:endParaRPr>
          </a:p>
        </p:txBody>
      </p:sp>
      <p:sp>
        <p:nvSpPr>
          <p:cNvPr id="259" name="Google Shape;259;p29"/>
          <p:cNvSpPr txBox="1">
            <a:spLocks noGrp="1"/>
          </p:cNvSpPr>
          <p:nvPr>
            <p:ph type="body" idx="5"/>
          </p:nvPr>
        </p:nvSpPr>
        <p:spPr>
          <a:xfrm>
            <a:off x="2514600" y="2558469"/>
            <a:ext cx="60924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</a:pPr>
            <a:r>
              <a:rPr lang="en-US" sz="1600" dirty="0"/>
              <a:t>Kevin </a:t>
            </a:r>
            <a:r>
              <a:rPr lang="en-US" sz="1600" dirty="0" smtClean="0"/>
              <a:t>Viner, Wen Chen, </a:t>
            </a:r>
            <a:r>
              <a:rPr lang="en-US" sz="1600" dirty="0" err="1" smtClean="0"/>
              <a:t>Fanglin</a:t>
            </a:r>
            <a:r>
              <a:rPr lang="en-US" sz="1600" dirty="0" smtClean="0"/>
              <a:t> Yang, Henry </a:t>
            </a:r>
            <a:r>
              <a:rPr lang="en-US" sz="1600" dirty="0" err="1" smtClean="0"/>
              <a:t>Juang</a:t>
            </a:r>
            <a:r>
              <a:rPr lang="en-US" sz="1600" dirty="0" smtClean="0"/>
              <a:t>, Brian Curtis</a:t>
            </a:r>
            <a:endParaRPr sz="16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</a:pPr>
            <a:r>
              <a:rPr lang="en-US" sz="1600" dirty="0" smtClean="0"/>
              <a:t>NOAA/NWS/NCEP/EMC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</a:pPr>
            <a:r>
              <a:rPr lang="en-US" sz="1600" dirty="0" smtClean="0"/>
              <a:t>Svetlana Karol, Adam </a:t>
            </a:r>
            <a:r>
              <a:rPr lang="en-US" sz="1600" dirty="0" err="1" smtClean="0"/>
              <a:t>Kubaryk</a:t>
            </a:r>
            <a:r>
              <a:rPr lang="en-US" sz="1600" dirty="0" smtClean="0"/>
              <a:t>, Tim Fuller-Rowell, Tzu-Wei Fang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</a:pPr>
            <a:r>
              <a:rPr lang="en-US" sz="1600" dirty="0" smtClean="0"/>
              <a:t>NOAA/SWPC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</a:pPr>
            <a:r>
              <a:rPr lang="en-US" sz="1600" dirty="0" smtClean="0"/>
              <a:t>Valery </a:t>
            </a:r>
            <a:r>
              <a:rPr lang="en-US" sz="1600" dirty="0" err="1" smtClean="0"/>
              <a:t>Yudin</a:t>
            </a:r>
            <a:endParaRPr lang="en-US" sz="1600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</a:pPr>
            <a:r>
              <a:rPr lang="en-US" sz="1600" dirty="0" smtClean="0"/>
              <a:t>NASA GSFC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</a:pPr>
            <a:endParaRPr dirty="0"/>
          </a:p>
        </p:txBody>
      </p:sp>
      <p:pic>
        <p:nvPicPr>
          <p:cNvPr id="260" name="Google Shape;260;p29" descr="https://lh4.googleusercontent.com/cRcAmvdtIuDAGzAodxTWLTVnk5Oj5Z5MQNeEGXqKedj1uZmYFpRiHl38LuApdl-RXGX9y9FkvafmEjp78ePMRuDhG02gvYBIpfqIL3S7UD-9sc2irwHUiixv2hE_Hk33E8wR4zelwLI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855" t="6894" r="2561" b="6904"/>
          <a:stretch/>
        </p:blipFill>
        <p:spPr>
          <a:xfrm>
            <a:off x="415636" y="4114800"/>
            <a:ext cx="87420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Molecular Diffusion in FV3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𝛻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</m:d>
                  </m:oMath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These terms are treated explicitly</a:t>
                </a:r>
              </a:p>
              <a:p>
                <a:pPr lvl="1"/>
                <a:r>
                  <a:rPr lang="en-US" dirty="0" smtClean="0"/>
                  <a:t>Coefficients are computed in the physics</a:t>
                </a:r>
              </a:p>
              <a:p>
                <a:pPr lvl="1"/>
                <a:r>
                  <a:rPr lang="en-US" dirty="0" smtClean="0"/>
                  <a:t>Limiters are applied to the coefficients for stability</a:t>
                </a:r>
              </a:p>
              <a:p>
                <a:r>
                  <a:rPr lang="en-US" dirty="0" smtClean="0"/>
                  <a:t>Done in time-split fashion after dynamics</a:t>
                </a:r>
              </a:p>
              <a:p>
                <a:r>
                  <a:rPr lang="en-US" dirty="0" smtClean="0"/>
                  <a:t>May require implicit formulation or sub-cycling in the future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769" r="-19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752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Vertical Molecular Viscosity on w in FV3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Vertical velocity (w) is not a prognostic variable in the physics (vertical MD is applied in the physics)</a:t>
                </a:r>
              </a:p>
              <a:p>
                <a:r>
                  <a:rPr lang="en-US" dirty="0" smtClean="0"/>
                  <a:t>We must apply it fully implicitly to w in the vertical solver of the </a:t>
                </a:r>
                <a:r>
                  <a:rPr lang="en-US" dirty="0" err="1" smtClean="0"/>
                  <a:t>dycore</a:t>
                </a:r>
                <a:endParaRPr lang="en-US" dirty="0" smtClean="0"/>
              </a:p>
              <a:p>
                <a:endParaRPr lang="en-US" dirty="0" smtClean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e>
                    </m:d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endParaRPr lang="en-US" dirty="0"/>
              </a:p>
              <a:p>
                <a:r>
                  <a:rPr lang="en-US" sz="2000" dirty="0" smtClean="0"/>
                  <a:t>Discretize fully implicitly and solve a tridiagonal system for w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769" r="-461" b="-9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233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Experiment Setup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C96 (~1 degree) grid spacing</a:t>
            </a:r>
          </a:p>
          <a:p>
            <a:r>
              <a:rPr lang="en-US" dirty="0" smtClean="0"/>
              <a:t>150 levels up to ~500km</a:t>
            </a:r>
          </a:p>
          <a:p>
            <a:r>
              <a:rPr lang="en-US" dirty="0" smtClean="0"/>
              <a:t>Start a single 5 day forecast from remapped GSM-WAM initial conditions</a:t>
            </a:r>
          </a:p>
          <a:p>
            <a:endParaRPr lang="en-US" dirty="0" smtClean="0"/>
          </a:p>
          <a:p>
            <a:r>
              <a:rPr lang="en-US" dirty="0" smtClean="0"/>
              <a:t>Examine global mean values for temperature and composition</a:t>
            </a:r>
            <a:endParaRPr lang="en-US" dirty="0"/>
          </a:p>
          <a:p>
            <a:r>
              <a:rPr lang="en-US" dirty="0" smtClean="0"/>
              <a:t>Compare with GSM-WAM and NRL MSIS</a:t>
            </a:r>
          </a:p>
          <a:p>
            <a:r>
              <a:rPr lang="en-US" dirty="0" smtClean="0"/>
              <a:t>*goal is to approximately match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26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Results: Global Mean Temperature Profiles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45" y="1279958"/>
            <a:ext cx="5634182" cy="53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1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Results: Composition</a:t>
            </a:r>
            <a:endParaRPr lang="en-US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1" y="993969"/>
            <a:ext cx="5634990" cy="53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7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888" y="246929"/>
            <a:ext cx="7933800" cy="792300"/>
          </a:xfrm>
        </p:spPr>
        <p:txBody>
          <a:bodyPr/>
          <a:lstStyle/>
          <a:p>
            <a:pPr algn="ctr"/>
            <a:r>
              <a:rPr lang="en-US" dirty="0" smtClean="0"/>
              <a:t>Conclusions/Future 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We’re able to approximately match the results of the neutral atmosphere GSM-WAM model with the new UFS-WAM application</a:t>
            </a:r>
          </a:p>
          <a:p>
            <a:r>
              <a:rPr lang="en-US" dirty="0" smtClean="0"/>
              <a:t>Need to begin testing at higher resolution to examine non-hydrostatic effects</a:t>
            </a:r>
          </a:p>
          <a:p>
            <a:r>
              <a:rPr lang="en-US" dirty="0" smtClean="0"/>
              <a:t>Deep atmosphere formulation (with full Coriolis and variable gravity)</a:t>
            </a:r>
          </a:p>
          <a:p>
            <a:r>
              <a:rPr lang="en-US" dirty="0" smtClean="0"/>
              <a:t>Fully implicit horizontal molecular diffusion</a:t>
            </a:r>
          </a:p>
          <a:p>
            <a:r>
              <a:rPr lang="en-US" dirty="0" smtClean="0"/>
              <a:t>Coupling to IPE through ESMF</a:t>
            </a:r>
          </a:p>
          <a:p>
            <a:r>
              <a:rPr lang="en-US" dirty="0" smtClean="0"/>
              <a:t>Development of new DA through JEDI</a:t>
            </a:r>
          </a:p>
        </p:txBody>
      </p:sp>
    </p:spTree>
    <p:extLst>
      <p:ext uri="{BB962C8B-B14F-4D97-AF65-F5344CB8AC3E}">
        <p14:creationId xmlns:p14="http://schemas.microsoft.com/office/powerpoint/2010/main" val="326580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GSM WAM and IPE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DC4C7E-D4C1-0B49-A3ED-7C736C59F52C}"/>
              </a:ext>
            </a:extLst>
          </p:cNvPr>
          <p:cNvSpPr txBox="1"/>
          <p:nvPr/>
        </p:nvSpPr>
        <p:spPr>
          <a:xfrm>
            <a:off x="526323" y="4673332"/>
            <a:ext cx="2778095" cy="1098173"/>
          </a:xfrm>
          <a:prstGeom prst="round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Lower Atmospheric Perturbations</a:t>
            </a:r>
          </a:p>
          <a:p>
            <a:pPr algn="ctr">
              <a:spcBef>
                <a:spcPts val="300"/>
              </a:spcBef>
            </a:pPr>
            <a:r>
              <a:rPr lang="en-US" dirty="0"/>
              <a:t>(thermospheric tides, planetary waves, gravity waves)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D1D65EA-AC73-3B45-AAD3-3336FBD2EC97}"/>
              </a:ext>
            </a:extLst>
          </p:cNvPr>
          <p:cNvSpPr/>
          <p:nvPr/>
        </p:nvSpPr>
        <p:spPr>
          <a:xfrm>
            <a:off x="504348" y="1062004"/>
            <a:ext cx="2788723" cy="1098173"/>
          </a:xfrm>
          <a:prstGeom prst="roundRect">
            <a:avLst/>
          </a:prstGeom>
          <a:solidFill>
            <a:schemeClr val="bg1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Solar and Geomagnetic Activities</a:t>
            </a:r>
          </a:p>
          <a:p>
            <a:pPr algn="ctr">
              <a:spcBef>
                <a:spcPts val="300"/>
              </a:spcBef>
            </a:pPr>
            <a:r>
              <a:rPr lang="en-US" dirty="0">
                <a:solidFill>
                  <a:sysClr val="windowText" lastClr="000000"/>
                </a:solidFill>
              </a:rPr>
              <a:t>(solar radiation, high-latitude </a:t>
            </a:r>
            <a:r>
              <a:rPr lang="en-US" b="1" i="1" dirty="0">
                <a:solidFill>
                  <a:sysClr val="windowText" lastClr="000000"/>
                </a:solidFill>
              </a:rPr>
              <a:t>E</a:t>
            </a:r>
            <a:r>
              <a:rPr lang="en-US" i="1" dirty="0">
                <a:solidFill>
                  <a:sysClr val="windowText" lastClr="000000"/>
                </a:solidFill>
              </a:rPr>
              <a:t>, aurora, joule heating)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A6B66127-FA4B-7040-BE04-15C30ED3F44F}"/>
              </a:ext>
            </a:extLst>
          </p:cNvPr>
          <p:cNvSpPr/>
          <p:nvPr/>
        </p:nvSpPr>
        <p:spPr>
          <a:xfrm>
            <a:off x="1858548" y="2218267"/>
            <a:ext cx="251132" cy="283949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7" name="Google Shape;115;p16">
            <a:extLst>
              <a:ext uri="{FF2B5EF4-FFF2-40B4-BE49-F238E27FC236}">
                <a16:creationId xmlns:a16="http://schemas.microsoft.com/office/drawing/2014/main" id="{2B3FE5F7-639B-4742-965C-89ED3B646A76}"/>
              </a:ext>
            </a:extLst>
          </p:cNvPr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6668965" y="4434594"/>
            <a:ext cx="2448930" cy="14770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0FAADD-CC3E-9845-9A89-C58FCC18C9B0}"/>
              </a:ext>
            </a:extLst>
          </p:cNvPr>
          <p:cNvSpPr txBox="1"/>
          <p:nvPr/>
        </p:nvSpPr>
        <p:spPr>
          <a:xfrm>
            <a:off x="3587059" y="902208"/>
            <a:ext cx="5544749" cy="5620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>
              <a:buSzPts val="1600"/>
            </a:pPr>
            <a:r>
              <a:rPr lang="en-US" sz="16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Whole Atmosphere Model (WAM)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b="1" dirty="0">
                <a:latin typeface="+mn-lt"/>
                <a:cs typeface="Calibri" panose="020F0502020204030204" pitchFamily="34" charset="0"/>
              </a:rPr>
              <a:t>0-600 km</a:t>
            </a:r>
            <a:r>
              <a:rPr lang="en-US" dirty="0">
                <a:latin typeface="+mn-lt"/>
                <a:cs typeface="Calibri" panose="020F0502020204030204" pitchFamily="34" charset="0"/>
              </a:rPr>
              <a:t>, 0.25 scale height, 2°x 2° </a:t>
            </a:r>
            <a:r>
              <a:rPr lang="en-US" dirty="0" err="1">
                <a:latin typeface="+mn-lt"/>
                <a:cs typeface="Calibri" panose="020F0502020204030204" pitchFamily="34" charset="0"/>
              </a:rPr>
              <a:t>lat</a:t>
            </a:r>
            <a:r>
              <a:rPr lang="en-US" dirty="0">
                <a:latin typeface="+mn-lt"/>
                <a:cs typeface="Calibri" panose="020F0502020204030204" pitchFamily="34" charset="0"/>
              </a:rPr>
              <a:t>/long, T62, hydrostatic, 150 levels, 10-fold extension of </a:t>
            </a:r>
            <a:r>
              <a:rPr lang="en-US" b="1" dirty="0">
                <a:latin typeface="+mn-lt"/>
                <a:cs typeface="Calibri" panose="020F0502020204030204" pitchFamily="34" charset="0"/>
              </a:rPr>
              <a:t>Global Forecasting System </a:t>
            </a:r>
            <a:r>
              <a:rPr lang="en-US" dirty="0">
                <a:latin typeface="+mn-lt"/>
                <a:cs typeface="Calibri" panose="020F0502020204030204" pitchFamily="34" charset="0"/>
              </a:rPr>
              <a:t>(GFS) US weather model.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dirty="0">
                <a:latin typeface="+mn-lt"/>
                <a:cs typeface="Calibri" panose="020F0502020204030204" pitchFamily="34" charset="0"/>
              </a:rPr>
              <a:t>O3 chemistry and transport, cloud physics and hydrology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dirty="0">
                <a:latin typeface="+mn-lt"/>
                <a:cs typeface="Calibri" panose="020F0502020204030204" pitchFamily="34" charset="0"/>
              </a:rPr>
              <a:t>Radiative heating and cooling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dirty="0">
                <a:latin typeface="+mn-lt"/>
                <a:cs typeface="Calibri" panose="020F0502020204030204" pitchFamily="34" charset="0"/>
              </a:rPr>
              <a:t>Sea surface temperature field and surface exchange processes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dirty="0">
                <a:latin typeface="+mn-lt"/>
                <a:cs typeface="Calibri" panose="020F0502020204030204" pitchFamily="34" charset="0"/>
              </a:rPr>
              <a:t>Orographic and non orographic gravity waves parameterization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b="1" dirty="0">
                <a:latin typeface="+mn-lt"/>
                <a:cs typeface="Calibri" panose="020F0502020204030204" pitchFamily="34" charset="0"/>
              </a:rPr>
              <a:t>WAM Data Assimilation Scheme (WDAS)</a:t>
            </a:r>
          </a:p>
          <a:p>
            <a:pPr marL="346075" indent="-219075">
              <a:lnSpc>
                <a:spcPct val="110000"/>
              </a:lnSpc>
              <a:spcAft>
                <a:spcPts val="600"/>
              </a:spcAft>
              <a:buSzPct val="80000"/>
              <a:buFont typeface="Lato"/>
              <a:buChar char="●"/>
            </a:pPr>
            <a:r>
              <a:rPr lang="en-US" dirty="0">
                <a:latin typeface="+mn-lt"/>
                <a:cs typeface="Calibri" panose="020F0502020204030204" pitchFamily="34" charset="0"/>
              </a:rPr>
              <a:t>Diffusive separation, ion drag, Joule heating, etc.</a:t>
            </a:r>
            <a:endParaRPr lang="en-US" b="1" dirty="0">
              <a:latin typeface="+mn-lt"/>
              <a:cs typeface="Calibri" panose="020F0502020204030204" pitchFamily="34" charset="0"/>
            </a:endParaRPr>
          </a:p>
          <a:p>
            <a:pPr marL="127000">
              <a:buSzPts val="1600"/>
            </a:pPr>
            <a:r>
              <a:rPr lang="en-US" sz="16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Ionosphere Plasmasphere Electrodynamics (IPE)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dirty="0">
                <a:latin typeface="+mn-lt"/>
                <a:cs typeface="Calibri" panose="020F0502020204030204" pitchFamily="34" charset="0"/>
                <a:sym typeface="Lato"/>
              </a:rPr>
              <a:t>Time-dependent, global 3D model </a:t>
            </a:r>
            <a:r>
              <a:rPr lang="en-US" b="1" dirty="0">
                <a:latin typeface="+mn-lt"/>
                <a:cs typeface="Calibri" panose="020F0502020204030204" pitchFamily="34" charset="0"/>
                <a:sym typeface="Lato"/>
              </a:rPr>
              <a:t>from 90 km to several Earth radii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b="1" dirty="0">
                <a:latin typeface="+mn-lt"/>
                <a:cs typeface="Calibri" panose="020F0502020204030204" pitchFamily="34" charset="0"/>
                <a:sym typeface="Lato"/>
              </a:rPr>
              <a:t>IGRF</a:t>
            </a:r>
            <a:r>
              <a:rPr lang="en-US" dirty="0">
                <a:latin typeface="+mn-lt"/>
                <a:cs typeface="Calibri" panose="020F0502020204030204" pitchFamily="34" charset="0"/>
                <a:sym typeface="Lato"/>
              </a:rPr>
              <a:t> coordinate system, accurately represents Earth’s magnetic field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dirty="0">
                <a:latin typeface="+mn-lt"/>
                <a:cs typeface="Calibri" panose="020F0502020204030204" pitchFamily="34" charset="0"/>
                <a:sym typeface="Lato"/>
              </a:rPr>
              <a:t>Includes Field Line Interhemispheric Plasma (FLIP) model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dirty="0" err="1">
                <a:latin typeface="+mn-lt"/>
                <a:cs typeface="Calibri" panose="020F0502020204030204" pitchFamily="34" charset="0"/>
                <a:sym typeface="Lato"/>
              </a:rPr>
              <a:t>ExB</a:t>
            </a:r>
            <a:r>
              <a:rPr lang="en-US" dirty="0">
                <a:latin typeface="+mn-lt"/>
                <a:cs typeface="Calibri" panose="020F0502020204030204" pitchFamily="34" charset="0"/>
                <a:sym typeface="Lato"/>
              </a:rPr>
              <a:t> transport across magnetic field 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b="1" dirty="0">
                <a:latin typeface="+mn-lt"/>
                <a:cs typeface="Calibri" panose="020F0502020204030204" pitchFamily="34" charset="0"/>
                <a:sym typeface="Lato"/>
              </a:rPr>
              <a:t>Seamless perpendicular plasma transport pole-to-pole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dirty="0">
                <a:latin typeface="+mn-lt"/>
                <a:cs typeface="Calibri" panose="020F0502020204030204" pitchFamily="34" charset="0"/>
                <a:sym typeface="Lato"/>
              </a:rPr>
              <a:t>Weimer/</a:t>
            </a:r>
            <a:r>
              <a:rPr lang="en-US" dirty="0" err="1">
                <a:latin typeface="+mn-lt"/>
                <a:cs typeface="Calibri" panose="020F0502020204030204" pitchFamily="34" charset="0"/>
                <a:sym typeface="Lato"/>
              </a:rPr>
              <a:t>Heelis</a:t>
            </a:r>
            <a:r>
              <a:rPr lang="en-US" dirty="0">
                <a:latin typeface="+mn-lt"/>
                <a:cs typeface="Calibri" panose="020F0502020204030204" pitchFamily="34" charset="0"/>
                <a:sym typeface="Lato"/>
              </a:rPr>
              <a:t> empirical ion convection model driven by solar wind data, TIROS auroral empirical model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dirty="0">
                <a:latin typeface="+mn-lt"/>
                <a:cs typeface="Calibri" panose="020F0502020204030204" pitchFamily="34" charset="0"/>
                <a:sym typeface="Lato"/>
              </a:rPr>
              <a:t>Provides plasma densities (9 ion species), thermal electron and ion temperatures, and ionosphere and plasmasphere velocities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dirty="0">
                <a:latin typeface="+mn-lt"/>
                <a:cs typeface="Calibri" panose="020F0502020204030204" pitchFamily="34" charset="0"/>
                <a:sym typeface="Lato"/>
              </a:rPr>
              <a:t>ESMF 3D-regridding WAM→IPE information</a:t>
            </a:r>
            <a:endParaRPr lang="en-US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08CBF337-D771-F441-B67B-C8F5FF32D6B6}"/>
              </a:ext>
            </a:extLst>
          </p:cNvPr>
          <p:cNvSpPr/>
          <p:nvPr/>
        </p:nvSpPr>
        <p:spPr>
          <a:xfrm rot="10800000">
            <a:off x="1866861" y="4223334"/>
            <a:ext cx="251132" cy="283949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0" name="2021110400_ipe.mp4" descr="2021110400_ipe.mp4">
            <a:hlinkClick r:id="" action="ppaction://media"/>
            <a:extLst>
              <a:ext uri="{FF2B5EF4-FFF2-40B4-BE49-F238E27FC236}">
                <a16:creationId xmlns:a16="http://schemas.microsoft.com/office/drawing/2014/main" id="{C2D20A2F-D847-4E43-9EBB-6AB6592250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729" t="5122" r="52047" b="52131"/>
          <a:stretch/>
        </p:blipFill>
        <p:spPr>
          <a:xfrm>
            <a:off x="526323" y="2658426"/>
            <a:ext cx="2778095" cy="144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3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WAM-IPE Products/Concerns</a:t>
            </a:r>
            <a:endParaRPr lang="en-US" dirty="0"/>
          </a:p>
        </p:txBody>
      </p:sp>
      <p:sp>
        <p:nvSpPr>
          <p:cNvPr id="5" name="Google Shape;291;p38"/>
          <p:cNvSpPr txBox="1"/>
          <p:nvPr/>
        </p:nvSpPr>
        <p:spPr>
          <a:xfrm>
            <a:off x="306701" y="932831"/>
            <a:ext cx="5512208" cy="2385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411480" indent="-266700">
              <a:spcBef>
                <a:spcPts val="600"/>
              </a:spcBef>
              <a:buClr>
                <a:schemeClr val="dk1"/>
              </a:buClr>
              <a:buSzPct val="90000"/>
              <a:buFont typeface="Calibri"/>
              <a:buChar char="●"/>
            </a:pPr>
            <a:r>
              <a:rPr lang="en" sz="18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For HF communication:</a:t>
            </a:r>
            <a:endParaRPr sz="1800" b="1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521494" lvl="3" indent="-182166">
              <a:spcBef>
                <a:spcPts val="600"/>
              </a:spcBef>
              <a:buClr>
                <a:schemeClr val="dk1"/>
              </a:buClr>
              <a:buSzPct val="80000"/>
              <a:buFont typeface="Calibri"/>
              <a:buChar char="○"/>
            </a:pPr>
            <a:r>
              <a:rPr lang="en" sz="18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Changes in the Minimum Usable Frequency (LUF) due to D-region absorption (D-RAP)</a:t>
            </a:r>
            <a:endParaRPr sz="18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521494" lvl="1" indent="-182166">
              <a:spcBef>
                <a:spcPts val="600"/>
              </a:spcBef>
              <a:buClr>
                <a:schemeClr val="dk1"/>
              </a:buClr>
              <a:buSzPct val="80000"/>
              <a:buFont typeface="Calibri"/>
              <a:buChar char="○"/>
            </a:pPr>
            <a:r>
              <a:rPr lang="en" sz="1800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Changes in the Maximum Usable Frequency (MUF) due to the peak plasma density (NmF2) and height of peak (hmF2)</a:t>
            </a:r>
            <a:endParaRPr sz="1800" dirty="0">
              <a:solidFill>
                <a:srgbClr val="FF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521494" lvl="1" indent="-182166">
              <a:spcBef>
                <a:spcPts val="600"/>
              </a:spcBef>
              <a:buClr>
                <a:schemeClr val="dk1"/>
              </a:buClr>
              <a:buSzPct val="80000"/>
              <a:buFont typeface="Calibri"/>
              <a:buChar char="○"/>
            </a:pPr>
            <a:r>
              <a:rPr lang="en" sz="1800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Undulations in bottom-side F-region</a:t>
            </a:r>
            <a:endParaRPr lang="en-US" sz="1800" dirty="0">
              <a:solidFill>
                <a:srgbClr val="FF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6CCD27-FBEB-AE4E-9122-8FF18290B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09" y="1208639"/>
            <a:ext cx="3306812" cy="1926665"/>
          </a:xfrm>
          <a:prstGeom prst="rect">
            <a:avLst/>
          </a:prstGeom>
        </p:spPr>
      </p:pic>
      <p:pic>
        <p:nvPicPr>
          <p:cNvPr id="7" name="Google Shape;460;p50">
            <a:extLst>
              <a:ext uri="{FF2B5EF4-FFF2-40B4-BE49-F238E27FC236}">
                <a16:creationId xmlns:a16="http://schemas.microsoft.com/office/drawing/2014/main" id="{5AA05E7F-FAD6-0C44-879F-A8D49711046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8398" y="3500025"/>
            <a:ext cx="1627379" cy="17827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51837F-9082-674E-84A1-1940804D8E9B}"/>
              </a:ext>
            </a:extLst>
          </p:cNvPr>
          <p:cNvSpPr/>
          <p:nvPr/>
        </p:nvSpPr>
        <p:spPr>
          <a:xfrm>
            <a:off x="306701" y="3588939"/>
            <a:ext cx="7081651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indent="-266700">
              <a:spcBef>
                <a:spcPts val="600"/>
              </a:spcBef>
              <a:buClr>
                <a:schemeClr val="dk1"/>
              </a:buClr>
              <a:buSzPct val="90000"/>
              <a:buFont typeface="Calibri"/>
              <a:buChar char="●"/>
            </a:pPr>
            <a:r>
              <a:rPr lang="en-US" sz="18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For positioning, navigation, timing, and other communication:</a:t>
            </a:r>
          </a:p>
          <a:p>
            <a:pPr marL="521494" lvl="1" indent="-182166">
              <a:spcBef>
                <a:spcPts val="600"/>
              </a:spcBef>
              <a:buClr>
                <a:schemeClr val="dk1"/>
              </a:buClr>
              <a:buSzPct val="80000"/>
              <a:buFont typeface="Calibri"/>
              <a:buChar char="○"/>
            </a:pPr>
            <a:r>
              <a:rPr lang="en-US" sz="1800" dirty="0">
                <a:solidFill>
                  <a:srgbClr val="FF0000"/>
                </a:solidFill>
                <a:latin typeface="+mn-lt"/>
                <a:cs typeface="Calibri"/>
                <a:sym typeface="Calibri"/>
              </a:rPr>
              <a:t>Mesoscale structure and gradients in plasma density (diffract radio signals and cause amplitude or phase fluctuation in GNSS signals)</a:t>
            </a:r>
          </a:p>
          <a:p>
            <a:pPr marL="521494" lvl="1" indent="-182166">
              <a:spcBef>
                <a:spcPts val="600"/>
              </a:spcBef>
              <a:buClr>
                <a:schemeClr val="dk1"/>
              </a:buClr>
              <a:buSzPct val="80000"/>
              <a:buFont typeface="Calibri"/>
              <a:buChar char="○"/>
            </a:pPr>
            <a:r>
              <a:rPr lang="en-US" sz="1800" dirty="0">
                <a:solidFill>
                  <a:srgbClr val="FF0000"/>
                </a:solidFill>
                <a:latin typeface="+mn-lt"/>
                <a:cs typeface="Calibri"/>
                <a:sym typeface="Calibri"/>
              </a:rPr>
              <a:t>Delay in navigation signal due to line of sight electron content (position error)</a:t>
            </a:r>
          </a:p>
          <a:p>
            <a:pPr marL="521494" lvl="1" indent="-182166">
              <a:spcBef>
                <a:spcPts val="600"/>
              </a:spcBef>
              <a:buClr>
                <a:schemeClr val="dk1"/>
              </a:buClr>
              <a:buSzPct val="80000"/>
              <a:buFont typeface="Calibri"/>
              <a:buChar char="○"/>
            </a:pPr>
            <a:r>
              <a:rPr lang="en-US" sz="1800" dirty="0">
                <a:solidFill>
                  <a:schemeClr val="tx1"/>
                </a:solidFill>
                <a:latin typeface="+mn-lt"/>
                <a:cs typeface="Calibri"/>
                <a:sym typeface="Calibri"/>
              </a:rPr>
              <a:t>Small-scale ionospheric irregularities causing scintillations/fluctuation or complete loss of signal</a:t>
            </a:r>
          </a:p>
        </p:txBody>
      </p:sp>
    </p:spTree>
    <p:extLst>
      <p:ext uri="{BB962C8B-B14F-4D97-AF65-F5344CB8AC3E}">
        <p14:creationId xmlns:p14="http://schemas.microsoft.com/office/powerpoint/2010/main" val="7839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are the goals of upgrading?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Non-hydrostatic effects</a:t>
            </a:r>
          </a:p>
          <a:p>
            <a:r>
              <a:rPr lang="en-US" dirty="0" smtClean="0"/>
              <a:t>Deep Atmosphere effects</a:t>
            </a:r>
          </a:p>
          <a:p>
            <a:r>
              <a:rPr lang="en-US" dirty="0" smtClean="0"/>
              <a:t>Much Higher resolution (25km)</a:t>
            </a:r>
          </a:p>
          <a:p>
            <a:r>
              <a:rPr lang="en-US" dirty="0" smtClean="0"/>
              <a:t>Unification with other NOAA models under the UFS umbrella (FV3 dynamical core, Common Community Physics Package)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5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86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08100" y="3422312"/>
            <a:ext cx="3117425" cy="29668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FV3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01909" y="914398"/>
                <a:ext cx="6257512" cy="4953000"/>
              </a:xfrm>
            </p:spPr>
            <p:txBody>
              <a:bodyPr/>
              <a:lstStyle/>
              <a:p>
                <a:r>
                  <a:rPr lang="en-US" dirty="0" smtClean="0"/>
                  <a:t>Finite Volume on cubed sphere</a:t>
                </a:r>
              </a:p>
              <a:p>
                <a:r>
                  <a:rPr lang="en-US" dirty="0" smtClean="0"/>
                  <a:t>Non-hydrostatic</a:t>
                </a:r>
              </a:p>
              <a:p>
                <a:r>
                  <a:rPr lang="en-US" dirty="0" smtClean="0"/>
                  <a:t>Lin-Rood 2D FV advection</a:t>
                </a:r>
              </a:p>
              <a:p>
                <a:r>
                  <a:rPr lang="en-US" dirty="0" err="1" smtClean="0"/>
                  <a:t>Lagrangian</a:t>
                </a:r>
                <a:r>
                  <a:rPr lang="en-US" dirty="0" smtClean="0"/>
                  <a:t> vertical pressure coordinate</a:t>
                </a:r>
              </a:p>
              <a:p>
                <a:r>
                  <a:rPr lang="en-US" dirty="0" smtClean="0"/>
                  <a:t>Currently shallow atmosphere</a:t>
                </a:r>
              </a:p>
              <a:p>
                <a:r>
                  <a:rPr lang="en-US" dirty="0" smtClean="0"/>
                  <a:t>Forward in time split-explicit time stepping</a:t>
                </a:r>
              </a:p>
              <a:p>
                <a:r>
                  <a:rPr lang="en-US" dirty="0" smtClean="0"/>
                  <a:t>Semi-implicit solver for vertical sound and gravity waves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01909" y="914398"/>
                <a:ext cx="6257512" cy="4953000"/>
              </a:xfrm>
              <a:blipFill>
                <a:blip r:embed="rId3"/>
                <a:stretch>
                  <a:fillRect l="-975" b="-8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332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CCPP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Modular physics package</a:t>
            </a:r>
          </a:p>
          <a:p>
            <a:r>
              <a:rPr lang="en-US" dirty="0" smtClean="0"/>
              <a:t>Link any number of physics schemes to any dynamics fitted with the package through xml</a:t>
            </a:r>
            <a:endParaRPr lang="en-US" dirty="0"/>
          </a:p>
        </p:txBody>
      </p:sp>
      <p:pic>
        <p:nvPicPr>
          <p:cNvPr id="1026" name="Picture 2" descr="CCPP Archite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3127686"/>
            <a:ext cx="7102763" cy="327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96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Multi-gas Functionality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Accounts for changes in atmospheric composition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={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dirty="0" smtClean="0"/>
                  <a:t>}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b="0" dirty="0" smtClean="0">
                  <a:solidFill>
                    <a:srgbClr val="FF0000"/>
                  </a:solidFill>
                </a:endParaRPr>
              </a:p>
              <a:p>
                <a:endParaRPr lang="en-US" dirty="0" smtClean="0"/>
              </a:p>
              <a:p>
                <a:r>
                  <a:rPr lang="en-US" dirty="0" smtClean="0"/>
                  <a:t>We have to be careful when converting between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 smtClean="0"/>
                  <a:t> and T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339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WAM-physics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IDEA physics package from GSM-WAM is currently ported as a single scheme into CCPP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53673" y="3000475"/>
            <a:ext cx="509847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&lt;group name="physics"&gt;</a:t>
            </a:r>
          </a:p>
          <a:p>
            <a:r>
              <a:rPr lang="en-US" dirty="0"/>
              <a:t>    &lt;</a:t>
            </a:r>
            <a:r>
              <a:rPr lang="en-US" dirty="0" err="1"/>
              <a:t>subcycle</a:t>
            </a:r>
            <a:r>
              <a:rPr lang="en-US" dirty="0"/>
              <a:t> loop="1"&gt;</a:t>
            </a:r>
          </a:p>
          <a:p>
            <a:r>
              <a:rPr lang="en-US" dirty="0"/>
              <a:t>      &lt;scheme&gt;</a:t>
            </a:r>
            <a:r>
              <a:rPr lang="en-US" dirty="0" err="1"/>
              <a:t>GFS_suite_interstitial_phys_reset</a:t>
            </a:r>
            <a:r>
              <a:rPr lang="en-US" dirty="0"/>
              <a:t>&lt;/scheme&gt;</a:t>
            </a:r>
          </a:p>
          <a:p>
            <a:r>
              <a:rPr lang="en-US" dirty="0"/>
              <a:t>      &lt;scheme&gt;</a:t>
            </a:r>
            <a:r>
              <a:rPr lang="en-US" dirty="0" err="1"/>
              <a:t>GFS_suite_stateout_reset</a:t>
            </a:r>
            <a:r>
              <a:rPr lang="en-US" dirty="0"/>
              <a:t>&lt;/scheme&gt;</a:t>
            </a:r>
          </a:p>
          <a:p>
            <a:r>
              <a:rPr lang="en-US" dirty="0"/>
              <a:t>      &lt;scheme&gt;get_prs_fv3&lt;/scheme&gt;</a:t>
            </a:r>
          </a:p>
          <a:p>
            <a:r>
              <a:rPr lang="en-US" dirty="0"/>
              <a:t>      &lt;scheme&gt;GFS_suite_interstitial_1&lt;/scheme&gt;</a:t>
            </a:r>
          </a:p>
          <a:p>
            <a:r>
              <a:rPr lang="en-US" dirty="0"/>
              <a:t>      </a:t>
            </a:r>
            <a:r>
              <a:rPr lang="en-US" dirty="0">
                <a:solidFill>
                  <a:srgbClr val="FF0000"/>
                </a:solidFill>
              </a:rPr>
              <a:t>&lt;scheme&gt;</a:t>
            </a:r>
            <a:r>
              <a:rPr lang="en-US" dirty="0" err="1">
                <a:solidFill>
                  <a:srgbClr val="FF0000"/>
                </a:solidFill>
              </a:rPr>
              <a:t>wamphys</a:t>
            </a:r>
            <a:r>
              <a:rPr lang="en-US" dirty="0">
                <a:solidFill>
                  <a:srgbClr val="FF0000"/>
                </a:solidFill>
              </a:rPr>
              <a:t>&lt;/scheme&gt;</a:t>
            </a:r>
          </a:p>
          <a:p>
            <a:r>
              <a:rPr lang="en-US" dirty="0">
                <a:solidFill>
                  <a:srgbClr val="FF0000"/>
                </a:solidFill>
              </a:rPr>
              <a:t>      &lt;scheme&gt;</a:t>
            </a:r>
            <a:r>
              <a:rPr lang="en-US" dirty="0" err="1">
                <a:solidFill>
                  <a:srgbClr val="FF0000"/>
                </a:solidFill>
              </a:rPr>
              <a:t>wamphys_post</a:t>
            </a:r>
            <a:r>
              <a:rPr lang="en-US" dirty="0">
                <a:solidFill>
                  <a:srgbClr val="FF0000"/>
                </a:solidFill>
              </a:rPr>
              <a:t>&lt;/scheme&gt;</a:t>
            </a:r>
          </a:p>
          <a:p>
            <a:r>
              <a:rPr lang="en-US" dirty="0"/>
              <a:t>      &lt;scheme&gt;</a:t>
            </a:r>
            <a:r>
              <a:rPr lang="en-US" dirty="0" err="1"/>
              <a:t>GFS_surface_generic_pre</a:t>
            </a:r>
            <a:r>
              <a:rPr lang="en-US" dirty="0"/>
              <a:t>&lt;/scheme&gt;</a:t>
            </a:r>
          </a:p>
          <a:p>
            <a:r>
              <a:rPr lang="en-US" dirty="0"/>
              <a:t>      &lt;scheme&gt;</a:t>
            </a:r>
            <a:r>
              <a:rPr lang="en-US" dirty="0" err="1"/>
              <a:t>GFS_surface_composites_pre</a:t>
            </a:r>
            <a:r>
              <a:rPr lang="en-US" dirty="0"/>
              <a:t>&lt;/scheme&gt;</a:t>
            </a:r>
          </a:p>
          <a:p>
            <a:r>
              <a:rPr lang="en-US" dirty="0"/>
              <a:t>      &lt;scheme&gt;dcyc2t3&lt;/scheme&gt;</a:t>
            </a:r>
          </a:p>
          <a:p>
            <a:r>
              <a:rPr lang="en-US" dirty="0"/>
              <a:t>      &lt;scheme&gt;</a:t>
            </a:r>
            <a:r>
              <a:rPr lang="en-US" dirty="0" err="1"/>
              <a:t>GFS_surface_composites_inter</a:t>
            </a:r>
            <a:r>
              <a:rPr lang="en-US" dirty="0"/>
              <a:t>&lt;/scheme&gt;</a:t>
            </a:r>
          </a:p>
          <a:p>
            <a:r>
              <a:rPr lang="en-US" dirty="0"/>
              <a:t>      &lt;scheme&gt;GFS_suite_interstitial_2&lt;/scheme&gt;</a:t>
            </a:r>
          </a:p>
          <a:p>
            <a:r>
              <a:rPr lang="en-US" dirty="0"/>
              <a:t>    &lt;/</a:t>
            </a:r>
            <a:r>
              <a:rPr lang="en-US" dirty="0" err="1"/>
              <a:t>subcycle</a:t>
            </a:r>
            <a:r>
              <a:rPr lang="en-US" dirty="0"/>
              <a:t>&gt;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46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Kappa Correction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752887" y="1219200"/>
                <a:ext cx="8391113" cy="495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func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b="0" dirty="0" smtClean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𝑑</m:t>
                        </m:r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func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</m:func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func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func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dirty="0" smtClean="0"/>
                  <a:t>Red terms are typically neglected in shallow atmosphere models</a:t>
                </a:r>
              </a:p>
              <a:p>
                <a:r>
                  <a:rPr lang="en-US" dirty="0" smtClean="0"/>
                  <a:t>One way to compute this term is to add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 smtClean="0"/>
                  <a:t> as an </a:t>
                </a:r>
                <a:r>
                  <a:rPr lang="en-US" dirty="0" err="1" smtClean="0"/>
                  <a:t>advected</a:t>
                </a:r>
                <a:r>
                  <a:rPr lang="en-US" dirty="0" smtClean="0"/>
                  <a:t> tracer whose value is reset at the start of each step by the changes in composition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52887" y="1219200"/>
                <a:ext cx="8391113" cy="4953000"/>
              </a:xfrm>
              <a:blipFill>
                <a:blip r:embed="rId2"/>
                <a:stretch>
                  <a:fillRect l="-727" r="-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909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. Title Slide">
  <a:themeElements>
    <a:clrScheme name="PTT 1">
      <a:dk1>
        <a:srgbClr val="0B4596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070C0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. Content Slide - no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1104</Words>
  <Application>Microsoft Office PowerPoint</Application>
  <PresentationFormat>On-screen Show (4:3)</PresentationFormat>
  <Paragraphs>120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Lato</vt:lpstr>
      <vt:lpstr>Arial</vt:lpstr>
      <vt:lpstr>Arial Narrow</vt:lpstr>
      <vt:lpstr>Cambria Math</vt:lpstr>
      <vt:lpstr>1. Title Slide</vt:lpstr>
      <vt:lpstr>3. Content Slide - no icon</vt:lpstr>
      <vt:lpstr>PowerPoint Presentation</vt:lpstr>
      <vt:lpstr>GSM WAM and IPE</vt:lpstr>
      <vt:lpstr>WAM-IPE Products/Concerns</vt:lpstr>
      <vt:lpstr>What are the goals of upgrading?</vt:lpstr>
      <vt:lpstr>FV3</vt:lpstr>
      <vt:lpstr>CCPP</vt:lpstr>
      <vt:lpstr>Multi-gas Functionality</vt:lpstr>
      <vt:lpstr>WAM-physics</vt:lpstr>
      <vt:lpstr>Kappa Correction</vt:lpstr>
      <vt:lpstr>Horizontal Molecular Diffusion in FV3</vt:lpstr>
      <vt:lpstr>Vertical Molecular Viscosity on w in FV3</vt:lpstr>
      <vt:lpstr>Experiment Setup</vt:lpstr>
      <vt:lpstr>Results: Global Mean Temperature Profiles</vt:lpstr>
      <vt:lpstr>Results: Composition</vt:lpstr>
      <vt:lpstr>Conclusions/Future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Viner</dc:creator>
  <cp:lastModifiedBy>Kevin Viner</cp:lastModifiedBy>
  <cp:revision>53</cp:revision>
  <dcterms:modified xsi:type="dcterms:W3CDTF">2023-07-24T19:26:55Z</dcterms:modified>
</cp:coreProperties>
</file>